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3" r:id="rId3"/>
    <p:sldId id="294" r:id="rId4"/>
    <p:sldId id="295" r:id="rId5"/>
    <p:sldId id="296" r:id="rId6"/>
    <p:sldId id="262" r:id="rId7"/>
    <p:sldId id="263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58" r:id="rId32"/>
    <p:sldId id="270" r:id="rId33"/>
    <p:sldId id="261" r:id="rId34"/>
    <p:sldId id="259" r:id="rId35"/>
    <p:sldId id="260" r:id="rId36"/>
    <p:sldId id="267" r:id="rId37"/>
    <p:sldId id="265" r:id="rId38"/>
    <p:sldId id="266" r:id="rId39"/>
    <p:sldId id="26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112" d="100"/>
          <a:sy n="112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2A5A-7199-4387-B531-DC524A9CB58C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AD52-6A62-4891-AFE2-CC5EA4E9C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542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FF22-B12F-4EC2-BE85-B726380E3C1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A3BD-CDE2-4C99-9F10-66A9F565B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869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7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6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4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9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0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40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5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39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3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54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8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35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47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26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16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32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7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9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3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2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9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4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9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4F6AE3-BA80-4880-A367-3D0196A7E3E3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5410F0-DF49-4697-B78C-1C97A4FE33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.web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eo.web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eo.web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eo.web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786058"/>
            <a:ext cx="2880320" cy="4171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3153" y="2276872"/>
            <a:ext cx="3672408" cy="72052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МИНЕРАЛОГИЯ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1916832"/>
            <a:ext cx="3309803" cy="3084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Колегов П. П.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2928934"/>
            <a:ext cx="3309803" cy="323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Сульфиды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941" y="5786454"/>
            <a:ext cx="2664296" cy="11709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28662" y="2928934"/>
            <a:ext cx="2664296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928662" y="3143248"/>
            <a:ext cx="2664296" cy="3566536"/>
            <a:chOff x="928662" y="3143248"/>
            <a:chExt cx="2664296" cy="3566536"/>
          </a:xfrm>
        </p:grpSpPr>
        <p:pic>
          <p:nvPicPr>
            <p:cNvPr id="2050" name="Picture 2" descr="C:\Users\ZYR\Desktop\downloa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9" r="12289"/>
            <a:stretch/>
          </p:blipFill>
          <p:spPr bwMode="auto">
            <a:xfrm>
              <a:off x="1000100" y="3143248"/>
              <a:ext cx="2486353" cy="2486353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28662" y="5786454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Ураноци</a:t>
              </a:r>
              <a:r>
                <a:rPr lang="ru-RU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цит</a:t>
              </a:r>
              <a:endPara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(UO</a:t>
              </a:r>
              <a:r>
                <a:rPr lang="en-US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[PO</a:t>
              </a:r>
              <a:r>
                <a:rPr lang="en-US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·10H</a:t>
              </a:r>
              <a:r>
                <a:rPr lang="en-US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@</a:t>
              </a:r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geologypage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Instagram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728" y="6429396"/>
              <a:ext cx="214314" cy="214314"/>
            </a:xfrm>
            <a:prstGeom prst="rect">
              <a:avLst/>
            </a:prstGeom>
          </p:spPr>
        </p:pic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4606721" y="0"/>
            <a:ext cx="352839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Северо-Восточный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университет</a:t>
            </a:r>
          </a:p>
          <a:p>
            <a:pPr algn="ctr">
              <a:spcBef>
                <a:spcPts val="12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Политехнический институт</a:t>
            </a:r>
          </a:p>
          <a:p>
            <a:pPr algn="ctr">
              <a:spcBef>
                <a:spcPts val="1200"/>
              </a:spcBef>
            </a:pP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геологии и физики Земли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777" y="64886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2016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3312368"/>
          </a:xfrm>
        </p:spPr>
        <p:txBody>
          <a:bodyPr>
            <a:normAutofit/>
          </a:bodyPr>
          <a:lstStyle/>
          <a:p>
            <a:pPr marL="68263" indent="381000" algn="just">
              <a:buNone/>
            </a:pPr>
            <a:r>
              <a:rPr lang="ru-RU" sz="1400" dirty="0"/>
              <a:t>Некоторые сульфиды железа, никеля и меди, такие, как пирротин (</a:t>
            </a:r>
            <a:r>
              <a:rPr lang="ru-RU" sz="1400" dirty="0" err="1" smtClean="0"/>
              <a:t>Fe</a:t>
            </a:r>
            <a:r>
              <a:rPr lang="en-US" sz="1400" baseline="-25000" dirty="0" smtClean="0"/>
              <a:t>1-x</a:t>
            </a:r>
            <a:r>
              <a:rPr lang="ru-RU" sz="1400" dirty="0" smtClean="0"/>
              <a:t>S</a:t>
            </a:r>
            <a:r>
              <a:rPr lang="ru-RU" sz="1400" dirty="0"/>
              <a:t>), </a:t>
            </a:r>
            <a:r>
              <a:rPr lang="ru-RU" sz="1400" dirty="0" smtClean="0"/>
              <a:t>пирит</a:t>
            </a:r>
            <a:r>
              <a:rPr lang="en-US" sz="1400" dirty="0" smtClean="0"/>
              <a:t> (FeS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r>
              <a:rPr lang="ru-RU" sz="1400" dirty="0" smtClean="0"/>
              <a:t>, </a:t>
            </a:r>
            <a:r>
              <a:rPr lang="ru-RU" sz="1400" dirty="0" err="1" smtClean="0"/>
              <a:t>пентландит</a:t>
            </a:r>
            <a:r>
              <a:rPr lang="en-US" sz="1400" dirty="0" smtClean="0"/>
              <a:t> ((</a:t>
            </a:r>
            <a:r>
              <a:rPr lang="en-US" sz="1400" dirty="0" err="1" smtClean="0"/>
              <a:t>Fe,Ni</a:t>
            </a:r>
            <a:r>
              <a:rPr lang="en-US" sz="1400" dirty="0" smtClean="0"/>
              <a:t>)</a:t>
            </a:r>
            <a:r>
              <a:rPr lang="en-US" sz="1400" baseline="-25000" dirty="0" smtClean="0"/>
              <a:t>9</a:t>
            </a:r>
            <a:r>
              <a:rPr lang="en-US" sz="1400" dirty="0" smtClean="0"/>
              <a:t>S</a:t>
            </a:r>
            <a:r>
              <a:rPr lang="en-US" sz="1400" baseline="-25000" dirty="0" smtClean="0"/>
              <a:t>8</a:t>
            </a:r>
            <a:r>
              <a:rPr lang="en-US" sz="1400" dirty="0" smtClean="0"/>
              <a:t>)</a:t>
            </a:r>
            <a:r>
              <a:rPr lang="ru-RU" sz="1400" dirty="0" smtClean="0"/>
              <a:t>, халькопирит</a:t>
            </a:r>
            <a:r>
              <a:rPr lang="en-US" sz="1400" dirty="0" smtClean="0"/>
              <a:t> (CuFeS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r>
              <a:rPr lang="ru-RU" sz="1400" dirty="0" smtClean="0"/>
              <a:t>, </a:t>
            </a:r>
            <a:r>
              <a:rPr lang="ru-RU" sz="1400" dirty="0"/>
              <a:t>выделяются на ранних стадиях к</a:t>
            </a:r>
            <a:r>
              <a:rPr lang="ru-RU" sz="1400" dirty="0" smtClean="0"/>
              <a:t>ристаллизации </a:t>
            </a:r>
            <a:r>
              <a:rPr lang="ru-RU" sz="1400" dirty="0"/>
              <a:t>основных магм вследствие явлений ликвации. </a:t>
            </a:r>
            <a:endParaRPr lang="en-US" sz="1400" dirty="0" smtClean="0"/>
          </a:p>
          <a:p>
            <a:pPr marL="68263" indent="381000" algn="just">
              <a:buNone/>
            </a:pPr>
            <a:r>
              <a:rPr lang="ru-RU" sz="1400" dirty="0" smtClean="0"/>
              <a:t>Однако </a:t>
            </a:r>
            <a:r>
              <a:rPr lang="ru-RU" sz="1400" dirty="0"/>
              <a:t>образование остальной массы сульфидов и </a:t>
            </a:r>
            <a:r>
              <a:rPr lang="ru-RU" sz="1400" dirty="0" err="1"/>
              <a:t>сульфосолей</a:t>
            </a:r>
            <a:r>
              <a:rPr lang="ru-RU" sz="1400" dirty="0"/>
              <a:t> обычно является результатом отложения из водных растворов в гипогенных условиях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68263" indent="381000" algn="just">
              <a:buNone/>
            </a:pPr>
            <a:r>
              <a:rPr lang="ru-RU" sz="1400" dirty="0" smtClean="0"/>
              <a:t>Большинство </a:t>
            </a:r>
            <a:r>
              <a:rPr lang="ru-RU" sz="1400" dirty="0"/>
              <a:t>сульфидных и </a:t>
            </a:r>
            <a:r>
              <a:rPr lang="ru-RU" sz="1400" dirty="0" err="1"/>
              <a:t>сульфосолевых</a:t>
            </a:r>
            <a:r>
              <a:rPr lang="ru-RU" sz="1400" dirty="0"/>
              <a:t> минералов гидротермального происхождения. </a:t>
            </a:r>
            <a:endParaRPr lang="en-US" sz="1400" dirty="0" smtClean="0"/>
          </a:p>
          <a:p>
            <a:pPr marL="68263" indent="381000" algn="just">
              <a:buNone/>
            </a:pPr>
            <a:r>
              <a:rPr lang="ru-RU" sz="1400" dirty="0" smtClean="0"/>
              <a:t>Однако </a:t>
            </a:r>
            <a:r>
              <a:rPr lang="ru-RU" sz="1400" dirty="0"/>
              <a:t>существуют сульфиды (например, </a:t>
            </a:r>
            <a:r>
              <a:rPr lang="ru-RU" sz="1400" dirty="0" err="1"/>
              <a:t>ковеллин</a:t>
            </a:r>
            <a:r>
              <a:rPr lang="ru-RU" sz="1400" dirty="0"/>
              <a:t>, халькозин, пирит, марказит), образовавшиеся в экзогенных условиях, главным образом за счет первичных сульфидов или в особых </a:t>
            </a:r>
            <a:r>
              <a:rPr lang="ru-RU" sz="1400" dirty="0" err="1"/>
              <a:t>седиментационных</a:t>
            </a:r>
            <a:r>
              <a:rPr lang="ru-RU" sz="1400" dirty="0"/>
              <a:t> условиях</a:t>
            </a:r>
            <a:r>
              <a:rPr lang="ru-RU" sz="1400" dirty="0" smtClean="0"/>
              <a:t>.</a:t>
            </a:r>
          </a:p>
          <a:p>
            <a:pPr marL="68263" indent="381000" algn="just">
              <a:buNone/>
            </a:pPr>
            <a:r>
              <a:rPr lang="ru-RU" sz="1400" dirty="0" smtClean="0"/>
              <a:t>Порядок </a:t>
            </a:r>
            <a:r>
              <a:rPr lang="ru-RU" sz="1400" dirty="0"/>
              <a:t>отложения сульфидных минералов определяется отношением в составе минералообразующих растворов весовых количеств анионов и катионов. Отношение анион/катион для наиболее распространенных сульфидов и их аналогов следующее</a:t>
            </a:r>
            <a:r>
              <a:rPr lang="ru-RU" sz="1400" dirty="0" smtClean="0"/>
              <a:t>:</a:t>
            </a:r>
          </a:p>
          <a:p>
            <a:pPr marL="68263" indent="381000" algn="just">
              <a:buNone/>
            </a:pPr>
            <a:endParaRPr lang="ru-RU" sz="1400" dirty="0"/>
          </a:p>
          <a:p>
            <a:pPr marL="68580" indent="0">
              <a:buNone/>
            </a:pP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Образование сульфидов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301208"/>
            <a:ext cx="7704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 indent="381000" algn="just">
              <a:buNone/>
            </a:pPr>
            <a:r>
              <a:rPr lang="ru-RU" sz="1400" dirty="0">
                <a:solidFill>
                  <a:schemeClr val="tx2"/>
                </a:solidFill>
              </a:rPr>
              <a:t>Уменьшение количества серы и мышьяка, связанное с обеднением растворов этими элементами, приводит к образованию сульфидов, обогащенных металлами. Их геохимический характер изменяется от преимущественно </a:t>
            </a:r>
            <a:r>
              <a:rPr lang="ru-RU" sz="1400" dirty="0" err="1">
                <a:solidFill>
                  <a:schemeClr val="tx2"/>
                </a:solidFill>
              </a:rPr>
              <a:t>арсенофильного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тиофильного</a:t>
            </a:r>
            <a:r>
              <a:rPr lang="ru-RU" sz="1400" dirty="0">
                <a:solidFill>
                  <a:schemeClr val="tx2"/>
                </a:solidFill>
              </a:rPr>
              <a:t> до </a:t>
            </a:r>
            <a:r>
              <a:rPr lang="ru-RU" sz="1400" dirty="0" err="1">
                <a:solidFill>
                  <a:schemeClr val="tx2"/>
                </a:solidFill>
              </a:rPr>
              <a:t>селенофильного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теллурофильного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08546"/>
            <a:ext cx="3347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>
                <a:solidFill>
                  <a:schemeClr val="tx2"/>
                </a:solidFill>
              </a:rPr>
              <a:t>Скуттерудит</a:t>
            </a:r>
            <a:r>
              <a:rPr lang="ru-RU" sz="1300" dirty="0">
                <a:solidFill>
                  <a:schemeClr val="tx2"/>
                </a:solidFill>
              </a:rPr>
              <a:t>	С</a:t>
            </a:r>
            <a:r>
              <a:rPr lang="en-US" sz="1300" dirty="0" smtClean="0">
                <a:solidFill>
                  <a:schemeClr val="tx2"/>
                </a:solidFill>
              </a:rPr>
              <a:t>oAS</a:t>
            </a:r>
            <a:r>
              <a:rPr lang="en-US" sz="1300" baseline="-25000" dirty="0" smtClean="0">
                <a:solidFill>
                  <a:schemeClr val="tx2"/>
                </a:solidFill>
              </a:rPr>
              <a:t>3—x</a:t>
            </a:r>
            <a:r>
              <a:rPr lang="en-US" sz="1300" dirty="0">
                <a:solidFill>
                  <a:schemeClr val="tx2"/>
                </a:solidFill>
              </a:rPr>
              <a:t>	3,80</a:t>
            </a:r>
          </a:p>
          <a:p>
            <a:r>
              <a:rPr lang="ru-RU" sz="1300" dirty="0" err="1">
                <a:solidFill>
                  <a:schemeClr val="tx2"/>
                </a:solidFill>
              </a:rPr>
              <a:t>Лёллингит</a:t>
            </a:r>
            <a:r>
              <a:rPr lang="ru-RU" sz="1300" dirty="0">
                <a:solidFill>
                  <a:schemeClr val="tx2"/>
                </a:solidFill>
              </a:rPr>
              <a:t>	</a:t>
            </a:r>
            <a:r>
              <a:rPr lang="ru-RU" sz="1300" dirty="0" smtClean="0">
                <a:solidFill>
                  <a:schemeClr val="tx2"/>
                </a:solidFill>
              </a:rPr>
              <a:t>	</a:t>
            </a:r>
            <a:r>
              <a:rPr lang="en-US" sz="1300" dirty="0" smtClean="0">
                <a:solidFill>
                  <a:schemeClr val="tx2"/>
                </a:solidFill>
              </a:rPr>
              <a:t>FeAs</a:t>
            </a:r>
            <a:r>
              <a:rPr lang="en-US" sz="1300" baseline="-25000" dirty="0" smtClean="0">
                <a:solidFill>
                  <a:schemeClr val="tx2"/>
                </a:solidFill>
              </a:rPr>
              <a:t>2</a:t>
            </a:r>
            <a:r>
              <a:rPr lang="en-US" sz="1300" dirty="0">
                <a:solidFill>
                  <a:schemeClr val="tx2"/>
                </a:solidFill>
              </a:rPr>
              <a:t>	2,68</a:t>
            </a:r>
          </a:p>
          <a:p>
            <a:r>
              <a:rPr lang="ru-RU" sz="1300" dirty="0">
                <a:solidFill>
                  <a:schemeClr val="tx2"/>
                </a:solidFill>
              </a:rPr>
              <a:t>Арсенопирит	</a:t>
            </a:r>
            <a:r>
              <a:rPr lang="en-US" sz="1300" dirty="0" err="1">
                <a:solidFill>
                  <a:schemeClr val="tx2"/>
                </a:solidFill>
              </a:rPr>
              <a:t>FeAsS</a:t>
            </a:r>
            <a:r>
              <a:rPr lang="en-US" sz="1300" dirty="0">
                <a:solidFill>
                  <a:schemeClr val="tx2"/>
                </a:solidFill>
              </a:rPr>
              <a:t>	1,91</a:t>
            </a:r>
          </a:p>
          <a:p>
            <a:r>
              <a:rPr lang="ru-RU" sz="1300" dirty="0" smtClean="0">
                <a:solidFill>
                  <a:schemeClr val="tx2"/>
                </a:solidFill>
              </a:rPr>
              <a:t>Кобальтин	</a:t>
            </a:r>
            <a:r>
              <a:rPr lang="ru-RU" sz="1300" dirty="0">
                <a:solidFill>
                  <a:schemeClr val="tx2"/>
                </a:solidFill>
              </a:rPr>
              <a:t>	</a:t>
            </a:r>
            <a:r>
              <a:rPr lang="en-US" sz="1300" dirty="0" err="1">
                <a:solidFill>
                  <a:schemeClr val="tx2"/>
                </a:solidFill>
              </a:rPr>
              <a:t>CoAsS</a:t>
            </a:r>
            <a:r>
              <a:rPr lang="en-US" sz="1300" dirty="0">
                <a:solidFill>
                  <a:schemeClr val="tx2"/>
                </a:solidFill>
              </a:rPr>
              <a:t>	1,80</a:t>
            </a:r>
          </a:p>
          <a:p>
            <a:r>
              <a:rPr lang="ru-RU" sz="1300" dirty="0">
                <a:solidFill>
                  <a:schemeClr val="tx2"/>
                </a:solidFill>
              </a:rPr>
              <a:t>Никелин		</a:t>
            </a:r>
            <a:r>
              <a:rPr lang="en-US" sz="1300" dirty="0" err="1">
                <a:solidFill>
                  <a:schemeClr val="tx2"/>
                </a:solidFill>
              </a:rPr>
              <a:t>NiAs</a:t>
            </a:r>
            <a:r>
              <a:rPr lang="en-US" sz="1300" dirty="0">
                <a:solidFill>
                  <a:schemeClr val="tx2"/>
                </a:solidFill>
              </a:rPr>
              <a:t>	1,28</a:t>
            </a:r>
          </a:p>
          <a:p>
            <a:r>
              <a:rPr lang="ru-RU" sz="1300" dirty="0">
                <a:solidFill>
                  <a:schemeClr val="tx2"/>
                </a:solidFill>
              </a:rPr>
              <a:t>Пирит		</a:t>
            </a:r>
            <a:r>
              <a:rPr lang="en-US" sz="1300" dirty="0">
                <a:solidFill>
                  <a:schemeClr val="tx2"/>
                </a:solidFill>
              </a:rPr>
              <a:t>FeS</a:t>
            </a:r>
            <a:r>
              <a:rPr lang="en-US" sz="1300" baseline="-25000" dirty="0">
                <a:solidFill>
                  <a:schemeClr val="tx2"/>
                </a:solidFill>
              </a:rPr>
              <a:t>2</a:t>
            </a:r>
            <a:r>
              <a:rPr lang="en-US" sz="1300" dirty="0">
                <a:solidFill>
                  <a:schemeClr val="tx2"/>
                </a:solidFill>
              </a:rPr>
              <a:t>	1,15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7021" y="4008546"/>
            <a:ext cx="35173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>
                <a:solidFill>
                  <a:schemeClr val="tx2"/>
                </a:solidFill>
              </a:rPr>
              <a:t>Линнеит</a:t>
            </a:r>
            <a:r>
              <a:rPr lang="ru-RU" sz="1300" dirty="0">
                <a:solidFill>
                  <a:schemeClr val="tx2"/>
                </a:solidFill>
              </a:rPr>
              <a:t>		</a:t>
            </a:r>
            <a:r>
              <a:rPr lang="en-US" sz="1300" dirty="0">
                <a:solidFill>
                  <a:schemeClr val="tx2"/>
                </a:solidFill>
              </a:rPr>
              <a:t>Co</a:t>
            </a:r>
            <a:r>
              <a:rPr lang="en-US" sz="1300" baseline="-25000" dirty="0">
                <a:solidFill>
                  <a:schemeClr val="tx2"/>
                </a:solidFill>
              </a:rPr>
              <a:t>3</a:t>
            </a:r>
            <a:r>
              <a:rPr lang="en-US" sz="1300" dirty="0">
                <a:solidFill>
                  <a:schemeClr val="tx2"/>
                </a:solidFill>
              </a:rPr>
              <a:t>S</a:t>
            </a:r>
            <a:r>
              <a:rPr lang="en-US" sz="1300" baseline="-25000" dirty="0">
                <a:solidFill>
                  <a:schemeClr val="tx2"/>
                </a:solidFill>
              </a:rPr>
              <a:t>4</a:t>
            </a:r>
            <a:r>
              <a:rPr lang="en-US" sz="1300" dirty="0">
                <a:solidFill>
                  <a:schemeClr val="tx2"/>
                </a:solidFill>
              </a:rPr>
              <a:t>	0,72</a:t>
            </a:r>
          </a:p>
          <a:p>
            <a:r>
              <a:rPr lang="ru-RU" sz="1300" dirty="0">
                <a:solidFill>
                  <a:schemeClr val="tx2"/>
                </a:solidFill>
              </a:rPr>
              <a:t>Молибденит	</a:t>
            </a:r>
            <a:r>
              <a:rPr lang="en-US" sz="1300" dirty="0">
                <a:solidFill>
                  <a:schemeClr val="tx2"/>
                </a:solidFill>
              </a:rPr>
              <a:t>MoS</a:t>
            </a:r>
            <a:r>
              <a:rPr lang="en-US" sz="1300" baseline="-25000" dirty="0">
                <a:solidFill>
                  <a:schemeClr val="tx2"/>
                </a:solidFill>
              </a:rPr>
              <a:t>2</a:t>
            </a:r>
            <a:r>
              <a:rPr lang="en-US" sz="1300" dirty="0">
                <a:solidFill>
                  <a:schemeClr val="tx2"/>
                </a:solidFill>
              </a:rPr>
              <a:t>	0,67</a:t>
            </a:r>
          </a:p>
          <a:p>
            <a:r>
              <a:rPr lang="ru-RU" sz="1300" dirty="0">
                <a:solidFill>
                  <a:schemeClr val="tx2"/>
                </a:solidFill>
              </a:rPr>
              <a:t>Пирротин	</a:t>
            </a:r>
            <a:r>
              <a:rPr lang="ru-RU" sz="1300" dirty="0" smtClean="0">
                <a:solidFill>
                  <a:schemeClr val="tx2"/>
                </a:solidFill>
              </a:rPr>
              <a:t>	</a:t>
            </a:r>
            <a:r>
              <a:rPr lang="en-US" sz="1300" dirty="0" smtClean="0">
                <a:solidFill>
                  <a:schemeClr val="tx2"/>
                </a:solidFill>
              </a:rPr>
              <a:t>Fe</a:t>
            </a:r>
            <a:r>
              <a:rPr lang="en-US" sz="1300" baseline="-25000" dirty="0" smtClean="0">
                <a:solidFill>
                  <a:schemeClr val="tx2"/>
                </a:solidFill>
              </a:rPr>
              <a:t>1-x</a:t>
            </a:r>
            <a:r>
              <a:rPr lang="en-US" sz="1300" dirty="0" smtClean="0">
                <a:solidFill>
                  <a:schemeClr val="tx2"/>
                </a:solidFill>
              </a:rPr>
              <a:t>S</a:t>
            </a:r>
            <a:r>
              <a:rPr lang="en-US" sz="1300" dirty="0">
                <a:solidFill>
                  <a:schemeClr val="tx2"/>
                </a:solidFill>
              </a:rPr>
              <a:t>	0,57</a:t>
            </a:r>
          </a:p>
          <a:p>
            <a:r>
              <a:rPr lang="ru-RU" sz="1300" dirty="0">
                <a:solidFill>
                  <a:schemeClr val="tx2"/>
                </a:solidFill>
              </a:rPr>
              <a:t>Халькопирит	</a:t>
            </a:r>
            <a:r>
              <a:rPr lang="en-US" sz="1300" dirty="0">
                <a:solidFill>
                  <a:schemeClr val="tx2"/>
                </a:solidFill>
              </a:rPr>
              <a:t>CuFeS</a:t>
            </a:r>
            <a:r>
              <a:rPr lang="en-US" sz="1300" baseline="-25000" dirty="0">
                <a:solidFill>
                  <a:schemeClr val="tx2"/>
                </a:solidFill>
              </a:rPr>
              <a:t>2</a:t>
            </a:r>
            <a:r>
              <a:rPr lang="en-US" sz="1300" dirty="0">
                <a:solidFill>
                  <a:schemeClr val="tx2"/>
                </a:solidFill>
              </a:rPr>
              <a:t>	0,53</a:t>
            </a:r>
          </a:p>
          <a:p>
            <a:r>
              <a:rPr lang="ru-RU" sz="1300" dirty="0" smtClean="0">
                <a:solidFill>
                  <a:schemeClr val="tx2"/>
                </a:solidFill>
              </a:rPr>
              <a:t>Сфалерит	</a:t>
            </a:r>
            <a:r>
              <a:rPr lang="ru-RU" sz="1300" dirty="0">
                <a:solidFill>
                  <a:schemeClr val="tx2"/>
                </a:solidFill>
              </a:rPr>
              <a:t>	</a:t>
            </a:r>
            <a:r>
              <a:rPr lang="en-US" sz="1300" dirty="0" err="1">
                <a:solidFill>
                  <a:schemeClr val="tx2"/>
                </a:solidFill>
              </a:rPr>
              <a:t>ZnS</a:t>
            </a:r>
            <a:r>
              <a:rPr lang="en-US" sz="1300" dirty="0">
                <a:solidFill>
                  <a:schemeClr val="tx2"/>
                </a:solidFill>
              </a:rPr>
              <a:t>	0,49</a:t>
            </a:r>
          </a:p>
          <a:p>
            <a:r>
              <a:rPr lang="ru-RU" sz="1300" dirty="0">
                <a:solidFill>
                  <a:schemeClr val="tx2"/>
                </a:solidFill>
              </a:rPr>
              <a:t>Галенит		</a:t>
            </a:r>
            <a:r>
              <a:rPr lang="en-US" sz="1300" dirty="0" err="1">
                <a:solidFill>
                  <a:schemeClr val="tx2"/>
                </a:solidFill>
              </a:rPr>
              <a:t>PbS</a:t>
            </a:r>
            <a:r>
              <a:rPr lang="en-US" sz="1300" dirty="0">
                <a:solidFill>
                  <a:schemeClr val="tx2"/>
                </a:solidFill>
              </a:rPr>
              <a:t>	0,16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3" y="6461204"/>
            <a:ext cx="916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И. Минералогия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Серия Науки о Земле. – М.: Мир, 1971.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121-122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1125"/>
            <a:ext cx="7848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Ni</a:t>
            </a:r>
            <a:r>
              <a:rPr lang="ru-RU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err="1" smtClean="0">
                <a:solidFill>
                  <a:schemeClr val="tx2"/>
                </a:solidFill>
              </a:rPr>
              <a:t>Co</a:t>
            </a:r>
            <a:r>
              <a:rPr lang="ru-RU" sz="1600" b="1" dirty="0" smtClean="0">
                <a:solidFill>
                  <a:schemeClr val="tx2"/>
                </a:solidFill>
              </a:rPr>
              <a:t>-</a:t>
            </a:r>
            <a:r>
              <a:rPr lang="ru-RU" sz="1600" b="1" dirty="0" err="1" smtClean="0">
                <a:solidFill>
                  <a:schemeClr val="tx2"/>
                </a:solidFill>
              </a:rPr>
              <a:t>Fe</a:t>
            </a:r>
            <a:r>
              <a:rPr lang="ru-RU" sz="1600" b="1" dirty="0" smtClean="0">
                <a:solidFill>
                  <a:schemeClr val="tx2"/>
                </a:solidFill>
              </a:rPr>
              <a:t>-ассоциация: геохимические особенности</a:t>
            </a:r>
            <a:endParaRPr lang="ru-RU" sz="1600" b="1" dirty="0">
              <a:solidFill>
                <a:schemeClr val="tx2"/>
              </a:solidFill>
            </a:endParaRPr>
          </a:p>
          <a:p>
            <a:pPr indent="449263" algn="just"/>
            <a:r>
              <a:rPr lang="ru-RU" sz="1600" dirty="0" smtClean="0">
                <a:solidFill>
                  <a:schemeClr val="tx2"/>
                </a:solidFill>
              </a:rPr>
              <a:t>К </a:t>
            </a:r>
            <a:r>
              <a:rPr lang="ru-RU" sz="1600" dirty="0">
                <a:solidFill>
                  <a:schemeClr val="tx2"/>
                </a:solidFill>
              </a:rPr>
              <a:t>ассоциации, содержащей в качестве главных металлов никель, кобальт и железо и реже такие элементы, как </a:t>
            </a:r>
            <a:r>
              <a:rPr lang="ru-RU" sz="1600" dirty="0" err="1">
                <a:solidFill>
                  <a:schemeClr val="tx2"/>
                </a:solidFill>
              </a:rPr>
              <a:t>Cu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Cr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Mn</a:t>
            </a:r>
            <a:r>
              <a:rPr lang="ru-RU" sz="1600" dirty="0">
                <a:solidFill>
                  <a:schemeClr val="tx2"/>
                </a:solidFill>
              </a:rPr>
              <a:t> и </a:t>
            </a:r>
            <a:r>
              <a:rPr lang="ru-RU" sz="1600" dirty="0" err="1">
                <a:solidFill>
                  <a:schemeClr val="tx2"/>
                </a:solidFill>
              </a:rPr>
              <a:t>Са</a:t>
            </a:r>
            <a:r>
              <a:rPr lang="ru-RU" sz="1600" dirty="0">
                <a:solidFill>
                  <a:schemeClr val="tx2"/>
                </a:solidFill>
              </a:rPr>
              <a:t>, относится около 50 минералов. Главными анионами здесь служат сера и мышьяк, иногда </a:t>
            </a:r>
            <a:r>
              <a:rPr lang="ru-RU" sz="1600" dirty="0" err="1">
                <a:solidFill>
                  <a:schemeClr val="tx2"/>
                </a:solidFill>
              </a:rPr>
              <a:t>Sb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Se</a:t>
            </a:r>
            <a:r>
              <a:rPr lang="ru-RU" sz="1600" dirty="0">
                <a:solidFill>
                  <a:schemeClr val="tx2"/>
                </a:solidFill>
              </a:rPr>
              <a:t> и </a:t>
            </a:r>
            <a:r>
              <a:rPr lang="ru-RU" sz="1600" dirty="0" err="1">
                <a:solidFill>
                  <a:schemeClr val="tx2"/>
                </a:solidFill>
              </a:rPr>
              <a:t>Te</a:t>
            </a:r>
            <a:r>
              <a:rPr lang="ru-RU" sz="1600" dirty="0">
                <a:solidFill>
                  <a:schemeClr val="tx2"/>
                </a:solidFill>
              </a:rPr>
              <a:t>. Они присутствуют в виде S</a:t>
            </a:r>
            <a:r>
              <a:rPr lang="ru-RU" sz="1600" baseline="30000" dirty="0">
                <a:solidFill>
                  <a:schemeClr val="tx2"/>
                </a:solidFill>
              </a:rPr>
              <a:t>2-</a:t>
            </a:r>
            <a:r>
              <a:rPr lang="ru-RU" sz="1600" dirty="0">
                <a:solidFill>
                  <a:schemeClr val="tx2"/>
                </a:solidFill>
              </a:rPr>
              <a:t>, S</a:t>
            </a:r>
            <a:r>
              <a:rPr lang="ru-RU" sz="1600" baseline="-25000" dirty="0">
                <a:solidFill>
                  <a:schemeClr val="tx2"/>
                </a:solidFill>
              </a:rPr>
              <a:t>2</a:t>
            </a:r>
            <a:r>
              <a:rPr lang="ru-RU" sz="1600" baseline="30000" dirty="0">
                <a:solidFill>
                  <a:schemeClr val="tx2"/>
                </a:solidFill>
              </a:rPr>
              <a:t>2-</a:t>
            </a:r>
            <a:r>
              <a:rPr lang="ru-RU" sz="1600" dirty="0">
                <a:solidFill>
                  <a:schemeClr val="tx2"/>
                </a:solidFill>
              </a:rPr>
              <a:t>, As</a:t>
            </a:r>
            <a:r>
              <a:rPr lang="ru-RU" sz="1600" baseline="-25000" dirty="0">
                <a:solidFill>
                  <a:schemeClr val="tx2"/>
                </a:solidFill>
              </a:rPr>
              <a:t>2</a:t>
            </a:r>
            <a:r>
              <a:rPr lang="ru-RU" sz="1600" baseline="30000" dirty="0">
                <a:solidFill>
                  <a:schemeClr val="tx2"/>
                </a:solidFill>
              </a:rPr>
              <a:t>2-</a:t>
            </a:r>
            <a:r>
              <a:rPr lang="ru-RU" sz="1600" dirty="0">
                <a:solidFill>
                  <a:schemeClr val="tx2"/>
                </a:solidFill>
              </a:rPr>
              <a:t>, As</a:t>
            </a:r>
            <a:r>
              <a:rPr lang="ru-RU" sz="1600" baseline="30000" dirty="0">
                <a:solidFill>
                  <a:schemeClr val="tx2"/>
                </a:solidFill>
              </a:rPr>
              <a:t>3-</a:t>
            </a:r>
            <a:r>
              <a:rPr lang="ru-RU" sz="1600" dirty="0">
                <a:solidFill>
                  <a:schemeClr val="tx2"/>
                </a:solidFill>
              </a:rPr>
              <a:t>, As</a:t>
            </a:r>
            <a:r>
              <a:rPr lang="ru-RU" sz="1600" baseline="-25000" dirty="0">
                <a:solidFill>
                  <a:schemeClr val="tx2"/>
                </a:solidFill>
              </a:rPr>
              <a:t>2</a:t>
            </a:r>
            <a:r>
              <a:rPr lang="ru-RU" sz="1600" baseline="30000" dirty="0">
                <a:solidFill>
                  <a:schemeClr val="tx2"/>
                </a:solidFill>
              </a:rPr>
              <a:t>4-</a:t>
            </a:r>
            <a:r>
              <a:rPr lang="ru-RU" sz="1600" dirty="0">
                <a:solidFill>
                  <a:schemeClr val="tx2"/>
                </a:solidFill>
              </a:rPr>
              <a:t> и аналогичных анионов. Близкое сходство минералов этой ассоциации между собой обусловливается геохимической близостью важнейших катионов, являющихся </a:t>
            </a:r>
            <a:r>
              <a:rPr lang="ru-RU" sz="1600" dirty="0" err="1">
                <a:solidFill>
                  <a:schemeClr val="tx2"/>
                </a:solidFill>
              </a:rPr>
              <a:t>сидерофильными</a:t>
            </a:r>
            <a:r>
              <a:rPr lang="ru-RU" sz="1600" dirty="0">
                <a:solidFill>
                  <a:schemeClr val="tx2"/>
                </a:solidFill>
              </a:rPr>
              <a:t> и имеющих ярко выраженное сродство к сере и мышьяку.</a:t>
            </a:r>
          </a:p>
          <a:p>
            <a:pPr indent="449263" algn="just"/>
            <a:r>
              <a:rPr lang="ru-RU" sz="1600" dirty="0">
                <a:solidFill>
                  <a:schemeClr val="tx2"/>
                </a:solidFill>
              </a:rPr>
              <a:t>Никель и кобальт </a:t>
            </a:r>
            <a:r>
              <a:rPr lang="ru-RU" sz="1600" dirty="0" err="1">
                <a:solidFill>
                  <a:schemeClr val="tx2"/>
                </a:solidFill>
              </a:rPr>
              <a:t>геохимически</a:t>
            </a:r>
            <a:r>
              <a:rPr lang="ru-RU" sz="1600" dirty="0">
                <a:solidFill>
                  <a:schemeClr val="tx2"/>
                </a:solidFill>
              </a:rPr>
              <a:t> подобны. Они концентрируются в тех случаях, когда возможно образование их самостоятельных соединений, например гидротермальных сульфидов и арсенидов. При повышенных температурах они входят в состав других сульфидов или некоторых силикатных минералов. Единственный собственно никелевый минерал, возникающий в магматогенных условиях — это </a:t>
            </a:r>
            <a:r>
              <a:rPr lang="ru-RU" sz="1600" dirty="0" err="1">
                <a:solidFill>
                  <a:schemeClr val="tx2"/>
                </a:solidFill>
              </a:rPr>
              <a:t>пентландит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Fe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Ni</a:t>
            </a:r>
            <a:r>
              <a:rPr lang="ru-RU" sz="1600" dirty="0">
                <a:solidFill>
                  <a:schemeClr val="tx2"/>
                </a:solidFill>
              </a:rPr>
              <a:t>)</a:t>
            </a:r>
            <a:r>
              <a:rPr lang="ru-RU" sz="1600" baseline="-25000" dirty="0">
                <a:solidFill>
                  <a:schemeClr val="tx2"/>
                </a:solidFill>
              </a:rPr>
              <a:t>9</a:t>
            </a:r>
            <a:r>
              <a:rPr lang="ru-RU" sz="1600" dirty="0">
                <a:solidFill>
                  <a:schemeClr val="tx2"/>
                </a:solidFill>
              </a:rPr>
              <a:t>S</a:t>
            </a:r>
            <a:r>
              <a:rPr lang="ru-RU" sz="1600" baseline="-25000" dirty="0">
                <a:solidFill>
                  <a:schemeClr val="tx2"/>
                </a:solidFill>
              </a:rPr>
              <a:t>8</a:t>
            </a:r>
            <a:r>
              <a:rPr lang="ru-RU" sz="1600" dirty="0">
                <a:solidFill>
                  <a:schemeClr val="tx2"/>
                </a:solidFill>
              </a:rPr>
              <a:t>, ассоциирующий с сульфидами железа (пирротином и пиритом</a:t>
            </a:r>
            <a:r>
              <a:rPr lang="ru-RU" sz="1600" dirty="0" smtClean="0">
                <a:solidFill>
                  <a:schemeClr val="tx2"/>
                </a:solidFill>
              </a:rPr>
              <a:t>).</a:t>
            </a:r>
          </a:p>
          <a:p>
            <a:pPr indent="449263" algn="just"/>
            <a:r>
              <a:rPr lang="ru-RU" sz="1600" dirty="0">
                <a:solidFill>
                  <a:schemeClr val="tx2"/>
                </a:solidFill>
              </a:rPr>
              <a:t>По сравнению с кобальтом и никелем железо обладает более отчетливой </a:t>
            </a:r>
            <a:r>
              <a:rPr lang="ru-RU" sz="1600" dirty="0" err="1">
                <a:solidFill>
                  <a:schemeClr val="tx2"/>
                </a:solidFill>
              </a:rPr>
              <a:t>оксифильной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тенденцией.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/>
              <a:t>Ni</a:t>
            </a:r>
            <a:r>
              <a:rPr lang="ru-RU" sz="1800" b="1" dirty="0"/>
              <a:t>-</a:t>
            </a:r>
            <a:r>
              <a:rPr lang="ru-RU" sz="1800" b="1" dirty="0" err="1"/>
              <a:t>Co</a:t>
            </a:r>
            <a:r>
              <a:rPr lang="ru-RU" sz="1800" b="1" dirty="0"/>
              <a:t>-</a:t>
            </a:r>
            <a:r>
              <a:rPr lang="ru-RU" sz="1800" b="1" dirty="0" err="1"/>
              <a:t>Fe</a:t>
            </a:r>
            <a:r>
              <a:rPr lang="ru-RU" sz="1800" b="1" dirty="0"/>
              <a:t>-ассоциация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3" y="6461204"/>
            <a:ext cx="916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И. Минералогия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Серия Науки о Земле. – М.: Мир, 1971.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125-126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866" y="2229615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Пентландит</a:t>
            </a:r>
            <a:r>
              <a:rPr lang="ru-RU" sz="1600" b="1" dirty="0" smtClean="0">
                <a:solidFill>
                  <a:schemeClr val="tx2"/>
                </a:solidFill>
              </a:rPr>
              <a:t>*</a:t>
            </a:r>
            <a:r>
              <a:rPr lang="en-US" sz="1600" b="1" dirty="0" smtClean="0">
                <a:solidFill>
                  <a:schemeClr val="tx2"/>
                </a:solidFill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>
                <a:solidFill>
                  <a:schemeClr val="tx2"/>
                </a:solidFill>
              </a:rPr>
              <a:t>Fe, </a:t>
            </a:r>
            <a:r>
              <a:rPr lang="en-US" sz="1600" b="1" dirty="0" smtClean="0">
                <a:solidFill>
                  <a:schemeClr val="tx2"/>
                </a:solidFill>
              </a:rPr>
              <a:t>Ni)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9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8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Никелин</a:t>
            </a:r>
            <a:r>
              <a:rPr lang="en-US" sz="1600" b="1" dirty="0" smtClean="0">
                <a:solidFill>
                  <a:schemeClr val="tx2"/>
                </a:solidFill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dirty="0" err="1" smtClean="0">
                <a:solidFill>
                  <a:schemeClr val="tx2"/>
                </a:solidFill>
              </a:rPr>
              <a:t>NiAs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Седерхольмит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el-G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NiSe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Брейтгауптит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NiSb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Мекиненит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el-G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NiSe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Фребольдит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el-G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CoSe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Джайнурит</a:t>
            </a:r>
            <a:r>
              <a:rPr lang="en-US" sz="1600" dirty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CoS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Троилит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FeS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Маккинавит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FeS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Пирротин	</a:t>
            </a:r>
            <a:r>
              <a:rPr lang="en-US" sz="1600" b="1" dirty="0" smtClean="0">
                <a:solidFill>
                  <a:schemeClr val="tx2"/>
                </a:solidFill>
              </a:rPr>
              <a:t>Fe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1-x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Ашавалит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FeSe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Миллерит</a:t>
            </a: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dirty="0" err="1" smtClean="0">
                <a:solidFill>
                  <a:schemeClr val="tx2"/>
                </a:solidFill>
              </a:rPr>
              <a:t>NiS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Смитит</a:t>
            </a:r>
            <a:r>
              <a:rPr lang="en-US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	Fe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Имгреит</a:t>
            </a:r>
            <a:r>
              <a:rPr lang="ru-RU" sz="1600" dirty="0" smtClean="0">
                <a:solidFill>
                  <a:schemeClr val="tx2"/>
                </a:solidFill>
              </a:rPr>
              <a:t>		</a:t>
            </a:r>
            <a:r>
              <a:rPr lang="en-US" sz="1600" dirty="0" err="1" smtClean="0">
                <a:solidFill>
                  <a:schemeClr val="tx2"/>
                </a:solidFill>
              </a:rPr>
              <a:t>NiTe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Мелонит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NiTe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Киткаит</a:t>
            </a:r>
            <a:r>
              <a:rPr lang="en-US" sz="1600" dirty="0" smtClean="0">
                <a:solidFill>
                  <a:schemeClr val="tx2"/>
                </a:solidFill>
              </a:rPr>
              <a:t>		</a:t>
            </a:r>
            <a:r>
              <a:rPr lang="en-US" sz="1600" dirty="0" err="1" smtClean="0">
                <a:solidFill>
                  <a:schemeClr val="tx2"/>
                </a:solidFill>
              </a:rPr>
              <a:t>NiTeS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пирротина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2281" y="2572449"/>
            <a:ext cx="36724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Линнеит</a:t>
            </a:r>
            <a:r>
              <a:rPr lang="ru-RU" sz="1600" b="1" dirty="0" smtClean="0">
                <a:solidFill>
                  <a:schemeClr val="tx2"/>
                </a:solidFill>
              </a:rPr>
              <a:t>		</a:t>
            </a:r>
            <a:r>
              <a:rPr lang="en-US" sz="1600" b="1" dirty="0" smtClean="0">
                <a:solidFill>
                  <a:schemeClr val="tx2"/>
                </a:solidFill>
              </a:rPr>
              <a:t>Co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4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Борнхардтит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Co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Se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Зигенит</a:t>
            </a:r>
            <a:r>
              <a:rPr lang="ru-RU" sz="1600" dirty="0" smtClean="0">
                <a:solidFill>
                  <a:schemeClr val="tx2"/>
                </a:solidFill>
              </a:rPr>
              <a:t>		(Со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en-US" sz="1600" dirty="0">
                <a:solidFill>
                  <a:schemeClr val="tx2"/>
                </a:solidFill>
              </a:rPr>
              <a:t>Ni)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Полидимпт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Ni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Трюстедтит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Ni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Se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Карролит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CuCo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Тирреллит</a:t>
            </a:r>
            <a:r>
              <a:rPr lang="ru-RU" sz="1600" dirty="0" smtClean="0">
                <a:solidFill>
                  <a:schemeClr val="tx2"/>
                </a:solidFill>
              </a:rPr>
              <a:t>	(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ru-RU" sz="1600" dirty="0" smtClean="0">
                <a:solidFill>
                  <a:schemeClr val="tx2"/>
                </a:solidFill>
              </a:rPr>
              <a:t>, </a:t>
            </a:r>
            <a:r>
              <a:rPr lang="ru-RU" sz="1600" dirty="0">
                <a:solidFill>
                  <a:schemeClr val="tx2"/>
                </a:solidFill>
              </a:rPr>
              <a:t>Со, </a:t>
            </a:r>
            <a:r>
              <a:rPr lang="en-US" sz="1600" dirty="0">
                <a:solidFill>
                  <a:schemeClr val="tx2"/>
                </a:solidFill>
              </a:rPr>
              <a:t>Ni)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Se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Виоларит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FeNi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Добреелит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FeCr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Индит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FeIn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Грейгит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Fe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653093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линнеита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65" y="822370"/>
            <a:ext cx="3954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Минералы, входящие в состав данной группы, имеют формулы типа </a:t>
            </a:r>
            <a:r>
              <a:rPr lang="ru-RU" sz="1400" dirty="0" smtClean="0">
                <a:solidFill>
                  <a:schemeClr val="tx2"/>
                </a:solidFill>
              </a:rPr>
              <a:t>АХ.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Эти минералы обычно характеризуются дефицитом атомов металла, как например, в пирротине, формула которого Fe</a:t>
            </a:r>
            <a:r>
              <a:rPr lang="ru-RU" sz="1400" baseline="-25000" dirty="0">
                <a:solidFill>
                  <a:schemeClr val="tx2"/>
                </a:solidFill>
              </a:rPr>
              <a:t>6</a:t>
            </a:r>
            <a:r>
              <a:rPr lang="ru-RU" sz="1400" dirty="0">
                <a:solidFill>
                  <a:schemeClr val="tx2"/>
                </a:solidFill>
              </a:rPr>
              <a:t>S</a:t>
            </a:r>
            <a:r>
              <a:rPr lang="ru-RU" sz="1400" baseline="-25000" dirty="0">
                <a:solidFill>
                  <a:schemeClr val="tx2"/>
                </a:solidFill>
              </a:rPr>
              <a:t>7</a:t>
            </a:r>
            <a:r>
              <a:rPr lang="ru-RU" sz="1400" dirty="0">
                <a:solidFill>
                  <a:schemeClr val="tx2"/>
                </a:solidFill>
              </a:rPr>
              <a:t> или Fe</a:t>
            </a:r>
            <a:r>
              <a:rPr lang="ru-RU" sz="1400" baseline="-25000" dirty="0">
                <a:solidFill>
                  <a:schemeClr val="tx2"/>
                </a:solidFill>
              </a:rPr>
              <a:t>11</a:t>
            </a:r>
            <a:r>
              <a:rPr lang="ru-RU" sz="1400" dirty="0">
                <a:solidFill>
                  <a:schemeClr val="tx2"/>
                </a:solidFill>
              </a:rPr>
              <a:t>S</a:t>
            </a:r>
            <a:r>
              <a:rPr lang="ru-RU" sz="1400" baseline="-25000" dirty="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2768" y="930091"/>
            <a:ext cx="39546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Минералы этой группы </a:t>
            </a:r>
            <a:r>
              <a:rPr lang="ru-RU" sz="1400" dirty="0" err="1">
                <a:solidFill>
                  <a:schemeClr val="tx2"/>
                </a:solidFill>
              </a:rPr>
              <a:t>изоструктурны</a:t>
            </a:r>
            <a:r>
              <a:rPr lang="ru-RU" sz="1400" dirty="0">
                <a:solidFill>
                  <a:schemeClr val="tx2"/>
                </a:solidFill>
              </a:rPr>
              <a:t> с семейством шпинели класса окислов.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Их </a:t>
            </a:r>
            <a:r>
              <a:rPr lang="ru-RU" sz="1400" dirty="0">
                <a:solidFill>
                  <a:schemeClr val="tx2"/>
                </a:solidFill>
              </a:rPr>
              <a:t>общая формула </a:t>
            </a:r>
            <a:r>
              <a:rPr lang="ru-RU" sz="1400" i="1" dirty="0">
                <a:solidFill>
                  <a:schemeClr val="tx2"/>
                </a:solidFill>
              </a:rPr>
              <a:t>АВ</a:t>
            </a:r>
            <a:r>
              <a:rPr lang="ru-RU" sz="1400" i="1" baseline="-25000" dirty="0">
                <a:solidFill>
                  <a:schemeClr val="tx2"/>
                </a:solidFill>
              </a:rPr>
              <a:t>2</a:t>
            </a:r>
            <a:r>
              <a:rPr lang="ru-RU" sz="1400" i="1" dirty="0">
                <a:solidFill>
                  <a:schemeClr val="tx2"/>
                </a:solidFill>
              </a:rPr>
              <a:t>Х</a:t>
            </a:r>
            <a:r>
              <a:rPr lang="ru-RU" sz="1400" i="1" baseline="-25000" dirty="0">
                <a:solidFill>
                  <a:schemeClr val="tx2"/>
                </a:solidFill>
              </a:rPr>
              <a:t>4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где </a:t>
            </a:r>
            <a:r>
              <a:rPr lang="ru-RU" sz="1400" i="1" dirty="0">
                <a:solidFill>
                  <a:schemeClr val="tx2"/>
                </a:solidFill>
              </a:rPr>
              <a:t>А</a:t>
            </a:r>
            <a:r>
              <a:rPr lang="ru-RU" sz="1400" dirty="0">
                <a:solidFill>
                  <a:schemeClr val="tx2"/>
                </a:solidFill>
              </a:rPr>
              <a:t> — двухвалентный металл,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i="1" dirty="0" smtClean="0">
                <a:solidFill>
                  <a:schemeClr val="tx2"/>
                </a:solidFill>
              </a:rPr>
              <a:t>В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— трехвалентный металл и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i="1" dirty="0" smtClean="0">
                <a:solidFill>
                  <a:schemeClr val="tx2"/>
                </a:solidFill>
              </a:rPr>
              <a:t>X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— S или </a:t>
            </a:r>
            <a:r>
              <a:rPr lang="ru-RU" sz="1400" dirty="0" err="1">
                <a:solidFill>
                  <a:schemeClr val="tx2"/>
                </a:solidFill>
              </a:rPr>
              <a:t>Se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  <a:endParaRPr lang="ru-RU" sz="1400" i="1" baseline="-25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064" y="5949280"/>
            <a:ext cx="481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r"/>
            <a:r>
              <a:rPr lang="ru-RU" sz="1400" dirty="0" smtClean="0">
                <a:solidFill>
                  <a:schemeClr val="tx2"/>
                </a:solidFill>
              </a:rPr>
              <a:t>* - жирным очертанием выделены минералы изучаемые в курсе минералогии</a:t>
            </a:r>
            <a:endParaRPr lang="ru-RU" sz="1400" i="1" baseline="-25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3" y="6461204"/>
            <a:ext cx="915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И. Минералогия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Серия Науки о Земле. – М.: Мир, 1971.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127, 133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/>
              <a:t>Ni</a:t>
            </a:r>
            <a:r>
              <a:rPr lang="ru-RU" sz="1800" b="1" dirty="0"/>
              <a:t>-</a:t>
            </a:r>
            <a:r>
              <a:rPr lang="ru-RU" sz="1800" b="1" dirty="0" err="1"/>
              <a:t>Co</a:t>
            </a:r>
            <a:r>
              <a:rPr lang="ru-RU" sz="1800" b="1" dirty="0"/>
              <a:t>-</a:t>
            </a:r>
            <a:r>
              <a:rPr lang="ru-RU" sz="1800" b="1" dirty="0" err="1"/>
              <a:t>Fe</a:t>
            </a:r>
            <a:r>
              <a:rPr lang="ru-RU" sz="1800" b="1" dirty="0"/>
              <a:t>-ассоциация</a:t>
            </a:r>
          </a:p>
        </p:txBody>
      </p:sp>
    </p:spTree>
    <p:extLst>
      <p:ext uri="{BB962C8B-B14F-4D97-AF65-F5344CB8AC3E}">
        <p14:creationId xmlns:p14="http://schemas.microsoft.com/office/powerpoint/2010/main" val="18982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579" y="831663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составе минералов этой группы анионами </a:t>
            </a:r>
            <a:r>
              <a:rPr lang="ru-RU" sz="1400" dirty="0" smtClean="0">
                <a:solidFill>
                  <a:schemeClr val="tx2"/>
                </a:solidFill>
              </a:rPr>
              <a:t>служат </a:t>
            </a:r>
            <a:r>
              <a:rPr lang="ru-RU" sz="1400" b="1" dirty="0" smtClean="0">
                <a:solidFill>
                  <a:schemeClr val="tx2"/>
                </a:solidFill>
              </a:rPr>
              <a:t>сдвоенные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S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 или Se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. Один из атомов серы может замещаться на </a:t>
            </a:r>
            <a:r>
              <a:rPr lang="ru-RU" sz="1400" dirty="0" err="1">
                <a:solidFill>
                  <a:schemeClr val="tx2"/>
                </a:solidFill>
              </a:rPr>
              <a:t>As</a:t>
            </a:r>
            <a:r>
              <a:rPr lang="ru-RU" sz="1400" dirty="0">
                <a:solidFill>
                  <a:schemeClr val="tx2"/>
                </a:solidFill>
              </a:rPr>
              <a:t> или </a:t>
            </a:r>
            <a:r>
              <a:rPr lang="ru-RU" sz="1400" dirty="0" err="1">
                <a:solidFill>
                  <a:schemeClr val="tx2"/>
                </a:solidFill>
              </a:rPr>
              <a:t>Sb</a:t>
            </a:r>
            <a:r>
              <a:rPr lang="ru-RU" sz="1400" dirty="0">
                <a:solidFill>
                  <a:schemeClr val="tx2"/>
                </a:solidFill>
              </a:rPr>
              <a:t>, давая анионные группы </a:t>
            </a:r>
            <a:r>
              <a:rPr lang="ru-RU" sz="1400" dirty="0" err="1">
                <a:solidFill>
                  <a:schemeClr val="tx2"/>
                </a:solidFill>
              </a:rPr>
              <a:t>AsS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SbS</a:t>
            </a:r>
            <a:r>
              <a:rPr lang="ru-RU" sz="1400" dirty="0">
                <a:solidFill>
                  <a:schemeClr val="tx2"/>
                </a:solidFill>
              </a:rPr>
              <a:t>. В соответствии с этим минералы подразделяются на две подгруппы — пирита и кобальтина (обе кубические).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032" y="476672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пирита-кобальтина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87" y="2862988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Пирит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FeS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Бравоит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(</a:t>
            </a:r>
            <a:r>
              <a:rPr lang="en-US" sz="1600" dirty="0">
                <a:solidFill>
                  <a:schemeClr val="tx2"/>
                </a:solidFill>
              </a:rPr>
              <a:t>Fe, Ni)S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Ваэсит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NiS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Пенрозеит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NiSe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Каттьерит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CoS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Трогталит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CoSe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Кобальтин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b="1" dirty="0" err="1">
                <a:solidFill>
                  <a:schemeClr val="tx2"/>
                </a:solidFill>
              </a:rPr>
              <a:t>CoAsS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Герсдорфит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NiAsS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Ульманнит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NiSbS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124744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Как и в предыдущем случае, анионом в структуре минералов данной группы служат сдвоенные атомы серы </a:t>
            </a:r>
            <a:r>
              <a:rPr lang="en-US" sz="1400" dirty="0">
                <a:solidFill>
                  <a:schemeClr val="tx2"/>
                </a:solidFill>
              </a:rPr>
              <a:t>S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en-US" sz="1400" baseline="30000" dirty="0">
                <a:solidFill>
                  <a:schemeClr val="tx2"/>
                </a:solidFill>
              </a:rPr>
              <a:t>2-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или атомы селена </a:t>
            </a:r>
            <a:r>
              <a:rPr lang="en-US" sz="1400" dirty="0">
                <a:solidFill>
                  <a:schemeClr val="tx2"/>
                </a:solidFill>
              </a:rPr>
              <a:t>Se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en-US" sz="1400" baseline="30000" dirty="0">
                <a:solidFill>
                  <a:schemeClr val="tx2"/>
                </a:solidFill>
              </a:rPr>
              <a:t>2-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ru-RU" sz="1400" dirty="0">
                <a:solidFill>
                  <a:schemeClr val="tx2"/>
                </a:solidFill>
              </a:rPr>
              <a:t>а также Те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 или </a:t>
            </a:r>
            <a:r>
              <a:rPr lang="en-US" sz="1400" dirty="0">
                <a:solidFill>
                  <a:schemeClr val="tx2"/>
                </a:solidFill>
              </a:rPr>
              <a:t>As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en-US" sz="1400" baseline="30000" dirty="0">
                <a:solidFill>
                  <a:schemeClr val="tx2"/>
                </a:solidFill>
              </a:rPr>
              <a:t>2-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Возможны также сложные анионные группы </a:t>
            </a:r>
            <a:r>
              <a:rPr lang="en-US" sz="1400" dirty="0" err="1">
                <a:solidFill>
                  <a:schemeClr val="tx2"/>
                </a:solidFill>
              </a:rPr>
              <a:t>AsS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 </a:t>
            </a:r>
            <a:r>
              <a:rPr lang="en-US" sz="1400" dirty="0" err="1">
                <a:solidFill>
                  <a:schemeClr val="tx2"/>
                </a:solidFill>
              </a:rPr>
              <a:t>SbS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ru-RU" sz="1400" dirty="0">
                <a:solidFill>
                  <a:schemeClr val="tx2"/>
                </a:solidFill>
              </a:rPr>
              <a:t>как в подгруппе кобальтина. В соответствии с этим группа подразделяется на две подгруппы: марказита (ромбическую) и арсенопирита (моноклинную)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9160" y="789210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марказита-арсенопирита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436545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Марказит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b="1" dirty="0">
                <a:solidFill>
                  <a:schemeClr val="tx2"/>
                </a:solidFill>
              </a:rPr>
              <a:t>FeS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Ферроселит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FeS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Фробергит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FeTe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Лёллингит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b="1" dirty="0">
                <a:solidFill>
                  <a:schemeClr val="tx2"/>
                </a:solidFill>
              </a:rPr>
              <a:t>FeAs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Хастит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CoSe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Куллерудит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NiSe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Саффлорит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(</a:t>
            </a:r>
            <a:r>
              <a:rPr lang="ru-RU" sz="1600" dirty="0">
                <a:solidFill>
                  <a:schemeClr val="tx2"/>
                </a:solidFill>
              </a:rPr>
              <a:t>Со, </a:t>
            </a:r>
            <a:r>
              <a:rPr lang="en-US" sz="1600" dirty="0">
                <a:solidFill>
                  <a:schemeClr val="tx2"/>
                </a:solidFill>
              </a:rPr>
              <a:t>Fe)As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Раммельсбергит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NiAs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Парараммельсбергит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NiAs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Арсенопирит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b="1" dirty="0" err="1" smtClean="0">
                <a:solidFill>
                  <a:schemeClr val="tx2"/>
                </a:solidFill>
              </a:rPr>
              <a:t>FeAsS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Гудмундит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FeSbS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/>
              <a:t>Ni</a:t>
            </a:r>
            <a:r>
              <a:rPr lang="ru-RU" sz="1800" b="1" dirty="0"/>
              <a:t>-</a:t>
            </a:r>
            <a:r>
              <a:rPr lang="ru-RU" sz="1800" b="1" dirty="0" err="1"/>
              <a:t>Co</a:t>
            </a:r>
            <a:r>
              <a:rPr lang="ru-RU" sz="1800" b="1" dirty="0"/>
              <a:t>-</a:t>
            </a:r>
            <a:r>
              <a:rPr lang="ru-RU" sz="1800" b="1" dirty="0" err="1"/>
              <a:t>Fe</a:t>
            </a:r>
            <a:r>
              <a:rPr lang="ru-RU" sz="1800" b="1" dirty="0"/>
              <a:t>-ассоциация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3" y="6461204"/>
            <a:ext cx="9349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И. Минералогия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Серия Науки о Земле. – М.: Мир, 1971.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133, 138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"/>
          <a:stretch/>
        </p:blipFill>
        <p:spPr bwMode="auto">
          <a:xfrm>
            <a:off x="3419872" y="751550"/>
            <a:ext cx="5233062" cy="40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26119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Эта группа включает </a:t>
            </a:r>
            <a:r>
              <a:rPr lang="ru-RU" sz="1400" b="1" i="1" dirty="0" err="1">
                <a:solidFill>
                  <a:schemeClr val="tx2"/>
                </a:solidFill>
              </a:rPr>
              <a:t>скуттерудит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CoAs</a:t>
            </a:r>
            <a:r>
              <a:rPr lang="ru-RU" sz="1400" baseline="-25000" dirty="0" smtClean="0">
                <a:solidFill>
                  <a:schemeClr val="tx2"/>
                </a:solidFill>
              </a:rPr>
              <a:t>3</a:t>
            </a:r>
            <a:r>
              <a:rPr lang="ru-RU" sz="1400" dirty="0" smtClean="0">
                <a:solidFill>
                  <a:schemeClr val="tx2"/>
                </a:solidFill>
              </a:rPr>
              <a:t>, шмальтин (</a:t>
            </a:r>
            <a:r>
              <a:rPr lang="ru-RU" sz="1400" b="1" i="1" dirty="0" smtClean="0">
                <a:solidFill>
                  <a:schemeClr val="tx2"/>
                </a:solidFill>
              </a:rPr>
              <a:t>смальтин</a:t>
            </a:r>
            <a:r>
              <a:rPr lang="ru-RU" sz="1400" dirty="0" smtClean="0">
                <a:solidFill>
                  <a:schemeClr val="tx2"/>
                </a:solidFill>
              </a:rPr>
              <a:t>) </a:t>
            </a:r>
            <a:r>
              <a:rPr lang="ru-RU" sz="1400" dirty="0">
                <a:solidFill>
                  <a:schemeClr val="tx2"/>
                </a:solidFill>
              </a:rPr>
              <a:t>(Со, </a:t>
            </a:r>
            <a:r>
              <a:rPr lang="ru-RU" sz="1400" dirty="0" err="1">
                <a:solidFill>
                  <a:schemeClr val="tx2"/>
                </a:solidFill>
              </a:rPr>
              <a:t>Ni</a:t>
            </a:r>
            <a:r>
              <a:rPr lang="ru-RU" sz="1400" dirty="0">
                <a:solidFill>
                  <a:schemeClr val="tx2"/>
                </a:solidFill>
              </a:rPr>
              <a:t>)As</a:t>
            </a:r>
            <a:r>
              <a:rPr lang="ru-RU" sz="1400" baseline="-25000" dirty="0">
                <a:solidFill>
                  <a:schemeClr val="tx2"/>
                </a:solidFill>
              </a:rPr>
              <a:t>3-x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b="1" i="1" dirty="0" err="1">
                <a:solidFill>
                  <a:schemeClr val="tx2"/>
                </a:solidFill>
              </a:rPr>
              <a:t>хлоантит</a:t>
            </a:r>
            <a:r>
              <a:rPr lang="ru-RU" sz="1400" dirty="0">
                <a:solidFill>
                  <a:schemeClr val="tx2"/>
                </a:solidFill>
              </a:rPr>
              <a:t> (</a:t>
            </a:r>
            <a:r>
              <a:rPr lang="ru-RU" sz="1400" dirty="0" err="1">
                <a:solidFill>
                  <a:schemeClr val="tx2"/>
                </a:solidFill>
              </a:rPr>
              <a:t>Ni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Co</a:t>
            </a:r>
            <a:r>
              <a:rPr lang="ru-RU" sz="1400" dirty="0">
                <a:solidFill>
                  <a:schemeClr val="tx2"/>
                </a:solidFill>
              </a:rPr>
              <a:t>)As</a:t>
            </a:r>
            <a:r>
              <a:rPr lang="ru-RU" sz="1400" baseline="-25000" dirty="0">
                <a:solidFill>
                  <a:schemeClr val="tx2"/>
                </a:solidFill>
              </a:rPr>
              <a:t>3-x</a:t>
            </a:r>
            <a:r>
              <a:rPr lang="ru-RU" sz="1400" dirty="0">
                <a:solidFill>
                  <a:schemeClr val="tx2"/>
                </a:solidFill>
              </a:rPr>
              <a:t>. Перечисленные минералы </a:t>
            </a:r>
            <a:r>
              <a:rPr lang="ru-RU" sz="1400" dirty="0" err="1">
                <a:solidFill>
                  <a:schemeClr val="tx2"/>
                </a:solidFill>
              </a:rPr>
              <a:t>изоструктурны</a:t>
            </a:r>
            <a:r>
              <a:rPr lang="ru-RU" sz="1400" dirty="0">
                <a:solidFill>
                  <a:schemeClr val="tx2"/>
                </a:solidFill>
              </a:rPr>
              <a:t> и дают изоморфные ряды (см. рисунок).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032" y="476672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скуттерудита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6258" y="4148063"/>
            <a:ext cx="25858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/>
              <a:t>Диаграмма </a:t>
            </a:r>
            <a:r>
              <a:rPr lang="ru-RU" sz="1050" dirty="0" smtClean="0"/>
              <a:t>состав — парагенезис </a:t>
            </a:r>
            <a:r>
              <a:rPr lang="ru-RU" sz="1050" dirty="0"/>
              <a:t>арсенидов кобальта, </a:t>
            </a:r>
            <a:r>
              <a:rPr lang="ru-RU" sz="1050" dirty="0" smtClean="0"/>
              <a:t>никеля и </a:t>
            </a:r>
            <a:r>
              <a:rPr lang="ru-RU" sz="1050" dirty="0"/>
              <a:t>железа (по Г. А. </a:t>
            </a:r>
            <a:r>
              <a:rPr lang="ru-RU" sz="1050" dirty="0" err="1"/>
              <a:t>Крутову</a:t>
            </a:r>
            <a:r>
              <a:rPr lang="ru-RU" sz="1050" dirty="0"/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95670"/>
            <a:ext cx="3924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1400" dirty="0" err="1" smtClean="0">
                <a:solidFill>
                  <a:schemeClr val="tx2"/>
                </a:solidFill>
              </a:rPr>
              <a:t>Скуттерудит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smtClean="0">
                <a:solidFill>
                  <a:schemeClr val="tx2"/>
                </a:solidFill>
              </a:rPr>
              <a:t>шмальтин (смальтин) </a:t>
            </a:r>
            <a:r>
              <a:rPr lang="ru-RU" sz="1400" dirty="0">
                <a:solidFill>
                  <a:schemeClr val="tx2"/>
                </a:solidFill>
              </a:rPr>
              <a:t>и </a:t>
            </a:r>
            <a:r>
              <a:rPr lang="ru-RU" sz="1400" dirty="0" err="1" smtClean="0">
                <a:solidFill>
                  <a:schemeClr val="tx2"/>
                </a:solidFill>
              </a:rPr>
              <a:t>хлоантит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— типичные средне- или высокотемпературные гидротермальные минералы, встречающиеся совместно с арсенопиритом, самородным серебром, </a:t>
            </a:r>
            <a:r>
              <a:rPr lang="ru-RU" sz="1400" dirty="0" err="1">
                <a:solidFill>
                  <a:schemeClr val="tx2"/>
                </a:solidFill>
              </a:rPr>
              <a:t>сульфосолями</a:t>
            </a:r>
            <a:r>
              <a:rPr lang="ru-RU" sz="1400" dirty="0">
                <a:solidFill>
                  <a:schemeClr val="tx2"/>
                </a:solidFill>
              </a:rPr>
              <a:t> серебра, самородным висмутом и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минералами </a:t>
            </a:r>
            <a:r>
              <a:rPr lang="ru-RU" sz="1400" dirty="0">
                <a:solidFill>
                  <a:schemeClr val="tx2"/>
                </a:solidFill>
              </a:rPr>
              <a:t>никеля и кобальта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928" y="4725144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По А. А. </a:t>
            </a:r>
            <a:r>
              <a:rPr lang="ru-RU" sz="1400" dirty="0" err="1">
                <a:solidFill>
                  <a:schemeClr val="tx2"/>
                </a:solidFill>
              </a:rPr>
              <a:t>Годовикову</a:t>
            </a:r>
            <a:r>
              <a:rPr lang="ru-RU" sz="1400" dirty="0">
                <a:solidFill>
                  <a:schemeClr val="tx2"/>
                </a:solidFill>
              </a:rPr>
              <a:t> последовательность образования арсенидов следующая: </a:t>
            </a:r>
            <a:r>
              <a:rPr lang="ru-RU" sz="1400" dirty="0" err="1" smtClean="0">
                <a:solidFill>
                  <a:schemeClr val="tx2"/>
                </a:solidFill>
              </a:rPr>
              <a:t>маухерит</a:t>
            </a:r>
            <a:r>
              <a:rPr lang="ru-RU" sz="1400" dirty="0" smtClean="0">
                <a:solidFill>
                  <a:schemeClr val="tx2"/>
                </a:solidFill>
              </a:rPr>
              <a:t> → никелин → </a:t>
            </a:r>
            <a:r>
              <a:rPr lang="ru-RU" sz="1400" dirty="0" err="1" smtClean="0">
                <a:solidFill>
                  <a:schemeClr val="tx2"/>
                </a:solidFill>
              </a:rPr>
              <a:t>раммельсбергит</a:t>
            </a:r>
            <a:r>
              <a:rPr lang="ru-RU" sz="1400" dirty="0">
                <a:solidFill>
                  <a:schemeClr val="tx2"/>
                </a:solidFill>
              </a:rPr>
              <a:t> → </a:t>
            </a:r>
            <a:r>
              <a:rPr lang="ru-RU" sz="1400" dirty="0" smtClean="0">
                <a:solidFill>
                  <a:schemeClr val="tx2"/>
                </a:solidFill>
              </a:rPr>
              <a:t>смальтин </a:t>
            </a:r>
            <a:r>
              <a:rPr lang="ru-RU" sz="1400" dirty="0">
                <a:solidFill>
                  <a:schemeClr val="tx2"/>
                </a:solidFill>
              </a:rPr>
              <a:t>→ 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→ </a:t>
            </a:r>
            <a:r>
              <a:rPr lang="ru-RU" sz="1400" dirty="0" smtClean="0">
                <a:solidFill>
                  <a:schemeClr val="tx2"/>
                </a:solidFill>
              </a:rPr>
              <a:t>Со-смальтин </a:t>
            </a:r>
            <a:r>
              <a:rPr lang="ru-RU" sz="1400" dirty="0">
                <a:solidFill>
                  <a:schemeClr val="tx2"/>
                </a:solidFill>
              </a:rPr>
              <a:t>→ </a:t>
            </a:r>
            <a:r>
              <a:rPr lang="ru-RU" sz="1400" dirty="0" err="1" smtClean="0">
                <a:solidFill>
                  <a:schemeClr val="tx2"/>
                </a:solidFill>
              </a:rPr>
              <a:t>скуттерудит</a:t>
            </a:r>
            <a:r>
              <a:rPr lang="ru-RU" sz="1400" dirty="0">
                <a:solidFill>
                  <a:schemeClr val="tx2"/>
                </a:solidFill>
              </a:rPr>
              <a:t> → </a:t>
            </a:r>
            <a:r>
              <a:rPr lang="ru-RU" sz="1400" dirty="0" err="1" smtClean="0">
                <a:solidFill>
                  <a:schemeClr val="tx2"/>
                </a:solidFill>
              </a:rPr>
              <a:t>саффлорит</a:t>
            </a:r>
            <a:r>
              <a:rPr lang="ru-RU" sz="1400" dirty="0">
                <a:solidFill>
                  <a:schemeClr val="tx2"/>
                </a:solidFill>
              </a:rPr>
              <a:t> → </a:t>
            </a:r>
            <a:r>
              <a:rPr lang="ru-RU" sz="1400" dirty="0" err="1" smtClean="0">
                <a:solidFill>
                  <a:schemeClr val="tx2"/>
                </a:solidFill>
              </a:rPr>
              <a:t>лёллингит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Подобная </a:t>
            </a:r>
            <a:r>
              <a:rPr lang="ru-RU" sz="1400" dirty="0">
                <a:solidFill>
                  <a:schemeClr val="tx2"/>
                </a:solidFill>
              </a:rPr>
              <a:t>последовательность соответствует переходу от восстановительной к окислительной обстановке. Роль окислителей играют обычно избыточные ионы мышьяка. Они взаимодействуют с бедными мышьяком арсенидами и окисляют их анионные составляющие.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3" y="6461204"/>
            <a:ext cx="916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И. Минералогия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Серия Науки о Земле. – М.: Мир, 1971.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142-144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/>
              <a:t>Ni</a:t>
            </a:r>
            <a:r>
              <a:rPr lang="ru-RU" sz="1800" b="1" dirty="0"/>
              <a:t>-</a:t>
            </a:r>
            <a:r>
              <a:rPr lang="ru-RU" sz="1800" b="1" dirty="0" err="1"/>
              <a:t>Co</a:t>
            </a:r>
            <a:r>
              <a:rPr lang="ru-RU" sz="1800" b="1" dirty="0"/>
              <a:t>-</a:t>
            </a:r>
            <a:r>
              <a:rPr lang="ru-RU" sz="1800" b="1" dirty="0" err="1"/>
              <a:t>Fe</a:t>
            </a:r>
            <a:r>
              <a:rPr lang="ru-RU" sz="1800" b="1" dirty="0"/>
              <a:t>-ассоциация</a:t>
            </a:r>
          </a:p>
        </p:txBody>
      </p:sp>
    </p:spTree>
    <p:extLst>
      <p:ext uri="{BB962C8B-B14F-4D97-AF65-F5344CB8AC3E}">
        <p14:creationId xmlns:p14="http://schemas.microsoft.com/office/powerpoint/2010/main" val="19020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Mo-W-</a:t>
            </a:r>
            <a:r>
              <a:rPr lang="en-US" sz="1600" b="1" dirty="0" err="1" smtClean="0">
                <a:solidFill>
                  <a:schemeClr val="tx2"/>
                </a:solidFill>
              </a:rPr>
              <a:t>Sn</a:t>
            </a:r>
            <a:r>
              <a:rPr lang="ru-RU" sz="1600" b="1" dirty="0" smtClean="0">
                <a:solidFill>
                  <a:schemeClr val="tx2"/>
                </a:solidFill>
              </a:rPr>
              <a:t>-ассоциация: геохимические особенности</a:t>
            </a:r>
            <a:endParaRPr lang="ru-RU" sz="1600" b="1" dirty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состав ассоциации входят </a:t>
            </a:r>
            <a:r>
              <a:rPr lang="ru-RU" sz="1400" b="1" i="1" dirty="0">
                <a:solidFill>
                  <a:schemeClr val="tx2"/>
                </a:solidFill>
              </a:rPr>
              <a:t>молибденит</a:t>
            </a:r>
            <a:r>
              <a:rPr lang="ru-RU" sz="1400" dirty="0">
                <a:solidFill>
                  <a:schemeClr val="tx2"/>
                </a:solidFill>
              </a:rPr>
              <a:t> MoS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i="1" dirty="0" err="1">
                <a:solidFill>
                  <a:schemeClr val="tx2"/>
                </a:solidFill>
              </a:rPr>
              <a:t>тунгстенит</a:t>
            </a:r>
            <a:r>
              <a:rPr lang="ru-RU" sz="1400" dirty="0">
                <a:solidFill>
                  <a:schemeClr val="tx2"/>
                </a:solidFill>
              </a:rPr>
              <a:t> WS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i="1" dirty="0" err="1">
                <a:solidFill>
                  <a:schemeClr val="tx2"/>
                </a:solidFill>
              </a:rPr>
              <a:t>герценбергит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SnS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i="1" dirty="0" err="1">
                <a:solidFill>
                  <a:schemeClr val="tx2"/>
                </a:solidFill>
              </a:rPr>
              <a:t>оттеманнит</a:t>
            </a:r>
            <a:r>
              <a:rPr lang="ru-RU" sz="1400" dirty="0">
                <a:solidFill>
                  <a:schemeClr val="tx2"/>
                </a:solidFill>
              </a:rPr>
              <a:t> Sn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S</a:t>
            </a:r>
            <a:r>
              <a:rPr lang="ru-RU" sz="1400" baseline="-25000" dirty="0">
                <a:solidFill>
                  <a:schemeClr val="tx2"/>
                </a:solidFill>
              </a:rPr>
              <a:t>3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i="1" dirty="0" err="1">
                <a:solidFill>
                  <a:schemeClr val="tx2"/>
                </a:solidFill>
              </a:rPr>
              <a:t>берндтит</a:t>
            </a:r>
            <a:r>
              <a:rPr lang="ru-RU" sz="1400" dirty="0">
                <a:solidFill>
                  <a:schemeClr val="tx2"/>
                </a:solidFill>
              </a:rPr>
              <a:t> SnS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. Первые два — гексагональные с одинаковым типом структуры, два следующих — ромбические, а пятый — тригональный. Дополнительно сюда входят </a:t>
            </a:r>
            <a:r>
              <a:rPr lang="ru-RU" sz="1400" i="1" dirty="0" err="1">
                <a:solidFill>
                  <a:schemeClr val="tx2"/>
                </a:solidFill>
              </a:rPr>
              <a:t>тиллит</a:t>
            </a:r>
            <a:r>
              <a:rPr lang="ru-RU" sz="1400" dirty="0">
                <a:solidFill>
                  <a:schemeClr val="tx2"/>
                </a:solidFill>
              </a:rPr>
              <a:t> PbSnS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i="1" dirty="0" err="1">
                <a:solidFill>
                  <a:schemeClr val="tx2"/>
                </a:solidFill>
              </a:rPr>
              <a:t>монтезит</a:t>
            </a:r>
            <a:r>
              <a:rPr lang="ru-RU" sz="1400" dirty="0">
                <a:solidFill>
                  <a:schemeClr val="tx2"/>
                </a:solidFill>
              </a:rPr>
              <a:t> PbSn</a:t>
            </a:r>
            <a:r>
              <a:rPr lang="ru-RU" sz="1400" baseline="-25000" dirty="0">
                <a:solidFill>
                  <a:schemeClr val="tx2"/>
                </a:solidFill>
              </a:rPr>
              <a:t>4</a:t>
            </a:r>
            <a:r>
              <a:rPr lang="ru-RU" sz="1400" dirty="0">
                <a:solidFill>
                  <a:schemeClr val="tx2"/>
                </a:solidFill>
              </a:rPr>
              <a:t>S</a:t>
            </a:r>
            <a:r>
              <a:rPr lang="ru-RU" sz="1400" baseline="-25000" dirty="0">
                <a:solidFill>
                  <a:schemeClr val="tx2"/>
                </a:solidFill>
              </a:rPr>
              <a:t>5</a:t>
            </a:r>
            <a:r>
              <a:rPr lang="ru-RU" sz="1400" dirty="0">
                <a:solidFill>
                  <a:schemeClr val="tx2"/>
                </a:solidFill>
              </a:rPr>
              <a:t> со структурой, аналогичной </a:t>
            </a:r>
            <a:r>
              <a:rPr lang="ru-RU" sz="1400" dirty="0" err="1">
                <a:solidFill>
                  <a:schemeClr val="tx2"/>
                </a:solidFill>
              </a:rPr>
              <a:t>SnS</a:t>
            </a:r>
            <a:r>
              <a:rPr lang="ru-RU" sz="1400" dirty="0">
                <a:solidFill>
                  <a:schemeClr val="tx2"/>
                </a:solidFill>
              </a:rPr>
              <a:t>, и напоминающие в некоторых отношениях </a:t>
            </a:r>
            <a:r>
              <a:rPr lang="ru-RU" sz="1400" dirty="0" err="1">
                <a:solidFill>
                  <a:schemeClr val="tx2"/>
                </a:solidFill>
              </a:rPr>
              <a:t>сульфосоли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i="1" dirty="0" err="1">
                <a:solidFill>
                  <a:schemeClr val="tx2"/>
                </a:solidFill>
              </a:rPr>
              <a:t>Кастаингрит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CuS</a:t>
            </a:r>
            <a:r>
              <a:rPr lang="ru-RU" sz="1100" dirty="0" smtClean="0">
                <a:solidFill>
                  <a:schemeClr val="tx2"/>
                </a:solidFill>
              </a:rPr>
              <a:t>•</a:t>
            </a:r>
            <a:r>
              <a:rPr lang="ru-RU" sz="1400" dirty="0" smtClean="0">
                <a:solidFill>
                  <a:schemeClr val="tx2"/>
                </a:solidFill>
              </a:rPr>
              <a:t>2MoS</a:t>
            </a:r>
            <a:r>
              <a:rPr lang="ru-RU" sz="1400" baseline="-25000" dirty="0" smtClean="0">
                <a:solidFill>
                  <a:schemeClr val="tx2"/>
                </a:solidFill>
              </a:rPr>
              <a:t>2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имеет растянутую структуру молибденита.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Из трех металлов, слагающих минералы данной ассоциации, молибден — типично </a:t>
            </a:r>
            <a:r>
              <a:rPr lang="ru-RU" sz="1400" dirty="0" err="1">
                <a:solidFill>
                  <a:schemeClr val="tx2"/>
                </a:solidFill>
              </a:rPr>
              <a:t>сидерофильный</a:t>
            </a:r>
            <a:r>
              <a:rPr lang="ru-RU" sz="1400" dirty="0">
                <a:solidFill>
                  <a:schemeClr val="tx2"/>
                </a:solidFill>
              </a:rPr>
              <a:t> элемент с ясно выраженной </a:t>
            </a:r>
            <a:r>
              <a:rPr lang="ru-RU" sz="1400" dirty="0" err="1">
                <a:solidFill>
                  <a:schemeClr val="tx2"/>
                </a:solidFill>
              </a:rPr>
              <a:t>тиофильной</a:t>
            </a:r>
            <a:r>
              <a:rPr lang="ru-RU" sz="1400" dirty="0">
                <a:solidFill>
                  <a:schemeClr val="tx2"/>
                </a:solidFill>
              </a:rPr>
              <a:t> тенденцией, тогда как два других (вольфрам и олово) отчетливо </a:t>
            </a:r>
            <a:r>
              <a:rPr lang="ru-RU" sz="1400" dirty="0" err="1">
                <a:solidFill>
                  <a:schemeClr val="tx2"/>
                </a:solidFill>
              </a:rPr>
              <a:t>оксифильны</a:t>
            </a:r>
            <a:r>
              <a:rPr lang="ru-RU" sz="1400" dirty="0">
                <a:solidFill>
                  <a:schemeClr val="tx2"/>
                </a:solidFill>
              </a:rPr>
              <a:t> и лишь в исключительных случаях образуют сульфидные и </a:t>
            </a:r>
            <a:r>
              <a:rPr lang="ru-RU" sz="1400" dirty="0" err="1">
                <a:solidFill>
                  <a:schemeClr val="tx2"/>
                </a:solidFill>
              </a:rPr>
              <a:t>сульфосолевые</a:t>
            </a:r>
            <a:r>
              <a:rPr lang="ru-RU" sz="1400" dirty="0">
                <a:solidFill>
                  <a:schemeClr val="tx2"/>
                </a:solidFill>
              </a:rPr>
              <a:t> минералы. 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Однако минералы всех трех металлов </a:t>
            </a:r>
            <a:r>
              <a:rPr lang="ru-RU" sz="1400" dirty="0" err="1">
                <a:solidFill>
                  <a:schemeClr val="tx2"/>
                </a:solidFill>
              </a:rPr>
              <a:t>парагенетически</a:t>
            </a:r>
            <a:r>
              <a:rPr lang="ru-RU" sz="1400" dirty="0">
                <a:solidFill>
                  <a:schemeClr val="tx2"/>
                </a:solidFill>
              </a:rPr>
              <a:t> тесно связаны и их экзогенные образования (</a:t>
            </a:r>
            <a:r>
              <a:rPr lang="ru-RU" sz="1400" dirty="0" err="1">
                <a:solidFill>
                  <a:schemeClr val="tx2"/>
                </a:solidFill>
              </a:rPr>
              <a:t>молибдаты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вольфраматы</a:t>
            </a:r>
            <a:r>
              <a:rPr lang="ru-RU" sz="1400" dirty="0">
                <a:solidFill>
                  <a:schemeClr val="tx2"/>
                </a:solidFill>
              </a:rPr>
              <a:t>) подобны </a:t>
            </a:r>
            <a:r>
              <a:rPr lang="ru-RU" sz="1400" dirty="0" err="1">
                <a:solidFill>
                  <a:schemeClr val="tx2"/>
                </a:solidFill>
              </a:rPr>
              <a:t>геохимически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кристаллохимически</a:t>
            </a:r>
            <a:r>
              <a:rPr lang="ru-RU" sz="1400" dirty="0">
                <a:solidFill>
                  <a:schemeClr val="tx2"/>
                </a:solidFill>
              </a:rPr>
              <a:t>. Все три металла обычно концентрируются в поздних магматических </a:t>
            </a:r>
            <a:r>
              <a:rPr lang="ru-RU" sz="1400" dirty="0" err="1">
                <a:solidFill>
                  <a:schemeClr val="tx2"/>
                </a:solidFill>
              </a:rPr>
              <a:t>дифференциатах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Кислородные соединения вольфрама и </a:t>
            </a:r>
            <a:r>
              <a:rPr lang="ru-RU" sz="1400" dirty="0" smtClean="0">
                <a:solidFill>
                  <a:schemeClr val="tx2"/>
                </a:solidFill>
              </a:rPr>
              <a:t>олова </a:t>
            </a:r>
            <a:r>
              <a:rPr lang="ru-RU" sz="1400" dirty="0">
                <a:solidFill>
                  <a:schemeClr val="tx2"/>
                </a:solidFill>
              </a:rPr>
              <a:t>играют более важную роль, чем их сульфиды, и поэтому геохимия вольфрама и олова будет рассмотрена более детально </a:t>
            </a:r>
            <a:r>
              <a:rPr lang="ru-RU" sz="1400" dirty="0" smtClean="0">
                <a:solidFill>
                  <a:schemeClr val="tx2"/>
                </a:solidFill>
              </a:rPr>
              <a:t>в другом разделе.</a:t>
            </a:r>
            <a:endParaRPr lang="ru-RU" sz="1400" dirty="0">
              <a:solidFill>
                <a:schemeClr val="tx2"/>
              </a:solidFill>
            </a:endParaRPr>
          </a:p>
          <a:p>
            <a:pPr indent="449263" algn="just"/>
            <a:r>
              <a:rPr lang="ru-RU" sz="1400" b="1" dirty="0">
                <a:solidFill>
                  <a:schemeClr val="tx2"/>
                </a:solidFill>
              </a:rPr>
              <a:t>Молибден концентрируется почти исключительно в пневматолитово-гидротермальных месторождениях в виде молибденита</a:t>
            </a:r>
            <a:r>
              <a:rPr lang="ru-RU" sz="1400" dirty="0">
                <a:solidFill>
                  <a:schemeClr val="tx2"/>
                </a:solidFill>
              </a:rPr>
              <a:t>. В силу высокой валентности и сравнительно малого размера ионных радиусов молибден в собственно магматических сульфидных месторождениях, как правило, не концентрируется и молибденита не образует. Он обладает отчетливым сродством к сере и в соответствующих месторождениях молибден, видимо, соединяется с серой раньше, чем другие металлы. В отличие от молибдена оба других металла образуют сульфиды лишь в высокосернистых условиях при отсутствии других более </a:t>
            </a:r>
            <a:r>
              <a:rPr lang="ru-RU" sz="1400" dirty="0" err="1">
                <a:solidFill>
                  <a:schemeClr val="tx2"/>
                </a:solidFill>
              </a:rPr>
              <a:t>тиофильных</a:t>
            </a:r>
            <a:r>
              <a:rPr lang="ru-RU" sz="1400" dirty="0">
                <a:solidFill>
                  <a:schemeClr val="tx2"/>
                </a:solidFill>
              </a:rPr>
              <a:t> катионов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1200" b="1" i="1" u="sng" dirty="0" err="1" smtClean="0">
                <a:solidFill>
                  <a:schemeClr val="accent3"/>
                </a:solidFill>
              </a:rPr>
              <a:t>Станнин</a:t>
            </a:r>
            <a:r>
              <a:rPr lang="ru-RU" sz="1200" b="1" i="1" dirty="0" smtClean="0">
                <a:solidFill>
                  <a:schemeClr val="accent3"/>
                </a:solidFill>
              </a:rPr>
              <a:t> относится к другой геохимической ассоциации – </a:t>
            </a:r>
            <a:r>
              <a:rPr lang="en-US" sz="1200" b="1" i="1" dirty="0" smtClean="0">
                <a:solidFill>
                  <a:schemeClr val="accent3"/>
                </a:solidFill>
              </a:rPr>
              <a:t>Zn-Cu-</a:t>
            </a:r>
            <a:r>
              <a:rPr lang="en-US" sz="1200" b="1" i="1" dirty="0" err="1" smtClean="0">
                <a:solidFill>
                  <a:schemeClr val="accent3"/>
                </a:solidFill>
              </a:rPr>
              <a:t>Pb</a:t>
            </a:r>
            <a:r>
              <a:rPr lang="ru-RU" sz="1200" b="1" i="1" dirty="0" smtClean="0">
                <a:solidFill>
                  <a:schemeClr val="accent3"/>
                </a:solidFill>
              </a:rPr>
              <a:t>, группа халькопирита.</a:t>
            </a:r>
            <a:endParaRPr lang="ru-RU" sz="1200" b="1" i="1" dirty="0">
              <a:solidFill>
                <a:schemeClr val="accent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/>
              <a:t>Mo-W-</a:t>
            </a:r>
            <a:r>
              <a:rPr lang="en-US" sz="1800" b="1" dirty="0" err="1"/>
              <a:t>Sn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8838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/>
              <a:t>Zn-Cu-</a:t>
            </a:r>
            <a:r>
              <a:rPr lang="en-US" sz="1800" b="1" dirty="0" err="1" smtClean="0"/>
              <a:t>Pb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Главные металлы в минералах этой ассоциации представлены </a:t>
            </a:r>
            <a:r>
              <a:rPr lang="ru-RU" sz="1400" dirty="0" err="1">
                <a:solidFill>
                  <a:schemeClr val="tx2"/>
                </a:solidFill>
              </a:rPr>
              <a:t>Zn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Cd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Cu</a:t>
            </a:r>
            <a:r>
              <a:rPr lang="ru-RU" sz="1400" dirty="0">
                <a:solidFill>
                  <a:schemeClr val="tx2"/>
                </a:solidFill>
              </a:rPr>
              <a:t> (обычно связанной с </a:t>
            </a:r>
            <a:r>
              <a:rPr lang="ru-RU" sz="1400" dirty="0" err="1">
                <a:solidFill>
                  <a:schemeClr val="tx2"/>
                </a:solidFill>
              </a:rPr>
              <a:t>Fe</a:t>
            </a:r>
            <a:r>
              <a:rPr lang="ru-RU" sz="1400" dirty="0">
                <a:solidFill>
                  <a:schemeClr val="tx2"/>
                </a:solidFill>
              </a:rPr>
              <a:t>, отчасти с </a:t>
            </a:r>
            <a:r>
              <a:rPr lang="ru-RU" sz="1400" dirty="0" err="1">
                <a:solidFill>
                  <a:schemeClr val="tx2"/>
                </a:solidFill>
              </a:rPr>
              <a:t>Mn</a:t>
            </a:r>
            <a:r>
              <a:rPr lang="ru-RU" sz="1400" dirty="0">
                <a:solidFill>
                  <a:schemeClr val="tx2"/>
                </a:solidFill>
              </a:rPr>
              <a:t>) и </a:t>
            </a:r>
            <a:r>
              <a:rPr lang="ru-RU" sz="1400" dirty="0" err="1">
                <a:solidFill>
                  <a:schemeClr val="tx2"/>
                </a:solidFill>
              </a:rPr>
              <a:t>Pb</a:t>
            </a:r>
            <a:r>
              <a:rPr lang="ru-RU" sz="1400" dirty="0">
                <a:solidFill>
                  <a:schemeClr val="tx2"/>
                </a:solidFill>
              </a:rPr>
              <a:t>. Анионами служат преимущественно S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 и в меньшей степени Se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 и Те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Zn-Cu-</a:t>
            </a:r>
            <a:r>
              <a:rPr lang="en-US" b="1" dirty="0" err="1" smtClean="0">
                <a:solidFill>
                  <a:schemeClr val="tx2"/>
                </a:solidFill>
              </a:rPr>
              <a:t>Pb</a:t>
            </a:r>
            <a:r>
              <a:rPr lang="ru-RU" b="1" dirty="0" smtClean="0">
                <a:solidFill>
                  <a:schemeClr val="tx2"/>
                </a:solidFill>
              </a:rPr>
              <a:t>-ассоциация</a:t>
            </a:r>
            <a:r>
              <a:rPr lang="ru-RU" b="1" dirty="0">
                <a:solidFill>
                  <a:schemeClr val="tx2"/>
                </a:solidFill>
              </a:rPr>
              <a:t>: геохимические особенности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87" y="1719392"/>
            <a:ext cx="2408906" cy="134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634" y="1628800"/>
            <a:ext cx="54725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Связь основных металлов и второстепенных элементов этой ассоциации в периодической таблице подчеркивается проявлением изовалентного и </a:t>
            </a:r>
            <a:r>
              <a:rPr lang="ru-RU" sz="1400" dirty="0" err="1">
                <a:solidFill>
                  <a:schemeClr val="tx2"/>
                </a:solidFill>
              </a:rPr>
              <a:t>гетеровалентного</a:t>
            </a:r>
            <a:r>
              <a:rPr lang="ru-RU" sz="1400" dirty="0">
                <a:solidFill>
                  <a:schemeClr val="tx2"/>
                </a:solidFill>
              </a:rPr>
              <a:t> изоморфизма.</a:t>
            </a:r>
          </a:p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Кроме </a:t>
            </a:r>
            <a:r>
              <a:rPr lang="ru-RU" sz="1400" dirty="0">
                <a:solidFill>
                  <a:schemeClr val="tx2"/>
                </a:solidFill>
              </a:rPr>
              <a:t>того, наблюдается сходство этих элементов с основными элементами следующей </a:t>
            </a:r>
            <a:r>
              <a:rPr lang="ru-RU" sz="1400" dirty="0" err="1">
                <a:solidFill>
                  <a:schemeClr val="tx2"/>
                </a:solidFill>
              </a:rPr>
              <a:t>Ag</a:t>
            </a:r>
            <a:r>
              <a:rPr lang="ru-RU" sz="1400" dirty="0">
                <a:solidFill>
                  <a:schemeClr val="tx2"/>
                </a:solidFill>
              </a:rPr>
              <a:t>-</a:t>
            </a:r>
            <a:r>
              <a:rPr lang="ru-RU" sz="1400" dirty="0" err="1">
                <a:solidFill>
                  <a:schemeClr val="tx2"/>
                </a:solidFill>
              </a:rPr>
              <a:t>Au</a:t>
            </a:r>
            <a:r>
              <a:rPr lang="ru-RU" sz="1400" dirty="0">
                <a:solidFill>
                  <a:schemeClr val="tx2"/>
                </a:solidFill>
              </a:rPr>
              <a:t>-</a:t>
            </a:r>
            <a:r>
              <a:rPr lang="ru-RU" sz="1400" dirty="0" err="1">
                <a:solidFill>
                  <a:schemeClr val="tx2"/>
                </a:solidFill>
              </a:rPr>
              <a:t>Hg</a:t>
            </a:r>
            <a:r>
              <a:rPr lang="ru-RU" sz="1400" dirty="0">
                <a:solidFill>
                  <a:schemeClr val="tx2"/>
                </a:solidFill>
              </a:rPr>
              <a:t>-ассоциации: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140968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2"/>
                </a:solidFill>
              </a:rPr>
              <a:t>Zn-Cd-In: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>
                <a:solidFill>
                  <a:schemeClr val="tx2"/>
                </a:solidFill>
              </a:rPr>
              <a:t>составе сульфидов цинк и кадмий находятся в тесной ассоциации, несмотря на различие в размерах ионных радиусов.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Возможно изоморфное замещение между этими двумя элементами и </a:t>
            </a:r>
            <a:r>
              <a:rPr lang="ru-RU" sz="1400" dirty="0" err="1">
                <a:solidFill>
                  <a:schemeClr val="tx2"/>
                </a:solidFill>
              </a:rPr>
              <a:t>Cu</a:t>
            </a:r>
            <a:r>
              <a:rPr lang="ru-RU" sz="1400" dirty="0">
                <a:solidFill>
                  <a:schemeClr val="tx2"/>
                </a:solidFill>
              </a:rPr>
              <a:t>+, Hg</a:t>
            </a:r>
            <a:r>
              <a:rPr lang="ru-RU" sz="1400" baseline="30000" dirty="0">
                <a:solidFill>
                  <a:schemeClr val="tx2"/>
                </a:solidFill>
              </a:rPr>
              <a:t>2+</a:t>
            </a:r>
            <a:r>
              <a:rPr lang="ru-RU" sz="1400" dirty="0">
                <a:solidFill>
                  <a:schemeClr val="tx2"/>
                </a:solidFill>
              </a:rPr>
              <a:t>, Ga</a:t>
            </a:r>
            <a:r>
              <a:rPr lang="ru-RU" sz="1400" baseline="30000" dirty="0">
                <a:solidFill>
                  <a:schemeClr val="tx2"/>
                </a:solidFill>
              </a:rPr>
              <a:t>3+</a:t>
            </a:r>
            <a:r>
              <a:rPr lang="ru-RU" sz="1400" dirty="0">
                <a:solidFill>
                  <a:schemeClr val="tx2"/>
                </a:solidFill>
              </a:rPr>
              <a:t>, In</a:t>
            </a:r>
            <a:r>
              <a:rPr lang="ru-RU" sz="1400" baseline="30000" dirty="0">
                <a:solidFill>
                  <a:schemeClr val="tx2"/>
                </a:solidFill>
              </a:rPr>
              <a:t>3+</a:t>
            </a:r>
            <a:r>
              <a:rPr lang="ru-RU" sz="1400" dirty="0">
                <a:solidFill>
                  <a:schemeClr val="tx2"/>
                </a:solidFill>
              </a:rPr>
              <a:t>, Tl</a:t>
            </a:r>
            <a:r>
              <a:rPr lang="ru-RU" sz="1400" baseline="30000" dirty="0">
                <a:solidFill>
                  <a:schemeClr val="tx2"/>
                </a:solidFill>
              </a:rPr>
              <a:t>3+</a:t>
            </a:r>
            <a:r>
              <a:rPr lang="ru-RU" sz="1400" dirty="0">
                <a:solidFill>
                  <a:schemeClr val="tx2"/>
                </a:solidFill>
              </a:rPr>
              <a:t>, Ge</a:t>
            </a:r>
            <a:r>
              <a:rPr lang="ru-RU" sz="1400" baseline="30000" dirty="0">
                <a:solidFill>
                  <a:schemeClr val="tx2"/>
                </a:solidFill>
              </a:rPr>
              <a:t>4+</a:t>
            </a:r>
            <a:r>
              <a:rPr lang="ru-RU" sz="1400" dirty="0">
                <a:solidFill>
                  <a:schemeClr val="tx2"/>
                </a:solidFill>
              </a:rPr>
              <a:t>, Sn</a:t>
            </a:r>
            <a:r>
              <a:rPr lang="ru-RU" sz="1400" baseline="30000" dirty="0">
                <a:solidFill>
                  <a:schemeClr val="tx2"/>
                </a:solidFill>
              </a:rPr>
              <a:t>4+</a:t>
            </a:r>
            <a:r>
              <a:rPr lang="ru-RU" sz="1400" dirty="0">
                <a:solidFill>
                  <a:schemeClr val="tx2"/>
                </a:solidFill>
              </a:rPr>
              <a:t>, а также с элементами группы железа (Fe</a:t>
            </a:r>
            <a:r>
              <a:rPr lang="ru-RU" sz="1400" baseline="30000" dirty="0">
                <a:solidFill>
                  <a:schemeClr val="tx2"/>
                </a:solidFill>
              </a:rPr>
              <a:t>2+</a:t>
            </a:r>
            <a:r>
              <a:rPr lang="ru-RU" sz="1400" dirty="0">
                <a:solidFill>
                  <a:schemeClr val="tx2"/>
                </a:solidFill>
              </a:rPr>
              <a:t>, Со</a:t>
            </a:r>
            <a:r>
              <a:rPr lang="ru-RU" sz="1400" baseline="30000" dirty="0">
                <a:solidFill>
                  <a:schemeClr val="tx2"/>
                </a:solidFill>
              </a:rPr>
              <a:t>2+</a:t>
            </a:r>
            <a:r>
              <a:rPr lang="ru-RU" sz="1400" dirty="0">
                <a:solidFill>
                  <a:schemeClr val="tx2"/>
                </a:solidFill>
              </a:rPr>
              <a:t>) и с Mn</a:t>
            </a:r>
            <a:r>
              <a:rPr lang="ru-RU" sz="1400" baseline="30000" dirty="0">
                <a:solidFill>
                  <a:schemeClr val="tx2"/>
                </a:solidFill>
              </a:rPr>
              <a:t>2+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Цинк и кадмий представляют собой типичные </a:t>
            </a:r>
            <a:r>
              <a:rPr lang="ru-RU" sz="1400" dirty="0" err="1">
                <a:solidFill>
                  <a:schemeClr val="tx2"/>
                </a:solidFill>
              </a:rPr>
              <a:t>сульфофильные</a:t>
            </a:r>
            <a:r>
              <a:rPr lang="ru-RU" sz="1400" dirty="0">
                <a:solidFill>
                  <a:schemeClr val="tx2"/>
                </a:solidFill>
              </a:rPr>
              <a:t> элементы. Вследствие низкой концентрации кадмий, как правило, рассеян в составе других минералов. В природе встречаются также самостоятельные соединения кадмия </a:t>
            </a:r>
            <a:r>
              <a:rPr lang="ru-RU" sz="1400" dirty="0" err="1">
                <a:solidFill>
                  <a:schemeClr val="tx2"/>
                </a:solidFill>
              </a:rPr>
              <a:t>CdS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CdO</a:t>
            </a:r>
            <a:r>
              <a:rPr lang="ru-RU" sz="1400" dirty="0">
                <a:solidFill>
                  <a:schemeClr val="tx2"/>
                </a:solidFill>
              </a:rPr>
              <a:t> и CdCO</a:t>
            </a:r>
            <a:r>
              <a:rPr lang="ru-RU" sz="1400" baseline="-25000" dirty="0">
                <a:solidFill>
                  <a:schemeClr val="tx2"/>
                </a:solidFill>
              </a:rPr>
              <a:t>3</a:t>
            </a:r>
            <a:r>
              <a:rPr lang="ru-RU" sz="1400" dirty="0">
                <a:solidFill>
                  <a:schemeClr val="tx2"/>
                </a:solidFill>
              </a:rPr>
              <a:t>, среди которых относительно широко распространен только </a:t>
            </a:r>
            <a:r>
              <a:rPr lang="ru-RU" sz="1400" dirty="0" err="1">
                <a:solidFill>
                  <a:schemeClr val="tx2"/>
                </a:solidFill>
              </a:rPr>
              <a:t>CdS</a:t>
            </a:r>
            <a:r>
              <a:rPr lang="ru-RU" sz="1400" dirty="0">
                <a:solidFill>
                  <a:schemeClr val="tx2"/>
                </a:solidFill>
              </a:rPr>
              <a:t>. Индий с ионным радиусом, близким к </a:t>
            </a:r>
            <a:r>
              <a:rPr lang="ru-RU" sz="1400" dirty="0" smtClean="0">
                <a:solidFill>
                  <a:schemeClr val="tx2"/>
                </a:solidFill>
              </a:rPr>
              <a:t>цинку, </a:t>
            </a:r>
            <a:r>
              <a:rPr lang="ru-RU" sz="1400" dirty="0">
                <a:solidFill>
                  <a:schemeClr val="tx2"/>
                </a:solidFill>
              </a:rPr>
              <a:t>подобно кадмию, рассеян в земной коре и образует лишь ограниченное количество самостоятельных природных соединений.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Основное количество цинка сконцентрировано в сфалерите, наиболее важном цинковом минерале. То же самое относится к кадмию, содержание которого в сфалерите может достигать 4,5%.</a:t>
            </a:r>
          </a:p>
        </p:txBody>
      </p:sp>
    </p:spTree>
    <p:extLst>
      <p:ext uri="{BB962C8B-B14F-4D97-AF65-F5344CB8AC3E}">
        <p14:creationId xmlns:p14="http://schemas.microsoft.com/office/powerpoint/2010/main" val="17664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605587"/>
            <a:ext cx="5400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en-US" sz="1400" b="1" dirty="0" smtClean="0">
                <a:solidFill>
                  <a:schemeClr val="tx2"/>
                </a:solidFill>
              </a:rPr>
              <a:t>Cu:</a:t>
            </a:r>
            <a:r>
              <a:rPr lang="ru-RU" sz="1400" dirty="0">
                <a:solidFill>
                  <a:schemeClr val="tx2"/>
                </a:solidFill>
              </a:rPr>
              <a:t>	</a:t>
            </a:r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>
                <a:solidFill>
                  <a:schemeClr val="tx2"/>
                </a:solidFill>
              </a:rPr>
              <a:t>связи с отчетливо выраженной </a:t>
            </a:r>
            <a:r>
              <a:rPr lang="ru-RU" sz="1400" dirty="0" smtClean="0">
                <a:solidFill>
                  <a:schemeClr val="tx2"/>
                </a:solidFill>
              </a:rPr>
              <a:t>тенденцией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давать </a:t>
            </a:r>
            <a:r>
              <a:rPr lang="ru-RU" sz="1400" dirty="0">
                <a:solidFill>
                  <a:schemeClr val="tx2"/>
                </a:solidFill>
              </a:rPr>
              <a:t>соединения с </a:t>
            </a:r>
            <a:r>
              <a:rPr lang="ru-RU" sz="1400" dirty="0" smtClean="0">
                <a:solidFill>
                  <a:schemeClr val="tx2"/>
                </a:solidFill>
              </a:rPr>
              <a:t>серой </a:t>
            </a:r>
            <a:r>
              <a:rPr lang="ru-RU" sz="1400" b="1" dirty="0" smtClean="0">
                <a:solidFill>
                  <a:schemeClr val="tx2"/>
                </a:solidFill>
              </a:rPr>
              <a:t>медь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в виде сульфидов (главным образом халькопирита и </a:t>
            </a:r>
            <a:r>
              <a:rPr lang="ru-RU" sz="1400" dirty="0" err="1">
                <a:solidFill>
                  <a:schemeClr val="tx2"/>
                </a:solidFill>
              </a:rPr>
              <a:t>кубанита</a:t>
            </a:r>
            <a:r>
              <a:rPr lang="ru-RU" sz="1400" dirty="0">
                <a:solidFill>
                  <a:schemeClr val="tx2"/>
                </a:solidFill>
              </a:rPr>
              <a:t>) концентрируется на ранних стадиях магматической дифференциации вместе с сульфидами железа и никеля. Такое ортомагматическое отделение меди происходит в основных и ультраосновных магматических очагах, в которых расслоенный сульфидный расплав погружается вниз, где кристаллизуется после силикатов. 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/>
              <a:t>Zn-Cu-</a:t>
            </a:r>
            <a:r>
              <a:rPr lang="en-US" sz="1800" b="1" dirty="0" err="1" smtClean="0"/>
              <a:t>Pb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012160" y="709224"/>
            <a:ext cx="2555878" cy="3286812"/>
            <a:chOff x="4521200" y="974725"/>
            <a:chExt cx="4645125" cy="5952979"/>
          </a:xfrm>
        </p:grpSpPr>
        <p:pic>
          <p:nvPicPr>
            <p:cNvPr id="7" name="Picture 8" descr="Nor-01a, Ликвационные капли сульфидов,  р-к Скалистый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00" y="974725"/>
              <a:ext cx="4583113" cy="587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558025" y="6273175"/>
              <a:ext cx="2608300" cy="65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 </a:t>
              </a:r>
              <a:r>
                <a:rPr lang="ru-RU" b="1" dirty="0" err="1" smtClean="0">
                  <a:solidFill>
                    <a:schemeClr val="bg1"/>
                  </a:solidFill>
                </a:rPr>
                <a:t>пикритах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521200" y="974725"/>
              <a:ext cx="835025" cy="39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dirty="0"/>
                <a:t>24 см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39551" y="2476634"/>
            <a:ext cx="54006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пегматитовых и </a:t>
            </a:r>
            <a:r>
              <a:rPr lang="ru-RU" sz="1400" dirty="0" err="1">
                <a:solidFill>
                  <a:schemeClr val="tx2"/>
                </a:solidFill>
              </a:rPr>
              <a:t>пневматолитовых</a:t>
            </a:r>
            <a:r>
              <a:rPr lang="ru-RU" sz="1400" dirty="0">
                <a:solidFill>
                  <a:schemeClr val="tx2"/>
                </a:solidFill>
              </a:rPr>
              <a:t> условиях выделяются незначительные количества меди. 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Наиболее важные сульфиды меди кристаллизуются из гидротермальных растворов при температурах ниже 400 °С. При более высоких температурах сульфиды меди образуют смешанные кристаллы, в дальнейшем распадающиеся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D:\Преподование\Минералогия\Лекции_колегов\сфалерит\Изображение 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11875" b="30624"/>
          <a:stretch/>
        </p:blipFill>
        <p:spPr bwMode="auto">
          <a:xfrm>
            <a:off x="4067944" y="4007651"/>
            <a:ext cx="3461112" cy="24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подование\Минералогия\Лекции_колегов\сфалерит\Изображение 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8473" r="8273" b="9330"/>
          <a:stretch/>
        </p:blipFill>
        <p:spPr bwMode="auto">
          <a:xfrm>
            <a:off x="514563" y="4005064"/>
            <a:ext cx="3481373" cy="24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en-US" sz="1400" b="1" dirty="0" err="1">
                <a:solidFill>
                  <a:schemeClr val="tx2"/>
                </a:solidFill>
              </a:rPr>
              <a:t>Pb</a:t>
            </a:r>
            <a:r>
              <a:rPr lang="en-US" sz="1400" b="1" dirty="0">
                <a:solidFill>
                  <a:schemeClr val="tx2"/>
                </a:solidFill>
              </a:rPr>
              <a:t>:	</a:t>
            </a:r>
            <a:r>
              <a:rPr lang="ru-RU" sz="1400" b="1" dirty="0">
                <a:solidFill>
                  <a:schemeClr val="tx2"/>
                </a:solidFill>
              </a:rPr>
              <a:t>Свинец</a:t>
            </a:r>
            <a:r>
              <a:rPr lang="ru-RU" sz="1400" dirty="0">
                <a:solidFill>
                  <a:schemeClr val="tx2"/>
                </a:solidFill>
              </a:rPr>
              <a:t> накапливается почти исключительно в гидротермальных условиях. Он выделяется главным образом в виде </a:t>
            </a:r>
            <a:r>
              <a:rPr lang="ru-RU" sz="1400" dirty="0" err="1">
                <a:solidFill>
                  <a:schemeClr val="tx2"/>
                </a:solidFill>
              </a:rPr>
              <a:t>PbS</a:t>
            </a:r>
            <a:r>
              <a:rPr lang="ru-RU" sz="1400" dirty="0">
                <a:solidFill>
                  <a:schemeClr val="tx2"/>
                </a:solidFill>
              </a:rPr>
              <a:t> (галенит) и множества различных </a:t>
            </a:r>
            <a:r>
              <a:rPr lang="ru-RU" sz="1400" dirty="0" err="1">
                <a:solidFill>
                  <a:schemeClr val="tx2"/>
                </a:solidFill>
              </a:rPr>
              <a:t>сульфосолей</a:t>
            </a:r>
            <a:r>
              <a:rPr lang="ru-RU" sz="1400" dirty="0">
                <a:solidFill>
                  <a:schemeClr val="tx2"/>
                </a:solidFill>
              </a:rPr>
              <a:t>, содержащих полуметаллы (</a:t>
            </a:r>
            <a:r>
              <a:rPr lang="ru-RU" sz="1400" dirty="0" err="1">
                <a:solidFill>
                  <a:schemeClr val="tx2"/>
                </a:solidFill>
              </a:rPr>
              <a:t>As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Sb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Bi</a:t>
            </a:r>
            <a:r>
              <a:rPr lang="ru-RU" sz="1400" dirty="0">
                <a:solidFill>
                  <a:schemeClr val="tx2"/>
                </a:solidFill>
              </a:rPr>
              <a:t>). Последний элемент </a:t>
            </a:r>
            <a:r>
              <a:rPr lang="ru-RU" sz="1400" dirty="0" err="1">
                <a:solidFill>
                  <a:schemeClr val="tx2"/>
                </a:solidFill>
              </a:rPr>
              <a:t>геохимически</a:t>
            </a:r>
            <a:r>
              <a:rPr lang="ru-RU" sz="1400" dirty="0">
                <a:solidFill>
                  <a:schemeClr val="tx2"/>
                </a:solidFill>
              </a:rPr>
              <a:t> весьма близок к свинцу. 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Существование некоторых двойных </a:t>
            </a:r>
            <a:r>
              <a:rPr lang="ru-RU" sz="1400" dirty="0" err="1">
                <a:solidFill>
                  <a:schemeClr val="tx2"/>
                </a:solidFill>
              </a:rPr>
              <a:t>сульфосолей</a:t>
            </a:r>
            <a:r>
              <a:rPr lang="ru-RU" sz="1400" dirty="0">
                <a:solidFill>
                  <a:schemeClr val="tx2"/>
                </a:solidFill>
              </a:rPr>
              <a:t> (медно-свинцовых и серебряно-свинцовых) подчеркивает генетическую связь свинца с этими двумя металлами вопреки различиям в их ионных радиусах.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</a:t>
            </a:r>
            <a:r>
              <a:rPr lang="ru-RU" sz="1400" dirty="0" err="1">
                <a:solidFill>
                  <a:schemeClr val="tx2"/>
                </a:solidFill>
              </a:rPr>
              <a:t>сильноокисленных</a:t>
            </a:r>
            <a:r>
              <a:rPr lang="ru-RU" sz="1400" dirty="0">
                <a:solidFill>
                  <a:schemeClr val="tx2"/>
                </a:solidFill>
              </a:rPr>
              <a:t> условиях свинец четырехвалентен (</a:t>
            </a:r>
            <a:r>
              <a:rPr lang="en-US" sz="1400" dirty="0" err="1">
                <a:solidFill>
                  <a:schemeClr val="tx2"/>
                </a:solidFill>
              </a:rPr>
              <a:t>Pb</a:t>
            </a:r>
            <a:r>
              <a:rPr lang="ru-RU" sz="1400" baseline="30000" dirty="0">
                <a:solidFill>
                  <a:schemeClr val="tx2"/>
                </a:solidFill>
              </a:rPr>
              <a:t>4+</a:t>
            </a:r>
            <a:r>
              <a:rPr lang="ru-RU" sz="1400" dirty="0">
                <a:solidFill>
                  <a:schemeClr val="tx2"/>
                </a:solidFill>
              </a:rPr>
              <a:t>) и играет особую роль в образовании некоторых окислов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  <a:endParaRPr lang="en-US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экзогенных условиях окисление сульфида свинца затруднено, особенно в присутствии сульфатов железа, образующих труднорастворимый осадок PbSO</a:t>
            </a:r>
            <a:r>
              <a:rPr lang="ru-RU" sz="1400" baseline="-25000" dirty="0">
                <a:solidFill>
                  <a:schemeClr val="tx2"/>
                </a:solidFill>
              </a:rPr>
              <a:t>4</a:t>
            </a:r>
            <a:r>
              <a:rPr lang="ru-RU" sz="1400" dirty="0">
                <a:solidFill>
                  <a:schemeClr val="tx2"/>
                </a:solidFill>
              </a:rPr>
              <a:t>. Последний отлагается на поверхности первичных свинцовых минералов. В присутствии таких анионов, как СO</a:t>
            </a:r>
            <a:r>
              <a:rPr lang="ru-RU" sz="1400" baseline="-25000" dirty="0">
                <a:solidFill>
                  <a:schemeClr val="tx2"/>
                </a:solidFill>
              </a:rPr>
              <a:t>3</a:t>
            </a:r>
            <a:r>
              <a:rPr lang="ru-RU" sz="1400" baseline="30000" dirty="0">
                <a:solidFill>
                  <a:schemeClr val="tx2"/>
                </a:solidFill>
              </a:rPr>
              <a:t>2-</a:t>
            </a:r>
            <a:r>
              <a:rPr lang="ru-RU" sz="1400" dirty="0">
                <a:solidFill>
                  <a:schemeClr val="tx2"/>
                </a:solidFill>
              </a:rPr>
              <a:t>, PO</a:t>
            </a:r>
            <a:r>
              <a:rPr lang="ru-RU" sz="1400" baseline="-25000" dirty="0">
                <a:solidFill>
                  <a:schemeClr val="tx2"/>
                </a:solidFill>
              </a:rPr>
              <a:t>4</a:t>
            </a:r>
            <a:r>
              <a:rPr lang="ru-RU" sz="1400" baseline="30000" dirty="0">
                <a:solidFill>
                  <a:schemeClr val="tx2"/>
                </a:solidFill>
              </a:rPr>
              <a:t>3-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smtClean="0">
                <a:solidFill>
                  <a:schemeClr val="tx2"/>
                </a:solidFill>
              </a:rPr>
              <a:t>A</a:t>
            </a:r>
            <a:r>
              <a:rPr lang="en-US" sz="1400" dirty="0" smtClean="0">
                <a:solidFill>
                  <a:schemeClr val="tx2"/>
                </a:solidFill>
              </a:rPr>
              <a:t>s</a:t>
            </a:r>
            <a:r>
              <a:rPr lang="ru-RU" sz="1400" dirty="0" smtClean="0">
                <a:solidFill>
                  <a:schemeClr val="tx2"/>
                </a:solidFill>
              </a:rPr>
              <a:t>O</a:t>
            </a:r>
            <a:r>
              <a:rPr lang="ru-RU" sz="1400" baseline="-25000" dirty="0" smtClean="0">
                <a:solidFill>
                  <a:schemeClr val="tx2"/>
                </a:solidFill>
              </a:rPr>
              <a:t>4</a:t>
            </a:r>
            <a:r>
              <a:rPr lang="ru-RU" sz="1400" baseline="30000" dirty="0" smtClean="0">
                <a:solidFill>
                  <a:schemeClr val="tx2"/>
                </a:solidFill>
              </a:rPr>
              <a:t>3-</a:t>
            </a:r>
            <a:r>
              <a:rPr lang="ru-RU" sz="1400" dirty="0">
                <a:solidFill>
                  <a:schemeClr val="tx2"/>
                </a:solidFill>
              </a:rPr>
              <a:t>, VO</a:t>
            </a:r>
            <a:r>
              <a:rPr lang="ru-RU" sz="1400" baseline="-25000" dirty="0">
                <a:solidFill>
                  <a:schemeClr val="tx2"/>
                </a:solidFill>
              </a:rPr>
              <a:t>4</a:t>
            </a:r>
            <a:r>
              <a:rPr lang="ru-RU" sz="1400" baseline="30000" dirty="0">
                <a:solidFill>
                  <a:schemeClr val="tx2"/>
                </a:solidFill>
              </a:rPr>
              <a:t>3-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Cl</a:t>
            </a:r>
            <a:r>
              <a:rPr lang="ru-RU" sz="1400" baseline="30000" dirty="0">
                <a:solidFill>
                  <a:schemeClr val="tx2"/>
                </a:solidFill>
              </a:rPr>
              <a:t>-</a:t>
            </a:r>
            <a:r>
              <a:rPr lang="ru-RU" sz="1400" dirty="0">
                <a:solidFill>
                  <a:schemeClr val="tx2"/>
                </a:solidFill>
              </a:rPr>
              <a:t> и др., свинец образует серию разнообразных </a:t>
            </a:r>
            <a:r>
              <a:rPr lang="ru-RU" sz="1400" dirty="0" err="1" smtClean="0">
                <a:solidFill>
                  <a:schemeClr val="tx2"/>
                </a:solidFill>
              </a:rPr>
              <a:t>гипергенных</a:t>
            </a:r>
            <a:r>
              <a:rPr lang="ru-RU" sz="1400" dirty="0" smtClean="0">
                <a:solidFill>
                  <a:schemeClr val="tx2"/>
                </a:solidFill>
              </a:rPr>
              <a:t> минералов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/>
              <a:t>Zn-Cu-</a:t>
            </a:r>
            <a:r>
              <a:rPr lang="en-US" sz="1800" b="1" dirty="0" err="1" smtClean="0"/>
              <a:t>Pb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802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2752578"/>
            <a:ext cx="39824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</a:t>
            </a:r>
            <a:r>
              <a:rPr lang="ru-RU" sz="1600" dirty="0">
                <a:solidFill>
                  <a:schemeClr val="tx2"/>
                </a:solidFill>
              </a:rPr>
              <a:t>халькозина — </a:t>
            </a:r>
            <a:r>
              <a:rPr lang="ru-RU" sz="1600" dirty="0" err="1">
                <a:solidFill>
                  <a:schemeClr val="tx2"/>
                </a:solidFill>
              </a:rPr>
              <a:t>ковеллина</a:t>
            </a:r>
            <a:endParaRPr lang="ru-RU" sz="1600" dirty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группу входят сульфиды, селениды и </a:t>
            </a:r>
            <a:r>
              <a:rPr lang="ru-RU" sz="1400" dirty="0" err="1">
                <a:solidFill>
                  <a:schemeClr val="tx2"/>
                </a:solidFill>
              </a:rPr>
              <a:t>теллуриды</a:t>
            </a:r>
            <a:r>
              <a:rPr lang="ru-RU" sz="1400" dirty="0">
                <a:solidFill>
                  <a:schemeClr val="tx2"/>
                </a:solidFill>
              </a:rPr>
              <a:t> меди типов </a:t>
            </a:r>
            <a:r>
              <a:rPr lang="ru-RU" sz="1400" dirty="0" smtClean="0">
                <a:solidFill>
                  <a:schemeClr val="tx2"/>
                </a:solidFill>
              </a:rPr>
              <a:t>А</a:t>
            </a:r>
            <a:r>
              <a:rPr lang="ru-RU" sz="1400" baseline="-25000" dirty="0" smtClean="0">
                <a:solidFill>
                  <a:schemeClr val="tx2"/>
                </a:solidFill>
              </a:rPr>
              <a:t>2</a:t>
            </a:r>
            <a:r>
              <a:rPr lang="ru-RU" sz="1400" dirty="0" smtClean="0">
                <a:solidFill>
                  <a:schemeClr val="tx2"/>
                </a:solidFill>
              </a:rPr>
              <a:t>Х, А</a:t>
            </a:r>
            <a:r>
              <a:rPr lang="ru-RU" sz="1400" baseline="-25000" dirty="0" smtClean="0">
                <a:solidFill>
                  <a:schemeClr val="tx2"/>
                </a:solidFill>
              </a:rPr>
              <a:t>3</a:t>
            </a:r>
            <a:r>
              <a:rPr lang="ru-RU" sz="1400" dirty="0" smtClean="0">
                <a:solidFill>
                  <a:schemeClr val="tx2"/>
                </a:solidFill>
              </a:rPr>
              <a:t>Х</a:t>
            </a:r>
            <a:r>
              <a:rPr lang="ru-RU" sz="1400" baseline="-25000" dirty="0" smtClean="0">
                <a:solidFill>
                  <a:schemeClr val="tx2"/>
                </a:solidFill>
              </a:rPr>
              <a:t>2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 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2747" y="3522019"/>
            <a:ext cx="34563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Халькозин	</a:t>
            </a:r>
            <a:r>
              <a:rPr lang="en-US" sz="1600" b="1" dirty="0">
                <a:solidFill>
                  <a:schemeClr val="tx2"/>
                </a:solidFill>
              </a:rPr>
              <a:t>Cu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  <a:r>
              <a:rPr lang="en-US" sz="1600" b="1" dirty="0">
                <a:solidFill>
                  <a:schemeClr val="tx2"/>
                </a:solidFill>
              </a:rPr>
              <a:t>S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Дигенит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	Cu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2-x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Берцелианит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ru-RU" sz="1600" baseline="-25000" dirty="0" smtClean="0">
                <a:solidFill>
                  <a:schemeClr val="tx2"/>
                </a:solidFill>
              </a:rPr>
              <a:t>-</a:t>
            </a:r>
            <a:r>
              <a:rPr lang="en-US" sz="1600" baseline="-25000" dirty="0" err="1" smtClean="0">
                <a:solidFill>
                  <a:schemeClr val="tx2"/>
                </a:solidFill>
              </a:rPr>
              <a:t>x</a:t>
            </a:r>
            <a:r>
              <a:rPr lang="en-US" sz="1600" dirty="0" err="1" smtClean="0">
                <a:solidFill>
                  <a:schemeClr val="tx2"/>
                </a:solidFill>
              </a:rPr>
              <a:t>Se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Крукесит</a:t>
            </a:r>
            <a:r>
              <a:rPr lang="ru-RU" sz="1600" dirty="0">
                <a:solidFill>
                  <a:schemeClr val="tx2"/>
                </a:solidFill>
              </a:rPr>
              <a:t>	(</a:t>
            </a:r>
            <a:r>
              <a:rPr lang="en-US" sz="1600" dirty="0">
                <a:solidFill>
                  <a:schemeClr val="tx2"/>
                </a:solidFill>
              </a:rPr>
              <a:t>Cu, TI, Ag)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Se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Вейссит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	Cu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Fe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Умангит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	Cu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Se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Риккардит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r>
              <a:rPr lang="ru-RU" sz="1600" baseline="-25000" dirty="0" smtClean="0">
                <a:solidFill>
                  <a:schemeClr val="tx2"/>
                </a:solidFill>
              </a:rPr>
              <a:t>-</a:t>
            </a:r>
            <a:r>
              <a:rPr lang="en-US" sz="1600" baseline="-25000" dirty="0" smtClean="0">
                <a:solidFill>
                  <a:schemeClr val="tx2"/>
                </a:solidFill>
              </a:rPr>
              <a:t>x</a:t>
            </a:r>
            <a:r>
              <a:rPr lang="en-US" sz="1600" dirty="0" smtClean="0">
                <a:solidFill>
                  <a:schemeClr val="tx2"/>
                </a:solidFill>
              </a:rPr>
              <a:t>Te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Ковеллин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CuS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Клокманнит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CuSe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Вулканит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CuTe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Бомболлалит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</a:t>
            </a:r>
            <a:r>
              <a:rPr lang="ru-RU" sz="1600" dirty="0">
                <a:solidFill>
                  <a:schemeClr val="tx2"/>
                </a:solidFill>
              </a:rPr>
              <a:t>Те</a:t>
            </a:r>
            <a:r>
              <a:rPr lang="ru-RU" sz="1600" baseline="-25000" dirty="0">
                <a:solidFill>
                  <a:schemeClr val="tx2"/>
                </a:solidFill>
              </a:rPr>
              <a:t>1-</a:t>
            </a:r>
            <a:r>
              <a:rPr lang="en-US" sz="1600" baseline="-25000" dirty="0">
                <a:solidFill>
                  <a:schemeClr val="tx2"/>
                </a:solidFill>
              </a:rPr>
              <a:t>x</a:t>
            </a:r>
            <a:r>
              <a:rPr lang="en-US" sz="1600" dirty="0">
                <a:solidFill>
                  <a:schemeClr val="tx2"/>
                </a:solidFill>
              </a:rPr>
              <a:t>Se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2267" y="3522019"/>
            <a:ext cx="38884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</a:t>
            </a:r>
            <a:r>
              <a:rPr lang="ru-RU" sz="1600" dirty="0">
                <a:solidFill>
                  <a:schemeClr val="tx2"/>
                </a:solidFill>
              </a:rPr>
              <a:t>галенита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 группу входят </a:t>
            </a:r>
            <a:r>
              <a:rPr lang="ru-RU" sz="1400" b="1" dirty="0">
                <a:solidFill>
                  <a:schemeClr val="tx2"/>
                </a:solidFill>
              </a:rPr>
              <a:t>галенит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PbS</a:t>
            </a:r>
            <a:r>
              <a:rPr lang="ru-RU" sz="1400" dirty="0" smtClean="0">
                <a:solidFill>
                  <a:schemeClr val="tx2"/>
                </a:solidFill>
              </a:rPr>
              <a:t>,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</a:rPr>
              <a:t>клаусталит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PbSe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 </a:t>
            </a:r>
            <a:r>
              <a:rPr lang="ru-RU" sz="1400" dirty="0" err="1">
                <a:solidFill>
                  <a:schemeClr val="tx2"/>
                </a:solidFill>
              </a:rPr>
              <a:t>алтаит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PbTe</a:t>
            </a:r>
            <a:r>
              <a:rPr lang="ru-RU" sz="1400" dirty="0" smtClean="0">
                <a:solidFill>
                  <a:schemeClr val="tx2"/>
                </a:solidFill>
              </a:rPr>
              <a:t>. Они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изоструктурны</a:t>
            </a:r>
            <a:r>
              <a:rPr lang="ru-RU" sz="1400" dirty="0">
                <a:solidFill>
                  <a:schemeClr val="tx2"/>
                </a:solidFill>
              </a:rPr>
              <a:t>, относятся </a:t>
            </a:r>
            <a:r>
              <a:rPr lang="ru-RU" sz="1400" dirty="0" smtClean="0">
                <a:solidFill>
                  <a:schemeClr val="tx2"/>
                </a:solidFill>
              </a:rPr>
              <a:t>к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кубической </a:t>
            </a:r>
            <a:r>
              <a:rPr lang="ru-RU" sz="1400" dirty="0">
                <a:solidFill>
                  <a:schemeClr val="tx2"/>
                </a:solidFill>
              </a:rPr>
              <a:t>сингонии </a:t>
            </a:r>
            <a:r>
              <a:rPr lang="ru-RU" sz="1400" dirty="0" smtClean="0">
                <a:solidFill>
                  <a:schemeClr val="tx2"/>
                </a:solidFill>
              </a:rPr>
              <a:t>и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обнаруживают закономерное </a:t>
            </a:r>
            <a:r>
              <a:rPr lang="ru-RU" sz="1400" dirty="0">
                <a:solidFill>
                  <a:schemeClr val="tx2"/>
                </a:solidFill>
              </a:rPr>
              <a:t>изменение </a:t>
            </a:r>
            <a:r>
              <a:rPr lang="ru-RU" sz="1400" dirty="0" smtClean="0">
                <a:solidFill>
                  <a:schemeClr val="tx2"/>
                </a:solidFill>
              </a:rPr>
              <a:t>основных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свойств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Галенит представляет собой самый распространенный минерал свинца.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Два других минерала </a:t>
            </a:r>
            <a:r>
              <a:rPr lang="ru-RU" sz="1400" dirty="0" smtClean="0">
                <a:solidFill>
                  <a:schemeClr val="tx2"/>
                </a:solidFill>
              </a:rPr>
              <a:t>сравнительно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редки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и встречаются вместе </a:t>
            </a:r>
            <a:r>
              <a:rPr lang="ru-RU" sz="1400" dirty="0">
                <a:solidFill>
                  <a:schemeClr val="tx2"/>
                </a:solidFill>
              </a:rPr>
              <a:t>с </a:t>
            </a:r>
            <a:r>
              <a:rPr lang="ru-RU" sz="1400" dirty="0" smtClean="0">
                <a:solidFill>
                  <a:schemeClr val="tx2"/>
                </a:solidFill>
              </a:rPr>
              <a:t>другими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минералами селена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или </a:t>
            </a:r>
            <a:r>
              <a:rPr lang="ru-RU" sz="1400" dirty="0">
                <a:solidFill>
                  <a:schemeClr val="tx2"/>
                </a:solidFill>
              </a:rPr>
              <a:t>теллура.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/>
              <a:t>Zn-Cu-</a:t>
            </a:r>
            <a:r>
              <a:rPr lang="en-US" sz="1800" b="1" dirty="0" err="1" smtClean="0"/>
              <a:t>Pb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90934"/>
            <a:ext cx="38884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сфалерита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Строение координационных полиэдров двух модификаций </a:t>
            </a:r>
            <a:r>
              <a:rPr lang="ru-RU" sz="1400" dirty="0" smtClean="0">
                <a:solidFill>
                  <a:schemeClr val="tx2"/>
                </a:solidFill>
              </a:rPr>
              <a:t>(</a:t>
            </a:r>
            <a:r>
              <a:rPr lang="el-GR" sz="1400" dirty="0">
                <a:solidFill>
                  <a:schemeClr val="tx2"/>
                </a:solidFill>
                <a:latin typeface="Times New Roman"/>
                <a:cs typeface="Times New Roman"/>
              </a:rPr>
              <a:t>α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 </a:t>
            </a:r>
            <a:r>
              <a:rPr lang="el-GR" sz="1400" dirty="0">
                <a:solidFill>
                  <a:schemeClr val="tx2"/>
                </a:solidFill>
                <a:latin typeface="Times New Roman"/>
                <a:cs typeface="Times New Roman"/>
              </a:rPr>
              <a:t>β</a:t>
            </a:r>
            <a:r>
              <a:rPr lang="ru-RU" sz="1400" dirty="0" smtClean="0">
                <a:solidFill>
                  <a:schemeClr val="tx2"/>
                </a:solidFill>
              </a:rPr>
              <a:t>) </a:t>
            </a:r>
            <a:r>
              <a:rPr lang="en-US" sz="1400" dirty="0" err="1" smtClean="0">
                <a:solidFill>
                  <a:schemeClr val="tx2"/>
                </a:solidFill>
              </a:rPr>
              <a:t>ZnS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 err="1">
                <a:solidFill>
                  <a:schemeClr val="tx2"/>
                </a:solidFill>
              </a:rPr>
              <a:t>CdS</a:t>
            </a:r>
            <a:r>
              <a:rPr lang="ru-RU" sz="1400" dirty="0">
                <a:solidFill>
                  <a:schemeClr val="tx2"/>
                </a:solidFill>
              </a:rPr>
              <a:t> соответствует гексагональной и кубической </a:t>
            </a:r>
            <a:r>
              <a:rPr lang="ru-RU" sz="1400" dirty="0" err="1">
                <a:solidFill>
                  <a:schemeClr val="tx2"/>
                </a:solidFill>
              </a:rPr>
              <a:t>плотнейшей</a:t>
            </a:r>
            <a:r>
              <a:rPr lang="ru-RU" sz="1400" dirty="0">
                <a:solidFill>
                  <a:schemeClr val="tx2"/>
                </a:solidFill>
              </a:rPr>
              <a:t> упаковке.</a:t>
            </a:r>
          </a:p>
          <a:p>
            <a:pPr marL="541338">
              <a:tabLst>
                <a:tab pos="2514600" algn="l"/>
              </a:tabLst>
            </a:pPr>
            <a:r>
              <a:rPr lang="ru-RU" sz="1600" b="1" dirty="0" smtClean="0">
                <a:solidFill>
                  <a:schemeClr val="tx2"/>
                </a:solidFill>
              </a:rPr>
              <a:t>Сфалерит	</a:t>
            </a:r>
            <a:r>
              <a:rPr lang="el-GR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β</a:t>
            </a:r>
            <a:r>
              <a:rPr lang="en-US" sz="1600" b="1" dirty="0" smtClean="0">
                <a:solidFill>
                  <a:schemeClr val="tx2"/>
                </a:solidFill>
              </a:rPr>
              <a:t>-</a:t>
            </a:r>
            <a:r>
              <a:rPr lang="en-US" sz="1600" b="1" dirty="0" err="1" smtClean="0">
                <a:solidFill>
                  <a:schemeClr val="tx2"/>
                </a:solidFill>
              </a:rPr>
              <a:t>ZnS</a:t>
            </a:r>
            <a:endParaRPr lang="en-US" sz="1600" b="1" dirty="0">
              <a:solidFill>
                <a:schemeClr val="tx2"/>
              </a:solidFill>
            </a:endParaRPr>
          </a:p>
          <a:p>
            <a:pPr marL="541338">
              <a:tabLst>
                <a:tab pos="2514600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Стиллеит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ZnSe</a:t>
            </a:r>
            <a:endParaRPr lang="en-US" sz="1600" dirty="0">
              <a:solidFill>
                <a:schemeClr val="tx2"/>
              </a:solidFill>
            </a:endParaRPr>
          </a:p>
          <a:p>
            <a:pPr marL="541338">
              <a:tabLst>
                <a:tab pos="2514600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Хоулиит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l-GR" sz="1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β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CdS</a:t>
            </a:r>
            <a:endParaRPr lang="en-US" sz="1600" dirty="0">
              <a:solidFill>
                <a:schemeClr val="tx2"/>
              </a:solidFill>
            </a:endParaRPr>
          </a:p>
          <a:p>
            <a:pPr marL="541338">
              <a:tabLst>
                <a:tab pos="2514600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Вюртцит</a:t>
            </a: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l-GR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α</a:t>
            </a:r>
            <a:r>
              <a:rPr lang="en-US" sz="1600" b="1" dirty="0" smtClean="0">
                <a:solidFill>
                  <a:schemeClr val="tx2"/>
                </a:solidFill>
              </a:rPr>
              <a:t>-</a:t>
            </a:r>
            <a:r>
              <a:rPr lang="en-US" sz="1600" b="1" dirty="0" err="1" smtClean="0">
                <a:solidFill>
                  <a:schemeClr val="tx2"/>
                </a:solidFill>
              </a:rPr>
              <a:t>ZnS</a:t>
            </a:r>
            <a:endParaRPr lang="en-US" sz="1600" b="1" dirty="0">
              <a:solidFill>
                <a:schemeClr val="tx2"/>
              </a:solidFill>
            </a:endParaRPr>
          </a:p>
          <a:p>
            <a:pPr marL="541338">
              <a:tabLst>
                <a:tab pos="2514600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Гринокит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l-GR" sz="1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α 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en-US" sz="1600" dirty="0" err="1" smtClean="0">
                <a:solidFill>
                  <a:schemeClr val="tx2"/>
                </a:solidFill>
              </a:rPr>
              <a:t>CdS</a:t>
            </a:r>
            <a:endParaRPr lang="en-US" sz="1600" dirty="0">
              <a:solidFill>
                <a:schemeClr val="tx2"/>
              </a:solidFill>
            </a:endParaRPr>
          </a:p>
          <a:p>
            <a:pPr marL="541338">
              <a:tabLst>
                <a:tab pos="2514600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Кадмоселит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CdSe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0699" y="782813"/>
            <a:ext cx="3888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гауерита-алабандина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449263" algn="just"/>
            <a:r>
              <a:rPr lang="ru-RU" sz="1600" dirty="0" err="1">
                <a:solidFill>
                  <a:schemeClr val="tx2"/>
                </a:solidFill>
              </a:rPr>
              <a:t>Гауерит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MnS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 marL="449263" algn="just"/>
            <a:r>
              <a:rPr lang="ru-RU" sz="1600" b="1" dirty="0" err="1" smtClean="0">
                <a:solidFill>
                  <a:schemeClr val="tx2"/>
                </a:solidFill>
              </a:rPr>
              <a:t>Алабандин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err="1">
                <a:solidFill>
                  <a:schemeClr val="tx2"/>
                </a:solidFill>
              </a:rPr>
              <a:t>MnS</a:t>
            </a:r>
            <a:endParaRPr lang="en-US" sz="1600" b="1" dirty="0">
              <a:solidFill>
                <a:schemeClr val="tx2"/>
              </a:solidFill>
            </a:endParaRPr>
          </a:p>
          <a:p>
            <a:pPr marL="449263" algn="just"/>
            <a:r>
              <a:rPr lang="el-GR" sz="1600" dirty="0">
                <a:solidFill>
                  <a:schemeClr val="tx2"/>
                </a:solidFill>
                <a:latin typeface="Times New Roman"/>
                <a:cs typeface="Times New Roman"/>
              </a:rPr>
              <a:t>β </a:t>
            </a:r>
            <a:r>
              <a:rPr lang="en-US" sz="1600" dirty="0" smtClean="0">
                <a:solidFill>
                  <a:schemeClr val="tx2"/>
                </a:solidFill>
              </a:rPr>
              <a:t>-</a:t>
            </a:r>
            <a:r>
              <a:rPr lang="ru-RU" sz="1600" dirty="0" err="1">
                <a:solidFill>
                  <a:schemeClr val="tx2"/>
                </a:solidFill>
              </a:rPr>
              <a:t>алабандин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MnS</a:t>
            </a:r>
            <a:endParaRPr lang="en-US" sz="1600" dirty="0">
              <a:solidFill>
                <a:schemeClr val="tx2"/>
              </a:solidFill>
            </a:endParaRPr>
          </a:p>
          <a:p>
            <a:pPr marL="449263" algn="just"/>
            <a:r>
              <a:rPr lang="ru-RU" sz="1600" dirty="0" err="1">
                <a:solidFill>
                  <a:schemeClr val="tx2"/>
                </a:solidFill>
              </a:rPr>
              <a:t>Н</a:t>
            </a:r>
            <a:r>
              <a:rPr lang="ru-RU" sz="1600" dirty="0" err="1" smtClean="0">
                <a:solidFill>
                  <a:schemeClr val="tx2"/>
                </a:solidFill>
              </a:rPr>
              <a:t>инингерит</a:t>
            </a:r>
            <a:r>
              <a:rPr lang="ru-RU" sz="1600" dirty="0">
                <a:solidFill>
                  <a:schemeClr val="tx2"/>
                </a:solidFill>
              </a:rPr>
              <a:t>	(</a:t>
            </a:r>
            <a:r>
              <a:rPr lang="en-US" sz="1600" dirty="0">
                <a:solidFill>
                  <a:schemeClr val="tx2"/>
                </a:solidFill>
              </a:rPr>
              <a:t>Mg, Fe, </a:t>
            </a:r>
            <a:r>
              <a:rPr lang="en-US" sz="1600" dirty="0" err="1">
                <a:solidFill>
                  <a:schemeClr val="tx2"/>
                </a:solidFill>
              </a:rPr>
              <a:t>Mn</a:t>
            </a:r>
            <a:r>
              <a:rPr lang="en-US" sz="1600" dirty="0">
                <a:solidFill>
                  <a:schemeClr val="tx2"/>
                </a:solidFill>
              </a:rPr>
              <a:t>)S</a:t>
            </a:r>
          </a:p>
          <a:p>
            <a:pPr marL="449263" algn="just"/>
            <a:r>
              <a:rPr lang="ru-RU" sz="1600" b="1" dirty="0" err="1" smtClean="0">
                <a:solidFill>
                  <a:schemeClr val="tx2"/>
                </a:solidFill>
              </a:rPr>
              <a:t>Ольдгамит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err="1">
                <a:solidFill>
                  <a:schemeClr val="tx2"/>
                </a:solidFill>
              </a:rPr>
              <a:t>CaS</a:t>
            </a:r>
            <a:endParaRPr lang="en-US" sz="1600" b="1" dirty="0">
              <a:solidFill>
                <a:schemeClr val="tx2"/>
              </a:solidFill>
            </a:endParaRPr>
          </a:p>
          <a:p>
            <a:pPr marL="449263" algn="just"/>
            <a:r>
              <a:rPr lang="ru-RU" sz="1600" b="1" dirty="0" err="1" smtClean="0">
                <a:solidFill>
                  <a:schemeClr val="tx2"/>
                </a:solidFill>
              </a:rPr>
              <a:t>Патронит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V(S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)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endParaRPr lang="en-US" sz="1600" b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Глосарий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3287"/>
            <a:ext cx="8208912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indent="-804863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Магматический процесс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это процесс образования минералов путем кристаллизации непосредственно из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магмы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4863" indent="-804863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/>
              <a:t>– </a:t>
            </a:r>
            <a:r>
              <a:rPr lang="ru-RU" dirty="0"/>
              <a:t>это сложный многокомпонентный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раствор-расплав</a:t>
            </a:r>
            <a:r>
              <a:rPr lang="ru-RU" dirty="0"/>
              <a:t>, образующийся при определённых условиях в недрах Земли или других планетных </a:t>
            </a:r>
            <a:r>
              <a:rPr lang="ru-RU" dirty="0" smtClean="0"/>
              <a:t>тел. При застывании образуют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интрузивные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тела.</a:t>
            </a:r>
          </a:p>
          <a:p>
            <a:pPr marL="804863" indent="-804863"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магматический расплав, излившийся на поверхность земли</a:t>
            </a:r>
            <a:r>
              <a:rPr lang="ru-RU" dirty="0" smtClean="0"/>
              <a:t>. Формирует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эффузивные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тела. От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магмы отличается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пониженным содержание летучих компонентов. </a:t>
            </a:r>
            <a:endParaRPr lang="ru-RU" dirty="0" smtClean="0"/>
          </a:p>
          <a:p>
            <a:pPr marL="804863" indent="-804863">
              <a:buFontTx/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разделения </a:t>
            </a:r>
            <a:r>
              <a:rPr lang="ru-RU" dirty="0" smtClean="0"/>
              <a:t>исходной (основной</a:t>
            </a:r>
            <a:r>
              <a:rPr lang="ru-RU" dirty="0"/>
              <a:t>) магмы </a:t>
            </a:r>
            <a:r>
              <a:rPr lang="ru-RU" dirty="0" smtClean="0"/>
              <a:t>на расплавы разного состава. Существует </a:t>
            </a:r>
            <a:r>
              <a:rPr lang="ru-RU" dirty="0"/>
              <a:t>два механизма </a:t>
            </a:r>
            <a:r>
              <a:rPr lang="ru-RU" dirty="0" smtClean="0"/>
              <a:t>дифференциации: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ликвация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кристаллизационная дифференциация.</a:t>
            </a:r>
          </a:p>
          <a:p>
            <a:pPr marL="1262063" lvl="1" indent="-804863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Ликвация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разделение расплава на две несмешиваемые жидкости, одна из которых, с меньшей плотностью, будет скапливаться в верхней части магматической камеры, а другая – в нижней (пример в быту: вода-масло</a:t>
            </a:r>
            <a:r>
              <a:rPr lang="ru-RU" dirty="0" smtClean="0"/>
              <a:t>).</a:t>
            </a:r>
          </a:p>
          <a:p>
            <a:pPr marL="817563" lvl="1" indent="-360363">
              <a:lnSpc>
                <a:spcPct val="11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Кристаллизационная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 </a:t>
            </a:r>
            <a:r>
              <a:rPr lang="ru-RU" dirty="0" smtClean="0"/>
              <a:t>обусловлена </a:t>
            </a:r>
            <a:r>
              <a:rPr lang="ru-RU" dirty="0"/>
              <a:t>неодновременностью перехода различных компонентов магмы в твёрдую фазу при её охлаждении. Разделение компонентов происходит под действием силы тяжести</a:t>
            </a:r>
            <a:r>
              <a:rPr lang="ru-RU" dirty="0" smtClean="0"/>
              <a:t>.</a:t>
            </a:r>
            <a:endParaRPr lang="ru-RU" sz="1600" dirty="0"/>
          </a:p>
        </p:txBody>
      </p:sp>
      <p:sp>
        <p:nvSpPr>
          <p:cNvPr id="4" name="TextBox 3">
            <a:hlinkClick r:id="" action="ppaction://hlinkshowjump?jump=firstslide"/>
          </p:cNvPr>
          <p:cNvSpPr txBox="1"/>
          <p:nvPr/>
        </p:nvSpPr>
        <p:spPr>
          <a:xfrm>
            <a:off x="0" y="15115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</a:rPr>
              <a:t>Оглавление</a:t>
            </a:r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/>
          <a:stretch/>
        </p:blipFill>
        <p:spPr bwMode="auto">
          <a:xfrm>
            <a:off x="477887" y="3823406"/>
            <a:ext cx="4526161" cy="269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3888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Группа халькопирита</a:t>
            </a:r>
          </a:p>
          <a:p>
            <a:pPr>
              <a:tabLst>
                <a:tab pos="1431925" algn="l"/>
              </a:tabLst>
            </a:pPr>
            <a:r>
              <a:rPr lang="ru-RU" sz="1600" b="1" dirty="0">
                <a:solidFill>
                  <a:schemeClr val="tx2"/>
                </a:solidFill>
              </a:rPr>
              <a:t>Халькопирит	</a:t>
            </a:r>
            <a:r>
              <a:rPr lang="en-US" sz="1600" b="1" dirty="0">
                <a:solidFill>
                  <a:schemeClr val="tx2"/>
                </a:solidFill>
              </a:rPr>
              <a:t>CuFeS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Талнахит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CuFeS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Эскеборнит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CuFeSe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Галлит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CuGaS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Рокезит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CuInS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ru-RU" sz="1600" baseline="-25000" dirty="0" smtClean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b="1" dirty="0" err="1">
                <a:solidFill>
                  <a:schemeClr val="tx2"/>
                </a:solidFill>
              </a:rPr>
              <a:t>Станнин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Cu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FeSnS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4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Бриартит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(Fe, Zn)GeS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pPr>
              <a:tabLst>
                <a:tab pos="1431925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Кёстерит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>
                <a:solidFill>
                  <a:schemeClr val="tx2"/>
                </a:solidFill>
              </a:rPr>
              <a:t>Cu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  <a:r>
              <a:rPr lang="en-US" sz="1600" b="1" dirty="0">
                <a:solidFill>
                  <a:schemeClr val="tx2"/>
                </a:solidFill>
              </a:rPr>
              <a:t>ZnSnS</a:t>
            </a:r>
            <a:r>
              <a:rPr lang="en-US" sz="1600" b="1" baseline="-25000" dirty="0">
                <a:solidFill>
                  <a:schemeClr val="tx2"/>
                </a:solidFill>
              </a:rPr>
              <a:t>4</a:t>
            </a:r>
          </a:p>
          <a:p>
            <a:pPr>
              <a:tabLst>
                <a:tab pos="1431925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Кубанит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CuFe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Валлериит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CuFeS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050" dirty="0" smtClean="0">
                <a:solidFill>
                  <a:schemeClr val="tx2"/>
                </a:solidFill>
              </a:rPr>
              <a:t>•</a:t>
            </a:r>
            <a:r>
              <a:rPr lang="en-US" sz="1600" dirty="0" smtClean="0">
                <a:solidFill>
                  <a:schemeClr val="tx2"/>
                </a:solidFill>
              </a:rPr>
              <a:t>Mg(OH)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b="1" dirty="0" smtClean="0">
                <a:solidFill>
                  <a:schemeClr val="tx2"/>
                </a:solidFill>
              </a:rPr>
              <a:t>Борнит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Cu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5</a:t>
            </a:r>
            <a:r>
              <a:rPr lang="en-US" sz="1600" b="1" dirty="0" smtClean="0">
                <a:solidFill>
                  <a:schemeClr val="tx2"/>
                </a:solidFill>
              </a:rPr>
              <a:t>FeS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4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Идаит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5</a:t>
            </a:r>
            <a:r>
              <a:rPr lang="en-US" sz="1600" dirty="0" smtClean="0">
                <a:solidFill>
                  <a:schemeClr val="tx2"/>
                </a:solidFill>
              </a:rPr>
              <a:t>FeS</a:t>
            </a:r>
            <a:r>
              <a:rPr lang="en-US" sz="1600" baseline="-25000" dirty="0" smtClean="0">
                <a:solidFill>
                  <a:schemeClr val="tx2"/>
                </a:solidFill>
              </a:rPr>
              <a:t>6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 algn="just"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Бетехтинит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Pb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(Cu, Fe)</a:t>
            </a:r>
            <a:r>
              <a:rPr lang="en-US" sz="1600" baseline="-25000" dirty="0">
                <a:solidFill>
                  <a:schemeClr val="tx2"/>
                </a:solidFill>
              </a:rPr>
              <a:t>21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15</a:t>
            </a:r>
          </a:p>
          <a:p>
            <a:pPr algn="just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712440"/>
            <a:ext cx="522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 err="1">
                <a:solidFill>
                  <a:schemeClr val="tx2"/>
                </a:solidFill>
              </a:rPr>
              <a:t>Талнахит</a:t>
            </a:r>
            <a:r>
              <a:rPr lang="ru-RU" sz="1400" dirty="0">
                <a:solidFill>
                  <a:schemeClr val="tx2"/>
                </a:solidFill>
              </a:rPr>
              <a:t> представляет собой </a:t>
            </a:r>
            <a:r>
              <a:rPr lang="ru-RU" sz="1400" dirty="0" smtClean="0">
                <a:solidFill>
                  <a:schemeClr val="tx2"/>
                </a:solidFill>
              </a:rPr>
              <a:t>кубический халькопирит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Обнаружен в </a:t>
            </a:r>
            <a:r>
              <a:rPr lang="ru-RU" sz="1400" dirty="0">
                <a:solidFill>
                  <a:schemeClr val="tx2"/>
                </a:solidFill>
              </a:rPr>
              <a:t>Норильске как </a:t>
            </a:r>
            <a:r>
              <a:rPr lang="ru-RU" sz="1400" dirty="0" smtClean="0">
                <a:solidFill>
                  <a:schemeClr val="tx2"/>
                </a:solidFill>
              </a:rPr>
              <a:t>высокотемпературная модификация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Отличается недостаточностью </a:t>
            </a:r>
            <a:r>
              <a:rPr lang="ru-RU" sz="1400" dirty="0">
                <a:solidFill>
                  <a:schemeClr val="tx2"/>
                </a:solidFill>
              </a:rPr>
              <a:t>серы в формуле </a:t>
            </a:r>
            <a:r>
              <a:rPr lang="en-US" sz="1400" dirty="0" smtClean="0">
                <a:solidFill>
                  <a:schemeClr val="tx2"/>
                </a:solidFill>
              </a:rPr>
              <a:t>CuFeS</a:t>
            </a:r>
            <a:r>
              <a:rPr lang="en-US" sz="1400" baseline="-25000" dirty="0" smtClean="0">
                <a:solidFill>
                  <a:schemeClr val="tx2"/>
                </a:solidFill>
              </a:rPr>
              <a:t>1,8</a:t>
            </a:r>
            <a:r>
              <a:rPr lang="ru-RU" sz="1400" dirty="0" smtClean="0">
                <a:solidFill>
                  <a:schemeClr val="tx2"/>
                </a:solidFill>
              </a:rPr>
              <a:t>. Обладает магнитными </a:t>
            </a:r>
            <a:r>
              <a:rPr lang="ru-RU" sz="1400" dirty="0">
                <a:solidFill>
                  <a:schemeClr val="tx2"/>
                </a:solidFill>
              </a:rPr>
              <a:t>свойствами. </a:t>
            </a:r>
            <a:r>
              <a:rPr lang="ru-RU" sz="1400" dirty="0" smtClean="0">
                <a:solidFill>
                  <a:schemeClr val="tx2"/>
                </a:solidFill>
              </a:rPr>
              <a:t>Встречается </a:t>
            </a:r>
            <a:r>
              <a:rPr lang="ru-RU" sz="1400" dirty="0">
                <a:solidFill>
                  <a:schemeClr val="tx2"/>
                </a:solidFill>
              </a:rPr>
              <a:t>совместно с </a:t>
            </a:r>
            <a:r>
              <a:rPr lang="ru-RU" sz="1400" dirty="0" err="1">
                <a:solidFill>
                  <a:schemeClr val="tx2"/>
                </a:solidFill>
              </a:rPr>
              <a:t>кубанитом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пентландитом</a:t>
            </a:r>
            <a:r>
              <a:rPr lang="ru-RU" sz="1400" dirty="0" smtClean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валлериитом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 магнетитом.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13528" y="5206504"/>
            <a:ext cx="3645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200" i="1" dirty="0" err="1">
                <a:solidFill>
                  <a:schemeClr val="tx2"/>
                </a:solidFill>
              </a:rPr>
              <a:t>Валлериит</a:t>
            </a:r>
            <a:r>
              <a:rPr lang="ru-RU" sz="1200" i="1" dirty="0">
                <a:solidFill>
                  <a:schemeClr val="tx2"/>
                </a:solidFill>
              </a:rPr>
              <a:t> сложен чередующимися слоями сульфида меди — железа (</a:t>
            </a:r>
            <a:r>
              <a:rPr lang="ru-RU" sz="1200" i="1" dirty="0" smtClean="0">
                <a:solidFill>
                  <a:schemeClr val="tx2"/>
                </a:solidFill>
              </a:rPr>
              <a:t>тетраэдрический </a:t>
            </a:r>
            <a:r>
              <a:rPr lang="ru-RU" sz="1200" i="1" dirty="0">
                <a:solidFill>
                  <a:schemeClr val="tx2"/>
                </a:solidFill>
              </a:rPr>
              <a:t>слой) и гидроокислами магния — алюминия (</a:t>
            </a:r>
            <a:r>
              <a:rPr lang="ru-RU" sz="1200" i="1" dirty="0" err="1" smtClean="0">
                <a:solidFill>
                  <a:schemeClr val="tx2"/>
                </a:solidFill>
              </a:rPr>
              <a:t>октаэдрический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ru-RU" sz="1200" i="1" dirty="0" smtClean="0">
                <a:solidFill>
                  <a:schemeClr val="tx2"/>
                </a:solidFill>
              </a:rPr>
              <a:t>слой</a:t>
            </a:r>
            <a:r>
              <a:rPr lang="ru-RU" sz="1200" i="1" dirty="0">
                <a:solidFill>
                  <a:schemeClr val="tx2"/>
                </a:solidFill>
              </a:rPr>
              <a:t>). В </a:t>
            </a:r>
            <a:r>
              <a:rPr lang="ru-RU" sz="1200" i="1" dirty="0" err="1">
                <a:solidFill>
                  <a:schemeClr val="tx2"/>
                </a:solidFill>
              </a:rPr>
              <a:t>гидроокисную</a:t>
            </a:r>
            <a:r>
              <a:rPr lang="ru-RU" sz="1200" i="1" dirty="0">
                <a:solidFill>
                  <a:schemeClr val="tx2"/>
                </a:solidFill>
              </a:rPr>
              <a:t> прослойку входит железо, замещающее алюминий</a:t>
            </a:r>
            <a:r>
              <a:rPr lang="ru-RU" sz="1200" i="1" dirty="0" smtClean="0">
                <a:solidFill>
                  <a:schemeClr val="tx2"/>
                </a:solidFill>
              </a:rPr>
              <a:t>.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2060848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 err="1">
                <a:solidFill>
                  <a:schemeClr val="tx2"/>
                </a:solidFill>
              </a:rPr>
              <a:t>Халькопирротин</a:t>
            </a:r>
            <a:r>
              <a:rPr lang="ru-RU" sz="1400" dirty="0">
                <a:solidFill>
                  <a:schemeClr val="tx2"/>
                </a:solidFill>
              </a:rPr>
              <a:t> CuFe</a:t>
            </a:r>
            <a:r>
              <a:rPr lang="ru-RU" sz="1400" baseline="-25000" dirty="0">
                <a:solidFill>
                  <a:schemeClr val="tx2"/>
                </a:solidFill>
              </a:rPr>
              <a:t>4</a:t>
            </a:r>
            <a:r>
              <a:rPr lang="ru-RU" sz="1400" dirty="0">
                <a:solidFill>
                  <a:schemeClr val="tx2"/>
                </a:solidFill>
              </a:rPr>
              <a:t>S</a:t>
            </a:r>
            <a:r>
              <a:rPr lang="ru-RU" sz="1400" baseline="-25000" dirty="0">
                <a:solidFill>
                  <a:schemeClr val="tx2"/>
                </a:solidFill>
              </a:rPr>
              <a:t>5</a:t>
            </a:r>
            <a:r>
              <a:rPr lang="ru-RU" sz="1400" dirty="0">
                <a:solidFill>
                  <a:schemeClr val="tx2"/>
                </a:solidFill>
              </a:rPr>
              <a:t> получается при нагревании смесей </a:t>
            </a:r>
            <a:r>
              <a:rPr lang="ru-RU" sz="1400" dirty="0" smtClean="0">
                <a:solidFill>
                  <a:schemeClr val="tx2"/>
                </a:solidFill>
              </a:rPr>
              <a:t>халькопирита </a:t>
            </a:r>
            <a:r>
              <a:rPr lang="ru-RU" sz="1400" dirty="0">
                <a:solidFill>
                  <a:schemeClr val="tx2"/>
                </a:solidFill>
              </a:rPr>
              <a:t>и пирротина, </a:t>
            </a:r>
            <a:r>
              <a:rPr lang="ru-RU" sz="1400" dirty="0" err="1">
                <a:solidFill>
                  <a:schemeClr val="tx2"/>
                </a:solidFill>
              </a:rPr>
              <a:t>кубанита</a:t>
            </a:r>
            <a:r>
              <a:rPr lang="ru-RU" sz="1400" dirty="0">
                <a:solidFill>
                  <a:schemeClr val="tx2"/>
                </a:solidFill>
              </a:rPr>
              <a:t> и пирротина или одного </a:t>
            </a:r>
            <a:r>
              <a:rPr lang="ru-RU" sz="1400" dirty="0" err="1">
                <a:solidFill>
                  <a:schemeClr val="tx2"/>
                </a:solidFill>
              </a:rPr>
              <a:t>кубанита</a:t>
            </a:r>
            <a:r>
              <a:rPr lang="ru-RU" sz="1400" dirty="0">
                <a:solidFill>
                  <a:schemeClr val="tx2"/>
                </a:solidFill>
              </a:rPr>
              <a:t> при </a:t>
            </a:r>
            <a:r>
              <a:rPr lang="ru-RU" sz="1400" dirty="0" smtClean="0">
                <a:solidFill>
                  <a:schemeClr val="tx2"/>
                </a:solidFill>
              </a:rPr>
              <a:t>температуре </a:t>
            </a:r>
            <a:r>
              <a:rPr lang="ru-RU" sz="1400" dirty="0">
                <a:solidFill>
                  <a:schemeClr val="tx2"/>
                </a:solidFill>
              </a:rPr>
              <a:t>выше </a:t>
            </a:r>
            <a:r>
              <a:rPr lang="ru-RU" sz="1400" dirty="0" smtClean="0">
                <a:solidFill>
                  <a:schemeClr val="tx2"/>
                </a:solidFill>
              </a:rPr>
              <a:t>240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°</a:t>
            </a:r>
            <a:r>
              <a:rPr lang="en-US" sz="1400" dirty="0" smtClean="0">
                <a:solidFill>
                  <a:schemeClr val="tx2"/>
                </a:solidFill>
              </a:rPr>
              <a:t>C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Он кристаллизуется в кубической сингонии. При </a:t>
            </a:r>
            <a:r>
              <a:rPr lang="ru-RU" sz="1400" dirty="0" smtClean="0">
                <a:solidFill>
                  <a:schemeClr val="tx2"/>
                </a:solidFill>
              </a:rPr>
              <a:t>повышенных </a:t>
            </a:r>
            <a:r>
              <a:rPr lang="ru-RU" sz="1400" dirty="0">
                <a:solidFill>
                  <a:schemeClr val="tx2"/>
                </a:solidFill>
              </a:rPr>
              <a:t>температурах халькопирит может поглощать значительные </a:t>
            </a:r>
            <a:r>
              <a:rPr lang="ru-RU" sz="1400" dirty="0" smtClean="0">
                <a:solidFill>
                  <a:schemeClr val="tx2"/>
                </a:solidFill>
              </a:rPr>
              <a:t>количества </a:t>
            </a:r>
            <a:r>
              <a:rPr lang="ru-RU" sz="1400" dirty="0" err="1">
                <a:solidFill>
                  <a:schemeClr val="tx2"/>
                </a:solidFill>
              </a:rPr>
              <a:t>FeS</a:t>
            </a:r>
            <a:r>
              <a:rPr lang="ru-RU" sz="1400" dirty="0">
                <a:solidFill>
                  <a:schemeClr val="tx2"/>
                </a:solidFill>
              </a:rPr>
              <a:t> и переходить в кубическую модификацию, которая при </a:t>
            </a:r>
            <a:r>
              <a:rPr lang="ru-RU" sz="1400" dirty="0" smtClean="0">
                <a:solidFill>
                  <a:schemeClr val="tx2"/>
                </a:solidFill>
              </a:rPr>
              <a:t>понижении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температуры </a:t>
            </a:r>
            <a:r>
              <a:rPr lang="ru-RU" sz="1400" dirty="0">
                <a:solidFill>
                  <a:schemeClr val="tx2"/>
                </a:solidFill>
              </a:rPr>
              <a:t>распадается с образованием </a:t>
            </a:r>
            <a:r>
              <a:rPr lang="ru-RU" sz="1400" dirty="0" err="1">
                <a:solidFill>
                  <a:schemeClr val="tx2"/>
                </a:solidFill>
              </a:rPr>
              <a:t>кубанита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валлериита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(см. рисунок).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1727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r>
              <a:rPr lang="ru-RU" sz="1400" dirty="0" err="1">
                <a:solidFill>
                  <a:schemeClr val="tx2"/>
                </a:solidFill>
              </a:rPr>
              <a:t>Станнин</a:t>
            </a:r>
            <a:r>
              <a:rPr lang="ru-RU" sz="1400" dirty="0">
                <a:solidFill>
                  <a:schemeClr val="tx2"/>
                </a:solidFill>
              </a:rPr>
              <a:t> и сфалерит также могут смешиваться с халькопиритом при высоких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температурах вследствие подобия их структур. При    низких температурах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происходит их распад.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/>
              <a:t>Zn-Cu-</a:t>
            </a:r>
            <a:r>
              <a:rPr lang="en-US" sz="1800" b="1" dirty="0" err="1" smtClean="0"/>
              <a:t>Pb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640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/>
              <a:t>Ag-Au-Hg</a:t>
            </a:r>
            <a:r>
              <a:rPr lang="ru-RU" sz="1800" b="1" dirty="0" smtClean="0"/>
              <a:t>-ассоциация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25381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Ассоциация </a:t>
            </a:r>
            <a:r>
              <a:rPr lang="ru-RU" sz="1300" dirty="0">
                <a:solidFill>
                  <a:schemeClr val="tx2"/>
                </a:solidFill>
              </a:rPr>
              <a:t>включает около двадцати сульфидов, селенидов и </a:t>
            </a:r>
            <a:r>
              <a:rPr lang="ru-RU" sz="1300" dirty="0" err="1" smtClean="0">
                <a:solidFill>
                  <a:schemeClr val="tx2"/>
                </a:solidFill>
              </a:rPr>
              <a:t>теллуридов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серебра, золота и ртути. В состав некоторых из них входят как </a:t>
            </a:r>
            <a:r>
              <a:rPr lang="ru-RU" sz="1300" dirty="0" smtClean="0">
                <a:solidFill>
                  <a:schemeClr val="tx2"/>
                </a:solidFill>
              </a:rPr>
              <a:t>основные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составляющие </a:t>
            </a:r>
            <a:r>
              <a:rPr lang="ru-RU" sz="1300" dirty="0">
                <a:solidFill>
                  <a:schemeClr val="tx2"/>
                </a:solidFill>
              </a:rPr>
              <a:t>медь и железо. Золото отличается ярко выраженным </a:t>
            </a:r>
            <a:r>
              <a:rPr lang="ru-RU" sz="1300" dirty="0" smtClean="0">
                <a:solidFill>
                  <a:schemeClr val="tx2"/>
                </a:solidFill>
              </a:rPr>
              <a:t>сродством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к </a:t>
            </a:r>
            <a:r>
              <a:rPr lang="ru-RU" sz="1300" dirty="0">
                <a:solidFill>
                  <a:schemeClr val="tx2"/>
                </a:solidFill>
              </a:rPr>
              <a:t>теллуру. Обычно оно встречается в самородном состоянии, поэтому </a:t>
            </a:r>
            <a:r>
              <a:rPr lang="ru-RU" sz="1300" dirty="0" smtClean="0">
                <a:solidFill>
                  <a:schemeClr val="tx2"/>
                </a:solidFill>
              </a:rPr>
              <a:t>рассмотрено </a:t>
            </a:r>
            <a:r>
              <a:rPr lang="ru-RU" sz="1300" dirty="0">
                <a:solidFill>
                  <a:schemeClr val="tx2"/>
                </a:solidFill>
              </a:rPr>
              <a:t>более детально в группе золота. Серебро имеет отчетливое </a:t>
            </a:r>
            <a:r>
              <a:rPr lang="ru-RU" sz="1300" dirty="0" smtClean="0">
                <a:solidFill>
                  <a:schemeClr val="tx2"/>
                </a:solidFill>
              </a:rPr>
              <a:t>сродство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к </a:t>
            </a:r>
            <a:r>
              <a:rPr lang="ru-RU" sz="1300" dirty="0">
                <a:solidFill>
                  <a:schemeClr val="tx2"/>
                </a:solidFill>
              </a:rPr>
              <a:t>S, </a:t>
            </a:r>
            <a:r>
              <a:rPr lang="en-US" sz="1300" dirty="0" smtClean="0">
                <a:solidFill>
                  <a:schemeClr val="tx2"/>
                </a:solidFill>
              </a:rPr>
              <a:t>Se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и Те, а также к С1, </a:t>
            </a:r>
            <a:r>
              <a:rPr lang="ru-RU" sz="1300" dirty="0" err="1">
                <a:solidFill>
                  <a:schemeClr val="tx2"/>
                </a:solidFill>
              </a:rPr>
              <a:t>Вг</a:t>
            </a:r>
            <a:r>
              <a:rPr lang="ru-RU" sz="1300" dirty="0">
                <a:solidFill>
                  <a:schemeClr val="tx2"/>
                </a:solidFill>
              </a:rPr>
              <a:t> и </a:t>
            </a:r>
            <a:r>
              <a:rPr lang="en-US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solidFill>
                  <a:schemeClr val="tx2"/>
                </a:solidFill>
              </a:rPr>
              <a:t>. </a:t>
            </a:r>
            <a:r>
              <a:rPr lang="ru-RU" sz="1300" dirty="0">
                <a:solidFill>
                  <a:schemeClr val="tx2"/>
                </a:solidFill>
              </a:rPr>
              <a:t>Их анионные радиусы </a:t>
            </a:r>
            <a:r>
              <a:rPr lang="ru-RU" sz="1300" dirty="0" smtClean="0">
                <a:solidFill>
                  <a:schemeClr val="tx2"/>
                </a:solidFill>
              </a:rPr>
              <a:t>(</a:t>
            </a:r>
            <a:r>
              <a:rPr lang="en-US" sz="1300" dirty="0" smtClean="0">
                <a:solidFill>
                  <a:schemeClr val="tx2"/>
                </a:solidFill>
              </a:rPr>
              <a:t>Å</a:t>
            </a:r>
            <a:r>
              <a:rPr lang="ru-RU" sz="1300" dirty="0" smtClean="0">
                <a:solidFill>
                  <a:schemeClr val="tx2"/>
                </a:solidFill>
              </a:rPr>
              <a:t>) </a:t>
            </a:r>
            <a:r>
              <a:rPr lang="ru-RU" sz="1300" dirty="0">
                <a:solidFill>
                  <a:schemeClr val="tx2"/>
                </a:solidFill>
              </a:rPr>
              <a:t>п</a:t>
            </a:r>
            <a:r>
              <a:rPr lang="ru-RU" sz="1300" dirty="0" smtClean="0">
                <a:solidFill>
                  <a:schemeClr val="tx2"/>
                </a:solidFill>
              </a:rPr>
              <a:t>очти </a:t>
            </a:r>
            <a:r>
              <a:rPr lang="ru-RU" sz="1300" dirty="0">
                <a:solidFill>
                  <a:schemeClr val="tx2"/>
                </a:solidFill>
              </a:rPr>
              <a:t>одинаковы: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	</a:t>
            </a:r>
            <a:r>
              <a:rPr lang="ru-RU" sz="1400" dirty="0" smtClean="0">
                <a:solidFill>
                  <a:schemeClr val="tx2"/>
                </a:solidFill>
              </a:rPr>
              <a:t>S</a:t>
            </a:r>
            <a:r>
              <a:rPr lang="ru-RU" sz="1400" baseline="30000" dirty="0" smtClean="0">
                <a:solidFill>
                  <a:schemeClr val="tx2"/>
                </a:solidFill>
              </a:rPr>
              <a:t>2-</a:t>
            </a:r>
            <a:r>
              <a:rPr lang="ru-RU" sz="1400" dirty="0" smtClean="0">
                <a:solidFill>
                  <a:schemeClr val="tx2"/>
                </a:solidFill>
              </a:rPr>
              <a:t> 1,81</a:t>
            </a:r>
            <a:r>
              <a:rPr lang="en-US" sz="1400" dirty="0" smtClean="0">
                <a:solidFill>
                  <a:schemeClr val="tx2"/>
                </a:solidFill>
              </a:rPr>
              <a:t>;	</a:t>
            </a:r>
            <a:r>
              <a:rPr lang="ru-RU" sz="1400" dirty="0" smtClean="0">
                <a:solidFill>
                  <a:schemeClr val="tx2"/>
                </a:solidFill>
              </a:rPr>
              <a:t>Se</a:t>
            </a:r>
            <a:r>
              <a:rPr lang="ru-RU" sz="1400" baseline="30000" dirty="0" smtClean="0">
                <a:solidFill>
                  <a:schemeClr val="tx2"/>
                </a:solidFill>
              </a:rPr>
              <a:t>2-</a:t>
            </a:r>
            <a:r>
              <a:rPr lang="ru-RU" sz="1400" dirty="0" smtClean="0">
                <a:solidFill>
                  <a:schemeClr val="tx2"/>
                </a:solidFill>
              </a:rPr>
              <a:t> 1,95</a:t>
            </a:r>
            <a:r>
              <a:rPr lang="en-US" sz="1400" dirty="0" smtClean="0">
                <a:solidFill>
                  <a:schemeClr val="tx2"/>
                </a:solidFill>
              </a:rPr>
              <a:t>	</a:t>
            </a:r>
            <a:r>
              <a:rPr lang="ru-RU" sz="1400" dirty="0" smtClean="0">
                <a:solidFill>
                  <a:schemeClr val="tx2"/>
                </a:solidFill>
              </a:rPr>
              <a:t>Те</a:t>
            </a:r>
            <a:r>
              <a:rPr lang="ru-RU" sz="1400" baseline="30000" dirty="0" smtClean="0">
                <a:solidFill>
                  <a:schemeClr val="tx2"/>
                </a:solidFill>
              </a:rPr>
              <a:t>2-</a:t>
            </a:r>
            <a:r>
              <a:rPr lang="ru-RU" sz="1400" dirty="0" smtClean="0">
                <a:solidFill>
                  <a:schemeClr val="tx2"/>
                </a:solidFill>
              </a:rPr>
              <a:t>2,11</a:t>
            </a:r>
            <a:r>
              <a:rPr lang="en-US" sz="1400" dirty="0" smtClean="0">
                <a:solidFill>
                  <a:schemeClr val="tx2"/>
                </a:solidFill>
              </a:rPr>
              <a:t>		</a:t>
            </a:r>
            <a:r>
              <a:rPr lang="ru-RU" sz="1400" dirty="0" err="1" smtClean="0">
                <a:solidFill>
                  <a:schemeClr val="tx2"/>
                </a:solidFill>
              </a:rPr>
              <a:t>Cl</a:t>
            </a:r>
            <a:r>
              <a:rPr lang="ru-RU" sz="1400" baseline="30000" dirty="0" smtClean="0">
                <a:solidFill>
                  <a:schemeClr val="tx2"/>
                </a:solidFill>
              </a:rPr>
              <a:t>-</a:t>
            </a:r>
            <a:r>
              <a:rPr lang="en-US" sz="1400" baseline="300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1,81</a:t>
            </a:r>
            <a:r>
              <a:rPr lang="en-US" sz="1400" dirty="0" smtClean="0">
                <a:solidFill>
                  <a:schemeClr val="tx2"/>
                </a:solidFill>
              </a:rPr>
              <a:t>;	Br</a:t>
            </a:r>
            <a:r>
              <a:rPr lang="ru-RU" sz="1400" baseline="30000" dirty="0" smtClean="0">
                <a:solidFill>
                  <a:schemeClr val="tx2"/>
                </a:solidFill>
              </a:rPr>
              <a:t>-</a:t>
            </a:r>
            <a:r>
              <a:rPr lang="ru-RU" sz="1400" dirty="0" smtClean="0">
                <a:solidFill>
                  <a:schemeClr val="tx2"/>
                </a:solidFill>
              </a:rPr>
              <a:t> 1,96</a:t>
            </a:r>
            <a:r>
              <a:rPr lang="en-US" sz="1400" dirty="0" smtClean="0">
                <a:solidFill>
                  <a:schemeClr val="tx2"/>
                </a:solidFill>
              </a:rPr>
              <a:t>;	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aseline="30000" dirty="0" smtClean="0">
                <a:solidFill>
                  <a:schemeClr val="tx2"/>
                </a:solidFill>
              </a:rPr>
              <a:t>-</a:t>
            </a:r>
            <a:r>
              <a:rPr lang="en-US" sz="1400" baseline="300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1,19</a:t>
            </a:r>
            <a:endParaRPr lang="ru-RU" sz="1400" dirty="0">
              <a:solidFill>
                <a:schemeClr val="tx2"/>
              </a:solidFill>
            </a:endParaRPr>
          </a:p>
          <a:p>
            <a:pPr algn="just">
              <a:tabLst>
                <a:tab pos="449263" algn="l"/>
              </a:tabLst>
            </a:pPr>
            <a:r>
              <a:rPr lang="en-US" sz="1300" b="1" dirty="0" smtClean="0">
                <a:solidFill>
                  <a:schemeClr val="tx2"/>
                </a:solidFill>
              </a:rPr>
              <a:t>Ag	</a:t>
            </a:r>
            <a:r>
              <a:rPr lang="ru-RU" sz="1300" dirty="0" smtClean="0">
                <a:solidFill>
                  <a:schemeClr val="tx2"/>
                </a:solidFill>
              </a:rPr>
              <a:t>С </a:t>
            </a:r>
            <a:r>
              <a:rPr lang="ru-RU" sz="1300" dirty="0">
                <a:solidFill>
                  <a:schemeClr val="tx2"/>
                </a:solidFill>
              </a:rPr>
              <a:t>первой группой этих элементов серебро образует соединения в </a:t>
            </a:r>
            <a:r>
              <a:rPr lang="ru-RU" sz="1300" dirty="0" smtClean="0">
                <a:solidFill>
                  <a:schemeClr val="tx2"/>
                </a:solidFill>
              </a:rPr>
              <a:t>гипогенных </a:t>
            </a:r>
            <a:r>
              <a:rPr lang="ru-RU" sz="1300" dirty="0">
                <a:solidFill>
                  <a:schemeClr val="tx2"/>
                </a:solidFill>
              </a:rPr>
              <a:t>условиях, а со второй — в </a:t>
            </a:r>
            <a:r>
              <a:rPr lang="ru-RU" sz="1300" dirty="0" err="1" smtClean="0">
                <a:solidFill>
                  <a:schemeClr val="tx2"/>
                </a:solidFill>
              </a:rPr>
              <a:t>гипергенных</a:t>
            </a:r>
            <a:r>
              <a:rPr lang="ru-RU" sz="1300" dirty="0">
                <a:solidFill>
                  <a:schemeClr val="tx2"/>
                </a:solidFill>
              </a:rPr>
              <a:t>. Содержание серебра в </a:t>
            </a:r>
            <a:r>
              <a:rPr lang="ru-RU" sz="1300" dirty="0" smtClean="0">
                <a:solidFill>
                  <a:schemeClr val="tx2"/>
                </a:solidFill>
              </a:rPr>
              <a:t>земной </a:t>
            </a:r>
            <a:r>
              <a:rPr lang="ru-RU" sz="1300" dirty="0">
                <a:solidFill>
                  <a:schemeClr val="tx2"/>
                </a:solidFill>
              </a:rPr>
              <a:t>коре </a:t>
            </a:r>
            <a:r>
              <a:rPr lang="ru-RU" sz="1300" dirty="0" smtClean="0">
                <a:solidFill>
                  <a:schemeClr val="tx2"/>
                </a:solidFill>
              </a:rPr>
              <a:t>(</a:t>
            </a:r>
            <a:r>
              <a:rPr lang="en-US" sz="1300" dirty="0" smtClean="0">
                <a:solidFill>
                  <a:schemeClr val="tx2"/>
                </a:solidFill>
              </a:rPr>
              <a:t>1*10</a:t>
            </a:r>
            <a:r>
              <a:rPr lang="en-US" sz="1300" baseline="30000" dirty="0" smtClean="0">
                <a:solidFill>
                  <a:schemeClr val="tx2"/>
                </a:solidFill>
              </a:rPr>
              <a:t>-5</a:t>
            </a:r>
            <a:r>
              <a:rPr lang="ru-RU" sz="1300" dirty="0" smtClean="0">
                <a:solidFill>
                  <a:schemeClr val="tx2"/>
                </a:solidFill>
              </a:rPr>
              <a:t>%) </a:t>
            </a:r>
            <a:r>
              <a:rPr lang="ru-RU" sz="1300" dirty="0">
                <a:solidFill>
                  <a:schemeClr val="tx2"/>
                </a:solidFill>
              </a:rPr>
              <a:t>значительно больше, чем золота </a:t>
            </a:r>
            <a:r>
              <a:rPr lang="ru-RU" sz="1300" dirty="0" smtClean="0">
                <a:solidFill>
                  <a:schemeClr val="tx2"/>
                </a:solidFill>
              </a:rPr>
              <a:t>(</a:t>
            </a:r>
            <a:r>
              <a:rPr lang="en-US" sz="1300" dirty="0" smtClean="0">
                <a:solidFill>
                  <a:schemeClr val="tx2"/>
                </a:solidFill>
              </a:rPr>
              <a:t>1*10</a:t>
            </a:r>
            <a:r>
              <a:rPr lang="en-US" sz="1300" baseline="30000" dirty="0" smtClean="0">
                <a:solidFill>
                  <a:schemeClr val="tx2"/>
                </a:solidFill>
              </a:rPr>
              <a:t>-7</a:t>
            </a:r>
            <a:r>
              <a:rPr lang="ru-RU" sz="1300" dirty="0" smtClean="0">
                <a:solidFill>
                  <a:schemeClr val="tx2"/>
                </a:solidFill>
              </a:rPr>
              <a:t>%) </a:t>
            </a:r>
            <a:r>
              <a:rPr lang="ru-RU" sz="1300" dirty="0">
                <a:solidFill>
                  <a:schemeClr val="tx2"/>
                </a:solidFill>
              </a:rPr>
              <a:t>и </a:t>
            </a:r>
            <a:r>
              <a:rPr lang="ru-RU" sz="1300" dirty="0" smtClean="0">
                <a:solidFill>
                  <a:schemeClr val="tx2"/>
                </a:solidFill>
              </a:rPr>
              <a:t>меньше,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чем </a:t>
            </a:r>
            <a:r>
              <a:rPr lang="ru-RU" sz="1300" dirty="0">
                <a:solidFill>
                  <a:schemeClr val="tx2"/>
                </a:solidFill>
              </a:rPr>
              <a:t>меди (0,01%). </a:t>
            </a:r>
            <a:endParaRPr lang="ru-RU" sz="13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Медь </a:t>
            </a:r>
            <a:r>
              <a:rPr lang="ru-RU" sz="1300" dirty="0">
                <a:solidFill>
                  <a:schemeClr val="tx2"/>
                </a:solidFill>
              </a:rPr>
              <a:t>и серебро в геохимическом отношении подобны. </a:t>
            </a:r>
            <a:r>
              <a:rPr lang="ru-RU" sz="1300" dirty="0" smtClean="0">
                <a:solidFill>
                  <a:schemeClr val="tx2"/>
                </a:solidFill>
              </a:rPr>
              <a:t>Возможность </a:t>
            </a:r>
            <a:r>
              <a:rPr lang="ru-RU" sz="1300" dirty="0">
                <a:solidFill>
                  <a:schemeClr val="tx2"/>
                </a:solidFill>
              </a:rPr>
              <a:t>изоморфного замещения между ними подтверждается </a:t>
            </a:r>
            <a:r>
              <a:rPr lang="ru-RU" sz="1300" dirty="0" smtClean="0">
                <a:solidFill>
                  <a:schemeClr val="tx2"/>
                </a:solidFill>
              </a:rPr>
              <a:t>существованием </a:t>
            </a:r>
            <a:r>
              <a:rPr lang="ru-RU" sz="1300" dirty="0">
                <a:solidFill>
                  <a:schemeClr val="tx2"/>
                </a:solidFill>
              </a:rPr>
              <a:t>сульфидов меди с относительно высоким содержанием серебра и </a:t>
            </a:r>
            <a:r>
              <a:rPr lang="ru-RU" sz="1300" dirty="0" smtClean="0">
                <a:solidFill>
                  <a:schemeClr val="tx2"/>
                </a:solidFill>
              </a:rPr>
              <a:t>наличием </a:t>
            </a:r>
            <a:r>
              <a:rPr lang="ru-RU" sz="1300" dirty="0">
                <a:solidFill>
                  <a:schemeClr val="tx2"/>
                </a:solidFill>
              </a:rPr>
              <a:t>минерала </a:t>
            </a:r>
            <a:r>
              <a:rPr lang="ru-RU" sz="1300" dirty="0" err="1">
                <a:solidFill>
                  <a:schemeClr val="tx2"/>
                </a:solidFill>
              </a:rPr>
              <a:t>CuAgS</a:t>
            </a:r>
            <a:r>
              <a:rPr lang="ru-RU" sz="1300" dirty="0">
                <a:solidFill>
                  <a:schemeClr val="tx2"/>
                </a:solidFill>
              </a:rPr>
              <a:t> (</a:t>
            </a:r>
            <a:r>
              <a:rPr lang="ru-RU" sz="1300" dirty="0" err="1">
                <a:solidFill>
                  <a:schemeClr val="tx2"/>
                </a:solidFill>
              </a:rPr>
              <a:t>штромейерит</a:t>
            </a:r>
            <a:r>
              <a:rPr lang="ru-RU" sz="1300" dirty="0" smtClean="0">
                <a:solidFill>
                  <a:schemeClr val="tx2"/>
                </a:solidFill>
              </a:rPr>
              <a:t>).</a:t>
            </a:r>
          </a:p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Наиболее </a:t>
            </a:r>
            <a:r>
              <a:rPr lang="ru-RU" sz="1300" dirty="0">
                <a:solidFill>
                  <a:schemeClr val="tx2"/>
                </a:solidFill>
              </a:rPr>
              <a:t>высокие </a:t>
            </a:r>
            <a:r>
              <a:rPr lang="ru-RU" sz="1300" dirty="0" smtClean="0">
                <a:solidFill>
                  <a:schemeClr val="tx2"/>
                </a:solidFill>
              </a:rPr>
              <a:t>концентрации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серебра </a:t>
            </a:r>
            <a:r>
              <a:rPr lang="ru-RU" sz="1300" dirty="0">
                <a:solidFill>
                  <a:schemeClr val="tx2"/>
                </a:solidFill>
              </a:rPr>
              <a:t>создаются в среднетемпературных гидротермальных </a:t>
            </a:r>
            <a:r>
              <a:rPr lang="ru-RU" sz="1300" dirty="0" smtClean="0">
                <a:solidFill>
                  <a:schemeClr val="tx2"/>
                </a:solidFill>
              </a:rPr>
              <a:t>месторождениях,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причем </a:t>
            </a:r>
            <a:r>
              <a:rPr lang="ru-RU" sz="1300" dirty="0">
                <a:solidFill>
                  <a:schemeClr val="tx2"/>
                </a:solidFill>
              </a:rPr>
              <a:t>наблюдается прямая зависимость между содержанием </a:t>
            </a:r>
            <a:r>
              <a:rPr lang="ru-RU" sz="1300" dirty="0" err="1" smtClean="0">
                <a:solidFill>
                  <a:schemeClr val="tx2"/>
                </a:solidFill>
              </a:rPr>
              <a:t>сульфосолей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и </a:t>
            </a:r>
            <a:r>
              <a:rPr lang="ru-RU" sz="1300" dirty="0">
                <a:solidFill>
                  <a:schemeClr val="tx2"/>
                </a:solidFill>
              </a:rPr>
              <a:t>концентрацией </a:t>
            </a:r>
            <a:r>
              <a:rPr lang="ru-RU" sz="1300" dirty="0" smtClean="0">
                <a:solidFill>
                  <a:schemeClr val="tx2"/>
                </a:solidFill>
              </a:rPr>
              <a:t>серебра.</a:t>
            </a:r>
            <a:endParaRPr lang="en-US" sz="1300" dirty="0" smtClean="0">
              <a:solidFill>
                <a:schemeClr val="tx2"/>
              </a:solidFill>
            </a:endParaRPr>
          </a:p>
          <a:p>
            <a:pPr algn="just">
              <a:tabLst>
                <a:tab pos="449263" algn="l"/>
              </a:tabLst>
            </a:pPr>
            <a:r>
              <a:rPr lang="en-US" sz="1300" b="1" dirty="0" smtClean="0">
                <a:solidFill>
                  <a:schemeClr val="tx2"/>
                </a:solidFill>
              </a:rPr>
              <a:t>Hg</a:t>
            </a:r>
            <a:r>
              <a:rPr lang="en-US" sz="1300" dirty="0" smtClean="0">
                <a:solidFill>
                  <a:schemeClr val="tx2"/>
                </a:solidFill>
              </a:rPr>
              <a:t>	</a:t>
            </a:r>
            <a:r>
              <a:rPr lang="ru-RU" sz="1300" dirty="0" smtClean="0">
                <a:solidFill>
                  <a:schemeClr val="tx2"/>
                </a:solidFill>
              </a:rPr>
              <a:t>Ртуть является одновременно </a:t>
            </a:r>
            <a:r>
              <a:rPr lang="ru-RU" sz="1300" dirty="0" err="1" smtClean="0">
                <a:solidFill>
                  <a:schemeClr val="tx2"/>
                </a:solidFill>
              </a:rPr>
              <a:t>халькофильной</a:t>
            </a:r>
            <a:r>
              <a:rPr lang="ru-RU" sz="1300" dirty="0" smtClean="0">
                <a:solidFill>
                  <a:schemeClr val="tx2"/>
                </a:solidFill>
              </a:rPr>
              <a:t> и </a:t>
            </a:r>
            <a:r>
              <a:rPr lang="ru-RU" sz="1300" dirty="0" err="1" smtClean="0">
                <a:solidFill>
                  <a:schemeClr val="tx2"/>
                </a:solidFill>
              </a:rPr>
              <a:t>атмофильной</a:t>
            </a:r>
            <a:r>
              <a:rPr lang="ru-RU" sz="1300" dirty="0" smtClean="0">
                <a:solidFill>
                  <a:schemeClr val="tx2"/>
                </a:solidFill>
              </a:rPr>
              <a:t>, ее наибольшая концентрация в земной коре происходит в низкотемпературных гидротермальных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условиях. Из минералов ртути наиболее распространены киноварь </a:t>
            </a:r>
            <a:r>
              <a:rPr lang="ru-RU" sz="1300" dirty="0" err="1" smtClean="0">
                <a:solidFill>
                  <a:schemeClr val="tx2"/>
                </a:solidFill>
              </a:rPr>
              <a:t>HgS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и ее полиморфная модификация </a:t>
            </a:r>
            <a:r>
              <a:rPr lang="ru-RU" sz="1300" dirty="0" err="1" smtClean="0">
                <a:solidFill>
                  <a:schemeClr val="tx2"/>
                </a:solidFill>
              </a:rPr>
              <a:t>метациннабарит</a:t>
            </a:r>
            <a:r>
              <a:rPr lang="ru-RU" sz="1300" dirty="0" smtClean="0">
                <a:solidFill>
                  <a:schemeClr val="tx2"/>
                </a:solidFill>
              </a:rPr>
              <a:t>, </a:t>
            </a:r>
            <a:r>
              <a:rPr lang="ru-RU" sz="1300" dirty="0" err="1" smtClean="0">
                <a:solidFill>
                  <a:schemeClr val="tx2"/>
                </a:solidFill>
              </a:rPr>
              <a:t>тиманнит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err="1" smtClean="0">
                <a:solidFill>
                  <a:schemeClr val="tx2"/>
                </a:solidFill>
              </a:rPr>
              <a:t>HgSe</a:t>
            </a:r>
            <a:r>
              <a:rPr lang="ru-RU" sz="1300" dirty="0" smtClean="0">
                <a:solidFill>
                  <a:schemeClr val="tx2"/>
                </a:solidFill>
              </a:rPr>
              <a:t> и </a:t>
            </a:r>
            <a:r>
              <a:rPr lang="ru-RU" sz="1300" dirty="0" err="1" smtClean="0">
                <a:solidFill>
                  <a:schemeClr val="tx2"/>
                </a:solidFill>
              </a:rPr>
              <a:t>колорадоит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err="1" smtClean="0">
                <a:solidFill>
                  <a:schemeClr val="tx2"/>
                </a:solidFill>
              </a:rPr>
              <a:t>HgTe</a:t>
            </a:r>
            <a:r>
              <a:rPr lang="ru-RU" sz="1300" dirty="0" smtClean="0">
                <a:solidFill>
                  <a:schemeClr val="tx2"/>
                </a:solidFill>
              </a:rPr>
              <a:t>. </a:t>
            </a:r>
          </a:p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Редко встречающийся минерал группы </a:t>
            </a:r>
            <a:r>
              <a:rPr lang="ru-RU" sz="1300" dirty="0" err="1" smtClean="0">
                <a:solidFill>
                  <a:schemeClr val="tx2"/>
                </a:solidFill>
              </a:rPr>
              <a:t>сульфосолей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err="1" smtClean="0">
                <a:solidFill>
                  <a:schemeClr val="tx2"/>
                </a:solidFill>
              </a:rPr>
              <a:t>ливингстонит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HgSb</a:t>
            </a:r>
            <a:r>
              <a:rPr lang="ru-RU" sz="1300" baseline="-25000" dirty="0" smtClean="0">
                <a:solidFill>
                  <a:schemeClr val="tx2"/>
                </a:solidFill>
              </a:rPr>
              <a:t>4</a:t>
            </a:r>
            <a:r>
              <a:rPr lang="ru-RU" sz="1300" dirty="0" smtClean="0">
                <a:solidFill>
                  <a:schemeClr val="tx2"/>
                </a:solidFill>
              </a:rPr>
              <a:t>S</a:t>
            </a:r>
            <a:r>
              <a:rPr lang="ru-RU" sz="1300" baseline="-25000" dirty="0" smtClean="0">
                <a:solidFill>
                  <a:schemeClr val="tx2"/>
                </a:solidFill>
              </a:rPr>
              <a:t>7</a:t>
            </a:r>
            <a:r>
              <a:rPr lang="ru-RU" sz="1300" dirty="0" smtClean="0">
                <a:solidFill>
                  <a:schemeClr val="tx2"/>
                </a:solidFill>
              </a:rPr>
              <a:t> образуется при относительно высоких температурах. При низких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температурах он разлагается на простые сульфиды: </a:t>
            </a:r>
            <a:r>
              <a:rPr lang="ru-RU" sz="1300" dirty="0" smtClean="0">
                <a:solidFill>
                  <a:schemeClr val="tx2"/>
                </a:solidFill>
              </a:rPr>
              <a:t>HgSb</a:t>
            </a:r>
            <a:r>
              <a:rPr lang="ru-RU" sz="1300" baseline="-25000" dirty="0" smtClean="0">
                <a:solidFill>
                  <a:schemeClr val="tx2"/>
                </a:solidFill>
              </a:rPr>
              <a:t>4</a:t>
            </a:r>
            <a:r>
              <a:rPr lang="ru-RU" sz="1300" dirty="0" smtClean="0">
                <a:solidFill>
                  <a:schemeClr val="tx2"/>
                </a:solidFill>
              </a:rPr>
              <a:t>S</a:t>
            </a:r>
            <a:r>
              <a:rPr lang="ru-RU" sz="1300" baseline="-25000" dirty="0" smtClean="0">
                <a:solidFill>
                  <a:schemeClr val="tx2"/>
                </a:solidFill>
              </a:rPr>
              <a:t>7</a:t>
            </a:r>
            <a:r>
              <a:rPr lang="en-US" sz="1300" dirty="0" smtClean="0">
                <a:solidFill>
                  <a:schemeClr val="tx2"/>
                </a:solidFill>
              </a:rPr>
              <a:t>→</a:t>
            </a:r>
            <a:r>
              <a:rPr lang="ru-RU" sz="1300" dirty="0" smtClean="0">
                <a:solidFill>
                  <a:schemeClr val="tx2"/>
                </a:solidFill>
              </a:rPr>
              <a:t>HgS+2Sb</a:t>
            </a:r>
            <a:r>
              <a:rPr lang="ru-RU" sz="1300" baseline="-25000" dirty="0" smtClean="0">
                <a:solidFill>
                  <a:schemeClr val="tx2"/>
                </a:solidFill>
              </a:rPr>
              <a:t>2</a:t>
            </a:r>
            <a:r>
              <a:rPr lang="ru-RU" sz="1300" dirty="0" smtClean="0">
                <a:solidFill>
                  <a:schemeClr val="tx2"/>
                </a:solidFill>
              </a:rPr>
              <a:t>S</a:t>
            </a:r>
            <a:r>
              <a:rPr lang="en-US" sz="1300" baseline="-25000" dirty="0" smtClean="0">
                <a:solidFill>
                  <a:schemeClr val="tx2"/>
                </a:solidFill>
              </a:rPr>
              <a:t>3</a:t>
            </a:r>
            <a:r>
              <a:rPr lang="ru-RU" sz="1300" dirty="0" smtClean="0">
                <a:solidFill>
                  <a:schemeClr val="tx2"/>
                </a:solidFill>
              </a:rPr>
              <a:t>. </a:t>
            </a:r>
          </a:p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Низкотемпературное </a:t>
            </a:r>
            <a:r>
              <a:rPr lang="ru-RU" sz="1300" dirty="0">
                <a:solidFill>
                  <a:schemeClr val="tx2"/>
                </a:solidFill>
              </a:rPr>
              <a:t>отложение сульфидов ртути </a:t>
            </a:r>
            <a:r>
              <a:rPr lang="ru-RU" sz="1300" dirty="0" smtClean="0">
                <a:solidFill>
                  <a:schemeClr val="tx2"/>
                </a:solidFill>
              </a:rPr>
              <a:t>подтверждается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не </a:t>
            </a:r>
            <a:r>
              <a:rPr lang="ru-RU" sz="1300" dirty="0">
                <a:solidFill>
                  <a:schemeClr val="tx2"/>
                </a:solidFill>
              </a:rPr>
              <a:t>только их низкотемпературным парагенезисом (включающим опал, </a:t>
            </a:r>
            <a:r>
              <a:rPr lang="ru-RU" sz="1300" dirty="0" smtClean="0">
                <a:solidFill>
                  <a:schemeClr val="tx2"/>
                </a:solidFill>
              </a:rPr>
              <a:t>халцедон</a:t>
            </a:r>
            <a:r>
              <a:rPr lang="ru-RU" sz="1300" dirty="0">
                <a:solidFill>
                  <a:schemeClr val="tx2"/>
                </a:solidFill>
              </a:rPr>
              <a:t>, карбонаты, гипс и др.), но также их современным образованием </a:t>
            </a:r>
            <a:r>
              <a:rPr lang="ru-RU" sz="1300" dirty="0" smtClean="0">
                <a:solidFill>
                  <a:schemeClr val="tx2"/>
                </a:solidFill>
              </a:rPr>
              <a:t>из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горячих </a:t>
            </a:r>
            <a:r>
              <a:rPr lang="ru-RU" sz="1300" dirty="0">
                <a:solidFill>
                  <a:schemeClr val="tx2"/>
                </a:solidFill>
              </a:rPr>
              <a:t>источников. Примером служат месторождения в Калифорнии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816" y="345192"/>
            <a:ext cx="40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Ag-Au-Hg</a:t>
            </a:r>
            <a:r>
              <a:rPr lang="ru-RU" sz="1600" b="1" dirty="0" smtClean="0">
                <a:solidFill>
                  <a:schemeClr val="tx2"/>
                </a:solidFill>
              </a:rPr>
              <a:t>-ассоциация</a:t>
            </a:r>
            <a:r>
              <a:rPr lang="ru-RU" sz="1600" b="1" dirty="0">
                <a:solidFill>
                  <a:schemeClr val="tx2"/>
                </a:solidFill>
              </a:rPr>
              <a:t>: </a:t>
            </a:r>
            <a:r>
              <a:rPr lang="ru-RU" sz="1600" b="1" dirty="0" smtClean="0">
                <a:solidFill>
                  <a:schemeClr val="tx2"/>
                </a:solidFill>
              </a:rPr>
              <a:t>геохимические </a:t>
            </a:r>
            <a:r>
              <a:rPr lang="ru-RU" sz="1600" b="1" dirty="0">
                <a:solidFill>
                  <a:schemeClr val="tx2"/>
                </a:solidFill>
              </a:rPr>
              <a:t>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362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00" b="1" dirty="0" smtClean="0"/>
              <a:t>Ag-Au-Hg</a:t>
            </a:r>
            <a:r>
              <a:rPr lang="ru-RU" sz="1200" b="1" dirty="0" smtClean="0"/>
              <a:t>-ассоциация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7067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en-US" sz="1200" b="1" dirty="0" smtClean="0">
                <a:solidFill>
                  <a:schemeClr val="tx2"/>
                </a:solidFill>
              </a:rPr>
              <a:t>Au</a:t>
            </a:r>
            <a:r>
              <a:rPr lang="en-US" sz="1200" dirty="0" smtClean="0">
                <a:solidFill>
                  <a:schemeClr val="tx2"/>
                </a:solidFill>
              </a:rPr>
              <a:t>	</a:t>
            </a:r>
            <a:r>
              <a:rPr lang="ru-RU" sz="1200" dirty="0" smtClean="0">
                <a:solidFill>
                  <a:schemeClr val="tx2"/>
                </a:solidFill>
              </a:rPr>
              <a:t>Концентрация </a:t>
            </a:r>
            <a:r>
              <a:rPr lang="ru-RU" sz="1200" dirty="0">
                <a:solidFill>
                  <a:schemeClr val="tx2"/>
                </a:solidFill>
              </a:rPr>
              <a:t>золота в земной коре обусловлена, с </a:t>
            </a:r>
            <a:r>
              <a:rPr lang="ru-RU" sz="1200" dirty="0" smtClean="0">
                <a:solidFill>
                  <a:schemeClr val="tx2"/>
                </a:solidFill>
              </a:rPr>
              <a:t>одной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стороны</a:t>
            </a:r>
            <a:r>
              <a:rPr lang="ru-RU" sz="1200" dirty="0">
                <a:solidFill>
                  <a:schemeClr val="tx2"/>
                </a:solidFill>
              </a:rPr>
              <a:t>, отложением из восходящих гипогенных растворов, а с другой </a:t>
            </a:r>
            <a:r>
              <a:rPr lang="ru-RU" sz="1200" dirty="0" smtClean="0">
                <a:solidFill>
                  <a:schemeClr val="tx2"/>
                </a:solidFill>
              </a:rPr>
              <a:t>стороны </a:t>
            </a:r>
            <a:r>
              <a:rPr lang="ru-RU" sz="1200" dirty="0">
                <a:solidFill>
                  <a:schemeClr val="tx2"/>
                </a:solidFill>
              </a:rPr>
              <a:t>— </a:t>
            </a:r>
            <a:r>
              <a:rPr lang="ru-RU" sz="1200" dirty="0" err="1" smtClean="0">
                <a:solidFill>
                  <a:schemeClr val="tx2"/>
                </a:solidFill>
              </a:rPr>
              <a:t>гипергенными</a:t>
            </a:r>
            <a:r>
              <a:rPr lang="ru-RU" sz="1200" dirty="0">
                <a:solidFill>
                  <a:schemeClr val="tx2"/>
                </a:solidFill>
              </a:rPr>
              <a:t>, преимущественно механическими процессами. </a:t>
            </a:r>
            <a:r>
              <a:rPr lang="ru-RU" sz="1200" dirty="0" smtClean="0">
                <a:solidFill>
                  <a:schemeClr val="tx2"/>
                </a:solidFill>
              </a:rPr>
              <a:t>Золото </a:t>
            </a:r>
            <a:r>
              <a:rPr lang="ru-RU" sz="1200" dirty="0">
                <a:solidFill>
                  <a:schemeClr val="tx2"/>
                </a:solidFill>
              </a:rPr>
              <a:t>генетически связано главным образом с кислыми (гранитными) магмами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  <a:p>
            <a:pPr indent="450850" algn="just"/>
            <a:r>
              <a:rPr lang="ru-RU" sz="1200" dirty="0">
                <a:solidFill>
                  <a:schemeClr val="tx2"/>
                </a:solidFill>
              </a:rPr>
              <a:t>Склонность золота к миграции обусловливает его концентрацию в </a:t>
            </a:r>
            <a:r>
              <a:rPr lang="ru-RU" sz="1200" dirty="0" smtClean="0">
                <a:solidFill>
                  <a:schemeClr val="tx2"/>
                </a:solidFill>
              </a:rPr>
              <a:t>постмагматических </a:t>
            </a:r>
            <a:r>
              <a:rPr lang="ru-RU" sz="1200" dirty="0">
                <a:solidFill>
                  <a:schemeClr val="tx2"/>
                </a:solidFill>
              </a:rPr>
              <a:t>растворах и последующее отложение на различных фазах </a:t>
            </a:r>
            <a:r>
              <a:rPr lang="ru-RU" sz="1200" dirty="0" smtClean="0">
                <a:solidFill>
                  <a:schemeClr val="tx2"/>
                </a:solidFill>
              </a:rPr>
              <a:t>гидротермального </a:t>
            </a:r>
            <a:r>
              <a:rPr lang="ru-RU" sz="1200" dirty="0">
                <a:solidFill>
                  <a:schemeClr val="tx2"/>
                </a:solidFill>
              </a:rPr>
              <a:t>процесса. </a:t>
            </a:r>
            <a:r>
              <a:rPr lang="ru-RU" sz="1200" b="1" dirty="0">
                <a:solidFill>
                  <a:schemeClr val="tx2"/>
                </a:solidFill>
              </a:rPr>
              <a:t>В высокотемпературных гидротермальных </a:t>
            </a:r>
            <a:r>
              <a:rPr lang="ru-RU" sz="1200" b="1" dirty="0" smtClean="0">
                <a:solidFill>
                  <a:schemeClr val="tx2"/>
                </a:solidFill>
              </a:rPr>
              <a:t>месторождениях </a:t>
            </a:r>
            <a:r>
              <a:rPr lang="ru-RU" sz="1200" b="1" dirty="0">
                <a:solidFill>
                  <a:schemeClr val="tx2"/>
                </a:solidFill>
              </a:rPr>
              <a:t>присутствует самородное золото, часто в виде включений в </a:t>
            </a:r>
            <a:r>
              <a:rPr lang="ru-RU" sz="1200" b="1" dirty="0" smtClean="0">
                <a:solidFill>
                  <a:schemeClr val="tx2"/>
                </a:solidFill>
              </a:rPr>
              <a:t>минерале-хозяине</a:t>
            </a:r>
            <a:r>
              <a:rPr lang="ru-RU" sz="1200" b="1" dirty="0">
                <a:solidFill>
                  <a:schemeClr val="tx2"/>
                </a:solidFill>
              </a:rPr>
              <a:t>, например, в арсенопирите, пирротине, пирите и др</a:t>
            </a:r>
            <a:r>
              <a:rPr lang="ru-RU" sz="1200" dirty="0">
                <a:solidFill>
                  <a:schemeClr val="tx2"/>
                </a:solidFill>
              </a:rPr>
              <a:t>., а </a:t>
            </a:r>
            <a:r>
              <a:rPr lang="ru-RU" sz="1200" dirty="0" smtClean="0">
                <a:solidFill>
                  <a:schemeClr val="tx2"/>
                </a:solidFill>
              </a:rPr>
              <a:t>также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в </a:t>
            </a:r>
            <a:r>
              <a:rPr lang="ru-RU" sz="1200" dirty="0">
                <a:solidFill>
                  <a:schemeClr val="tx2"/>
                </a:solidFill>
              </a:rPr>
              <a:t>виде </a:t>
            </a:r>
            <a:r>
              <a:rPr lang="ru-RU" sz="1200" dirty="0" err="1">
                <a:solidFill>
                  <a:schemeClr val="tx2"/>
                </a:solidFill>
              </a:rPr>
              <a:t>теллуридов</a:t>
            </a:r>
            <a:r>
              <a:rPr lang="ru-RU" sz="1200" dirty="0">
                <a:solidFill>
                  <a:schemeClr val="tx2"/>
                </a:solidFill>
              </a:rPr>
              <a:t> золота. Примерами этого типа служат </a:t>
            </a:r>
            <a:r>
              <a:rPr lang="ru-RU" sz="1200" dirty="0" smtClean="0">
                <a:solidFill>
                  <a:schemeClr val="tx2"/>
                </a:solidFill>
              </a:rPr>
              <a:t>докембрийские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и </a:t>
            </a:r>
            <a:r>
              <a:rPr lang="ru-RU" sz="1200" dirty="0">
                <a:solidFill>
                  <a:schemeClr val="tx2"/>
                </a:solidFill>
              </a:rPr>
              <a:t>раннепалеозойские месторождения в </a:t>
            </a:r>
            <a:r>
              <a:rPr lang="ru-RU" sz="1200" dirty="0" err="1">
                <a:solidFill>
                  <a:schemeClr val="tx2"/>
                </a:solidFill>
              </a:rPr>
              <a:t>Поркьюпайне</a:t>
            </a:r>
            <a:r>
              <a:rPr lang="ru-RU" sz="1200" dirty="0">
                <a:solidFill>
                  <a:schemeClr val="tx2"/>
                </a:solidFill>
              </a:rPr>
              <a:t>, Онтарио; </a:t>
            </a:r>
            <a:r>
              <a:rPr lang="ru-RU" sz="1200" dirty="0" err="1" smtClean="0">
                <a:solidFill>
                  <a:schemeClr val="tx2"/>
                </a:solidFill>
              </a:rPr>
              <a:t>Морро</a:t>
            </a:r>
            <a:r>
              <a:rPr lang="ru-RU" sz="1200" dirty="0" smtClean="0">
                <a:solidFill>
                  <a:schemeClr val="tx2"/>
                </a:solidFill>
              </a:rPr>
              <a:t>-Вело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в </a:t>
            </a:r>
            <a:r>
              <a:rPr lang="ru-RU" sz="1200" dirty="0" err="1">
                <a:solidFill>
                  <a:schemeClr val="tx2"/>
                </a:solidFill>
              </a:rPr>
              <a:t>Минас-Жераис</a:t>
            </a:r>
            <a:r>
              <a:rPr lang="ru-RU" sz="1200" dirty="0">
                <a:solidFill>
                  <a:schemeClr val="tx2"/>
                </a:solidFill>
              </a:rPr>
              <a:t>, Бразилия; в Западной Австралии; на Урале (</a:t>
            </a:r>
            <a:r>
              <a:rPr lang="ru-RU" sz="1200" dirty="0" err="1">
                <a:solidFill>
                  <a:schemeClr val="tx2"/>
                </a:solidFill>
              </a:rPr>
              <a:t>Кочкарь</a:t>
            </a:r>
            <a:r>
              <a:rPr lang="ru-RU" sz="1200" dirty="0">
                <a:solidFill>
                  <a:schemeClr val="tx2"/>
                </a:solidFill>
              </a:rPr>
              <a:t>) и </a:t>
            </a:r>
            <a:r>
              <a:rPr lang="ru-RU" sz="1200" dirty="0" smtClean="0">
                <a:solidFill>
                  <a:schemeClr val="tx2"/>
                </a:solidFill>
              </a:rPr>
              <a:t>др.</a:t>
            </a:r>
          </a:p>
          <a:p>
            <a:pPr indent="450850" algn="just"/>
            <a:r>
              <a:rPr lang="ru-RU" sz="1200" dirty="0" smtClean="0">
                <a:solidFill>
                  <a:schemeClr val="tx2"/>
                </a:solidFill>
              </a:rPr>
              <a:t>Золото </a:t>
            </a:r>
            <a:r>
              <a:rPr lang="ru-RU" sz="1200" b="1" dirty="0" smtClean="0">
                <a:solidFill>
                  <a:schemeClr val="tx2"/>
                </a:solidFill>
              </a:rPr>
              <a:t>среднетемпературных гидротермальных месторождений преимущественно самородное и отчасти рассеяно в сульфидных минералах</a:t>
            </a:r>
            <a:r>
              <a:rPr lang="ru-RU" sz="1200" dirty="0" smtClean="0">
                <a:solidFill>
                  <a:schemeClr val="tx2"/>
                </a:solidFill>
              </a:rPr>
              <a:t>, например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в пирите, халькопирите, галените, тетраэдрите—</a:t>
            </a:r>
            <a:r>
              <a:rPr lang="ru-RU" sz="1200" dirty="0" err="1" smtClean="0">
                <a:solidFill>
                  <a:schemeClr val="tx2"/>
                </a:solidFill>
              </a:rPr>
              <a:t>теннантите</a:t>
            </a:r>
            <a:r>
              <a:rPr lang="ru-RU" sz="1200" dirty="0" smtClean="0">
                <a:solidFill>
                  <a:schemeClr val="tx2"/>
                </a:solidFill>
              </a:rPr>
              <a:t>, развитых в кальците, барите, доломите и кварце. К этому типу относится одно из наиболее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важных месторождений золота в Западной Австралии, Березовское на Урале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и месторождения Якутии, а также месторождения Калифорнии в США.</a:t>
            </a:r>
          </a:p>
          <a:p>
            <a:pPr indent="450850" algn="just"/>
            <a:r>
              <a:rPr lang="ru-RU" sz="1200" dirty="0" smtClean="0">
                <a:solidFill>
                  <a:schemeClr val="tx2"/>
                </a:solidFill>
              </a:rPr>
              <a:t>В </a:t>
            </a:r>
            <a:r>
              <a:rPr lang="ru-RU" sz="1200" dirty="0">
                <a:solidFill>
                  <a:schemeClr val="tx2"/>
                </a:solidFill>
              </a:rPr>
              <a:t>низкотемпературных гидротермальных месторождениях </a:t>
            </a:r>
            <a:r>
              <a:rPr lang="ru-RU" sz="1200" dirty="0" smtClean="0">
                <a:solidFill>
                  <a:schemeClr val="tx2"/>
                </a:solidFill>
              </a:rPr>
              <a:t>обнаруживаются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переходы </a:t>
            </a:r>
            <a:r>
              <a:rPr lang="ru-RU" sz="1200" dirty="0">
                <a:solidFill>
                  <a:schemeClr val="tx2"/>
                </a:solidFill>
              </a:rPr>
              <a:t>в высокотемпературные месторождения. В качестве </a:t>
            </a:r>
            <a:r>
              <a:rPr lang="ru-RU" sz="1200" dirty="0" err="1" smtClean="0">
                <a:solidFill>
                  <a:schemeClr val="tx2"/>
                </a:solidFill>
              </a:rPr>
              <a:t>типоморфных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минералов </a:t>
            </a:r>
            <a:r>
              <a:rPr lang="ru-RU" sz="1200" dirty="0">
                <a:solidFill>
                  <a:schemeClr val="tx2"/>
                </a:solidFill>
              </a:rPr>
              <a:t>наряду с </a:t>
            </a:r>
            <a:r>
              <a:rPr lang="ru-RU" sz="1200" dirty="0" err="1">
                <a:solidFill>
                  <a:schemeClr val="tx2"/>
                </a:solidFill>
              </a:rPr>
              <a:t>теллуридами</a:t>
            </a:r>
            <a:r>
              <a:rPr lang="ru-RU" sz="1200" dirty="0">
                <a:solidFill>
                  <a:schemeClr val="tx2"/>
                </a:solidFill>
              </a:rPr>
              <a:t> золота они содержат антимонит и </a:t>
            </a:r>
            <a:r>
              <a:rPr lang="ru-RU" sz="1200" dirty="0" smtClean="0">
                <a:solidFill>
                  <a:schemeClr val="tx2"/>
                </a:solidFill>
              </a:rPr>
              <a:t>халцедон </a:t>
            </a:r>
            <a:r>
              <a:rPr lang="ru-RU" sz="1200" dirty="0">
                <a:solidFill>
                  <a:schemeClr val="tx2"/>
                </a:solidFill>
              </a:rPr>
              <a:t>(месторождения в Трансильвании, Румыния; Колорадо, США; </a:t>
            </a:r>
            <a:r>
              <a:rPr lang="ru-RU" sz="1200" dirty="0" smtClean="0">
                <a:solidFill>
                  <a:schemeClr val="tx2"/>
                </a:solidFill>
              </a:rPr>
              <a:t>рудник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</a:rPr>
              <a:t>Уайхи</a:t>
            </a:r>
            <a:r>
              <a:rPr lang="ru-RU" sz="1200" dirty="0">
                <a:solidFill>
                  <a:schemeClr val="tx2"/>
                </a:solidFill>
              </a:rPr>
              <a:t>, Новая Зеландия; Япония). </a:t>
            </a:r>
            <a:r>
              <a:rPr lang="ru-RU" sz="1200" b="1" dirty="0">
                <a:solidFill>
                  <a:schemeClr val="tx2"/>
                </a:solidFill>
              </a:rPr>
              <a:t>Как правило, более </a:t>
            </a:r>
            <a:r>
              <a:rPr lang="ru-RU" sz="1200" b="1" dirty="0" smtClean="0">
                <a:solidFill>
                  <a:schemeClr val="tx2"/>
                </a:solidFill>
              </a:rPr>
              <a:t>низкотемпературные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месторождения </a:t>
            </a:r>
            <a:r>
              <a:rPr lang="ru-RU" sz="1200" b="1" dirty="0">
                <a:solidFill>
                  <a:schemeClr val="tx2"/>
                </a:solidFill>
              </a:rPr>
              <a:t>золота богаче серебром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ru-RU" sz="1200" dirty="0">
              <a:solidFill>
                <a:schemeClr val="tx2"/>
              </a:solidFill>
            </a:endParaRPr>
          </a:p>
          <a:p>
            <a:pPr indent="450850" algn="just"/>
            <a:r>
              <a:rPr lang="ru-RU" sz="1200" b="1" dirty="0">
                <a:solidFill>
                  <a:schemeClr val="tx2"/>
                </a:solidFill>
              </a:rPr>
              <a:t>Частая ассоциация самородного золота с пиритом в </a:t>
            </a:r>
            <a:r>
              <a:rPr lang="ru-RU" sz="1200" b="1" dirty="0" smtClean="0">
                <a:solidFill>
                  <a:schemeClr val="tx2"/>
                </a:solidFill>
              </a:rPr>
              <a:t>низкотемпературных </a:t>
            </a:r>
            <a:r>
              <a:rPr lang="ru-RU" sz="1200" b="1" dirty="0">
                <a:solidFill>
                  <a:schemeClr val="tx2"/>
                </a:solidFill>
              </a:rPr>
              <a:t>месторождениях свидетельствует</a:t>
            </a:r>
            <a:r>
              <a:rPr lang="ru-RU" sz="1200" dirty="0">
                <a:solidFill>
                  <a:schemeClr val="tx2"/>
                </a:solidFill>
              </a:rPr>
              <a:t>, по мнению В. В. Щербины, </a:t>
            </a:r>
            <a:r>
              <a:rPr lang="ru-RU" sz="1200" b="1" dirty="0">
                <a:solidFill>
                  <a:schemeClr val="tx2"/>
                </a:solidFill>
              </a:rPr>
              <a:t>о </a:t>
            </a:r>
            <a:r>
              <a:rPr lang="ru-RU" sz="1200" b="1" dirty="0" smtClean="0">
                <a:solidFill>
                  <a:schemeClr val="tx2"/>
                </a:solidFill>
              </a:rPr>
              <a:t>переносе </a:t>
            </a:r>
            <a:r>
              <a:rPr lang="ru-RU" sz="1200" b="1" dirty="0">
                <a:solidFill>
                  <a:schemeClr val="tx2"/>
                </a:solidFill>
              </a:rPr>
              <a:t>золота в</a:t>
            </a:r>
            <a:r>
              <a:rPr lang="ru-RU" sz="1200" dirty="0">
                <a:solidFill>
                  <a:schemeClr val="tx2"/>
                </a:solidFill>
              </a:rPr>
              <a:t> форме легкорастворимого </a:t>
            </a:r>
            <a:r>
              <a:rPr lang="ru-RU" sz="1200" b="1" dirty="0">
                <a:solidFill>
                  <a:schemeClr val="tx2"/>
                </a:solidFill>
              </a:rPr>
              <a:t>соединения Na3AuS3</a:t>
            </a:r>
            <a:r>
              <a:rPr lang="ru-RU" sz="1200" dirty="0">
                <a:solidFill>
                  <a:schemeClr val="tx2"/>
                </a:solidFill>
              </a:rPr>
              <a:t>:</a:t>
            </a:r>
          </a:p>
          <a:p>
            <a:pPr indent="450850" algn="ctr"/>
            <a:r>
              <a:rPr lang="ru-RU" sz="1200" dirty="0" smtClean="0">
                <a:solidFill>
                  <a:schemeClr val="tx2"/>
                </a:solidFill>
              </a:rPr>
              <a:t>2</a:t>
            </a:r>
            <a:r>
              <a:rPr lang="en-US" sz="1200" dirty="0" smtClean="0">
                <a:solidFill>
                  <a:schemeClr val="tx2"/>
                </a:solidFill>
              </a:rPr>
              <a:t>Na</a:t>
            </a:r>
            <a:r>
              <a:rPr lang="en-US" sz="1200" baseline="-25000" dirty="0" smtClean="0">
                <a:solidFill>
                  <a:schemeClr val="tx2"/>
                </a:solidFill>
              </a:rPr>
              <a:t>3</a:t>
            </a:r>
            <a:r>
              <a:rPr lang="en-US" sz="1200" dirty="0" smtClean="0">
                <a:solidFill>
                  <a:schemeClr val="tx2"/>
                </a:solidFill>
              </a:rPr>
              <a:t>AuS</a:t>
            </a:r>
            <a:r>
              <a:rPr lang="en-US" sz="1200" baseline="-25000" dirty="0" smtClean="0">
                <a:solidFill>
                  <a:schemeClr val="tx2"/>
                </a:solidFill>
              </a:rPr>
              <a:t>3</a:t>
            </a:r>
            <a:r>
              <a:rPr lang="en-US" sz="1200" dirty="0" smtClean="0">
                <a:solidFill>
                  <a:schemeClr val="tx2"/>
                </a:solidFill>
              </a:rPr>
              <a:t>+3FeCO</a:t>
            </a:r>
            <a:r>
              <a:rPr lang="en-US" sz="1200" baseline="-25000" dirty="0" smtClean="0">
                <a:solidFill>
                  <a:schemeClr val="tx2"/>
                </a:solidFill>
              </a:rPr>
              <a:t>3</a:t>
            </a:r>
            <a:r>
              <a:rPr lang="en-US" sz="1200" dirty="0" smtClean="0">
                <a:solidFill>
                  <a:schemeClr val="tx2"/>
                </a:solidFill>
              </a:rPr>
              <a:t>→2Au+3FeS</a:t>
            </a:r>
            <a:r>
              <a:rPr lang="en-US" sz="1200" baseline="-25000" dirty="0" smtClean="0">
                <a:solidFill>
                  <a:schemeClr val="tx2"/>
                </a:solidFill>
              </a:rPr>
              <a:t>2</a:t>
            </a:r>
            <a:r>
              <a:rPr lang="en-US" sz="1200" dirty="0" smtClean="0">
                <a:solidFill>
                  <a:schemeClr val="tx2"/>
                </a:solidFill>
              </a:rPr>
              <a:t>+3Na</a:t>
            </a:r>
            <a:r>
              <a:rPr lang="en-US" sz="1200" baseline="-25000" dirty="0" smtClean="0">
                <a:solidFill>
                  <a:schemeClr val="tx2"/>
                </a:solidFill>
              </a:rPr>
              <a:t>2</a:t>
            </a:r>
            <a:r>
              <a:rPr lang="en-US" sz="1200" dirty="0" smtClean="0">
                <a:solidFill>
                  <a:schemeClr val="tx2"/>
                </a:solidFill>
              </a:rPr>
              <a:t>CO</a:t>
            </a:r>
            <a:r>
              <a:rPr lang="en-US" sz="1200" baseline="-25000" dirty="0" smtClean="0">
                <a:solidFill>
                  <a:schemeClr val="tx2"/>
                </a:solidFill>
              </a:rPr>
              <a:t>3</a:t>
            </a:r>
            <a:endParaRPr lang="ru-RU" sz="1200" baseline="-25000" dirty="0">
              <a:solidFill>
                <a:schemeClr val="tx2"/>
              </a:solidFill>
            </a:endParaRPr>
          </a:p>
          <a:p>
            <a:pPr indent="450850" algn="just"/>
            <a:r>
              <a:rPr lang="ru-RU" sz="1200" dirty="0">
                <a:solidFill>
                  <a:schemeClr val="tx2"/>
                </a:solidFill>
              </a:rPr>
              <a:t>Значительная концентрация золота установлена в сульфидных </a:t>
            </a:r>
            <a:r>
              <a:rPr lang="ru-RU" sz="1200" dirty="0" smtClean="0">
                <a:solidFill>
                  <a:schemeClr val="tx2"/>
                </a:solidFill>
              </a:rPr>
              <a:t>месторождениях</a:t>
            </a:r>
            <a:r>
              <a:rPr lang="ru-RU" sz="1200" dirty="0">
                <a:solidFill>
                  <a:schemeClr val="tx2"/>
                </a:solidFill>
              </a:rPr>
              <a:t>, подвергшихся выветриванию. </a:t>
            </a:r>
            <a:r>
              <a:rPr lang="ru-RU" sz="1200" b="1" dirty="0">
                <a:solidFill>
                  <a:schemeClr val="tx2"/>
                </a:solidFill>
              </a:rPr>
              <a:t>Золото легко растворяется в </a:t>
            </a:r>
            <a:r>
              <a:rPr lang="ru-RU" sz="1200" b="1" dirty="0" smtClean="0">
                <a:solidFill>
                  <a:schemeClr val="tx2"/>
                </a:solidFill>
              </a:rPr>
              <a:t>серной </a:t>
            </a:r>
            <a:r>
              <a:rPr lang="ru-RU" sz="1200" b="1" dirty="0">
                <a:solidFill>
                  <a:schemeClr val="tx2"/>
                </a:solidFill>
              </a:rPr>
              <a:t>кислоте, содержащей хлориды и </a:t>
            </a:r>
            <a:r>
              <a:rPr lang="en-US" sz="1200" b="1" dirty="0" err="1" smtClean="0">
                <a:solidFill>
                  <a:schemeClr val="tx2"/>
                </a:solidFill>
              </a:rPr>
              <a:t>MnO</a:t>
            </a:r>
            <a:r>
              <a:rPr lang="ru-RU" sz="12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1200" b="1" dirty="0">
                <a:solidFill>
                  <a:schemeClr val="tx2"/>
                </a:solidFill>
              </a:rPr>
              <a:t>, но может осаждаться </a:t>
            </a:r>
            <a:r>
              <a:rPr lang="ru-RU" sz="1200" b="1" dirty="0" smtClean="0">
                <a:solidFill>
                  <a:schemeClr val="tx2"/>
                </a:solidFill>
              </a:rPr>
              <a:t>карбонатами </a:t>
            </a:r>
            <a:r>
              <a:rPr lang="ru-RU" sz="1200" b="1" dirty="0">
                <a:solidFill>
                  <a:schemeClr val="tx2"/>
                </a:solidFill>
              </a:rPr>
              <a:t>или сульфидами</a:t>
            </a:r>
            <a:r>
              <a:rPr lang="ru-RU" sz="1200" dirty="0">
                <a:solidFill>
                  <a:schemeClr val="tx2"/>
                </a:solidFill>
              </a:rPr>
              <a:t>. </a:t>
            </a:r>
            <a:r>
              <a:rPr lang="ru-RU" sz="1200" b="1" dirty="0">
                <a:solidFill>
                  <a:schemeClr val="tx2"/>
                </a:solidFill>
              </a:rPr>
              <a:t>Это обусловливает значительную </a:t>
            </a:r>
            <a:r>
              <a:rPr lang="ru-RU" sz="1200" b="1" dirty="0" smtClean="0">
                <a:solidFill>
                  <a:schemeClr val="tx2"/>
                </a:solidFill>
              </a:rPr>
              <a:t>концентрацию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вторичного </a:t>
            </a:r>
            <a:r>
              <a:rPr lang="ru-RU" sz="1200" b="1" dirty="0">
                <a:solidFill>
                  <a:schemeClr val="tx2"/>
                </a:solidFill>
              </a:rPr>
              <a:t>золота на границе сульфидных руд и «железной шляпы» </a:t>
            </a:r>
            <a:r>
              <a:rPr lang="ru-RU" sz="1200" dirty="0">
                <a:solidFill>
                  <a:schemeClr val="tx2"/>
                </a:solidFill>
              </a:rPr>
              <a:t>в </a:t>
            </a:r>
            <a:r>
              <a:rPr lang="ru-RU" sz="1200" dirty="0" smtClean="0">
                <a:solidFill>
                  <a:schemeClr val="tx2"/>
                </a:solidFill>
              </a:rPr>
              <a:t>знаменитом </a:t>
            </a:r>
            <a:r>
              <a:rPr lang="ru-RU" sz="1200" dirty="0">
                <a:solidFill>
                  <a:schemeClr val="tx2"/>
                </a:solidFill>
              </a:rPr>
              <a:t>руднике Рио-Тинто, Испания. Крупнейшее в мире месторождение </a:t>
            </a:r>
            <a:r>
              <a:rPr lang="ru-RU" sz="1200" dirty="0" smtClean="0">
                <a:solidFill>
                  <a:schemeClr val="tx2"/>
                </a:solidFill>
              </a:rPr>
              <a:t>золота,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</a:rPr>
              <a:t>Витватерсранд</a:t>
            </a:r>
            <a:r>
              <a:rPr lang="ru-RU" sz="1200" dirty="0">
                <a:solidFill>
                  <a:schemeClr val="tx2"/>
                </a:solidFill>
              </a:rPr>
              <a:t>, в Южной Африке, представлено золотоносными </a:t>
            </a:r>
            <a:r>
              <a:rPr lang="ru-RU" sz="1200" dirty="0" smtClean="0">
                <a:solidFill>
                  <a:schemeClr val="tx2"/>
                </a:solidFill>
              </a:rPr>
              <a:t>конгломератами</a:t>
            </a:r>
            <a:r>
              <a:rPr lang="ru-RU" sz="1200" dirty="0">
                <a:solidFill>
                  <a:schemeClr val="tx2"/>
                </a:solidFill>
              </a:rPr>
              <a:t>, испытавшими последующее обогащение в процессе </a:t>
            </a:r>
            <a:r>
              <a:rPr lang="ru-RU" sz="1200" dirty="0" smtClean="0">
                <a:solidFill>
                  <a:schemeClr val="tx2"/>
                </a:solidFill>
              </a:rPr>
              <a:t>гидротермальной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деятельности </a:t>
            </a:r>
            <a:r>
              <a:rPr lang="ru-RU" sz="1200" dirty="0">
                <a:solidFill>
                  <a:schemeClr val="tx2"/>
                </a:solidFill>
              </a:rPr>
              <a:t>и регионального метаморфизма.</a:t>
            </a:r>
            <a:endParaRPr lang="en-US" sz="1200" dirty="0" smtClean="0">
              <a:solidFill>
                <a:schemeClr val="tx2"/>
              </a:solidFill>
            </a:endParaRPr>
          </a:p>
          <a:p>
            <a:pPr indent="450850" algn="just"/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748442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Для этой группы характерен диморфизм. Обычно полиморфные </a:t>
            </a:r>
            <a:r>
              <a:rPr lang="ru-RU" sz="1400" dirty="0" smtClean="0">
                <a:solidFill>
                  <a:schemeClr val="tx2"/>
                </a:solidFill>
              </a:rPr>
              <a:t>модификации </a:t>
            </a:r>
            <a:r>
              <a:rPr lang="ru-RU" sz="1400" dirty="0">
                <a:solidFill>
                  <a:schemeClr val="tx2"/>
                </a:solidFill>
              </a:rPr>
              <a:t>представлены высокотемпературной кубической и </a:t>
            </a:r>
            <a:r>
              <a:rPr lang="ru-RU" sz="1400" dirty="0" smtClean="0">
                <a:solidFill>
                  <a:schemeClr val="tx2"/>
                </a:solidFill>
              </a:rPr>
              <a:t>низкотемпературными </a:t>
            </a:r>
            <a:r>
              <a:rPr lang="ru-RU" sz="1400" dirty="0">
                <a:solidFill>
                  <a:schemeClr val="tx2"/>
                </a:solidFill>
              </a:rPr>
              <a:t>ромбической или моноклинной. Температура перехода лежит </a:t>
            </a:r>
            <a:r>
              <a:rPr lang="ru-RU" sz="1400" dirty="0" smtClean="0">
                <a:solidFill>
                  <a:schemeClr val="tx2"/>
                </a:solidFill>
              </a:rPr>
              <a:t>между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130 </a:t>
            </a:r>
            <a:r>
              <a:rPr lang="ru-RU" sz="1400" dirty="0">
                <a:solidFill>
                  <a:schemeClr val="tx2"/>
                </a:solidFill>
              </a:rPr>
              <a:t>и </a:t>
            </a:r>
            <a:r>
              <a:rPr lang="ru-RU" sz="1400" dirty="0" smtClean="0">
                <a:solidFill>
                  <a:schemeClr val="tx2"/>
                </a:solidFill>
              </a:rPr>
              <a:t>180 °С.</a:t>
            </a:r>
          </a:p>
          <a:p>
            <a:pPr indent="449263" algn="just"/>
            <a:r>
              <a:rPr lang="ru-RU" sz="1400" dirty="0" err="1" smtClean="0">
                <a:solidFill>
                  <a:schemeClr val="tx2"/>
                </a:solidFill>
              </a:rPr>
              <a:t>Эвкайрит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в действительности является </a:t>
            </a:r>
            <a:r>
              <a:rPr lang="ru-RU" sz="1400" dirty="0" err="1" smtClean="0">
                <a:solidFill>
                  <a:schemeClr val="tx2"/>
                </a:solidFill>
              </a:rPr>
              <a:t>псевдотетрагональным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или </a:t>
            </a:r>
            <a:r>
              <a:rPr lang="ru-RU" sz="1400" dirty="0">
                <a:solidFill>
                  <a:schemeClr val="tx2"/>
                </a:solidFill>
              </a:rPr>
              <a:t>ромбическим. Биметаллические сульфиды соответствуют таковым </a:t>
            </a:r>
            <a:r>
              <a:rPr lang="ru-RU" sz="1400" dirty="0" smtClean="0">
                <a:solidFill>
                  <a:schemeClr val="tx2"/>
                </a:solidFill>
              </a:rPr>
              <a:t>группы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халькопирита</a:t>
            </a:r>
            <a:r>
              <a:rPr lang="ru-RU" sz="1400" dirty="0">
                <a:solidFill>
                  <a:schemeClr val="tx2"/>
                </a:solidFill>
              </a:rPr>
              <a:t>. В частности, геохимическое подобие существует между </a:t>
            </a:r>
            <a:r>
              <a:rPr lang="ru-RU" sz="1400" dirty="0" err="1" smtClean="0">
                <a:solidFill>
                  <a:schemeClr val="tx2"/>
                </a:solidFill>
              </a:rPr>
              <a:t>кубанитом</a:t>
            </a:r>
            <a:r>
              <a:rPr lang="ru-RU" sz="1400" dirty="0">
                <a:solidFill>
                  <a:schemeClr val="tx2"/>
                </a:solidFill>
              </a:rPr>
              <a:t>, с одной стороны, и </a:t>
            </a:r>
            <a:r>
              <a:rPr lang="ru-RU" sz="1400" dirty="0" err="1">
                <a:solidFill>
                  <a:schemeClr val="tx2"/>
                </a:solidFill>
              </a:rPr>
              <a:t>штернбергитом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аргентопиритом</a:t>
            </a:r>
            <a:r>
              <a:rPr lang="ru-RU" sz="1400" dirty="0">
                <a:solidFill>
                  <a:schemeClr val="tx2"/>
                </a:solidFill>
              </a:rPr>
              <a:t>, с другой.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3365" y="404664"/>
            <a:ext cx="2004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smtClean="0">
                <a:solidFill>
                  <a:schemeClr val="tx2"/>
                </a:solidFill>
              </a:rPr>
              <a:t>аргентита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301453"/>
            <a:ext cx="2664296" cy="14875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tabLst>
                <a:tab pos="1431925" algn="l"/>
              </a:tabLst>
            </a:pPr>
            <a:r>
              <a:rPr lang="ru-RU" sz="1600" b="1" dirty="0" smtClean="0">
                <a:solidFill>
                  <a:schemeClr val="tx2"/>
                </a:solidFill>
              </a:rPr>
              <a:t>Аргентит	</a:t>
            </a:r>
            <a:r>
              <a:rPr lang="en-US" sz="1600" b="1" dirty="0" smtClean="0">
                <a:solidFill>
                  <a:schemeClr val="tx2"/>
                </a:solidFill>
              </a:rPr>
              <a:t>Ag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Акантит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Ag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Агвиларит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Ag</a:t>
            </a:r>
            <a:r>
              <a:rPr lang="ru-RU" sz="1600" baseline="-25000" dirty="0" smtClean="0">
                <a:solidFill>
                  <a:schemeClr val="tx2"/>
                </a:solidFill>
              </a:rPr>
              <a:t>4</a:t>
            </a:r>
            <a:r>
              <a:rPr lang="en-US" sz="1600" dirty="0" err="1" smtClean="0">
                <a:solidFill>
                  <a:schemeClr val="tx2"/>
                </a:solidFill>
              </a:rPr>
              <a:t>SeS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Науманнит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Ag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b="1" i="1" dirty="0" err="1" smtClean="0">
                <a:solidFill>
                  <a:schemeClr val="tx2"/>
                </a:solidFill>
              </a:rPr>
              <a:t>Гессит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Ag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Te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endParaRPr lang="ru-RU" sz="1600" baseline="-250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2317973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Штромейерит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AgCuS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Эвкайрит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AgCuSe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Штернбергит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AgFe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Аргентопирит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AgFe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Окартит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SnFeS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23703" y="2318844"/>
            <a:ext cx="2700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Волынскит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AgBiTe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Петцит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AuTe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Стютзит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</a:t>
            </a:r>
            <a:r>
              <a:rPr lang="ru-RU" sz="1600" baseline="-25000" dirty="0">
                <a:solidFill>
                  <a:schemeClr val="tx2"/>
                </a:solidFill>
              </a:rPr>
              <a:t>5</a:t>
            </a:r>
            <a:r>
              <a:rPr lang="en-US" sz="1600" dirty="0" err="1">
                <a:solidFill>
                  <a:schemeClr val="tx2"/>
                </a:solidFill>
              </a:rPr>
              <a:t>Te</a:t>
            </a:r>
            <a:r>
              <a:rPr lang="ru-RU" sz="1600" baseline="-25000" dirty="0">
                <a:solidFill>
                  <a:schemeClr val="tx2"/>
                </a:solidFill>
              </a:rPr>
              <a:t>3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Эмпрессит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>
                <a:solidFill>
                  <a:schemeClr val="tx2"/>
                </a:solidFill>
              </a:rPr>
              <a:t>AgTe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4319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Ялпаит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CuS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endParaRPr lang="ru-RU" sz="1600" baseline="-25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060810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Все минералы группы оловянно-белые, с сильным металлическим </a:t>
            </a:r>
            <a:r>
              <a:rPr lang="ru-RU" sz="1400" dirty="0" smtClean="0">
                <a:solidFill>
                  <a:schemeClr val="tx2"/>
                </a:solidFill>
              </a:rPr>
              <a:t>блеском</a:t>
            </a:r>
            <a:r>
              <a:rPr lang="ru-RU" sz="1400" dirty="0">
                <a:solidFill>
                  <a:schemeClr val="tx2"/>
                </a:solidFill>
              </a:rPr>
              <a:t>. Исключение составляет свинцово-серый </a:t>
            </a:r>
            <a:r>
              <a:rPr lang="ru-RU" sz="1400" dirty="0" err="1">
                <a:solidFill>
                  <a:schemeClr val="tx2"/>
                </a:solidFill>
              </a:rPr>
              <a:t>нагиагит</a:t>
            </a:r>
            <a:r>
              <a:rPr lang="ru-RU" sz="1400" dirty="0">
                <a:solidFill>
                  <a:schemeClr val="tx2"/>
                </a:solidFill>
              </a:rPr>
              <a:t>. Он </a:t>
            </a:r>
            <a:r>
              <a:rPr lang="ru-RU" sz="1400" dirty="0" err="1" smtClean="0">
                <a:solidFill>
                  <a:schemeClr val="tx2"/>
                </a:solidFill>
              </a:rPr>
              <a:t>псевдотетрагональный</a:t>
            </a:r>
            <a:r>
              <a:rPr lang="ru-RU" sz="1400" dirty="0">
                <a:solidFill>
                  <a:schemeClr val="tx2"/>
                </a:solidFill>
              </a:rPr>
              <a:t>, сингония моноклинная, с совершенной спайностью по {010}, </a:t>
            </a:r>
            <a:r>
              <a:rPr lang="ru-RU" sz="1400" dirty="0" smtClean="0">
                <a:solidFill>
                  <a:schemeClr val="tx2"/>
                </a:solidFill>
              </a:rPr>
              <a:t>также </a:t>
            </a:r>
            <a:r>
              <a:rPr lang="ru-RU" sz="1400" dirty="0">
                <a:solidFill>
                  <a:schemeClr val="tx2"/>
                </a:solidFill>
              </a:rPr>
              <a:t>как </a:t>
            </a:r>
            <a:r>
              <a:rPr lang="ru-RU" sz="1400" dirty="0" err="1">
                <a:solidFill>
                  <a:schemeClr val="tx2"/>
                </a:solidFill>
              </a:rPr>
              <a:t>сильванит</a:t>
            </a:r>
            <a:r>
              <a:rPr lang="ru-RU" sz="1400" dirty="0">
                <a:solidFill>
                  <a:schemeClr val="tx2"/>
                </a:solidFill>
              </a:rPr>
              <a:t>. Оба минерала очень мягкие (</a:t>
            </a:r>
            <a:r>
              <a:rPr lang="ru-RU" sz="1400" dirty="0" err="1">
                <a:solidFill>
                  <a:schemeClr val="tx2"/>
                </a:solidFill>
              </a:rPr>
              <a:t>тв</a:t>
            </a:r>
            <a:r>
              <a:rPr lang="ru-RU" sz="1400" dirty="0">
                <a:solidFill>
                  <a:schemeClr val="tx2"/>
                </a:solidFill>
              </a:rPr>
              <a:t>. 1,5—2). Твердость </a:t>
            </a:r>
            <a:r>
              <a:rPr lang="ru-RU" sz="1400" dirty="0" smtClean="0">
                <a:solidFill>
                  <a:schemeClr val="tx2"/>
                </a:solidFill>
              </a:rPr>
              <a:t>других </a:t>
            </a:r>
            <a:r>
              <a:rPr lang="ru-RU" sz="1400" dirty="0">
                <a:solidFill>
                  <a:schemeClr val="tx2"/>
                </a:solidFill>
              </a:rPr>
              <a:t>членов группы 2,5.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Минералы </a:t>
            </a:r>
            <a:r>
              <a:rPr lang="ru-RU" sz="1400" dirty="0">
                <a:solidFill>
                  <a:schemeClr val="tx2"/>
                </a:solidFill>
              </a:rPr>
              <a:t>этой группы гидротермального происхождения, они </a:t>
            </a:r>
            <a:r>
              <a:rPr lang="ru-RU" sz="1400" dirty="0" smtClean="0">
                <a:solidFill>
                  <a:schemeClr val="tx2"/>
                </a:solidFill>
              </a:rPr>
              <a:t>связаны с </a:t>
            </a:r>
            <a:r>
              <a:rPr lang="ru-RU" sz="1400" dirty="0" err="1">
                <a:solidFill>
                  <a:schemeClr val="tx2"/>
                </a:solidFill>
              </a:rPr>
              <a:t>эпитермальными</a:t>
            </a:r>
            <a:r>
              <a:rPr lang="ru-RU" sz="1400" dirty="0">
                <a:solidFill>
                  <a:schemeClr val="tx2"/>
                </a:solidFill>
              </a:rPr>
              <a:t> золотоносными жилами, в которых встречаются в </a:t>
            </a:r>
            <a:r>
              <a:rPr lang="ru-RU" sz="1400" dirty="0" smtClean="0">
                <a:solidFill>
                  <a:schemeClr val="tx2"/>
                </a:solidFill>
              </a:rPr>
              <a:t>парагенезисе </a:t>
            </a:r>
            <a:r>
              <a:rPr lang="ru-RU" sz="1400" dirty="0">
                <a:solidFill>
                  <a:schemeClr val="tx2"/>
                </a:solidFill>
              </a:rPr>
              <a:t>с другими минералами </a:t>
            </a:r>
            <a:r>
              <a:rPr lang="ru-RU" sz="1400" dirty="0" smtClean="0">
                <a:solidFill>
                  <a:schemeClr val="tx2"/>
                </a:solidFill>
              </a:rPr>
              <a:t>теллура.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9691" y="3772778"/>
            <a:ext cx="221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креннерита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824" y="5589240"/>
            <a:ext cx="3222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tx2"/>
                </a:solidFill>
              </a:rPr>
              <a:t>Креннерит</a:t>
            </a:r>
            <a:r>
              <a:rPr lang="ru-RU" sz="1600" dirty="0">
                <a:solidFill>
                  <a:schemeClr val="tx2"/>
                </a:solidFill>
              </a:rPr>
              <a:t>	(</a:t>
            </a:r>
            <a:r>
              <a:rPr lang="en-US" sz="1600" dirty="0">
                <a:solidFill>
                  <a:schemeClr val="tx2"/>
                </a:solidFill>
              </a:rPr>
              <a:t>Au, Ag)Te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b="1" dirty="0" err="1">
                <a:solidFill>
                  <a:schemeClr val="tx2"/>
                </a:solidFill>
              </a:rPr>
              <a:t>Сильванит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AuAgTe</a:t>
            </a:r>
            <a:r>
              <a:rPr lang="ru-RU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b="1" dirty="0" err="1">
                <a:solidFill>
                  <a:schemeClr val="tx2"/>
                </a:solidFill>
              </a:rPr>
              <a:t>Калаверит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AuTe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endParaRPr lang="en-US" sz="1600" baseline="-250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solidFill>
                  <a:schemeClr val="tx2"/>
                </a:solidFill>
              </a:rPr>
              <a:t>Монтбрейит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Au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Te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Нагиагит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Pb</a:t>
            </a:r>
            <a:r>
              <a:rPr lang="en-US" sz="1600" baseline="-25000" dirty="0" smtClean="0">
                <a:solidFill>
                  <a:schemeClr val="tx2"/>
                </a:solidFill>
              </a:rPr>
              <a:t>5</a:t>
            </a:r>
            <a:r>
              <a:rPr lang="en-US" sz="1600" dirty="0" smtClean="0">
                <a:solidFill>
                  <a:schemeClr val="tx2"/>
                </a:solidFill>
              </a:rPr>
              <a:t>Au(</a:t>
            </a:r>
            <a:r>
              <a:rPr lang="en-US" sz="1600" dirty="0" err="1" smtClean="0">
                <a:solidFill>
                  <a:schemeClr val="tx2"/>
                </a:solidFill>
              </a:rPr>
              <a:t>Te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</a:rPr>
              <a:t>Sb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  <a:r>
              <a:rPr lang="ru-RU" sz="1600" baseline="-25000" dirty="0" smtClean="0">
                <a:solidFill>
                  <a:schemeClr val="tx2"/>
                </a:solidFill>
              </a:rPr>
              <a:t>4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ru-RU" sz="1600" baseline="-25000" dirty="0" smtClean="0">
                <a:solidFill>
                  <a:schemeClr val="tx2"/>
                </a:solidFill>
              </a:rPr>
              <a:t>5-8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Костовит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AuCuTe</a:t>
            </a:r>
            <a:r>
              <a:rPr lang="en-US" sz="1600" dirty="0">
                <a:solidFill>
                  <a:schemeClr val="tx2"/>
                </a:solidFill>
              </a:rPr>
              <a:t>,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00" b="1" dirty="0" smtClean="0"/>
              <a:t>Ag-Au-Hg</a:t>
            </a:r>
            <a:r>
              <a:rPr lang="ru-RU" sz="1200" b="1" dirty="0" smtClean="0"/>
              <a:t>-ассоциация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174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781057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Группа содержит две полиморфные модификации </a:t>
            </a:r>
            <a:r>
              <a:rPr lang="ru-RU" sz="1400" dirty="0" err="1">
                <a:solidFill>
                  <a:schemeClr val="tx2"/>
                </a:solidFill>
              </a:rPr>
              <a:t>HgS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b="1" dirty="0">
                <a:solidFill>
                  <a:schemeClr val="tx2"/>
                </a:solidFill>
              </a:rPr>
              <a:t>киноварь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b="1" dirty="0" err="1" smtClean="0">
                <a:solidFill>
                  <a:schemeClr val="tx2"/>
                </a:solidFill>
              </a:rPr>
              <a:t>метациннабарит</a:t>
            </a:r>
            <a:r>
              <a:rPr lang="ru-RU" sz="1400" dirty="0">
                <a:solidFill>
                  <a:schemeClr val="tx2"/>
                </a:solidFill>
              </a:rPr>
              <a:t>, а также </a:t>
            </a:r>
            <a:r>
              <a:rPr lang="ru-RU" sz="1400" dirty="0" err="1">
                <a:solidFill>
                  <a:schemeClr val="tx2"/>
                </a:solidFill>
              </a:rPr>
              <a:t>сауковит</a:t>
            </a:r>
            <a:r>
              <a:rPr lang="ru-RU" sz="1400" dirty="0">
                <a:solidFill>
                  <a:schemeClr val="tx2"/>
                </a:solidFill>
              </a:rPr>
              <a:t> (</a:t>
            </a:r>
            <a:r>
              <a:rPr lang="ru-RU" sz="1400" dirty="0" err="1">
                <a:solidFill>
                  <a:schemeClr val="tx2"/>
                </a:solidFill>
              </a:rPr>
              <a:t>Hg</a:t>
            </a:r>
            <a:r>
              <a:rPr lang="ru-RU" sz="1400" dirty="0">
                <a:solidFill>
                  <a:schemeClr val="tx2"/>
                </a:solidFill>
              </a:rPr>
              <a:t>, Си, </a:t>
            </a:r>
            <a:r>
              <a:rPr lang="ru-RU" sz="1400" dirty="0" err="1">
                <a:solidFill>
                  <a:schemeClr val="tx2"/>
                </a:solidFill>
              </a:rPr>
              <a:t>Zn</a:t>
            </a:r>
            <a:r>
              <a:rPr lang="ru-RU" sz="1400" dirty="0">
                <a:solidFill>
                  <a:schemeClr val="tx2"/>
                </a:solidFill>
              </a:rPr>
              <a:t>)S, </a:t>
            </a:r>
            <a:r>
              <a:rPr lang="ru-RU" sz="1400" dirty="0" err="1">
                <a:solidFill>
                  <a:schemeClr val="tx2"/>
                </a:solidFill>
              </a:rPr>
              <a:t>тиманнит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HgSe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 smtClean="0">
                <a:solidFill>
                  <a:schemeClr val="tx2"/>
                </a:solidFill>
              </a:rPr>
              <a:t>колорадоит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HgTe</a:t>
            </a:r>
            <a:r>
              <a:rPr lang="ru-RU" sz="1400" dirty="0">
                <a:solidFill>
                  <a:schemeClr val="tx2"/>
                </a:solidFill>
              </a:rPr>
              <a:t>. Киноварь относится к тригонально-</a:t>
            </a:r>
            <a:r>
              <a:rPr lang="ru-RU" sz="1400" dirty="0" err="1">
                <a:solidFill>
                  <a:schemeClr val="tx2"/>
                </a:solidFill>
              </a:rPr>
              <a:t>трапецеэдрическому</a:t>
            </a:r>
            <a:r>
              <a:rPr lang="ru-RU" sz="1400" dirty="0">
                <a:solidFill>
                  <a:schemeClr val="tx2"/>
                </a:solidFill>
              </a:rPr>
              <a:t> классу, </a:t>
            </a:r>
            <a:r>
              <a:rPr lang="ru-RU" sz="1400" dirty="0" smtClean="0">
                <a:solidFill>
                  <a:schemeClr val="tx2"/>
                </a:solidFill>
              </a:rPr>
              <a:t>все другие </a:t>
            </a:r>
            <a:r>
              <a:rPr lang="ru-RU" sz="1400" dirty="0">
                <a:solidFill>
                  <a:schemeClr val="tx2"/>
                </a:solidFill>
              </a:rPr>
              <a:t>— </a:t>
            </a:r>
            <a:r>
              <a:rPr lang="ru-RU" sz="1400" dirty="0" smtClean="0">
                <a:solidFill>
                  <a:schemeClr val="tx2"/>
                </a:solidFill>
              </a:rPr>
              <a:t>гексатетраэдрические, </a:t>
            </a:r>
            <a:r>
              <a:rPr lang="ru-RU" sz="1400" dirty="0">
                <a:solidFill>
                  <a:schemeClr val="tx2"/>
                </a:solidFill>
              </a:rPr>
              <a:t>со структурой типа сфалерита. </a:t>
            </a:r>
            <a:endParaRPr lang="ru-RU" sz="14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При 344 °С </a:t>
            </a:r>
            <a:r>
              <a:rPr lang="ru-RU" sz="1400" dirty="0">
                <a:solidFill>
                  <a:schemeClr val="tx2"/>
                </a:solidFill>
              </a:rPr>
              <a:t>и давлении 1 </a:t>
            </a:r>
            <a:r>
              <a:rPr lang="ru-RU" sz="1400" dirty="0" err="1">
                <a:solidFill>
                  <a:schemeClr val="tx2"/>
                </a:solidFill>
              </a:rPr>
              <a:t>атм</a:t>
            </a:r>
            <a:r>
              <a:rPr lang="ru-RU" sz="1400" dirty="0">
                <a:solidFill>
                  <a:schemeClr val="tx2"/>
                </a:solidFill>
              </a:rPr>
              <a:t> киноварь, или красная </a:t>
            </a:r>
            <a:r>
              <a:rPr lang="ru-RU" sz="1400" dirty="0" err="1" smtClean="0">
                <a:solidFill>
                  <a:schemeClr val="tx2"/>
                </a:solidFill>
              </a:rPr>
              <a:t>HgS</a:t>
            </a:r>
            <a:r>
              <a:rPr lang="ru-RU" sz="1400" dirty="0" smtClean="0">
                <a:solidFill>
                  <a:schemeClr val="tx2"/>
                </a:solidFill>
              </a:rPr>
              <a:t>, переходит </a:t>
            </a:r>
            <a:r>
              <a:rPr lang="ru-RU" sz="1400" dirty="0">
                <a:solidFill>
                  <a:schemeClr val="tx2"/>
                </a:solidFill>
              </a:rPr>
              <a:t>в </a:t>
            </a:r>
            <a:r>
              <a:rPr lang="ru-RU" sz="1400" dirty="0" err="1">
                <a:solidFill>
                  <a:schemeClr val="tx2"/>
                </a:solidFill>
              </a:rPr>
              <a:t>метациннабарит</a:t>
            </a:r>
            <a:r>
              <a:rPr lang="ru-RU" sz="1400" dirty="0">
                <a:solidFill>
                  <a:schemeClr val="tx2"/>
                </a:solidFill>
              </a:rPr>
              <a:t>, или черную </a:t>
            </a:r>
            <a:r>
              <a:rPr lang="ru-RU" sz="1400" dirty="0" err="1">
                <a:solidFill>
                  <a:schemeClr val="tx2"/>
                </a:solidFill>
              </a:rPr>
              <a:t>HgS</a:t>
            </a:r>
            <a:r>
              <a:rPr lang="ru-RU" sz="1400" dirty="0">
                <a:solidFill>
                  <a:schemeClr val="tx2"/>
                </a:solidFill>
              </a:rPr>
              <a:t>; обратное превращение </a:t>
            </a:r>
            <a:r>
              <a:rPr lang="ru-RU" sz="1400" dirty="0" smtClean="0">
                <a:solidFill>
                  <a:schemeClr val="tx2"/>
                </a:solidFill>
              </a:rPr>
              <a:t>происходит </a:t>
            </a:r>
            <a:r>
              <a:rPr lang="ru-RU" sz="1400" dirty="0">
                <a:solidFill>
                  <a:schemeClr val="tx2"/>
                </a:solidFill>
              </a:rPr>
              <a:t>при возгонке. Небольшие содержания </a:t>
            </a:r>
            <a:r>
              <a:rPr lang="ru-RU" sz="1400" dirty="0" err="1">
                <a:solidFill>
                  <a:schemeClr val="tx2"/>
                </a:solidFill>
              </a:rPr>
              <a:t>Fe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Zn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Se</a:t>
            </a:r>
            <a:r>
              <a:rPr lang="ru-RU" sz="1400" dirty="0">
                <a:solidFill>
                  <a:schemeClr val="tx2"/>
                </a:solidFill>
              </a:rPr>
              <a:t> задерживают </a:t>
            </a:r>
            <a:r>
              <a:rPr lang="ru-RU" sz="1400" dirty="0" smtClean="0">
                <a:solidFill>
                  <a:schemeClr val="tx2"/>
                </a:solidFill>
              </a:rPr>
              <a:t>переход </a:t>
            </a:r>
            <a:r>
              <a:rPr lang="ru-RU" sz="1400" dirty="0" err="1">
                <a:solidFill>
                  <a:schemeClr val="tx2"/>
                </a:solidFill>
              </a:rPr>
              <a:t>метациннабарита</a:t>
            </a:r>
            <a:r>
              <a:rPr lang="ru-RU" sz="1400" dirty="0">
                <a:solidFill>
                  <a:schemeClr val="tx2"/>
                </a:solidFill>
              </a:rPr>
              <a:t> в киноварь. По мнению Диксона и </a:t>
            </a:r>
            <a:r>
              <a:rPr lang="ru-RU" sz="1400" dirty="0" err="1">
                <a:solidFill>
                  <a:schemeClr val="tx2"/>
                </a:solidFill>
              </a:rPr>
              <a:t>Тьюнелла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smtClean="0">
                <a:solidFill>
                  <a:schemeClr val="tx2"/>
                </a:solidFill>
              </a:rPr>
              <a:t>киноварь </a:t>
            </a:r>
            <a:r>
              <a:rPr lang="ru-RU" sz="1400" dirty="0">
                <a:solidFill>
                  <a:schemeClr val="tx2"/>
                </a:solidFill>
              </a:rPr>
              <a:t>выделяется позже, чем </a:t>
            </a:r>
            <a:r>
              <a:rPr lang="ru-RU" sz="1400" dirty="0" err="1">
                <a:solidFill>
                  <a:schemeClr val="tx2"/>
                </a:solidFill>
              </a:rPr>
              <a:t>метациннабарит</a:t>
            </a:r>
            <a:r>
              <a:rPr lang="ru-RU" sz="1400" dirty="0">
                <a:solidFill>
                  <a:schemeClr val="tx2"/>
                </a:solidFill>
              </a:rPr>
              <a:t>. Киноварь представляет </a:t>
            </a:r>
            <a:r>
              <a:rPr lang="ru-RU" sz="1400" dirty="0" smtClean="0">
                <a:solidFill>
                  <a:schemeClr val="tx2"/>
                </a:solidFill>
              </a:rPr>
              <a:t>собой типичный </a:t>
            </a:r>
            <a:r>
              <a:rPr lang="ru-RU" sz="1400" dirty="0">
                <a:solidFill>
                  <a:schemeClr val="tx2"/>
                </a:solidFill>
              </a:rPr>
              <a:t>низкотемпературный гидротермальный минерал, связанный с </a:t>
            </a:r>
            <a:r>
              <a:rPr lang="ru-RU" sz="1400" dirty="0" smtClean="0">
                <a:solidFill>
                  <a:schemeClr val="tx2"/>
                </a:solidFill>
              </a:rPr>
              <a:t>областями </a:t>
            </a:r>
            <a:r>
              <a:rPr lang="ru-RU" sz="1400" dirty="0">
                <a:solidFill>
                  <a:schemeClr val="tx2"/>
                </a:solidFill>
              </a:rPr>
              <a:t>современной или молодой вулканической активности </a:t>
            </a:r>
            <a:r>
              <a:rPr lang="ru-RU" sz="1400" dirty="0" smtClean="0">
                <a:solidFill>
                  <a:schemeClr val="tx2"/>
                </a:solidFill>
              </a:rPr>
              <a:t>(см. рисунок).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007" y="404664"/>
            <a:ext cx="1960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smtClean="0">
                <a:solidFill>
                  <a:schemeClr val="tx2"/>
                </a:solidFill>
              </a:rPr>
              <a:t>киновари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9" y="3176947"/>
            <a:ext cx="4651535" cy="32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0072" y="3212976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 smtClean="0">
                <a:solidFill>
                  <a:schemeClr val="tx2"/>
                </a:solidFill>
              </a:rPr>
              <a:t>Всемирно </a:t>
            </a:r>
            <a:r>
              <a:rPr lang="ru-RU" sz="1400" dirty="0">
                <a:solidFill>
                  <a:schemeClr val="tx2"/>
                </a:solidFill>
              </a:rPr>
              <a:t>известны месторождения </a:t>
            </a:r>
            <a:r>
              <a:rPr lang="ru-RU" sz="1400" dirty="0" err="1">
                <a:solidFill>
                  <a:schemeClr val="tx2"/>
                </a:solidFill>
              </a:rPr>
              <a:t>Альмаден</a:t>
            </a:r>
            <a:r>
              <a:rPr lang="ru-RU" sz="1400" dirty="0">
                <a:solidFill>
                  <a:schemeClr val="tx2"/>
                </a:solidFill>
              </a:rPr>
              <a:t>, Испания; Монте-</a:t>
            </a:r>
            <a:r>
              <a:rPr lang="ru-RU" sz="1400" dirty="0" err="1">
                <a:solidFill>
                  <a:schemeClr val="tx2"/>
                </a:solidFill>
              </a:rPr>
              <a:t>Амиата</a:t>
            </a:r>
            <a:r>
              <a:rPr lang="ru-RU" sz="1400" dirty="0">
                <a:solidFill>
                  <a:schemeClr val="tx2"/>
                </a:solidFill>
              </a:rPr>
              <a:t>, Италия; </a:t>
            </a:r>
            <a:r>
              <a:rPr lang="ru-RU" sz="1400" dirty="0" err="1">
                <a:solidFill>
                  <a:schemeClr val="tx2"/>
                </a:solidFill>
              </a:rPr>
              <a:t>Идрия</a:t>
            </a:r>
            <a:r>
              <a:rPr lang="ru-RU" sz="1400" dirty="0">
                <a:solidFill>
                  <a:schemeClr val="tx2"/>
                </a:solidFill>
              </a:rPr>
              <a:t>, Югославия; Никитовка, Алтай, СССР; </a:t>
            </a:r>
            <a:r>
              <a:rPr lang="ru-RU" sz="1400" dirty="0" err="1">
                <a:solidFill>
                  <a:schemeClr val="tx2"/>
                </a:solidFill>
              </a:rPr>
              <a:t>Хунань</a:t>
            </a:r>
            <a:r>
              <a:rPr lang="ru-RU" sz="1400" dirty="0">
                <a:solidFill>
                  <a:schemeClr val="tx2"/>
                </a:solidFill>
              </a:rPr>
              <a:t>, Китай; Нью-</a:t>
            </a:r>
            <a:r>
              <a:rPr lang="ru-RU" sz="1400" dirty="0" err="1">
                <a:solidFill>
                  <a:schemeClr val="tx2"/>
                </a:solidFill>
              </a:rPr>
              <a:t>Идрия</a:t>
            </a:r>
            <a:r>
              <a:rPr lang="ru-RU" sz="1400" dirty="0">
                <a:solidFill>
                  <a:schemeClr val="tx2"/>
                </a:solidFill>
              </a:rPr>
              <a:t> и Нью-</a:t>
            </a:r>
            <a:r>
              <a:rPr lang="ru-RU" sz="1400" dirty="0" err="1">
                <a:solidFill>
                  <a:schemeClr val="tx2"/>
                </a:solidFill>
              </a:rPr>
              <a:t>Алмаден</a:t>
            </a:r>
            <a:r>
              <a:rPr lang="ru-RU" sz="1400" dirty="0">
                <a:solidFill>
                  <a:schemeClr val="tx2"/>
                </a:solidFill>
              </a:rPr>
              <a:t>, США; </a:t>
            </a:r>
            <a:r>
              <a:rPr lang="ru-RU" sz="1400" dirty="0" err="1">
                <a:solidFill>
                  <a:schemeClr val="tx2"/>
                </a:solidFill>
              </a:rPr>
              <a:t>Терлингуа</a:t>
            </a:r>
            <a:r>
              <a:rPr lang="ru-RU" sz="1400" dirty="0">
                <a:solidFill>
                  <a:schemeClr val="tx2"/>
                </a:solidFill>
              </a:rPr>
              <a:t>, Мексика; </a:t>
            </a:r>
            <a:r>
              <a:rPr lang="ru-RU" sz="1400" dirty="0" err="1">
                <a:solidFill>
                  <a:schemeClr val="tx2"/>
                </a:solidFill>
              </a:rPr>
              <a:t>Хуанкавелика</a:t>
            </a:r>
            <a:r>
              <a:rPr lang="ru-RU" sz="1400" dirty="0">
                <a:solidFill>
                  <a:schemeClr val="tx2"/>
                </a:solidFill>
              </a:rPr>
              <a:t>, Перу; </a:t>
            </a:r>
            <a:r>
              <a:rPr lang="ru-RU" sz="1400" dirty="0" err="1">
                <a:solidFill>
                  <a:schemeClr val="tx2"/>
                </a:solidFill>
              </a:rPr>
              <a:t>Уайхи</a:t>
            </a:r>
            <a:r>
              <a:rPr lang="ru-RU" sz="1400" dirty="0">
                <a:solidFill>
                  <a:schemeClr val="tx2"/>
                </a:solidFill>
              </a:rPr>
              <a:t>, Новая Зеландия. На Северо-Востоке Азии – Пламенное.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00" b="1" dirty="0" smtClean="0"/>
              <a:t>Ag-Au-Hg</a:t>
            </a:r>
            <a:r>
              <a:rPr lang="ru-RU" sz="1200" b="1" dirty="0" smtClean="0"/>
              <a:t>-ассоциация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868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49" y="404664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тетрадимита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98" y="769059"/>
            <a:ext cx="7991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Цвет всех минералов группы </a:t>
            </a:r>
            <a:r>
              <a:rPr lang="ru-RU" sz="1400" dirty="0" err="1">
                <a:solidFill>
                  <a:schemeClr val="tx2"/>
                </a:solidFill>
              </a:rPr>
              <a:t>свинцовосерый</a:t>
            </a:r>
            <a:r>
              <a:rPr lang="ru-RU" sz="1400" dirty="0">
                <a:solidFill>
                  <a:schemeClr val="tx2"/>
                </a:solidFill>
              </a:rPr>
              <a:t> или оловянно-белый, с сильным металлическим блеском; в полированных шлифах они отчетливо анизотропные. Встречаются в тесной ассоциации с другими </a:t>
            </a:r>
            <a:r>
              <a:rPr lang="ru-RU" sz="1400" dirty="0" err="1">
                <a:solidFill>
                  <a:schemeClr val="tx2"/>
                </a:solidFill>
              </a:rPr>
              <a:t>теллуридами</a:t>
            </a:r>
            <a:r>
              <a:rPr lang="ru-RU" sz="1400" dirty="0">
                <a:solidFill>
                  <a:schemeClr val="tx2"/>
                </a:solidFill>
              </a:rPr>
              <a:t> и высокотемпературными минералами типа арсенопирита, молибденита, турмалина, касситерита, вольфрамита и висмутина, в теллуровых месторождениях </a:t>
            </a:r>
            <a:r>
              <a:rPr lang="ru-RU" sz="1400" dirty="0" smtClean="0">
                <a:solidFill>
                  <a:schemeClr val="tx2"/>
                </a:solidFill>
              </a:rPr>
              <a:t>Трансильвании, </a:t>
            </a:r>
            <a:r>
              <a:rPr lang="ru-RU" sz="1400" dirty="0" err="1" smtClean="0">
                <a:solidFill>
                  <a:schemeClr val="tx2"/>
                </a:solidFill>
              </a:rPr>
              <a:t>Калгурли</a:t>
            </a:r>
            <a:r>
              <a:rPr lang="ru-RU" sz="1400" dirty="0">
                <a:solidFill>
                  <a:schemeClr val="tx2"/>
                </a:solidFill>
              </a:rPr>
              <a:t>, Колорадо, Онтарио и других местах.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154054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2"/>
                </a:solidFill>
              </a:rPr>
              <a:t>Хедлийит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Bi</a:t>
            </a:r>
            <a:r>
              <a:rPr lang="en-US" sz="1600" baseline="-25000" dirty="0">
                <a:solidFill>
                  <a:schemeClr val="tx2"/>
                </a:solidFill>
              </a:rPr>
              <a:t>7</a:t>
            </a:r>
            <a:r>
              <a:rPr lang="en-US" sz="1600" dirty="0">
                <a:solidFill>
                  <a:schemeClr val="tx2"/>
                </a:solidFill>
              </a:rPr>
              <a:t>Te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Жозеит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A	Bi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r>
              <a:rPr lang="en-US" sz="1600" dirty="0">
                <a:solidFill>
                  <a:schemeClr val="tx2"/>
                </a:solidFill>
              </a:rPr>
              <a:t>TeS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Жозеит</a:t>
            </a:r>
            <a:r>
              <a:rPr lang="ru-RU" sz="1600" dirty="0">
                <a:solidFill>
                  <a:schemeClr val="tx2"/>
                </a:solidFill>
              </a:rPr>
              <a:t> В	</a:t>
            </a:r>
            <a:r>
              <a:rPr lang="en-US" sz="1600" dirty="0">
                <a:solidFill>
                  <a:schemeClr val="tx2"/>
                </a:solidFill>
              </a:rPr>
              <a:t>Bi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r>
              <a:rPr lang="en-US" sz="1600" dirty="0">
                <a:solidFill>
                  <a:schemeClr val="tx2"/>
                </a:solidFill>
              </a:rPr>
              <a:t>Te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Грюнлингит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Bi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r>
              <a:rPr lang="en-US" sz="1600" dirty="0" smtClean="0">
                <a:solidFill>
                  <a:schemeClr val="tx2"/>
                </a:solidFill>
              </a:rPr>
              <a:t>TeS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endParaRPr lang="en-US" sz="1600" baseline="-25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15405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2"/>
                </a:solidFill>
              </a:rPr>
              <a:t>Верлит</a:t>
            </a:r>
            <a:r>
              <a:rPr lang="ru-RU" sz="1600" dirty="0">
                <a:solidFill>
                  <a:schemeClr val="tx2"/>
                </a:solidFill>
              </a:rPr>
              <a:t>		</a:t>
            </a:r>
            <a:r>
              <a:rPr lang="en-US" sz="1600" dirty="0">
                <a:solidFill>
                  <a:schemeClr val="tx2"/>
                </a:solidFill>
              </a:rPr>
              <a:t>Bi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Te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Теллуровисмутит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Bi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Te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r>
              <a:rPr lang="ru-RU" sz="1600" b="1" dirty="0" err="1">
                <a:solidFill>
                  <a:schemeClr val="tx2"/>
                </a:solidFill>
              </a:rPr>
              <a:t>Тетрадимит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>
                <a:solidFill>
                  <a:schemeClr val="tx2"/>
                </a:solidFill>
              </a:rPr>
              <a:t>Bi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  <a:r>
              <a:rPr lang="en-US" sz="1600" b="1" dirty="0">
                <a:solidFill>
                  <a:schemeClr val="tx2"/>
                </a:solidFill>
              </a:rPr>
              <a:t>Te</a:t>
            </a:r>
            <a:r>
              <a:rPr lang="en-US" sz="1600" b="1" baseline="-25000" dirty="0">
                <a:solidFill>
                  <a:schemeClr val="tx2"/>
                </a:solidFill>
              </a:rPr>
              <a:t>2</a:t>
            </a:r>
            <a:r>
              <a:rPr lang="en-US" sz="1600" b="1" dirty="0">
                <a:solidFill>
                  <a:schemeClr val="tx2"/>
                </a:solidFill>
              </a:rPr>
              <a:t>S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Чикловаит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Bi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TeS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777" y="3429000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smtClean="0">
                <a:solidFill>
                  <a:schemeClr val="tx2"/>
                </a:solidFill>
              </a:rPr>
              <a:t>антимонита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6800" y="3798332"/>
            <a:ext cx="3020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tx2"/>
                </a:solidFill>
              </a:rPr>
              <a:t>Икунолит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Bi</a:t>
            </a:r>
            <a:r>
              <a:rPr lang="ru-RU" sz="1600" baseline="-25000" dirty="0" smtClean="0">
                <a:solidFill>
                  <a:schemeClr val="tx2"/>
                </a:solidFill>
              </a:rPr>
              <a:t>4</a:t>
            </a:r>
            <a:r>
              <a:rPr lang="en-US" sz="1600" dirty="0" smtClean="0">
                <a:solidFill>
                  <a:schemeClr val="tx2"/>
                </a:solidFill>
              </a:rPr>
              <a:t>(S</a:t>
            </a:r>
            <a:r>
              <a:rPr lang="en-US" sz="1600" dirty="0">
                <a:solidFill>
                  <a:schemeClr val="tx2"/>
                </a:solidFill>
              </a:rPr>
              <a:t>, Se)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Висмутин	</a:t>
            </a:r>
            <a:r>
              <a:rPr lang="en-US" sz="1600" b="1" dirty="0" smtClean="0">
                <a:solidFill>
                  <a:schemeClr val="tx2"/>
                </a:solidFill>
              </a:rPr>
              <a:t>Bi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Гуанахуатит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Bi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(Se</a:t>
            </a:r>
            <a:r>
              <a:rPr lang="en-US" sz="1600" dirty="0">
                <a:solidFill>
                  <a:schemeClr val="tx2"/>
                </a:solidFill>
              </a:rPr>
              <a:t>, S)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Хоробетсуит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(</a:t>
            </a:r>
            <a:r>
              <a:rPr lang="en-US" sz="1600" dirty="0">
                <a:solidFill>
                  <a:schemeClr val="tx2"/>
                </a:solidFill>
              </a:rPr>
              <a:t>Bi, </a:t>
            </a:r>
            <a:r>
              <a:rPr lang="en-US" sz="1600" dirty="0" err="1">
                <a:solidFill>
                  <a:schemeClr val="tx2"/>
                </a:solidFill>
              </a:rPr>
              <a:t>Sb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Антимонит	</a:t>
            </a:r>
            <a:r>
              <a:rPr lang="en-US" sz="1600" b="1" dirty="0" smtClean="0">
                <a:solidFill>
                  <a:schemeClr val="tx2"/>
                </a:solidFill>
              </a:rPr>
              <a:t>Sb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r>
              <a:rPr lang="ru-RU" sz="1600" dirty="0" err="1" smtClean="0">
                <a:solidFill>
                  <a:schemeClr val="tx2"/>
                </a:solidFill>
              </a:rPr>
              <a:t>Гетчеллит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AsSbS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Аурипигмент	</a:t>
            </a:r>
            <a:r>
              <a:rPr lang="en-US" sz="1600" dirty="0" smtClean="0">
                <a:solidFill>
                  <a:schemeClr val="tx2"/>
                </a:solidFill>
              </a:rPr>
              <a:t>As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endParaRPr lang="en-US" sz="1600" baseline="-25000" dirty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Реальгар	</a:t>
            </a:r>
            <a:r>
              <a:rPr lang="en-US" sz="1600" b="1" dirty="0" err="1" smtClean="0">
                <a:solidFill>
                  <a:schemeClr val="tx2"/>
                </a:solidFill>
              </a:rPr>
              <a:t>AsS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381" y="3798332"/>
            <a:ext cx="35795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 smtClean="0"/>
              <a:t>Антимонит </a:t>
            </a:r>
            <a:r>
              <a:rPr lang="ru-RU" sz="1400" dirty="0"/>
              <a:t>представляет собой </a:t>
            </a:r>
            <a:r>
              <a:rPr lang="ru-RU" sz="1400" dirty="0" smtClean="0"/>
              <a:t>типичный низкотемпературный </a:t>
            </a:r>
            <a:r>
              <a:rPr lang="ru-RU" sz="1400" dirty="0"/>
              <a:t>гидротермальный минерал, ассоциирующий </a:t>
            </a:r>
            <a:r>
              <a:rPr lang="ru-RU" sz="1400" dirty="0" smtClean="0"/>
              <a:t>с пиритом</a:t>
            </a:r>
            <a:r>
              <a:rPr lang="ru-RU" sz="1400" dirty="0"/>
              <a:t>, </a:t>
            </a:r>
            <a:r>
              <a:rPr lang="ru-RU" sz="1400" dirty="0" smtClean="0"/>
              <a:t>марказитом, аурипигментом</a:t>
            </a:r>
            <a:r>
              <a:rPr lang="ru-RU" sz="1400" dirty="0"/>
              <a:t>, реальгаром, киноварью, кальцитом, кварцем и др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00" b="1" dirty="0" smtClean="0"/>
              <a:t>Полуметаллическая ассоциация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610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err="1" smtClean="0"/>
              <a:t>Сульфосольная</a:t>
            </a:r>
            <a:r>
              <a:rPr lang="ru-RU" sz="1600" b="1" dirty="0" smtClean="0"/>
              <a:t> ассоциация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0525" y="32336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Сульфосоли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20688"/>
            <a:ext cx="82089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300" dirty="0">
                <a:solidFill>
                  <a:schemeClr val="tx2"/>
                </a:solidFill>
              </a:rPr>
              <a:t>Большинство минералов </a:t>
            </a:r>
            <a:r>
              <a:rPr lang="ru-RU" sz="1300" dirty="0" err="1">
                <a:solidFill>
                  <a:schemeClr val="tx2"/>
                </a:solidFill>
              </a:rPr>
              <a:t>сульфосолей</a:t>
            </a:r>
            <a:r>
              <a:rPr lang="ru-RU" sz="1300" dirty="0">
                <a:solidFill>
                  <a:schemeClr val="tx2"/>
                </a:solidFill>
              </a:rPr>
              <a:t> состоит из «анионных групп</a:t>
            </a:r>
            <a:r>
              <a:rPr lang="ru-RU" sz="1300" dirty="0" smtClean="0">
                <a:solidFill>
                  <a:schemeClr val="tx2"/>
                </a:solidFill>
              </a:rPr>
              <a:t>», в </a:t>
            </a:r>
            <a:r>
              <a:rPr lang="ru-RU" sz="1300" dirty="0">
                <a:solidFill>
                  <a:schemeClr val="tx2"/>
                </a:solidFill>
              </a:rPr>
              <a:t>которых полуметаллы </a:t>
            </a:r>
            <a:r>
              <a:rPr lang="ru-RU" sz="1300" dirty="0" err="1">
                <a:solidFill>
                  <a:schemeClr val="tx2"/>
                </a:solidFill>
              </a:rPr>
              <a:t>As</a:t>
            </a:r>
            <a:r>
              <a:rPr lang="ru-RU" sz="1300" dirty="0">
                <a:solidFill>
                  <a:schemeClr val="tx2"/>
                </a:solidFill>
              </a:rPr>
              <a:t>, </a:t>
            </a:r>
            <a:r>
              <a:rPr lang="ru-RU" sz="1300" dirty="0" err="1">
                <a:solidFill>
                  <a:schemeClr val="tx2"/>
                </a:solidFill>
              </a:rPr>
              <a:t>Sb</a:t>
            </a:r>
            <a:r>
              <a:rPr lang="ru-RU" sz="1300" dirty="0">
                <a:solidFill>
                  <a:schemeClr val="tx2"/>
                </a:solidFill>
              </a:rPr>
              <a:t> и </a:t>
            </a:r>
            <a:r>
              <a:rPr lang="ru-RU" sz="1300" dirty="0" err="1">
                <a:solidFill>
                  <a:schemeClr val="tx2"/>
                </a:solidFill>
              </a:rPr>
              <a:t>Bi</a:t>
            </a:r>
            <a:r>
              <a:rPr lang="ru-RU" sz="1300" dirty="0">
                <a:solidFill>
                  <a:schemeClr val="tx2"/>
                </a:solidFill>
              </a:rPr>
              <a:t> связаны с серой. Эти группы </a:t>
            </a:r>
            <a:r>
              <a:rPr lang="ru-RU" sz="1300" dirty="0" smtClean="0">
                <a:solidFill>
                  <a:schemeClr val="tx2"/>
                </a:solidFill>
              </a:rPr>
              <a:t>соединены с </a:t>
            </a:r>
            <a:r>
              <a:rPr lang="ru-RU" sz="1300" dirty="0">
                <a:solidFill>
                  <a:schemeClr val="tx2"/>
                </a:solidFill>
              </a:rPr>
              <a:t>металлами Си, </a:t>
            </a:r>
            <a:r>
              <a:rPr lang="ru-RU" sz="1300" dirty="0" err="1">
                <a:solidFill>
                  <a:schemeClr val="tx2"/>
                </a:solidFill>
              </a:rPr>
              <a:t>Ag</a:t>
            </a:r>
            <a:r>
              <a:rPr lang="ru-RU" sz="1300" dirty="0">
                <a:solidFill>
                  <a:schemeClr val="tx2"/>
                </a:solidFill>
              </a:rPr>
              <a:t> и РЬ. </a:t>
            </a:r>
            <a:r>
              <a:rPr lang="ru-RU" sz="1300" dirty="0" err="1">
                <a:solidFill>
                  <a:schemeClr val="tx2"/>
                </a:solidFill>
              </a:rPr>
              <a:t>Сульфосоли</a:t>
            </a:r>
            <a:r>
              <a:rPr lang="ru-RU" sz="1300" dirty="0">
                <a:solidFill>
                  <a:schemeClr val="tx2"/>
                </a:solidFill>
              </a:rPr>
              <a:t> смешанного состава </a:t>
            </a:r>
            <a:r>
              <a:rPr lang="ru-RU" sz="1300" dirty="0" smtClean="0">
                <a:solidFill>
                  <a:schemeClr val="tx2"/>
                </a:solidFill>
              </a:rPr>
              <a:t>немногочисленны и </a:t>
            </a:r>
            <a:r>
              <a:rPr lang="ru-RU" sz="1300" dirty="0">
                <a:solidFill>
                  <a:schemeClr val="tx2"/>
                </a:solidFill>
              </a:rPr>
              <a:t>в большинстве случаев представляют собой двойные соли. То же </a:t>
            </a:r>
            <a:r>
              <a:rPr lang="ru-RU" sz="1300" dirty="0" smtClean="0">
                <a:solidFill>
                  <a:schemeClr val="tx2"/>
                </a:solidFill>
              </a:rPr>
              <a:t>самое относится </a:t>
            </a:r>
            <a:r>
              <a:rPr lang="ru-RU" sz="1300" dirty="0">
                <a:solidFill>
                  <a:schemeClr val="tx2"/>
                </a:solidFill>
              </a:rPr>
              <a:t>к полуметаллам, которые не обнаруживают </a:t>
            </a:r>
            <a:r>
              <a:rPr lang="ru-RU" sz="1300" dirty="0" smtClean="0">
                <a:solidFill>
                  <a:schemeClr val="tx2"/>
                </a:solidFill>
              </a:rPr>
              <a:t>сколько-нибудь заметного </a:t>
            </a:r>
            <a:r>
              <a:rPr lang="ru-RU" sz="1300" dirty="0">
                <a:solidFill>
                  <a:schemeClr val="tx2"/>
                </a:solidFill>
              </a:rPr>
              <a:t>изоморфизма, как видно из диаграммы фазового состояния </a:t>
            </a:r>
            <a:r>
              <a:rPr lang="ru-RU" sz="1300" dirty="0" smtClean="0">
                <a:solidFill>
                  <a:schemeClr val="tx2"/>
                </a:solidFill>
              </a:rPr>
              <a:t>системы </a:t>
            </a:r>
            <a:r>
              <a:rPr lang="ru-RU" sz="1300" dirty="0" err="1">
                <a:solidFill>
                  <a:schemeClr val="tx2"/>
                </a:solidFill>
              </a:rPr>
              <a:t>As</a:t>
            </a:r>
            <a:r>
              <a:rPr lang="ru-RU" sz="1300" dirty="0">
                <a:solidFill>
                  <a:schemeClr val="tx2"/>
                </a:solidFill>
              </a:rPr>
              <a:t> — </a:t>
            </a:r>
            <a:r>
              <a:rPr lang="ru-RU" sz="1300" dirty="0" err="1">
                <a:solidFill>
                  <a:schemeClr val="tx2"/>
                </a:solidFill>
              </a:rPr>
              <a:t>Sb</a:t>
            </a:r>
            <a:r>
              <a:rPr lang="ru-RU" sz="1300" dirty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(см. рисунок). </a:t>
            </a:r>
          </a:p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В </a:t>
            </a:r>
            <a:r>
              <a:rPr lang="ru-RU" sz="1300" dirty="0" err="1">
                <a:solidFill>
                  <a:schemeClr val="tx2"/>
                </a:solidFill>
              </a:rPr>
              <a:t>сульфосолях</a:t>
            </a:r>
            <a:r>
              <a:rPr lang="ru-RU" sz="1300" dirty="0">
                <a:solidFill>
                  <a:schemeClr val="tx2"/>
                </a:solidFill>
              </a:rPr>
              <a:t>, содержащих два полуметалла, их </a:t>
            </a:r>
            <a:r>
              <a:rPr lang="ru-RU" sz="1300" dirty="0" smtClean="0">
                <a:solidFill>
                  <a:schemeClr val="tx2"/>
                </a:solidFill>
              </a:rPr>
              <a:t>отношение </a:t>
            </a:r>
            <a:r>
              <a:rPr lang="ru-RU" sz="1300" dirty="0">
                <a:solidFill>
                  <a:schemeClr val="tx2"/>
                </a:solidFill>
              </a:rPr>
              <a:t>как правило составляет 1 : 1, 2 : 1 или 3:1, например, в </a:t>
            </a:r>
            <a:r>
              <a:rPr lang="ru-RU" sz="1300" dirty="0" smtClean="0">
                <a:solidFill>
                  <a:schemeClr val="tx2"/>
                </a:solidFill>
              </a:rPr>
              <a:t>минералах </a:t>
            </a:r>
            <a:r>
              <a:rPr lang="ru-RU" sz="1300" dirty="0" err="1" smtClean="0">
                <a:solidFill>
                  <a:schemeClr val="tx2"/>
                </a:solidFill>
              </a:rPr>
              <a:t>геокроните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Pb</a:t>
            </a:r>
            <a:r>
              <a:rPr lang="ru-RU" sz="1300" baseline="-25000" dirty="0">
                <a:solidFill>
                  <a:schemeClr val="tx2"/>
                </a:solidFill>
              </a:rPr>
              <a:t>5</a:t>
            </a:r>
            <a:r>
              <a:rPr lang="ru-RU" sz="1300" dirty="0">
                <a:solidFill>
                  <a:schemeClr val="tx2"/>
                </a:solidFill>
              </a:rPr>
              <a:t>SbAsS</a:t>
            </a:r>
            <a:r>
              <a:rPr lang="ru-RU" sz="1300" baseline="-25000" dirty="0">
                <a:solidFill>
                  <a:schemeClr val="tx2"/>
                </a:solidFill>
              </a:rPr>
              <a:t>8</a:t>
            </a:r>
            <a:r>
              <a:rPr lang="ru-RU" sz="1300" dirty="0">
                <a:solidFill>
                  <a:schemeClr val="tx2"/>
                </a:solidFill>
              </a:rPr>
              <a:t> и </a:t>
            </a:r>
            <a:r>
              <a:rPr lang="ru-RU" sz="1300" dirty="0" err="1">
                <a:solidFill>
                  <a:schemeClr val="tx2"/>
                </a:solidFill>
              </a:rPr>
              <a:t>венаите</a:t>
            </a:r>
            <a:r>
              <a:rPr lang="ru-RU" sz="1300" dirty="0">
                <a:solidFill>
                  <a:schemeClr val="tx2"/>
                </a:solidFill>
              </a:rPr>
              <a:t> Pb</a:t>
            </a:r>
            <a:r>
              <a:rPr lang="ru-RU" sz="1300" baseline="-25000" dirty="0">
                <a:solidFill>
                  <a:schemeClr val="tx2"/>
                </a:solidFill>
              </a:rPr>
              <a:t>3</a:t>
            </a:r>
            <a:r>
              <a:rPr lang="ru-RU" sz="1300" dirty="0">
                <a:solidFill>
                  <a:schemeClr val="tx2"/>
                </a:solidFill>
              </a:rPr>
              <a:t>BiSbS</a:t>
            </a:r>
            <a:r>
              <a:rPr lang="ru-RU" sz="1300" baseline="-25000" dirty="0">
                <a:solidFill>
                  <a:schemeClr val="tx2"/>
                </a:solidFill>
              </a:rPr>
              <a:t>3</a:t>
            </a:r>
            <a:r>
              <a:rPr lang="ru-RU" sz="1300" dirty="0">
                <a:solidFill>
                  <a:schemeClr val="tx2"/>
                </a:solidFill>
              </a:rPr>
              <a:t>. При высоких температурах </a:t>
            </a:r>
            <a:r>
              <a:rPr lang="ru-RU" sz="1300" dirty="0" err="1" smtClean="0">
                <a:solidFill>
                  <a:schemeClr val="tx2"/>
                </a:solidFill>
              </a:rPr>
              <a:t>сульфосоли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образуют твердые растворы между собой и с аналогичными </a:t>
            </a:r>
            <a:r>
              <a:rPr lang="ru-RU" sz="1300" dirty="0" smtClean="0">
                <a:solidFill>
                  <a:schemeClr val="tx2"/>
                </a:solidFill>
              </a:rPr>
              <a:t>сульфидами </a:t>
            </a:r>
            <a:r>
              <a:rPr lang="ru-RU" sz="1300" dirty="0">
                <a:solidFill>
                  <a:schemeClr val="tx2"/>
                </a:solidFill>
              </a:rPr>
              <a:t>полуметаллов и металлов </a:t>
            </a:r>
            <a:r>
              <a:rPr lang="ru-RU" sz="1300" dirty="0" smtClean="0">
                <a:solidFill>
                  <a:schemeClr val="tx2"/>
                </a:solidFill>
              </a:rPr>
              <a:t>As</a:t>
            </a:r>
            <a:r>
              <a:rPr lang="ru-RU" sz="1300" baseline="-25000" dirty="0" smtClean="0">
                <a:solidFill>
                  <a:schemeClr val="tx2"/>
                </a:solidFill>
              </a:rPr>
              <a:t>2</a:t>
            </a:r>
            <a:r>
              <a:rPr lang="ru-RU" sz="1300" dirty="0" smtClean="0">
                <a:solidFill>
                  <a:schemeClr val="tx2"/>
                </a:solidFill>
              </a:rPr>
              <a:t>S</a:t>
            </a:r>
            <a:r>
              <a:rPr lang="ru-RU" sz="1300" baseline="-25000" dirty="0" smtClean="0">
                <a:solidFill>
                  <a:schemeClr val="tx2"/>
                </a:solidFill>
              </a:rPr>
              <a:t>3</a:t>
            </a:r>
            <a:r>
              <a:rPr lang="ru-RU" sz="1300" dirty="0">
                <a:solidFill>
                  <a:schemeClr val="tx2"/>
                </a:solidFill>
              </a:rPr>
              <a:t>, Sb</a:t>
            </a:r>
            <a:r>
              <a:rPr lang="ru-RU" sz="1300" baseline="-25000" dirty="0">
                <a:solidFill>
                  <a:schemeClr val="tx2"/>
                </a:solidFill>
              </a:rPr>
              <a:t>2</a:t>
            </a:r>
            <a:r>
              <a:rPr lang="ru-RU" sz="1300" dirty="0">
                <a:solidFill>
                  <a:schemeClr val="tx2"/>
                </a:solidFill>
              </a:rPr>
              <a:t>S</a:t>
            </a:r>
            <a:r>
              <a:rPr lang="ru-RU" sz="1300" baseline="-25000" dirty="0">
                <a:solidFill>
                  <a:schemeClr val="tx2"/>
                </a:solidFill>
              </a:rPr>
              <a:t>3</a:t>
            </a:r>
            <a:r>
              <a:rPr lang="ru-RU" sz="1300" dirty="0">
                <a:solidFill>
                  <a:schemeClr val="tx2"/>
                </a:solidFill>
              </a:rPr>
              <a:t>, Bi</a:t>
            </a:r>
            <a:r>
              <a:rPr lang="ru-RU" sz="1300" baseline="-25000" dirty="0">
                <a:solidFill>
                  <a:schemeClr val="tx2"/>
                </a:solidFill>
              </a:rPr>
              <a:t>2</a:t>
            </a:r>
            <a:r>
              <a:rPr lang="ru-RU" sz="1300" dirty="0">
                <a:solidFill>
                  <a:schemeClr val="tx2"/>
                </a:solidFill>
              </a:rPr>
              <a:t>S</a:t>
            </a:r>
            <a:r>
              <a:rPr lang="ru-RU" sz="1300" baseline="-25000" dirty="0">
                <a:solidFill>
                  <a:schemeClr val="tx2"/>
                </a:solidFill>
              </a:rPr>
              <a:t>3</a:t>
            </a:r>
            <a:r>
              <a:rPr lang="ru-RU" sz="1300" dirty="0">
                <a:solidFill>
                  <a:schemeClr val="tx2"/>
                </a:solidFill>
              </a:rPr>
              <a:t> и Cu</a:t>
            </a:r>
            <a:r>
              <a:rPr lang="ru-RU" sz="1300" baseline="-25000" dirty="0">
                <a:solidFill>
                  <a:schemeClr val="tx2"/>
                </a:solidFill>
              </a:rPr>
              <a:t>2</a:t>
            </a:r>
            <a:r>
              <a:rPr lang="ru-RU" sz="1300" dirty="0">
                <a:solidFill>
                  <a:schemeClr val="tx2"/>
                </a:solidFill>
              </a:rPr>
              <a:t>S, Ag</a:t>
            </a:r>
            <a:r>
              <a:rPr lang="ru-RU" sz="1300" baseline="-25000" dirty="0">
                <a:solidFill>
                  <a:schemeClr val="tx2"/>
                </a:solidFill>
              </a:rPr>
              <a:t>2</a:t>
            </a:r>
            <a:r>
              <a:rPr lang="ru-RU" sz="1300" dirty="0">
                <a:solidFill>
                  <a:schemeClr val="tx2"/>
                </a:solidFill>
              </a:rPr>
              <a:t>S, </a:t>
            </a:r>
            <a:r>
              <a:rPr lang="ru-RU" sz="1300" dirty="0" err="1">
                <a:solidFill>
                  <a:schemeClr val="tx2"/>
                </a:solidFill>
              </a:rPr>
              <a:t>PbS</a:t>
            </a:r>
            <a:r>
              <a:rPr lang="ru-RU" sz="1300" dirty="0">
                <a:solidFill>
                  <a:schemeClr val="tx2"/>
                </a:solidFill>
              </a:rPr>
              <a:t>. </a:t>
            </a:r>
            <a:r>
              <a:rPr lang="ru-RU" sz="1300" dirty="0" smtClean="0">
                <a:solidFill>
                  <a:schemeClr val="tx2"/>
                </a:solidFill>
              </a:rPr>
              <a:t>При низких </a:t>
            </a:r>
            <a:r>
              <a:rPr lang="ru-RU" sz="1300" dirty="0">
                <a:solidFill>
                  <a:schemeClr val="tx2"/>
                </a:solidFill>
              </a:rPr>
              <a:t>температурах они обычно не смешиваются и образуют </a:t>
            </a:r>
            <a:r>
              <a:rPr lang="ru-RU" sz="1300" dirty="0" smtClean="0">
                <a:solidFill>
                  <a:schemeClr val="tx2"/>
                </a:solidFill>
              </a:rPr>
              <a:t>правильные или </a:t>
            </a:r>
            <a:r>
              <a:rPr lang="ru-RU" sz="1300" dirty="0">
                <a:solidFill>
                  <a:schemeClr val="tx2"/>
                </a:solidFill>
              </a:rPr>
              <a:t>неправильные срастания. Типичный пример представляют собой </a:t>
            </a:r>
            <a:r>
              <a:rPr lang="ru-RU" sz="1300" dirty="0" err="1" smtClean="0">
                <a:solidFill>
                  <a:schemeClr val="tx2"/>
                </a:solidFill>
              </a:rPr>
              <a:t>матильдит</a:t>
            </a: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AgBiS</a:t>
            </a:r>
            <a:r>
              <a:rPr lang="ru-RU" sz="1300" baseline="-25000" dirty="0">
                <a:solidFill>
                  <a:schemeClr val="tx2"/>
                </a:solidFill>
              </a:rPr>
              <a:t>2</a:t>
            </a:r>
            <a:r>
              <a:rPr lang="ru-RU" sz="1300" dirty="0">
                <a:solidFill>
                  <a:schemeClr val="tx2"/>
                </a:solidFill>
              </a:rPr>
              <a:t> и галенит, которые при температурах выше </a:t>
            </a:r>
            <a:r>
              <a:rPr lang="ru-RU" sz="1300" dirty="0" smtClean="0">
                <a:solidFill>
                  <a:schemeClr val="tx2"/>
                </a:solidFill>
              </a:rPr>
              <a:t>350 °С </a:t>
            </a:r>
            <a:r>
              <a:rPr lang="ru-RU" sz="1300" dirty="0">
                <a:solidFill>
                  <a:schemeClr val="tx2"/>
                </a:solidFill>
              </a:rPr>
              <a:t>полностью </a:t>
            </a:r>
            <a:r>
              <a:rPr lang="ru-RU" sz="1300" dirty="0" smtClean="0">
                <a:solidFill>
                  <a:schemeClr val="tx2"/>
                </a:solidFill>
              </a:rPr>
              <a:t>смешиваются </a:t>
            </a:r>
            <a:r>
              <a:rPr lang="ru-RU" sz="1300" dirty="0">
                <a:solidFill>
                  <a:schemeClr val="tx2"/>
                </a:solidFill>
              </a:rPr>
              <a:t>благодаря их </a:t>
            </a:r>
            <a:r>
              <a:rPr lang="ru-RU" sz="1300" dirty="0" err="1">
                <a:solidFill>
                  <a:schemeClr val="tx2"/>
                </a:solidFill>
              </a:rPr>
              <a:t>изоструктурности</a:t>
            </a:r>
            <a:r>
              <a:rPr lang="ru-RU" sz="1300" dirty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1300" dirty="0">
                <a:solidFill>
                  <a:schemeClr val="tx2"/>
                </a:solidFill>
              </a:rPr>
              <a:t>Структуры </a:t>
            </a:r>
            <a:r>
              <a:rPr lang="ru-RU" sz="1300" dirty="0" err="1">
                <a:solidFill>
                  <a:schemeClr val="tx2"/>
                </a:solidFill>
              </a:rPr>
              <a:t>сульфосолей</a:t>
            </a:r>
            <a:r>
              <a:rPr lang="ru-RU" sz="1300" dirty="0">
                <a:solidFill>
                  <a:schemeClr val="tx2"/>
                </a:solidFill>
              </a:rPr>
              <a:t> могут быть выведены из структур </a:t>
            </a:r>
            <a:r>
              <a:rPr lang="ru-RU" sz="1300" dirty="0" smtClean="0">
                <a:solidFill>
                  <a:schemeClr val="tx2"/>
                </a:solidFill>
              </a:rPr>
              <a:t>сульфидов полуметаллов </a:t>
            </a:r>
            <a:r>
              <a:rPr lang="ru-RU" sz="1300" dirty="0">
                <a:solidFill>
                  <a:schemeClr val="tx2"/>
                </a:solidFill>
              </a:rPr>
              <a:t>путем введения атомов металлического компонента и наоборот.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0549" y="3600306"/>
            <a:ext cx="52975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300" dirty="0">
                <a:solidFill>
                  <a:schemeClr val="tx2"/>
                </a:solidFill>
              </a:rPr>
              <a:t>Минералы группы </a:t>
            </a:r>
            <a:r>
              <a:rPr lang="ru-RU" sz="1300" dirty="0" err="1">
                <a:solidFill>
                  <a:schemeClr val="tx2"/>
                </a:solidFill>
              </a:rPr>
              <a:t>сульфосолей</a:t>
            </a:r>
            <a:r>
              <a:rPr lang="ru-RU" sz="1300" dirty="0">
                <a:solidFill>
                  <a:schemeClr val="tx2"/>
                </a:solidFill>
              </a:rPr>
              <a:t> подразделяются на медные, </a:t>
            </a:r>
            <a:r>
              <a:rPr lang="ru-RU" sz="1300" dirty="0" smtClean="0">
                <a:solidFill>
                  <a:schemeClr val="tx2"/>
                </a:solidFill>
              </a:rPr>
              <a:t>серебряные и </a:t>
            </a:r>
            <a:r>
              <a:rPr lang="ru-RU" sz="1300" dirty="0">
                <a:solidFill>
                  <a:schemeClr val="tx2"/>
                </a:solidFill>
              </a:rPr>
              <a:t>свинцовые соответственно ассоциациям металлов в сульфидах и их </a:t>
            </a:r>
            <a:r>
              <a:rPr lang="ru-RU" sz="1300" dirty="0" smtClean="0">
                <a:solidFill>
                  <a:schemeClr val="tx2"/>
                </a:solidFill>
              </a:rPr>
              <a:t>аналогах</a:t>
            </a:r>
            <a:r>
              <a:rPr lang="ru-RU" sz="1300" dirty="0">
                <a:solidFill>
                  <a:schemeClr val="tx2"/>
                </a:solidFill>
              </a:rPr>
              <a:t>. Распределение минералов по группам внутри этих крупных </a:t>
            </a:r>
            <a:r>
              <a:rPr lang="ru-RU" sz="1300" dirty="0" smtClean="0">
                <a:solidFill>
                  <a:schemeClr val="tx2"/>
                </a:solidFill>
              </a:rPr>
              <a:t>подразделений </a:t>
            </a:r>
            <a:r>
              <a:rPr lang="ru-RU" sz="1300" dirty="0">
                <a:solidFill>
                  <a:schemeClr val="tx2"/>
                </a:solidFill>
              </a:rPr>
              <a:t>осуществляется по </a:t>
            </a:r>
            <a:r>
              <a:rPr lang="ru-RU" sz="1300" dirty="0" err="1">
                <a:solidFill>
                  <a:schemeClr val="tx2"/>
                </a:solidFill>
              </a:rPr>
              <a:t>кристаллохимическнм</a:t>
            </a:r>
            <a:r>
              <a:rPr lang="ru-RU" sz="1300" dirty="0">
                <a:solidFill>
                  <a:schemeClr val="tx2"/>
                </a:solidFill>
              </a:rPr>
              <a:t> особенностям по </a:t>
            </a:r>
            <a:r>
              <a:rPr lang="ru-RU" sz="1300" dirty="0" smtClean="0">
                <a:solidFill>
                  <a:schemeClr val="tx2"/>
                </a:solidFill>
              </a:rPr>
              <a:t>типу полуметалла</a:t>
            </a:r>
            <a:r>
              <a:rPr lang="ru-RU" sz="1300" dirty="0">
                <a:solidFill>
                  <a:schemeClr val="tx2"/>
                </a:solidFill>
              </a:rPr>
              <a:t>. </a:t>
            </a:r>
            <a:endParaRPr lang="ru-RU" sz="13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300" dirty="0" smtClean="0">
                <a:solidFill>
                  <a:schemeClr val="tx2"/>
                </a:solidFill>
              </a:rPr>
              <a:t>Для </a:t>
            </a:r>
            <a:r>
              <a:rPr lang="ru-RU" sz="1300" dirty="0">
                <a:solidFill>
                  <a:schemeClr val="tx2"/>
                </a:solidFill>
              </a:rPr>
              <a:t>выделения отдельных минералов среди </a:t>
            </a:r>
            <a:r>
              <a:rPr lang="ru-RU" sz="1300" dirty="0" err="1">
                <a:solidFill>
                  <a:schemeClr val="tx2"/>
                </a:solidFill>
              </a:rPr>
              <a:t>сульфосолей</a:t>
            </a:r>
            <a:r>
              <a:rPr lang="ru-RU" sz="1300" dirty="0">
                <a:solidFill>
                  <a:schemeClr val="tx2"/>
                </a:solidFill>
              </a:rPr>
              <a:t> </a:t>
            </a:r>
            <a:r>
              <a:rPr lang="ru-RU" sz="1300" dirty="0" smtClean="0">
                <a:solidFill>
                  <a:schemeClr val="tx2"/>
                </a:solidFill>
              </a:rPr>
              <a:t>важно отношение </a:t>
            </a:r>
            <a:r>
              <a:rPr lang="ru-RU" sz="1300" dirty="0">
                <a:solidFill>
                  <a:schemeClr val="tx2"/>
                </a:solidFill>
              </a:rPr>
              <a:t>между металлическим и полуметаллическим компонентами </a:t>
            </a:r>
            <a:r>
              <a:rPr lang="ru-RU" sz="1300" dirty="0" smtClean="0">
                <a:solidFill>
                  <a:schemeClr val="tx2"/>
                </a:solidFill>
              </a:rPr>
              <a:t>MS : X2S3</a:t>
            </a:r>
            <a:r>
              <a:rPr lang="ru-RU" sz="1300" dirty="0">
                <a:solidFill>
                  <a:schemeClr val="tx2"/>
                </a:solidFill>
              </a:rPr>
              <a:t>, которое закономерно изменяется в последовательности 1:3; </a:t>
            </a:r>
            <a:r>
              <a:rPr lang="ru-RU" sz="1300" dirty="0" smtClean="0">
                <a:solidFill>
                  <a:schemeClr val="tx2"/>
                </a:solidFill>
              </a:rPr>
              <a:t>1:2; 1:1</a:t>
            </a:r>
            <a:r>
              <a:rPr lang="ru-RU" sz="1300" dirty="0">
                <a:solidFill>
                  <a:schemeClr val="tx2"/>
                </a:solidFill>
              </a:rPr>
              <a:t>; 2:1; 3:1; 4:1; 5:1. При этом существуют промежуточные </a:t>
            </a:r>
            <a:r>
              <a:rPr lang="ru-RU" sz="1300" dirty="0" smtClean="0">
                <a:solidFill>
                  <a:schemeClr val="tx2"/>
                </a:solidFill>
              </a:rPr>
              <a:t>соотношения</a:t>
            </a:r>
            <a:r>
              <a:rPr lang="ru-RU" sz="1300" dirty="0">
                <a:solidFill>
                  <a:schemeClr val="tx2"/>
                </a:solidFill>
              </a:rPr>
              <a:t>, которые могут быть получены путем сложения соседних </a:t>
            </a:r>
            <a:r>
              <a:rPr lang="ru-RU" sz="1300" dirty="0" smtClean="0">
                <a:solidFill>
                  <a:schemeClr val="tx2"/>
                </a:solidFill>
              </a:rPr>
              <a:t>отношений, например</a:t>
            </a:r>
            <a:r>
              <a:rPr lang="ru-RU" sz="1300" dirty="0">
                <a:solidFill>
                  <a:schemeClr val="tx2"/>
                </a:solidFill>
              </a:rPr>
              <a:t>, 3 : 1 получается при сложении 2 : 1 и 4 : 1.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13" y="3713842"/>
            <a:ext cx="2741739" cy="240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 smtClean="0"/>
              <a:t>Сульфосоли</a:t>
            </a:r>
            <a:r>
              <a:rPr lang="ru-RU" sz="1800" b="1" dirty="0" smtClean="0"/>
              <a:t> меди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/>
              <a:t>Эта группа включает следующие кубические или псевдокубические </a:t>
            </a:r>
            <a:r>
              <a:rPr lang="ru-RU" sz="1400" dirty="0" smtClean="0"/>
              <a:t>минералы.</a:t>
            </a:r>
          </a:p>
          <a:p>
            <a:pPr indent="449263" algn="just"/>
            <a:r>
              <a:rPr lang="ru-RU" sz="1400" dirty="0" smtClean="0"/>
              <a:t>Все </a:t>
            </a:r>
            <a:r>
              <a:rPr lang="ru-RU" sz="1400" dirty="0"/>
              <a:t>эти минералы имеют гексатетраэдрический габитус. За </a:t>
            </a:r>
            <a:r>
              <a:rPr lang="ru-RU" sz="1400" dirty="0" smtClean="0"/>
              <a:t>исключением </a:t>
            </a:r>
            <a:r>
              <a:rPr lang="ru-RU" sz="1400" dirty="0" err="1"/>
              <a:t>сульванита</a:t>
            </a:r>
            <a:r>
              <a:rPr lang="ru-RU" sz="1400" dirty="0"/>
              <a:t>, бронзово-желтого с совершенной спайностью по {100</a:t>
            </a:r>
            <a:r>
              <a:rPr lang="ru-RU" sz="1400" dirty="0" smtClean="0"/>
              <a:t>}, все </a:t>
            </a:r>
            <a:r>
              <a:rPr lang="ru-RU" sz="1400" dirty="0"/>
              <a:t>минералы красновато-серые до темно-серых с металлическим </a:t>
            </a:r>
            <a:r>
              <a:rPr lang="ru-RU" sz="1400" dirty="0" smtClean="0"/>
              <a:t>блеском, низкой </a:t>
            </a:r>
            <a:r>
              <a:rPr lang="ru-RU" sz="1400" dirty="0"/>
              <a:t>отражательной способностью (23—30%) и без спайности. </a:t>
            </a:r>
            <a:r>
              <a:rPr lang="ru-RU" sz="1400" dirty="0" smtClean="0"/>
              <a:t>Обычно встречаются </a:t>
            </a:r>
            <a:r>
              <a:rPr lang="ru-RU" sz="1400" dirty="0"/>
              <a:t>в виде массивных агрегатов.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88840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24000" algn="l"/>
              </a:tabLst>
            </a:pPr>
            <a:r>
              <a:rPr lang="ru-RU" sz="1600" b="1" dirty="0" smtClean="0">
                <a:solidFill>
                  <a:schemeClr val="tx2"/>
                </a:solidFill>
              </a:rPr>
              <a:t>Тетраэдрит	</a:t>
            </a:r>
            <a:r>
              <a:rPr lang="en-US" sz="1600" b="1" dirty="0" smtClean="0">
                <a:solidFill>
                  <a:schemeClr val="tx2"/>
                </a:solidFill>
              </a:rPr>
              <a:t>Cu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12</a:t>
            </a:r>
            <a:r>
              <a:rPr lang="en-US" sz="1600" b="1" dirty="0" smtClean="0">
                <a:solidFill>
                  <a:schemeClr val="tx2"/>
                </a:solidFill>
              </a:rPr>
              <a:t>Sb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4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ru-RU" sz="1600" b="1" baseline="-25000" dirty="0">
                <a:solidFill>
                  <a:schemeClr val="tx2"/>
                </a:solidFill>
              </a:rPr>
              <a:t>1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r>
              <a:rPr lang="en-US" sz="1600" b="1" dirty="0" smtClean="0">
                <a:solidFill>
                  <a:schemeClr val="tx2"/>
                </a:solidFill>
              </a:rPr>
              <a:t>*</a:t>
            </a:r>
            <a:endParaRPr lang="ru-RU" sz="1600" b="1" dirty="0">
              <a:solidFill>
                <a:schemeClr val="tx2"/>
              </a:solidFill>
            </a:endParaRPr>
          </a:p>
          <a:p>
            <a:pPr>
              <a:tabLst>
                <a:tab pos="1524000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Теннантит</a:t>
            </a: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Cu</a:t>
            </a:r>
            <a:r>
              <a:rPr lang="ru-RU" sz="1600" b="1" baseline="-25000" dirty="0">
                <a:solidFill>
                  <a:schemeClr val="tx2"/>
                </a:solidFill>
              </a:rPr>
              <a:t>1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As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4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ru-RU" sz="16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endParaRPr lang="ru-RU" sz="1600" b="1" dirty="0">
              <a:solidFill>
                <a:schemeClr val="tx2"/>
              </a:solidFill>
            </a:endParaRPr>
          </a:p>
          <a:p>
            <a:pPr>
              <a:tabLst>
                <a:tab pos="1524000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Фаматинит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SbS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524000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Люцонит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AsS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6066" y="404664"/>
            <a:ext cx="2279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smtClean="0">
                <a:solidFill>
                  <a:schemeClr val="tx2"/>
                </a:solidFill>
              </a:rPr>
              <a:t>тетраэдрита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3613" y="19888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Германит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GeS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tabLst>
                <a:tab pos="1524000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Колусит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(As, </a:t>
            </a:r>
            <a:r>
              <a:rPr lang="en-US" sz="1600" dirty="0" err="1">
                <a:solidFill>
                  <a:schemeClr val="tx2"/>
                </a:solidFill>
              </a:rPr>
              <a:t>Sn</a:t>
            </a:r>
            <a:r>
              <a:rPr lang="en-US" sz="1600" dirty="0">
                <a:solidFill>
                  <a:schemeClr val="tx2"/>
                </a:solidFill>
              </a:rPr>
              <a:t>, V)S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tabLst>
                <a:tab pos="1524000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Сульванит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VS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tabLst>
                <a:tab pos="1524000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Лазаревичит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Cu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AsS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endParaRPr lang="ru-RU" sz="1600" baseline="-25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7612" y="3282082"/>
            <a:ext cx="79548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Группа </a:t>
            </a:r>
            <a:r>
              <a:rPr lang="ru-RU" sz="1600" dirty="0" err="1">
                <a:solidFill>
                  <a:schemeClr val="tx2"/>
                </a:solidFill>
              </a:rPr>
              <a:t>бурнонита</a:t>
            </a:r>
            <a:endParaRPr lang="ru-RU" sz="1600" dirty="0">
              <a:solidFill>
                <a:schemeClr val="tx2"/>
              </a:solidFill>
            </a:endParaRP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Минералы этой группы ромбические, со структурой, аналогичной </a:t>
            </a:r>
            <a:r>
              <a:rPr lang="ru-RU" sz="1400" dirty="0" smtClean="0">
                <a:solidFill>
                  <a:schemeClr val="tx2"/>
                </a:solidFill>
              </a:rPr>
              <a:t>структуре </a:t>
            </a:r>
            <a:r>
              <a:rPr lang="ru-RU" sz="1400" dirty="0">
                <a:solidFill>
                  <a:schemeClr val="tx2"/>
                </a:solidFill>
              </a:rPr>
              <a:t>антимонита; в их состав входят как свинец, так и медь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Первые два минерала </a:t>
            </a:r>
            <a:r>
              <a:rPr lang="ru-RU" sz="1400" dirty="0" err="1">
                <a:solidFill>
                  <a:schemeClr val="tx2"/>
                </a:solidFill>
              </a:rPr>
              <a:t>изоструктурны</a:t>
            </a:r>
            <a:r>
              <a:rPr lang="ru-RU" sz="1400" dirty="0">
                <a:solidFill>
                  <a:schemeClr val="tx2"/>
                </a:solidFill>
              </a:rPr>
              <a:t>, встречаются в виде </a:t>
            </a:r>
            <a:r>
              <a:rPr lang="ru-RU" sz="1400" dirty="0" err="1" smtClean="0">
                <a:solidFill>
                  <a:schemeClr val="tx2"/>
                </a:solidFill>
              </a:rPr>
              <a:t>короткоприаматических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или псевдокубических кристаллов, тогда как остальные </a:t>
            </a:r>
            <a:r>
              <a:rPr lang="ru-RU" sz="1400" dirty="0" smtClean="0">
                <a:solidFill>
                  <a:schemeClr val="tx2"/>
                </a:solidFill>
              </a:rPr>
              <a:t>длиннопризматические </a:t>
            </a:r>
            <a:r>
              <a:rPr lang="ru-RU" sz="1400" dirty="0">
                <a:solidFill>
                  <a:schemeClr val="tx2"/>
                </a:solidFill>
              </a:rPr>
              <a:t>до игольчатых, вытянутые вдоль оси </a:t>
            </a:r>
            <a:r>
              <a:rPr lang="ru-RU" sz="1400" i="1" dirty="0">
                <a:solidFill>
                  <a:schemeClr val="tx2"/>
                </a:solidFill>
              </a:rPr>
              <a:t>с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6824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6986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Зелигманнит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err="1" smtClean="0">
                <a:solidFill>
                  <a:schemeClr val="tx2"/>
                </a:solidFill>
              </a:rPr>
              <a:t>PbCuAsS</a:t>
            </a:r>
            <a:r>
              <a:rPr lang="ru-RU" sz="1600" baseline="-25000" dirty="0" smtClean="0">
                <a:solidFill>
                  <a:schemeClr val="tx2"/>
                </a:solidFill>
              </a:rPr>
              <a:t>3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Бурнонит</a:t>
            </a: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dirty="0" err="1" smtClean="0">
                <a:solidFill>
                  <a:schemeClr val="tx2"/>
                </a:solidFill>
              </a:rPr>
              <a:t>PbCuSbS</a:t>
            </a:r>
            <a:r>
              <a:rPr lang="ru-RU" sz="1600" b="1" baseline="-25000" dirty="0" smtClean="0">
                <a:solidFill>
                  <a:schemeClr val="tx2"/>
                </a:solidFill>
              </a:rPr>
              <a:t>3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Айкинит</a:t>
            </a: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PbCuBiS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3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Хаммарит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Pb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Cu2Bi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9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Рецбаниит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Pb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Bi</a:t>
            </a:r>
            <a:r>
              <a:rPr lang="en-US" sz="1600" baseline="-25000" dirty="0" smtClean="0">
                <a:solidFill>
                  <a:schemeClr val="tx2"/>
                </a:solidFill>
              </a:rPr>
              <a:t>10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19</a:t>
            </a:r>
            <a:endParaRPr lang="en-US" sz="1600" baseline="-250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466707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6986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Линдстрёмит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PbCuBi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5</a:t>
            </a:r>
          </a:p>
          <a:p>
            <a:pPr>
              <a:tabLst>
                <a:tab pos="1698625" algn="l"/>
              </a:tabLst>
            </a:pPr>
            <a:r>
              <a:rPr lang="ru-RU" sz="1600" dirty="0">
                <a:solidFill>
                  <a:schemeClr val="tx2"/>
                </a:solidFill>
              </a:rPr>
              <a:t>Гладит	</a:t>
            </a:r>
            <a:r>
              <a:rPr lang="en-US" sz="1600" dirty="0" err="1" smtClean="0">
                <a:solidFill>
                  <a:schemeClr val="tx2"/>
                </a:solidFill>
              </a:rPr>
              <a:t>PbCuBi</a:t>
            </a:r>
            <a:r>
              <a:rPr lang="ru-RU" sz="1600" baseline="-25000" dirty="0" smtClean="0">
                <a:solidFill>
                  <a:schemeClr val="tx2"/>
                </a:solidFill>
              </a:rPr>
              <a:t>5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ru-RU" sz="1600" baseline="-25000" dirty="0" smtClean="0">
                <a:solidFill>
                  <a:schemeClr val="tx2"/>
                </a:solidFill>
              </a:rPr>
              <a:t>9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Берриит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Pb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(Cu,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Ag)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Bi</a:t>
            </a:r>
            <a:r>
              <a:rPr lang="en-US" sz="1600" baseline="-25000" dirty="0" smtClean="0">
                <a:solidFill>
                  <a:schemeClr val="tx2"/>
                </a:solidFill>
              </a:rPr>
              <a:t>5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11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Наффильдит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Pb</a:t>
            </a:r>
            <a:r>
              <a:rPr lang="en-US" sz="1600" baseline="-25000" dirty="0" smtClean="0">
                <a:solidFill>
                  <a:schemeClr val="tx2"/>
                </a:solidFill>
              </a:rPr>
              <a:t>10</a:t>
            </a:r>
            <a:r>
              <a:rPr lang="en-US" sz="1600" dirty="0" smtClean="0">
                <a:solidFill>
                  <a:schemeClr val="tx2"/>
                </a:solidFill>
              </a:rPr>
              <a:t>Cu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r>
              <a:rPr lang="en-US" sz="1600" dirty="0" smtClean="0">
                <a:solidFill>
                  <a:schemeClr val="tx2"/>
                </a:solidFill>
              </a:rPr>
              <a:t>Bi</a:t>
            </a:r>
            <a:r>
              <a:rPr lang="en-US" sz="1600" baseline="-25000" dirty="0" smtClean="0">
                <a:solidFill>
                  <a:schemeClr val="tx2"/>
                </a:solidFill>
              </a:rPr>
              <a:t>10</a:t>
            </a:r>
            <a:r>
              <a:rPr lang="en-US" sz="1600" dirty="0" smtClean="0">
                <a:solidFill>
                  <a:schemeClr val="tx2"/>
                </a:solidFill>
              </a:rPr>
              <a:t>S27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698625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Маллизит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PbTeCuAs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5</a:t>
            </a:r>
            <a:endParaRPr lang="ru-RU" sz="1600" baseline="-250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514" y="6063679"/>
            <a:ext cx="808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r"/>
            <a:r>
              <a:rPr lang="ru-RU" sz="1200" dirty="0" smtClean="0">
                <a:solidFill>
                  <a:schemeClr val="tx2"/>
                </a:solidFill>
              </a:rPr>
              <a:t>* - Формулы </a:t>
            </a:r>
            <a:r>
              <a:rPr lang="ru-RU" sz="1200" dirty="0" err="1" smtClean="0">
                <a:solidFill>
                  <a:schemeClr val="tx2"/>
                </a:solidFill>
              </a:rPr>
              <a:t>сульфосолей</a:t>
            </a:r>
            <a:r>
              <a:rPr lang="ru-RU" sz="1200" dirty="0" smtClean="0">
                <a:solidFill>
                  <a:schemeClr val="tx2"/>
                </a:solidFill>
              </a:rPr>
              <a:t> указаны по </a:t>
            </a:r>
            <a:r>
              <a:rPr lang="en-US" sz="1200" dirty="0" smtClean="0">
                <a:solidFill>
                  <a:schemeClr val="tx2"/>
                </a:solidFill>
              </a:rPr>
              <a:t>[</a:t>
            </a:r>
            <a:r>
              <a:rPr lang="ru-RU" sz="1200" dirty="0" err="1" smtClean="0">
                <a:solidFill>
                  <a:schemeClr val="tx2"/>
                </a:solidFill>
              </a:rPr>
              <a:t>Костов</a:t>
            </a:r>
            <a:r>
              <a:rPr lang="ru-RU" sz="1200" dirty="0" smtClean="0">
                <a:solidFill>
                  <a:schemeClr val="tx2"/>
                </a:solidFill>
              </a:rPr>
              <a:t> И. Минералогия. – М.: Мир, 1971. – 584 с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  <a:endParaRPr lang="ru-RU" sz="1200" dirty="0" smtClean="0">
              <a:solidFill>
                <a:schemeClr val="tx2"/>
              </a:solidFill>
            </a:endParaRPr>
          </a:p>
          <a:p>
            <a:pPr indent="449263" algn="r"/>
            <a:r>
              <a:rPr lang="ru-RU" sz="1200" i="1" dirty="0" smtClean="0">
                <a:solidFill>
                  <a:schemeClr val="tx2"/>
                </a:solidFill>
              </a:rPr>
              <a:t>Учить формулы по </a:t>
            </a:r>
            <a:r>
              <a:rPr lang="ru-RU" sz="1200" i="1" dirty="0" err="1" smtClean="0">
                <a:solidFill>
                  <a:schemeClr val="tx2"/>
                </a:solidFill>
              </a:rPr>
              <a:t>Бетехтину</a:t>
            </a:r>
            <a:r>
              <a:rPr lang="ru-RU" sz="1200" i="1" dirty="0" smtClean="0">
                <a:solidFill>
                  <a:schemeClr val="tx2"/>
                </a:solidFill>
              </a:rPr>
              <a:t> А. Г., Лазаренко Е. К., </a:t>
            </a:r>
            <a:r>
              <a:rPr lang="ru-RU" sz="1200" i="1" dirty="0" err="1" smtClean="0">
                <a:solidFill>
                  <a:schemeClr val="tx2"/>
                </a:solidFill>
              </a:rPr>
              <a:t>Булаху</a:t>
            </a:r>
            <a:r>
              <a:rPr lang="ru-RU" sz="1200" i="1" dirty="0" smtClean="0">
                <a:solidFill>
                  <a:schemeClr val="tx2"/>
                </a:solidFill>
              </a:rPr>
              <a:t> А. Г.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443" y="389086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Cu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 smtClean="0"/>
              <a:t>Сульфосоли</a:t>
            </a:r>
            <a:r>
              <a:rPr lang="ru-RU" sz="1800" b="1" dirty="0" smtClean="0"/>
              <a:t> серебра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2324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пираргирита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0688"/>
            <a:ext cx="81369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/>
              <a:t>Считается, что существует изоморфное замещение между более </a:t>
            </a:r>
            <a:r>
              <a:rPr lang="ru-RU" sz="1400" dirty="0" smtClean="0"/>
              <a:t>богатым мышьяком </a:t>
            </a:r>
            <a:r>
              <a:rPr lang="ru-RU" sz="1400" dirty="0"/>
              <a:t>полибазитом (</a:t>
            </a:r>
            <a:r>
              <a:rPr lang="ru-RU" sz="1400" dirty="0" err="1"/>
              <a:t>арсенополибазит</a:t>
            </a:r>
            <a:r>
              <a:rPr lang="ru-RU" sz="1400" dirty="0"/>
              <a:t>), а также полибазитом, с </a:t>
            </a:r>
            <a:r>
              <a:rPr lang="ru-RU" sz="1400" dirty="0" smtClean="0"/>
              <a:t>одной стороны</a:t>
            </a:r>
            <a:r>
              <a:rPr lang="ru-RU" sz="1400" dirty="0"/>
              <a:t>, и обогащенным сурьмой </a:t>
            </a:r>
            <a:r>
              <a:rPr lang="ru-RU" sz="1400" dirty="0" err="1"/>
              <a:t>пирсеитом</a:t>
            </a:r>
            <a:r>
              <a:rPr lang="ru-RU" sz="1400" dirty="0"/>
              <a:t> (сурьмянистый </a:t>
            </a:r>
            <a:r>
              <a:rPr lang="ru-RU" sz="1400" dirty="0" err="1"/>
              <a:t>пирсеит</a:t>
            </a:r>
            <a:r>
              <a:rPr lang="ru-RU" sz="1400" dirty="0"/>
              <a:t>) и </a:t>
            </a:r>
            <a:r>
              <a:rPr lang="ru-RU" sz="1400" dirty="0" err="1" smtClean="0"/>
              <a:t>пирсеитом</a:t>
            </a:r>
            <a:r>
              <a:rPr lang="ru-RU" sz="1400" dirty="0"/>
              <a:t>, с другой стороны. Однако, подобно замещению между </a:t>
            </a:r>
            <a:r>
              <a:rPr lang="ru-RU" sz="1400" dirty="0" smtClean="0"/>
              <a:t>тетраэдритом и </a:t>
            </a:r>
            <a:r>
              <a:rPr lang="ru-RU" sz="1400" dirty="0" err="1" smtClean="0"/>
              <a:t>теннантитом</a:t>
            </a:r>
            <a:r>
              <a:rPr lang="ru-RU" sz="1400" dirty="0" smtClean="0"/>
              <a:t>, </a:t>
            </a:r>
            <a:r>
              <a:rPr lang="ru-RU" sz="1400" dirty="0"/>
              <a:t>сурьмянистый член ряда (полибазит) </a:t>
            </a:r>
            <a:r>
              <a:rPr lang="ru-RU" sz="1400" dirty="0" smtClean="0"/>
              <a:t>воспринимает больше </a:t>
            </a:r>
            <a:r>
              <a:rPr lang="ru-RU" sz="1400" dirty="0"/>
              <a:t>атомов </a:t>
            </a:r>
            <a:r>
              <a:rPr lang="ru-RU" sz="1400" dirty="0" err="1"/>
              <a:t>As</a:t>
            </a:r>
            <a:r>
              <a:rPr lang="ru-RU" sz="1400" dirty="0"/>
              <a:t>, чем при обратном замещении мышьяковистая </a:t>
            </a:r>
            <a:r>
              <a:rPr lang="ru-RU" sz="1400" dirty="0" smtClean="0"/>
              <a:t>разность атомов </a:t>
            </a:r>
            <a:r>
              <a:rPr lang="ru-RU" sz="1400" dirty="0" err="1" smtClean="0"/>
              <a:t>Sb</a:t>
            </a:r>
            <a:r>
              <a:rPr lang="ru-RU" sz="1400" dirty="0" smtClean="0"/>
              <a:t>. </a:t>
            </a:r>
            <a:r>
              <a:rPr lang="ru-RU" sz="1400" dirty="0"/>
              <a:t>Как полибазит, так и </a:t>
            </a:r>
            <a:r>
              <a:rPr lang="ru-RU" sz="1400" dirty="0" err="1"/>
              <a:t>пирсеит</a:t>
            </a:r>
            <a:r>
              <a:rPr lang="ru-RU" sz="1400" dirty="0"/>
              <a:t> содержат небольшое </a:t>
            </a:r>
            <a:r>
              <a:rPr lang="ru-RU" sz="1400" dirty="0" smtClean="0"/>
              <a:t>количество </a:t>
            </a:r>
            <a:r>
              <a:rPr lang="ru-RU" sz="1400" dirty="0"/>
              <a:t>меди. Медь и свинец входят также в состав других </a:t>
            </a:r>
            <a:r>
              <a:rPr lang="ru-RU" sz="1400" dirty="0" err="1"/>
              <a:t>сульфосолей</a:t>
            </a:r>
            <a:r>
              <a:rPr lang="ru-RU" sz="1400" dirty="0" smtClean="0"/>
              <a:t>.</a:t>
            </a:r>
            <a:endParaRPr lang="ru-RU" sz="1400" dirty="0"/>
          </a:p>
          <a:p>
            <a:pPr indent="449263" algn="just"/>
            <a:r>
              <a:rPr lang="ru-RU" sz="1400" dirty="0" smtClean="0"/>
              <a:t>Характерные </a:t>
            </a:r>
            <a:r>
              <a:rPr lang="ru-RU" sz="1400" dirty="0"/>
              <a:t>минералы средне- и низкотемпературных </a:t>
            </a:r>
            <a:r>
              <a:rPr lang="ru-RU" sz="1400" dirty="0" smtClean="0"/>
              <a:t>гидротермальных </a:t>
            </a:r>
            <a:r>
              <a:rPr lang="ru-RU" sz="1400" dirty="0"/>
              <a:t>жил. Ассоциируют с другими серебряными </a:t>
            </a:r>
            <a:r>
              <a:rPr lang="ru-RU" sz="1400" dirty="0" smtClean="0"/>
              <a:t>минералами, с </a:t>
            </a:r>
            <a:r>
              <a:rPr lang="ru-RU" sz="1400" dirty="0" err="1"/>
              <a:t>сульфосолями</a:t>
            </a:r>
            <a:r>
              <a:rPr lang="ru-RU" sz="1400" dirty="0"/>
              <a:t> свинца и меди и такими сульфидами, как аргентит и галенит.</a:t>
            </a:r>
          </a:p>
          <a:p>
            <a:pPr indent="449263" algn="just"/>
            <a:r>
              <a:rPr lang="ru-RU" sz="1400" dirty="0"/>
              <a:t>Общеизвестны месторождения </a:t>
            </a:r>
            <a:r>
              <a:rPr lang="ru-RU" sz="1400" dirty="0" err="1"/>
              <a:t>Пршибрам</a:t>
            </a:r>
            <a:r>
              <a:rPr lang="ru-RU" sz="1400" dirty="0"/>
              <a:t>, Чехословакия; </a:t>
            </a:r>
            <a:r>
              <a:rPr lang="ru-RU" sz="1400" dirty="0" err="1"/>
              <a:t>Андреасберг</a:t>
            </a:r>
            <a:r>
              <a:rPr lang="ru-RU" sz="1400" dirty="0"/>
              <a:t>, </a:t>
            </a:r>
            <a:r>
              <a:rPr lang="ru-RU" sz="1400" dirty="0" smtClean="0"/>
              <a:t>Гарц, ГДР</a:t>
            </a:r>
            <a:r>
              <a:rPr lang="ru-RU" sz="1400" dirty="0"/>
              <a:t>; </a:t>
            </a:r>
            <a:r>
              <a:rPr lang="ru-RU" sz="1400" dirty="0" err="1"/>
              <a:t>Сакатекас</a:t>
            </a:r>
            <a:r>
              <a:rPr lang="ru-RU" sz="1400" dirty="0"/>
              <a:t>, </a:t>
            </a:r>
            <a:r>
              <a:rPr lang="ru-RU" sz="1400" dirty="0" err="1"/>
              <a:t>Гуанахуато</a:t>
            </a:r>
            <a:r>
              <a:rPr lang="ru-RU" sz="1400" dirty="0"/>
              <a:t>, </a:t>
            </a:r>
            <a:r>
              <a:rPr lang="ru-RU" sz="1400" dirty="0" err="1"/>
              <a:t>Дуранго</a:t>
            </a:r>
            <a:r>
              <a:rPr lang="ru-RU" sz="1400" dirty="0"/>
              <a:t>, Мексика; Кобальт, Онтарио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573016"/>
            <a:ext cx="3281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Пирсеит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</a:t>
            </a:r>
            <a:r>
              <a:rPr lang="en-US" sz="1600" baseline="-25000" dirty="0">
                <a:solidFill>
                  <a:schemeClr val="tx2"/>
                </a:solidFill>
              </a:rPr>
              <a:t>16</a:t>
            </a:r>
            <a:r>
              <a:rPr lang="en-US" sz="1600" dirty="0">
                <a:solidFill>
                  <a:schemeClr val="tx2"/>
                </a:solidFill>
              </a:rPr>
              <a:t>As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11</a:t>
            </a:r>
          </a:p>
          <a:p>
            <a:pPr>
              <a:tabLst>
                <a:tab pos="1795463" algn="l"/>
              </a:tabLst>
            </a:pPr>
            <a:r>
              <a:rPr lang="ru-RU" sz="1600" b="1" dirty="0">
                <a:solidFill>
                  <a:schemeClr val="tx2"/>
                </a:solidFill>
              </a:rPr>
              <a:t>Полибазит	</a:t>
            </a:r>
            <a:r>
              <a:rPr lang="en-US" sz="1600" b="1" dirty="0" smtClean="0">
                <a:solidFill>
                  <a:schemeClr val="tx2"/>
                </a:solidFill>
              </a:rPr>
              <a:t>Ag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16</a:t>
            </a:r>
            <a:r>
              <a:rPr lang="en-US" sz="1600" b="1" dirty="0" smtClean="0">
                <a:solidFill>
                  <a:schemeClr val="tx2"/>
                </a:solidFill>
              </a:rPr>
              <a:t>Sb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ru-RU" sz="1600" b="1" baseline="-25000" dirty="0" smtClean="0">
                <a:solidFill>
                  <a:schemeClr val="tx2"/>
                </a:solidFill>
              </a:rPr>
              <a:t>11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>
              <a:tabLst>
                <a:tab pos="1795463" algn="l"/>
              </a:tabLst>
            </a:pPr>
            <a:r>
              <a:rPr lang="ru-RU" sz="1600" b="1" dirty="0" err="1">
                <a:solidFill>
                  <a:schemeClr val="tx2"/>
                </a:solidFill>
              </a:rPr>
              <a:t>Стефанит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>
                <a:solidFill>
                  <a:schemeClr val="tx2"/>
                </a:solidFill>
              </a:rPr>
              <a:t>Ag</a:t>
            </a:r>
            <a:r>
              <a:rPr lang="en-US" sz="1600" b="1" baseline="-25000" dirty="0">
                <a:solidFill>
                  <a:schemeClr val="tx2"/>
                </a:solidFill>
              </a:rPr>
              <a:t>5</a:t>
            </a:r>
            <a:r>
              <a:rPr lang="en-US" sz="1600" b="1" dirty="0">
                <a:solidFill>
                  <a:schemeClr val="tx2"/>
                </a:solidFill>
              </a:rPr>
              <a:t>SbS</a:t>
            </a:r>
            <a:r>
              <a:rPr lang="en-US" sz="1600" b="1" baseline="-25000" dirty="0">
                <a:solidFill>
                  <a:schemeClr val="tx2"/>
                </a:solidFill>
              </a:rPr>
              <a:t>4</a:t>
            </a:r>
          </a:p>
          <a:p>
            <a:pPr>
              <a:tabLst>
                <a:tab pos="1795463" algn="l"/>
              </a:tabLst>
            </a:pPr>
            <a:r>
              <a:rPr lang="ru-RU" sz="1600" b="1" dirty="0">
                <a:solidFill>
                  <a:schemeClr val="tx2"/>
                </a:solidFill>
              </a:rPr>
              <a:t>Прустит	</a:t>
            </a:r>
            <a:r>
              <a:rPr lang="en-US" sz="1600" b="1" dirty="0">
                <a:solidFill>
                  <a:schemeClr val="tx2"/>
                </a:solidFill>
              </a:rPr>
              <a:t>Ag</a:t>
            </a:r>
            <a:r>
              <a:rPr lang="en-US" sz="1600" b="1" baseline="-25000" dirty="0">
                <a:solidFill>
                  <a:schemeClr val="tx2"/>
                </a:solidFill>
              </a:rPr>
              <a:t>3</a:t>
            </a:r>
            <a:r>
              <a:rPr lang="en-US" sz="1600" b="1" dirty="0">
                <a:solidFill>
                  <a:schemeClr val="tx2"/>
                </a:solidFill>
              </a:rPr>
              <a:t>AsS</a:t>
            </a:r>
            <a:r>
              <a:rPr lang="en-US" sz="1600" b="1" baseline="-25000" dirty="0">
                <a:solidFill>
                  <a:schemeClr val="tx2"/>
                </a:solidFill>
              </a:rPr>
              <a:t>3</a:t>
            </a:r>
          </a:p>
          <a:p>
            <a:pPr>
              <a:tabLst>
                <a:tab pos="1795463" algn="l"/>
              </a:tabLst>
            </a:pPr>
            <a:r>
              <a:rPr lang="ru-RU" sz="1600" b="1" dirty="0" err="1">
                <a:solidFill>
                  <a:schemeClr val="tx2"/>
                </a:solidFill>
              </a:rPr>
              <a:t>Пираргирит</a:t>
            </a:r>
            <a:r>
              <a:rPr lang="ru-RU" sz="1600" b="1" dirty="0">
                <a:solidFill>
                  <a:schemeClr val="tx2"/>
                </a:solidFill>
              </a:rPr>
              <a:t>	</a:t>
            </a:r>
            <a:r>
              <a:rPr lang="en-US" sz="1600" b="1" dirty="0">
                <a:solidFill>
                  <a:schemeClr val="tx2"/>
                </a:solidFill>
              </a:rPr>
              <a:t>Ag</a:t>
            </a:r>
            <a:r>
              <a:rPr lang="en-US" sz="1600" b="1" baseline="-25000" dirty="0">
                <a:solidFill>
                  <a:schemeClr val="tx2"/>
                </a:solidFill>
              </a:rPr>
              <a:t>3</a:t>
            </a:r>
            <a:r>
              <a:rPr lang="en-US" sz="1600" b="1" dirty="0">
                <a:solidFill>
                  <a:schemeClr val="tx2"/>
                </a:solidFill>
              </a:rPr>
              <a:t>SbS</a:t>
            </a:r>
            <a:r>
              <a:rPr lang="en-US" sz="1600" b="1" baseline="-25000" dirty="0">
                <a:solidFill>
                  <a:schemeClr val="tx2"/>
                </a:solidFill>
              </a:rPr>
              <a:t>3</a:t>
            </a:r>
          </a:p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Ксантоконит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AsS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</a:p>
          <a:p>
            <a:pPr>
              <a:tabLst>
                <a:tab pos="1795463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Пиростильпнит</a:t>
            </a: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solidFill>
                  <a:schemeClr val="tx2"/>
                </a:solidFill>
              </a:rPr>
              <a:t>Ag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SbS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endParaRPr lang="en-US" sz="1600" baseline="-25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9144" y="3573016"/>
            <a:ext cx="3343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Трехманнит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AgAsS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Смитит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AgAsS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Миаргирит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AgSbS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Матильдит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AgBiS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</a:p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Арамайоит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AgBiSbS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</a:p>
          <a:p>
            <a:pPr>
              <a:tabLst>
                <a:tab pos="1795463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Павонит</a:t>
            </a: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AgBi3S</a:t>
            </a:r>
            <a:r>
              <a:rPr lang="en-US" sz="1600" baseline="-25000" dirty="0">
                <a:solidFill>
                  <a:schemeClr val="tx2"/>
                </a:solidFill>
              </a:rPr>
              <a:t>5</a:t>
            </a:r>
            <a:endParaRPr lang="ru-RU" sz="1600" baseline="-25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848" y="389086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Ag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38437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err="1" smtClean="0"/>
              <a:t>Сульфосоли</a:t>
            </a:r>
            <a:r>
              <a:rPr lang="ru-RU" sz="1800" b="1" dirty="0" smtClean="0"/>
              <a:t> свинца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6975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Известно около 30 </a:t>
            </a:r>
            <a:r>
              <a:rPr lang="ru-RU" sz="1400" dirty="0" err="1">
                <a:solidFill>
                  <a:schemeClr val="tx2"/>
                </a:solidFill>
              </a:rPr>
              <a:t>однометальных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сульфосолей</a:t>
            </a:r>
            <a:r>
              <a:rPr lang="ru-RU" sz="1400" dirty="0">
                <a:solidFill>
                  <a:schemeClr val="tx2"/>
                </a:solidFill>
              </a:rPr>
              <a:t> свинца. Если к </a:t>
            </a:r>
            <a:r>
              <a:rPr lang="ru-RU" sz="1400" dirty="0" smtClean="0">
                <a:solidFill>
                  <a:schemeClr val="tx2"/>
                </a:solidFill>
              </a:rPr>
              <a:t>этой цифре </a:t>
            </a:r>
            <a:r>
              <a:rPr lang="ru-RU" sz="1400" dirty="0">
                <a:solidFill>
                  <a:schemeClr val="tx2"/>
                </a:solidFill>
              </a:rPr>
              <a:t>добавить серебряно-свинцовые и медно-свинцовые </a:t>
            </a:r>
            <a:r>
              <a:rPr lang="ru-RU" sz="1400" dirty="0" err="1">
                <a:solidFill>
                  <a:schemeClr val="tx2"/>
                </a:solidFill>
              </a:rPr>
              <a:t>сульфосоли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smtClean="0">
                <a:solidFill>
                  <a:schemeClr val="tx2"/>
                </a:solidFill>
              </a:rPr>
              <a:t>то свинец </a:t>
            </a:r>
            <a:r>
              <a:rPr lang="ru-RU" sz="1400" dirty="0">
                <a:solidFill>
                  <a:schemeClr val="tx2"/>
                </a:solidFill>
              </a:rPr>
              <a:t>может рассматриваться как важнейший катион </a:t>
            </a:r>
            <a:r>
              <a:rPr lang="ru-RU" sz="1400" dirty="0" err="1">
                <a:solidFill>
                  <a:schemeClr val="tx2"/>
                </a:solidFill>
              </a:rPr>
              <a:t>сульфосолевых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минералов </a:t>
            </a:r>
            <a:r>
              <a:rPr lang="ru-RU" sz="1400" dirty="0">
                <a:solidFill>
                  <a:schemeClr val="tx2"/>
                </a:solidFill>
              </a:rPr>
              <a:t>вообще. Для состава свинцово-висмутовых </a:t>
            </a:r>
            <a:r>
              <a:rPr lang="ru-RU" sz="1400" dirty="0" err="1">
                <a:solidFill>
                  <a:schemeClr val="tx2"/>
                </a:solidFill>
              </a:rPr>
              <a:t>сульфосолей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характерно также </a:t>
            </a:r>
            <a:r>
              <a:rPr lang="ru-RU" sz="1400" dirty="0">
                <a:solidFill>
                  <a:schemeClr val="tx2"/>
                </a:solidFill>
              </a:rPr>
              <a:t>присутствие селена, что легко объясняется близостью размеров </a:t>
            </a:r>
            <a:r>
              <a:rPr lang="ru-RU" sz="1400" dirty="0" smtClean="0">
                <a:solidFill>
                  <a:schemeClr val="tx2"/>
                </a:solidFill>
              </a:rPr>
              <a:t>атомных </a:t>
            </a:r>
            <a:r>
              <a:rPr lang="ru-RU" sz="1400" dirty="0">
                <a:solidFill>
                  <a:schemeClr val="tx2"/>
                </a:solidFill>
              </a:rPr>
              <a:t>радиусов и ярко выраженным сродством висмута к селену и теллуру.</a:t>
            </a:r>
          </a:p>
          <a:p>
            <a:pPr indent="449263" algn="just"/>
            <a:r>
              <a:rPr lang="ru-RU" sz="1400" dirty="0">
                <a:solidFill>
                  <a:schemeClr val="tx2"/>
                </a:solidFill>
              </a:rPr>
              <a:t>Примерами подобных минералов служат </a:t>
            </a:r>
            <a:r>
              <a:rPr lang="ru-RU" sz="1400" dirty="0" err="1">
                <a:solidFill>
                  <a:schemeClr val="tx2"/>
                </a:solidFill>
              </a:rPr>
              <a:t>виттит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Pb</a:t>
            </a:r>
            <a:r>
              <a:rPr lang="ru-RU" sz="1400" baseline="-25000" dirty="0" smtClean="0">
                <a:solidFill>
                  <a:schemeClr val="tx2"/>
                </a:solidFill>
              </a:rPr>
              <a:t>5</a:t>
            </a:r>
            <a:r>
              <a:rPr lang="ru-RU" sz="1400" dirty="0" smtClean="0">
                <a:solidFill>
                  <a:schemeClr val="tx2"/>
                </a:solidFill>
              </a:rPr>
              <a:t>Bi</a:t>
            </a:r>
            <a:r>
              <a:rPr lang="ru-RU" sz="1400" baseline="-25000" dirty="0" smtClean="0">
                <a:solidFill>
                  <a:schemeClr val="tx2"/>
                </a:solidFill>
              </a:rPr>
              <a:t>6</a:t>
            </a:r>
            <a:r>
              <a:rPr lang="ru-RU" sz="1400" dirty="0" smtClean="0">
                <a:solidFill>
                  <a:schemeClr val="tx2"/>
                </a:solidFill>
              </a:rPr>
              <a:t>(S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Se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  <a:r>
              <a:rPr lang="ru-RU" sz="1400" baseline="-25000" dirty="0" smtClean="0">
                <a:solidFill>
                  <a:schemeClr val="tx2"/>
                </a:solidFill>
              </a:rPr>
              <a:t>14</a:t>
            </a:r>
            <a:r>
              <a:rPr lang="ru-RU" sz="1400" dirty="0" smtClean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вейбуллит</a:t>
            </a:r>
            <a:r>
              <a:rPr lang="ru-RU" sz="1400" dirty="0" smtClean="0">
                <a:solidFill>
                  <a:schemeClr val="tx2"/>
                </a:solidFill>
              </a:rPr>
              <a:t> PbBi</a:t>
            </a:r>
            <a:r>
              <a:rPr lang="ru-RU" sz="1400" baseline="-25000" dirty="0" smtClean="0">
                <a:solidFill>
                  <a:schemeClr val="tx2"/>
                </a:solidFill>
              </a:rPr>
              <a:t>2</a:t>
            </a:r>
            <a:r>
              <a:rPr lang="ru-RU" sz="1400" dirty="0" smtClean="0">
                <a:solidFill>
                  <a:schemeClr val="tx2"/>
                </a:solidFill>
              </a:rPr>
              <a:t>(S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Se</a:t>
            </a:r>
            <a:r>
              <a:rPr lang="ru-RU" sz="1400" dirty="0">
                <a:solidFill>
                  <a:schemeClr val="tx2"/>
                </a:solidFill>
              </a:rPr>
              <a:t>)</a:t>
            </a:r>
            <a:r>
              <a:rPr lang="ru-RU" sz="1400" baseline="-25000" dirty="0">
                <a:solidFill>
                  <a:schemeClr val="tx2"/>
                </a:solidFill>
              </a:rPr>
              <a:t>4</a:t>
            </a:r>
            <a:r>
              <a:rPr lang="ru-RU" sz="1400" dirty="0">
                <a:solidFill>
                  <a:schemeClr val="tx2"/>
                </a:solidFill>
              </a:rPr>
              <a:t> и платинит PbBi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(S, </a:t>
            </a:r>
            <a:r>
              <a:rPr lang="ru-RU" sz="1400" dirty="0" err="1">
                <a:solidFill>
                  <a:schemeClr val="tx2"/>
                </a:solidFill>
              </a:rPr>
              <a:t>Se</a:t>
            </a:r>
            <a:r>
              <a:rPr lang="ru-RU" sz="1400" dirty="0">
                <a:solidFill>
                  <a:schemeClr val="tx2"/>
                </a:solidFill>
              </a:rPr>
              <a:t>)</a:t>
            </a:r>
            <a:r>
              <a:rPr lang="ru-RU" sz="1400" baseline="-25000" dirty="0">
                <a:solidFill>
                  <a:schemeClr val="tx2"/>
                </a:solidFill>
              </a:rPr>
              <a:t>3</a:t>
            </a:r>
            <a:r>
              <a:rPr lang="ru-RU" sz="1400" dirty="0">
                <a:solidFill>
                  <a:schemeClr val="tx2"/>
                </a:solidFill>
              </a:rPr>
              <a:t>, содержание </a:t>
            </a:r>
            <a:r>
              <a:rPr lang="ru-RU" sz="1400" dirty="0" err="1">
                <a:solidFill>
                  <a:schemeClr val="tx2"/>
                </a:solidFill>
              </a:rPr>
              <a:t>Se</a:t>
            </a:r>
            <a:r>
              <a:rPr lang="ru-RU" sz="1400" dirty="0">
                <a:solidFill>
                  <a:schemeClr val="tx2"/>
                </a:solidFill>
              </a:rPr>
              <a:t> в последнем 19,45%.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687" y="389086"/>
            <a:ext cx="46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Pb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7051" y="2420888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1188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Фюлёппит</a:t>
            </a:r>
            <a:r>
              <a:rPr lang="en-US" sz="1600" dirty="0" smtClean="0">
                <a:solidFill>
                  <a:schemeClr val="tx2"/>
                </a:solidFill>
              </a:rPr>
              <a:t>	Pb</a:t>
            </a:r>
            <a:r>
              <a:rPr lang="en-US" sz="1600" baseline="-25000" dirty="0" smtClean="0">
                <a:solidFill>
                  <a:schemeClr val="tx2"/>
                </a:solidFill>
              </a:rPr>
              <a:t>3</a:t>
            </a:r>
            <a:r>
              <a:rPr lang="en-US" sz="1600" dirty="0" smtClean="0">
                <a:solidFill>
                  <a:schemeClr val="tx2"/>
                </a:solidFill>
              </a:rPr>
              <a:t>Sb8S</a:t>
            </a:r>
            <a:r>
              <a:rPr lang="en-US" sz="1600" baseline="-25000" dirty="0" smtClean="0">
                <a:solidFill>
                  <a:schemeClr val="tx2"/>
                </a:solidFill>
              </a:rPr>
              <a:t>15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Цинкенит</a:t>
            </a:r>
            <a:r>
              <a:rPr lang="en-US" sz="1600" dirty="0" smtClean="0">
                <a:solidFill>
                  <a:schemeClr val="tx2"/>
                </a:solidFill>
              </a:rPr>
              <a:t>	PbSb</a:t>
            </a:r>
            <a:r>
              <a:rPr lang="en-US" sz="1600" baseline="-25000" dirty="0" smtClean="0">
                <a:solidFill>
                  <a:schemeClr val="tx2"/>
                </a:solidFill>
              </a:rPr>
              <a:t>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4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Робинсонит</a:t>
            </a:r>
            <a:r>
              <a:rPr lang="en-US" sz="1600" dirty="0" smtClean="0">
                <a:solidFill>
                  <a:schemeClr val="tx2"/>
                </a:solidFill>
              </a:rPr>
              <a:t>	Pb</a:t>
            </a:r>
            <a:r>
              <a:rPr lang="en-US" sz="1600" baseline="-25000" dirty="0" smtClean="0">
                <a:solidFill>
                  <a:schemeClr val="tx2"/>
                </a:solidFill>
              </a:rPr>
              <a:t>7</a:t>
            </a:r>
            <a:r>
              <a:rPr lang="en-US" sz="1600" dirty="0" smtClean="0">
                <a:solidFill>
                  <a:schemeClr val="tx2"/>
                </a:solidFill>
              </a:rPr>
              <a:t>Sb</a:t>
            </a:r>
            <a:r>
              <a:rPr lang="en-US" sz="1600" baseline="-25000" dirty="0" smtClean="0">
                <a:solidFill>
                  <a:schemeClr val="tx2"/>
                </a:solidFill>
              </a:rPr>
              <a:t>12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25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Плагионит</a:t>
            </a:r>
            <a:r>
              <a:rPr lang="en-US" sz="1600" dirty="0" smtClean="0">
                <a:solidFill>
                  <a:schemeClr val="tx2"/>
                </a:solidFill>
              </a:rPr>
              <a:t>	Pb</a:t>
            </a:r>
            <a:r>
              <a:rPr lang="en-US" sz="1600" baseline="-25000" dirty="0" smtClean="0">
                <a:solidFill>
                  <a:schemeClr val="tx2"/>
                </a:solidFill>
              </a:rPr>
              <a:t>5</a:t>
            </a:r>
            <a:r>
              <a:rPr lang="en-US" sz="1600" dirty="0" smtClean="0">
                <a:solidFill>
                  <a:schemeClr val="tx2"/>
                </a:solidFill>
              </a:rPr>
              <a:t>Sb</a:t>
            </a:r>
            <a:r>
              <a:rPr lang="en-US" sz="1600" baseline="-25000" dirty="0" smtClean="0">
                <a:solidFill>
                  <a:schemeClr val="tx2"/>
                </a:solidFill>
              </a:rPr>
              <a:t>8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17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b="1" dirty="0" err="1" smtClean="0">
                <a:solidFill>
                  <a:schemeClr val="tx2"/>
                </a:solidFill>
              </a:rPr>
              <a:t>Джемсонит</a:t>
            </a:r>
            <a:r>
              <a:rPr lang="en-US" sz="1600" b="1" dirty="0" smtClean="0">
                <a:solidFill>
                  <a:schemeClr val="tx2"/>
                </a:solidFill>
              </a:rPr>
              <a:t>	Pb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4</a:t>
            </a:r>
            <a:r>
              <a:rPr lang="en-US" sz="1600" b="1" dirty="0" smtClean="0">
                <a:solidFill>
                  <a:schemeClr val="tx2"/>
                </a:solidFill>
              </a:rPr>
              <a:t>Sb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6</a:t>
            </a:r>
            <a:r>
              <a:rPr lang="en-US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2"/>
                </a:solidFill>
              </a:rPr>
              <a:t>13</a:t>
            </a:r>
            <a:endParaRPr lang="en-US" sz="1600" b="1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Гетероморфит</a:t>
            </a:r>
            <a:r>
              <a:rPr lang="en-US" sz="1600" dirty="0" smtClean="0">
                <a:solidFill>
                  <a:schemeClr val="tx2"/>
                </a:solidFill>
              </a:rPr>
              <a:t>	Pb</a:t>
            </a:r>
            <a:r>
              <a:rPr lang="en-US" sz="1600" baseline="-25000" dirty="0" smtClean="0">
                <a:solidFill>
                  <a:schemeClr val="tx2"/>
                </a:solidFill>
              </a:rPr>
              <a:t>7</a:t>
            </a:r>
            <a:r>
              <a:rPr lang="en-US" sz="1600" dirty="0" smtClean="0">
                <a:solidFill>
                  <a:schemeClr val="tx2"/>
                </a:solidFill>
              </a:rPr>
              <a:t>Sb</a:t>
            </a:r>
            <a:r>
              <a:rPr lang="en-US" sz="1600" baseline="-25000" dirty="0" smtClean="0">
                <a:solidFill>
                  <a:schemeClr val="tx2"/>
                </a:solidFill>
              </a:rPr>
              <a:t>8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19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 smtClean="0">
                <a:solidFill>
                  <a:schemeClr val="tx2"/>
                </a:solidFill>
              </a:rPr>
              <a:t>Лаунаит</a:t>
            </a:r>
            <a:r>
              <a:rPr lang="en-US" sz="1600" dirty="0" smtClean="0">
                <a:solidFill>
                  <a:schemeClr val="tx2"/>
                </a:solidFill>
              </a:rPr>
              <a:t>	Pb</a:t>
            </a:r>
            <a:r>
              <a:rPr lang="en-US" sz="1600" baseline="-25000" dirty="0" smtClean="0">
                <a:solidFill>
                  <a:schemeClr val="tx2"/>
                </a:solidFill>
              </a:rPr>
              <a:t>9</a:t>
            </a:r>
            <a:r>
              <a:rPr lang="en-US" sz="1600" dirty="0" smtClean="0">
                <a:solidFill>
                  <a:schemeClr val="tx2"/>
                </a:solidFill>
              </a:rPr>
              <a:t>Sb</a:t>
            </a:r>
            <a:r>
              <a:rPr lang="en-US" sz="1600" baseline="-25000" dirty="0" smtClean="0">
                <a:solidFill>
                  <a:schemeClr val="tx2"/>
                </a:solidFill>
              </a:rPr>
              <a:t>10</a:t>
            </a:r>
            <a:r>
              <a:rPr lang="en-US" sz="1600" dirty="0" smtClean="0">
                <a:solidFill>
                  <a:schemeClr val="tx2"/>
                </a:solidFill>
              </a:rPr>
              <a:t>S</a:t>
            </a:r>
            <a:r>
              <a:rPr lang="en-US" sz="1600" baseline="-25000" dirty="0" smtClean="0">
                <a:solidFill>
                  <a:schemeClr val="tx2"/>
                </a:solidFill>
              </a:rPr>
              <a:t>24</a:t>
            </a:r>
            <a:endParaRPr lang="en-US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2420888"/>
            <a:ext cx="34563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1188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Дадсонит</a:t>
            </a:r>
            <a:r>
              <a:rPr lang="en-US" sz="1600" dirty="0">
                <a:solidFill>
                  <a:schemeClr val="tx2"/>
                </a:solidFill>
              </a:rPr>
              <a:t>	Pb</a:t>
            </a:r>
            <a:r>
              <a:rPr lang="en-US" sz="1600" baseline="-25000" dirty="0">
                <a:solidFill>
                  <a:schemeClr val="tx2"/>
                </a:solidFill>
              </a:rPr>
              <a:t>11</a:t>
            </a:r>
            <a:r>
              <a:rPr lang="en-US" sz="1600" dirty="0">
                <a:solidFill>
                  <a:schemeClr val="tx2"/>
                </a:solidFill>
              </a:rPr>
              <a:t>Sb</a:t>
            </a:r>
            <a:r>
              <a:rPr lang="en-US" sz="1600" baseline="-25000" dirty="0">
                <a:solidFill>
                  <a:schemeClr val="tx2"/>
                </a:solidFill>
              </a:rPr>
              <a:t>12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29</a:t>
            </a:r>
          </a:p>
          <a:p>
            <a:pPr>
              <a:tabLst>
                <a:tab pos="1881188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Плейфейрит</a:t>
            </a:r>
            <a:r>
              <a:rPr lang="en-US" sz="1600" dirty="0">
                <a:solidFill>
                  <a:schemeClr val="tx2"/>
                </a:solidFill>
              </a:rPr>
              <a:t>	Pb</a:t>
            </a:r>
            <a:r>
              <a:rPr lang="en-US" sz="1600" baseline="-25000" dirty="0">
                <a:solidFill>
                  <a:schemeClr val="tx2"/>
                </a:solidFill>
              </a:rPr>
              <a:t>16</a:t>
            </a:r>
            <a:r>
              <a:rPr lang="en-US" sz="1600" dirty="0">
                <a:solidFill>
                  <a:schemeClr val="tx2"/>
                </a:solidFill>
              </a:rPr>
              <a:t>Sb</a:t>
            </a:r>
            <a:r>
              <a:rPr lang="en-US" sz="1600" baseline="-25000" dirty="0">
                <a:solidFill>
                  <a:schemeClr val="tx2"/>
                </a:solidFill>
              </a:rPr>
              <a:t>18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43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Плюмозит</a:t>
            </a:r>
            <a:r>
              <a:rPr lang="en-US" sz="1600" dirty="0">
                <a:solidFill>
                  <a:schemeClr val="tx2"/>
                </a:solidFill>
              </a:rPr>
              <a:t>	Pb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Sb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5</a:t>
            </a:r>
          </a:p>
          <a:p>
            <a:pPr>
              <a:tabLst>
                <a:tab pos="1881188" algn="l"/>
              </a:tabLst>
            </a:pPr>
            <a:r>
              <a:rPr lang="ru-RU" sz="1600" b="1" dirty="0" err="1">
                <a:solidFill>
                  <a:schemeClr val="tx2"/>
                </a:solidFill>
              </a:rPr>
              <a:t>Буланжерит</a:t>
            </a:r>
            <a:r>
              <a:rPr lang="en-US" sz="1600" b="1" dirty="0">
                <a:solidFill>
                  <a:schemeClr val="tx2"/>
                </a:solidFill>
              </a:rPr>
              <a:t>	Pb</a:t>
            </a:r>
            <a:r>
              <a:rPr lang="en-US" sz="1600" b="1" baseline="-25000" dirty="0">
                <a:solidFill>
                  <a:schemeClr val="tx2"/>
                </a:solidFill>
              </a:rPr>
              <a:t>5</a:t>
            </a:r>
            <a:r>
              <a:rPr lang="en-US" sz="1600" b="1" dirty="0">
                <a:solidFill>
                  <a:schemeClr val="tx2"/>
                </a:solidFill>
              </a:rPr>
              <a:t>Sb</a:t>
            </a:r>
            <a:r>
              <a:rPr lang="en-US" sz="1600" b="1" baseline="-25000" dirty="0">
                <a:solidFill>
                  <a:schemeClr val="tx2"/>
                </a:solidFill>
              </a:rPr>
              <a:t>4</a:t>
            </a:r>
            <a:r>
              <a:rPr lang="en-US" sz="1600" b="1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11</a:t>
            </a:r>
          </a:p>
          <a:p>
            <a:pPr>
              <a:tabLst>
                <a:tab pos="1881188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Фалькманит</a:t>
            </a:r>
            <a:r>
              <a:rPr lang="en-US" sz="1600" dirty="0">
                <a:solidFill>
                  <a:schemeClr val="tx2"/>
                </a:solidFill>
              </a:rPr>
              <a:t>	Pb</a:t>
            </a:r>
            <a:r>
              <a:rPr lang="en-US" sz="1600" baseline="-25000" dirty="0">
                <a:solidFill>
                  <a:schemeClr val="tx2"/>
                </a:solidFill>
              </a:rPr>
              <a:t>3</a:t>
            </a:r>
            <a:r>
              <a:rPr lang="en-US" sz="1600" dirty="0">
                <a:solidFill>
                  <a:schemeClr val="tx2"/>
                </a:solidFill>
              </a:rPr>
              <a:t>Sb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6</a:t>
            </a:r>
          </a:p>
          <a:p>
            <a:pPr>
              <a:tabLst>
                <a:tab pos="1881188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Менегинит</a:t>
            </a:r>
            <a:r>
              <a:rPr lang="en-US" sz="1600" dirty="0">
                <a:solidFill>
                  <a:schemeClr val="tx2"/>
                </a:solidFill>
              </a:rPr>
              <a:t>	Pb</a:t>
            </a:r>
            <a:r>
              <a:rPr lang="en-US" sz="1600" baseline="-25000" dirty="0">
                <a:solidFill>
                  <a:schemeClr val="tx2"/>
                </a:solidFill>
              </a:rPr>
              <a:t>4</a:t>
            </a:r>
            <a:r>
              <a:rPr lang="en-US" sz="1600" dirty="0">
                <a:solidFill>
                  <a:schemeClr val="tx2"/>
                </a:solidFill>
              </a:rPr>
              <a:t>Sb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7</a:t>
            </a:r>
            <a:endParaRPr lang="ru-RU" sz="1600" baseline="-25000" dirty="0">
              <a:solidFill>
                <a:schemeClr val="tx2"/>
              </a:solidFill>
            </a:endParaRPr>
          </a:p>
          <a:p>
            <a:pPr>
              <a:tabLst>
                <a:tab pos="1881188" algn="l"/>
              </a:tabLst>
            </a:pPr>
            <a:r>
              <a:rPr lang="ru-RU" sz="1600" dirty="0" err="1">
                <a:solidFill>
                  <a:schemeClr val="tx2"/>
                </a:solidFill>
              </a:rPr>
              <a:t>Шульцит</a:t>
            </a:r>
            <a:r>
              <a:rPr lang="en-US" sz="1600" dirty="0">
                <a:solidFill>
                  <a:schemeClr val="tx2"/>
                </a:solidFill>
              </a:rPr>
              <a:t>	Pb</a:t>
            </a:r>
            <a:r>
              <a:rPr lang="en-US" sz="1600" baseline="-25000" dirty="0">
                <a:solidFill>
                  <a:schemeClr val="tx2"/>
                </a:solidFill>
              </a:rPr>
              <a:t>5</a:t>
            </a:r>
            <a:r>
              <a:rPr lang="en-US" sz="1600" dirty="0">
                <a:solidFill>
                  <a:schemeClr val="tx2"/>
                </a:solidFill>
              </a:rPr>
              <a:t>Sb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8</a:t>
            </a:r>
            <a:endParaRPr lang="ru-RU" sz="1600" baseline="-250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3850" y="404664"/>
            <a:ext cx="2060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Группа </a:t>
            </a:r>
            <a:r>
              <a:rPr lang="ru-RU" sz="1600" dirty="0" err="1" smtClean="0">
                <a:solidFill>
                  <a:schemeClr val="tx2"/>
                </a:solidFill>
              </a:rPr>
              <a:t>цинкенита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730" y="4267547"/>
            <a:ext cx="782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1400" dirty="0" err="1">
                <a:solidFill>
                  <a:schemeClr val="tx2"/>
                </a:solidFill>
              </a:rPr>
              <a:t>Джемсонит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цинкенит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плюмозит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err="1">
                <a:solidFill>
                  <a:schemeClr val="tx2"/>
                </a:solidFill>
              </a:rPr>
              <a:t>буланжерит</a:t>
            </a:r>
            <a:r>
              <a:rPr lang="ru-RU" sz="1400" dirty="0">
                <a:solidFill>
                  <a:schemeClr val="tx2"/>
                </a:solidFill>
              </a:rPr>
              <a:t> встречаются </a:t>
            </a:r>
            <a:r>
              <a:rPr lang="ru-RU" sz="1400" dirty="0" smtClean="0">
                <a:solidFill>
                  <a:schemeClr val="tx2"/>
                </a:solidFill>
              </a:rPr>
              <a:t>обычно в </a:t>
            </a:r>
            <a:r>
              <a:rPr lang="ru-RU" sz="1400" dirty="0">
                <a:solidFill>
                  <a:schemeClr val="tx2"/>
                </a:solidFill>
              </a:rPr>
              <a:t>виде игольчатых кристаллов или волокнистых </a:t>
            </a:r>
            <a:r>
              <a:rPr lang="ru-RU" sz="1400" dirty="0" smtClean="0">
                <a:solidFill>
                  <a:schemeClr val="tx2"/>
                </a:solidFill>
              </a:rPr>
              <a:t>масс.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Глосарий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93287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FontTx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Ассимиляция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это растворение </a:t>
            </a:r>
            <a:r>
              <a:rPr lang="ru-RU" dirty="0" smtClean="0"/>
              <a:t>или расплавление </a:t>
            </a:r>
            <a:r>
              <a:rPr lang="ru-RU" dirty="0"/>
              <a:t>магмой захваченных ею обломков </a:t>
            </a:r>
            <a:r>
              <a:rPr lang="ru-RU" dirty="0" smtClean="0"/>
              <a:t>окружающих горных </a:t>
            </a:r>
            <a:r>
              <a:rPr lang="ru-RU" dirty="0"/>
              <a:t>пород. Обломки (</a:t>
            </a:r>
            <a:r>
              <a:rPr lang="ru-RU" i="1" dirty="0"/>
              <a:t>ксенолиты</a:t>
            </a:r>
            <a:r>
              <a:rPr lang="ru-RU" dirty="0"/>
              <a:t>) попадают в </a:t>
            </a:r>
            <a:r>
              <a:rPr lang="ru-RU" dirty="0" smtClean="0"/>
              <a:t>магматический расплав </a:t>
            </a:r>
            <a:r>
              <a:rPr lang="ru-RU" dirty="0"/>
              <a:t>из стенок и кровли магматической камеры. </a:t>
            </a:r>
            <a:endParaRPr lang="ru-RU" dirty="0" smtClean="0"/>
          </a:p>
          <a:p>
            <a:pPr marL="449263" indent="-449263">
              <a:buFontTx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Гибридизацией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 называется </a:t>
            </a:r>
            <a:r>
              <a:rPr lang="ru-RU" dirty="0" smtClean="0"/>
              <a:t>смешение магматических </a:t>
            </a:r>
            <a:r>
              <a:rPr lang="ru-RU" dirty="0"/>
              <a:t>расплавов, проникших в </a:t>
            </a:r>
            <a:r>
              <a:rPr lang="ru-RU" dirty="0" smtClean="0"/>
              <a:t>одну магматическую </a:t>
            </a:r>
            <a:r>
              <a:rPr lang="ru-RU" dirty="0"/>
              <a:t>камеру из различных очагов</a:t>
            </a:r>
            <a:r>
              <a:rPr lang="ru-RU" dirty="0" smtClean="0"/>
              <a:t>. В </a:t>
            </a:r>
            <a:r>
              <a:rPr lang="ru-RU" dirty="0"/>
              <a:t>результате этого формируется расплав, </a:t>
            </a:r>
            <a:r>
              <a:rPr lang="ru-RU" dirty="0" smtClean="0"/>
              <a:t>состав которого </a:t>
            </a:r>
            <a:r>
              <a:rPr lang="ru-RU" dirty="0"/>
              <a:t>будет промежуточным </a:t>
            </a:r>
            <a:r>
              <a:rPr lang="ru-RU" dirty="0" smtClean="0"/>
              <a:t>между составами </a:t>
            </a:r>
            <a:r>
              <a:rPr lang="ru-RU" dirty="0"/>
              <a:t>двух исходных.</a:t>
            </a:r>
          </a:p>
          <a:p>
            <a:pPr marL="449263" indent="-449263"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Флюид</a:t>
            </a:r>
            <a:r>
              <a:rPr lang="ru-RU" dirty="0" smtClean="0"/>
              <a:t>  - состояние раствор-расплава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котором агрегатное </a:t>
            </a:r>
            <a:r>
              <a:rPr lang="ru-RU" dirty="0" smtClean="0"/>
              <a:t>состояние жидкости или газа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неизвестно или несущественно </a:t>
            </a:r>
            <a:r>
              <a:rPr lang="ru-RU" dirty="0" smtClean="0"/>
              <a:t>(для конкретного рассмотрения) </a:t>
            </a:r>
            <a:r>
              <a:rPr lang="en-US" dirty="0" smtClean="0"/>
              <a:t>[</a:t>
            </a:r>
            <a:r>
              <a:rPr lang="ru-RU" dirty="0" smtClean="0"/>
              <a:t>по </a:t>
            </a:r>
            <a:r>
              <a:rPr lang="ru-RU" dirty="0" err="1" smtClean="0"/>
              <a:t>Кигай</a:t>
            </a:r>
            <a:r>
              <a:rPr lang="ru-RU" dirty="0" smtClean="0"/>
              <a:t>, 2010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011614"/>
            <a:ext cx="82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ru-RU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Кигай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И. Н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Некоторые химические аспекты гидротермального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минералообразования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// Российский химический журнал. – 2010. – Т.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 2. – С. 87-98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hlinkClick r:id="" action="ppaction://hlinkshowjump?jump=firstslide"/>
          </p:cNvPr>
          <p:cNvSpPr txBox="1"/>
          <p:nvPr/>
        </p:nvSpPr>
        <p:spPr>
          <a:xfrm>
            <a:off x="0" y="15115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</a:rPr>
              <a:t>Оглавление</a:t>
            </a:r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1834"/>
            <a:ext cx="5705078" cy="16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 кристаллов галенита (</a:t>
            </a:r>
            <a:r>
              <a:rPr lang="en-US" dirty="0" err="1" smtClean="0"/>
              <a:t>PbS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5957"/>
            <a:ext cx="4392488" cy="13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3" y="2452246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 кристаллов сфалерита (</a:t>
            </a:r>
            <a:r>
              <a:rPr lang="en-US" dirty="0" err="1" smtClean="0"/>
              <a:t>ZnS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25145"/>
            <a:ext cx="4392487" cy="14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228" y="4253167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 кристаллов халькопирита(</a:t>
            </a:r>
            <a:r>
              <a:rPr lang="en-US" dirty="0" smtClean="0"/>
              <a:t>CuFeS</a:t>
            </a:r>
            <a:r>
              <a:rPr lang="en-US" baseline="-25000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66" y="3506442"/>
            <a:ext cx="1815973" cy="28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40" y="2491431"/>
            <a:ext cx="1717726" cy="17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2868"/>
            <a:ext cx="1909662" cy="160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59717" y="116632"/>
            <a:ext cx="3440675" cy="42523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Формы кристаллов и решеток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25401" y="6488668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2010]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1668"/>
              </p:ext>
            </p:extLst>
          </p:nvPr>
        </p:nvGraphicFramePr>
        <p:xfrm>
          <a:off x="683568" y="1268760"/>
          <a:ext cx="7632846" cy="401203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383670"/>
                <a:gridCol w="1563627"/>
                <a:gridCol w="1558295"/>
                <a:gridCol w="1563627"/>
                <a:gridCol w="1563627"/>
              </a:tblGrid>
              <a:tr h="47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effectLst/>
                        </a:rPr>
                        <a:t>Свойства</a:t>
                      </a:r>
                      <a:endParaRPr lang="ru-RU" sz="24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 smtClean="0">
                          <a:effectLst/>
                        </a:rPr>
                        <a:t>→</a:t>
                      </a:r>
                      <a:r>
                        <a:rPr lang="en-US" sz="1800" spc="0" dirty="0" smtClean="0">
                          <a:effectLst/>
                        </a:rPr>
                        <a:t>    </a:t>
                      </a:r>
                      <a:r>
                        <a:rPr lang="ru-RU" sz="1800" spc="0" dirty="0" smtClean="0">
                          <a:effectLst/>
                        </a:rPr>
                        <a:t>Понижение температуры</a:t>
                      </a:r>
                      <a:r>
                        <a:rPr lang="en-US" sz="1800" spc="0" dirty="0" smtClean="0">
                          <a:effectLst/>
                        </a:rPr>
                        <a:t>    </a:t>
                      </a:r>
                      <a:r>
                        <a:rPr lang="ru-RU" sz="1800" spc="0" dirty="0" smtClean="0">
                          <a:effectLst/>
                        </a:rPr>
                        <a:t>→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Цвет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Черный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Бурый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Желтый,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красный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Зеленоватый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(прозрачный)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Характер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Агрегатов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Сплошные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скопления,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отдельных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кристаллов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Отдельные </a:t>
                      </a:r>
                      <a:r>
                        <a:rPr lang="ru-RU" sz="1400" spc="0" dirty="0">
                          <a:effectLst/>
                        </a:rPr>
                        <a:t>кристаллы редки, чаще сростки кри­сталлов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Редки </a:t>
                      </a:r>
                      <a:r>
                        <a:rPr lang="ru-RU" sz="1400" spc="0" dirty="0">
                          <a:effectLst/>
                        </a:rPr>
                        <a:t>сплош­ные массы, часты отдель­ные хорошо образованные кристаллы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Всегда </a:t>
                      </a:r>
                      <a:r>
                        <a:rPr lang="ru-RU" sz="1400" spc="0" dirty="0">
                          <a:effectLst/>
                        </a:rPr>
                        <a:t>хорошо обра­зованные кристаллы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/>
                </a:tc>
              </a:tr>
              <a:tr h="411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Цвет черты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Темно-бурый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Бурый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Желтый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Белый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Примеси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Много </a:t>
                      </a:r>
                      <a:r>
                        <a:rPr lang="en-US" sz="1400" spc="0" dirty="0" smtClean="0">
                          <a:effectLst/>
                        </a:rPr>
                        <a:t>Fe</a:t>
                      </a:r>
                      <a:r>
                        <a:rPr lang="ru-RU" sz="1400" spc="0" dirty="0" smtClean="0">
                          <a:effectLst/>
                        </a:rPr>
                        <a:t>, </a:t>
                      </a:r>
                      <a:r>
                        <a:rPr lang="en-US" sz="1400" spc="0" dirty="0" err="1" smtClean="0">
                          <a:effectLst/>
                        </a:rPr>
                        <a:t>Mn</a:t>
                      </a:r>
                      <a:r>
                        <a:rPr lang="ru-RU" sz="1400" spc="0" dirty="0" smtClean="0">
                          <a:effectLst/>
                        </a:rPr>
                        <a:t>, </a:t>
                      </a:r>
                      <a:r>
                        <a:rPr lang="en-US" sz="1400" spc="0" dirty="0" smtClean="0">
                          <a:effectLst/>
                        </a:rPr>
                        <a:t>Cd</a:t>
                      </a:r>
                      <a:r>
                        <a:rPr lang="ru-RU" sz="1400" spc="0" dirty="0" smtClean="0">
                          <a:effectLst/>
                        </a:rPr>
                        <a:t>, </a:t>
                      </a:r>
                      <a:r>
                        <a:rPr lang="en-US" sz="1400" spc="0" dirty="0" smtClean="0">
                          <a:effectLst/>
                        </a:rPr>
                        <a:t>In</a:t>
                      </a:r>
                      <a:r>
                        <a:rPr lang="ru-RU" sz="1400" spc="0" dirty="0" smtClean="0">
                          <a:effectLst/>
                        </a:rPr>
                        <a:t>, </a:t>
                      </a:r>
                      <a:r>
                        <a:rPr lang="en-US" sz="1400" spc="0" dirty="0" err="1" smtClean="0">
                          <a:effectLst/>
                        </a:rPr>
                        <a:t>Ga</a:t>
                      </a:r>
                      <a:r>
                        <a:rPr lang="ru-RU" sz="1400" spc="0" dirty="0" smtClean="0">
                          <a:effectLst/>
                        </a:rPr>
                        <a:t>, </a:t>
                      </a:r>
                      <a:r>
                        <a:rPr lang="en-US" sz="1400" spc="0" dirty="0" err="1" smtClean="0">
                          <a:effectLst/>
                        </a:rPr>
                        <a:t>Ge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Меньше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Еще меньше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Почти нет</a:t>
                      </a:r>
                      <a:endParaRPr lang="ru-RU" sz="180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Прозрач­ность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Непрозрачны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Просвечивают в краях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Почти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прозрачны</a:t>
                      </a:r>
                      <a:endParaRPr lang="ru-RU" sz="1800" dirty="0">
                        <a:effectLst/>
                        <a:latin typeface="Sylfaen"/>
                        <a:ea typeface="Sylfaen"/>
                        <a:cs typeface="Sylfae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3291" y="385887"/>
            <a:ext cx="5859296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baseline="-25000" dirty="0">
                <a:solidFill>
                  <a:schemeClr val="accent1">
                    <a:lumMod val="75000"/>
                  </a:schemeClr>
                </a:solidFill>
              </a:rPr>
              <a:t>Изменение свойств сфалерита </a:t>
            </a:r>
            <a:endParaRPr lang="ru-RU" sz="2800" b="1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baseline="-25000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2800" b="1" baseline="-25000" dirty="0">
                <a:solidFill>
                  <a:schemeClr val="accent1">
                    <a:lumMod val="75000"/>
                  </a:schemeClr>
                </a:solidFill>
              </a:rPr>
              <a:t>понижением температуры его </a:t>
            </a:r>
            <a:r>
              <a:rPr lang="ru-RU" sz="2800" b="1" baseline="-25000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  <a:endParaRPr lang="ru-RU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488668"/>
            <a:ext cx="835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Станкеев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Е. А. Генетическая минералогия. – М.: Недра, 1986. – С. 197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59717" y="116632"/>
            <a:ext cx="3440675" cy="425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smtClean="0"/>
              <a:t>Формы кристаллов и решеток</a:t>
            </a:r>
            <a:endParaRPr lang="ru-R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472608" cy="31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4" y="978023"/>
            <a:ext cx="2425197" cy="331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54" y="4199339"/>
            <a:ext cx="2224394" cy="212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Формы кристаллов пирита(</a:t>
            </a:r>
            <a:r>
              <a:rPr lang="en-US" dirty="0" smtClean="0"/>
              <a:t>FeS</a:t>
            </a:r>
            <a:r>
              <a:rPr lang="en-US" baseline="-25000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5401" y="6488668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2010]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2880320" cy="6138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Дополнение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461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53000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Смежная тройная диаграмма полей смесимости системы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Pt-Os-Ir-Ru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2010, p. 52]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5401" y="6488668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2010]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2181"/>
            <a:ext cx="4731201" cy="29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3645024"/>
            <a:ext cx="47312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алмазоносные провинции и их возраст. </a:t>
            </a:r>
          </a:p>
          <a:p>
            <a:r>
              <a:rPr lang="ru-RU" sz="1400" b="1" dirty="0" smtClean="0"/>
              <a:t>Черные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ромбы – крупные месторождения; </a:t>
            </a:r>
            <a:r>
              <a:rPr lang="ru-RU" sz="1400" b="1" dirty="0" smtClean="0">
                <a:solidFill>
                  <a:srgbClr val="C00000"/>
                </a:solidFill>
              </a:rPr>
              <a:t>красные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ромбы – алмазные микровключения в породах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ультраметаморфической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фации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, 2010, p. 5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b="19624"/>
          <a:stretch/>
        </p:blipFill>
        <p:spPr bwMode="auto">
          <a:xfrm>
            <a:off x="539552" y="404664"/>
            <a:ext cx="3314328" cy="33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25807"/>
            <a:ext cx="3314328" cy="23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3928" y="5589240"/>
            <a:ext cx="473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кристаллографические формы алмазов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2010, p. 5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2880320" cy="6138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Дополнение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5401" y="6488668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Okrusch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2010]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3446"/>
            <a:ext cx="6120680" cy="5667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   группы  пирротина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4799013" y="25384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539552" y="1260184"/>
            <a:ext cx="7704856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449263" algn="just"/>
            <a:r>
              <a:rPr lang="ru-RU" sz="1600" dirty="0" err="1" smtClean="0">
                <a:solidFill>
                  <a:schemeClr val="tx2"/>
                </a:solidFill>
              </a:rPr>
              <a:t>Моносульфиды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железа от </a:t>
            </a:r>
            <a:r>
              <a:rPr lang="en-US" sz="1600" dirty="0" err="1">
                <a:solidFill>
                  <a:schemeClr val="tx2"/>
                </a:solidFill>
              </a:rPr>
              <a:t>FeS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до </a:t>
            </a:r>
            <a:r>
              <a:rPr lang="en-US" sz="1600" dirty="0">
                <a:solidFill>
                  <a:schemeClr val="tx2"/>
                </a:solidFill>
              </a:rPr>
              <a:t>Fe</a:t>
            </a:r>
            <a:r>
              <a:rPr lang="en-US" sz="1600" b="1" baseline="-25000" dirty="0">
                <a:solidFill>
                  <a:schemeClr val="tx2"/>
                </a:solidFill>
              </a:rPr>
              <a:t>7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со слоистыми сверхструктурами на основе структуры никелина </a:t>
            </a:r>
            <a:r>
              <a:rPr lang="en-US" sz="1600" dirty="0" err="1">
                <a:solidFill>
                  <a:schemeClr val="tx2"/>
                </a:solidFill>
              </a:rPr>
              <a:t>NiAs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dirty="0" err="1">
                <a:solidFill>
                  <a:schemeClr val="tx2"/>
                </a:solidFill>
              </a:rPr>
              <a:t>троилит</a:t>
            </a:r>
            <a:r>
              <a:rPr lang="ru-RU" sz="1600" dirty="0">
                <a:solidFill>
                  <a:schemeClr val="tx2"/>
                </a:solidFill>
              </a:rPr>
              <a:t> (не магнитный), промежуточный пирротин («гексагональный», не магнитный), моноклинный пирротин (сильно магнитный) являются самыми распространёнными рудными минералами нашей планеты. Близость химического состава и структур определяют значительное сходство их оптических свойств.</a:t>
            </a:r>
          </a:p>
          <a:p>
            <a:pPr indent="449263" algn="just"/>
            <a:r>
              <a:rPr lang="ru-RU" sz="1600" dirty="0" smtClean="0">
                <a:solidFill>
                  <a:schemeClr val="tx2"/>
                </a:solidFill>
              </a:rPr>
              <a:t>При </a:t>
            </a:r>
            <a:r>
              <a:rPr lang="ru-RU" sz="1600" dirty="0">
                <a:solidFill>
                  <a:schemeClr val="tx2"/>
                </a:solidFill>
              </a:rPr>
              <a:t>высоких температурах </a:t>
            </a:r>
            <a:r>
              <a:rPr lang="en-US" sz="1600" dirty="0">
                <a:solidFill>
                  <a:schemeClr val="tx2"/>
                </a:solidFill>
              </a:rPr>
              <a:t>&gt; </a:t>
            </a:r>
            <a:r>
              <a:rPr lang="en-US" sz="1600" dirty="0" smtClean="0">
                <a:solidFill>
                  <a:schemeClr val="tx2"/>
                </a:solidFill>
              </a:rPr>
              <a:t>500 </a:t>
            </a:r>
            <a:r>
              <a:rPr lang="en-US" sz="1600" b="1" dirty="0" smtClean="0">
                <a:solidFill>
                  <a:schemeClr val="tx2"/>
                </a:solidFill>
              </a:rPr>
              <a:t>°</a:t>
            </a:r>
            <a:r>
              <a:rPr lang="en-US" sz="1600" dirty="0" smtClean="0">
                <a:solidFill>
                  <a:schemeClr val="tx2"/>
                </a:solidFill>
              </a:rPr>
              <a:t>C </a:t>
            </a:r>
            <a:r>
              <a:rPr lang="ru-RU" sz="1600" dirty="0">
                <a:solidFill>
                  <a:schemeClr val="tx2"/>
                </a:solidFill>
              </a:rPr>
              <a:t>в равновесии с пиритом сосуществует высокосернистый гексагональный пирротин (до 45 </a:t>
            </a:r>
            <a:r>
              <a:rPr lang="ru-RU" sz="1600" dirty="0" err="1">
                <a:solidFill>
                  <a:schemeClr val="tx2"/>
                </a:solidFill>
              </a:rPr>
              <a:t>ат</a:t>
            </a:r>
            <a:r>
              <a:rPr lang="ru-RU" sz="1600" dirty="0">
                <a:solidFill>
                  <a:schemeClr val="tx2"/>
                </a:solidFill>
              </a:rPr>
              <a:t>. % </a:t>
            </a:r>
            <a:r>
              <a:rPr lang="en-US" sz="1600" dirty="0">
                <a:solidFill>
                  <a:schemeClr val="tx2"/>
                </a:solidFill>
              </a:rPr>
              <a:t>Fe</a:t>
            </a:r>
            <a:r>
              <a:rPr lang="ru-RU" sz="1600" dirty="0">
                <a:solidFill>
                  <a:schemeClr val="tx2"/>
                </a:solidFill>
              </a:rPr>
              <a:t> при 7</a:t>
            </a:r>
            <a:r>
              <a:rPr lang="en-US" sz="1600" dirty="0" smtClean="0">
                <a:solidFill>
                  <a:schemeClr val="tx2"/>
                </a:solidFill>
              </a:rPr>
              <a:t>00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>
                <a:solidFill>
                  <a:schemeClr val="tx2"/>
                </a:solidFill>
              </a:rPr>
              <a:t>). При более низких температурах </a:t>
            </a:r>
            <a:r>
              <a:rPr lang="ru-RU" sz="1600" dirty="0" smtClean="0">
                <a:solidFill>
                  <a:schemeClr val="tx2"/>
                </a:solidFill>
              </a:rPr>
              <a:t>500-320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 равновесии с пиритом находится менее сернистый гексагональный пирротин (до 47.5 </a:t>
            </a:r>
            <a:r>
              <a:rPr lang="ru-RU" sz="1600" dirty="0" err="1">
                <a:solidFill>
                  <a:schemeClr val="tx2"/>
                </a:solidFill>
              </a:rPr>
              <a:t>ат</a:t>
            </a:r>
            <a:r>
              <a:rPr lang="ru-RU" sz="1600" dirty="0">
                <a:solidFill>
                  <a:schemeClr val="tx2"/>
                </a:solidFill>
              </a:rPr>
              <a:t>. %</a:t>
            </a:r>
            <a:r>
              <a:rPr lang="en-US" sz="1600" dirty="0">
                <a:solidFill>
                  <a:schemeClr val="tx2"/>
                </a:solidFill>
              </a:rPr>
              <a:t> Fe </a:t>
            </a:r>
            <a:r>
              <a:rPr lang="ru-RU" sz="1600" dirty="0">
                <a:solidFill>
                  <a:schemeClr val="tx2"/>
                </a:solidFill>
              </a:rPr>
              <a:t>при </a:t>
            </a:r>
            <a:r>
              <a:rPr lang="ru-RU" sz="1600" dirty="0" smtClean="0">
                <a:solidFill>
                  <a:schemeClr val="tx2"/>
                </a:solidFill>
              </a:rPr>
              <a:t>320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 smtClean="0">
                <a:solidFill>
                  <a:schemeClr val="tx2"/>
                </a:solidFill>
              </a:rPr>
              <a:t>).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Выше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500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с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ростом общего давления состав пирротина в равновесии с пиритом заметно сдвигается в более железистую область.</a:t>
            </a:r>
          </a:p>
          <a:p>
            <a:pPr indent="449263" algn="just"/>
            <a:r>
              <a:rPr lang="ru-RU" sz="1600" dirty="0">
                <a:solidFill>
                  <a:schemeClr val="tx2"/>
                </a:solidFill>
              </a:rPr>
              <a:t>С понижением температуры до </a:t>
            </a:r>
            <a:r>
              <a:rPr lang="ru-RU" sz="1600" dirty="0" smtClean="0">
                <a:solidFill>
                  <a:schemeClr val="tx2"/>
                </a:solidFill>
              </a:rPr>
              <a:t>265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высокотемпературный высоко сернистый гексагональный пирротин обычно распадается на более богатый </a:t>
            </a:r>
            <a:r>
              <a:rPr lang="en-US" sz="1600" dirty="0">
                <a:solidFill>
                  <a:schemeClr val="tx2"/>
                </a:solidFill>
              </a:rPr>
              <a:t>Fe</a:t>
            </a:r>
            <a:r>
              <a:rPr lang="ru-RU" sz="1600" dirty="0">
                <a:solidFill>
                  <a:schemeClr val="tx2"/>
                </a:solidFill>
              </a:rPr>
              <a:t> гексагональный пирротин и пирит. В ряде случаев </a:t>
            </a:r>
            <a:r>
              <a:rPr lang="ru-RU" sz="1600" dirty="0" smtClean="0">
                <a:solidFill>
                  <a:schemeClr val="tx2"/>
                </a:solidFill>
              </a:rPr>
              <a:t>при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быстром </a:t>
            </a:r>
            <a:r>
              <a:rPr lang="ru-RU" sz="1600" dirty="0">
                <a:solidFill>
                  <a:schemeClr val="tx2"/>
                </a:solidFill>
              </a:rPr>
              <a:t>охлаждении может произойти </a:t>
            </a:r>
            <a:r>
              <a:rPr lang="ru-RU" sz="1600" dirty="0" err="1">
                <a:solidFill>
                  <a:schemeClr val="tx2"/>
                </a:solidFill>
              </a:rPr>
              <a:t>изохимическое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превращение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высокотемпературного </a:t>
            </a:r>
            <a:r>
              <a:rPr lang="ru-RU" sz="1600" dirty="0">
                <a:solidFill>
                  <a:schemeClr val="tx2"/>
                </a:solidFill>
              </a:rPr>
              <a:t>высоко сернистого гексагонального пирротина в моноклинный </a:t>
            </a:r>
            <a:r>
              <a:rPr lang="en-US" sz="1600" dirty="0">
                <a:solidFill>
                  <a:schemeClr val="tx2"/>
                </a:solidFill>
              </a:rPr>
              <a:t>Fe</a:t>
            </a:r>
            <a:r>
              <a:rPr lang="en-US" sz="1600" baseline="-25000" dirty="0">
                <a:solidFill>
                  <a:schemeClr val="tx2"/>
                </a:solidFill>
              </a:rPr>
              <a:t>7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aseline="-25000" dirty="0">
                <a:solidFill>
                  <a:schemeClr val="tx2"/>
                </a:solidFill>
              </a:rPr>
              <a:t>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; это установлено в ряде месторождений, а также в некоторых роговиках и скарнах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627" y="645789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Спиридонов Э. М. Минералы </a:t>
            </a:r>
            <a:r>
              <a:rPr lang="ru-RU" sz="1000" dirty="0" err="1" smtClean="0"/>
              <a:t>магматитов</a:t>
            </a:r>
            <a:r>
              <a:rPr lang="ru-RU" sz="1000" dirty="0" smtClean="0"/>
              <a:t> – сульфиды </a:t>
            </a:r>
            <a:r>
              <a:rPr lang="en-US" sz="1000" dirty="0" smtClean="0"/>
              <a:t>Fe-Ni-Cu-Co=BSM / </a:t>
            </a:r>
            <a:r>
              <a:rPr lang="ru-RU" sz="1000" dirty="0" smtClean="0"/>
              <a:t>Все о геологии. – </a:t>
            </a:r>
            <a:r>
              <a:rPr lang="en-US" sz="1000" dirty="0" smtClean="0"/>
              <a:t>URL: </a:t>
            </a:r>
            <a:r>
              <a:rPr lang="en-US" sz="1000" dirty="0" smtClean="0">
                <a:hlinkClick r:id="rId3"/>
              </a:rPr>
              <a:t>http://geo.web.ru</a:t>
            </a:r>
            <a:r>
              <a:rPr lang="en-US" sz="1000" dirty="0" smtClean="0"/>
              <a:t>. – </a:t>
            </a:r>
            <a:r>
              <a:rPr lang="ru-RU" sz="1000" dirty="0" smtClean="0"/>
              <a:t>Режим доступа </a:t>
            </a:r>
            <a:r>
              <a:rPr lang="en-US" sz="1000" dirty="0" smtClean="0"/>
              <a:t>MS PowerPoint. (</a:t>
            </a:r>
            <a:r>
              <a:rPr lang="ru-RU" sz="1000" dirty="0" smtClean="0"/>
              <a:t>Время доступа… ) </a:t>
            </a:r>
            <a:endParaRPr lang="ru-RU" sz="1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0"/>
            <a:ext cx="2880320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Дополнение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0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4799013" y="25384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477558" y="1260184"/>
            <a:ext cx="8054882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449263" algn="just"/>
            <a:r>
              <a:rPr lang="ru-RU" sz="1600" dirty="0" smtClean="0">
                <a:solidFill>
                  <a:schemeClr val="tx2"/>
                </a:solidFill>
              </a:rPr>
              <a:t>При </a:t>
            </a:r>
            <a:r>
              <a:rPr lang="en-US" sz="1600" dirty="0">
                <a:solidFill>
                  <a:schemeClr val="tx2"/>
                </a:solidFill>
              </a:rPr>
              <a:t>~ </a:t>
            </a:r>
            <a:r>
              <a:rPr lang="en-US" sz="1600" dirty="0" smtClean="0">
                <a:solidFill>
                  <a:schemeClr val="tx2"/>
                </a:solidFill>
              </a:rPr>
              <a:t>250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  </a:t>
            </a:r>
            <a:r>
              <a:rPr lang="ru-RU" sz="1600" dirty="0">
                <a:solidFill>
                  <a:schemeClr val="tx2"/>
                </a:solidFill>
              </a:rPr>
              <a:t>высоко сернистый гексагональный пирротин превращается в моноклинный (путём распада твёрдого раствора или в результате реакции с пиритом). Ниже </a:t>
            </a:r>
            <a:r>
              <a:rPr lang="ru-RU" sz="1600" dirty="0" smtClean="0">
                <a:solidFill>
                  <a:schemeClr val="tx2"/>
                </a:solidFill>
              </a:rPr>
              <a:t>138-100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область промежуточного («гексагонального») пирротина ограничена широким двухфазным полем: </a:t>
            </a:r>
            <a:r>
              <a:rPr lang="ru-RU" sz="1600" dirty="0" err="1">
                <a:solidFill>
                  <a:schemeClr val="tx2"/>
                </a:solidFill>
              </a:rPr>
              <a:t>троилит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FeS</a:t>
            </a:r>
            <a:r>
              <a:rPr lang="ru-RU" sz="1600" dirty="0">
                <a:solidFill>
                  <a:schemeClr val="tx2"/>
                </a:solidFill>
              </a:rPr>
              <a:t> + промежуточный пирротин</a:t>
            </a:r>
            <a:r>
              <a:rPr lang="en-US" sz="1600" dirty="0">
                <a:solidFill>
                  <a:schemeClr val="tx2"/>
                </a:solidFill>
              </a:rPr>
              <a:t> Fe</a:t>
            </a:r>
            <a:r>
              <a:rPr lang="en-US" sz="1600" b="1" baseline="-25000" dirty="0">
                <a:solidFill>
                  <a:schemeClr val="tx2"/>
                </a:solidFill>
              </a:rPr>
              <a:t>11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12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и узким двухфазным полем: моноклинный пирротин + сернистый промежуточный пирротин. Промежуточный пирротин при низких температурах нередко испытывает частичный распад на </a:t>
            </a:r>
            <a:r>
              <a:rPr lang="ru-RU" sz="1600" dirty="0" err="1">
                <a:solidFill>
                  <a:schemeClr val="tx2"/>
                </a:solidFill>
              </a:rPr>
              <a:t>троилит</a:t>
            </a:r>
            <a:r>
              <a:rPr lang="ru-RU" sz="1600" dirty="0">
                <a:solidFill>
                  <a:schemeClr val="tx2"/>
                </a:solidFill>
              </a:rPr>
              <a:t> и моноклинный пирротин, чем объясняется нередкое нахождение </a:t>
            </a:r>
            <a:r>
              <a:rPr lang="ru-RU" sz="1600" dirty="0" err="1">
                <a:solidFill>
                  <a:schemeClr val="tx2"/>
                </a:solidFill>
              </a:rPr>
              <a:t>трёхминерального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парагенеза</a:t>
            </a:r>
            <a:r>
              <a:rPr lang="ru-RU" sz="1600" dirty="0">
                <a:solidFill>
                  <a:schemeClr val="tx2"/>
                </a:solidFill>
              </a:rPr>
              <a:t> (промежуточный пирротин + моноклинный пирротин + </a:t>
            </a:r>
            <a:r>
              <a:rPr lang="ru-RU" sz="1600" dirty="0" err="1">
                <a:solidFill>
                  <a:schemeClr val="tx2"/>
                </a:solidFill>
              </a:rPr>
              <a:t>троилит</a:t>
            </a:r>
            <a:r>
              <a:rPr lang="ru-RU" sz="1600" dirty="0">
                <a:solidFill>
                  <a:schemeClr val="tx2"/>
                </a:solidFill>
              </a:rPr>
              <a:t>) во многих типах руд.</a:t>
            </a:r>
          </a:p>
          <a:p>
            <a:pPr indent="449263" algn="just"/>
            <a:r>
              <a:rPr lang="ru-RU" sz="1600" dirty="0" smtClean="0">
                <a:solidFill>
                  <a:schemeClr val="tx2"/>
                </a:solidFill>
              </a:rPr>
              <a:t>Текстурный </a:t>
            </a:r>
            <a:r>
              <a:rPr lang="ru-RU" sz="1600" dirty="0">
                <a:solidFill>
                  <a:schemeClr val="tx2"/>
                </a:solidFill>
              </a:rPr>
              <a:t>рисунок срастаний минералов группы пирротина хорошо выявляется при нанесении на поверхность аншлифа тонкой магнитной суспензии. </a:t>
            </a:r>
          </a:p>
          <a:p>
            <a:pPr indent="449263" algn="just"/>
            <a:r>
              <a:rPr lang="ru-RU" sz="1600" dirty="0" smtClean="0">
                <a:solidFill>
                  <a:schemeClr val="tx2"/>
                </a:solidFill>
              </a:rPr>
              <a:t>Промежуточный </a:t>
            </a:r>
            <a:r>
              <a:rPr lang="ru-RU" sz="1600" dirty="0">
                <a:solidFill>
                  <a:schemeClr val="tx2"/>
                </a:solidFill>
              </a:rPr>
              <a:t>пирротин представлен тремя ведущими типами дефектных сверхструктур </a:t>
            </a:r>
            <a:r>
              <a:rPr lang="en-US" sz="1600" i="1" dirty="0" err="1">
                <a:solidFill>
                  <a:schemeClr val="tx2"/>
                </a:solidFill>
              </a:rPr>
              <a:t>nc</a:t>
            </a:r>
            <a:r>
              <a:rPr lang="ru-RU" sz="1600" dirty="0">
                <a:solidFill>
                  <a:schemeClr val="tx2"/>
                </a:solidFill>
              </a:rPr>
              <a:t> (на основе структуры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NiAs</a:t>
            </a:r>
            <a:r>
              <a:rPr lang="ru-RU" sz="1600" dirty="0">
                <a:solidFill>
                  <a:schemeClr val="tx2"/>
                </a:solidFill>
              </a:rPr>
              <a:t>):</a:t>
            </a:r>
            <a:r>
              <a:rPr lang="en-US" sz="1600" dirty="0">
                <a:solidFill>
                  <a:schemeClr val="tx2"/>
                </a:solidFill>
              </a:rPr>
              <a:t> 6 </a:t>
            </a:r>
            <a:r>
              <a:rPr lang="en-US" sz="1600" i="1" dirty="0">
                <a:solidFill>
                  <a:schemeClr val="tx2"/>
                </a:solidFill>
              </a:rPr>
              <a:t>c</a:t>
            </a:r>
            <a:r>
              <a:rPr lang="en-US" sz="1600" dirty="0">
                <a:solidFill>
                  <a:schemeClr val="tx2"/>
                </a:solidFill>
              </a:rPr>
              <a:t> – Fe</a:t>
            </a:r>
            <a:r>
              <a:rPr lang="en-US" sz="1600" b="1" baseline="-25000" dirty="0">
                <a:solidFill>
                  <a:schemeClr val="tx2"/>
                </a:solidFill>
              </a:rPr>
              <a:t>11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12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гексаг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r>
              <a:rPr lang="ru-RU" sz="1600" dirty="0" err="1">
                <a:solidFill>
                  <a:schemeClr val="tx2"/>
                </a:solidFill>
              </a:rPr>
              <a:t>синг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ru-RU" sz="1600" dirty="0">
                <a:solidFill>
                  <a:schemeClr val="tx2"/>
                </a:solidFill>
              </a:rPr>
              <a:t>устойчив ниже </a:t>
            </a:r>
            <a:r>
              <a:rPr lang="ru-RU" sz="1600" dirty="0" smtClean="0">
                <a:solidFill>
                  <a:schemeClr val="tx2"/>
                </a:solidFill>
              </a:rPr>
              <a:t>100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C); </a:t>
            </a:r>
            <a:r>
              <a:rPr lang="en-US" sz="1600" dirty="0">
                <a:solidFill>
                  <a:schemeClr val="tx2"/>
                </a:solidFill>
              </a:rPr>
              <a:t>11 </a:t>
            </a:r>
            <a:r>
              <a:rPr lang="en-US" sz="1600" i="1" dirty="0">
                <a:solidFill>
                  <a:schemeClr val="tx2"/>
                </a:solidFill>
              </a:rPr>
              <a:t>c</a:t>
            </a:r>
            <a:r>
              <a:rPr lang="ru-RU" sz="1600" i="1" dirty="0">
                <a:solidFill>
                  <a:schemeClr val="tx2"/>
                </a:solidFill>
              </a:rPr>
              <a:t> - </a:t>
            </a:r>
            <a:r>
              <a:rPr lang="en-US" sz="1600" dirty="0">
                <a:solidFill>
                  <a:schemeClr val="tx2"/>
                </a:solidFill>
              </a:rPr>
              <a:t>Fe</a:t>
            </a:r>
            <a:r>
              <a:rPr lang="en-US" sz="1600" b="1" baseline="-25000" dirty="0">
                <a:solidFill>
                  <a:schemeClr val="tx2"/>
                </a:solidFill>
              </a:rPr>
              <a:t>10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11</a:t>
            </a:r>
            <a:r>
              <a:rPr lang="en-US" sz="1600" dirty="0">
                <a:solidFill>
                  <a:schemeClr val="tx2"/>
                </a:solidFill>
              </a:rPr>
              <a:t>,</a:t>
            </a:r>
            <a:r>
              <a:rPr lang="ru-RU" sz="1600" dirty="0">
                <a:solidFill>
                  <a:schemeClr val="tx2"/>
                </a:solidFill>
              </a:rPr>
              <a:t> ромб. </a:t>
            </a:r>
            <a:r>
              <a:rPr lang="ru-RU" sz="1600" dirty="0" err="1">
                <a:solidFill>
                  <a:schemeClr val="tx2"/>
                </a:solidFill>
              </a:rPr>
              <a:t>синг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r>
              <a:rPr lang="en-US" sz="1600" dirty="0">
                <a:solidFill>
                  <a:schemeClr val="tx2"/>
                </a:solidFill>
              </a:rPr>
              <a:t> (</a:t>
            </a:r>
            <a:r>
              <a:rPr lang="ru-RU" sz="1600" dirty="0">
                <a:solidFill>
                  <a:schemeClr val="tx2"/>
                </a:solidFill>
              </a:rPr>
              <a:t>устойчив ниже 100</a:t>
            </a:r>
            <a:r>
              <a:rPr lang="ru-RU" sz="1600" b="1" baseline="30000" dirty="0">
                <a:solidFill>
                  <a:schemeClr val="tx2"/>
                </a:solidFill>
              </a:rPr>
              <a:t>0</a:t>
            </a:r>
            <a:r>
              <a:rPr lang="en-US" sz="1600" dirty="0">
                <a:solidFill>
                  <a:schemeClr val="tx2"/>
                </a:solidFill>
              </a:rPr>
              <a:t>); 5 </a:t>
            </a:r>
            <a:r>
              <a:rPr lang="en-US" sz="1600" i="1" dirty="0">
                <a:solidFill>
                  <a:schemeClr val="tx2"/>
                </a:solidFill>
              </a:rPr>
              <a:t>c</a:t>
            </a:r>
            <a:r>
              <a:rPr lang="en-US" sz="1600" dirty="0">
                <a:solidFill>
                  <a:schemeClr val="tx2"/>
                </a:solidFill>
              </a:rPr>
              <a:t> – Fe</a:t>
            </a:r>
            <a:r>
              <a:rPr lang="en-US" sz="1600" b="1" baseline="-25000" dirty="0">
                <a:solidFill>
                  <a:schemeClr val="tx2"/>
                </a:solidFill>
              </a:rPr>
              <a:t>9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10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гексаг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r>
              <a:rPr lang="ru-RU" sz="1600" dirty="0" err="1">
                <a:solidFill>
                  <a:schemeClr val="tx2"/>
                </a:solidFill>
              </a:rPr>
              <a:t>синг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ru-RU" sz="1600" dirty="0">
                <a:solidFill>
                  <a:schemeClr val="tx2"/>
                </a:solidFill>
              </a:rPr>
              <a:t>устойчив ниже </a:t>
            </a:r>
            <a:r>
              <a:rPr lang="ru-RU" sz="1600" dirty="0" smtClean="0">
                <a:solidFill>
                  <a:schemeClr val="tx2"/>
                </a:solidFill>
              </a:rPr>
              <a:t>220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C). </a:t>
            </a:r>
            <a:r>
              <a:rPr lang="ru-RU" sz="1600" dirty="0">
                <a:solidFill>
                  <a:schemeClr val="tx2"/>
                </a:solidFill>
              </a:rPr>
              <a:t>Менее </a:t>
            </a:r>
            <a:r>
              <a:rPr lang="ru-RU" sz="1600" dirty="0" smtClean="0">
                <a:solidFill>
                  <a:schemeClr val="tx2"/>
                </a:solidFill>
              </a:rPr>
              <a:t>распространён </a:t>
            </a:r>
            <a:r>
              <a:rPr lang="ru-RU" sz="1600" dirty="0">
                <a:solidFill>
                  <a:schemeClr val="tx2"/>
                </a:solidFill>
              </a:rPr>
              <a:t>промежуточный пирротин с дефектными сверхструктурами, характеризующимися нецелочисленными значениями </a:t>
            </a:r>
            <a:r>
              <a:rPr lang="en-US" sz="1600" i="1" dirty="0">
                <a:solidFill>
                  <a:schemeClr val="tx2"/>
                </a:solidFill>
              </a:rPr>
              <a:t>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 = </a:t>
            </a:r>
            <a:r>
              <a:rPr lang="en-US" sz="1600" dirty="0">
                <a:solidFill>
                  <a:schemeClr val="tx2"/>
                </a:solidFill>
              </a:rPr>
              <a:t>4.88-5.9.</a:t>
            </a:r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ru-RU" sz="1600" dirty="0">
                <a:solidFill>
                  <a:schemeClr val="tx2"/>
                </a:solidFill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27" y="645789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Спиридонов Э. М. Минералы </a:t>
            </a:r>
            <a:r>
              <a:rPr lang="ru-RU" sz="1000" dirty="0" err="1" smtClean="0"/>
              <a:t>магматитов</a:t>
            </a:r>
            <a:r>
              <a:rPr lang="ru-RU" sz="1000" dirty="0" smtClean="0"/>
              <a:t> – сульфиды </a:t>
            </a:r>
            <a:r>
              <a:rPr lang="en-US" sz="1000" dirty="0" smtClean="0"/>
              <a:t>Fe-Ni-Cu-Co=BSM / </a:t>
            </a:r>
            <a:r>
              <a:rPr lang="ru-RU" sz="1000" dirty="0" smtClean="0"/>
              <a:t>Все о геологии. – </a:t>
            </a:r>
            <a:r>
              <a:rPr lang="en-US" sz="1000" dirty="0" smtClean="0"/>
              <a:t>URL: </a:t>
            </a:r>
            <a:r>
              <a:rPr lang="en-US" sz="1000" dirty="0" smtClean="0">
                <a:hlinkClick r:id="rId3"/>
              </a:rPr>
              <a:t>http://geo.web.ru</a:t>
            </a:r>
            <a:r>
              <a:rPr lang="en-US" sz="1000" dirty="0" smtClean="0"/>
              <a:t>. – </a:t>
            </a:r>
            <a:r>
              <a:rPr lang="ru-RU" sz="1000" dirty="0" smtClean="0"/>
              <a:t>Режим доступа </a:t>
            </a:r>
            <a:r>
              <a:rPr lang="en-US" sz="1000" dirty="0" smtClean="0"/>
              <a:t>MS PowerPoint. (</a:t>
            </a:r>
            <a:r>
              <a:rPr lang="ru-RU" sz="1000" dirty="0" smtClean="0"/>
              <a:t>Время доступа… ) </a:t>
            </a:r>
            <a:endParaRPr lang="ru-RU" sz="1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693446"/>
            <a:ext cx="612068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   группы  пирротина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0"/>
            <a:ext cx="2880320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Дополнение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58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4799013" y="25384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83568" y="1260184"/>
            <a:ext cx="7848872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449263" algn="l"/>
            <a:r>
              <a:rPr lang="ru-RU" sz="1600" dirty="0" smtClean="0">
                <a:solidFill>
                  <a:schemeClr val="tx2"/>
                </a:solidFill>
              </a:rPr>
              <a:t>Минералы </a:t>
            </a:r>
            <a:r>
              <a:rPr lang="ru-RU" sz="1600" dirty="0">
                <a:solidFill>
                  <a:schemeClr val="tx2"/>
                </a:solidFill>
              </a:rPr>
              <a:t>группы пирротина в эндогенных условиях достаточно легко окисляются – замещаются агрегатами пирит + магнетит (при повышенных температурах) или марказит + магнетит (при невысоких температурах), а также замещаются дисульфидами железа и иными минералами.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27" y="645789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Спиридонов Э. М. Минералы </a:t>
            </a:r>
            <a:r>
              <a:rPr lang="ru-RU" sz="1000" dirty="0" err="1" smtClean="0"/>
              <a:t>магматитов</a:t>
            </a:r>
            <a:r>
              <a:rPr lang="ru-RU" sz="1000" dirty="0" smtClean="0"/>
              <a:t> – сульфиды </a:t>
            </a:r>
            <a:r>
              <a:rPr lang="en-US" sz="1000" dirty="0" smtClean="0"/>
              <a:t>Fe-Ni-Cu-Co=BSM / </a:t>
            </a:r>
            <a:r>
              <a:rPr lang="ru-RU" sz="1000" dirty="0" smtClean="0"/>
              <a:t>Все о геологии. – </a:t>
            </a:r>
            <a:r>
              <a:rPr lang="en-US" sz="1000" dirty="0" smtClean="0"/>
              <a:t>URL: </a:t>
            </a:r>
            <a:r>
              <a:rPr lang="en-US" sz="1000" dirty="0" smtClean="0">
                <a:hlinkClick r:id="rId3"/>
              </a:rPr>
              <a:t>http://geo.web.ru</a:t>
            </a:r>
            <a:r>
              <a:rPr lang="en-US" sz="1000" dirty="0" smtClean="0"/>
              <a:t>. – </a:t>
            </a:r>
            <a:r>
              <a:rPr lang="ru-RU" sz="1000" dirty="0" smtClean="0"/>
              <a:t>Режим доступа </a:t>
            </a:r>
            <a:r>
              <a:rPr lang="en-US" sz="1000" dirty="0" smtClean="0"/>
              <a:t>MS PowerPoint. (</a:t>
            </a:r>
            <a:r>
              <a:rPr lang="ru-RU" sz="1000" dirty="0" smtClean="0"/>
              <a:t>Время доступа… ) </a:t>
            </a:r>
            <a:endParaRPr lang="ru-RU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5656" y="693446"/>
            <a:ext cx="612068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   группы  пирротина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0"/>
            <a:ext cx="2880320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Дополнение</a:t>
            </a:r>
            <a:endParaRPr lang="ru-RU" sz="3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87624" y="2368550"/>
            <a:ext cx="6696743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   группы 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пентландита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11560" y="3622166"/>
            <a:ext cx="6245968" cy="225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ru-RU" b="1" dirty="0" err="1" smtClean="0">
                <a:solidFill>
                  <a:schemeClr val="tx2"/>
                </a:solidFill>
              </a:rPr>
              <a:t>Пентландит</a:t>
            </a: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en-US" b="1" baseline="-25000" dirty="0" smtClean="0">
                <a:solidFill>
                  <a:schemeClr val="tx2"/>
                </a:solidFill>
              </a:rPr>
              <a:t>6-3</a:t>
            </a:r>
            <a:r>
              <a:rPr lang="en-US" b="1" dirty="0" smtClean="0">
                <a:solidFill>
                  <a:schemeClr val="tx2"/>
                </a:solidFill>
              </a:rPr>
              <a:t>Ni</a:t>
            </a:r>
            <a:r>
              <a:rPr lang="en-US" b="1" baseline="-25000" dirty="0" smtClean="0">
                <a:solidFill>
                  <a:schemeClr val="tx2"/>
                </a:solidFill>
              </a:rPr>
              <a:t>3-6</a:t>
            </a:r>
            <a:r>
              <a:rPr lang="en-US" b="1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endParaRPr lang="ru-RU" b="1" baseline="-250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ru-RU" dirty="0" err="1" smtClean="0">
                <a:solidFill>
                  <a:schemeClr val="tx2"/>
                </a:solidFill>
              </a:rPr>
              <a:t>Кобальтпентландит</a:t>
            </a: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Co(</a:t>
            </a:r>
            <a:r>
              <a:rPr lang="en-US" dirty="0" err="1" smtClean="0">
                <a:solidFill>
                  <a:schemeClr val="tx2"/>
                </a:solidFill>
              </a:rPr>
              <a:t>Fe,Ni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 – </a:t>
            </a:r>
            <a:r>
              <a:rPr lang="en-US" dirty="0" smtClean="0">
                <a:solidFill>
                  <a:schemeClr val="tx2"/>
                </a:solidFill>
              </a:rPr>
              <a:t>Co</a:t>
            </a:r>
            <a:r>
              <a:rPr lang="en-US" b="1" baseline="-25000" dirty="0" smtClean="0">
                <a:solidFill>
                  <a:schemeClr val="tx2"/>
                </a:solidFill>
              </a:rPr>
              <a:t>9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endParaRPr lang="ru-RU" b="1" baseline="-25000" dirty="0" smtClean="0">
              <a:solidFill>
                <a:schemeClr val="tx2"/>
              </a:solidFill>
            </a:endParaRPr>
          </a:p>
          <a:p>
            <a:pPr algn="l">
              <a:spcBef>
                <a:spcPct val="20000"/>
              </a:spcBef>
              <a:tabLst>
                <a:tab pos="3141663" algn="l"/>
              </a:tabLst>
            </a:pPr>
            <a:r>
              <a:rPr lang="ru-RU" dirty="0" err="1" smtClean="0">
                <a:solidFill>
                  <a:schemeClr val="tx2"/>
                </a:solidFill>
              </a:rPr>
              <a:t>Аргентопентландит</a:t>
            </a: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AgFe</a:t>
            </a:r>
            <a:r>
              <a:rPr lang="en-US" b="1" baseline="-25000" dirty="0" smtClean="0">
                <a:solidFill>
                  <a:schemeClr val="tx2"/>
                </a:solidFill>
              </a:rPr>
              <a:t>5</a:t>
            </a:r>
            <a:r>
              <a:rPr lang="en-US" dirty="0" smtClean="0">
                <a:solidFill>
                  <a:schemeClr val="tx2"/>
                </a:solidFill>
              </a:rPr>
              <a:t>Ni</a:t>
            </a:r>
            <a:r>
              <a:rPr lang="en-US" b="1" baseline="-2500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endParaRPr lang="ru-RU" b="1" baseline="-250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ru-RU" dirty="0" err="1" smtClean="0">
                <a:solidFill>
                  <a:schemeClr val="tx2"/>
                </a:solidFill>
              </a:rPr>
              <a:t>Купропентландит</a:t>
            </a: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Cu(</a:t>
            </a:r>
            <a:r>
              <a:rPr lang="en-US" dirty="0" err="1" smtClean="0">
                <a:solidFill>
                  <a:schemeClr val="tx2"/>
                </a:solidFill>
              </a:rPr>
              <a:t>Fe,Ni,Co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endParaRPr lang="ru-RU" b="1" baseline="-250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Рутениевый </a:t>
            </a:r>
            <a:r>
              <a:rPr lang="ru-RU" dirty="0" err="1" smtClean="0">
                <a:solidFill>
                  <a:schemeClr val="tx2"/>
                </a:solidFill>
              </a:rPr>
              <a:t>пентландит</a:t>
            </a: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Ru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Fe,Ni,Co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endParaRPr lang="ru-RU" b="1" baseline="-250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Родиевый </a:t>
            </a:r>
            <a:r>
              <a:rPr lang="ru-RU" dirty="0" err="1" smtClean="0">
                <a:solidFill>
                  <a:schemeClr val="tx2"/>
                </a:solidFill>
              </a:rPr>
              <a:t>пентландит</a:t>
            </a: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Rh(</a:t>
            </a:r>
            <a:r>
              <a:rPr lang="en-US" dirty="0" err="1" smtClean="0">
                <a:solidFill>
                  <a:schemeClr val="tx2"/>
                </a:solidFill>
              </a:rPr>
              <a:t>Fe,Ni,Co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endParaRPr lang="ru-RU" b="1" baseline="-25000" dirty="0" smtClean="0">
              <a:solidFill>
                <a:schemeClr val="tx2"/>
              </a:solidFill>
            </a:endParaRPr>
          </a:p>
          <a:p>
            <a:pPr algn="l">
              <a:spcBef>
                <a:spcPct val="20000"/>
              </a:spcBef>
              <a:tabLst>
                <a:tab pos="3141663" algn="l"/>
              </a:tabLst>
            </a:pPr>
            <a:endParaRPr lang="ru-RU" b="1" baseline="-25000" dirty="0">
              <a:solidFill>
                <a:schemeClr val="tx2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30288" y="5805264"/>
            <a:ext cx="804616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ru-RU" sz="1600" dirty="0" err="1">
                <a:solidFill>
                  <a:schemeClr val="tx2"/>
                </a:solidFill>
              </a:rPr>
              <a:t>Кобальтпентландит</a:t>
            </a:r>
            <a:r>
              <a:rPr lang="ru-RU" sz="1600" dirty="0">
                <a:solidFill>
                  <a:schemeClr val="tx2"/>
                </a:solidFill>
              </a:rPr>
              <a:t> состава Со</a:t>
            </a:r>
            <a:r>
              <a:rPr lang="ru-RU" sz="1600" b="1" baseline="-25000" dirty="0">
                <a:solidFill>
                  <a:schemeClr val="tx2"/>
                </a:solidFill>
              </a:rPr>
              <a:t>9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может сосуществовать </a:t>
            </a:r>
            <a:r>
              <a:rPr lang="ru-RU" sz="1600" dirty="0">
                <a:solidFill>
                  <a:schemeClr val="tx2"/>
                </a:solidFill>
              </a:rPr>
              <a:t>с </a:t>
            </a:r>
            <a:r>
              <a:rPr lang="ru-RU" sz="1600" dirty="0" err="1">
                <a:solidFill>
                  <a:schemeClr val="tx2"/>
                </a:solidFill>
              </a:rPr>
              <a:t>годлевскитом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Ni</a:t>
            </a:r>
            <a:r>
              <a:rPr lang="en-US" sz="1600" b="1" baseline="-25000" dirty="0">
                <a:solidFill>
                  <a:schemeClr val="tx2"/>
                </a:solidFill>
              </a:rPr>
              <a:t>9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8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 err="1" smtClean="0">
                <a:solidFill>
                  <a:schemeClr val="tx2"/>
                </a:solidFill>
              </a:rPr>
              <a:t>макинавитом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Fe</a:t>
            </a:r>
            <a:r>
              <a:rPr lang="en-US" sz="1600" b="1" baseline="-25000" dirty="0">
                <a:solidFill>
                  <a:schemeClr val="tx2"/>
                </a:solidFill>
              </a:rPr>
              <a:t>9</a:t>
            </a:r>
            <a:r>
              <a:rPr lang="en-US" sz="1600" dirty="0">
                <a:solidFill>
                  <a:schemeClr val="tx2"/>
                </a:solidFill>
              </a:rPr>
              <a:t>S</a:t>
            </a:r>
            <a:r>
              <a:rPr lang="en-US" sz="1600" b="1" baseline="-25000" dirty="0">
                <a:solidFill>
                  <a:schemeClr val="tx2"/>
                </a:solidFill>
              </a:rPr>
              <a:t>8</a:t>
            </a:r>
            <a:r>
              <a:rPr lang="ru-RU" sz="1600" dirty="0">
                <a:solidFill>
                  <a:schemeClr val="tx2"/>
                </a:solidFill>
              </a:rPr>
              <a:t>, - это низкотемпературная ассоциация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5979" y="2953822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243138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Me(</a:t>
            </a:r>
            <a:r>
              <a:rPr lang="en-US" b="1" dirty="0" err="1" smtClean="0">
                <a:solidFill>
                  <a:schemeClr val="tx2"/>
                </a:solidFill>
              </a:rPr>
              <a:t>Fe,Ni,Co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en-US" b="1" dirty="0" smtClean="0">
                <a:solidFill>
                  <a:schemeClr val="tx2"/>
                </a:solidFill>
              </a:rPr>
              <a:t>S</a:t>
            </a:r>
            <a:r>
              <a:rPr lang="en-US" b="1" baseline="-25000" dirty="0" smtClean="0">
                <a:solidFill>
                  <a:schemeClr val="tx2"/>
                </a:solidFill>
              </a:rPr>
              <a:t>8</a:t>
            </a: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устойчив </a:t>
            </a:r>
            <a:r>
              <a:rPr lang="en-US" dirty="0" smtClean="0">
                <a:solidFill>
                  <a:schemeClr val="tx2"/>
                </a:solidFill>
              </a:rPr>
              <a:t>&lt; 610</a:t>
            </a:r>
            <a:r>
              <a:rPr lang="en-US" b="1" dirty="0" smtClean="0">
                <a:solidFill>
                  <a:schemeClr val="tx2"/>
                </a:solidFill>
              </a:rPr>
              <a:t> °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b="1" baseline="-25000" dirty="0" smtClean="0">
                <a:solidFill>
                  <a:schemeClr val="tx2"/>
                </a:solidFill>
              </a:rPr>
              <a:t> </a:t>
            </a:r>
            <a:endParaRPr lang="ru-RU" b="1" baseline="-25000" dirty="0">
              <a:solidFill>
                <a:schemeClr val="tx2"/>
              </a:solidFill>
            </a:endParaRPr>
          </a:p>
        </p:txBody>
      </p:sp>
      <p:pic>
        <p:nvPicPr>
          <p:cNvPr id="21" name="Picture 11" descr="Структура пентланди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 r="33797" b="24777"/>
          <a:stretch/>
        </p:blipFill>
        <p:spPr bwMode="auto">
          <a:xfrm>
            <a:off x="6150097" y="3349381"/>
            <a:ext cx="2356140" cy="22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412776"/>
            <a:ext cx="6192688" cy="18522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tabLst>
                <a:tab pos="1973263" algn="l"/>
                <a:tab pos="4038600" algn="l"/>
                <a:tab pos="4843463" algn="l"/>
              </a:tabLst>
            </a:pPr>
            <a:r>
              <a:rPr lang="ru-RU" sz="2000" dirty="0" smtClean="0"/>
              <a:t>Халькопирит	</a:t>
            </a:r>
            <a:r>
              <a:rPr lang="en-US" sz="2000" dirty="0" smtClean="0"/>
              <a:t>Cu</a:t>
            </a:r>
            <a:r>
              <a:rPr lang="en-US" sz="2000" b="1" baseline="-25000" dirty="0" smtClean="0"/>
              <a:t>16</a:t>
            </a:r>
            <a:r>
              <a:rPr lang="en-US" sz="2000" dirty="0" smtClean="0"/>
              <a:t>Fe</a:t>
            </a:r>
            <a:r>
              <a:rPr lang="en-US" sz="2000" b="1" baseline="-25000" dirty="0" smtClean="0"/>
              <a:t>16</a:t>
            </a:r>
            <a:r>
              <a:rPr lang="en-US" sz="2000" dirty="0" smtClean="0"/>
              <a:t>S</a:t>
            </a:r>
            <a:r>
              <a:rPr lang="en-US" sz="2000" b="1" baseline="-25000" dirty="0" smtClean="0"/>
              <a:t>32</a:t>
            </a:r>
            <a:r>
              <a:rPr lang="en-US" sz="2000" dirty="0" smtClean="0"/>
              <a:t>,</a:t>
            </a:r>
            <a:r>
              <a:rPr lang="ru-RU" sz="2000" dirty="0" smtClean="0"/>
              <a:t>	куб</a:t>
            </a:r>
            <a:r>
              <a:rPr lang="ru-RU" sz="2000" dirty="0"/>
              <a:t>.</a:t>
            </a:r>
            <a:r>
              <a:rPr lang="en-US" sz="2000" dirty="0" smtClean="0"/>
              <a:t>,</a:t>
            </a:r>
            <a:r>
              <a:rPr lang="ru-RU" sz="2000" dirty="0" smtClean="0"/>
              <a:t>	</a:t>
            </a:r>
            <a:r>
              <a:rPr lang="en-US" sz="2000" dirty="0" smtClean="0"/>
              <a:t>&gt; 550</a:t>
            </a:r>
            <a:r>
              <a:rPr lang="en-US" sz="2000" b="1" dirty="0"/>
              <a:t> </a:t>
            </a:r>
            <a:r>
              <a:rPr lang="en-US" sz="2000" b="1" dirty="0" smtClean="0"/>
              <a:t>°</a:t>
            </a:r>
            <a:r>
              <a:rPr lang="en-US" sz="2000" dirty="0" smtClean="0"/>
              <a:t>C</a:t>
            </a:r>
            <a:endParaRPr lang="ru-RU" sz="2000" dirty="0" smtClean="0"/>
          </a:p>
          <a:p>
            <a:pPr>
              <a:buNone/>
              <a:tabLst>
                <a:tab pos="1973263" algn="l"/>
                <a:tab pos="4038600" algn="l"/>
                <a:tab pos="4843463" algn="l"/>
              </a:tabLst>
            </a:pPr>
            <a:r>
              <a:rPr lang="ru-RU" sz="2000" dirty="0" smtClean="0"/>
              <a:t>Халькопирит	</a:t>
            </a:r>
            <a:r>
              <a:rPr lang="en-US" sz="2000" dirty="0" smtClean="0"/>
              <a:t>Cu</a:t>
            </a:r>
            <a:r>
              <a:rPr lang="en-US" sz="2000" b="1" baseline="-25000" dirty="0" smtClean="0"/>
              <a:t>16</a:t>
            </a:r>
            <a:r>
              <a:rPr lang="en-US" sz="2000" dirty="0" smtClean="0"/>
              <a:t>Fe</a:t>
            </a:r>
            <a:r>
              <a:rPr lang="en-US" sz="2000" b="1" baseline="-25000" dirty="0" smtClean="0"/>
              <a:t>16</a:t>
            </a:r>
            <a:r>
              <a:rPr lang="en-US" sz="2000" dirty="0" smtClean="0"/>
              <a:t>S</a:t>
            </a:r>
            <a:r>
              <a:rPr lang="en-US" sz="2000" b="1" baseline="-25000" dirty="0" smtClean="0"/>
              <a:t>32</a:t>
            </a:r>
            <a:r>
              <a:rPr lang="en-US" sz="2000" dirty="0" smtClean="0"/>
              <a:t>,</a:t>
            </a:r>
            <a:r>
              <a:rPr lang="ru-RU" sz="2000" dirty="0" smtClean="0"/>
              <a:t>	</a:t>
            </a:r>
            <a:r>
              <a:rPr lang="ru-RU" sz="2000" dirty="0" err="1" smtClean="0"/>
              <a:t>тетр</a:t>
            </a:r>
            <a:r>
              <a:rPr lang="ru-RU" sz="2000" dirty="0"/>
              <a:t>.</a:t>
            </a:r>
            <a:r>
              <a:rPr lang="en-US" sz="2000" dirty="0" smtClean="0"/>
              <a:t>,</a:t>
            </a:r>
            <a:r>
              <a:rPr lang="ru-RU" sz="2000" dirty="0" smtClean="0"/>
              <a:t>	</a:t>
            </a:r>
            <a:r>
              <a:rPr lang="en-US" sz="2000" dirty="0" smtClean="0"/>
              <a:t>&lt; 550 </a:t>
            </a:r>
            <a:r>
              <a:rPr lang="en-US" sz="2000" b="1" dirty="0" smtClean="0"/>
              <a:t>°</a:t>
            </a:r>
            <a:r>
              <a:rPr lang="en-US" sz="2000" dirty="0" smtClean="0"/>
              <a:t>C</a:t>
            </a:r>
            <a:endParaRPr lang="ru-RU" sz="2000" dirty="0" smtClean="0"/>
          </a:p>
          <a:p>
            <a:pPr>
              <a:buNone/>
              <a:tabLst>
                <a:tab pos="1973263" algn="l"/>
                <a:tab pos="4038600" algn="l"/>
                <a:tab pos="4843463" algn="l"/>
              </a:tabLst>
            </a:pPr>
            <a:r>
              <a:rPr lang="ru-RU" sz="2000" dirty="0" err="1" smtClean="0"/>
              <a:t>Талнахит</a:t>
            </a:r>
            <a:r>
              <a:rPr lang="ru-RU" sz="2000" dirty="0" smtClean="0"/>
              <a:t>	</a:t>
            </a:r>
            <a:r>
              <a:rPr lang="en-US" sz="2000" dirty="0" smtClean="0"/>
              <a:t>Cu</a:t>
            </a:r>
            <a:r>
              <a:rPr lang="en-US" sz="2000" b="1" baseline="-25000" dirty="0" smtClean="0"/>
              <a:t>1</a:t>
            </a:r>
            <a:r>
              <a:rPr lang="ru-RU" sz="2000" b="1" baseline="-25000" dirty="0"/>
              <a:t>8</a:t>
            </a:r>
            <a:r>
              <a:rPr lang="en-US" sz="2000" dirty="0"/>
              <a:t>Fe</a:t>
            </a:r>
            <a:r>
              <a:rPr lang="en-US" sz="2000" b="1" baseline="-25000" dirty="0"/>
              <a:t>16</a:t>
            </a:r>
            <a:r>
              <a:rPr lang="en-US" sz="2000" dirty="0"/>
              <a:t>S</a:t>
            </a:r>
            <a:r>
              <a:rPr lang="en-US" sz="2000" b="1" baseline="-25000" dirty="0"/>
              <a:t>32</a:t>
            </a:r>
            <a:r>
              <a:rPr lang="en-US" sz="2000" dirty="0" smtClean="0"/>
              <a:t>,</a:t>
            </a:r>
            <a:r>
              <a:rPr lang="ru-RU" sz="2000" dirty="0" smtClean="0"/>
              <a:t>	куб</a:t>
            </a:r>
            <a:r>
              <a:rPr lang="ru-RU" sz="2000" dirty="0"/>
              <a:t>.</a:t>
            </a:r>
            <a:r>
              <a:rPr lang="en-US" sz="2000" dirty="0" smtClean="0"/>
              <a:t>,</a:t>
            </a:r>
            <a:r>
              <a:rPr lang="ru-RU" sz="2000" dirty="0" smtClean="0"/>
              <a:t>	</a:t>
            </a:r>
            <a:r>
              <a:rPr lang="en-US" sz="2000" dirty="0" smtClean="0"/>
              <a:t>&lt; </a:t>
            </a:r>
            <a:r>
              <a:rPr lang="ru-RU" sz="2000" dirty="0" smtClean="0"/>
              <a:t>186</a:t>
            </a:r>
            <a:r>
              <a:rPr lang="en-US" sz="2000" dirty="0" smtClean="0"/>
              <a:t> </a:t>
            </a:r>
            <a:r>
              <a:rPr lang="en-US" sz="2000" b="1" dirty="0" smtClean="0"/>
              <a:t>°</a:t>
            </a:r>
            <a:r>
              <a:rPr lang="en-US" sz="2000" dirty="0" smtClean="0"/>
              <a:t>C</a:t>
            </a:r>
            <a:endParaRPr lang="ru-RU" sz="2000" dirty="0" smtClean="0"/>
          </a:p>
          <a:p>
            <a:pPr>
              <a:buNone/>
              <a:tabLst>
                <a:tab pos="1973263" algn="l"/>
                <a:tab pos="4038600" algn="l"/>
                <a:tab pos="4843463" algn="l"/>
              </a:tabLst>
            </a:pPr>
            <a:r>
              <a:rPr lang="ru-RU" sz="2000" dirty="0" err="1" smtClean="0"/>
              <a:t>Моихукит</a:t>
            </a:r>
            <a:r>
              <a:rPr lang="ru-RU" sz="2000" dirty="0" smtClean="0"/>
              <a:t>	</a:t>
            </a:r>
            <a:r>
              <a:rPr lang="en-US" sz="2000" dirty="0" smtClean="0"/>
              <a:t>Cu</a:t>
            </a:r>
            <a:r>
              <a:rPr lang="en-US" sz="2000" b="1" baseline="-25000" dirty="0" smtClean="0"/>
              <a:t>1</a:t>
            </a:r>
            <a:r>
              <a:rPr lang="ru-RU" sz="2000" b="1" baseline="-25000" dirty="0"/>
              <a:t>8</a:t>
            </a:r>
            <a:r>
              <a:rPr lang="en-US" sz="2000" dirty="0"/>
              <a:t>Fe</a:t>
            </a:r>
            <a:r>
              <a:rPr lang="en-US" sz="2000" b="1" baseline="-25000" dirty="0"/>
              <a:t>1</a:t>
            </a:r>
            <a:r>
              <a:rPr lang="ru-RU" sz="2000" b="1" baseline="-25000" dirty="0"/>
              <a:t>8</a:t>
            </a:r>
            <a:r>
              <a:rPr lang="en-US" sz="2000" dirty="0"/>
              <a:t>S</a:t>
            </a:r>
            <a:r>
              <a:rPr lang="en-US" sz="2000" b="1" baseline="-25000" dirty="0"/>
              <a:t>32</a:t>
            </a:r>
            <a:r>
              <a:rPr lang="en-US" sz="2000" dirty="0" smtClean="0"/>
              <a:t>,</a:t>
            </a:r>
            <a:r>
              <a:rPr lang="ru-RU" sz="2000" dirty="0" smtClean="0"/>
              <a:t>	</a:t>
            </a:r>
            <a:r>
              <a:rPr lang="ru-RU" sz="2000" dirty="0" err="1" smtClean="0"/>
              <a:t>тетр</a:t>
            </a:r>
            <a:r>
              <a:rPr lang="ru-RU" sz="2000" dirty="0"/>
              <a:t>.</a:t>
            </a:r>
            <a:r>
              <a:rPr lang="en-US" sz="2000" dirty="0" smtClean="0"/>
              <a:t>,</a:t>
            </a:r>
            <a:r>
              <a:rPr lang="ru-RU" sz="2000" dirty="0" smtClean="0"/>
              <a:t>	</a:t>
            </a:r>
            <a:r>
              <a:rPr lang="en-US" sz="2000" dirty="0" smtClean="0"/>
              <a:t>&lt; </a:t>
            </a:r>
            <a:r>
              <a:rPr lang="ru-RU" sz="2000" dirty="0" smtClean="0"/>
              <a:t>167</a:t>
            </a:r>
            <a:r>
              <a:rPr lang="en-US" sz="2000" dirty="0" smtClean="0"/>
              <a:t> </a:t>
            </a:r>
            <a:r>
              <a:rPr lang="en-US" sz="2000" b="1" dirty="0" smtClean="0"/>
              <a:t>°</a:t>
            </a:r>
            <a:r>
              <a:rPr lang="en-US" sz="2000" dirty="0" smtClean="0"/>
              <a:t>C</a:t>
            </a:r>
            <a:endParaRPr lang="ru-RU" sz="2000" dirty="0" smtClean="0"/>
          </a:p>
          <a:p>
            <a:pPr>
              <a:buNone/>
              <a:tabLst>
                <a:tab pos="1973263" algn="l"/>
                <a:tab pos="4038600" algn="l"/>
                <a:tab pos="4843463" algn="l"/>
              </a:tabLst>
            </a:pPr>
            <a:r>
              <a:rPr lang="ru-RU" sz="2000" dirty="0" err="1" smtClean="0"/>
              <a:t>Путоранит</a:t>
            </a:r>
            <a:r>
              <a:rPr lang="ru-RU" sz="2000" dirty="0" smtClean="0"/>
              <a:t>	</a:t>
            </a:r>
            <a:r>
              <a:rPr lang="en-US" sz="2000" dirty="0" smtClean="0"/>
              <a:t>Cu</a:t>
            </a:r>
            <a:r>
              <a:rPr lang="en-US" sz="2000" b="1" baseline="-25000" dirty="0" smtClean="0"/>
              <a:t>1</a:t>
            </a:r>
            <a:r>
              <a:rPr lang="ru-RU" sz="2000" b="1" baseline="-25000" dirty="0"/>
              <a:t>8</a:t>
            </a:r>
            <a:r>
              <a:rPr lang="en-US" sz="2000" dirty="0"/>
              <a:t>(Fe</a:t>
            </a:r>
            <a:r>
              <a:rPr lang="ru-RU" sz="2000" dirty="0"/>
              <a:t>,</a:t>
            </a:r>
            <a:r>
              <a:rPr lang="en-US" sz="2000" dirty="0"/>
              <a:t>Ni)</a:t>
            </a:r>
            <a:r>
              <a:rPr lang="en-US" sz="2000" b="1" baseline="-25000" dirty="0"/>
              <a:t>1</a:t>
            </a:r>
            <a:r>
              <a:rPr lang="ru-RU" sz="2000" b="1" baseline="-25000" dirty="0"/>
              <a:t>8</a:t>
            </a:r>
            <a:r>
              <a:rPr lang="en-US" sz="2000" dirty="0"/>
              <a:t>S</a:t>
            </a:r>
            <a:r>
              <a:rPr lang="en-US" sz="2000" b="1" baseline="-25000" dirty="0"/>
              <a:t>32</a:t>
            </a:r>
            <a:r>
              <a:rPr lang="en-US" sz="2000" dirty="0" smtClean="0"/>
              <a:t>,</a:t>
            </a:r>
            <a:r>
              <a:rPr lang="ru-RU" sz="2000" dirty="0" smtClean="0"/>
              <a:t>	куб</a:t>
            </a:r>
            <a:r>
              <a:rPr lang="ru-RU" sz="2000" dirty="0"/>
              <a:t>.</a:t>
            </a:r>
          </a:p>
          <a:p>
            <a:pPr>
              <a:buNone/>
              <a:tabLst>
                <a:tab pos="1973263" algn="l"/>
                <a:tab pos="4038600" algn="l"/>
              </a:tabLst>
            </a:pPr>
            <a:endParaRPr lang="ru-RU" sz="2000" dirty="0"/>
          </a:p>
          <a:p>
            <a:pPr>
              <a:buNone/>
              <a:tabLst>
                <a:tab pos="1973263" algn="l"/>
                <a:tab pos="4038600" algn="l"/>
              </a:tabLst>
            </a:pPr>
            <a:endParaRPr lang="ru-RU" sz="2000" dirty="0"/>
          </a:p>
          <a:p>
            <a:pPr>
              <a:buNone/>
              <a:tabLst>
                <a:tab pos="1973263" algn="l"/>
                <a:tab pos="4038600" algn="l"/>
              </a:tabLst>
            </a:pPr>
            <a:endParaRPr lang="ru-RU" sz="2000" dirty="0"/>
          </a:p>
          <a:p>
            <a:pPr>
              <a:buFontTx/>
              <a:buNone/>
              <a:tabLst>
                <a:tab pos="1973263" algn="l"/>
                <a:tab pos="4038600" algn="l"/>
              </a:tabLst>
            </a:pPr>
            <a:endParaRPr lang="ru-RU" sz="2000" dirty="0"/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611560" y="3429000"/>
            <a:ext cx="7920880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indent="449263" algn="just"/>
            <a:r>
              <a:rPr lang="ru-RU" sz="1600" dirty="0" err="1">
                <a:solidFill>
                  <a:schemeClr val="tx2"/>
                </a:solidFill>
              </a:rPr>
              <a:t>Талнахит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моихукит</a:t>
            </a:r>
            <a:r>
              <a:rPr lang="ru-RU" sz="1600" dirty="0">
                <a:solidFill>
                  <a:schemeClr val="tx2"/>
                </a:solidFill>
              </a:rPr>
              <a:t> и </a:t>
            </a:r>
            <a:r>
              <a:rPr lang="ru-RU" sz="1600" dirty="0" err="1">
                <a:solidFill>
                  <a:schemeClr val="tx2"/>
                </a:solidFill>
              </a:rPr>
              <a:t>путоранит</a:t>
            </a:r>
            <a:r>
              <a:rPr lang="ru-RU" sz="1600" dirty="0">
                <a:solidFill>
                  <a:schemeClr val="tx2"/>
                </a:solidFill>
              </a:rPr>
              <a:t> отличаются избытком металлов, это сверхструктуры внедрения. Это продукты твердофазных превращений высокотемпературного твёрдого раствора – продукта кристаллизации сульфидных расплавов, </a:t>
            </a:r>
            <a:r>
              <a:rPr lang="ru-RU" sz="1600" dirty="0" err="1">
                <a:solidFill>
                  <a:schemeClr val="tx2"/>
                </a:solidFill>
              </a:rPr>
              <a:t>недосыщенных</a:t>
            </a:r>
            <a:r>
              <a:rPr lang="ru-RU" sz="1600" dirty="0">
                <a:solidFill>
                  <a:schemeClr val="tx2"/>
                </a:solidFill>
              </a:rPr>
              <a:t> серой. </a:t>
            </a:r>
            <a:endParaRPr lang="ru-RU" sz="1600" dirty="0" smtClean="0">
              <a:solidFill>
                <a:schemeClr val="tx2"/>
              </a:solidFill>
            </a:endParaRPr>
          </a:p>
          <a:p>
            <a:pPr indent="449263" algn="just"/>
            <a:r>
              <a:rPr lang="ru-RU" sz="1600" dirty="0" smtClean="0">
                <a:solidFill>
                  <a:schemeClr val="tx2"/>
                </a:solidFill>
              </a:rPr>
              <a:t>При </a:t>
            </a:r>
            <a:r>
              <a:rPr lang="en-US" sz="1600" dirty="0">
                <a:solidFill>
                  <a:schemeClr val="tx2"/>
                </a:solidFill>
              </a:rPr>
              <a:t>T &gt; </a:t>
            </a:r>
            <a:r>
              <a:rPr lang="en-US" sz="1600" dirty="0" smtClean="0">
                <a:solidFill>
                  <a:schemeClr val="tx2"/>
                </a:solidFill>
              </a:rPr>
              <a:t>600</a:t>
            </a:r>
            <a:r>
              <a:rPr lang="en-US" sz="1600" b="1" dirty="0" smtClean="0">
                <a:solidFill>
                  <a:schemeClr val="tx2"/>
                </a:solidFill>
              </a:rPr>
              <a:t> °</a:t>
            </a:r>
            <a:r>
              <a:rPr lang="en-US" sz="1600" dirty="0" smtClean="0">
                <a:solidFill>
                  <a:schemeClr val="tx2"/>
                </a:solidFill>
              </a:rPr>
              <a:t>C  </a:t>
            </a:r>
            <a:r>
              <a:rPr lang="ru-RU" sz="1600" dirty="0">
                <a:solidFill>
                  <a:schemeClr val="tx2"/>
                </a:solidFill>
              </a:rPr>
              <a:t>этот твёрдый раствор имеет разупорядоченную ГЦК структуру сфалерита. По мере охлаждения претерпевает ряд сложных превращений с образованием частично упорядоченных фаз: </a:t>
            </a:r>
            <a:r>
              <a:rPr lang="el-GR" sz="1600" dirty="0">
                <a:solidFill>
                  <a:schemeClr val="tx2"/>
                </a:solidFill>
                <a:cs typeface="Arial" charset="0"/>
              </a:rPr>
              <a:t>β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-фаза (</a:t>
            </a:r>
            <a:r>
              <a:rPr lang="ru-RU" sz="1600" dirty="0" err="1">
                <a:solidFill>
                  <a:schemeClr val="tx2"/>
                </a:solidFill>
                <a:cs typeface="Arial" charset="0"/>
              </a:rPr>
              <a:t>талнахит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), </a:t>
            </a:r>
            <a:r>
              <a:rPr lang="el-G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-фаза (</a:t>
            </a:r>
            <a:r>
              <a:rPr lang="ru-RU" sz="1600" dirty="0" err="1">
                <a:solidFill>
                  <a:schemeClr val="tx2"/>
                </a:solidFill>
                <a:cs typeface="Arial" charset="0"/>
              </a:rPr>
              <a:t>моихукит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), </a:t>
            </a:r>
            <a:r>
              <a:rPr lang="ru-RU" sz="1600" dirty="0" err="1">
                <a:solidFill>
                  <a:schemeClr val="tx2"/>
                </a:solidFill>
                <a:cs typeface="Arial" charset="0"/>
              </a:rPr>
              <a:t>Рс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 – фаза (</a:t>
            </a:r>
            <a:r>
              <a:rPr lang="ru-RU" sz="1600" dirty="0" err="1">
                <a:solidFill>
                  <a:schemeClr val="tx2"/>
                </a:solidFill>
                <a:cs typeface="Arial" charset="0"/>
              </a:rPr>
              <a:t>путоранит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). Все минералы группы </a:t>
            </a:r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халькопирита оптически 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сходны. </a:t>
            </a:r>
            <a:endParaRPr lang="ru-RU" sz="1600" dirty="0" smtClean="0">
              <a:solidFill>
                <a:schemeClr val="tx2"/>
              </a:solidFill>
              <a:cs typeface="Arial" charset="0"/>
            </a:endParaRPr>
          </a:p>
          <a:p>
            <a:pPr indent="449263" algn="just"/>
            <a:r>
              <a:rPr lang="ru-RU" sz="1600" dirty="0" smtClean="0">
                <a:solidFill>
                  <a:schemeClr val="tx2"/>
                </a:solidFill>
                <a:cs typeface="Arial" charset="0"/>
              </a:rPr>
              <a:t>Надёжная 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диагностика – рентген и </a:t>
            </a:r>
            <a:r>
              <a:rPr lang="ru-RU" sz="1600" dirty="0" err="1">
                <a:solidFill>
                  <a:schemeClr val="tx2"/>
                </a:solidFill>
                <a:cs typeface="Arial" charset="0"/>
              </a:rPr>
              <a:t>микрозонд</a:t>
            </a:r>
            <a:r>
              <a:rPr lang="ru-RU" sz="1600" dirty="0">
                <a:solidFill>
                  <a:schemeClr val="tx2"/>
                </a:solidFill>
                <a:cs typeface="Arial" charset="0"/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627" y="645789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Спиридонов Э. М. Минералы </a:t>
            </a:r>
            <a:r>
              <a:rPr lang="ru-RU" sz="1000" dirty="0" err="1" smtClean="0"/>
              <a:t>магматитов</a:t>
            </a:r>
            <a:r>
              <a:rPr lang="ru-RU" sz="1000" dirty="0" smtClean="0"/>
              <a:t> – сульфиды </a:t>
            </a:r>
            <a:r>
              <a:rPr lang="en-US" sz="1000" dirty="0" smtClean="0"/>
              <a:t>Fe-Ni-Cu-Co=BSM / </a:t>
            </a:r>
            <a:r>
              <a:rPr lang="ru-RU" sz="1000" dirty="0" smtClean="0"/>
              <a:t>Все о геологии. – </a:t>
            </a:r>
            <a:r>
              <a:rPr lang="en-US" sz="1000" dirty="0" smtClean="0"/>
              <a:t>URL: </a:t>
            </a:r>
            <a:r>
              <a:rPr lang="en-US" sz="1000" dirty="0" smtClean="0">
                <a:hlinkClick r:id="rId3"/>
              </a:rPr>
              <a:t>http://geo.web.ru</a:t>
            </a:r>
            <a:r>
              <a:rPr lang="en-US" sz="1000" dirty="0" smtClean="0"/>
              <a:t>. – </a:t>
            </a:r>
            <a:r>
              <a:rPr lang="ru-RU" sz="1000" dirty="0" smtClean="0"/>
              <a:t>Режим доступа </a:t>
            </a:r>
            <a:r>
              <a:rPr lang="en-US" sz="1000" dirty="0" smtClean="0"/>
              <a:t>MS PowerPoint. (</a:t>
            </a:r>
            <a:r>
              <a:rPr lang="ru-RU" sz="1000" dirty="0" smtClean="0"/>
              <a:t>Время доступа… ) </a:t>
            </a:r>
            <a:endParaRPr lang="ru-RU" sz="1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76719" y="693446"/>
            <a:ext cx="669674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   группы  халькопирита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5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699792" y="1772816"/>
            <a:ext cx="6336704" cy="2491744"/>
          </a:xfrm>
        </p:spPr>
        <p:txBody>
          <a:bodyPr>
            <a:normAutofit/>
          </a:bodyPr>
          <a:lstStyle/>
          <a:p>
            <a:pPr marL="311150" indent="-285750">
              <a:tabLst>
                <a:tab pos="541338" algn="l"/>
              </a:tabLst>
            </a:pPr>
            <a:r>
              <a:rPr lang="ru-RU" sz="1800" b="1" dirty="0">
                <a:solidFill>
                  <a:srgbClr val="0070C0"/>
                </a:solidFill>
              </a:rPr>
              <a:t>низкотемпературные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dirty="0" err="1">
                <a:solidFill>
                  <a:schemeClr val="tx1"/>
                </a:solidFill>
              </a:rPr>
              <a:t>эпитермальные</a:t>
            </a:r>
            <a:r>
              <a:rPr lang="ru-RU" sz="1800" dirty="0">
                <a:solidFill>
                  <a:schemeClr val="tx1"/>
                </a:solidFill>
              </a:rPr>
              <a:t>), формирующиеся при температурах 150-50 </a:t>
            </a:r>
            <a:r>
              <a:rPr lang="ru-RU" sz="1800" dirty="0" smtClean="0">
                <a:solidFill>
                  <a:schemeClr val="tx1"/>
                </a:solidFill>
              </a:rPr>
              <a:t>°С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marL="311150" indent="-285750">
              <a:tabLst>
                <a:tab pos="541338" algn="l"/>
              </a:tabLst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среднетемпературные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(мезотермальные) с температурами образования минеральных ассоциаций от 300 до </a:t>
            </a:r>
            <a:r>
              <a:rPr lang="ru-RU" sz="1800" dirty="0" smtClean="0">
                <a:solidFill>
                  <a:schemeClr val="tx1"/>
                </a:solidFill>
              </a:rPr>
              <a:t>150 </a:t>
            </a:r>
            <a:r>
              <a:rPr lang="ru-RU" sz="1800" dirty="0">
                <a:solidFill>
                  <a:schemeClr val="tx1"/>
                </a:solidFill>
              </a:rPr>
              <a:t>°</a:t>
            </a:r>
            <a:r>
              <a:rPr lang="ru-RU" sz="1800" dirty="0" smtClean="0">
                <a:solidFill>
                  <a:schemeClr val="tx1"/>
                </a:solidFill>
              </a:rPr>
              <a:t>С;</a:t>
            </a:r>
            <a:endParaRPr lang="ru-RU" sz="1800" dirty="0">
              <a:solidFill>
                <a:schemeClr val="tx1"/>
              </a:solidFill>
            </a:endParaRPr>
          </a:p>
          <a:p>
            <a:pPr marL="311150" indent="-285750">
              <a:tabLst>
                <a:tab pos="541338" algn="l"/>
              </a:tabLst>
            </a:pPr>
            <a:r>
              <a:rPr lang="ru-RU" sz="1800" b="1" dirty="0" smtClean="0">
                <a:solidFill>
                  <a:schemeClr val="accent3"/>
                </a:solidFill>
              </a:rPr>
              <a:t>высокотемпературные</a:t>
            </a:r>
            <a:r>
              <a:rPr lang="ru-RU" sz="1800" dirty="0" smtClean="0">
                <a:solidFill>
                  <a:schemeClr val="accent3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dirty="0" err="1">
                <a:solidFill>
                  <a:schemeClr val="tx1"/>
                </a:solidFill>
              </a:rPr>
              <a:t>гипотермальные</a:t>
            </a:r>
            <a:r>
              <a:rPr lang="ru-RU" sz="1800" dirty="0">
                <a:solidFill>
                  <a:schemeClr val="tx1"/>
                </a:solidFill>
              </a:rPr>
              <a:t>), возникшие при температурах 350-300 °</a:t>
            </a:r>
            <a:r>
              <a:rPr lang="ru-RU" sz="1800" dirty="0" smtClean="0">
                <a:solidFill>
                  <a:schemeClr val="tx1"/>
                </a:solidFill>
              </a:rPr>
              <a:t>С.</a:t>
            </a:r>
            <a:endParaRPr lang="ru-RU" sz="1800" dirty="0">
              <a:solidFill>
                <a:schemeClr val="tx1"/>
              </a:solidFill>
            </a:endParaRPr>
          </a:p>
          <a:p>
            <a:pPr marL="311150" indent="-285750">
              <a:tabLst>
                <a:tab pos="541338" algn="l"/>
              </a:tabLst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5400" indent="0">
              <a:buNone/>
              <a:tabLst>
                <a:tab pos="541338" algn="l"/>
              </a:tabLst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5400" indent="0">
              <a:buNone/>
              <a:tabLst>
                <a:tab pos="541338" algn="l"/>
              </a:tabLst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776864" cy="403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гидротермальных образований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Преподование\Динамическая_Геология\Колегов_Лекции_рисунки\image2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24963"/>
            <a:ext cx="2542661" cy="24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868013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0">
              <a:buNone/>
              <a:tabLst>
                <a:tab pos="541338" algn="l"/>
              </a:tabLst>
            </a:pPr>
            <a:r>
              <a:rPr lang="ru-RU" dirty="0"/>
              <a:t>Среди минералов, образующихся гидротермальным путём, широким распространением пользуются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сульфиды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Cu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Pb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Zn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Hg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и др. К числу характерных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продуктов гидротермальной </a:t>
            </a:r>
            <a:r>
              <a:rPr lang="ru-RU" dirty="0"/>
              <a:t>деятельности относятся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кварц, карбонаты</a:t>
            </a:r>
            <a:r>
              <a:rPr lang="ru-RU" dirty="0"/>
              <a:t> и многие другие минералы. </a:t>
            </a:r>
          </a:p>
          <a:p>
            <a:pPr marL="25400" indent="0">
              <a:buNone/>
              <a:tabLst>
                <a:tab pos="541338" algn="l"/>
              </a:tabLst>
            </a:pPr>
            <a:r>
              <a:rPr lang="ru-RU" dirty="0"/>
              <a:t>С пневматолитово-гидротермальными процессами связано образование крупных месторождений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редких (W,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Mo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Sn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Bi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Sb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As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Hg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dirty="0"/>
              <a:t>, </a:t>
            </a:r>
            <a:r>
              <a:rPr lang="ru-RU" b="1" dirty="0">
                <a:solidFill>
                  <a:srgbClr val="0070C0"/>
                </a:solidFill>
              </a:rPr>
              <a:t>цветных (</a:t>
            </a:r>
            <a:r>
              <a:rPr lang="ru-RU" b="1" dirty="0" err="1">
                <a:solidFill>
                  <a:srgbClr val="0070C0"/>
                </a:solidFill>
              </a:rPr>
              <a:t>Cu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Pb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Zn</a:t>
            </a:r>
            <a:r>
              <a:rPr lang="ru-RU" b="1" dirty="0">
                <a:solidFill>
                  <a:srgbClr val="0070C0"/>
                </a:solidFill>
              </a:rPr>
              <a:t>)</a:t>
            </a:r>
            <a:r>
              <a:rPr lang="ru-RU" dirty="0"/>
              <a:t>,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chemeClr val="accent3"/>
                </a:solidFill>
              </a:rPr>
              <a:t>благородных (</a:t>
            </a:r>
            <a:r>
              <a:rPr lang="ru-RU" b="1" dirty="0" err="1">
                <a:solidFill>
                  <a:schemeClr val="accent3"/>
                </a:solidFill>
              </a:rPr>
              <a:t>Au</a:t>
            </a:r>
            <a:r>
              <a:rPr lang="ru-RU" b="1" dirty="0">
                <a:solidFill>
                  <a:schemeClr val="accent3"/>
                </a:solidFill>
              </a:rPr>
              <a:t>, </a:t>
            </a:r>
            <a:r>
              <a:rPr lang="ru-RU" b="1" dirty="0" err="1">
                <a:solidFill>
                  <a:schemeClr val="accent3"/>
                </a:solidFill>
              </a:rPr>
              <a:t>Ag</a:t>
            </a:r>
            <a:r>
              <a:rPr lang="ru-RU" b="1" dirty="0">
                <a:solidFill>
                  <a:schemeClr val="accent3"/>
                </a:solidFill>
              </a:rPr>
              <a:t>)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радиоактивных (U, </a:t>
            </a:r>
            <a:r>
              <a:rPr lang="ru-RU" b="1" dirty="0" err="1">
                <a:solidFill>
                  <a:srgbClr val="FF0000"/>
                </a:solidFill>
              </a:rPr>
              <a:t>Th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ru-RU" dirty="0"/>
              <a:t> металлов.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054477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температурой образования гидротермальные образования подразделяются на:</a:t>
            </a:r>
          </a:p>
        </p:txBody>
      </p:sp>
      <p:sp>
        <p:nvSpPr>
          <p:cNvPr id="7" name="TextBox 6">
            <a:hlinkClick r:id="" action="ppaction://hlinkshowjump?jump=firstslide"/>
          </p:cNvPr>
          <p:cNvSpPr txBox="1"/>
          <p:nvPr/>
        </p:nvSpPr>
        <p:spPr>
          <a:xfrm>
            <a:off x="0" y="15115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</a:rPr>
              <a:t>Оглавление</a:t>
            </a:r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84671" y="1556792"/>
            <a:ext cx="7974657" cy="4752528"/>
          </a:xfrm>
        </p:spPr>
        <p:txBody>
          <a:bodyPr>
            <a:normAutofit lnSpcReduction="10000"/>
          </a:bodyPr>
          <a:lstStyle/>
          <a:p>
            <a:pPr marL="355600" indent="-355600"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1. В </a:t>
            </a:r>
            <a:r>
              <a:rPr lang="ru-RU" sz="1800" dirty="0">
                <a:solidFill>
                  <a:schemeClr val="tx1"/>
                </a:solidFill>
              </a:rPr>
              <a:t>образовании пегматитов принимают участие большое число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летучих и редких элементов</a:t>
            </a:r>
            <a:r>
              <a:rPr lang="ru-RU" sz="1800" dirty="0">
                <a:solidFill>
                  <a:schemeClr val="tx1"/>
                </a:solidFill>
              </a:rPr>
              <a:t>, накапливающихся в результате кристаллизационной дифференциации магматического расплава </a:t>
            </a:r>
            <a:r>
              <a:rPr lang="ru-RU" sz="1800" dirty="0" smtClean="0">
                <a:solidFill>
                  <a:schemeClr val="tx1"/>
                </a:solidFill>
              </a:rPr>
              <a:t>- Н</a:t>
            </a:r>
            <a:r>
              <a:rPr lang="ru-RU" sz="1800" baseline="-25000" dirty="0" smtClean="0">
                <a:solidFill>
                  <a:schemeClr val="tx1"/>
                </a:solidFill>
              </a:rPr>
              <a:t>2</a:t>
            </a:r>
            <a:r>
              <a:rPr lang="ru-RU" sz="1800" dirty="0" smtClean="0">
                <a:solidFill>
                  <a:schemeClr val="tx1"/>
                </a:solidFill>
              </a:rPr>
              <a:t>О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HF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HCl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ru-RU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ru-RU" sz="1800" baseline="-25000" dirty="0">
                <a:solidFill>
                  <a:schemeClr val="tx1"/>
                </a:solidFill>
              </a:rPr>
              <a:t>3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CO</a:t>
            </a:r>
            <a:r>
              <a:rPr lang="ru-RU" sz="1800" baseline="-25000" dirty="0">
                <a:solidFill>
                  <a:schemeClr val="tx1"/>
                </a:solidFill>
              </a:rPr>
              <a:t>2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CH</a:t>
            </a:r>
            <a:r>
              <a:rPr lang="ru-RU" sz="1800" baseline="-25000" dirty="0" smtClean="0">
                <a:solidFill>
                  <a:schemeClr val="tx1"/>
                </a:solidFill>
              </a:rPr>
              <a:t>4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и многие  редкие элементы </a:t>
            </a: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dirty="0" err="1" smtClean="0">
                <a:solidFill>
                  <a:schemeClr val="tx1"/>
                </a:solidFill>
              </a:rPr>
              <a:t>Li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Be</a:t>
            </a:r>
            <a:r>
              <a:rPr lang="ru-RU" sz="1800" dirty="0">
                <a:solidFill>
                  <a:schemeClr val="tx1"/>
                </a:solidFill>
              </a:rPr>
              <a:t>, B, F, </a:t>
            </a:r>
            <a:r>
              <a:rPr lang="ru-RU" sz="1800" dirty="0" err="1">
                <a:solidFill>
                  <a:schemeClr val="tx1"/>
                </a:solidFill>
              </a:rPr>
              <a:t>Rb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Mo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Zr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Hf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Ta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Nb,Th</a:t>
            </a:r>
            <a:r>
              <a:rPr lang="ru-RU" sz="1800" dirty="0">
                <a:solidFill>
                  <a:schemeClr val="tx1"/>
                </a:solidFill>
              </a:rPr>
              <a:t>, U и др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355600" indent="-355600">
              <a:buFontTx/>
              <a:buNone/>
            </a:pPr>
            <a:r>
              <a:rPr lang="ru-RU" sz="1800" dirty="0">
                <a:solidFill>
                  <a:schemeClr val="tx1"/>
                </a:solidFill>
              </a:rPr>
              <a:t>2. Высокая концентрация флюидов обеспечивает условия для быстрого роста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очень крупных и чистых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кристаллов</a:t>
            </a:r>
            <a:r>
              <a:rPr lang="ru-RU" sz="1800" dirty="0" smtClean="0">
                <a:solidFill>
                  <a:schemeClr val="tx1"/>
                </a:solidFill>
              </a:rPr>
              <a:t>. Благодаря </a:t>
            </a:r>
            <a:r>
              <a:rPr lang="ru-RU" sz="1800" dirty="0">
                <a:solidFill>
                  <a:schemeClr val="tx1"/>
                </a:solidFill>
              </a:rPr>
              <a:t>особой чистоте кристаллов, выросших при пегматитовом процессе, в пегматитах нередко встречаются драгоценные разновидности ряда минералов - корунда, берилла и других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355600" indent="-355600">
              <a:buFontTx/>
              <a:buNone/>
            </a:pPr>
            <a:r>
              <a:rPr lang="ru-RU" sz="1800" dirty="0">
                <a:solidFill>
                  <a:schemeClr val="tx1"/>
                </a:solidFill>
              </a:rPr>
              <a:t>3. На пегматитовой стадии нередко достигаются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высокие концентрации</a:t>
            </a:r>
            <a:r>
              <a:rPr lang="ru-RU" sz="1800" dirty="0">
                <a:solidFill>
                  <a:schemeClr val="tx1"/>
                </a:solidFill>
              </a:rPr>
              <a:t> ряда малораспространённых химических элементов – </a:t>
            </a:r>
            <a:r>
              <a:rPr lang="ru-RU" sz="1800" dirty="0" err="1">
                <a:solidFill>
                  <a:schemeClr val="tx1"/>
                </a:solidFill>
              </a:rPr>
              <a:t>Li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Be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Cs</a:t>
            </a:r>
            <a:r>
              <a:rPr lang="ru-RU" sz="1800" dirty="0">
                <a:solidFill>
                  <a:schemeClr val="tx1"/>
                </a:solidFill>
              </a:rPr>
              <a:t> и др. </a:t>
            </a: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>
                <a:solidFill>
                  <a:schemeClr val="tx1"/>
                </a:solidFill>
              </a:rPr>
              <a:t>завершающей стадии магматического процесса их содержание может стать достаточным для того, чтобы они могли сформировать самостоятельные минеральные соединения. </a:t>
            </a:r>
          </a:p>
          <a:p>
            <a:pPr marL="355600" indent="-355600">
              <a:buFontTx/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5892935" cy="40394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пегматитового процесса</a:t>
            </a:r>
          </a:p>
        </p:txBody>
      </p:sp>
      <p:sp>
        <p:nvSpPr>
          <p:cNvPr id="6" name="TextBox 5">
            <a:hlinkClick r:id="" action="ppaction://hlinkshowjump?jump=firstslide"/>
          </p:cNvPr>
          <p:cNvSpPr txBox="1"/>
          <p:nvPr/>
        </p:nvSpPr>
        <p:spPr>
          <a:xfrm>
            <a:off x="0" y="15115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</a:rPr>
              <a:t>Оглавление</a:t>
            </a:r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632848" cy="54006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800" dirty="0" err="1"/>
              <a:t>П</a:t>
            </a:r>
            <a:r>
              <a:rPr lang="ru-RU" sz="1800" dirty="0" err="1" smtClean="0"/>
              <a:t>невматолито</a:t>
            </a:r>
            <a:r>
              <a:rPr lang="ru-RU" sz="1800" dirty="0" smtClean="0"/>
              <a:t>-гидротермальные и гидротермальные </a:t>
            </a:r>
            <a:r>
              <a:rPr lang="ru-RU" sz="1800" dirty="0"/>
              <a:t>процессы в природе не только выступают самостоятельно, завершая </a:t>
            </a:r>
            <a:r>
              <a:rPr lang="ru-RU" sz="1800" dirty="0" smtClean="0"/>
              <a:t>магматогенный процесс</a:t>
            </a:r>
            <a:r>
              <a:rPr lang="ru-RU" sz="1800" dirty="0"/>
              <a:t>, но и проявляются как постмагматические этапы (обычно </a:t>
            </a:r>
            <a:r>
              <a:rPr lang="ru-RU" sz="1800" dirty="0" err="1"/>
              <a:t>автометасоматические</a:t>
            </a:r>
            <a:r>
              <a:rPr lang="ru-RU" sz="1800" dirty="0"/>
              <a:t>) сложных процессов </a:t>
            </a:r>
            <a:r>
              <a:rPr lang="ru-RU" sz="1800" dirty="0" err="1"/>
              <a:t>минералообразования</a:t>
            </a:r>
            <a:r>
              <a:rPr lang="ru-RU" sz="1800" dirty="0"/>
              <a:t> — пегматитового, карбонатитового, </a:t>
            </a:r>
            <a:r>
              <a:rPr lang="ru-RU" sz="1800" dirty="0" err="1"/>
              <a:t>скарнового</a:t>
            </a:r>
            <a:r>
              <a:rPr lang="ru-RU" sz="1800" dirty="0"/>
              <a:t> и вулканического. Кроме того, они могут быть наложены на ранее сформировавшиеся магматические, пегматитовые и другие тела. В этом случае они </a:t>
            </a:r>
            <a:r>
              <a:rPr lang="ru-RU" sz="1800" dirty="0" err="1"/>
              <a:t>аллометасоматические</a:t>
            </a:r>
            <a:r>
              <a:rPr lang="ru-RU" sz="1800" dirty="0"/>
              <a:t> и образуют наложенные </a:t>
            </a:r>
            <a:r>
              <a:rPr lang="ru-RU" sz="1800" dirty="0" err="1"/>
              <a:t>альбититы</a:t>
            </a:r>
            <a:r>
              <a:rPr lang="ru-RU" sz="1800" dirty="0"/>
              <a:t>, </a:t>
            </a:r>
            <a:r>
              <a:rPr lang="ru-RU" sz="1800" dirty="0" err="1"/>
              <a:t>грейзены</a:t>
            </a:r>
            <a:r>
              <a:rPr lang="ru-RU" sz="1800" dirty="0"/>
              <a:t> и </a:t>
            </a:r>
            <a:r>
              <a:rPr lang="ru-RU" sz="1800" dirty="0" err="1"/>
              <a:t>гидротермалиты</a:t>
            </a:r>
            <a:r>
              <a:rPr lang="ru-RU" sz="1800" dirty="0" smtClean="0"/>
              <a:t>.</a:t>
            </a:r>
          </a:p>
          <a:p>
            <a:pPr marL="68580" indent="0">
              <a:buNone/>
            </a:pPr>
            <a:endParaRPr lang="ru-RU" sz="1800" dirty="0" smtClean="0"/>
          </a:p>
          <a:p>
            <a:pPr marL="68580" indent="0">
              <a:buNone/>
            </a:pPr>
            <a:r>
              <a:rPr lang="ru-RU" sz="1800" dirty="0" smtClean="0"/>
              <a:t>По </a:t>
            </a:r>
            <a:r>
              <a:rPr lang="ru-RU" sz="1800" dirty="0"/>
              <a:t>характеру растворы могут быть: </a:t>
            </a:r>
            <a:endParaRPr lang="ru-RU" sz="1800" dirty="0" smtClean="0"/>
          </a:p>
          <a:p>
            <a:pPr marL="68580" indent="0">
              <a:buNone/>
            </a:pPr>
            <a:r>
              <a:rPr lang="ru-RU" sz="1800" dirty="0" smtClean="0"/>
              <a:t>а</a:t>
            </a:r>
            <a:r>
              <a:rPr lang="ru-RU" sz="1800" dirty="0"/>
              <a:t>) газовыми, газово-жидкими и жидкими; </a:t>
            </a:r>
            <a:endParaRPr lang="ru-RU" sz="1800" dirty="0" smtClean="0"/>
          </a:p>
          <a:p>
            <a:pPr marL="68580" indent="0">
              <a:buNone/>
            </a:pPr>
            <a:r>
              <a:rPr lang="ru-RU" sz="1800" dirty="0" smtClean="0"/>
              <a:t>б</a:t>
            </a:r>
            <a:r>
              <a:rPr lang="ru-RU" sz="1800" dirty="0"/>
              <a:t>) истинными (ионно-молекулярными) и коллоидными; </a:t>
            </a:r>
            <a:endParaRPr lang="ru-RU" sz="1800" dirty="0" smtClean="0"/>
          </a:p>
          <a:p>
            <a:pPr marL="68580" indent="0">
              <a:buNone/>
            </a:pPr>
            <a:r>
              <a:rPr lang="ru-RU" sz="1800" dirty="0" smtClean="0"/>
              <a:t>в</a:t>
            </a:r>
            <a:r>
              <a:rPr lang="ru-RU" sz="1800" dirty="0"/>
              <a:t>) кислыми, нейтральными и щелочными. </a:t>
            </a:r>
            <a:endParaRPr lang="ru-RU" sz="1800" dirty="0" smtClean="0"/>
          </a:p>
          <a:p>
            <a:pPr marL="68580" indent="0">
              <a:buNone/>
            </a:pPr>
            <a:endParaRPr lang="ru-RU" sz="1800" dirty="0"/>
          </a:p>
          <a:p>
            <a:pPr marL="6858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ходе процесса </a:t>
            </a:r>
            <a:r>
              <a:rPr lang="ru-RU" sz="1800" dirty="0" err="1"/>
              <a:t>минералообразования</a:t>
            </a:r>
            <a:r>
              <a:rPr lang="ru-RU" sz="1800" dirty="0"/>
              <a:t> растворы постоянно эволюционируют</a:t>
            </a:r>
            <a:r>
              <a:rPr lang="ru-RU" sz="1800" dirty="0" smtClean="0"/>
              <a:t>.</a:t>
            </a:r>
            <a:endParaRPr lang="ru-RU" sz="1800" dirty="0"/>
          </a:p>
          <a:p>
            <a:pPr marL="68580" indent="0">
              <a:buNone/>
            </a:pP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pPr marL="6858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Гидротермальный процесс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289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61350"/>
              </p:ext>
            </p:extLst>
          </p:nvPr>
        </p:nvGraphicFramePr>
        <p:xfrm>
          <a:off x="683568" y="764704"/>
          <a:ext cx="7776864" cy="554525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60188"/>
                <a:gridCol w="2270459"/>
                <a:gridCol w="2311390"/>
                <a:gridCol w="1634827"/>
              </a:tblGrid>
              <a:tr h="33084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Минералы гидротермальных жил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solidFill>
                            <a:schemeClr val="tx2"/>
                          </a:solidFill>
                          <a:effectLst/>
                        </a:rPr>
                        <a:t>Жилы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73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Высоко-темпера­турные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и </a:t>
                      </a:r>
                      <a:r>
                        <a:rPr lang="ru-RU" sz="1400" spc="0" dirty="0" err="1">
                          <a:solidFill>
                            <a:schemeClr val="tx2"/>
                          </a:solidFill>
                          <a:effectLst/>
                        </a:rPr>
                        <a:t>грейзены</a:t>
                      </a: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ru-RU" sz="2400" b="1" i="1" spc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г</a:t>
                      </a:r>
                      <a:r>
                        <a:rPr lang="en-US" sz="2400" b="1" i="1" spc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°</a:t>
                      </a:r>
                      <a:endParaRPr lang="ru-RU" sz="2400" b="1" i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среднетемпературные,</a:t>
                      </a: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 </a:t>
                      </a:r>
                      <a:endParaRPr lang="en-US" sz="1400" spc="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sym typeface="Symbo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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sym typeface="Symbol"/>
                        </a:rPr>
                        <a:t>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sym typeface="Symbol"/>
                        </a:rPr>
                        <a:t>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низко-температурные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sym typeface="Symbol"/>
                        </a:rPr>
                        <a:t>г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sym typeface="Symbol"/>
                        </a:rPr>
                        <a:t>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kumimoji="0" lang="ru-RU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98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 связанные с </a:t>
                      </a:r>
                      <a:r>
                        <a:rPr lang="ru-RU" sz="1400" spc="0" dirty="0">
                          <a:effectLst/>
                        </a:rPr>
                        <a:t>глубинными очагами (колчеданные и поли­металлические)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 связанные с </a:t>
                      </a:r>
                      <a:r>
                        <a:rPr lang="ru-RU" sz="1400" spc="0" dirty="0" err="1" smtClean="0">
                          <a:effectLst/>
                        </a:rPr>
                        <a:t>близповерхностными</a:t>
                      </a:r>
                      <a:r>
                        <a:rPr lang="ru-RU" sz="1400" spc="0" dirty="0" smtClean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очагами в областях молодых </a:t>
                      </a:r>
                      <a:r>
                        <a:rPr lang="ru-RU" sz="1400" spc="0" dirty="0" err="1">
                          <a:effectLst/>
                        </a:rPr>
                        <a:t>эффузифов</a:t>
                      </a:r>
                      <a:r>
                        <a:rPr lang="ru-RU" sz="1400" spc="0" dirty="0">
                          <a:effectLst/>
                        </a:rPr>
                        <a:t> (жилы благородной формации</a:t>
                      </a:r>
                      <a:r>
                        <a:rPr lang="ru-RU" sz="1400" spc="0" dirty="0" smtClean="0">
                          <a:effectLst/>
                        </a:rPr>
                        <a:t>)</a:t>
                      </a:r>
                    </a:p>
                  </a:txBody>
                  <a:tcPr marL="6350" marR="63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2670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Кварц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Мусковит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solidFill>
                            <a:schemeClr val="tx2"/>
                          </a:solidFill>
                          <a:effectLst/>
                        </a:rPr>
                        <a:t>Циннвальдит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Турмалин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Топаз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Берилл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Касситерит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Флюорит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Вольфрамит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Шеелит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Молибденит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Кварц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Карбонаты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Пирит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Пирротин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smtClean="0">
                          <a:solidFill>
                            <a:schemeClr val="tx2"/>
                          </a:solidFill>
                          <a:effectLst/>
                        </a:rPr>
                        <a:t>Арсенопирит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Сфалерит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Галенит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Халькопирит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Блёклые руды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Золото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Барит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Кобальтин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Шмальтин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solidFill>
                            <a:schemeClr val="tx2"/>
                          </a:solidFill>
                          <a:effectLst/>
                        </a:rPr>
                        <a:t>Хлоантит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Никелин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solidFill>
                            <a:schemeClr val="tx2"/>
                          </a:solidFill>
                          <a:effectLst/>
                        </a:rPr>
                        <a:t>Пираргирит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Прустит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Аргентит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accent3"/>
                          </a:solidFill>
                          <a:effectLst/>
                        </a:rPr>
                        <a:t>Уранинит</a:t>
                      </a:r>
                      <a:endParaRPr lang="ru-RU" sz="1400" b="1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B0F0"/>
                          </a:solidFill>
                          <a:effectLst/>
                        </a:rPr>
                        <a:t>Висмут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00B0F0"/>
                          </a:solidFill>
                          <a:effectLst/>
                        </a:rPr>
                        <a:t>Висмутин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 err="1">
                          <a:solidFill>
                            <a:srgbClr val="00B0F0"/>
                          </a:solidFill>
                          <a:effectLst/>
                        </a:rPr>
                        <a:t>Теллуриды</a:t>
                      </a:r>
                      <a:r>
                        <a:rPr lang="ru-RU" sz="1400" b="1" spc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400" b="1" spc="0" dirty="0" smtClean="0">
                          <a:solidFill>
                            <a:srgbClr val="00B0F0"/>
                          </a:solidFill>
                          <a:effectLst/>
                        </a:rPr>
                        <a:t>золота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spc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solidFill>
                            <a:schemeClr val="tx2"/>
                          </a:solidFill>
                          <a:effectLst/>
                        </a:rPr>
                        <a:t>Кварц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Халцедон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solidFill>
                            <a:schemeClr val="tx2"/>
                          </a:solidFill>
                          <a:effectLst/>
                        </a:rPr>
                        <a:t>Флюорит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accent3"/>
                          </a:solidFill>
                          <a:effectLst/>
                        </a:rPr>
                        <a:t>Киноварь</a:t>
                      </a:r>
                      <a:endParaRPr lang="ru-RU" sz="1400" b="1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Антимонит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accent3"/>
                          </a:solidFill>
                          <a:effectLst/>
                        </a:rPr>
                        <a:t>Реальгар</a:t>
                      </a:r>
                      <a:endParaRPr lang="ru-RU" sz="1400" b="1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accent3"/>
                          </a:solidFill>
                          <a:effectLst/>
                        </a:rPr>
                        <a:t>Аурипигмент</a:t>
                      </a:r>
                      <a:endParaRPr lang="ru-RU" sz="1400" b="1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chemeClr val="tx2"/>
                          </a:solidFill>
                          <a:effectLst/>
                        </a:rPr>
                        <a:t>Марказит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6461204"/>
            <a:ext cx="845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Станкевич Е. А. Генетическая минералогия. – М.: Недра, 1986.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187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16632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Гидротермальный процесс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07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76684"/>
            <a:ext cx="7704856" cy="4948660"/>
          </a:xfrm>
        </p:spPr>
        <p:txBody>
          <a:bodyPr>
            <a:normAutofit fontScale="70000" lnSpcReduction="20000"/>
          </a:bodyPr>
          <a:lstStyle/>
          <a:p>
            <a:pPr marL="450850" indent="-382588">
              <a:buNone/>
            </a:pPr>
            <a:r>
              <a:rPr lang="ru-RU" sz="2600" b="1" dirty="0" smtClean="0">
                <a:solidFill>
                  <a:schemeClr val="accent3"/>
                </a:solidFill>
              </a:rPr>
              <a:t>высокотемпературные:</a:t>
            </a:r>
          </a:p>
          <a:p>
            <a:pPr marL="450850" indent="-382588">
              <a:buNone/>
            </a:pPr>
            <a:r>
              <a:rPr lang="ru-RU" sz="2000" dirty="0"/>
              <a:t>1)	</a:t>
            </a:r>
            <a:r>
              <a:rPr lang="ru-RU" sz="2000" b="1" dirty="0"/>
              <a:t>топаз-касситеритовая в оловорудных жилах </a:t>
            </a:r>
            <a:r>
              <a:rPr lang="ru-RU" sz="2000" dirty="0"/>
              <a:t>— кварц, топаз, </a:t>
            </a:r>
            <a:r>
              <a:rPr lang="ru-RU" sz="2000" dirty="0" err="1"/>
              <a:t>циннвальдит</a:t>
            </a:r>
            <a:r>
              <a:rPr lang="ru-RU" sz="2000" dirty="0"/>
              <a:t>, касситерит; флюорит, галенит, местами микроклин, альбит;</a:t>
            </a:r>
          </a:p>
          <a:p>
            <a:pPr marL="450850" indent="-382588">
              <a:buNone/>
            </a:pPr>
            <a:r>
              <a:rPr lang="ru-RU" sz="2000" dirty="0"/>
              <a:t>2)	</a:t>
            </a:r>
            <a:r>
              <a:rPr lang="ru-RU" sz="2000" b="1" dirty="0" smtClean="0"/>
              <a:t>берилл-вольфрамитовая в </a:t>
            </a:r>
            <a:r>
              <a:rPr lang="ru-RU" sz="2000" b="1" dirty="0" err="1" smtClean="0"/>
              <a:t>вольфраморудных</a:t>
            </a:r>
            <a:r>
              <a:rPr lang="ru-RU" sz="2000" b="1" dirty="0" smtClean="0"/>
              <a:t> жилах </a:t>
            </a:r>
            <a:r>
              <a:rPr lang="ru-RU" sz="2000" dirty="0"/>
              <a:t>— кварц, берилл, флюорит, вольфрамит, молибденит, пирит; мусковит, топаз, шеелит, касситерит, висмутин;</a:t>
            </a:r>
          </a:p>
          <a:p>
            <a:pPr marL="450850" indent="-382588">
              <a:buNone/>
            </a:pPr>
            <a:r>
              <a:rPr lang="ru-RU" sz="2000" dirty="0" smtClean="0"/>
              <a:t>3)	</a:t>
            </a:r>
            <a:r>
              <a:rPr lang="ru-RU" sz="2000" b="1" dirty="0" smtClean="0"/>
              <a:t>вольфрамит-</a:t>
            </a:r>
            <a:r>
              <a:rPr lang="ru-RU" sz="2000" b="1" dirty="0" err="1" smtClean="0"/>
              <a:t>молибденитовая</a:t>
            </a:r>
            <a:r>
              <a:rPr lang="ru-RU" sz="2000" b="1" dirty="0" smtClean="0"/>
              <a:t> </a:t>
            </a:r>
            <a:r>
              <a:rPr lang="ru-RU" sz="2000" b="1" dirty="0"/>
              <a:t>в вольфрам- и </a:t>
            </a:r>
            <a:r>
              <a:rPr lang="ru-RU" sz="2000" b="1" dirty="0" err="1"/>
              <a:t>молибденорудных</a:t>
            </a:r>
            <a:r>
              <a:rPr lang="ru-RU" sz="2000" b="1" dirty="0"/>
              <a:t> жилах </a:t>
            </a:r>
            <a:r>
              <a:rPr lang="ru-RU" sz="2000" dirty="0"/>
              <a:t>— кварц, ортоклаз, родохрозит, молибденит, вольфрамит (</a:t>
            </a:r>
            <a:r>
              <a:rPr lang="ru-RU" sz="2000" dirty="0" err="1"/>
              <a:t>гюбнерит</a:t>
            </a:r>
            <a:r>
              <a:rPr lang="ru-RU" sz="2000" dirty="0"/>
              <a:t>); флюорит, </a:t>
            </a:r>
            <a:r>
              <a:rPr lang="ru-RU" sz="2000" dirty="0" err="1"/>
              <a:t>триплит</a:t>
            </a:r>
            <a:r>
              <a:rPr lang="ru-RU" sz="2000" dirty="0"/>
              <a:t>, пирит и другие сульфиды</a:t>
            </a:r>
            <a:r>
              <a:rPr lang="ru-RU" sz="2000" dirty="0" smtClean="0"/>
              <a:t>;</a:t>
            </a:r>
          </a:p>
          <a:p>
            <a:pPr marL="450850" indent="-382588">
              <a:buNone/>
            </a:pPr>
            <a:r>
              <a:rPr lang="ru-RU" sz="2600" b="1" dirty="0" smtClean="0">
                <a:solidFill>
                  <a:srgbClr val="92D050"/>
                </a:solidFill>
              </a:rPr>
              <a:t>среднетемпературные: </a:t>
            </a:r>
          </a:p>
          <a:p>
            <a:pPr marL="450850" indent="-382588">
              <a:buNone/>
            </a:pPr>
            <a:r>
              <a:rPr lang="ru-RU" sz="2000" dirty="0"/>
              <a:t>4)	</a:t>
            </a:r>
            <a:r>
              <a:rPr lang="ru-RU" sz="2000" b="1" dirty="0"/>
              <a:t>золото-сульфидная в кварцевых жилах</a:t>
            </a:r>
            <a:r>
              <a:rPr lang="ru-RU" sz="2000" dirty="0"/>
              <a:t> — кварц, золотосодержащие пирит, блеклая руда, галенит и халькопирит, самородное золото; </a:t>
            </a:r>
            <a:r>
              <a:rPr lang="ru-RU" sz="2000" dirty="0" smtClean="0"/>
              <a:t>карбонаты, турмалин</a:t>
            </a:r>
            <a:r>
              <a:rPr lang="ru-RU" sz="2000" dirty="0"/>
              <a:t>, шеелит, </a:t>
            </a:r>
            <a:r>
              <a:rPr lang="ru-RU" sz="2000" dirty="0" err="1"/>
              <a:t>айкинит</a:t>
            </a:r>
            <a:r>
              <a:rPr lang="ru-RU" sz="2000" dirty="0"/>
              <a:t> и другие сульфиды;</a:t>
            </a:r>
          </a:p>
          <a:p>
            <a:pPr marL="450850" indent="-382588">
              <a:buNone/>
            </a:pPr>
            <a:r>
              <a:rPr lang="ru-RU" sz="2000" dirty="0"/>
              <a:t>5)	</a:t>
            </a:r>
            <a:r>
              <a:rPr lang="ru-RU" sz="2000" b="1" dirty="0"/>
              <a:t>сфалерит-</a:t>
            </a:r>
            <a:r>
              <a:rPr lang="ru-RU" sz="2000" b="1" dirty="0" err="1"/>
              <a:t>галенитовая</a:t>
            </a:r>
            <a:r>
              <a:rPr lang="ru-RU" sz="2000" b="1" dirty="0"/>
              <a:t> в полиметаллических рудах</a:t>
            </a:r>
            <a:r>
              <a:rPr lang="ru-RU" sz="2000" dirty="0"/>
              <a:t> </a:t>
            </a:r>
            <a:r>
              <a:rPr lang="ru-RU" sz="2000" dirty="0" smtClean="0"/>
              <a:t>— кварц</a:t>
            </a:r>
            <a:r>
              <a:rPr lang="ru-RU" sz="2000" dirty="0"/>
              <a:t>, кальцит, сфалерит, галенит, пирит; пирротин, халькопирит, арсенопирит, тетраэдрит, сидерит, хлорит;</a:t>
            </a:r>
          </a:p>
          <a:p>
            <a:pPr marL="450850" indent="-382588">
              <a:buNone/>
            </a:pPr>
            <a:r>
              <a:rPr lang="ru-RU" sz="2000" dirty="0" smtClean="0"/>
              <a:t>6)	</a:t>
            </a:r>
            <a:r>
              <a:rPr lang="ru-RU" sz="2000" b="1" dirty="0" smtClean="0"/>
              <a:t>халькопирит-пиритовая </a:t>
            </a:r>
            <a:r>
              <a:rPr lang="ru-RU" sz="2000" b="1" dirty="0"/>
              <a:t>в колчеданных рудах</a:t>
            </a:r>
            <a:r>
              <a:rPr lang="ru-RU" sz="2000" dirty="0"/>
              <a:t> — пирит, халькопирит, сфалерит, кварц; пирротин, галенит, арсенопирит, магнетит, блеклая руда, борнит, золото, барит, кальцит, серицит, хлорит</a:t>
            </a:r>
            <a:r>
              <a:rPr lang="ru-RU" sz="2000" dirty="0" smtClean="0"/>
              <a:t>;</a:t>
            </a:r>
          </a:p>
          <a:p>
            <a:pPr marL="450850" indent="-382588">
              <a:buNone/>
            </a:pPr>
            <a:r>
              <a:rPr lang="ru-RU" sz="2600" b="1" dirty="0" smtClean="0">
                <a:solidFill>
                  <a:srgbClr val="00B0F0"/>
                </a:solidFill>
              </a:rPr>
              <a:t>низкотемпературные:</a:t>
            </a:r>
          </a:p>
          <a:p>
            <a:pPr marL="450850" indent="-382588">
              <a:buNone/>
            </a:pPr>
            <a:r>
              <a:rPr lang="ru-RU" sz="2000" dirty="0"/>
              <a:t>7)	</a:t>
            </a:r>
            <a:r>
              <a:rPr lang="ru-RU" sz="2000" b="1" dirty="0"/>
              <a:t>антимонит-киноварная в сурьмяно-ртутных рудах </a:t>
            </a:r>
            <a:r>
              <a:rPr lang="ru-RU" sz="2000" dirty="0"/>
              <a:t>— кварц, киноварь, антимонит; марказит, халцедон, флюорит, сидерит;</a:t>
            </a:r>
          </a:p>
          <a:p>
            <a:pPr marL="450850" indent="-382588">
              <a:buNone/>
            </a:pPr>
            <a:r>
              <a:rPr lang="ru-RU" sz="2000" dirty="0"/>
              <a:t>8)	</a:t>
            </a:r>
            <a:r>
              <a:rPr lang="ru-RU" sz="2000" b="1" dirty="0"/>
              <a:t>реальгар-</a:t>
            </a:r>
            <a:r>
              <a:rPr lang="ru-RU" sz="2000" b="1" dirty="0" err="1"/>
              <a:t>аурипигментовая</a:t>
            </a:r>
            <a:r>
              <a:rPr lang="ru-RU" sz="2000" b="1" dirty="0"/>
              <a:t> в мышьяковых рудах </a:t>
            </a:r>
            <a:r>
              <a:rPr lang="ru-RU" sz="2000" dirty="0"/>
              <a:t>— реальгар, аурипигмент, кварц; кальцит, серицит, антимонит, пирит.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2685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82588" algn="ctr">
              <a:buNone/>
            </a:pPr>
            <a:r>
              <a:rPr lang="ru-RU" sz="2800" b="1" dirty="0" err="1">
                <a:solidFill>
                  <a:schemeClr val="accent1"/>
                </a:solidFill>
              </a:rPr>
              <a:t>Типоморфные</a:t>
            </a:r>
            <a:r>
              <a:rPr lang="ru-RU" sz="2800" b="1" dirty="0">
                <a:solidFill>
                  <a:schemeClr val="accent1"/>
                </a:solidFill>
              </a:rPr>
              <a:t> ассоциации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marL="450850" indent="-382588"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в </a:t>
            </a:r>
            <a:r>
              <a:rPr lang="ru-RU" sz="2800" b="1" dirty="0">
                <a:solidFill>
                  <a:schemeClr val="accent1"/>
                </a:solidFill>
              </a:rPr>
              <a:t>гидротермальных рудных </a:t>
            </a:r>
            <a:r>
              <a:rPr lang="ru-RU" sz="2800" b="1" dirty="0" smtClean="0">
                <a:solidFill>
                  <a:schemeClr val="accent1"/>
                </a:solidFill>
              </a:rPr>
              <a:t>жилах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461204"/>
            <a:ext cx="845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Станкевич Е. А. Генетическая минералогия. – М.: Недра, 1986.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188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116632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Гидротермальный процесс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682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742" cy="457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Образование сульфидов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60840" cy="4851901"/>
          </a:xfrm>
        </p:spPr>
        <p:txBody>
          <a:bodyPr>
            <a:normAutofit/>
          </a:bodyPr>
          <a:lstStyle/>
          <a:p>
            <a:pPr marL="68263" indent="381000" algn="just">
              <a:spcBef>
                <a:spcPts val="600"/>
              </a:spcBef>
              <a:buNone/>
            </a:pPr>
            <a:r>
              <a:rPr lang="ru-RU" sz="1800" dirty="0" smtClean="0"/>
              <a:t>Миграция серы в земной коре определяется степенью ее </a:t>
            </a:r>
            <a:r>
              <a:rPr lang="ru-RU" sz="1800" dirty="0" err="1" smtClean="0"/>
              <a:t>окисленности</a:t>
            </a:r>
            <a:r>
              <a:rPr lang="ru-RU" sz="1800" dirty="0" smtClean="0"/>
              <a:t>: восстановительная среда способствует образованию сульфидных минералов, окислительные условия – возникновению сульфатных минералов.</a:t>
            </a:r>
          </a:p>
          <a:p>
            <a:pPr marL="68263" indent="381000" algn="just">
              <a:spcBef>
                <a:spcPts val="600"/>
              </a:spcBef>
              <a:buNone/>
            </a:pPr>
            <a:r>
              <a:rPr lang="ru-RU" sz="1800" dirty="0" smtClean="0"/>
              <a:t>В природе сера встречается в двух валентных состояниях аниона </a:t>
            </a:r>
            <a:r>
              <a:rPr lang="en-US" sz="1800" dirty="0" smtClean="0"/>
              <a:t>S2-</a:t>
            </a:r>
            <a:r>
              <a:rPr lang="ru-RU" sz="1800" dirty="0" smtClean="0"/>
              <a:t>, образующего сульфиды, и катиона </a:t>
            </a:r>
            <a:r>
              <a:rPr lang="en-US" sz="1800" dirty="0" smtClean="0"/>
              <a:t>S6+</a:t>
            </a:r>
            <a:r>
              <a:rPr lang="ru-RU" sz="1800" dirty="0" smtClean="0"/>
              <a:t>, который входит в сульфатный радикал </a:t>
            </a:r>
            <a:r>
              <a:rPr lang="en-US" sz="1800" dirty="0" smtClean="0"/>
              <a:t>SO4</a:t>
            </a:r>
            <a:r>
              <a:rPr lang="ru-RU" sz="1800" dirty="0" smtClean="0"/>
              <a:t>. </a:t>
            </a:r>
          </a:p>
          <a:p>
            <a:pPr marL="68263" indent="381000" algn="just">
              <a:spcBef>
                <a:spcPts val="600"/>
              </a:spcBef>
              <a:buNone/>
            </a:pPr>
            <a:r>
              <a:rPr lang="ru-RU" sz="1800" dirty="0" smtClean="0"/>
              <a:t>Нейтральные атомы серы представляют собой переходное звено между двумя типами соединений, зависящими от степени окисления или восстановления.</a:t>
            </a:r>
          </a:p>
          <a:p>
            <a:pPr marL="68263" indent="381000" algn="just">
              <a:spcBef>
                <a:spcPts val="600"/>
              </a:spcBef>
              <a:buNone/>
            </a:pPr>
            <a:r>
              <a:rPr lang="ru-RU" sz="1800" dirty="0" smtClean="0"/>
              <a:t>Последовательное окисление серы происходит главным образом так:</a:t>
            </a:r>
            <a:r>
              <a:rPr lang="en-US" sz="1800" dirty="0"/>
              <a:t> </a:t>
            </a:r>
            <a:r>
              <a:rPr lang="en-US" sz="1800" dirty="0" smtClean="0"/>
              <a:t>            </a:t>
            </a:r>
          </a:p>
          <a:p>
            <a:pPr marL="68263" indent="381000" algn="just">
              <a:spcBef>
                <a:spcPts val="600"/>
              </a:spcBef>
              <a:buNone/>
            </a:pPr>
            <a:r>
              <a:rPr lang="en-US" sz="1800" dirty="0" smtClean="0"/>
              <a:t>                                           </a:t>
            </a:r>
          </a:p>
          <a:p>
            <a:pPr marL="68580" indent="0" algn="ctr">
              <a:buNone/>
            </a:pPr>
            <a:r>
              <a:rPr lang="en-US" sz="3600" dirty="0" smtClean="0"/>
              <a:t>S</a:t>
            </a:r>
            <a:r>
              <a:rPr lang="en-US" sz="3600" baseline="30000" dirty="0" smtClean="0"/>
              <a:t>2-</a:t>
            </a:r>
            <a:r>
              <a:rPr lang="en-US" sz="3600" dirty="0" smtClean="0"/>
              <a:t> → S</a:t>
            </a:r>
            <a:r>
              <a:rPr lang="en-US" sz="3600" baseline="-25000" dirty="0" smtClean="0"/>
              <a:t>2</a:t>
            </a:r>
            <a:r>
              <a:rPr lang="en-US" sz="3600" baseline="30000" dirty="0" smtClean="0"/>
              <a:t>2-</a:t>
            </a:r>
            <a:r>
              <a:rPr lang="en-US" sz="3600" dirty="0" smtClean="0"/>
              <a:t> → S</a:t>
            </a:r>
            <a:r>
              <a:rPr lang="en-US" sz="3600" baseline="30000" dirty="0" smtClean="0"/>
              <a:t>0</a:t>
            </a:r>
            <a:r>
              <a:rPr lang="en-US" sz="3600" dirty="0"/>
              <a:t> </a:t>
            </a:r>
            <a:r>
              <a:rPr lang="en-US" sz="3600" dirty="0" smtClean="0"/>
              <a:t>→S</a:t>
            </a:r>
            <a:r>
              <a:rPr lang="en-US" sz="3600" baseline="30000" dirty="0" smtClean="0"/>
              <a:t>6+</a:t>
            </a:r>
            <a:endParaRPr lang="ru-RU" sz="3600" baseline="3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461204"/>
            <a:ext cx="864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И. Минералогия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/ Серия Науки о Земле. – М.: Мир, 1971. – С.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117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116632"/>
            <a:ext cx="3528392" cy="457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Образование сульфидов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0233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750</TotalTime>
  <Words>4626</Words>
  <Application>Microsoft Office PowerPoint</Application>
  <PresentationFormat>Экран (4:3)</PresentationFormat>
  <Paragraphs>550</Paragraphs>
  <Slides>39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Остин</vt:lpstr>
      <vt:lpstr>МИНЕРАЛОГИЯ</vt:lpstr>
      <vt:lpstr>Презентация PowerPoint</vt:lpstr>
      <vt:lpstr>Презентация PowerPoint</vt:lpstr>
      <vt:lpstr>Классификация  гидротермальных образований</vt:lpstr>
      <vt:lpstr>Особенности пегматитового процесса</vt:lpstr>
      <vt:lpstr>Презентация PowerPoint</vt:lpstr>
      <vt:lpstr>Презентация PowerPoint</vt:lpstr>
      <vt:lpstr>Презентация PowerPoint</vt:lpstr>
      <vt:lpstr>Образование сульфидов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кристаллов и решеток</vt:lpstr>
      <vt:lpstr>Презентация PowerPoint</vt:lpstr>
      <vt:lpstr>Презентация PowerPoint</vt:lpstr>
      <vt:lpstr>Дополнение</vt:lpstr>
      <vt:lpstr>Дополнение</vt:lpstr>
      <vt:lpstr>Минералы   группы  пирротина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МИНЕРАЛОГИЯ</dc:title>
  <dc:creator>ZYR</dc:creator>
  <cp:lastModifiedBy>ZYR</cp:lastModifiedBy>
  <cp:revision>60</cp:revision>
  <dcterms:created xsi:type="dcterms:W3CDTF">2016-02-16T07:11:39Z</dcterms:created>
  <dcterms:modified xsi:type="dcterms:W3CDTF">2016-02-19T13:44:27Z</dcterms:modified>
</cp:coreProperties>
</file>