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92" r:id="rId11"/>
    <p:sldId id="293" r:id="rId12"/>
    <p:sldId id="258" r:id="rId13"/>
    <p:sldId id="260" r:id="rId14"/>
    <p:sldId id="259" r:id="rId15"/>
    <p:sldId id="278" r:id="rId16"/>
    <p:sldId id="279" r:id="rId17"/>
    <p:sldId id="271" r:id="rId18"/>
    <p:sldId id="273" r:id="rId19"/>
    <p:sldId id="274" r:id="rId20"/>
    <p:sldId id="272" r:id="rId21"/>
    <p:sldId id="277" r:id="rId22"/>
    <p:sldId id="275" r:id="rId23"/>
    <p:sldId id="280" r:id="rId24"/>
    <p:sldId id="276" r:id="rId25"/>
    <p:sldId id="281" r:id="rId26"/>
    <p:sldId id="282" r:id="rId27"/>
    <p:sldId id="283" r:id="rId28"/>
    <p:sldId id="284" r:id="rId29"/>
    <p:sldId id="286" r:id="rId30"/>
    <p:sldId id="287" r:id="rId31"/>
    <p:sldId id="285" r:id="rId32"/>
    <p:sldId id="289" r:id="rId33"/>
    <p:sldId id="268" r:id="rId34"/>
    <p:sldId id="270" r:id="rId35"/>
    <p:sldId id="290" r:id="rId36"/>
    <p:sldId id="288" r:id="rId37"/>
    <p:sldId id="262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E13937-D1E9-43C8-B621-E5B68ECB560A}">
          <p14:sldIdLst>
            <p14:sldId id="256"/>
            <p14:sldId id="257"/>
            <p14:sldId id="261"/>
            <p14:sldId id="263"/>
            <p14:sldId id="264"/>
            <p14:sldId id="265"/>
            <p14:sldId id="266"/>
            <p14:sldId id="267"/>
            <p14:sldId id="269"/>
            <p14:sldId id="292"/>
            <p14:sldId id="293"/>
            <p14:sldId id="258"/>
            <p14:sldId id="260"/>
            <p14:sldId id="259"/>
            <p14:sldId id="278"/>
            <p14:sldId id="279"/>
            <p14:sldId id="271"/>
            <p14:sldId id="273"/>
            <p14:sldId id="274"/>
            <p14:sldId id="272"/>
            <p14:sldId id="277"/>
            <p14:sldId id="275"/>
            <p14:sldId id="280"/>
            <p14:sldId id="276"/>
            <p14:sldId id="281"/>
            <p14:sldId id="282"/>
            <p14:sldId id="283"/>
            <p14:sldId id="284"/>
            <p14:sldId id="286"/>
            <p14:sldId id="287"/>
            <p14:sldId id="285"/>
            <p14:sldId id="289"/>
            <p14:sldId id="268"/>
            <p14:sldId id="270"/>
            <p14:sldId id="290"/>
            <p14:sldId id="288"/>
            <p14:sldId id="26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652" autoAdjust="0"/>
  </p:normalViewPr>
  <p:slideViewPr>
    <p:cSldViewPr>
      <p:cViewPr varScale="1">
        <p:scale>
          <a:sx n="158" d="100"/>
          <a:sy n="158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92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5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044-56F1-4188-9D1A-8BE2FB72FE3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62572-019C-41A7-9125-5EE5CB934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0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D0B59-098D-45EE-9AE0-09D00AEEFDAF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5A82-DB7F-4414-8699-492FA59B0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2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5A82-DB7F-4414-8699-492FA59B01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7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45A82-DB7F-4414-8699-492FA59B01BD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7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FED53E3-7287-461C-899E-42F7F56E75B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5CC24B-5486-4DFB-B89F-AC47FA665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geologypag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786058"/>
            <a:ext cx="2880320" cy="4171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72408" cy="72052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МИНЕРАЛОГИЯ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1916832"/>
            <a:ext cx="3309803" cy="3084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Колегов П. П.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3429000"/>
            <a:ext cx="3309803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1</a:t>
            </a:r>
          </a:p>
          <a:p>
            <a:pPr algn="ctr"/>
            <a:r>
              <a:rPr lang="ru-RU" dirty="0"/>
              <a:t>Вводная часть</a:t>
            </a:r>
          </a:p>
          <a:p>
            <a:pPr algn="ctr"/>
            <a:r>
              <a:rPr lang="ru-RU" dirty="0"/>
              <a:t>Цели и задачи</a:t>
            </a:r>
          </a:p>
          <a:p>
            <a:pPr algn="ctr"/>
            <a:r>
              <a:rPr lang="ru-RU" dirty="0"/>
              <a:t>Основные понятия</a:t>
            </a:r>
          </a:p>
          <a:p>
            <a:pPr algn="ctr"/>
            <a:r>
              <a:rPr lang="ru-RU" dirty="0"/>
              <a:t>Оформление конспекта</a:t>
            </a:r>
          </a:p>
          <a:p>
            <a:pPr algn="ctr"/>
            <a:r>
              <a:rPr lang="ru-RU" dirty="0"/>
              <a:t>Самостоятельная работа</a:t>
            </a:r>
          </a:p>
          <a:p>
            <a:pPr algn="ctr"/>
            <a:r>
              <a:rPr lang="ru-RU" dirty="0"/>
              <a:t>Штрафы и поощрения</a:t>
            </a:r>
          </a:p>
          <a:p>
            <a:pPr algn="ctr"/>
            <a:r>
              <a:rPr lang="ru-RU" dirty="0"/>
              <a:t>Источники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5941" y="5786454"/>
            <a:ext cx="2664296" cy="11709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28662" y="2928934"/>
            <a:ext cx="2664296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928662" y="3143248"/>
            <a:ext cx="2664296" cy="3566536"/>
            <a:chOff x="928662" y="3143248"/>
            <a:chExt cx="2664296" cy="3566536"/>
          </a:xfrm>
        </p:grpSpPr>
        <p:pic>
          <p:nvPicPr>
            <p:cNvPr id="2050" name="Picture 2" descr="C:\Users\ZYR\Desktop\downloa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9" r="12289"/>
            <a:stretch/>
          </p:blipFill>
          <p:spPr bwMode="auto">
            <a:xfrm>
              <a:off x="1000100" y="3143248"/>
              <a:ext cx="2486353" cy="2486353"/>
            </a:xfrm>
            <a:prstGeom prst="rect">
              <a:avLst/>
            </a:prstGeom>
            <a:ln w="889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28662" y="5786454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Ураноцирцит</a:t>
              </a:r>
              <a:endPara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(UO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[PO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·10H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@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geologypage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Instagram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728" y="6429396"/>
              <a:ext cx="214314" cy="214314"/>
            </a:xfrm>
            <a:prstGeom prst="rect">
              <a:avLst/>
            </a:prstGeom>
          </p:spPr>
        </p:pic>
      </p:grpSp>
      <p:sp>
        <p:nvSpPr>
          <p:cNvPr id="13" name="Подзаголовок 2"/>
          <p:cNvSpPr txBox="1">
            <a:spLocks/>
          </p:cNvSpPr>
          <p:nvPr/>
        </p:nvSpPr>
        <p:spPr>
          <a:xfrm>
            <a:off x="4606721" y="0"/>
            <a:ext cx="352839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Северо-Восточный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университет</a:t>
            </a:r>
          </a:p>
          <a:p>
            <a:pPr algn="ctr">
              <a:spcBef>
                <a:spcPts val="120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Политехнический институт</a:t>
            </a:r>
          </a:p>
          <a:p>
            <a:pPr algn="ctr">
              <a:spcBef>
                <a:spcPts val="1200"/>
              </a:spcBef>
            </a:pP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геологии и физики Земли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4777" y="64886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2016 г.</a:t>
            </a:r>
          </a:p>
        </p:txBody>
      </p:sp>
    </p:spTree>
    <p:extLst>
      <p:ext uri="{BB962C8B-B14F-4D97-AF65-F5344CB8AC3E}">
        <p14:creationId xmlns:p14="http://schemas.microsoft.com/office/powerpoint/2010/main" val="84091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44" y="785794"/>
            <a:ext cx="4674250" cy="571504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Иванович Вернадский</a:t>
            </a:r>
            <a:r>
              <a:rPr lang="ru-RU" sz="1800" dirty="0"/>
              <a:t>(1863-1945) – реформатор минералогической науки, основоположник генетической минералогии, один из создателей геохимии. Придавал важнейшее значение исследованию процессов </a:t>
            </a:r>
            <a:r>
              <a:rPr lang="ru-RU" sz="1800" dirty="0" err="1"/>
              <a:t>минералообразования</a:t>
            </a:r>
            <a:r>
              <a:rPr lang="ru-RU" sz="1800" dirty="0"/>
              <a:t>, их закономерных ассоциаций (парагенезисов), изучению зависимости этих процессов от геологической обстановки. Большое внимание уделял вопросам химической конституции минералов.</a:t>
            </a:r>
          </a:p>
          <a:p>
            <a:r>
              <a:rPr lang="ru-RU" sz="1800" dirty="0"/>
              <a:t>Он создал общую теорию химического строения силикатов, доказав одинаковую химическую роль кремния и алюминия.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0052" y="5013176"/>
            <a:ext cx="2156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В. И. Вернадский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canon.crimea.ua/userfiles/foto-p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r="2091"/>
          <a:stretch/>
        </p:blipFill>
        <p:spPr bwMode="auto">
          <a:xfrm>
            <a:off x="737296" y="980728"/>
            <a:ext cx="3021875" cy="381077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6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809875" cy="371475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714744" y="785794"/>
            <a:ext cx="4674250" cy="571504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Евгеньевич Ферсман</a:t>
            </a:r>
            <a:r>
              <a:rPr lang="ru-RU" sz="1800" dirty="0"/>
              <a:t>(1883-1945) – положил начало учению о </a:t>
            </a:r>
            <a:r>
              <a:rPr lang="ru-RU" sz="1800" dirty="0" err="1"/>
              <a:t>типоморфизме</a:t>
            </a:r>
            <a:r>
              <a:rPr lang="ru-RU" sz="1800" dirty="0"/>
              <a:t> минералов (зависимости морфологии, состава, свойств минерала и его парагенезиса от условий образования), развил идеи энергетики минералообразующих процессов, изложил первую теорию о природе цвета минералов, углубил учение об изоморфизме.</a:t>
            </a:r>
          </a:p>
          <a:p>
            <a:r>
              <a:rPr lang="ru-RU" sz="1800" dirty="0"/>
              <a:t>Является автором серии детских книг «Занимательная минералогия», «Занимательная геохимия» и др.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450" y="486916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А. Е. Ферсман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7272924" cy="5400599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ru-RU" sz="1800" b="1" dirty="0">
                <a:cs typeface="Arial" pitchFamily="34" charset="0"/>
              </a:rPr>
              <a:t>Главнейшие</a:t>
            </a:r>
            <a:r>
              <a:rPr lang="ru-RU" sz="1800" dirty="0">
                <a:cs typeface="Arial" pitchFamily="34" charset="0"/>
              </a:rPr>
              <a:t> задачи минералогии в настоящее время:</a:t>
            </a:r>
          </a:p>
          <a:p>
            <a:pPr marL="411480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ru-RU" sz="1800" dirty="0">
                <a:cs typeface="Arial" pitchFamily="34" charset="0"/>
              </a:rPr>
              <a:t>Всестороннее изучение и более глубокое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и химических свойств минералов во взаимной связи с их химическим составом и кристаллическим строением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cs typeface="Arial" pitchFamily="34" charset="0"/>
              </a:rPr>
              <a:t>с целью практического использования в различных отраслях промышленности и выявления новых видов минерального сырья;</a:t>
            </a:r>
          </a:p>
          <a:p>
            <a:pPr marL="411480" indent="-342900" algn="just">
              <a:spcBef>
                <a:spcPts val="1800"/>
              </a:spcBef>
              <a:buFont typeface="+mj-lt"/>
              <a:buAutoNum type="arabicPeriod"/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закономерностей сочетания минералов и последовательности образования минеральных комплексов в рудах и горных породах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cs typeface="Arial" pitchFamily="34" charset="0"/>
              </a:rPr>
              <a:t>с целью выяснения условий возникновения минералов и истории процессов </a:t>
            </a:r>
            <a:r>
              <a:rPr lang="ru-RU" sz="1800" dirty="0" err="1">
                <a:cs typeface="Arial" pitchFamily="34" charset="0"/>
              </a:rPr>
              <a:t>минералообразования</a:t>
            </a:r>
            <a:r>
              <a:rPr lang="ru-RU" sz="1800" dirty="0">
                <a:cs typeface="Arial" pitchFamily="34" charset="0"/>
              </a:rPr>
              <a:t> (генезиса), а также использования этих закономерностей при поисках и разведках различных месторождений полезных ископаемых.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415134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 numCol="2">
            <a:norm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Фундаментальные: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физика минералов;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кристаллохимия минералов;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учение о происхождении минералов;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/>
              <a:t>биоминералогия</a:t>
            </a:r>
            <a:r>
              <a:rPr lang="ru-RU" sz="2000" dirty="0"/>
              <a:t> </a:t>
            </a:r>
            <a:r>
              <a:rPr lang="ru-RU" sz="1600" dirty="0"/>
              <a:t>(образования камней в почках);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 err="1"/>
              <a:t>типоморфизм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Прикладные: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диагностика минералов </a:t>
            </a:r>
            <a:r>
              <a:rPr lang="ru-RU" sz="1600" dirty="0"/>
              <a:t>(макро- и микроскопическая и др.);</a:t>
            </a: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поисковая и технологическая минералогия;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экспериментальная минералогия </a:t>
            </a:r>
            <a:r>
              <a:rPr lang="ru-RU" sz="1600" dirty="0"/>
              <a:t>(синтез и экспериментальное моделирование).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18129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344932" cy="5544616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природное химическое соединение или простое вещество, образованное в результате различных природных физико-химических процессах в земной коре или на её поверхности.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Минеральный индивид </a:t>
            </a:r>
            <a:r>
              <a:rPr lang="ru-RU" sz="1600" dirty="0"/>
              <a:t>– </a:t>
            </a:r>
            <a:r>
              <a:rPr lang="ru-RU" sz="1600" dirty="0">
                <a:cs typeface="Times New Roman" pitchFamily="18" charset="0"/>
              </a:rPr>
              <a:t>твердое, физически и химически индивидуализированные вещества, возникшие в результате процессов, совершающихся в земной коре, и входящие в ее состав </a:t>
            </a:r>
            <a:r>
              <a:rPr lang="en-US" sz="1200" dirty="0">
                <a:solidFill>
                  <a:srgbClr val="3E3D2D"/>
                </a:solidFill>
              </a:rPr>
              <a:t>[</a:t>
            </a:r>
            <a:r>
              <a:rPr lang="ru-RU" sz="1200" dirty="0">
                <a:solidFill>
                  <a:srgbClr val="3E3D2D"/>
                </a:solidFill>
              </a:rPr>
              <a:t>Лазаренко, 1963, с. 16</a:t>
            </a:r>
            <a:r>
              <a:rPr lang="en-US" sz="1200" dirty="0">
                <a:solidFill>
                  <a:srgbClr val="3E3D2D"/>
                </a:solidFill>
              </a:rPr>
              <a:t>]</a:t>
            </a:r>
            <a:r>
              <a:rPr lang="ru-RU" sz="1600" dirty="0"/>
              <a:t>. </a:t>
            </a:r>
          </a:p>
          <a:p>
            <a:pPr marL="365760" lvl="1" indent="0">
              <a:buNone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Минеральные индивиды</a:t>
            </a:r>
            <a:r>
              <a:rPr lang="ru-RU" sz="1600" dirty="0"/>
              <a:t> физически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отграничены</a:t>
            </a:r>
            <a:r>
              <a:rPr lang="ru-RU" sz="1600" dirty="0"/>
              <a:t> друг от друга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поверхностями раздела</a:t>
            </a:r>
            <a:r>
              <a:rPr lang="ru-RU" sz="1600" dirty="0"/>
              <a:t> (собственными гранями, или гранями другого кристалла, или как одно минеральное зерно отделено от соседей поверхностями соприкосновения)</a:t>
            </a:r>
            <a:r>
              <a:rPr lang="ru-RU" sz="1700" dirty="0"/>
              <a:t>.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Габитус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/>
              <a:t>– облик кристаллов по доминирующим на них граням, подразделяется на три основных типа: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изометрические формы</a:t>
            </a:r>
            <a:r>
              <a:rPr lang="ru-RU" sz="1400" dirty="0"/>
              <a:t>, т. е. формы, одинаково развитые в трех направлениях в пространстве. Примеры: </a:t>
            </a:r>
            <a:r>
              <a:rPr lang="ru-RU" sz="1400" b="1" dirty="0"/>
              <a:t>ромбо-</a:t>
            </a:r>
            <a:r>
              <a:rPr lang="ru-RU" sz="1400" b="1" dirty="0" err="1"/>
              <a:t>додекаэрды</a:t>
            </a:r>
            <a:r>
              <a:rPr lang="ru-RU" sz="1400" dirty="0"/>
              <a:t> граната, </a:t>
            </a:r>
            <a:r>
              <a:rPr lang="ru-RU" sz="1400" b="1" dirty="0"/>
              <a:t>октаэдры</a:t>
            </a:r>
            <a:r>
              <a:rPr lang="ru-RU" sz="1400" dirty="0"/>
              <a:t> магнетита, </a:t>
            </a:r>
            <a:r>
              <a:rPr lang="ru-RU" sz="1400" b="1" dirty="0"/>
              <a:t>кубы</a:t>
            </a:r>
            <a:r>
              <a:rPr lang="ru-RU" sz="1400" dirty="0"/>
              <a:t> пирита и др.;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вытянутые в двух направлениях</a:t>
            </a:r>
            <a:r>
              <a:rPr lang="ru-RU" sz="1400" dirty="0"/>
              <a:t>, при сохранении третьего короткого. Сюда относятся </a:t>
            </a:r>
            <a:r>
              <a:rPr lang="ru-RU" sz="1400" b="1" dirty="0"/>
              <a:t>таблитчатые</a:t>
            </a:r>
            <a:r>
              <a:rPr lang="ru-RU" sz="1400" dirty="0"/>
              <a:t>, </a:t>
            </a:r>
            <a:r>
              <a:rPr lang="ru-RU" sz="1400" b="1" dirty="0"/>
              <a:t>пластинчатые</a:t>
            </a:r>
            <a:r>
              <a:rPr lang="ru-RU" sz="1400" dirty="0"/>
              <a:t>, </a:t>
            </a:r>
            <a:r>
              <a:rPr lang="ru-RU" sz="1400" b="1" dirty="0"/>
              <a:t>листоватые</a:t>
            </a:r>
            <a:r>
              <a:rPr lang="ru-RU" sz="1400" dirty="0"/>
              <a:t>, </a:t>
            </a:r>
            <a:r>
              <a:rPr lang="ru-RU" sz="1400" b="1" dirty="0"/>
              <a:t>чешуйчатые</a:t>
            </a:r>
            <a:r>
              <a:rPr lang="ru-RU" sz="1400" dirty="0"/>
              <a:t> кристаллы;</a:t>
            </a:r>
          </a:p>
          <a:p>
            <a:pPr lvl="1">
              <a:buFont typeface="Arial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вытянутые в одном направлении</a:t>
            </a:r>
            <a:r>
              <a:rPr lang="ru-RU" sz="1400" dirty="0"/>
              <a:t>, а именно призматические, столбчатые, </a:t>
            </a:r>
            <a:r>
              <a:rPr lang="ru-RU" sz="1400" b="1" dirty="0"/>
              <a:t>шестоватые</a:t>
            </a:r>
            <a:r>
              <a:rPr lang="ru-RU" sz="1400" dirty="0"/>
              <a:t>, </a:t>
            </a:r>
            <a:r>
              <a:rPr lang="ru-RU" sz="1400" b="1" dirty="0"/>
              <a:t>игольчатые</a:t>
            </a:r>
            <a:r>
              <a:rPr lang="ru-RU" sz="1400" dirty="0"/>
              <a:t>, </a:t>
            </a:r>
            <a:r>
              <a:rPr lang="ru-RU" sz="1400" b="1" dirty="0"/>
              <a:t>волосистые</a:t>
            </a:r>
            <a:r>
              <a:rPr lang="ru-RU" sz="1400" dirty="0"/>
              <a:t>, </a:t>
            </a:r>
            <a:r>
              <a:rPr lang="ru-RU" sz="1400" b="1" dirty="0"/>
              <a:t>волокнистые</a:t>
            </a:r>
            <a:r>
              <a:rPr lang="ru-RU" sz="1400" dirty="0"/>
              <a:t>. 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58887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2" y="919703"/>
            <a:ext cx="5356089" cy="208093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62125" y="476672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Габитус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068960"/>
            <a:ext cx="5400600" cy="2392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28384"/>
            <a:ext cx="2160239" cy="4782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06" y="5877272"/>
            <a:ext cx="5562809" cy="425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252" y="6149326"/>
            <a:ext cx="238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ru-RU" sz="1400" dirty="0" err="1"/>
              <a:t>Бетехтин</a:t>
            </a:r>
            <a:r>
              <a:rPr lang="ru-RU" sz="1400" dirty="0"/>
              <a:t>, 2008, С. 70-71</a:t>
            </a:r>
            <a:r>
              <a:rPr lang="en-US" sz="1400" dirty="0"/>
              <a:t>]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253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2125" y="476672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Габитус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252" y="6149326"/>
            <a:ext cx="238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</a:t>
            </a:r>
            <a:r>
              <a:rPr lang="ru-RU" sz="1400" dirty="0" err="1"/>
              <a:t>Бетехтин</a:t>
            </a:r>
            <a:r>
              <a:rPr lang="ru-RU" sz="1400" dirty="0"/>
              <a:t>, 2008, С. 73-74</a:t>
            </a:r>
            <a:r>
              <a:rPr lang="en-US" sz="1400" dirty="0"/>
              <a:t>]</a:t>
            </a:r>
            <a:endParaRPr lang="ru-RU" sz="1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0291"/>
            <a:ext cx="4968552" cy="482732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96850"/>
            <a:ext cx="3296720" cy="53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7200916" cy="4995917"/>
          </a:xfrm>
        </p:spPr>
        <p:txBody>
          <a:bodyPr>
            <a:normAutofit fontScale="92500"/>
          </a:bodyPr>
          <a:lstStyle/>
          <a:p>
            <a:pPr marL="365760" lvl="1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Минеральные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образуют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сростки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из двух и более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кристаллов</a:t>
            </a:r>
            <a:r>
              <a:rPr lang="ru-RU" dirty="0"/>
              <a:t>. Сростки могут иметь закономерную или неправильную взаимную ориентировку. В первом случае сростки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называются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двойниками</a:t>
            </a:r>
            <a:r>
              <a:rPr lang="ru-RU" dirty="0"/>
              <a:t>, во втором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кристаллическими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агрегатами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/>
              <a:t>[</a:t>
            </a:r>
            <a:r>
              <a:rPr lang="ru-RU" sz="1600" dirty="0" err="1"/>
              <a:t>Костов</a:t>
            </a:r>
            <a:r>
              <a:rPr lang="ru-RU" sz="1600" dirty="0"/>
              <a:t>, 1971, с. 35</a:t>
            </a:r>
            <a:r>
              <a:rPr lang="en-US" sz="1600" dirty="0"/>
              <a:t>]</a:t>
            </a:r>
            <a:r>
              <a:rPr lang="ru-RU" dirty="0"/>
              <a:t>. </a:t>
            </a:r>
          </a:p>
          <a:p>
            <a:pPr marL="365760" lvl="1" indent="0">
              <a:buNone/>
            </a:pPr>
            <a:endParaRPr lang="ru-RU" dirty="0"/>
          </a:p>
          <a:p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Двойники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/>
              <a:t>(тройники) - 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закономерное срастание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/>
              <a:t>(прорастание)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кристаллов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/>
              <a:t>путем отражения в плоскости (двойниковая плоскость) или при повороте на 180° вокруг оси (двойниковая ось).</a:t>
            </a:r>
          </a:p>
          <a:p>
            <a:pPr marL="365760" lvl="1" indent="0">
              <a:buNone/>
            </a:pPr>
            <a:r>
              <a:rPr lang="ru-RU" dirty="0" err="1"/>
              <a:t>Двойникование</a:t>
            </a:r>
            <a:r>
              <a:rPr lang="ru-RU" dirty="0"/>
              <a:t> обычно имеет место на ранних стадиях кристаллизации, при срастании двух или более кристаллических индивидов.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618405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59450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Двойники</a:t>
            </a: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921583" cy="208823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6" y="692696"/>
            <a:ext cx="3981992" cy="276806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5" y="3465934"/>
            <a:ext cx="3808113" cy="28239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82" y="3465934"/>
            <a:ext cx="2742234" cy="25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59450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Двойники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980728"/>
            <a:ext cx="7560840" cy="5513112"/>
          </a:xfrm>
        </p:spPr>
      </p:pic>
    </p:spTree>
    <p:extLst>
      <p:ext uri="{BB962C8B-B14F-4D97-AF65-F5344CB8AC3E}">
        <p14:creationId xmlns:p14="http://schemas.microsoft.com/office/powerpoint/2010/main" val="7201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3"/>
            <a:ext cx="7272924" cy="3384376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Минералогия – наука о минералах, их составе, строении, свойствах, условиях образования и вторичных изменениях.</a:t>
            </a:r>
          </a:p>
          <a:p>
            <a:pPr algn="just">
              <a:spcBef>
                <a:spcPts val="1800"/>
              </a:spcBef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Минерал (общее понятие) – однородное природное твердое тело, находящееся или бывшее в кристаллическом состоянии.</a:t>
            </a:r>
          </a:p>
          <a:p>
            <a:pPr algn="just">
              <a:spcBef>
                <a:spcPts val="1800"/>
              </a:spcBef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Минералы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(генетическое понятие) –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природные химические соединения и простые вещества, образованные в результате различных природных физико-химических процессах в земной коре или на её поверхности.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pic>
        <p:nvPicPr>
          <p:cNvPr id="1026" name="Picture 2" descr="D:\Преподование\Минералогия\Стык_дисциплин.wmf"/>
          <p:cNvPicPr>
            <a:picLocks noChangeAspect="1" noChangeArrowheads="1"/>
          </p:cNvPicPr>
          <p:nvPr/>
        </p:nvPicPr>
        <p:blipFill>
          <a:blip r:embed="rId2" cstate="print">
            <a:lum brigh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5563150" cy="21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6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704856" cy="5256584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Кристаллический агрегат</a:t>
            </a:r>
            <a:r>
              <a:rPr lang="ru-RU" sz="1800" dirty="0"/>
              <a:t> – неориентированные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сростки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/>
              <a:t>минеральных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индивидов</a:t>
            </a:r>
            <a:r>
              <a:rPr lang="ru-RU" sz="1800" dirty="0"/>
              <a:t>. Выделяют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мономинеральные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/>
              <a:t>и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полиминеральные</a:t>
            </a:r>
            <a:r>
              <a:rPr lang="ru-RU" sz="1800" dirty="0"/>
              <a:t>, которые подразделяются на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явнокристаллические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/>
              <a:t>и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скрытокристаллические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/>
              <a:t>(и </a:t>
            </a:r>
            <a:r>
              <a:rPr lang="ru-RU" sz="1800" dirty="0" err="1"/>
              <a:t>колломорфные</a:t>
            </a:r>
            <a:r>
              <a:rPr lang="ru-RU" sz="1800" dirty="0"/>
              <a:t> массы).</a:t>
            </a:r>
            <a:endParaRPr lang="en-US" sz="1800" dirty="0"/>
          </a:p>
          <a:p>
            <a:endParaRPr lang="ru-RU" sz="1800" dirty="0"/>
          </a:p>
          <a:p>
            <a:pPr marL="525780" indent="-457200">
              <a:buFont typeface="+mj-lt"/>
              <a:buAutoNum type="arabicPeriod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Зернистый агрегат.</a:t>
            </a:r>
          </a:p>
          <a:p>
            <a:pPr lvl="1">
              <a:buFont typeface="Arial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 форме зерен</a:t>
            </a:r>
            <a:r>
              <a:rPr lang="ru-RU" sz="1800" dirty="0"/>
              <a:t>: зернистые (</a:t>
            </a:r>
            <a:r>
              <a:rPr lang="ru-RU" sz="1800" dirty="0" err="1"/>
              <a:t>изометричные</a:t>
            </a:r>
            <a:r>
              <a:rPr lang="ru-RU" sz="1800" dirty="0"/>
              <a:t> кристаллы), пластинчатого облика (листоватые, чешуйчатые), вытянутого облика (шестоватые, игольчатые, волокнистые)</a:t>
            </a:r>
          </a:p>
          <a:p>
            <a:pPr lvl="1">
              <a:buFont typeface="Arial" pitchFamily="34" charset="0"/>
              <a:buChar char="•"/>
            </a:pP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по размеру зерен</a:t>
            </a:r>
            <a:r>
              <a:rPr lang="ru-RU" sz="1800" dirty="0"/>
              <a:t>; крупнозернистые (5 мм и более), среднезернистые (1-5 мм), тонкозернистые (под лупой или микроскопом).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2329470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pic>
        <p:nvPicPr>
          <p:cNvPr id="1026" name="Picture 2" descr="http://mineralmarket.ru/img/p/11576-314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11811"/>
          <a:stretch/>
        </p:blipFill>
        <p:spPr bwMode="auto">
          <a:xfrm>
            <a:off x="615130" y="4224283"/>
            <a:ext cx="3247507" cy="224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14705" r="17966" b="14548"/>
          <a:stretch/>
        </p:blipFill>
        <p:spPr bwMode="auto">
          <a:xfrm>
            <a:off x="5130539" y="1484784"/>
            <a:ext cx="3359955" cy="36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2637" y="5558060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Друза 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Пирита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(FeS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83568" y="688900"/>
            <a:ext cx="7920880" cy="1008112"/>
          </a:xfrm>
        </p:spPr>
        <p:txBody>
          <a:bodyPr>
            <a:normAutofit/>
          </a:bodyPr>
          <a:lstStyle/>
          <a:p>
            <a:pPr marL="525780" indent="-457200" algn="r">
              <a:buFont typeface="+mj-lt"/>
              <a:buAutoNum type="arabicPeriod" startAt="2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Друзы: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гребенчатые,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щетковидные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кристаллические корки.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273" y="3501008"/>
            <a:ext cx="38884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Гребенчатая друза кварца (</a:t>
            </a:r>
            <a:r>
              <a:rPr lang="en-US" sz="1600" dirty="0">
                <a:solidFill>
                  <a:schemeClr val="tx2"/>
                </a:solidFill>
              </a:rPr>
              <a:t>SiO</a:t>
            </a:r>
            <a:r>
              <a:rPr lang="en-US" sz="1600" baseline="-25000" dirty="0">
                <a:solidFill>
                  <a:schemeClr val="tx2"/>
                </a:solidFill>
              </a:rPr>
              <a:t>2</a:t>
            </a:r>
            <a:r>
              <a:rPr lang="en-US" sz="1600" dirty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(красный цвет за счет включений гематита)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  <a:p>
            <a:pPr algn="ctr"/>
            <a:r>
              <a:rPr lang="ru-RU" sz="1100" dirty="0">
                <a:solidFill>
                  <a:schemeClr val="tx2"/>
                </a:solidFill>
              </a:rPr>
              <a:t>Второй Советский рудник, Дальнегорск, Приморье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671" y="1268760"/>
            <a:ext cx="379403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12298" y="5182917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Щетка </a:t>
            </a:r>
            <a:r>
              <a:rPr lang="ru-RU" dirty="0" err="1">
                <a:solidFill>
                  <a:schemeClr val="tx2"/>
                </a:solidFill>
              </a:rPr>
              <a:t>уваровита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(Ca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Cr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[SiO</a:t>
            </a:r>
            <a:r>
              <a:rPr lang="en-US" baseline="-25000" dirty="0">
                <a:solidFill>
                  <a:schemeClr val="tx2"/>
                </a:solidFill>
              </a:rPr>
              <a:t>4</a:t>
            </a:r>
            <a:r>
              <a:rPr lang="en-US" dirty="0">
                <a:solidFill>
                  <a:schemeClr val="tx2"/>
                </a:solidFill>
              </a:rPr>
              <a:t>]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42273" y="36594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Агрегаты</a:t>
            </a:r>
          </a:p>
        </p:txBody>
      </p:sp>
    </p:spTree>
    <p:extLst>
      <p:ext uri="{BB962C8B-B14F-4D97-AF65-F5344CB8AC3E}">
        <p14:creationId xmlns:p14="http://schemas.microsoft.com/office/powerpoint/2010/main" val="3669076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724674"/>
            <a:ext cx="283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Агатовые миндалины – выполнены в газовых пузырях в базальте (Монголия)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19217" y="1628800"/>
            <a:ext cx="2974967" cy="745308"/>
          </a:xfrm>
        </p:spPr>
        <p:txBody>
          <a:bodyPr>
            <a:normAutofit fontScale="62500" lnSpcReduction="20000"/>
          </a:bodyPr>
          <a:lstStyle/>
          <a:p>
            <a:pPr marL="68580" indent="0" algn="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Миндалины</a:t>
            </a:r>
            <a:r>
              <a:rPr lang="ru-RU" dirty="0"/>
              <a:t> – до 10 мм;</a:t>
            </a:r>
          </a:p>
          <a:p>
            <a:pPr marL="68580" indent="0" algn="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Жеоды</a:t>
            </a:r>
            <a:r>
              <a:rPr lang="ru-RU" dirty="0"/>
              <a:t> – больше 100 мм.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3568" y="68890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 algn="r">
              <a:buFont typeface="+mj-lt"/>
              <a:buAutoNum type="arabicPeriod" startAt="3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Секреции -  </a:t>
            </a:r>
            <a:r>
              <a:rPr lang="ru-RU" sz="1900" dirty="0"/>
              <a:t>образуются в результате заполнения неправильной, но обычно округлой формы пустот кристаллическим или коллоидным веществом.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4798" r="9459" b="4067"/>
          <a:stretch/>
        </p:blipFill>
        <p:spPr bwMode="auto">
          <a:xfrm>
            <a:off x="3784575" y="2492896"/>
            <a:ext cx="4819873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7511" y="5807006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tx2"/>
                </a:solidFill>
              </a:rPr>
              <a:t>Гигантская жеода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аметиста (Уругвай)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3521968" cy="1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42273" y="36594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Агрегаты</a:t>
            </a:r>
          </a:p>
        </p:txBody>
      </p:sp>
    </p:spTree>
    <p:extLst>
      <p:ext uri="{BB962C8B-B14F-4D97-AF65-F5344CB8AC3E}">
        <p14:creationId xmlns:p14="http://schemas.microsoft.com/office/powerpoint/2010/main" val="1116237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3857628"/>
            <a:ext cx="164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/>
                </a:solidFill>
              </a:rPr>
              <a:t>Фосфоритовая</a:t>
            </a:r>
          </a:p>
          <a:p>
            <a:pPr algn="r"/>
            <a:r>
              <a:rPr lang="ru-RU" sz="1400" dirty="0">
                <a:solidFill>
                  <a:schemeClr val="tx2"/>
                </a:solidFill>
              </a:rPr>
              <a:t>конкреция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3568" y="68890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 algn="r">
              <a:buFont typeface="+mj-lt"/>
              <a:buAutoNum type="arabicPeriod" startAt="4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Конкреции -  </a:t>
            </a:r>
            <a:r>
              <a:rPr lang="ru-RU" sz="1900" dirty="0"/>
              <a:t>шаровидные сферические стяжения и желваки, возникающие в рыхлых  осадочных горных породах. Часто возникают на затравках (органических остатках)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5429264"/>
            <a:ext cx="3289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tx2"/>
                </a:solidFill>
              </a:rPr>
              <a:t>Центром роста этой слегка </a:t>
            </a:r>
            <a:r>
              <a:rPr lang="ru-RU" sz="1400" dirty="0" err="1">
                <a:solidFill>
                  <a:schemeClr val="tx2"/>
                </a:solidFill>
              </a:rPr>
              <a:t>ожелезнённой</a:t>
            </a:r>
            <a:r>
              <a:rPr lang="ru-RU" sz="1400" dirty="0">
                <a:solidFill>
                  <a:schemeClr val="tx2"/>
                </a:solidFill>
              </a:rPr>
              <a:t> кварцево-глинистой конкреции послужила раковина аммонита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62" y="3971419"/>
            <a:ext cx="3305130" cy="237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r="9436"/>
          <a:stretch/>
        </p:blipFill>
        <p:spPr bwMode="auto">
          <a:xfrm>
            <a:off x="571472" y="1714488"/>
            <a:ext cx="3128758" cy="31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568" y="48996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Галенит (</a:t>
            </a:r>
            <a:r>
              <a:rPr lang="en-US" sz="1400" dirty="0" err="1">
                <a:solidFill>
                  <a:schemeClr val="tx2"/>
                </a:solidFill>
              </a:rPr>
              <a:t>PbS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  <a:r>
              <a:rPr lang="ru-RU" sz="1400" dirty="0">
                <a:solidFill>
                  <a:schemeClr val="tx2"/>
                </a:solidFill>
              </a:rPr>
              <a:t> в конкреции фосфорита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97013"/>
            <a:ext cx="3924608" cy="216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42273" y="36594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Агрегаты</a:t>
            </a:r>
          </a:p>
        </p:txBody>
      </p:sp>
    </p:spTree>
    <p:extLst>
      <p:ext uri="{BB962C8B-B14F-4D97-AF65-F5344CB8AC3E}">
        <p14:creationId xmlns:p14="http://schemas.microsoft.com/office/powerpoint/2010/main" val="31113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3568" y="688900"/>
            <a:ext cx="7920880" cy="145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buFont typeface="+mj-lt"/>
              <a:buAutoNum type="arabicPeriod" startAt="5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Оолиты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800" dirty="0"/>
              <a:t>сферические образования, схожи по генезису с конкрециями. Характеризуются малыми размерами (до 10 мм) концентрической слоистостью, иногда </a:t>
            </a:r>
            <a:r>
              <a:rPr lang="ru-RU" sz="1800" dirty="0" err="1"/>
              <a:t>скорлуповатостью</a:t>
            </a:r>
            <a:r>
              <a:rPr lang="ru-RU" sz="1800" dirty="0"/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25780" indent="-457200" algn="r">
              <a:buFont typeface="+mj-lt"/>
              <a:buAutoNum type="arabicPeriod" startAt="4"/>
            </a:pPr>
            <a:endParaRPr lang="ru-RU" dirty="0"/>
          </a:p>
        </p:txBody>
      </p:sp>
      <p:pic>
        <p:nvPicPr>
          <p:cNvPr id="5122" name="Picture 2" descr="http://geo.web.ru/druza/m-mgt_13_D02585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071538" y="2143116"/>
            <a:ext cx="4429156" cy="3509165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643570" y="2071678"/>
            <a:ext cx="2928958" cy="364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buFont typeface="Wingdings" pitchFamily="2" charset="2"/>
              <a:buChar char="§"/>
            </a:pPr>
            <a:r>
              <a:rPr lang="ru-RU" sz="1800" dirty="0"/>
              <a:t>Схожие образования, но без концентрического строения называются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бобовинами</a:t>
            </a:r>
            <a:r>
              <a:rPr lang="ru-RU" sz="1800" dirty="0"/>
              <a:t> (</a:t>
            </a:r>
            <a:r>
              <a:rPr lang="ru-RU" sz="1800" dirty="0" err="1"/>
              <a:t>псевдооолитами</a:t>
            </a:r>
            <a:r>
              <a:rPr lang="ru-RU" sz="18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5715016"/>
            <a:ext cx="4500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Оолиты магнетита (</a:t>
            </a:r>
            <a:r>
              <a:rPr lang="en-US" dirty="0">
                <a:solidFill>
                  <a:schemeClr val="tx2"/>
                </a:solidFill>
              </a:rPr>
              <a:t>FeFe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baseline="-25000" dirty="0">
                <a:solidFill>
                  <a:schemeClr val="tx2"/>
                </a:solidFill>
              </a:rPr>
              <a:t>4</a:t>
            </a:r>
            <a:r>
              <a:rPr lang="en-US" dirty="0">
                <a:solidFill>
                  <a:schemeClr val="tx2"/>
                </a:solidFill>
              </a:rPr>
              <a:t>)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 err="1">
                <a:solidFill>
                  <a:schemeClr val="tx2"/>
                </a:solidFill>
              </a:rPr>
              <a:t>Рудногорское</a:t>
            </a:r>
            <a:r>
              <a:rPr lang="ru-RU" sz="1200" dirty="0">
                <a:solidFill>
                  <a:schemeClr val="tx2"/>
                </a:solidFill>
              </a:rPr>
              <a:t> месторождение, Иркутская область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2273" y="36594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Агрегаты</a:t>
            </a:r>
          </a:p>
        </p:txBody>
      </p:sp>
    </p:spTree>
    <p:extLst>
      <p:ext uri="{BB962C8B-B14F-4D97-AF65-F5344CB8AC3E}">
        <p14:creationId xmlns:p14="http://schemas.microsoft.com/office/powerpoint/2010/main" val="374339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85795"/>
            <a:ext cx="7715304" cy="1857388"/>
          </a:xfrm>
        </p:spPr>
        <p:txBody>
          <a:bodyPr/>
          <a:lstStyle/>
          <a:p>
            <a:pPr marL="525780" indent="-457200" algn="r">
              <a:buFont typeface="+mj-lt"/>
              <a:buAutoNum type="arabicPeriod" startAt="6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Натечные формы – </a:t>
            </a:r>
            <a:r>
              <a:rPr lang="ru-RU" sz="1800" dirty="0"/>
              <a:t>агрегаты образованные в результате массовой кристаллизации из истинных растворов, сопровождаемой расщеплением и геометрическим отбором индивидов и имеющих форму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сталактитов </a:t>
            </a:r>
            <a:r>
              <a:rPr lang="ru-RU" sz="1800" dirty="0"/>
              <a:t>(</a:t>
            </a:r>
            <a:r>
              <a:rPr lang="ru-RU" sz="1800" dirty="0" err="1"/>
              <a:t>псевдосталактитов</a:t>
            </a:r>
            <a:r>
              <a:rPr lang="ru-RU" sz="1800" dirty="0"/>
              <a:t>) и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сталагмитов</a:t>
            </a:r>
            <a:r>
              <a:rPr lang="ru-RU" sz="1800" dirty="0"/>
              <a:t>,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почек</a:t>
            </a:r>
            <a:r>
              <a:rPr lang="ru-RU" sz="1800" dirty="0"/>
              <a:t>,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гроздей</a:t>
            </a:r>
            <a:r>
              <a:rPr lang="ru-RU" sz="1800" dirty="0"/>
              <a:t>. 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pic>
        <p:nvPicPr>
          <p:cNvPr id="1026" name="Picture 2" descr="http://geo.web.ru/druza/m-malh_19_D03620_VG.jpg"/>
          <p:cNvPicPr>
            <a:picLocks noChangeAspect="1" noChangeArrowheads="1"/>
          </p:cNvPicPr>
          <p:nvPr/>
        </p:nvPicPr>
        <p:blipFill>
          <a:blip r:embed="rId2" cstate="print">
            <a:lum bright="15000" contrast="-5000"/>
          </a:blip>
          <a:srcRect/>
          <a:stretch>
            <a:fillRect/>
          </a:stretch>
        </p:blipFill>
        <p:spPr bwMode="auto">
          <a:xfrm>
            <a:off x="714348" y="2500306"/>
            <a:ext cx="5214974" cy="37854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535782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Почки малахита (</a:t>
            </a:r>
            <a:r>
              <a:rPr lang="en-US" dirty="0"/>
              <a:t>Cu</a:t>
            </a:r>
            <a:r>
              <a:rPr lang="en-US" baseline="-25000" dirty="0"/>
              <a:t>2</a:t>
            </a:r>
            <a:r>
              <a:rPr lang="en-US" dirty="0"/>
              <a:t>(CO</a:t>
            </a:r>
            <a:r>
              <a:rPr lang="en-US" baseline="-25000" dirty="0"/>
              <a:t>3</a:t>
            </a:r>
            <a:r>
              <a:rPr lang="en-US" dirty="0"/>
              <a:t>)(OH)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ru-RU" dirty="0"/>
              <a:t>. </a:t>
            </a:r>
          </a:p>
          <a:p>
            <a:r>
              <a:rPr lang="ru-RU" dirty="0" err="1"/>
              <a:t>Катанга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 ДР Конго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2273" y="36594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Агрегаты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karpinskmuseum.ru/wp-content/uploads/2015/05/gematit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57224" y="2500306"/>
            <a:ext cx="3810000" cy="381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785794"/>
            <a:ext cx="7063069" cy="2357454"/>
          </a:xfrm>
        </p:spPr>
        <p:txBody>
          <a:bodyPr>
            <a:normAutofit/>
          </a:bodyPr>
          <a:lstStyle/>
          <a:p>
            <a:pPr marL="525780" indent="-457200" algn="r">
              <a:buFont typeface="+mj-lt"/>
              <a:buAutoNum type="arabicPeriod" startAt="7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Землистые массы – </a:t>
            </a:r>
            <a:r>
              <a:rPr lang="ru-RU" sz="2000" dirty="0"/>
              <a:t>скопления или корки минеральных агрегатов образованные в результате химического выветривания, например сажи (черного цвета) или охры (желтого или бурого цвета).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4288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Не возможно различить </a:t>
            </a:r>
          </a:p>
          <a:p>
            <a:pPr algn="r"/>
            <a:r>
              <a:rPr lang="ru-RU" dirty="0"/>
              <a:t>с помощью увеличительного </a:t>
            </a:r>
          </a:p>
          <a:p>
            <a:pPr algn="r"/>
            <a:r>
              <a:rPr lang="ru-RU" dirty="0"/>
              <a:t>стекла минеральные индивиды.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6" y="550070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Почковидный агрегат гематита (</a:t>
            </a:r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ru-RU" dirty="0"/>
              <a:t> с охрами гетита (</a:t>
            </a:r>
            <a:r>
              <a:rPr lang="en-US" dirty="0"/>
              <a:t>HFeO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2273" y="36594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Агрегаты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857232"/>
            <a:ext cx="6777317" cy="1285883"/>
          </a:xfrm>
        </p:spPr>
        <p:txBody>
          <a:bodyPr>
            <a:normAutofit/>
          </a:bodyPr>
          <a:lstStyle/>
          <a:p>
            <a:pPr marL="525780" indent="-457200" algn="r">
              <a:buFont typeface="+mj-lt"/>
              <a:buAutoNum type="arabicPeriod" startAt="8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Налеты и примазки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000" dirty="0"/>
              <a:t>тонкие пленки покрывающие минерал или его часть</a:t>
            </a:r>
            <a:r>
              <a:rPr lang="ru-RU" sz="1800" dirty="0"/>
              <a:t>.</a:t>
            </a:r>
          </a:p>
          <a:p>
            <a:pPr marL="525780" indent="-457200" algn="r">
              <a:buNone/>
            </a:pPr>
            <a:r>
              <a:rPr lang="ru-RU" sz="1800" dirty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pic>
        <p:nvPicPr>
          <p:cNvPr id="43010" name="Picture 2" descr="https://s-media-cache-ak0.pinimg.com/736x/d2/77/db/d277dbfd6bebd784d02dc75b652bdd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4429156" cy="45984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464344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Пестрая медная руда.</a:t>
            </a:r>
          </a:p>
          <a:p>
            <a:r>
              <a:rPr lang="ru-RU" dirty="0"/>
              <a:t>Налеты и примазки </a:t>
            </a:r>
            <a:r>
              <a:rPr lang="ru-RU" dirty="0" err="1"/>
              <a:t>ковеллина</a:t>
            </a:r>
            <a:r>
              <a:rPr lang="ru-RU" dirty="0"/>
              <a:t> (</a:t>
            </a:r>
            <a:r>
              <a:rPr lang="en-US" dirty="0"/>
              <a:t>CuS</a:t>
            </a:r>
            <a:r>
              <a:rPr lang="en-US" baseline="-25000" dirty="0"/>
              <a:t>2</a:t>
            </a:r>
            <a:r>
              <a:rPr lang="ru-RU" dirty="0"/>
              <a:t>) по борниту (</a:t>
            </a:r>
            <a:r>
              <a:rPr lang="en-US" dirty="0"/>
              <a:t>Cu</a:t>
            </a:r>
            <a:r>
              <a:rPr lang="en-US" baseline="-25000" dirty="0"/>
              <a:t>5</a:t>
            </a:r>
            <a:r>
              <a:rPr lang="en-US" dirty="0"/>
              <a:t>FeS</a:t>
            </a:r>
            <a:r>
              <a:rPr lang="en-US" baseline="-25000" dirty="0"/>
              <a:t>4</a:t>
            </a:r>
            <a:r>
              <a:rPr lang="en-US" dirty="0"/>
              <a:t>) </a:t>
            </a:r>
            <a:r>
              <a:rPr lang="ru-RU" dirty="0"/>
              <a:t>с халькопиритом (</a:t>
            </a:r>
            <a:r>
              <a:rPr lang="en-US" dirty="0"/>
              <a:t>CuFeS</a:t>
            </a:r>
            <a:r>
              <a:rPr lang="en-US" baseline="-25000" dirty="0"/>
              <a:t>2</a:t>
            </a:r>
            <a:r>
              <a:rPr lang="ru-RU" dirty="0"/>
              <a:t>) в кварцевой жиле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2273" y="36594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Агрегаты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857232"/>
            <a:ext cx="6777317" cy="3071834"/>
          </a:xfrm>
        </p:spPr>
        <p:txBody>
          <a:bodyPr>
            <a:normAutofit/>
          </a:bodyPr>
          <a:lstStyle/>
          <a:p>
            <a:pPr marL="525780" indent="-457200" algn="r">
              <a:buFont typeface="+mj-lt"/>
              <a:buAutoNum type="arabicPeriod" startAt="9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Выцветы – </a:t>
            </a:r>
            <a:r>
              <a:rPr lang="ru-RU" sz="2000" dirty="0"/>
              <a:t>агрегаты легкорастворимых солей (водные сульфаты и др.) образующиеся в сухой обстановке</a:t>
            </a:r>
            <a:r>
              <a:rPr lang="ru-RU" sz="1800" dirty="0"/>
              <a:t>, к данным агрегатам относятся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дендриты</a:t>
            </a:r>
          </a:p>
          <a:p>
            <a:pPr marL="525780" indent="-457200" algn="r">
              <a:buNone/>
            </a:pPr>
            <a:r>
              <a:rPr lang="ru-RU" sz="1800" dirty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4786322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Дендриты гидроокислов марганца развивающиеся по микротрещинам в горной породе</a:t>
            </a:r>
          </a:p>
        </p:txBody>
      </p:sp>
      <p:pic>
        <p:nvPicPr>
          <p:cNvPr id="44034" name="Picture 2" descr="http://geo.web.ru/druza/m-dendrit_6_DSC02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428868"/>
            <a:ext cx="4987824" cy="385765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2273" y="365946"/>
            <a:ext cx="1944216" cy="45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/>
              <a:t>Агрегаты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344932" cy="5544616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природное химическое соединение или простое вещество, образованное в результате различных природных физико-химических процессах в земной коре или на её поверхности.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Полиморфизм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– способность определенного кристаллического вещества при изменении внешних факторов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претерпевать одно или несколько видоизменений кристаллической структуры.</a:t>
            </a:r>
          </a:p>
          <a:p>
            <a:pPr marL="365760" lvl="1" indent="0"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Такие превращения называются полиморфными переходами; они являются фазовыми переходами в твердом состоянии.</a:t>
            </a:r>
          </a:p>
          <a:p>
            <a:pPr marL="365760" lvl="1" indent="0">
              <a:buNone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Полиморфные модификации обычно обозначаются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приставками к названию минерала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греческими буквами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и т. д.</a:t>
            </a:r>
          </a:p>
          <a:p>
            <a:pPr marL="365760" lvl="1" indent="0"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Пример: 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Кварц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–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тригональная сингония, устойчивая модификация, образуется при температуре ниже 573 °С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Кварц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– гексагональная сингония, существует при температуре выше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573 °С.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Минеральный вид </a:t>
            </a:r>
            <a:r>
              <a:rPr lang="ru-RU" sz="1600" dirty="0"/>
              <a:t>– вещество обладающий обычно определенным химическим составом, изменяющимся в определенном интервале, и определенной кристаллической структурой. </a:t>
            </a:r>
          </a:p>
          <a:p>
            <a:pPr marL="365760" lvl="1" indent="0">
              <a:buNone/>
            </a:pPr>
            <a:r>
              <a:rPr lang="ru-RU" sz="1400" dirty="0"/>
              <a:t>Полиморфные модификация одного и того же вещества считаются самостоятельными минеральными видами, так как обладают различной кристаллической структурой.</a:t>
            </a:r>
          </a:p>
          <a:p>
            <a:pPr marL="365760" lvl="1" indent="0">
              <a:buNone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Минеральный вид </a:t>
            </a:r>
            <a:r>
              <a:rPr lang="ru-RU" sz="1400" dirty="0"/>
              <a:t>– основная единица при систематике природных химических соединений.</a:t>
            </a:r>
          </a:p>
          <a:p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64208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История становления минералогии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8"/>
            <a:ext cx="7200916" cy="4491861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2000 по 400 г. до н. э.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/>
              <a:t>–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Древнем Китае</a:t>
            </a:r>
            <a:r>
              <a:rPr lang="ru-RU" sz="1800" dirty="0"/>
              <a:t> составлено коллективное сочинение «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Сан-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Хей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-Дин</a:t>
            </a:r>
            <a:r>
              <a:rPr lang="ru-RU" sz="1800" dirty="0"/>
              <a:t>» - «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сказания о горах и морях</a:t>
            </a:r>
            <a:r>
              <a:rPr lang="ru-RU" sz="1800" dirty="0"/>
              <a:t>», в котором описаны 17 известных тогда минералов, металлов и горных пород (золото, серебро, олово, медь, железо, магнетит, азурит, сапфир, нефрит и др.), а также перечислены их признаки и месторождения;</a:t>
            </a:r>
          </a:p>
          <a:p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до н. э. </a:t>
            </a:r>
            <a:r>
              <a:rPr lang="ru-RU" sz="1800" dirty="0"/>
              <a:t>-  сочинение «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Гуан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Цзы</a:t>
            </a:r>
            <a:r>
              <a:rPr lang="ru-RU" sz="1800" dirty="0"/>
              <a:t>», в котором отмечены явления совместного нахождения некоторых минералов и изменения их состава с глубиной  в ряде месторождений.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3289036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550" y="691125"/>
            <a:ext cx="7200916" cy="2664296"/>
          </a:xfrm>
        </p:spPr>
        <p:txBody>
          <a:bodyPr>
            <a:normAutofit lnSpcReduction="10000"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Минеральный вид </a:t>
            </a:r>
            <a:r>
              <a:rPr lang="ru-RU" sz="1600" dirty="0"/>
              <a:t>– вещество обладающий обычно определенным химическим составом, </a:t>
            </a:r>
            <a:r>
              <a:rPr lang="ru-RU" sz="1600" b="1" i="1" dirty="0">
                <a:solidFill>
                  <a:schemeClr val="accent3"/>
                </a:solidFill>
              </a:rPr>
              <a:t>изменяющимся в определенном интервале</a:t>
            </a:r>
            <a:r>
              <a:rPr lang="ru-RU" sz="1600" dirty="0"/>
              <a:t>, и определенной кристаллической структурой. </a:t>
            </a: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Изоморфизм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/>
              <a:t>– способность кристаллических веществ различного состава образовывать непрерывно меняющиеся по составу соединения одинаковой кристаллической структуры, при которой происходит замещения атомов химических элементов близких по своей природе и размерам. Замещаемые атомы берутся в круглые скобки, например</a:t>
            </a: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ru-RU" sz="1600" dirty="0" err="1"/>
              <a:t>электрум</a:t>
            </a:r>
            <a:r>
              <a:rPr lang="ru-RU" sz="1600" dirty="0"/>
              <a:t> (</a:t>
            </a:r>
            <a:r>
              <a:rPr lang="en-US" sz="1600" dirty="0" err="1"/>
              <a:t>Au,Ag</a:t>
            </a:r>
            <a:r>
              <a:rPr lang="en-US" sz="1600" dirty="0"/>
              <a:t>)</a:t>
            </a:r>
            <a:endParaRPr lang="ru-RU" sz="1600" dirty="0"/>
          </a:p>
          <a:p>
            <a:pPr marL="365760" lvl="1" indent="0" algn="ctr">
              <a:buNone/>
            </a:pPr>
            <a:r>
              <a:rPr lang="ru-RU" sz="1600" dirty="0"/>
              <a:t>Изоморфизм подразделяется на два главных типа: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212976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"/>
            <a:r>
              <a:rPr lang="ru-RU" sz="1400" b="1" dirty="0">
                <a:solidFill>
                  <a:schemeClr val="tx2"/>
                </a:solidFill>
              </a:rPr>
              <a:t>Изовалентный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520753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" algn="ctr"/>
            <a:r>
              <a:rPr lang="ru-RU" sz="1400" dirty="0">
                <a:solidFill>
                  <a:schemeClr val="tx2"/>
                </a:solidFill>
              </a:rPr>
              <a:t>Замещаются ионы с одинаковой валентностью, если ион может быть замещен ионом большего или меньшего радиуса, то последний входит в решетку в первую очередь</a:t>
            </a:r>
          </a:p>
          <a:p>
            <a:pPr indent="-91440" algn="ctr"/>
            <a:r>
              <a:rPr lang="ru-RU" sz="1400" dirty="0">
                <a:solidFill>
                  <a:schemeClr val="tx2"/>
                </a:solidFill>
              </a:rPr>
              <a:t>Пример: </a:t>
            </a:r>
            <a:r>
              <a:rPr lang="en-US" sz="1400" dirty="0">
                <a:solidFill>
                  <a:schemeClr val="tx2"/>
                </a:solidFill>
              </a:rPr>
              <a:t>Fe</a:t>
            </a:r>
            <a:r>
              <a:rPr lang="en-US" sz="1400" baseline="30000" dirty="0">
                <a:solidFill>
                  <a:schemeClr val="tx2"/>
                </a:solidFill>
              </a:rPr>
              <a:t>2+</a:t>
            </a:r>
            <a:r>
              <a:rPr lang="en-US" sz="1400" dirty="0">
                <a:solidFill>
                  <a:schemeClr val="tx2"/>
                </a:solidFill>
              </a:rPr>
              <a:t> =&gt; Mn</a:t>
            </a:r>
            <a:r>
              <a:rPr lang="en-US" sz="1400" baseline="30000" dirty="0">
                <a:solidFill>
                  <a:schemeClr val="tx2"/>
                </a:solidFill>
              </a:rPr>
              <a:t>2+</a:t>
            </a:r>
            <a:endParaRPr lang="ru-RU" sz="1400" baseline="300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38" y="4967257"/>
            <a:ext cx="2835892" cy="9801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08104" y="3242568"/>
            <a:ext cx="2160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"/>
            <a:r>
              <a:rPr lang="ru-RU" sz="1400" b="1" dirty="0" err="1">
                <a:solidFill>
                  <a:schemeClr val="tx2"/>
                </a:solidFill>
              </a:rPr>
              <a:t>Гетеровалентный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7986" y="3520753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1440" algn="ctr"/>
            <a:r>
              <a:rPr lang="ru-RU" sz="1400" dirty="0">
                <a:solidFill>
                  <a:schemeClr val="tx2"/>
                </a:solidFill>
              </a:rPr>
              <a:t>Замещаются ионы с разной валентностью, при этом происходит групповое замещение элементов (</a:t>
            </a:r>
            <a:r>
              <a:rPr lang="ru-RU" sz="1400" dirty="0" err="1">
                <a:solidFill>
                  <a:schemeClr val="tx2"/>
                </a:solidFill>
              </a:rPr>
              <a:t>анион+катион</a:t>
            </a:r>
            <a:r>
              <a:rPr lang="ru-RU" sz="1400" dirty="0">
                <a:solidFill>
                  <a:schemeClr val="tx2"/>
                </a:solidFill>
              </a:rPr>
              <a:t>) с сохранением суммарной валентности</a:t>
            </a:r>
          </a:p>
          <a:p>
            <a:pPr indent="-91440" algn="ctr"/>
            <a:r>
              <a:rPr lang="ru-RU" sz="1400" dirty="0">
                <a:solidFill>
                  <a:schemeClr val="tx2"/>
                </a:solidFill>
              </a:rPr>
              <a:t>Примеры: </a:t>
            </a:r>
          </a:p>
          <a:p>
            <a:pPr indent="-91440" algn="ctr"/>
            <a:r>
              <a:rPr lang="en-US" sz="1400" dirty="0">
                <a:solidFill>
                  <a:schemeClr val="tx2"/>
                </a:solidFill>
              </a:rPr>
              <a:t>{ Na</a:t>
            </a:r>
            <a:r>
              <a:rPr lang="en-US" sz="1400" baseline="30000" dirty="0">
                <a:solidFill>
                  <a:schemeClr val="tx2"/>
                </a:solidFill>
              </a:rPr>
              <a:t>+ </a:t>
            </a:r>
            <a:r>
              <a:rPr lang="en-US" sz="1400" dirty="0">
                <a:solidFill>
                  <a:schemeClr val="tx2"/>
                </a:solidFill>
              </a:rPr>
              <a:t>+ Si</a:t>
            </a:r>
            <a:r>
              <a:rPr lang="en-US" sz="1400" baseline="30000" dirty="0">
                <a:solidFill>
                  <a:schemeClr val="tx2"/>
                </a:solidFill>
              </a:rPr>
              <a:t>4+ </a:t>
            </a:r>
            <a:r>
              <a:rPr lang="en-US" sz="1400" dirty="0">
                <a:solidFill>
                  <a:schemeClr val="tx2"/>
                </a:solidFill>
              </a:rPr>
              <a:t>}</a:t>
            </a:r>
            <a:r>
              <a:rPr lang="en-US" sz="1400" b="1" baseline="30000" dirty="0">
                <a:solidFill>
                  <a:schemeClr val="tx2"/>
                </a:solidFill>
              </a:rPr>
              <a:t>5+</a:t>
            </a:r>
            <a:r>
              <a:rPr lang="en-US" sz="1400" dirty="0">
                <a:solidFill>
                  <a:schemeClr val="tx2"/>
                </a:solidFill>
              </a:rPr>
              <a:t> =&gt; { Ca</a:t>
            </a:r>
            <a:r>
              <a:rPr lang="en-US" sz="1400" baseline="30000" dirty="0">
                <a:solidFill>
                  <a:schemeClr val="tx2"/>
                </a:solidFill>
              </a:rPr>
              <a:t>2+</a:t>
            </a:r>
            <a:r>
              <a:rPr lang="en-US" sz="1400" dirty="0">
                <a:solidFill>
                  <a:schemeClr val="tx2"/>
                </a:solidFill>
              </a:rPr>
              <a:t> + Al</a:t>
            </a:r>
            <a:r>
              <a:rPr lang="en-US" sz="1400" baseline="30000" dirty="0">
                <a:solidFill>
                  <a:schemeClr val="tx2"/>
                </a:solidFill>
              </a:rPr>
              <a:t>3+ </a:t>
            </a:r>
            <a:r>
              <a:rPr lang="en-US" sz="1400" dirty="0">
                <a:solidFill>
                  <a:schemeClr val="tx2"/>
                </a:solidFill>
              </a:rPr>
              <a:t>}</a:t>
            </a:r>
            <a:r>
              <a:rPr lang="en-US" sz="1400" b="1" baseline="30000" dirty="0">
                <a:solidFill>
                  <a:schemeClr val="tx2"/>
                </a:solidFill>
              </a:rPr>
              <a:t>5+</a:t>
            </a:r>
            <a:endParaRPr lang="ru-RU" sz="1400" b="1" baseline="30000" dirty="0">
              <a:solidFill>
                <a:schemeClr val="tx2"/>
              </a:solidFill>
            </a:endParaRPr>
          </a:p>
          <a:p>
            <a:pPr indent="-91440" algn="ctr"/>
            <a:r>
              <a:rPr lang="en-US" sz="1400" dirty="0">
                <a:solidFill>
                  <a:schemeClr val="tx2"/>
                </a:solidFill>
              </a:rPr>
              <a:t>Na[AlSi</a:t>
            </a:r>
            <a:r>
              <a:rPr lang="en-US" sz="1400" b="1" baseline="-25000" dirty="0">
                <a:solidFill>
                  <a:schemeClr val="tx2"/>
                </a:solidFill>
              </a:rPr>
              <a:t>3</a:t>
            </a:r>
            <a:r>
              <a:rPr lang="en-US" sz="1400" dirty="0">
                <a:solidFill>
                  <a:schemeClr val="tx2"/>
                </a:solidFill>
              </a:rPr>
              <a:t>O</a:t>
            </a:r>
            <a:r>
              <a:rPr lang="en-US" sz="1400" baseline="-25000" dirty="0">
                <a:solidFill>
                  <a:schemeClr val="tx2"/>
                </a:solidFill>
              </a:rPr>
              <a:t>8</a:t>
            </a:r>
            <a:r>
              <a:rPr lang="en-US" sz="1400" dirty="0">
                <a:solidFill>
                  <a:schemeClr val="tx2"/>
                </a:solidFill>
              </a:rPr>
              <a:t>] =&gt; </a:t>
            </a:r>
            <a:r>
              <a:rPr lang="en-US" sz="1400" dirty="0" err="1">
                <a:solidFill>
                  <a:schemeClr val="tx2"/>
                </a:solidFill>
              </a:rPr>
              <a:t>Ca</a:t>
            </a:r>
            <a:r>
              <a:rPr lang="en-US" sz="1400" dirty="0">
                <a:solidFill>
                  <a:schemeClr val="tx2"/>
                </a:solidFill>
              </a:rPr>
              <a:t>[Al</a:t>
            </a:r>
            <a:r>
              <a:rPr lang="en-US" sz="1400" b="1" baseline="-25000" dirty="0">
                <a:solidFill>
                  <a:schemeClr val="tx2"/>
                </a:solidFill>
              </a:rPr>
              <a:t>2</a:t>
            </a:r>
            <a:r>
              <a:rPr lang="en-US" sz="1400" dirty="0">
                <a:solidFill>
                  <a:schemeClr val="tx2"/>
                </a:solidFill>
              </a:rPr>
              <a:t>Si</a:t>
            </a:r>
            <a:r>
              <a:rPr lang="en-US" sz="1400" b="1" baseline="-25000" dirty="0">
                <a:solidFill>
                  <a:schemeClr val="tx2"/>
                </a:solidFill>
              </a:rPr>
              <a:t>2</a:t>
            </a:r>
            <a:r>
              <a:rPr lang="en-US" sz="1400" dirty="0">
                <a:solidFill>
                  <a:schemeClr val="tx2"/>
                </a:solidFill>
              </a:rPr>
              <a:t>O</a:t>
            </a:r>
            <a:r>
              <a:rPr lang="en-US" sz="1400" baseline="-25000" dirty="0">
                <a:solidFill>
                  <a:schemeClr val="tx2"/>
                </a:solidFill>
              </a:rPr>
              <a:t>8</a:t>
            </a:r>
            <a:r>
              <a:rPr lang="en-US" sz="1400" dirty="0">
                <a:solidFill>
                  <a:schemeClr val="tx2"/>
                </a:solidFill>
              </a:rPr>
              <a:t>]</a:t>
            </a:r>
          </a:p>
          <a:p>
            <a:pPr indent="-91440" algn="ctr"/>
            <a:r>
              <a:rPr lang="ru-RU" sz="1400" dirty="0">
                <a:solidFill>
                  <a:schemeClr val="tx2"/>
                </a:solidFill>
              </a:rPr>
              <a:t>Альбит </a:t>
            </a:r>
            <a:r>
              <a:rPr lang="en-US" sz="1400" dirty="0">
                <a:solidFill>
                  <a:schemeClr val="tx2"/>
                </a:solidFill>
              </a:rPr>
              <a:t>=&gt;</a:t>
            </a:r>
            <a:r>
              <a:rPr lang="ru-RU" sz="1400" dirty="0">
                <a:solidFill>
                  <a:schemeClr val="tx2"/>
                </a:solidFill>
              </a:rPr>
              <a:t> Анортит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51643" y="5552078"/>
            <a:ext cx="4918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 algn="r">
              <a:buNone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Минеральный вид </a:t>
            </a:r>
            <a:r>
              <a:rPr lang="ru-RU" sz="1400" dirty="0">
                <a:solidFill>
                  <a:schemeClr val="tx2"/>
                </a:solidFill>
              </a:rPr>
              <a:t>в системах с изоморфизмом выделяются по доминирующему компоненту в каждом типе позиций, в которых происходит замещение</a:t>
            </a:r>
          </a:p>
        </p:txBody>
      </p:sp>
    </p:spTree>
    <p:extLst>
      <p:ext uri="{BB962C8B-B14F-4D97-AF65-F5344CB8AC3E}">
        <p14:creationId xmlns:p14="http://schemas.microsoft.com/office/powerpoint/2010/main" val="3864113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3135" y="679240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Минеральный вид </a:t>
            </a:r>
            <a:r>
              <a:rPr lang="ru-RU" sz="1400" dirty="0">
                <a:solidFill>
                  <a:schemeClr val="tx2"/>
                </a:solidFill>
              </a:rPr>
              <a:t>в системах с изоморфизмом выделяются по доминирующему компоненту в каждом типе позиций, в которых происходит замещение или по полям разрыва смесимости.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907909"/>
            <a:ext cx="4904551" cy="5424244"/>
            <a:chOff x="3923928" y="1277614"/>
            <a:chExt cx="4696262" cy="5193886"/>
          </a:xfrm>
        </p:grpSpPr>
        <p:pic>
          <p:nvPicPr>
            <p:cNvPr id="2050" name="Picture 2" descr="D:\Преподование\Минералогия\Лекции_колегов\Плагиоклазы_булах_золотарев_27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825517"/>
              <a:ext cx="4696262" cy="4645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 rot="17963853">
              <a:off x="3265975" y="2768978"/>
              <a:ext cx="3247963" cy="265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91440"/>
              <a:r>
                <a:rPr lang="ru-RU" sz="1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Изовалентный изоморфизм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980162" y="5667846"/>
              <a:ext cx="3069326" cy="265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91440"/>
              <a:r>
                <a:rPr lang="ru-RU" sz="12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Гетеровалентный</a:t>
              </a:r>
              <a:r>
                <a:rPr lang="ru-RU" sz="1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изоморфизм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5766" y="6240421"/>
            <a:ext cx="2129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[</a:t>
            </a:r>
            <a:r>
              <a:rPr lang="ru-RU" sz="1200" dirty="0" err="1"/>
              <a:t>Булах</a:t>
            </a:r>
            <a:r>
              <a:rPr lang="ru-RU" sz="1200" dirty="0"/>
              <a:t> и др., 2008, С. 279</a:t>
            </a:r>
            <a:r>
              <a:rPr lang="en-US" sz="1200" dirty="0"/>
              <a:t>]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73352" y="1772816"/>
            <a:ext cx="54310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Минеральная группа </a:t>
            </a:r>
            <a:r>
              <a:rPr lang="en-US" sz="1400" dirty="0">
                <a:solidFill>
                  <a:schemeClr val="tx2"/>
                </a:solidFill>
              </a:rPr>
              <a:t>- </a:t>
            </a:r>
            <a:r>
              <a:rPr lang="ru-RU" sz="1400" dirty="0">
                <a:solidFill>
                  <a:schemeClr val="tx2"/>
                </a:solidFill>
              </a:rPr>
              <a:t>традиционное название промежуточных составов изоморфных рядов.</a:t>
            </a:r>
          </a:p>
          <a:p>
            <a:pPr marL="365760" lvl="1" indent="0">
              <a:buNone/>
            </a:pPr>
            <a:r>
              <a:rPr lang="ru-RU" sz="1400" dirty="0">
                <a:solidFill>
                  <a:schemeClr val="tx2"/>
                </a:solidFill>
              </a:rPr>
              <a:t>Например</a:t>
            </a:r>
            <a:r>
              <a:rPr lang="en-US" sz="1400" dirty="0">
                <a:solidFill>
                  <a:schemeClr val="tx2"/>
                </a:solidFill>
              </a:rPr>
              <a:t>,</a:t>
            </a:r>
            <a:r>
              <a:rPr lang="ru-RU" sz="1400" dirty="0">
                <a:solidFill>
                  <a:schemeClr val="tx2"/>
                </a:solidFill>
              </a:rPr>
              <a:t> промежуточные составы изоморфного ряда Форстерит</a:t>
            </a:r>
            <a:r>
              <a:rPr lang="en-US" sz="1400" dirty="0">
                <a:solidFill>
                  <a:schemeClr val="tx2"/>
                </a:solidFill>
              </a:rPr>
              <a:t> Mg[SiO</a:t>
            </a:r>
            <a:r>
              <a:rPr lang="en-US" sz="1400" baseline="-25000" dirty="0">
                <a:solidFill>
                  <a:schemeClr val="tx2"/>
                </a:solidFill>
              </a:rPr>
              <a:t>4</a:t>
            </a:r>
            <a:r>
              <a:rPr lang="en-US" sz="1400" dirty="0">
                <a:solidFill>
                  <a:schemeClr val="tx2"/>
                </a:solidFill>
              </a:rPr>
              <a:t>]</a:t>
            </a:r>
            <a:r>
              <a:rPr lang="ru-RU" sz="1400" dirty="0">
                <a:solidFill>
                  <a:schemeClr val="tx2"/>
                </a:solidFill>
              </a:rPr>
              <a:t> – Фаялит </a:t>
            </a:r>
            <a:r>
              <a:rPr lang="en-US" sz="1400" dirty="0">
                <a:solidFill>
                  <a:schemeClr val="tx2"/>
                </a:solidFill>
              </a:rPr>
              <a:t>Fe[SiO</a:t>
            </a:r>
            <a:r>
              <a:rPr lang="en-US" sz="1400" baseline="-25000" dirty="0">
                <a:solidFill>
                  <a:schemeClr val="tx2"/>
                </a:solidFill>
              </a:rPr>
              <a:t>4</a:t>
            </a:r>
            <a:r>
              <a:rPr lang="en-US" sz="1400" dirty="0">
                <a:solidFill>
                  <a:schemeClr val="tx2"/>
                </a:solidFill>
              </a:rPr>
              <a:t>]</a:t>
            </a:r>
            <a:r>
              <a:rPr lang="ru-RU" sz="1400" dirty="0">
                <a:solidFill>
                  <a:schemeClr val="tx2"/>
                </a:solidFill>
              </a:rPr>
              <a:t> назеваются Оливином (</a:t>
            </a:r>
            <a:r>
              <a:rPr lang="en-US" sz="1400" dirty="0" err="1">
                <a:solidFill>
                  <a:schemeClr val="tx2"/>
                </a:solidFill>
              </a:rPr>
              <a:t>Mg,Fe</a:t>
            </a:r>
            <a:r>
              <a:rPr lang="en-US" sz="1400" dirty="0">
                <a:solidFill>
                  <a:schemeClr val="tx2"/>
                </a:solidFill>
              </a:rPr>
              <a:t>)[SiO</a:t>
            </a:r>
            <a:r>
              <a:rPr lang="en-US" sz="1400" baseline="-25000" dirty="0">
                <a:solidFill>
                  <a:schemeClr val="tx2"/>
                </a:solidFill>
              </a:rPr>
              <a:t>4</a:t>
            </a:r>
            <a:r>
              <a:rPr lang="en-US" sz="1400" dirty="0">
                <a:solidFill>
                  <a:schemeClr val="tx2"/>
                </a:solidFill>
              </a:rPr>
              <a:t>]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319963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ru-RU" sz="1400" dirty="0">
                <a:solidFill>
                  <a:schemeClr val="tx2"/>
                </a:solidFill>
              </a:rPr>
              <a:t>В силу сложившихся исторических названий членов изоморфного ряда минеральных видов, они оставлены.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225989" y="2852936"/>
            <a:ext cx="6915746" cy="3412484"/>
            <a:chOff x="2225989" y="2852936"/>
            <a:chExt cx="6915746" cy="34124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2852936"/>
              <a:ext cx="4497727" cy="34124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16651" y="5446689"/>
              <a:ext cx="1303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1" dirty="0">
                  <a:solidFill>
                    <a:schemeClr val="tx2"/>
                  </a:solidFill>
                </a:rPr>
                <a:t>Область разрыва смесимости</a:t>
              </a: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6948263" y="5230665"/>
              <a:ext cx="368388" cy="43204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25989" y="3645024"/>
              <a:ext cx="16334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>
                  <a:solidFill>
                    <a:schemeClr val="tx2"/>
                  </a:solidFill>
                </a:rPr>
                <a:t>Область разрыва смесимости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44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5328592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Парагенезис</a:t>
            </a:r>
            <a:r>
              <a:rPr lang="ru-RU" dirty="0"/>
              <a:t> – </a:t>
            </a:r>
            <a:r>
              <a:rPr lang="ru-RU" sz="1800" dirty="0"/>
              <a:t>закономерное </a:t>
            </a:r>
            <a:r>
              <a:rPr lang="ru-RU" sz="1800" dirty="0" err="1"/>
              <a:t>сонахождение</a:t>
            </a:r>
            <a:r>
              <a:rPr lang="ru-RU" sz="1800" dirty="0"/>
              <a:t> минералов в природе, обусловленное их совместным образованием в определенной возрастной последовательности </a:t>
            </a:r>
            <a:r>
              <a:rPr lang="ru-RU" sz="1800" b="1" dirty="0"/>
              <a:t>при каком-либо минералообразующем процессе</a:t>
            </a:r>
            <a:r>
              <a:rPr lang="ru-RU" sz="1800" dirty="0"/>
              <a:t>, в сходных физико-химических условиях.</a:t>
            </a:r>
          </a:p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Минеральная ассоциация </a:t>
            </a:r>
            <a:r>
              <a:rPr lang="ru-RU" sz="1800" dirty="0"/>
              <a:t>– это закономерная группа минералов, слагающих рудное тело, совместно образовавшихся в определенной возрастной последовательности </a:t>
            </a:r>
            <a:r>
              <a:rPr lang="ru-RU" sz="1800" b="1" dirty="0"/>
              <a:t>на одном этапе </a:t>
            </a:r>
            <a:r>
              <a:rPr lang="ru-RU" sz="1800" b="1" dirty="0" err="1"/>
              <a:t>минералообразующегося</a:t>
            </a:r>
            <a:r>
              <a:rPr lang="ru-RU" sz="1800" b="1" dirty="0"/>
              <a:t> процесса</a:t>
            </a:r>
            <a:r>
              <a:rPr lang="ru-RU" sz="1800" dirty="0"/>
              <a:t>, в схожих физико-химических процессах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1692269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конспекта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273567"/>
              </p:ext>
            </p:extLst>
          </p:nvPr>
        </p:nvGraphicFramePr>
        <p:xfrm>
          <a:off x="502037" y="832571"/>
          <a:ext cx="8143932" cy="266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2">
                <a:tc row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1" dirty="0"/>
                        <a:t>Название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/>
                        <a:t>Хим.</a:t>
                      </a:r>
                      <a:r>
                        <a:rPr lang="ru-RU" sz="1200" b="1" baseline="0" dirty="0"/>
                        <a:t> формула</a:t>
                      </a:r>
                      <a:endParaRPr lang="ru-RU" sz="1200" b="1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/>
                        <a:t>Синоним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/>
                        <a:t>Разновидности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/>
                        <a:t>Эл.</a:t>
                      </a:r>
                      <a:r>
                        <a:rPr lang="ru-RU" sz="1200" b="1" baseline="0" dirty="0"/>
                        <a:t> примеси</a:t>
                      </a:r>
                      <a:endParaRPr lang="ru-RU" sz="12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/>
                        <a:t>Сингония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/>
                        <a:t>Габитус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/>
                        <a:t>Облик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/>
                        <a:t>Двойники</a:t>
                      </a:r>
                      <a:endParaRPr lang="ru-RU" sz="12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Физические свойства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Цвет,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Цвет черты,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Побежалость,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Блеск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Спайность,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Отдельность,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Излом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Твердость</a:t>
                      </a: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Плотность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Галенит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PbS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Свинцовый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блеск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Свинчак – сплошной тонкозернистый галенит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Ag, Cu, Zn,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Se, Bi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Кубическая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Куб, </a:t>
                      </a:r>
                      <a:r>
                        <a:rPr lang="ru-RU" sz="12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кубооктаэдр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октаэдр.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Главные формы 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{100} 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{111}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реже 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{110}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Двойники срастания по (111)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Свинцово-серый,</a:t>
                      </a:r>
                    </a:p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Серовато-черная,</a:t>
                      </a:r>
                    </a:p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Побежалость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отсутствует ,</a:t>
                      </a:r>
                    </a:p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Металлический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Совершенная по (100),</a:t>
                      </a:r>
                    </a:p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Излом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плоский, </a:t>
                      </a:r>
                      <a:r>
                        <a:rPr lang="ru-RU" sz="12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полураковистый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Хрупкий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</a:t>
                      </a:r>
                    </a:p>
                    <a:p>
                      <a:endParaRPr lang="ru-RU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 – 7,6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92179"/>
              </p:ext>
            </p:extLst>
          </p:nvPr>
        </p:nvGraphicFramePr>
        <p:xfrm>
          <a:off x="571472" y="4005064"/>
          <a:ext cx="807249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5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Форма зерен и агрегатов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Генезис,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Месторождения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Парагенезис, Минеральные ассоциации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Вторичные</a:t>
                      </a:r>
                      <a:r>
                        <a:rPr lang="ru-RU" sz="1200" baseline="0" dirty="0"/>
                        <a:t> изменения,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Прочие свойства,</a:t>
                      </a:r>
                    </a:p>
                    <a:p>
                      <a:r>
                        <a:rPr lang="ru-RU" sz="1200" dirty="0"/>
                        <a:t>Применение,</a:t>
                      </a:r>
                    </a:p>
                    <a:p>
                      <a:r>
                        <a:rPr lang="ru-RU" sz="1200" dirty="0"/>
                        <a:t>Примечания.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Встречается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виде зернистых и сплошных скоплений, вкрапленники и друзы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Среднетемпературный гидротермальный </a:t>
                      </a:r>
                    </a:p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-Zn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колчеданные руды)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стратиформные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осадочный в сероводородных обстановках морей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Сфалерит, халькопирит блеклые руды, пирит, арсенопирит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Англезит 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[SO</a:t>
                      </a:r>
                      <a:r>
                        <a:rPr lang="en-US" sz="1200" b="1" baseline="-250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],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церуссит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[CO</a:t>
                      </a:r>
                      <a:r>
                        <a:rPr lang="en-US" sz="1200" b="1" baseline="-2500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])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Массикот (Глёт) (</a:t>
                      </a:r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PbO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Имеет полупроводниковые и детекторные свойства.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Главнейшая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свинцовая руда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57752" y="3573016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Правая сторона конспекта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394451"/>
            <a:ext cx="3615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Левая сторона конспекта</a:t>
            </a:r>
          </a:p>
        </p:txBody>
      </p:sp>
    </p:spTree>
    <p:extLst>
      <p:ext uri="{BB962C8B-B14F-4D97-AF65-F5344CB8AC3E}">
        <p14:creationId xmlns:p14="http://schemas.microsoft.com/office/powerpoint/2010/main" val="58887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Галенит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P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3786214" cy="2839661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785794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Galena, Quartz, 5x5x3, Mined 1995, 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Petrovitsa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deposit (Central part, block 6a),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Borieva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mine,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Madan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ore field, Bulgaria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 descr="galena-crys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86124"/>
            <a:ext cx="3748071" cy="300832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1857364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nice cubic galena crystal with adjacent calcite crystals. The galena crystal is about two inches on a side. Collected from </a:t>
            </a:r>
          </a:p>
          <a:p>
            <a:pPr algn="ctr"/>
            <a:r>
              <a:rPr lang="en-US" sz="1400" dirty="0"/>
              <a:t>the Sweetwater Mine, Missouri, US.</a:t>
            </a:r>
          </a:p>
          <a:p>
            <a:pPr algn="ctr"/>
            <a:r>
              <a:rPr lang="en-US" sz="1400" dirty="0"/>
              <a:t> Specimen and photo by </a:t>
            </a:r>
            <a:r>
              <a:rPr lang="en-US" sz="1400" dirty="0" err="1"/>
              <a:t>Arkenstone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42910" y="3571876"/>
            <a:ext cx="3930041" cy="2714644"/>
            <a:chOff x="642910" y="3571876"/>
            <a:chExt cx="3930041" cy="2714644"/>
          </a:xfrm>
        </p:grpSpPr>
        <p:pic>
          <p:nvPicPr>
            <p:cNvPr id="9" name="Рисунок 8" descr="galena_5.jpg"/>
            <p:cNvPicPr>
              <a:picLocks noChangeAspect="1"/>
            </p:cNvPicPr>
            <p:nvPr/>
          </p:nvPicPr>
          <p:blipFill>
            <a:blip r:embed="rId4" cstate="print"/>
            <a:srcRect l="4918" t="6557" r="4918" b="10382"/>
            <a:stretch>
              <a:fillRect/>
            </a:stretch>
          </p:blipFill>
          <p:spPr>
            <a:xfrm>
              <a:off x="642910" y="3571876"/>
              <a:ext cx="3929090" cy="2714644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357554" y="3571876"/>
              <a:ext cx="12153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Morocco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785794"/>
            <a:ext cx="7243284" cy="5357850"/>
          </a:xfrm>
        </p:spPr>
        <p:txBody>
          <a:bodyPr/>
          <a:lstStyle/>
          <a:p>
            <a:pPr marL="88900" indent="17463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 следующей паре сделать:</a:t>
            </a:r>
          </a:p>
          <a:p>
            <a:pPr marL="88900" indent="17463">
              <a:buNone/>
            </a:pPr>
            <a:r>
              <a:rPr lang="ru-RU" sz="1800" u="sng" dirty="0"/>
              <a:t>Конспект данной лекции</a:t>
            </a:r>
            <a:r>
              <a:rPr lang="ru-RU" sz="1800" dirty="0"/>
              <a:t>, а именно написать: цели и задачи минералогии, объекты исследования; основные этапы становления минералогии как науки; дать определения основным понятиям – минерал, индивид, габитус, двойники, агрегат, парагенезис, минеральная ассоциация, минеральный вид, полиморфизм и изоморфизм.</a:t>
            </a:r>
          </a:p>
          <a:p>
            <a:pPr marL="88900" indent="17463">
              <a:buNone/>
            </a:pPr>
            <a:r>
              <a:rPr lang="ru-RU" sz="1800" u="sng" dirty="0"/>
              <a:t>Написать конспект по диагностическим признакам </a:t>
            </a:r>
            <a:r>
              <a:rPr lang="ru-RU" sz="1800" dirty="0"/>
              <a:t>и их свойствам, а именно: прозрачность, цвет минерала, цвет черты, блеск и показатель преломления, спайность и излом, твердость, хрупкость, ковкость, упругость, удельный вес, </a:t>
            </a:r>
            <a:r>
              <a:rPr lang="ru-RU" sz="1800" dirty="0" err="1"/>
              <a:t>магнитность</a:t>
            </a:r>
            <a:r>
              <a:rPr lang="ru-RU" sz="1800" dirty="0"/>
              <a:t>, радиоактивность, прочие свойства.</a:t>
            </a:r>
          </a:p>
          <a:p>
            <a:pPr marL="88900" indent="17463">
              <a:buNone/>
            </a:pPr>
            <a:r>
              <a:rPr lang="ru-RU" sz="1800" u="sng" dirty="0"/>
              <a:t>Конспект-таблицу по лабораторной работе 1</a:t>
            </a:r>
            <a:r>
              <a:rPr lang="ru-RU" sz="1800" dirty="0"/>
              <a:t> (и 2).</a:t>
            </a:r>
          </a:p>
          <a:p>
            <a:pPr marL="88900" indent="17463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-18959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584" y="4908006"/>
            <a:ext cx="8274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 algn="r">
              <a:buNone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Литература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для написания конспекта: 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Бетехтин</a:t>
            </a:r>
            <a:r>
              <a:rPr lang="ru-RU" sz="1600" dirty="0">
                <a:solidFill>
                  <a:schemeClr val="tx2"/>
                </a:solidFill>
              </a:rPr>
              <a:t> А. Г. Курс минералогии;</a:t>
            </a:r>
          </a:p>
          <a:p>
            <a:pPr marL="365760" lvl="1" indent="0" algn="r">
              <a:buNone/>
            </a:pPr>
            <a:r>
              <a:rPr lang="ru-RU" sz="1600" dirty="0">
                <a:solidFill>
                  <a:schemeClr val="tx2"/>
                </a:solidFill>
              </a:rPr>
              <a:t>Лазаренко Е. К. Курс минералогии; </a:t>
            </a:r>
          </a:p>
          <a:p>
            <a:pPr marL="365760" lvl="1" indent="0" algn="r">
              <a:buNone/>
            </a:pPr>
            <a:r>
              <a:rPr lang="ru-RU" sz="1600" dirty="0" err="1">
                <a:solidFill>
                  <a:schemeClr val="tx2"/>
                </a:solidFill>
              </a:rPr>
              <a:t>Булах</a:t>
            </a:r>
            <a:r>
              <a:rPr lang="ru-RU" sz="1600" dirty="0">
                <a:solidFill>
                  <a:schemeClr val="tx2"/>
                </a:solidFill>
              </a:rPr>
              <a:t> А. Г. и др. Общая минералогия;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522" y="5670633"/>
            <a:ext cx="794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3"/>
                </a:solidFill>
              </a:rPr>
              <a:t>ШТРАФ 50 баллов</a:t>
            </a:r>
            <a:r>
              <a:rPr lang="ru-RU" sz="1600" dirty="0">
                <a:solidFill>
                  <a:schemeClr val="tx2"/>
                </a:solidFill>
              </a:rPr>
              <a:t> за НЕ составленный конспект </a:t>
            </a:r>
            <a:r>
              <a:rPr lang="ru-RU" sz="1600" b="1" dirty="0">
                <a:solidFill>
                  <a:schemeClr val="tx2"/>
                </a:solidFill>
              </a:rPr>
              <a:t>по лекции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ПОЩРЕНИЕ 15 баллов </a:t>
            </a:r>
            <a:r>
              <a:rPr lang="ru-RU" sz="1600" dirty="0">
                <a:solidFill>
                  <a:schemeClr val="tx2"/>
                </a:solidFill>
              </a:rPr>
              <a:t>за составленный конспект;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ПООЩРЕНИЕ 25 баллов </a:t>
            </a:r>
            <a:r>
              <a:rPr lang="ru-RU" sz="1600" dirty="0">
                <a:solidFill>
                  <a:schemeClr val="tx2"/>
                </a:solidFill>
              </a:rPr>
              <a:t>за подробно составленный конспект с рисунками.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588" y="677997"/>
            <a:ext cx="3867536" cy="5544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chemeClr val="accent3"/>
                </a:solidFill>
              </a:rPr>
              <a:t>Штрафы:</a:t>
            </a:r>
          </a:p>
          <a:p>
            <a:pPr marL="68580" indent="0">
              <a:buNone/>
            </a:pPr>
            <a:r>
              <a:rPr lang="ru-RU" sz="1300" b="1" dirty="0"/>
              <a:t>1 балл </a:t>
            </a:r>
            <a:r>
              <a:rPr lang="ru-RU" sz="1300" dirty="0"/>
              <a:t>– попрошайничество балла, оценки, допуска, зачета, экзамена. Снятие балла происходит за каждый (!) случай попрошайничества;</a:t>
            </a:r>
          </a:p>
          <a:p>
            <a:pPr marL="68580" indent="0">
              <a:buNone/>
            </a:pPr>
            <a:r>
              <a:rPr lang="ru-RU" sz="1300" b="1" dirty="0"/>
              <a:t>10 баллов </a:t>
            </a:r>
            <a:r>
              <a:rPr lang="ru-RU" sz="1300" dirty="0"/>
              <a:t>– ошибочное название химического элемента, например вместо Магния (</a:t>
            </a:r>
            <a:r>
              <a:rPr lang="en-US" sz="1300" dirty="0"/>
              <a:t>Mg)</a:t>
            </a:r>
            <a:r>
              <a:rPr lang="ru-RU" sz="1300" dirty="0"/>
              <a:t> сказано Марганец (</a:t>
            </a:r>
            <a:r>
              <a:rPr lang="en-US" sz="1300" dirty="0"/>
              <a:t>Mn)</a:t>
            </a:r>
            <a:r>
              <a:rPr lang="ru-RU" sz="1300" dirty="0"/>
              <a:t>;</a:t>
            </a:r>
          </a:p>
          <a:p>
            <a:pPr marL="68580" indent="0">
              <a:buNone/>
            </a:pPr>
            <a:r>
              <a:rPr lang="ru-RU" sz="1300" b="1" dirty="0"/>
              <a:t>25 баллов </a:t>
            </a:r>
            <a:r>
              <a:rPr lang="ru-RU" sz="1300" dirty="0"/>
              <a:t>– не подготовлен конспект по лабораторной работе к сроку сдачи;</a:t>
            </a:r>
          </a:p>
          <a:p>
            <a:pPr marL="68580" indent="0">
              <a:buNone/>
            </a:pPr>
            <a:r>
              <a:rPr lang="ru-RU" sz="1300" b="1" dirty="0"/>
              <a:t>50 баллов </a:t>
            </a:r>
            <a:r>
              <a:rPr lang="ru-RU" sz="1300" dirty="0"/>
              <a:t>– за использования телефона/планшета/ноутбука в любых случаях без разрешение преподавателя. Снятие балла происходит за каждое использование.</a:t>
            </a:r>
          </a:p>
          <a:p>
            <a:pPr marL="68580" indent="0">
              <a:buNone/>
            </a:pPr>
            <a:r>
              <a:rPr lang="ru-RU" sz="1300" b="1" dirty="0"/>
              <a:t>50 баллов </a:t>
            </a:r>
            <a:r>
              <a:rPr lang="ru-RU" sz="1300" dirty="0"/>
              <a:t>– опоздание на пару, что в свою очередь ведёт к недопуску на нее. </a:t>
            </a:r>
          </a:p>
          <a:p>
            <a:pPr marL="68580" indent="0">
              <a:buNone/>
            </a:pPr>
            <a:r>
              <a:rPr lang="ru-RU" sz="1300" b="1" u="sng" dirty="0">
                <a:solidFill>
                  <a:schemeClr val="accent3"/>
                </a:solidFill>
              </a:rPr>
              <a:t>100 баллов</a:t>
            </a:r>
            <a:r>
              <a:rPr lang="ru-RU" sz="1300" b="1" dirty="0">
                <a:solidFill>
                  <a:schemeClr val="accent3"/>
                </a:solidFill>
              </a:rPr>
              <a:t> </a:t>
            </a:r>
            <a:r>
              <a:rPr lang="ru-RU" sz="1300" dirty="0"/>
              <a:t>– за вопрос «</a:t>
            </a:r>
            <a:r>
              <a:rPr lang="ru-RU" sz="1300" b="1" dirty="0">
                <a:solidFill>
                  <a:schemeClr val="accent3"/>
                </a:solidFill>
              </a:rPr>
              <a:t>Зачем учить эти формулы?</a:t>
            </a:r>
            <a:r>
              <a:rPr lang="ru-RU" sz="1300" dirty="0"/>
              <a:t>», с увеличением количества штрафных баллов за пререкания с преподавателем по данному вопросу.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-18959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Штрафы и поощрения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57686" y="642918"/>
            <a:ext cx="4248472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Поощрения: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1300" b="1" dirty="0"/>
              <a:t>5 балла </a:t>
            </a:r>
            <a:r>
              <a:rPr lang="ru-RU" sz="1300" dirty="0"/>
              <a:t>– групповая работа над разбором темы или коллекции (каждому);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1300" b="1" dirty="0"/>
              <a:t>10 баллов</a:t>
            </a:r>
            <a:r>
              <a:rPr lang="ru-RU" sz="1300" dirty="0"/>
              <a:t> – раскрытие интересных моментов о минеральных видах, их генезисе, изоморфизме и др.</a:t>
            </a:r>
            <a:r>
              <a:rPr lang="en-US" sz="1300" dirty="0"/>
              <a:t>,</a:t>
            </a:r>
            <a:r>
              <a:rPr lang="ru-RU" sz="1300" dirty="0"/>
              <a:t> при сдаче коллекции (с указанием данного момента как поощрения);</a:t>
            </a:r>
          </a:p>
          <a:p>
            <a:pPr marL="68580" indent="0">
              <a:buNone/>
            </a:pPr>
            <a:r>
              <a:rPr lang="ru-RU" sz="1300" b="1" dirty="0"/>
              <a:t>15 баллов </a:t>
            </a:r>
            <a:r>
              <a:rPr lang="ru-RU" sz="1300" dirty="0"/>
              <a:t>– за ранний приход на первую пару (до преподавателя), с открытием аудитории и самоподготовку в ней (самому первому);</a:t>
            </a:r>
          </a:p>
          <a:p>
            <a:pPr marL="68580" indent="0">
              <a:buNone/>
            </a:pPr>
            <a:r>
              <a:rPr lang="ru-RU" sz="1300" b="1" dirty="0"/>
              <a:t>20 баллов </a:t>
            </a:r>
            <a:r>
              <a:rPr lang="ru-RU" sz="1300" dirty="0"/>
              <a:t>– ведение (подготовка) одногруппника («двоечника»), объяснение ему материалов лекций и разбор с ним коллекции. </a:t>
            </a:r>
            <a:r>
              <a:rPr lang="ru-RU" sz="1300" b="1" dirty="0"/>
              <a:t>+50 % </a:t>
            </a:r>
            <a:r>
              <a:rPr lang="ru-RU" sz="1300" dirty="0"/>
              <a:t>от полученных «двоечником» баллов </a:t>
            </a:r>
            <a:r>
              <a:rPr lang="ru-RU" sz="1300" b="1" dirty="0"/>
              <a:t>от сдачи коллекции</a:t>
            </a:r>
            <a:r>
              <a:rPr lang="ru-RU" sz="1300" dirty="0"/>
              <a:t>;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1300" b="1" dirty="0"/>
              <a:t>50 баллов </a:t>
            </a:r>
            <a:r>
              <a:rPr lang="ru-RU" sz="1300" dirty="0"/>
              <a:t>– написание реферата в рамках темы дисциплины.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1300" b="1" dirty="0"/>
              <a:t>100 баллов </a:t>
            </a:r>
            <a:r>
              <a:rPr lang="ru-RU" sz="1300" dirty="0"/>
              <a:t>– Подготовка доклада и участие с ним на кафедральной конференции.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ru-RU" sz="1300" b="1" dirty="0"/>
              <a:t>+ 100 баллов</a:t>
            </a:r>
            <a:r>
              <a:rPr lang="ru-RU" sz="1300" dirty="0"/>
              <a:t> за межвузовскую, 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ru-RU" sz="1300" b="1" dirty="0"/>
              <a:t>+ 200 баллов </a:t>
            </a:r>
            <a:r>
              <a:rPr lang="ru-RU" sz="1300" dirty="0"/>
              <a:t>за региональную, 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ru-RU" sz="1300" b="1" dirty="0"/>
              <a:t>+ 500 баллов</a:t>
            </a:r>
            <a:r>
              <a:rPr lang="ru-RU" sz="1300" dirty="0"/>
              <a:t> за</a:t>
            </a:r>
            <a:r>
              <a:rPr lang="ru-RU" sz="1300" b="1" dirty="0"/>
              <a:t> </a:t>
            </a:r>
            <a:r>
              <a:rPr lang="ru-RU" sz="1300" dirty="0"/>
              <a:t>всероссийскую;</a:t>
            </a:r>
          </a:p>
          <a:p>
            <a:pPr marL="365760" lvl="1" indent="0">
              <a:buFont typeface="Wingdings 2" pitchFamily="18" charset="2"/>
              <a:buNone/>
            </a:pPr>
            <a:r>
              <a:rPr lang="ru-RU" sz="1400" b="1" dirty="0"/>
              <a:t>++</a:t>
            </a:r>
            <a:r>
              <a:rPr lang="ru-RU" sz="1400" dirty="0"/>
              <a:t> Премия от деканата и возможность получить научную стипендию.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358978"/>
            <a:ext cx="3890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ru-RU" sz="1600" b="1" i="1" dirty="0">
                <a:solidFill>
                  <a:schemeClr val="tx2"/>
                </a:solidFill>
              </a:rPr>
              <a:t>Начальное количество </a:t>
            </a:r>
          </a:p>
          <a:p>
            <a:pPr marL="0" lvl="1" algn="ctr">
              <a:buNone/>
            </a:pPr>
            <a:r>
              <a:rPr lang="ru-RU" sz="1600" b="1" i="1" dirty="0">
                <a:solidFill>
                  <a:schemeClr val="tx2"/>
                </a:solidFill>
              </a:rPr>
              <a:t>баллов у студента – </a:t>
            </a:r>
            <a:r>
              <a:rPr lang="en-US" sz="1600" b="1" i="1" dirty="0">
                <a:solidFill>
                  <a:schemeClr val="tx2"/>
                </a:solidFill>
              </a:rPr>
              <a:t>650</a:t>
            </a:r>
            <a:endParaRPr lang="ru-RU" sz="1600" b="1" i="1" dirty="0">
              <a:solidFill>
                <a:schemeClr val="tx2"/>
              </a:solidFill>
            </a:endParaRPr>
          </a:p>
          <a:p>
            <a:pPr marL="0" lvl="1" algn="ctr">
              <a:buNone/>
            </a:pPr>
            <a:r>
              <a:rPr lang="ru-RU" sz="1200" b="1" i="1" dirty="0">
                <a:solidFill>
                  <a:schemeClr val="tx2"/>
                </a:solidFill>
              </a:rPr>
              <a:t>1000 баллов – 100 % рейтинга</a:t>
            </a:r>
          </a:p>
          <a:p>
            <a:pPr marL="0" lvl="1" algn="ctr">
              <a:buNone/>
            </a:pPr>
            <a:r>
              <a:rPr lang="ru-RU" sz="1200" b="1" i="1" dirty="0">
                <a:solidFill>
                  <a:srgbClr val="FF0000"/>
                </a:solidFill>
              </a:rPr>
              <a:t>Условие получение зачета – сдача 8 лаб. р.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75958" y="6054562"/>
            <a:ext cx="4248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Чтение «умной» книги - бесценно!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51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43492" y="692696"/>
            <a:ext cx="7272924" cy="5760640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spcBef>
                <a:spcPts val="1800"/>
              </a:spcBef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Основная литература: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Бетехтин</a:t>
            </a:r>
            <a:r>
              <a:rPr lang="ru-RU" sz="19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Г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Курс минералогии. Учебное пособие /под науч. ред. Б. И. Пирогова и Б. Б.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Шкурского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— 2-е издание,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испр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и доп. — М.: КДУ, 2010. — 736 с.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i="1" dirty="0" err="1">
                <a:latin typeface="Times New Roman" pitchFamily="18" charset="0"/>
                <a:cs typeface="Times New Roman" pitchFamily="18" charset="0"/>
              </a:rPr>
              <a:t>Бетехтин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 А. Г.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Минералогия. – М.: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ГосГеолИздат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1950. – 958 с.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Булах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А. Г.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Кривовичев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В. Г. Золотарёв А. А.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Общая минералогия. – М. : «Академия», 2008. – 416 с.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Лазаренко Е. К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 Курс минералогии. Учебник. – М.: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Высш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шк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– 1970. – 608 с.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Лазаренко Е. К.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Основы генетической минералогии. – Львов: Львовский ГУ, 1963 – 412 с.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i="1" dirty="0" err="1">
                <a:latin typeface="Times New Roman" pitchFamily="18" charset="0"/>
                <a:cs typeface="Times New Roman" pitchFamily="18" charset="0"/>
              </a:rPr>
              <a:t>Костов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 И.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Минералогия // Науки о Земле /  Пер. с англ. Г. И.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Бочаровой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В. В.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Герасимовского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и М. С. Сахаровой. Под ред. В. И. Смирнова. – М. : «МИР», 1971.  – Т. 40. –  584 с.</a:t>
            </a:r>
          </a:p>
          <a:p>
            <a:pPr marL="68580" indent="0" algn="just">
              <a:spcBef>
                <a:spcPts val="1800"/>
              </a:spcBef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Вспомогательная литература: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Волынец О. О.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Лекции по курсу минералогия и кристаллография. – П-Камчатский :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КамГУ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2011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Морозов М. В.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Основы кристаллографии, минералогия. – СПб :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СПбГИ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2011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Новоселов К. Л.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Лекции по минералогии. – Томск : ТПУ, 2010. – 90 с.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Geology Page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/>
              <a:t>// </a:t>
            </a:r>
            <a:r>
              <a:rPr lang="en-US" sz="1800" b="1" dirty="0" err="1"/>
              <a:t>Instagram</a:t>
            </a:r>
            <a:r>
              <a:rPr lang="en-US" sz="1800" b="1" dirty="0"/>
              <a:t>. – 2015. – URL: </a:t>
            </a:r>
            <a:r>
              <a:rPr lang="en-US" sz="1800" b="1" dirty="0">
                <a:hlinkClick r:id="rId2"/>
              </a:rPr>
              <a:t>https://www.instagram.com/geologypage</a:t>
            </a:r>
            <a:endParaRPr lang="en-US" sz="1800" b="1" dirty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Earth: an introduction to physical geology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/ E. J.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Tarbuck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, F. K.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Lutgens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. – USA: Pearson Prentice Hall, 2008. – 704 P.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50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500166" y="-214338"/>
            <a:ext cx="7000924" cy="69294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11352008_723676167764802_1854835337_n.jpg"/>
          <p:cNvPicPr>
            <a:picLocks noChangeAspect="1"/>
          </p:cNvPicPr>
          <p:nvPr/>
        </p:nvPicPr>
        <p:blipFill>
          <a:blip r:embed="rId3" cstate="print"/>
          <a:srcRect t="900" b="267"/>
          <a:stretch>
            <a:fillRect/>
          </a:stretch>
        </p:blipFill>
        <p:spPr>
          <a:xfrm>
            <a:off x="2000232" y="642918"/>
            <a:ext cx="6120000" cy="56610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00232" y="-857280"/>
            <a:ext cx="6120000" cy="200026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8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000232" y="6500834"/>
            <a:ext cx="6143668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000232" y="214290"/>
            <a:ext cx="6143668" cy="702028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143108" y="5929330"/>
            <a:ext cx="5929354" cy="369332"/>
            <a:chOff x="2143108" y="5929330"/>
            <a:chExt cx="592935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143108" y="5929330"/>
              <a:ext cx="592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Торбернит</a:t>
              </a:r>
              <a:r>
                <a:rPr lang="ru-RU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Cu(UO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[PO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·12H</a:t>
              </a:r>
              <a:r>
                <a:rPr lang="en-US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              @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geologypage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Рисунок 21" descr="Instagram-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60000">
              <a:off x="6286512" y="6030000"/>
              <a:ext cx="214314" cy="214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91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707516"/>
            <a:ext cx="7416940" cy="864096"/>
          </a:xfrm>
        </p:spPr>
        <p:txBody>
          <a:bodyPr>
            <a:normAutofit lnSpcReduction="10000"/>
          </a:bodyPr>
          <a:lstStyle/>
          <a:p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1160 г. до н. э. </a:t>
            </a:r>
            <a:r>
              <a:rPr lang="ru-RU" sz="1800" dirty="0"/>
              <a:t>– эпоха </a:t>
            </a:r>
            <a:r>
              <a:rPr lang="ru-RU" sz="1800" dirty="0" err="1"/>
              <a:t>Рамзеса</a:t>
            </a:r>
            <a:r>
              <a:rPr lang="ru-RU" sz="1800" dirty="0"/>
              <a:t> </a:t>
            </a:r>
            <a:r>
              <a:rPr lang="en-US" sz="1800" dirty="0"/>
              <a:t>IV</a:t>
            </a:r>
            <a:r>
              <a:rPr lang="ru-RU" sz="1800" dirty="0"/>
              <a:t>, активные горно-добывающие работы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золотых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копийях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/>
              <a:t>и каменоломнях в долине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Вади-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Хаммамат</a:t>
            </a:r>
            <a:r>
              <a:rPr lang="ru-RU" sz="1800" dirty="0"/>
              <a:t> (Египет).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11560" y="1959423"/>
            <a:ext cx="8098090" cy="4461021"/>
            <a:chOff x="611560" y="1959423"/>
            <a:chExt cx="8098090" cy="4461021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971600" y="1959423"/>
              <a:ext cx="7738050" cy="4365345"/>
              <a:chOff x="971600" y="1959423"/>
              <a:chExt cx="7738050" cy="4365345"/>
            </a:xfrm>
          </p:grpSpPr>
          <p:pic>
            <p:nvPicPr>
              <p:cNvPr id="1026" name="Picture 2" descr="D:\Преподование\Минералогия\Лекции_колегов\1280px-TurinPapyrus1_crop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1959423"/>
                <a:ext cx="4608512" cy="3769074"/>
              </a:xfrm>
              <a:prstGeom prst="rect">
                <a:avLst/>
              </a:prstGeom>
              <a:ln w="88900" cap="sq" cmpd="thickThin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Группа 17"/>
              <p:cNvGrpSpPr/>
              <p:nvPr/>
            </p:nvGrpSpPr>
            <p:grpSpPr>
              <a:xfrm>
                <a:off x="971600" y="1959788"/>
                <a:ext cx="3240360" cy="1169551"/>
                <a:chOff x="971600" y="1959788"/>
                <a:chExt cx="3240360" cy="116955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971600" y="1959788"/>
                  <a:ext cx="1475084" cy="1169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Дома</a:t>
                  </a:r>
                </a:p>
                <a:p>
                  <a:pPr algn="r"/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для</a:t>
                  </a:r>
                </a:p>
                <a:p>
                  <a:pPr algn="r"/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золото-</a:t>
                  </a:r>
                </a:p>
                <a:p>
                  <a:pPr algn="r"/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добывающих </a:t>
                  </a:r>
                </a:p>
                <a:p>
                  <a:pPr algn="r"/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рабочих</a:t>
                  </a:r>
                </a:p>
              </p:txBody>
            </p:sp>
            <p:cxnSp>
              <p:nvCxnSpPr>
                <p:cNvPr id="15" name="Прямая со стрелкой 14"/>
                <p:cNvCxnSpPr>
                  <a:stCxn id="10" idx="3"/>
                </p:cNvCxnSpPr>
                <p:nvPr/>
              </p:nvCxnSpPr>
              <p:spPr>
                <a:xfrm>
                  <a:off x="2446684" y="2544564"/>
                  <a:ext cx="1765276" cy="584775"/>
                </a:xfrm>
                <a:prstGeom prst="straightConnector1">
                  <a:avLst/>
                </a:prstGeom>
                <a:ln w="28575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5940152" y="1959788"/>
                <a:ext cx="2718202" cy="877163"/>
                <a:chOff x="5940152" y="1959788"/>
                <a:chExt cx="2718202" cy="877163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308304" y="1959788"/>
                  <a:ext cx="1350050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Храм Амона</a:t>
                  </a:r>
                </a:p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в «чистых» </a:t>
                  </a:r>
                </a:p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горах</a:t>
                  </a:r>
                </a:p>
              </p:txBody>
            </p:sp>
            <p:cxnSp>
              <p:nvCxnSpPr>
                <p:cNvPr id="20" name="Прямая со стрелкой 19"/>
                <p:cNvCxnSpPr/>
                <p:nvPr/>
              </p:nvCxnSpPr>
              <p:spPr>
                <a:xfrm flipH="1">
                  <a:off x="5940152" y="2329120"/>
                  <a:ext cx="1368152" cy="507831"/>
                </a:xfrm>
                <a:prstGeom prst="straightConnector1">
                  <a:avLst/>
                </a:prstGeom>
                <a:ln w="25400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5004048" y="3645024"/>
                <a:ext cx="3705602" cy="1600438"/>
                <a:chOff x="5004048" y="3645024"/>
                <a:chExt cx="3705602" cy="1600438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7308304" y="3645024"/>
                  <a:ext cx="1401346" cy="1600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Горы </a:t>
                  </a:r>
                </a:p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в которых</a:t>
                  </a:r>
                </a:p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было добыто</a:t>
                  </a:r>
                </a:p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золото</a:t>
                  </a:r>
                </a:p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(показано</a:t>
                  </a:r>
                </a:p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красным</a:t>
                  </a:r>
                </a:p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цветом).</a:t>
                  </a:r>
                </a:p>
              </p:txBody>
            </p:sp>
            <p:cxnSp>
              <p:nvCxnSpPr>
                <p:cNvPr id="23" name="Прямая со стрелкой 22"/>
                <p:cNvCxnSpPr/>
                <p:nvPr/>
              </p:nvCxnSpPr>
              <p:spPr>
                <a:xfrm flipH="1" flipV="1">
                  <a:off x="5004048" y="3645024"/>
                  <a:ext cx="2232248" cy="648072"/>
                </a:xfrm>
                <a:prstGeom prst="straightConnector1">
                  <a:avLst/>
                </a:prstGeom>
                <a:ln w="25400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5436096" y="5176749"/>
                <a:ext cx="3052439" cy="1148018"/>
                <a:chOff x="5436096" y="5176749"/>
                <a:chExt cx="3052439" cy="1148018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436096" y="6016990"/>
                  <a:ext cx="305243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Золотые и серебряные(?) горы</a:t>
                  </a:r>
                </a:p>
              </p:txBody>
            </p:sp>
            <p:cxnSp>
              <p:nvCxnSpPr>
                <p:cNvPr id="24" name="Прямая со стрелкой 23"/>
                <p:cNvCxnSpPr>
                  <a:stCxn id="9" idx="0"/>
                </p:cNvCxnSpPr>
                <p:nvPr/>
              </p:nvCxnSpPr>
              <p:spPr>
                <a:xfrm flipH="1" flipV="1">
                  <a:off x="6120172" y="5176749"/>
                  <a:ext cx="842144" cy="840241"/>
                </a:xfrm>
                <a:prstGeom prst="straightConnector1">
                  <a:avLst/>
                </a:prstGeom>
                <a:ln w="25400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3635896" y="5176749"/>
                <a:ext cx="1452642" cy="1148019"/>
                <a:chOff x="3635896" y="5176749"/>
                <a:chExt cx="1452642" cy="1148019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635896" y="6016991"/>
                  <a:ext cx="14526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Золотые горы</a:t>
                  </a:r>
                </a:p>
              </p:txBody>
            </p:sp>
            <p:cxnSp>
              <p:nvCxnSpPr>
                <p:cNvPr id="28" name="Прямая со стрелкой 27"/>
                <p:cNvCxnSpPr>
                  <a:stCxn id="7" idx="0"/>
                </p:cNvCxnSpPr>
                <p:nvPr/>
              </p:nvCxnSpPr>
              <p:spPr>
                <a:xfrm flipH="1" flipV="1">
                  <a:off x="3995936" y="5176749"/>
                  <a:ext cx="366281" cy="840242"/>
                </a:xfrm>
                <a:prstGeom prst="straightConnector1">
                  <a:avLst/>
                </a:prstGeom>
                <a:ln w="25400">
                  <a:tailEnd type="stealth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27" name="Picture 3" descr="D:\Преподование\Минералогия\Лекции_колегов\droppedImage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933055"/>
              <a:ext cx="2552380" cy="2487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Овал 16"/>
          <p:cNvSpPr/>
          <p:nvPr/>
        </p:nvSpPr>
        <p:spPr>
          <a:xfrm>
            <a:off x="2389225" y="5191462"/>
            <a:ext cx="106932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714612" y="150017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Туринская папирусная карта (часть)</a:t>
            </a:r>
          </a:p>
        </p:txBody>
      </p:sp>
    </p:spTree>
    <p:extLst>
      <p:ext uri="{BB962C8B-B14F-4D97-AF65-F5344CB8AC3E}">
        <p14:creationId xmlns:p14="http://schemas.microsoft.com/office/powerpoint/2010/main" val="402270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История становления минералогии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340768"/>
            <a:ext cx="4714908" cy="4491861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Труды Аристотеля</a:t>
            </a:r>
            <a:r>
              <a:rPr lang="ru-RU" sz="1800" dirty="0"/>
              <a:t> (384-322 гг. до н. э.) и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Теофраста</a:t>
            </a:r>
            <a:r>
              <a:rPr lang="ru-RU" sz="1800" dirty="0"/>
              <a:t> (372-287 гг. до н. э.): сделано разделение минеральных тел на руды и камни и высказано предположение о возникновении руд из паров и дымов, вырвавшихся из недр земли;</a:t>
            </a:r>
          </a:p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Плиний Старший </a:t>
            </a:r>
            <a:r>
              <a:rPr lang="ru-RU" sz="1800" dirty="0"/>
              <a:t>(23-79 гг. н. э.) составил труд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«Естественная история» </a:t>
            </a:r>
            <a:r>
              <a:rPr lang="ru-RU" sz="1800" dirty="0"/>
              <a:t>включающий 37 книг, из которых книги с 33 по 37 посвящены известным на тот момент минералам, включая фантастические предания о них.</a:t>
            </a:r>
          </a:p>
          <a:p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pic>
        <p:nvPicPr>
          <p:cNvPr id="2050" name="Picture 2" descr="D:\Преподование\Минералогия\Лекции_колегов\200px-Aristotle_Altemps_Inv8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02" y="1447056"/>
            <a:ext cx="2463378" cy="330374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5853" y="490158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Аристотель</a:t>
            </a:r>
          </a:p>
        </p:txBody>
      </p:sp>
    </p:spTree>
    <p:extLst>
      <p:ext uri="{BB962C8B-B14F-4D97-AF65-F5344CB8AC3E}">
        <p14:creationId xmlns:p14="http://schemas.microsoft.com/office/powerpoint/2010/main" val="86330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История становления минералогии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5256584" cy="4491861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Аль-Бируни</a:t>
            </a:r>
            <a:r>
              <a:rPr lang="ru-RU" sz="1800" dirty="0"/>
              <a:t> (972-1048) составляет труд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«Минералогия, или Книга сводок для познания драгоценностей» </a:t>
            </a:r>
            <a:r>
              <a:rPr lang="ru-RU" sz="1800" dirty="0"/>
              <a:t>в котором дано описание более 50 минералов, а также впервые используется для их определения такие физические параметры, как относительная твердость и удельный вес;</a:t>
            </a:r>
          </a:p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Ибн Сина – Авиценна </a:t>
            </a:r>
            <a:r>
              <a:rPr lang="ru-RU" sz="1800" dirty="0"/>
              <a:t>(980-1037) составил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«Тракт о камнях»</a:t>
            </a:r>
            <a:r>
              <a:rPr lang="ru-RU" sz="1800" dirty="0"/>
              <a:t>, в котором дана первая классификация по четырем классам: камни и земли; горючие или сернистые ископаемые; соли; металлы.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pic>
        <p:nvPicPr>
          <p:cNvPr id="3074" name="Picture 2" descr="D:\Преподование\Минералогия\Лекции_колегов\Biruni-russ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674364" cy="36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1452" y="5034278"/>
            <a:ext cx="2691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Юбилейная почтовая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марка СССР (1973)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3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История становления минералогии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489654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Георгий Бауэр -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Агрикола</a:t>
            </a:r>
            <a:r>
              <a:rPr lang="ru-RU" sz="1800" dirty="0"/>
              <a:t> (1490-1555) использовав схожую с </a:t>
            </a:r>
            <a:r>
              <a:rPr lang="ru-RU" sz="1800" dirty="0" err="1"/>
              <a:t>Авиценни</a:t>
            </a:r>
            <a:r>
              <a:rPr lang="ru-RU" sz="1800" dirty="0"/>
              <a:t> классификации написал свой труд, но более подробный, включающий описание цвета, прозрачности, блеска, вкуса, запаха, веса, твердости. Его работами являются: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природе ископаемых», «О горном деле и металлургии», «О происхождении минералов»</a:t>
            </a:r>
            <a:r>
              <a:rPr lang="ru-RU" sz="1800" dirty="0"/>
              <a:t>;</a:t>
            </a:r>
          </a:p>
          <a:p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Николас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Стено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/>
              <a:t>дат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Niesl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Stensen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/>
              <a:t>(</a:t>
            </a:r>
            <a:r>
              <a:rPr lang="en-US" sz="1800" dirty="0"/>
              <a:t>1638</a:t>
            </a:r>
            <a:r>
              <a:rPr lang="ru-RU" sz="1800" dirty="0"/>
              <a:t>-1</a:t>
            </a:r>
            <a:r>
              <a:rPr lang="en-US" sz="1800" dirty="0"/>
              <a:t>686</a:t>
            </a:r>
            <a:r>
              <a:rPr lang="ru-RU" sz="1800" dirty="0"/>
              <a:t>) датский естествоиспытатель, открыл закон постоянства углов, вывел закон первичного залегания слоев и многое другое;</a:t>
            </a:r>
          </a:p>
          <a:p>
            <a:r>
              <a:rPr lang="en-US" sz="1800" dirty="0"/>
              <a:t>XVIII</a:t>
            </a:r>
            <a:r>
              <a:rPr lang="ru-RU" sz="1800" dirty="0"/>
              <a:t> в. – зарождение науки минералогии, изучение минералов в кристаллических индивидах и описание их роста. Труды таких ученых, как Роме де Лиль. Р. Ж. </a:t>
            </a:r>
            <a:r>
              <a:rPr lang="ru-RU" sz="1800" dirty="0" err="1"/>
              <a:t>Аюи</a:t>
            </a:r>
            <a:r>
              <a:rPr lang="ru-RU" sz="1800" dirty="0"/>
              <a:t> (</a:t>
            </a:r>
            <a:r>
              <a:rPr lang="ru-RU" sz="1800" dirty="0" err="1"/>
              <a:t>Гаюи</a:t>
            </a:r>
            <a:r>
              <a:rPr lang="ru-RU" sz="1800" dirty="0"/>
              <a:t>), Х. С. </a:t>
            </a:r>
            <a:r>
              <a:rPr lang="ru-RU" sz="1800" dirty="0" err="1"/>
              <a:t>Вейс</a:t>
            </a:r>
            <a:r>
              <a:rPr lang="ru-RU" sz="1800" dirty="0"/>
              <a:t> и М. В. Ломоносов.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1" y="1319808"/>
            <a:ext cx="2982133" cy="4413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6493" y="5722937"/>
            <a:ext cx="276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Иллюстрация закона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Стено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 на кристаллах кварца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[Earth…, 2008, P. 104]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3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85794"/>
            <a:ext cx="4674820" cy="571504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Михаил Васильевич Ломоносов</a:t>
            </a:r>
            <a:r>
              <a:rPr lang="ru-RU" sz="1800" dirty="0"/>
              <a:t>(1711-1765) великий русский ученый и естествоиспытатель, автор множества трудов. Главной его идей в минералогии было написать труд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«Общая система Российской минералогии»</a:t>
            </a:r>
            <a:r>
              <a:rPr lang="ru-RU" sz="1800" dirty="0"/>
              <a:t>. Для его составления он попросил Сенат собрать коллекции различных минералов, горных пород и руд, но к сожалению скончался не написав задуманное. </a:t>
            </a:r>
          </a:p>
          <a:p>
            <a:r>
              <a:rPr lang="ru-RU" sz="1800" dirty="0"/>
              <a:t>М. В. Ломоносов написал такие геологические труды, как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«Слово о рождении металлов от трясения Земли», «О слоях земных»</a:t>
            </a:r>
            <a:r>
              <a:rPr lang="ru-RU" sz="1800" dirty="0"/>
              <a:t> и др.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pic>
        <p:nvPicPr>
          <p:cNvPr id="6" name="Picture 2" descr="C:\Users\ZYR\Downloads\Mikhail_Lomonosov_(175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928670"/>
            <a:ext cx="2995232" cy="414340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927304" y="5214950"/>
            <a:ext cx="212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М. В. Ломоносов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(1757)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3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44" y="785794"/>
            <a:ext cx="4674250" cy="571504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Михайлович Севергин</a:t>
            </a:r>
            <a:r>
              <a:rPr lang="ru-RU" sz="1800" dirty="0"/>
              <a:t>(1765-1826) продолжатель трудов М. В. Ломоносова. Произвел обобщение и описание коллекций собранных академическими экспедициями по просьбе М. В. Ломоносова. Он воплотил его идею о российской минералогии в виде двухтомника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«Опыт минералогического землеописания Государства Российского»</a:t>
            </a:r>
            <a:r>
              <a:rPr lang="ru-RU" sz="1800" dirty="0"/>
              <a:t>. Стоит также упомянуть его работы заслуживающие внимания: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«Первые основания минералогии, или естественной истории ископаемых тел»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«Пробирное искусство, или Руководство к химическому испытанию металлических руд»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«подробный словарь минералогический»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«Новая система минералов, основанная на наружных отличительных признаках»</a:t>
            </a:r>
            <a:r>
              <a:rPr lang="ru-RU" sz="1800" dirty="0"/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23006"/>
            <a:ext cx="351237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</a:t>
            </a:r>
          </a:p>
        </p:txBody>
      </p:sp>
      <p:pic>
        <p:nvPicPr>
          <p:cNvPr id="1027" name="Picture 3" descr="C:\Users\ZYR\Downloads\Severgine_V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2985048" cy="406560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325023" y="5143512"/>
            <a:ext cx="1903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В. М. Севергин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(1757)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33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1384</TotalTime>
  <Words>3180</Words>
  <Application>Microsoft Office PowerPoint</Application>
  <PresentationFormat>Экран (4:3)</PresentationFormat>
  <Paragraphs>342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Wingdings 2</vt:lpstr>
      <vt:lpstr>Остин</vt:lpstr>
      <vt:lpstr>МИНЕРАЛОГИЯ</vt:lpstr>
      <vt:lpstr>Презентация PowerPoint</vt:lpstr>
      <vt:lpstr>История становления минералогии</vt:lpstr>
      <vt:lpstr>Презентация PowerPoint</vt:lpstr>
      <vt:lpstr>История становления минералогии</vt:lpstr>
      <vt:lpstr>История становления минералогии</vt:lpstr>
      <vt:lpstr>История становления минералогии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МИНЕРАЛОГИЯ</dc:title>
  <dc:creator>ZYR</dc:creator>
  <cp:lastModifiedBy>Pavel Kolegov</cp:lastModifiedBy>
  <cp:revision>138</cp:revision>
  <dcterms:created xsi:type="dcterms:W3CDTF">2015-12-28T11:05:14Z</dcterms:created>
  <dcterms:modified xsi:type="dcterms:W3CDTF">2019-02-06T04:27:18Z</dcterms:modified>
</cp:coreProperties>
</file>