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4" r:id="rId8"/>
    <p:sldId id="275" r:id="rId9"/>
    <p:sldId id="276" r:id="rId10"/>
    <p:sldId id="265" r:id="rId11"/>
    <p:sldId id="266" r:id="rId12"/>
    <p:sldId id="267" r:id="rId13"/>
    <p:sldId id="268" r:id="rId14"/>
    <p:sldId id="271" r:id="rId15"/>
    <p:sldId id="277" r:id="rId16"/>
    <p:sldId id="278" r:id="rId17"/>
    <p:sldId id="279" r:id="rId18"/>
    <p:sldId id="286" r:id="rId19"/>
    <p:sldId id="280" r:id="rId20"/>
    <p:sldId id="288" r:id="rId21"/>
    <p:sldId id="281" r:id="rId22"/>
    <p:sldId id="273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2" autoAdjust="0"/>
  </p:normalViewPr>
  <p:slideViewPr>
    <p:cSldViewPr snapToGrid="0">
      <p:cViewPr varScale="1">
        <p:scale>
          <a:sx n="99" d="100"/>
          <a:sy n="99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D987E1-6555-4598-963E-9D28C9FFE3A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CC400B-04A0-413B-BC29-3031E99901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6664471-547B-48BE-880E-ECB1E058A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59" y="2561059"/>
            <a:ext cx="8193947" cy="1274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РАЗРАБОТКА АВТОМАТИЗИРОВАННОЙ ИНФОРМАЦИОННОЙ СИСТЕМЫ ТУРАГЕНТСТВА</a:t>
            </a:r>
          </a:p>
        </p:txBody>
      </p:sp>
      <p:graphicFrame>
        <p:nvGraphicFramePr>
          <p:cNvPr id="6" name="Таблица 11">
            <a:extLst>
              <a:ext uri="{FF2B5EF4-FFF2-40B4-BE49-F238E27FC236}">
                <a16:creationId xmlns:a16="http://schemas.microsoft.com/office/drawing/2014/main" xmlns="" id="{46BF2200-E6D5-4AF7-97F7-5C20D4EE0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600"/>
              </p:ext>
            </p:extLst>
          </p:nvPr>
        </p:nvGraphicFramePr>
        <p:xfrm>
          <a:off x="655782" y="4401970"/>
          <a:ext cx="8137235" cy="1398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4036">
                  <a:extLst>
                    <a:ext uri="{9D8B030D-6E8A-4147-A177-3AD203B41FA5}">
                      <a16:colId xmlns:a16="http://schemas.microsoft.com/office/drawing/2014/main" xmlns="" val="410893564"/>
                    </a:ext>
                  </a:extLst>
                </a:gridCol>
                <a:gridCol w="172302">
                  <a:extLst>
                    <a:ext uri="{9D8B030D-6E8A-4147-A177-3AD203B41FA5}">
                      <a16:colId xmlns:a16="http://schemas.microsoft.com/office/drawing/2014/main" xmlns="" val="3229467622"/>
                    </a:ext>
                  </a:extLst>
                </a:gridCol>
                <a:gridCol w="3530897">
                  <a:extLst>
                    <a:ext uri="{9D8B030D-6E8A-4147-A177-3AD203B41FA5}">
                      <a16:colId xmlns:a16="http://schemas.microsoft.com/office/drawing/2014/main" xmlns="" val="1174466115"/>
                    </a:ext>
                  </a:extLst>
                </a:gridCol>
              </a:tblGrid>
              <a:tr h="228719"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sng" baseline="0" dirty="0" smtClean="0">
                          <a:latin typeface="Arial" pitchFamily="34" charset="0"/>
                          <a:cs typeface="Arial" pitchFamily="34" charset="0"/>
                        </a:rPr>
                        <a:t>Выпускная квалификационная работа</a:t>
                      </a:r>
                      <a:endParaRPr lang="ru-RU" sz="1600" b="1" u="sng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0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baseline="0" dirty="0">
                          <a:latin typeface="Arial" pitchFamily="34" charset="0"/>
                          <a:cs typeface="Arial" pitchFamily="34" charset="0"/>
                        </a:rPr>
                        <a:t>Научный руководитель</a:t>
                      </a:r>
                      <a:r>
                        <a:rPr lang="en-US" sz="1600" b="1" u="sng" baseline="0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600" b="1" u="sng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01099885"/>
                  </a:ext>
                </a:extLst>
              </a:tr>
              <a:tr h="1086413"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студентка 4 курса группы ПИБ-81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Алексеева Ксения Сергеевна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старший преподаватель кафедры точных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естественных наук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Кузнецова Елена Петровна</a:t>
                      </a:r>
                      <a:endParaRPr lang="ru-RU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511904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77DA79-D15B-4E64-9248-B5DB4B263128}"/>
              </a:ext>
            </a:extLst>
          </p:cNvPr>
          <p:cNvSpPr txBox="1"/>
          <p:nvPr/>
        </p:nvSpPr>
        <p:spPr>
          <a:xfrm>
            <a:off x="825861" y="554889"/>
            <a:ext cx="80628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 Narrow" pitchFamily="34" charset="0"/>
                <a:cs typeface="Arial" pitchFamily="34" charset="0"/>
              </a:rPr>
              <a:t>Федеральное бюджетное государственное образовательное учреждение высшего образования</a:t>
            </a:r>
          </a:p>
          <a:p>
            <a:pPr algn="ctr"/>
            <a:r>
              <a:rPr lang="ru-RU" sz="1650" dirty="0">
                <a:latin typeface="Arial" pitchFamily="34" charset="0"/>
                <a:cs typeface="Arial" pitchFamily="34" charset="0"/>
              </a:rPr>
              <a:t>Северо-Восточный государственный университет</a:t>
            </a:r>
          </a:p>
          <a:p>
            <a:pPr algn="ctr"/>
            <a:endParaRPr lang="ru-RU" sz="165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50" dirty="0">
                <a:latin typeface="Arial" pitchFamily="34" charset="0"/>
                <a:cs typeface="Arial" pitchFamily="34" charset="0"/>
              </a:rPr>
              <a:t>Институт цифровых технологий и экономики</a:t>
            </a:r>
          </a:p>
          <a:p>
            <a:pPr algn="ctr"/>
            <a:r>
              <a:rPr lang="ru-RU" sz="1650" dirty="0">
                <a:latin typeface="Arial" pitchFamily="34" charset="0"/>
                <a:cs typeface="Arial" pitchFamily="34" charset="0"/>
              </a:rPr>
              <a:t>Кафедра точных и естественных наук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6836" y="6234424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Магадан, 2022</a:t>
            </a:r>
            <a:endParaRPr lang="ru-RU" dirty="0"/>
          </a:p>
        </p:txBody>
      </p:sp>
      <p:pic>
        <p:nvPicPr>
          <p:cNvPr id="1026" name="Picture 2" descr="Логотип_СВГУ_(прозрачный)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5" y="630992"/>
            <a:ext cx="9128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76410-2B35-4714-A178-F77EF892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" y="2"/>
            <a:ext cx="7543800" cy="90117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99071"/>
              </p:ext>
            </p:extLst>
          </p:nvPr>
        </p:nvGraphicFramePr>
        <p:xfrm>
          <a:off x="0" y="901176"/>
          <a:ext cx="9144000" cy="5956824"/>
        </p:xfrm>
        <a:graphic>
          <a:graphicData uri="http://schemas.openxmlformats.org/drawingml/2006/table">
            <a:tbl>
              <a:tblPr firstRow="1" firstCol="1" bandRow="1"/>
              <a:tblGrid>
                <a:gridCol w="4134427">
                  <a:extLst>
                    <a:ext uri="{9D8B030D-6E8A-4147-A177-3AD203B41FA5}">
                      <a16:colId xmlns:a16="http://schemas.microsoft.com/office/drawing/2014/main" xmlns="" val="4013578272"/>
                    </a:ext>
                  </a:extLst>
                </a:gridCol>
                <a:gridCol w="4134427">
                  <a:extLst>
                    <a:ext uri="{9D8B030D-6E8A-4147-A177-3AD203B41FA5}">
                      <a16:colId xmlns:a16="http://schemas.microsoft.com/office/drawing/2014/main" xmlns="" val="1105504837"/>
                    </a:ext>
                  </a:extLst>
                </a:gridCol>
                <a:gridCol w="875146">
                  <a:extLst>
                    <a:ext uri="{9D8B030D-6E8A-4147-A177-3AD203B41FA5}">
                      <a16:colId xmlns:a16="http://schemas.microsoft.com/office/drawing/2014/main" xmlns="" val="2023117212"/>
                    </a:ext>
                  </a:extLst>
                </a:gridCol>
              </a:tblGrid>
              <a:tr h="2707650">
                <a:tc gridSpan="2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7754"/>
                  </a:ext>
                </a:extLst>
              </a:tr>
              <a:tr h="541529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туров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Добавление 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4469382"/>
                  </a:ext>
                </a:extLst>
              </a:tr>
              <a:tr h="541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0025172"/>
                  </a:ext>
                </a:extLst>
              </a:tr>
              <a:tr h="541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0417432"/>
                  </a:ext>
                </a:extLst>
              </a:tr>
              <a:tr h="54152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туров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765243"/>
                  </a:ext>
                </a:extLst>
              </a:tr>
              <a:tr h="541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тура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0441098"/>
                  </a:ext>
                </a:extLst>
              </a:tr>
              <a:tr h="541529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7" marR="612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001172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09504" y="6370335"/>
            <a:ext cx="119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10/22</a:t>
            </a:r>
          </a:p>
        </p:txBody>
      </p:sp>
    </p:spTree>
    <p:extLst>
      <p:ext uri="{BB962C8B-B14F-4D97-AF65-F5344CB8AC3E}">
        <p14:creationId xmlns:p14="http://schemas.microsoft.com/office/powerpoint/2010/main" val="26779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549B3-7968-41A5-AA9F-CF346BE9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9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системы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9310" y="6334780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11/22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623" r="28295" b="25606"/>
          <a:stretch/>
        </p:blipFill>
        <p:spPr>
          <a:xfrm>
            <a:off x="1651001" y="1013621"/>
            <a:ext cx="6020911" cy="52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D5682-62A4-41FC-B620-88F5F518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15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Функции, выполняемые системой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5823" y="6377937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12/22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24453" b="26226"/>
          <a:stretch/>
        </p:blipFill>
        <p:spPr>
          <a:xfrm>
            <a:off x="978177" y="660993"/>
            <a:ext cx="7187646" cy="55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49213" y="6350696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13/22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22334" b="24855"/>
          <a:stretch/>
        </p:blipFill>
        <p:spPr>
          <a:xfrm>
            <a:off x="-293476" y="-110496"/>
            <a:ext cx="5092120" cy="4130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r="23893" b="22167"/>
          <a:stretch/>
        </p:blipFill>
        <p:spPr>
          <a:xfrm>
            <a:off x="4070826" y="220968"/>
            <a:ext cx="5073174" cy="3467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7401" t="1835" r="24471" b="23953"/>
          <a:stretch/>
        </p:blipFill>
        <p:spPr>
          <a:xfrm>
            <a:off x="3414877" y="3531476"/>
            <a:ext cx="4124516" cy="33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49213" y="6334780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14/22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89" t="2670" r="23063" b="23296"/>
          <a:stretch/>
        </p:blipFill>
        <p:spPr>
          <a:xfrm>
            <a:off x="1055915" y="12195"/>
            <a:ext cx="7336972" cy="67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97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модель базы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9310" y="6378323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15/22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979715"/>
            <a:ext cx="9143999" cy="4942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4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348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9051" t="35397" r="39271" b="40886"/>
          <a:stretch/>
        </p:blipFill>
        <p:spPr bwMode="auto">
          <a:xfrm>
            <a:off x="4831080" y="2114552"/>
            <a:ext cx="3983990" cy="2698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" y="2114550"/>
            <a:ext cx="414655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13360"/>
            <a:ext cx="9144000" cy="6027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«Клиенты»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991"/>
            <a:ext cx="9143999" cy="53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53373" y="6322485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16/22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3" y="3576217"/>
            <a:ext cx="3329939" cy="30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1459129"/>
            <a:ext cx="3413760" cy="34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641"/>
            <a:ext cx="9144000" cy="6027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«Клиенты»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5221" y="6334780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17/22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4" b="61483"/>
          <a:stretch/>
        </p:blipFill>
        <p:spPr bwMode="auto">
          <a:xfrm>
            <a:off x="1" y="1501140"/>
            <a:ext cx="9144001" cy="314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1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9284" y="6334780"/>
            <a:ext cx="10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18/22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44"/>
            <a:ext cx="9144000" cy="561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96490"/>
            <a:ext cx="2856548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" y="1543050"/>
            <a:ext cx="3581400" cy="344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640082"/>
            <a:ext cx="7886700" cy="5536883"/>
          </a:xfrm>
        </p:spPr>
        <p:txBody>
          <a:bodyPr>
            <a:normAutofit/>
          </a:bodyPr>
          <a:lstStyle/>
          <a:p>
            <a:pPr marL="0" indent="4445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Целью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выполнения работы является разработка автоматизированной информационной системы деятельности турагентства.</a:t>
            </a:r>
          </a:p>
          <a:p>
            <a:pPr marL="0" indent="4445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Объектом исследования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является деятельность турагентства.</a:t>
            </a:r>
          </a:p>
          <a:p>
            <a:pPr marL="0" indent="44450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Предметом исследования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является прием и обработка заявок на приобретение путевок.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4445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0035" y="6334780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94" y="4553012"/>
            <a:ext cx="1684812" cy="16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8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87" y="6334782"/>
            <a:ext cx="101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19/22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2" b="12581"/>
          <a:stretch/>
        </p:blipFill>
        <p:spPr bwMode="auto">
          <a:xfrm>
            <a:off x="595314" y="944880"/>
            <a:ext cx="3367087" cy="53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0" y="734571"/>
            <a:ext cx="3749040" cy="61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893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5379" y="6334780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20/22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351"/>
            <a:ext cx="9144000" cy="494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85" y="2426970"/>
            <a:ext cx="3359150" cy="252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2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EB7DE6-B618-4494-B3E9-A152E246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" y="247501"/>
            <a:ext cx="7513162" cy="12069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16B288A-32FC-4398-9890-C8DC18F7E5DC}"/>
              </a:ext>
            </a:extLst>
          </p:cNvPr>
          <p:cNvSpPr/>
          <p:nvPr/>
        </p:nvSpPr>
        <p:spPr>
          <a:xfrm>
            <a:off x="898634" y="1843809"/>
            <a:ext cx="6254233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анализ предметной области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техническое задание на разработку АИС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функциональная архитектура АИС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база данных АИС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программный продукт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2" y="2126235"/>
            <a:ext cx="1036951" cy="1036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1" y="5024205"/>
            <a:ext cx="1036951" cy="10369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31637" y="6334780"/>
            <a:ext cx="11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21/22</a:t>
            </a:r>
          </a:p>
        </p:txBody>
      </p:sp>
    </p:spTree>
    <p:extLst>
      <p:ext uri="{BB962C8B-B14F-4D97-AF65-F5344CB8AC3E}">
        <p14:creationId xmlns:p14="http://schemas.microsoft.com/office/powerpoint/2010/main" val="23671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990" y="96824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9" y="2076102"/>
            <a:ext cx="5336882" cy="42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A303C-C9C7-4B87-9955-965C8D88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11186"/>
            <a:ext cx="8432801" cy="13838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776BE-7A08-492C-89F1-5067A0AD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30" y="2408581"/>
            <a:ext cx="7725940" cy="351390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предметную область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процессы, подлежащие автоматизации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логическую модель базы данных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функциональную архитектуру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техническое задание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и создать автоматизированную информационную систему турагентства.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8455" y="6334780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34" y="379062"/>
            <a:ext cx="1985448" cy="19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442" t="4145" r="279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8455" y="6142745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4/22</a:t>
            </a:r>
          </a:p>
        </p:txBody>
      </p:sp>
    </p:spTree>
    <p:extLst>
      <p:ext uri="{BB962C8B-B14F-4D97-AF65-F5344CB8AC3E}">
        <p14:creationId xmlns:p14="http://schemas.microsoft.com/office/powerpoint/2010/main" val="19249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286" t="4102" r="27513"/>
          <a:stretch/>
        </p:blipFill>
        <p:spPr>
          <a:xfrm>
            <a:off x="-80759" y="0"/>
            <a:ext cx="922475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8454" y="6132697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5/22</a:t>
            </a:r>
          </a:p>
        </p:txBody>
      </p:sp>
    </p:spTree>
    <p:extLst>
      <p:ext uri="{BB962C8B-B14F-4D97-AF65-F5344CB8AC3E}">
        <p14:creationId xmlns:p14="http://schemas.microsoft.com/office/powerpoint/2010/main" val="8238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84" t="3560" r="278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8454" y="6132697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6/22</a:t>
            </a:r>
          </a:p>
        </p:txBody>
      </p:sp>
    </p:spTree>
    <p:extLst>
      <p:ext uri="{BB962C8B-B14F-4D97-AF65-F5344CB8AC3E}">
        <p14:creationId xmlns:p14="http://schemas.microsoft.com/office/powerpoint/2010/main" val="6681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512" t="3560" r="279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8454" y="6130045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7/22</a:t>
            </a:r>
          </a:p>
        </p:txBody>
      </p:sp>
    </p:spTree>
    <p:extLst>
      <p:ext uri="{BB962C8B-B14F-4D97-AF65-F5344CB8AC3E}">
        <p14:creationId xmlns:p14="http://schemas.microsoft.com/office/powerpoint/2010/main" val="30049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85" t="3705" r="276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454" y="6167587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8/22</a:t>
            </a:r>
          </a:p>
        </p:txBody>
      </p:sp>
    </p:spTree>
    <p:extLst>
      <p:ext uri="{BB962C8B-B14F-4D97-AF65-F5344CB8AC3E}">
        <p14:creationId xmlns:p14="http://schemas.microsoft.com/office/powerpoint/2010/main" val="22294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60" y="139598"/>
            <a:ext cx="7543800" cy="10161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модель базы данных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55700"/>
            <a:ext cx="9144000" cy="570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8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9/22</a:t>
            </a:r>
          </a:p>
        </p:txBody>
      </p:sp>
    </p:spTree>
    <p:extLst>
      <p:ext uri="{BB962C8B-B14F-4D97-AF65-F5344CB8AC3E}">
        <p14:creationId xmlns:p14="http://schemas.microsoft.com/office/powerpoint/2010/main" val="2903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1053455</TotalTime>
  <Words>206</Words>
  <Application>Microsoft Office PowerPoint</Application>
  <PresentationFormat>Экран (4:3)</PresentationFormat>
  <Paragraphs>81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РАЗРАБОТКА АВТОМАТИЗИРОВАННОЙ ИНФОРМАЦИОННОЙ СИСТЕМЫ ТУРАГЕНТСТВА</vt:lpstr>
      <vt:lpstr>Презентация PowerPoint</vt:lpstr>
      <vt:lpstr>Задачи  выпускной  квалификационной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Логическая модель базы данных</vt:lpstr>
      <vt:lpstr>Матрица ответственности</vt:lpstr>
      <vt:lpstr>Область применения системы</vt:lpstr>
      <vt:lpstr>Функции, выполняемые системой</vt:lpstr>
      <vt:lpstr>Презентация PowerPoint</vt:lpstr>
      <vt:lpstr>Презентация PowerPoint</vt:lpstr>
      <vt:lpstr>Физическая модель базы данных</vt:lpstr>
      <vt:lpstr>Авторизация</vt:lpstr>
      <vt:lpstr>Вкладка «Клиенты»</vt:lpstr>
      <vt:lpstr>Вкладка «Клиенты»</vt:lpstr>
      <vt:lpstr>Туры</vt:lpstr>
      <vt:lpstr>Туры</vt:lpstr>
      <vt:lpstr>Договоры</vt:lpstr>
      <vt:lpstr>Практические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АВТОМАТИЗИРОВАННОЙ СИСТЕМЫ РАСПРЕДЕЛЕНИЯ ГРАНТОВ</dc:title>
  <dc:creator>Vyach Nadtochy</dc:creator>
  <cp:lastModifiedBy>Студент</cp:lastModifiedBy>
  <cp:revision>177</cp:revision>
  <dcterms:created xsi:type="dcterms:W3CDTF">2021-03-04T14:46:07Z</dcterms:created>
  <dcterms:modified xsi:type="dcterms:W3CDTF">2023-01-19T07:32:15Z</dcterms:modified>
</cp:coreProperties>
</file>