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022">
          <p15:clr>
            <a:srgbClr val="000000"/>
          </p15:clr>
        </p15:guide>
        <p15:guide id="2" pos="385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4" autoAdjust="0"/>
  </p:normalViewPr>
  <p:slideViewPr>
    <p:cSldViewPr snapToGrid="0">
      <p:cViewPr>
        <p:scale>
          <a:sx n="98" d="100"/>
          <a:sy n="98" d="100"/>
        </p:scale>
        <p:origin x="180" y="-192"/>
      </p:cViewPr>
      <p:guideLst>
        <p:guide orient="horz" pos="3022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0124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Вопрос: что показывают на картинке горизонтальные линии от уровней полной энергии до пересечения с потенциальной кривой?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Ответ: в точках пересечения потенциальная энергия максимальна для данного кв. сосьояния (равна полной). Соответственно, </a:t>
            </a: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точки пересечения дают максимальный радиу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с, на который может удалиться электрон от центра в данном квантовом состоянии. Горизонтальные линии показывают таким образом, как «глубоко» (энергетически) сидит электрон в в потенциальной яме в данной квантовом состоянии</a:t>
            </a:r>
            <a:endParaRPr/>
          </a:p>
        </p:txBody>
      </p:sp>
      <p:sp>
        <p:nvSpPr>
          <p:cNvPr id="305" name="Google Shape;3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/>
              <a:t>1.  Что такое момент импульса частицы в квантовой механике (учитывая проинцип неопределённости)? ?  Об этом детально Сивухин V-1 параграф 31. Согласно Сивухину, в квантовой механике нет вектора момента импульса как в классической. Есть </a:t>
            </a:r>
            <a:r>
              <a:rPr lang="ru-RU" sz="1800" b="1"/>
              <a:t>квадрат полного углового </a:t>
            </a:r>
            <a:r>
              <a:rPr lang="ru-RU" sz="1800"/>
              <a:t>момента, момента, который является квадратом собственного значения квадрата оператора  углового момента (а не квадрат вектора углового момента, которого не существует).  Соответственно корень из L^2 даёт формулу для квантованной </a:t>
            </a:r>
            <a:r>
              <a:rPr lang="ru-RU" sz="1800" b="1"/>
              <a:t>величины (модуля) </a:t>
            </a:r>
            <a:r>
              <a:rPr lang="ru-RU" sz="1800"/>
              <a:t>L, которая и приводится (часто приводится квадрат как более адекватная вещь). Далее есть квантованная проекция  углового момента на какое либо одно направление.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2. Для n=1 получается момент импульса </a:t>
            </a:r>
            <a:r>
              <a:rPr lang="ru-RU" sz="1800" b="1"/>
              <a:t>L=0</a:t>
            </a:r>
            <a:r>
              <a:rPr lang="ru-RU" sz="1800"/>
              <a:t>. Почему?  По Бору это не так: для n=1  L=h/2</a:t>
            </a:r>
            <a:r>
              <a:rPr lang="ru-RU" sz="1800">
                <a:latin typeface="Noto Sans Symbols"/>
                <a:ea typeface="Noto Sans Symbols"/>
                <a:cs typeface="Noto Sans Symbols"/>
                <a:sym typeface="Noto Sans Symbols"/>
              </a:rPr>
              <a:t>πι.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Noto Sans Symbols"/>
                <a:ea typeface="Noto Sans Symbols"/>
                <a:cs typeface="Noto Sans Symbols"/>
                <a:sym typeface="Noto Sans Symbols"/>
              </a:rPr>
              <a:t>Так оно и есть! Об этом специально пишет Сивухин в параграфе 27  п.1. Идея в том, что у Бора плоская орбита, т.е. состояние не обладающее сферической симметрией и, соответственно, у него Λ=0 означает движение электрона по прямой через центр, т.е. столкновение с ядром.  Поэтому Бор это сразу исключил (у него наименьшее значение Λ равно </a:t>
            </a:r>
            <a:r>
              <a:rPr lang="ru-RU" sz="1800"/>
              <a:t>h/2</a:t>
            </a:r>
            <a:r>
              <a:rPr lang="ru-RU" sz="1800">
                <a:latin typeface="Noto Sans Symbols"/>
                <a:ea typeface="Noto Sans Symbols"/>
                <a:cs typeface="Noto Sans Symbols"/>
                <a:sym typeface="Noto Sans Symbols"/>
              </a:rPr>
              <a:t>πι). Из Шредингера  при ν=1 (σ−состояние) получается сферически симметричная волновая функция (вместо плоской орбиты – шар), откуда, по Сивухину, следует, что Λ=0. Почему из сферической симметрии вытекает Λ=0?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/>
              <a:t>1.  Что такое момент импульса частицы в квантовой механике (учитывая проинцип неопределённости)? ?  Об этом детально Сивухин V-1 параграф 31. Согласно Сивухину, в квантовой механике нет вектора момента импульса как в классической. Есть </a:t>
            </a:r>
            <a:r>
              <a:rPr lang="ru-RU" sz="1800" b="1"/>
              <a:t>квадрат полного углового </a:t>
            </a:r>
            <a:r>
              <a:rPr lang="ru-RU" sz="1800"/>
              <a:t>момента, момента, который является квадратом собственного значения квадрата оператора  углового момента (а не квадрат вектора углового момента, которого не существует).  Соответственно корень из L^2 даёт формулу для квантованной </a:t>
            </a:r>
            <a:r>
              <a:rPr lang="ru-RU" sz="1800" b="1"/>
              <a:t>величины (модуля) </a:t>
            </a:r>
            <a:r>
              <a:rPr lang="ru-RU" sz="1800"/>
              <a:t>L, которая и приводится (часто приводится квадрат как более адекватная вещь). Далее есть квантованная проекция  углового момента на какое либо одно направление.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2. Для n=1 получается момент импульса </a:t>
            </a:r>
            <a:r>
              <a:rPr lang="ru-RU" sz="1800" b="1"/>
              <a:t>L=0</a:t>
            </a:r>
            <a:r>
              <a:rPr lang="ru-RU" sz="1800"/>
              <a:t>. Почему?  По Бору это не так: для n=1  L=h/2</a:t>
            </a:r>
            <a:r>
              <a:rPr lang="ru-RU" sz="1800">
                <a:latin typeface="Noto Sans Symbols"/>
                <a:ea typeface="Noto Sans Symbols"/>
                <a:cs typeface="Noto Sans Symbols"/>
                <a:sym typeface="Noto Sans Symbols"/>
              </a:rPr>
              <a:t>πι.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Noto Sans Symbols"/>
                <a:ea typeface="Noto Sans Symbols"/>
                <a:cs typeface="Noto Sans Symbols"/>
                <a:sym typeface="Noto Sans Symbols"/>
              </a:rPr>
              <a:t>Так оно и есть! Об этом специально пишет Сивухин в параграфе 27  п.1. Идея в том, что у Бора плоская орбита, т.е. состояние не обладающее сферической симметрией и, соответственно, у него Λ=0 означает движение электрона по прямой через центр, т.е. столкновение с ядром.  Поэтому Бор это сразу исключил (у него наименьшее значение Λ равно </a:t>
            </a:r>
            <a:r>
              <a:rPr lang="ru-RU" sz="1800"/>
              <a:t>h/2</a:t>
            </a:r>
            <a:r>
              <a:rPr lang="ru-RU" sz="1800">
                <a:latin typeface="Noto Sans Symbols"/>
                <a:ea typeface="Noto Sans Symbols"/>
                <a:cs typeface="Noto Sans Symbols"/>
                <a:sym typeface="Noto Sans Symbols"/>
              </a:rPr>
              <a:t>πι). Из Шредингера  при ν=1 (σ−состояние) получается сферически симметричная волновая функция (вместо плоской орбиты – шар), откуда, по Сивухину, следует, что Λ=0. Почему из сферической симметрии вытекает Λ=0?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4" name="Google Shape;3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dirty="0"/>
              <a:t>1.  Что такое момент импульса частицы в квантовой механике (учитывая </a:t>
            </a:r>
            <a:r>
              <a:rPr lang="ru-RU" sz="1800" dirty="0" err="1"/>
              <a:t>проинцип</a:t>
            </a:r>
            <a:r>
              <a:rPr lang="ru-RU" sz="1800" dirty="0"/>
              <a:t> неопределённости)? ?  Об этом детально </a:t>
            </a:r>
            <a:r>
              <a:rPr lang="ru-RU" sz="1800" dirty="0" err="1"/>
              <a:t>Сивухин</a:t>
            </a:r>
            <a:r>
              <a:rPr lang="ru-RU" sz="1800" dirty="0"/>
              <a:t> V-1 параграф 31. Согласно </a:t>
            </a:r>
            <a:r>
              <a:rPr lang="ru-RU" sz="1800" dirty="0" err="1"/>
              <a:t>Сивухину</a:t>
            </a:r>
            <a:r>
              <a:rPr lang="ru-RU" sz="1800" dirty="0"/>
              <a:t>, в квантовой механике нет вектора момента импульса как в классической. Есть </a:t>
            </a:r>
            <a:r>
              <a:rPr lang="ru-RU" sz="1800" b="1" dirty="0"/>
              <a:t>квадрат полного углового </a:t>
            </a:r>
            <a:r>
              <a:rPr lang="ru-RU" sz="1800" dirty="0"/>
              <a:t>момента, момента, который является квадратом собственного значения квадрата оператора  углового момента (а не квадрат вектора углового момента, которого не существует).  Соответственно корень из L^2 даёт формулу для квантованной </a:t>
            </a:r>
            <a:r>
              <a:rPr lang="ru-RU" sz="1800" b="1" dirty="0"/>
              <a:t>величины (модуля) </a:t>
            </a:r>
            <a:r>
              <a:rPr lang="ru-RU" sz="1800" dirty="0"/>
              <a:t>L, которая и приводится (часто приводится квадрат как более адекватная вещь). Далее есть квантованная проекция  углового момента на какое либо одно направление.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2. Для n=1 получается момент импульса </a:t>
            </a:r>
            <a:r>
              <a:rPr lang="ru-RU" sz="1800" b="1" dirty="0"/>
              <a:t>L=0</a:t>
            </a:r>
            <a:r>
              <a:rPr lang="ru-RU" sz="1800" dirty="0"/>
              <a:t>. Почему?  По Бору это не так: для n=1  L=h/2</a:t>
            </a:r>
            <a:r>
              <a:rPr lang="ru-RU" sz="1800" dirty="0">
                <a:latin typeface="Noto Sans Symbols"/>
                <a:ea typeface="Noto Sans Symbols"/>
                <a:cs typeface="Noto Sans Symbols"/>
                <a:sym typeface="Noto Sans Symbols"/>
              </a:rPr>
              <a:t>πι.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Noto Sans Symbols"/>
                <a:ea typeface="Noto Sans Symbols"/>
                <a:cs typeface="Noto Sans Symbols"/>
                <a:sym typeface="Noto Sans Symbols"/>
              </a:rPr>
              <a:t>Так оно и есть! Об этом специально пишет </a:t>
            </a:r>
            <a:r>
              <a:rPr lang="ru-RU" sz="1800" dirty="0" err="1">
                <a:latin typeface="Noto Sans Symbols"/>
                <a:ea typeface="Noto Sans Symbols"/>
                <a:cs typeface="Noto Sans Symbols"/>
                <a:sym typeface="Noto Sans Symbols"/>
              </a:rPr>
              <a:t>Сивухин</a:t>
            </a:r>
            <a:r>
              <a:rPr lang="ru-RU" sz="1800" dirty="0">
                <a:latin typeface="Noto Sans Symbols"/>
                <a:ea typeface="Noto Sans Symbols"/>
                <a:cs typeface="Noto Sans Symbols"/>
                <a:sym typeface="Noto Sans Symbols"/>
              </a:rPr>
              <a:t> в параграфе 27  п.1. Идея в том, что у Бора плоская орбита, т.е. состояние не обладающее сферической симметрией и, соответственно, у него Λ=0 означает движение электрона по прямой через центр, т.е. столкновение с ядром.  Поэтому Бор это сразу исключил (у него наименьшее значение Λ равно </a:t>
            </a:r>
            <a:r>
              <a:rPr lang="ru-RU" sz="1800" dirty="0"/>
              <a:t>h/2</a:t>
            </a:r>
            <a:r>
              <a:rPr lang="ru-RU" sz="1800" dirty="0">
                <a:latin typeface="Noto Sans Symbols"/>
                <a:ea typeface="Noto Sans Symbols"/>
                <a:cs typeface="Noto Sans Symbols"/>
                <a:sym typeface="Noto Sans Symbols"/>
              </a:rPr>
              <a:t>πι). Из Шредингера  при ν=1 (σ−состояние) получается сферически симметричная волновая функция (вместо плоской орбиты – шар), откуда, по </a:t>
            </a:r>
            <a:r>
              <a:rPr lang="ru-RU" sz="1800" dirty="0" err="1">
                <a:latin typeface="Noto Sans Symbols"/>
                <a:ea typeface="Noto Sans Symbols"/>
                <a:cs typeface="Noto Sans Symbols"/>
                <a:sym typeface="Noto Sans Symbols"/>
              </a:rPr>
              <a:t>Сивухину</a:t>
            </a:r>
            <a:r>
              <a:rPr lang="ru-RU" sz="1800" dirty="0">
                <a:latin typeface="Noto Sans Symbols"/>
                <a:ea typeface="Noto Sans Symbols"/>
                <a:cs typeface="Noto Sans Symbols"/>
                <a:sym typeface="Noto Sans Symbols"/>
              </a:rPr>
              <a:t>, следует, что Λ=0. Почему из сферической симметрии вытекает Λ=0?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09" name="Google Shape;40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/>
              <a:t>Кратность вырождения σ: каждому из n значений квантового числа l соответствует 2l+1 квантового числа m.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ru-RU" sz="2000"/>
              <a:t>В многоэлектронных системах вырождение снимается (Савельев).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41" name="Google Shape;44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20"/>
              <a:t>Должен ли диполь (магнитный или электрический) ориентироваться по полю? Пусть </a:t>
            </a:r>
            <a:r>
              <a:rPr lang="ru-RU" sz="1020" u="sng"/>
              <a:t>макроскопический</a:t>
            </a:r>
            <a:r>
              <a:rPr lang="ru-RU" sz="1020"/>
              <a:t> диполь (постоянный магнит) с дипольным моментом </a:t>
            </a:r>
            <a:r>
              <a:rPr lang="ru-RU" sz="1020" b="1"/>
              <a:t>p</a:t>
            </a:r>
            <a:r>
              <a:rPr lang="ru-RU" sz="1020"/>
              <a:t> находится в пространстве, в котором в момент t=0 включается однородное поле </a:t>
            </a:r>
            <a:r>
              <a:rPr lang="ru-RU" sz="1020" b="1"/>
              <a:t>B</a:t>
            </a:r>
            <a:r>
              <a:rPr lang="ru-RU" sz="1020"/>
              <a:t>, направленное по z. У диполя появляется потенциальная энергия -p</a:t>
            </a:r>
            <a:r>
              <a:rPr lang="ru-RU" sz="1020" baseline="-25000"/>
              <a:t>z</a:t>
            </a:r>
            <a:r>
              <a:rPr lang="ru-RU" sz="1020"/>
              <a:t>B и возникает  пара сил, которая его поворачивает в направлении поля.  Диполь получает вращательное ускорение и приобретает максимальную угловую скорость, достигая сонаправленности с полем (где энергия имеет минимум -pB) и  далее продолжает вращение, пока его потенциальная энергия не достигнет начального значения, а  угловая скорость не станет равной 0. Таким образом возникнут незатухающие вращательные колебания вокруг центра инерции, в которых изменения проекции </a:t>
            </a:r>
            <a:r>
              <a:rPr lang="ru-RU" sz="1020" b="1"/>
              <a:t>p</a:t>
            </a:r>
            <a:r>
              <a:rPr lang="ru-RU" sz="1020" baseline="-25000"/>
              <a:t>x</a:t>
            </a:r>
            <a:r>
              <a:rPr lang="ru-RU" sz="1020"/>
              <a:t> и p</a:t>
            </a:r>
            <a:r>
              <a:rPr lang="ru-RU" sz="1020" baseline="-25000"/>
              <a:t>y</a:t>
            </a:r>
            <a:r>
              <a:rPr lang="ru-RU" sz="1020"/>
              <a:t> в среднем 0, а </a:t>
            </a:r>
            <a:r>
              <a:rPr lang="ru-RU" sz="1020" b="1"/>
              <a:t>среднее значение p</a:t>
            </a:r>
            <a:r>
              <a:rPr lang="ru-RU" sz="1020" b="1" baseline="-25000"/>
              <a:t>z</a:t>
            </a:r>
            <a:r>
              <a:rPr lang="ru-RU" sz="1020" b="1"/>
              <a:t> окажется больше, чем p</a:t>
            </a:r>
            <a:r>
              <a:rPr lang="ru-RU" sz="1020" b="1" baseline="-25000"/>
              <a:t>z  </a:t>
            </a:r>
            <a:r>
              <a:rPr lang="ru-RU" sz="1020" b="1"/>
              <a:t>до включения поля</a:t>
            </a:r>
            <a:r>
              <a:rPr lang="ru-RU" sz="1020"/>
              <a:t>, хотя  «ориентации по полю» в чистом виде нет. В частности, если в начальный момент было p</a:t>
            </a:r>
            <a:r>
              <a:rPr lang="ru-RU" sz="1020" baseline="-25000"/>
              <a:t>z</a:t>
            </a:r>
            <a:r>
              <a:rPr lang="ru-RU" sz="1020"/>
              <a:t> &lt; 0   (диполь ориентировался против поля), то  хотя среднее p</a:t>
            </a:r>
            <a:r>
              <a:rPr lang="ru-RU" sz="1020" baseline="-25000"/>
              <a:t>z</a:t>
            </a:r>
            <a:r>
              <a:rPr lang="ru-RU" sz="1020"/>
              <a:t> станет больше начального, среднее значение p</a:t>
            </a:r>
            <a:r>
              <a:rPr lang="ru-RU" sz="1020" baseline="-25000"/>
              <a:t>z  </a:t>
            </a:r>
            <a:r>
              <a:rPr lang="ru-RU" sz="1020"/>
              <a:t>может быть  отрицательным.  Таким образом в целом при отсутствии диссипации произойдёт «поляризация»  макромагнитов (способных свободно во всех направлениях вращаться без потери энергии).      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20"/>
              <a:t>	Пусть теперь включается неоднородное поле направленное по z и имеющее dB/dz. Тогда наряду с парой сил возникнет сила действующая на центр масс (p</a:t>
            </a:r>
            <a:r>
              <a:rPr lang="ru-RU" sz="1020" baseline="-25000"/>
              <a:t>z</a:t>
            </a:r>
            <a:r>
              <a:rPr lang="ru-RU" sz="1020"/>
              <a:t>)</a:t>
            </a:r>
            <a:r>
              <a:rPr lang="ru-RU" sz="1020" baseline="-25000"/>
              <a:t>ср</a:t>
            </a:r>
            <a:r>
              <a:rPr lang="ru-RU" sz="1020"/>
              <a:t>dB/dz, которая, в зависимости от начальной ориентации будет одни магниты втягивать в область сильного поля, а другие в область слабого, однако, в силу указанной поляризации, втягивание в область сильного поля должна преобладать.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20"/>
              <a:t>	Микро-диполи (электроны в атомах) отличаются тем, что их магнитный момент обусловлен механическим моментом импульса. В результате при включении магнитного поля их (суммарный момент атома)  магнитный и механический моменты не колеблются, а прецессируют.  В этом случае их начальная  </a:t>
            </a:r>
            <a:r>
              <a:rPr lang="ru-RU" sz="1020" b="1"/>
              <a:t> p</a:t>
            </a:r>
            <a:r>
              <a:rPr lang="ru-RU" sz="1020" b="1" baseline="-25000"/>
              <a:t>z </a:t>
            </a:r>
            <a:r>
              <a:rPr lang="ru-RU" sz="1020"/>
              <a:t> вообще не меняется и никакой поляризации непосредственно при включении поля не происходит. Однако,  когда устанавливается статистическое равновесие, в соответствии с распределением Больцмана преобладает ориентация в направлении поля, поскольку она соответствует минимальной потенциальной энергии и, соответственно, какие-то механизмы (столкновения?) приводят всё таки к поляризации (теория парамагнетизма, Ланжевен-Сивухин) и парамагнетики втягиваются в область сильного поля! Но в атомных пучках нет столкновений, равновесие в магнитном поле не устанавливается, соответственно распределение ориентаций остаётся начальным и пучок парамагнитных атомов в неоднородном поле не смещается, а симметрично уширяется.</a:t>
            </a:r>
            <a:endParaRPr sz="1020"/>
          </a:p>
        </p:txBody>
      </p:sp>
      <p:sp>
        <p:nvSpPr>
          <p:cNvPr id="583" name="Google Shape;5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Следовало бы объяснит переход к многоэлектронной системе!! </a:t>
            </a:r>
            <a:endParaRPr b="1"/>
          </a:p>
        </p:txBody>
      </p:sp>
      <p:sp>
        <p:nvSpPr>
          <p:cNvPr id="616" name="Google Shape;6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1DEABC-D766-4322-8E78-B830FAE35C72}" type="datetime4">
              <a:rPr lang="en-US" smtClean="0"/>
              <a:pPr/>
              <a:t>October 27, 2020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333F43-3E86-47E4-BFBB-2476D384E1C6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1663BA-01FC-4367-B6F3-ABB2645D55F1}" type="datetime4">
              <a:rPr lang="en-US" smtClean="0"/>
              <a:pPr/>
              <a:t>October 27,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EC054-3869-4501-B163-1BBFDE8DCE04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AD5615-7F4F-4584-84D5-CC95918C321F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EEA923-9BEE-48CE-9F28-5B525F399BAD}" type="datetime4">
              <a:rPr lang="en-US" smtClean="0"/>
              <a:pPr/>
              <a:t>October 27, 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27, 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5.emf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51.png"/><Relationship Id="rId10" Type="http://schemas.openxmlformats.org/officeDocument/2006/relationships/image" Target="../media/image5.emf"/><Relationship Id="rId4" Type="http://schemas.openxmlformats.org/officeDocument/2006/relationships/image" Target="../media/image50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5" Type="http://schemas.openxmlformats.org/officeDocument/2006/relationships/image" Target="../media/image5.emf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2628900" y="476250"/>
            <a:ext cx="266382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9A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323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r>
              <a:rPr lang="en-US" sz="3200" b="1" i="0" u="none" strike="noStrike" cap="none">
                <a:solidFill>
                  <a:srgbClr val="323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ЕКЦИЯ </a:t>
            </a:r>
            <a:r>
              <a:rPr lang="en-US" sz="4400" b="1" i="0" u="none" strike="noStrike" cap="none">
                <a:solidFill>
                  <a:srgbClr val="32329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152525" y="2371725"/>
            <a:ext cx="5795962" cy="4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4318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600"/>
              <a:buFont typeface="Times New Roman"/>
              <a:buNone/>
            </a:pPr>
            <a:r>
              <a:rPr lang="en-US" sz="2600" b="1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 ЛЕКЦИИ</a:t>
            </a:r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116012" y="3316287"/>
            <a:ext cx="748982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400"/>
              <a:buFont typeface="Times New Roman"/>
              <a:buNone/>
            </a:pPr>
            <a:r>
              <a:rPr lang="en-US" sz="2400" b="0" i="0" u="sng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Примеры</a:t>
            </a:r>
            <a:r>
              <a:rPr lang="en-US" sz="2400" b="0" i="0" u="sng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решения</a:t>
            </a:r>
            <a:r>
              <a:rPr lang="en-US" sz="2400" b="0" i="0" u="sng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квантовых</a:t>
            </a:r>
            <a:r>
              <a:rPr lang="en-US" sz="2400" b="0" i="0" u="sng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sng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</a:t>
            </a:r>
            <a:r>
              <a:rPr lang="en-US" sz="2200" b="0" i="0" u="sng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177800" marR="0" lvl="0" indent="-13970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Char char="-"/>
            </a:pP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одномерной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глубокой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потенциальной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яме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177800" marR="0" lvl="0" indent="-139700" algn="just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Char char="-"/>
            </a:pP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Прохождение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частицы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потенциальный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барьер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-US" sz="2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Туннельный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</a:t>
            </a:r>
            <a:r>
              <a:rPr lang="en-US" sz="2200" b="0" i="0" u="none" strike="noStrike" cap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/>
        </p:nvSpPr>
        <p:spPr>
          <a:xfrm>
            <a:off x="536817" y="988284"/>
            <a:ext cx="734536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Графики собственных функций - рисунок а).</a:t>
            </a:r>
            <a:endParaRPr/>
          </a:p>
        </p:txBody>
      </p:sp>
      <p:grpSp>
        <p:nvGrpSpPr>
          <p:cNvPr id="245" name="Google Shape;245;p12"/>
          <p:cNvGrpSpPr/>
          <p:nvPr/>
        </p:nvGrpSpPr>
        <p:grpSpPr>
          <a:xfrm>
            <a:off x="473317" y="1266096"/>
            <a:ext cx="8488362" cy="711200"/>
            <a:chOff x="300" y="1201"/>
            <a:chExt cx="5347" cy="448"/>
          </a:xfrm>
        </p:grpSpPr>
        <p:sp>
          <p:nvSpPr>
            <p:cNvPr id="246" name="Google Shape;246;p12"/>
            <p:cNvSpPr txBox="1"/>
            <p:nvPr/>
          </p:nvSpPr>
          <p:spPr>
            <a:xfrm>
              <a:off x="300" y="1253"/>
              <a:ext cx="5347" cy="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Рисунок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б) -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плотность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вероятности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обнаружения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частицы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различных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расстояниях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стенок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ямы</a:t>
              </a:r>
              <a:r>
                <a:rPr lang="en-US" sz="2200" b="0" i="0" u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dirty="0"/>
            </a:p>
          </p:txBody>
        </p:sp>
        <p:pic>
          <p:nvPicPr>
            <p:cNvPr id="247" name="Google Shape;24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8" y="1201"/>
              <a:ext cx="546" cy="28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8" name="Google Shape;2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5298" y="308497"/>
            <a:ext cx="2513012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/>
        </p:nvSpPr>
        <p:spPr>
          <a:xfrm>
            <a:off x="6374605" y="485503"/>
            <a:ext cx="230505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  2,  3,  …) 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>
          <a:xfrm>
            <a:off x="435815" y="1888374"/>
            <a:ext cx="8027987" cy="3575050"/>
            <a:chOff x="466725" y="2784475"/>
            <a:chExt cx="8027987" cy="3575050"/>
          </a:xfrm>
        </p:grpSpPr>
        <p:sp>
          <p:nvSpPr>
            <p:cNvPr id="291" name="Google Shape;291;p12"/>
            <p:cNvSpPr txBox="1"/>
            <p:nvPr/>
          </p:nvSpPr>
          <p:spPr>
            <a:xfrm>
              <a:off x="7605712" y="5816600"/>
              <a:ext cx="460375" cy="536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endParaRPr/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8054975" y="5810250"/>
              <a:ext cx="403225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466725" y="2784475"/>
              <a:ext cx="8027987" cy="3575049"/>
              <a:chOff x="466725" y="2784475"/>
              <a:chExt cx="8027987" cy="3575049"/>
            </a:xfrm>
          </p:grpSpPr>
          <p:sp>
            <p:nvSpPr>
              <p:cNvPr id="276" name="Google Shape;276;p12"/>
              <p:cNvSpPr txBox="1"/>
              <p:nvPr/>
            </p:nvSpPr>
            <p:spPr>
              <a:xfrm>
                <a:off x="3157537" y="5818187"/>
                <a:ext cx="454025" cy="530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604"/>
                  </a:buClr>
                  <a:buSzPts val="2200"/>
                  <a:buFont typeface="Times New Roman"/>
                  <a:buNone/>
                </a:pPr>
                <a:r>
                  <a:rPr lang="en-US" sz="2200" b="1" i="1" u="none">
                    <a:solidFill>
                      <a:srgbClr val="080604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</a:t>
                </a:r>
                <a:endParaRPr/>
              </a:p>
            </p:txBody>
          </p:sp>
          <p:sp>
            <p:nvSpPr>
              <p:cNvPr id="277" name="Google Shape;277;p12"/>
              <p:cNvSpPr txBox="1"/>
              <p:nvPr/>
            </p:nvSpPr>
            <p:spPr>
              <a:xfrm>
                <a:off x="3611562" y="5818187"/>
                <a:ext cx="396875" cy="541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604"/>
                  </a:buClr>
                  <a:buSzPts val="2200"/>
                  <a:buFont typeface="Times New Roman"/>
                  <a:buNone/>
                </a:pPr>
                <a:r>
                  <a:rPr lang="en-US" sz="2200" b="1" i="1" u="none">
                    <a:solidFill>
                      <a:srgbClr val="080604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466725" y="2784475"/>
                <a:ext cx="8027987" cy="3446462"/>
                <a:chOff x="466725" y="2784475"/>
                <a:chExt cx="8027987" cy="3446462"/>
              </a:xfrm>
            </p:grpSpPr>
            <p:cxnSp>
              <p:nvCxnSpPr>
                <p:cNvPr id="235" name="Google Shape;235;p12"/>
                <p:cNvCxnSpPr/>
                <p:nvPr/>
              </p:nvCxnSpPr>
              <p:spPr>
                <a:xfrm>
                  <a:off x="5643562" y="3790950"/>
                  <a:ext cx="215265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grpSp>
              <p:nvGrpSpPr>
                <p:cNvPr id="236" name="Google Shape;236;p12"/>
                <p:cNvGrpSpPr/>
                <p:nvPr/>
              </p:nvGrpSpPr>
              <p:grpSpPr>
                <a:xfrm>
                  <a:off x="5643562" y="3525837"/>
                  <a:ext cx="2151062" cy="266700"/>
                  <a:chOff x="3555" y="2173"/>
                  <a:chExt cx="1355" cy="168"/>
                </a:xfrm>
              </p:grpSpPr>
              <p:sp>
                <p:nvSpPr>
                  <p:cNvPr id="237" name="Google Shape;237;p12"/>
                  <p:cNvSpPr/>
                  <p:nvPr/>
                </p:nvSpPr>
                <p:spPr>
                  <a:xfrm>
                    <a:off x="3555" y="2178"/>
                    <a:ext cx="675" cy="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" h="336" extrusionOk="0">
                        <a:moveTo>
                          <a:pt x="0" y="322"/>
                        </a:moveTo>
                        <a:cubicBezTo>
                          <a:pt x="18" y="312"/>
                          <a:pt x="49" y="297"/>
                          <a:pt x="84" y="262"/>
                        </a:cubicBezTo>
                        <a:cubicBezTo>
                          <a:pt x="117" y="227"/>
                          <a:pt x="170" y="150"/>
                          <a:pt x="203" y="112"/>
                        </a:cubicBezTo>
                        <a:cubicBezTo>
                          <a:pt x="237" y="74"/>
                          <a:pt x="262" y="49"/>
                          <a:pt x="286" y="32"/>
                        </a:cubicBezTo>
                        <a:cubicBezTo>
                          <a:pt x="312" y="15"/>
                          <a:pt x="334" y="11"/>
                          <a:pt x="354" y="12"/>
                        </a:cubicBezTo>
                        <a:cubicBezTo>
                          <a:pt x="376" y="13"/>
                          <a:pt x="393" y="21"/>
                          <a:pt x="414" y="37"/>
                        </a:cubicBezTo>
                        <a:cubicBezTo>
                          <a:pt x="437" y="53"/>
                          <a:pt x="454" y="67"/>
                          <a:pt x="488" y="107"/>
                        </a:cubicBezTo>
                        <a:cubicBezTo>
                          <a:pt x="521" y="147"/>
                          <a:pt x="583" y="239"/>
                          <a:pt x="618" y="277"/>
                        </a:cubicBezTo>
                        <a:cubicBezTo>
                          <a:pt x="653" y="315"/>
                          <a:pt x="669" y="332"/>
                          <a:pt x="698" y="334"/>
                        </a:cubicBezTo>
                        <a:cubicBezTo>
                          <a:pt x="726" y="336"/>
                          <a:pt x="759" y="309"/>
                          <a:pt x="787" y="289"/>
                        </a:cubicBezTo>
                        <a:cubicBezTo>
                          <a:pt x="816" y="269"/>
                          <a:pt x="836" y="249"/>
                          <a:pt x="870" y="212"/>
                        </a:cubicBezTo>
                        <a:cubicBezTo>
                          <a:pt x="905" y="175"/>
                          <a:pt x="959" y="101"/>
                          <a:pt x="993" y="67"/>
                        </a:cubicBezTo>
                        <a:cubicBezTo>
                          <a:pt x="1027" y="33"/>
                          <a:pt x="1051" y="12"/>
                          <a:pt x="1077" y="7"/>
                        </a:cubicBezTo>
                        <a:cubicBezTo>
                          <a:pt x="1095" y="0"/>
                          <a:pt x="1123" y="22"/>
                          <a:pt x="1144" y="37"/>
                        </a:cubicBezTo>
                        <a:cubicBezTo>
                          <a:pt x="1165" y="52"/>
                          <a:pt x="1172" y="63"/>
                          <a:pt x="1202" y="97"/>
                        </a:cubicBezTo>
                        <a:cubicBezTo>
                          <a:pt x="1232" y="131"/>
                          <a:pt x="1285" y="203"/>
                          <a:pt x="1324" y="242"/>
                        </a:cubicBezTo>
                        <a:cubicBezTo>
                          <a:pt x="1363" y="281"/>
                          <a:pt x="1423" y="329"/>
                          <a:pt x="1434" y="329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00" b="0" i="0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8" name="Google Shape;238;p12"/>
                  <p:cNvSpPr/>
                  <p:nvPr/>
                </p:nvSpPr>
                <p:spPr>
                  <a:xfrm>
                    <a:off x="4232" y="2173"/>
                    <a:ext cx="336" cy="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" h="358" extrusionOk="0">
                        <a:moveTo>
                          <a:pt x="0" y="343"/>
                        </a:moveTo>
                        <a:cubicBezTo>
                          <a:pt x="0" y="358"/>
                          <a:pt x="71" y="291"/>
                          <a:pt x="109" y="251"/>
                        </a:cubicBezTo>
                        <a:cubicBezTo>
                          <a:pt x="147" y="211"/>
                          <a:pt x="195" y="139"/>
                          <a:pt x="229" y="101"/>
                        </a:cubicBezTo>
                        <a:cubicBezTo>
                          <a:pt x="263" y="63"/>
                          <a:pt x="287" y="38"/>
                          <a:pt x="312" y="21"/>
                        </a:cubicBezTo>
                        <a:cubicBezTo>
                          <a:pt x="337" y="4"/>
                          <a:pt x="359" y="0"/>
                          <a:pt x="380" y="1"/>
                        </a:cubicBezTo>
                        <a:cubicBezTo>
                          <a:pt x="402" y="2"/>
                          <a:pt x="418" y="10"/>
                          <a:pt x="440" y="26"/>
                        </a:cubicBezTo>
                        <a:cubicBezTo>
                          <a:pt x="462" y="42"/>
                          <a:pt x="479" y="56"/>
                          <a:pt x="513" y="96"/>
                        </a:cubicBezTo>
                        <a:cubicBezTo>
                          <a:pt x="547" y="136"/>
                          <a:pt x="610" y="226"/>
                          <a:pt x="643" y="266"/>
                        </a:cubicBezTo>
                        <a:cubicBezTo>
                          <a:pt x="676" y="306"/>
                          <a:pt x="701" y="328"/>
                          <a:pt x="714" y="337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00" b="0" i="0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9" name="Google Shape;239;p12"/>
                  <p:cNvSpPr/>
                  <p:nvPr/>
                </p:nvSpPr>
                <p:spPr>
                  <a:xfrm>
                    <a:off x="4573" y="2173"/>
                    <a:ext cx="337" cy="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" h="346" extrusionOk="0">
                        <a:moveTo>
                          <a:pt x="0" y="331"/>
                        </a:moveTo>
                        <a:cubicBezTo>
                          <a:pt x="0" y="346"/>
                          <a:pt x="52" y="289"/>
                          <a:pt x="86" y="251"/>
                        </a:cubicBezTo>
                        <a:cubicBezTo>
                          <a:pt x="120" y="213"/>
                          <a:pt x="172" y="139"/>
                          <a:pt x="206" y="101"/>
                        </a:cubicBezTo>
                        <a:cubicBezTo>
                          <a:pt x="240" y="63"/>
                          <a:pt x="264" y="38"/>
                          <a:pt x="289" y="21"/>
                        </a:cubicBezTo>
                        <a:cubicBezTo>
                          <a:pt x="314" y="4"/>
                          <a:pt x="336" y="0"/>
                          <a:pt x="357" y="1"/>
                        </a:cubicBezTo>
                        <a:cubicBezTo>
                          <a:pt x="379" y="2"/>
                          <a:pt x="395" y="10"/>
                          <a:pt x="417" y="26"/>
                        </a:cubicBezTo>
                        <a:cubicBezTo>
                          <a:pt x="439" y="42"/>
                          <a:pt x="456" y="56"/>
                          <a:pt x="490" y="96"/>
                        </a:cubicBezTo>
                        <a:cubicBezTo>
                          <a:pt x="524" y="136"/>
                          <a:pt x="583" y="225"/>
                          <a:pt x="620" y="266"/>
                        </a:cubicBezTo>
                        <a:cubicBezTo>
                          <a:pt x="657" y="307"/>
                          <a:pt x="701" y="334"/>
                          <a:pt x="714" y="343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00" b="0" i="0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grpSp>
              <p:nvGrpSpPr>
                <p:cNvPr id="240" name="Google Shape;240;p12"/>
                <p:cNvGrpSpPr/>
                <p:nvPr/>
              </p:nvGrpSpPr>
              <p:grpSpPr>
                <a:xfrm>
                  <a:off x="5624512" y="4219575"/>
                  <a:ext cx="2160587" cy="257175"/>
                  <a:chOff x="6717" y="3136"/>
                  <a:chExt cx="2889" cy="346"/>
                </a:xfrm>
              </p:grpSpPr>
              <p:sp>
                <p:nvSpPr>
                  <p:cNvPr id="241" name="Google Shape;241;p12"/>
                  <p:cNvSpPr/>
                  <p:nvPr/>
                </p:nvSpPr>
                <p:spPr>
                  <a:xfrm>
                    <a:off x="6717" y="3146"/>
                    <a:ext cx="1923" cy="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3" h="336" extrusionOk="0">
                        <a:moveTo>
                          <a:pt x="0" y="322"/>
                        </a:moveTo>
                        <a:cubicBezTo>
                          <a:pt x="24" y="312"/>
                          <a:pt x="66" y="297"/>
                          <a:pt x="112" y="262"/>
                        </a:cubicBezTo>
                        <a:cubicBezTo>
                          <a:pt x="157" y="227"/>
                          <a:pt x="227" y="150"/>
                          <a:pt x="272" y="112"/>
                        </a:cubicBezTo>
                        <a:cubicBezTo>
                          <a:pt x="317" y="74"/>
                          <a:pt x="350" y="49"/>
                          <a:pt x="383" y="32"/>
                        </a:cubicBezTo>
                        <a:cubicBezTo>
                          <a:pt x="417" y="15"/>
                          <a:pt x="446" y="11"/>
                          <a:pt x="474" y="12"/>
                        </a:cubicBezTo>
                        <a:cubicBezTo>
                          <a:pt x="503" y="13"/>
                          <a:pt x="525" y="21"/>
                          <a:pt x="554" y="37"/>
                        </a:cubicBezTo>
                        <a:cubicBezTo>
                          <a:pt x="584" y="53"/>
                          <a:pt x="607" y="67"/>
                          <a:pt x="652" y="107"/>
                        </a:cubicBezTo>
                        <a:cubicBezTo>
                          <a:pt x="697" y="147"/>
                          <a:pt x="779" y="239"/>
                          <a:pt x="826" y="277"/>
                        </a:cubicBezTo>
                        <a:cubicBezTo>
                          <a:pt x="873" y="315"/>
                          <a:pt x="895" y="332"/>
                          <a:pt x="933" y="334"/>
                        </a:cubicBezTo>
                        <a:cubicBezTo>
                          <a:pt x="971" y="336"/>
                          <a:pt x="1015" y="309"/>
                          <a:pt x="1053" y="289"/>
                        </a:cubicBezTo>
                        <a:cubicBezTo>
                          <a:pt x="1091" y="269"/>
                          <a:pt x="1118" y="249"/>
                          <a:pt x="1164" y="212"/>
                        </a:cubicBezTo>
                        <a:cubicBezTo>
                          <a:pt x="1210" y="175"/>
                          <a:pt x="1282" y="101"/>
                          <a:pt x="1328" y="67"/>
                        </a:cubicBezTo>
                        <a:cubicBezTo>
                          <a:pt x="1374" y="33"/>
                          <a:pt x="1406" y="12"/>
                          <a:pt x="1440" y="7"/>
                        </a:cubicBezTo>
                        <a:cubicBezTo>
                          <a:pt x="1464" y="0"/>
                          <a:pt x="1502" y="22"/>
                          <a:pt x="1530" y="37"/>
                        </a:cubicBezTo>
                        <a:cubicBezTo>
                          <a:pt x="1558" y="52"/>
                          <a:pt x="1567" y="63"/>
                          <a:pt x="1607" y="97"/>
                        </a:cubicBezTo>
                        <a:cubicBezTo>
                          <a:pt x="1647" y="131"/>
                          <a:pt x="1718" y="209"/>
                          <a:pt x="1771" y="242"/>
                        </a:cubicBezTo>
                        <a:cubicBezTo>
                          <a:pt x="1824" y="275"/>
                          <a:pt x="1908" y="297"/>
                          <a:pt x="1923" y="297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00" b="0" i="0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42" name="Google Shape;242;p12"/>
                  <p:cNvSpPr/>
                  <p:nvPr/>
                </p:nvSpPr>
                <p:spPr>
                  <a:xfrm>
                    <a:off x="8640" y="3136"/>
                    <a:ext cx="966" cy="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6" h="323" extrusionOk="0">
                        <a:moveTo>
                          <a:pt x="0" y="307"/>
                        </a:moveTo>
                        <a:cubicBezTo>
                          <a:pt x="0" y="322"/>
                          <a:pt x="94" y="285"/>
                          <a:pt x="145" y="251"/>
                        </a:cubicBezTo>
                        <a:cubicBezTo>
                          <a:pt x="196" y="217"/>
                          <a:pt x="260" y="139"/>
                          <a:pt x="305" y="101"/>
                        </a:cubicBezTo>
                        <a:cubicBezTo>
                          <a:pt x="350" y="63"/>
                          <a:pt x="383" y="38"/>
                          <a:pt x="416" y="21"/>
                        </a:cubicBezTo>
                        <a:cubicBezTo>
                          <a:pt x="450" y="4"/>
                          <a:pt x="479" y="0"/>
                          <a:pt x="507" y="1"/>
                        </a:cubicBezTo>
                        <a:cubicBezTo>
                          <a:pt x="536" y="2"/>
                          <a:pt x="558" y="10"/>
                          <a:pt x="587" y="26"/>
                        </a:cubicBezTo>
                        <a:cubicBezTo>
                          <a:pt x="617" y="42"/>
                          <a:pt x="640" y="56"/>
                          <a:pt x="685" y="96"/>
                        </a:cubicBezTo>
                        <a:cubicBezTo>
                          <a:pt x="730" y="136"/>
                          <a:pt x="812" y="228"/>
                          <a:pt x="859" y="266"/>
                        </a:cubicBezTo>
                        <a:cubicBezTo>
                          <a:pt x="906" y="304"/>
                          <a:pt x="948" y="314"/>
                          <a:pt x="966" y="323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0000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00" b="0" i="0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cxnSp>
              <p:nvCxnSpPr>
                <p:cNvPr id="248" name="Google Shape;248;p12"/>
                <p:cNvCxnSpPr/>
                <p:nvPr/>
              </p:nvCxnSpPr>
              <p:spPr>
                <a:xfrm>
                  <a:off x="1225550" y="2901950"/>
                  <a:ext cx="0" cy="2916237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</p:spPr>
            </p:cxnSp>
            <p:cxnSp>
              <p:nvCxnSpPr>
                <p:cNvPr id="249" name="Google Shape;249;p12"/>
                <p:cNvCxnSpPr/>
                <p:nvPr/>
              </p:nvCxnSpPr>
              <p:spPr>
                <a:xfrm>
                  <a:off x="1225550" y="5818187"/>
                  <a:ext cx="2651125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</p:spPr>
            </p:cxnSp>
            <p:cxnSp>
              <p:nvCxnSpPr>
                <p:cNvPr id="250" name="Google Shape;250;p12"/>
                <p:cNvCxnSpPr/>
                <p:nvPr/>
              </p:nvCxnSpPr>
              <p:spPr>
                <a:xfrm rot="10800000">
                  <a:off x="3346450" y="2901950"/>
                  <a:ext cx="0" cy="291623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51" name="Google Shape;251;p12"/>
                <p:cNvCxnSpPr/>
                <p:nvPr/>
              </p:nvCxnSpPr>
              <p:spPr>
                <a:xfrm>
                  <a:off x="1225550" y="5156200"/>
                  <a:ext cx="2120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Google Shape;252;p12"/>
                <p:cNvCxnSpPr/>
                <p:nvPr/>
              </p:nvCxnSpPr>
              <p:spPr>
                <a:xfrm>
                  <a:off x="1225550" y="3144837"/>
                  <a:ext cx="2120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53" name="Google Shape;253;p12"/>
                <p:cNvCxnSpPr/>
                <p:nvPr/>
              </p:nvCxnSpPr>
              <p:spPr>
                <a:xfrm>
                  <a:off x="1225550" y="3797300"/>
                  <a:ext cx="2120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54" name="Google Shape;254;p12"/>
                <p:cNvCxnSpPr/>
                <p:nvPr/>
              </p:nvCxnSpPr>
              <p:spPr>
                <a:xfrm>
                  <a:off x="1225550" y="4492625"/>
                  <a:ext cx="2120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271" name="Google Shape;271;p12"/>
                <p:cNvSpPr txBox="1"/>
                <p:nvPr/>
              </p:nvSpPr>
              <p:spPr>
                <a:xfrm>
                  <a:off x="1689100" y="3289300"/>
                  <a:ext cx="795337" cy="4079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 dirty="0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n=4</a:t>
                  </a:r>
                  <a:endParaRPr dirty="0"/>
                </a:p>
              </p:txBody>
            </p:sp>
            <p:sp>
              <p:nvSpPr>
                <p:cNvPr id="272" name="Google Shape;272;p12"/>
                <p:cNvSpPr txBox="1"/>
                <p:nvPr/>
              </p:nvSpPr>
              <p:spPr>
                <a:xfrm>
                  <a:off x="1403350" y="5160962"/>
                  <a:ext cx="720725" cy="5302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n=1</a:t>
                  </a:r>
                  <a:endParaRPr/>
                </a:p>
              </p:txBody>
            </p:sp>
            <p:sp>
              <p:nvSpPr>
                <p:cNvPr id="273" name="Google Shape;273;p12"/>
                <p:cNvSpPr txBox="1"/>
                <p:nvPr/>
              </p:nvSpPr>
              <p:spPr>
                <a:xfrm>
                  <a:off x="2336800" y="4752975"/>
                  <a:ext cx="795337" cy="4079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n=2</a:t>
                  </a:r>
                  <a:endParaRPr/>
                </a:p>
              </p:txBody>
            </p:sp>
            <p:sp>
              <p:nvSpPr>
                <p:cNvPr id="274" name="Google Shape;274;p12"/>
                <p:cNvSpPr txBox="1"/>
                <p:nvPr/>
              </p:nvSpPr>
              <p:spPr>
                <a:xfrm>
                  <a:off x="2124075" y="4081462"/>
                  <a:ext cx="720725" cy="4079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 dirty="0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n=3</a:t>
                  </a:r>
                  <a:endParaRPr dirty="0"/>
                </a:p>
              </p:txBody>
            </p:sp>
            <p:sp>
              <p:nvSpPr>
                <p:cNvPr id="275" name="Google Shape;275;p12"/>
                <p:cNvSpPr txBox="1"/>
                <p:nvPr/>
              </p:nvSpPr>
              <p:spPr>
                <a:xfrm>
                  <a:off x="827087" y="5818187"/>
                  <a:ext cx="530225" cy="4095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 dirty="0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</a:t>
                  </a:r>
                  <a:endParaRPr dirty="0"/>
                </a:p>
              </p:txBody>
            </p:sp>
            <p:sp>
              <p:nvSpPr>
                <p:cNvPr id="278" name="Google Shape;278;p12"/>
                <p:cNvSpPr txBox="1"/>
                <p:nvPr/>
              </p:nvSpPr>
              <p:spPr>
                <a:xfrm>
                  <a:off x="3492500" y="4087812"/>
                  <a:ext cx="530225" cy="398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а)</a:t>
                  </a:r>
                  <a:endParaRPr/>
                </a:p>
              </p:txBody>
            </p:sp>
            <p:sp>
              <p:nvSpPr>
                <p:cNvPr id="279" name="Google Shape;279;p12"/>
                <p:cNvSpPr txBox="1"/>
                <p:nvPr/>
              </p:nvSpPr>
              <p:spPr>
                <a:xfrm>
                  <a:off x="6557962" y="5643562"/>
                  <a:ext cx="3175" cy="4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00" b="0" i="0" u="none">
                    <a:solidFill>
                      <a:srgbClr val="080604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280" name="Google Shape;280;p12"/>
                <p:cNvCxnSpPr/>
                <p:nvPr/>
              </p:nvCxnSpPr>
              <p:spPr>
                <a:xfrm>
                  <a:off x="5643562" y="2857500"/>
                  <a:ext cx="0" cy="29591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</p:spPr>
            </p:cxnSp>
            <p:cxnSp>
              <p:nvCxnSpPr>
                <p:cNvPr id="281" name="Google Shape;281;p12"/>
                <p:cNvCxnSpPr/>
                <p:nvPr/>
              </p:nvCxnSpPr>
              <p:spPr>
                <a:xfrm>
                  <a:off x="5643562" y="5816600"/>
                  <a:ext cx="2690812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triangle" w="med" len="med"/>
                </a:ln>
              </p:spPr>
            </p:cxnSp>
            <p:cxnSp>
              <p:nvCxnSpPr>
                <p:cNvPr id="282" name="Google Shape;282;p12"/>
                <p:cNvCxnSpPr/>
                <p:nvPr/>
              </p:nvCxnSpPr>
              <p:spPr>
                <a:xfrm rot="10800000">
                  <a:off x="7796212" y="2857500"/>
                  <a:ext cx="0" cy="295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83" name="Google Shape;283;p12"/>
                <p:cNvCxnSpPr/>
                <p:nvPr/>
              </p:nvCxnSpPr>
              <p:spPr>
                <a:xfrm>
                  <a:off x="5643562" y="5143500"/>
                  <a:ext cx="215265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84" name="Google Shape;284;p12"/>
                <p:cNvCxnSpPr/>
                <p:nvPr/>
              </p:nvCxnSpPr>
              <p:spPr>
                <a:xfrm>
                  <a:off x="5635625" y="3008312"/>
                  <a:ext cx="215265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85" name="Google Shape;285;p12"/>
                <p:cNvCxnSpPr/>
                <p:nvPr/>
              </p:nvCxnSpPr>
              <p:spPr>
                <a:xfrm>
                  <a:off x="5643562" y="4471987"/>
                  <a:ext cx="215265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286" name="Google Shape;286;p12"/>
                <p:cNvSpPr txBox="1"/>
                <p:nvPr/>
              </p:nvSpPr>
              <p:spPr>
                <a:xfrm>
                  <a:off x="6921500" y="3122612"/>
                  <a:ext cx="806450" cy="414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n=4</a:t>
                  </a:r>
                  <a:endParaRPr/>
                </a:p>
              </p:txBody>
            </p:sp>
            <p:sp>
              <p:nvSpPr>
                <p:cNvPr id="287" name="Google Shape;287;p12"/>
                <p:cNvSpPr txBox="1"/>
                <p:nvPr/>
              </p:nvSpPr>
              <p:spPr>
                <a:xfrm>
                  <a:off x="6921500" y="5162550"/>
                  <a:ext cx="731837" cy="5381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n=1</a:t>
                  </a:r>
                  <a:endParaRPr/>
                </a:p>
              </p:txBody>
            </p:sp>
            <p:sp>
              <p:nvSpPr>
                <p:cNvPr id="288" name="Google Shape;288;p12"/>
                <p:cNvSpPr txBox="1"/>
                <p:nvPr/>
              </p:nvSpPr>
              <p:spPr>
                <a:xfrm>
                  <a:off x="6921500" y="4467225"/>
                  <a:ext cx="806450" cy="414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n=2</a:t>
                  </a:r>
                  <a:endParaRPr/>
                </a:p>
              </p:txBody>
            </p:sp>
            <p:sp>
              <p:nvSpPr>
                <p:cNvPr id="289" name="Google Shape;289;p12"/>
                <p:cNvSpPr txBox="1"/>
                <p:nvPr/>
              </p:nvSpPr>
              <p:spPr>
                <a:xfrm>
                  <a:off x="6921500" y="3806825"/>
                  <a:ext cx="731837" cy="414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n=3</a:t>
                  </a:r>
                  <a:endParaRPr/>
                </a:p>
              </p:txBody>
            </p:sp>
            <p:sp>
              <p:nvSpPr>
                <p:cNvPr id="290" name="Google Shape;290;p12"/>
                <p:cNvSpPr txBox="1"/>
                <p:nvPr/>
              </p:nvSpPr>
              <p:spPr>
                <a:xfrm>
                  <a:off x="5240337" y="5816600"/>
                  <a:ext cx="538162" cy="414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0</a:t>
                  </a:r>
                  <a:endParaRPr/>
                </a:p>
              </p:txBody>
            </p:sp>
            <p:sp>
              <p:nvSpPr>
                <p:cNvPr id="293" name="Google Shape;293;p12"/>
                <p:cNvSpPr/>
                <p:nvPr/>
              </p:nvSpPr>
              <p:spPr>
                <a:xfrm>
                  <a:off x="5643562" y="5487987"/>
                  <a:ext cx="2152650" cy="328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0" h="439" extrusionOk="0">
                      <a:moveTo>
                        <a:pt x="0" y="439"/>
                      </a:moveTo>
                      <a:cubicBezTo>
                        <a:pt x="38" y="425"/>
                        <a:pt x="184" y="391"/>
                        <a:pt x="255" y="370"/>
                      </a:cubicBezTo>
                      <a:cubicBezTo>
                        <a:pt x="331" y="347"/>
                        <a:pt x="387" y="325"/>
                        <a:pt x="455" y="300"/>
                      </a:cubicBezTo>
                      <a:cubicBezTo>
                        <a:pt x="523" y="275"/>
                        <a:pt x="607" y="243"/>
                        <a:pt x="665" y="220"/>
                      </a:cubicBezTo>
                      <a:cubicBezTo>
                        <a:pt x="723" y="197"/>
                        <a:pt x="750" y="183"/>
                        <a:pt x="805" y="160"/>
                      </a:cubicBezTo>
                      <a:cubicBezTo>
                        <a:pt x="860" y="137"/>
                        <a:pt x="925" y="103"/>
                        <a:pt x="995" y="80"/>
                      </a:cubicBezTo>
                      <a:cubicBezTo>
                        <a:pt x="1065" y="57"/>
                        <a:pt x="1153" y="33"/>
                        <a:pt x="1225" y="20"/>
                      </a:cubicBezTo>
                      <a:cubicBezTo>
                        <a:pt x="1315" y="0"/>
                        <a:pt x="1362" y="2"/>
                        <a:pt x="1425" y="0"/>
                      </a:cubicBezTo>
                      <a:cubicBezTo>
                        <a:pt x="1497" y="0"/>
                        <a:pt x="1588" y="8"/>
                        <a:pt x="1655" y="20"/>
                      </a:cubicBezTo>
                      <a:cubicBezTo>
                        <a:pt x="1722" y="32"/>
                        <a:pt x="1738" y="43"/>
                        <a:pt x="1825" y="70"/>
                      </a:cubicBezTo>
                      <a:cubicBezTo>
                        <a:pt x="1912" y="97"/>
                        <a:pt x="2080" y="149"/>
                        <a:pt x="2176" y="181"/>
                      </a:cubicBezTo>
                      <a:cubicBezTo>
                        <a:pt x="2272" y="213"/>
                        <a:pt x="2325" y="235"/>
                        <a:pt x="2404" y="265"/>
                      </a:cubicBezTo>
                      <a:cubicBezTo>
                        <a:pt x="2483" y="295"/>
                        <a:pt x="2571" y="335"/>
                        <a:pt x="2650" y="361"/>
                      </a:cubicBezTo>
                      <a:cubicBezTo>
                        <a:pt x="2683" y="378"/>
                        <a:pt x="2843" y="419"/>
                        <a:pt x="2880" y="419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00" b="0" i="0" u="none">
                    <a:solidFill>
                      <a:srgbClr val="080604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4" name="Google Shape;294;p12"/>
                <p:cNvSpPr/>
                <p:nvPr/>
              </p:nvSpPr>
              <p:spPr>
                <a:xfrm>
                  <a:off x="5665787" y="4878387"/>
                  <a:ext cx="2122487" cy="26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352" extrusionOk="0">
                      <a:moveTo>
                        <a:pt x="0" y="322"/>
                      </a:moveTo>
                      <a:cubicBezTo>
                        <a:pt x="35" y="312"/>
                        <a:pt x="95" y="297"/>
                        <a:pt x="160" y="262"/>
                      </a:cubicBezTo>
                      <a:cubicBezTo>
                        <a:pt x="225" y="227"/>
                        <a:pt x="325" y="150"/>
                        <a:pt x="390" y="112"/>
                      </a:cubicBezTo>
                      <a:cubicBezTo>
                        <a:pt x="455" y="74"/>
                        <a:pt x="502" y="49"/>
                        <a:pt x="550" y="32"/>
                      </a:cubicBezTo>
                      <a:cubicBezTo>
                        <a:pt x="598" y="15"/>
                        <a:pt x="639" y="11"/>
                        <a:pt x="680" y="12"/>
                      </a:cubicBezTo>
                      <a:cubicBezTo>
                        <a:pt x="721" y="13"/>
                        <a:pt x="753" y="21"/>
                        <a:pt x="795" y="37"/>
                      </a:cubicBezTo>
                      <a:cubicBezTo>
                        <a:pt x="837" y="53"/>
                        <a:pt x="870" y="67"/>
                        <a:pt x="935" y="107"/>
                      </a:cubicBezTo>
                      <a:cubicBezTo>
                        <a:pt x="1000" y="147"/>
                        <a:pt x="1109" y="238"/>
                        <a:pt x="1185" y="277"/>
                      </a:cubicBezTo>
                      <a:cubicBezTo>
                        <a:pt x="1261" y="316"/>
                        <a:pt x="1331" y="337"/>
                        <a:pt x="1390" y="340"/>
                      </a:cubicBezTo>
                      <a:cubicBezTo>
                        <a:pt x="1449" y="343"/>
                        <a:pt x="1493" y="316"/>
                        <a:pt x="1540" y="295"/>
                      </a:cubicBezTo>
                      <a:cubicBezTo>
                        <a:pt x="1587" y="274"/>
                        <a:pt x="1609" y="250"/>
                        <a:pt x="1670" y="212"/>
                      </a:cubicBezTo>
                      <a:cubicBezTo>
                        <a:pt x="1731" y="174"/>
                        <a:pt x="1839" y="101"/>
                        <a:pt x="1905" y="67"/>
                      </a:cubicBezTo>
                      <a:cubicBezTo>
                        <a:pt x="1971" y="33"/>
                        <a:pt x="2017" y="12"/>
                        <a:pt x="2065" y="7"/>
                      </a:cubicBezTo>
                      <a:cubicBezTo>
                        <a:pt x="2100" y="0"/>
                        <a:pt x="2155" y="22"/>
                        <a:pt x="2195" y="37"/>
                      </a:cubicBezTo>
                      <a:cubicBezTo>
                        <a:pt x="2235" y="52"/>
                        <a:pt x="2248" y="63"/>
                        <a:pt x="2305" y="97"/>
                      </a:cubicBezTo>
                      <a:cubicBezTo>
                        <a:pt x="2362" y="131"/>
                        <a:pt x="2477" y="205"/>
                        <a:pt x="2540" y="242"/>
                      </a:cubicBezTo>
                      <a:cubicBezTo>
                        <a:pt x="2603" y="279"/>
                        <a:pt x="2635" y="299"/>
                        <a:pt x="2685" y="317"/>
                      </a:cubicBezTo>
                      <a:cubicBezTo>
                        <a:pt x="2735" y="335"/>
                        <a:pt x="2808" y="345"/>
                        <a:pt x="2840" y="352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00" b="0" i="0" u="none">
                    <a:solidFill>
                      <a:srgbClr val="080604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95" name="Google Shape;295;p12"/>
                <p:cNvSpPr txBox="1"/>
                <p:nvPr/>
              </p:nvSpPr>
              <p:spPr>
                <a:xfrm>
                  <a:off x="7956550" y="4073525"/>
                  <a:ext cx="538162" cy="4032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80604"/>
                    </a:buClr>
                    <a:buSzPts val="2200"/>
                    <a:buFont typeface="Times New Roman"/>
                    <a:buNone/>
                  </a:pPr>
                  <a:r>
                    <a:rPr lang="en-US" sz="2200" b="1" i="1" u="none">
                      <a:solidFill>
                        <a:srgbClr val="080604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б)</a:t>
                  </a:r>
                  <a:endParaRPr/>
                </a:p>
              </p:txBody>
            </p:sp>
            <p:pic>
              <p:nvPicPr>
                <p:cNvPr id="296" name="Google Shape;296;p12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4795837" y="2784475"/>
                  <a:ext cx="857250" cy="457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7" name="Google Shape;297;p12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466725" y="2857500"/>
                  <a:ext cx="685800" cy="3619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" name="Полилиния 1"/>
                <p:cNvSpPr/>
                <p:nvPr/>
              </p:nvSpPr>
              <p:spPr>
                <a:xfrm>
                  <a:off x="1228725" y="2857500"/>
                  <a:ext cx="2119292" cy="608901"/>
                </a:xfrm>
                <a:custGeom>
                  <a:avLst/>
                  <a:gdLst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37130 w 2119292"/>
                    <a:gd name="connsiteY13" fmla="*/ 64643 h 608901"/>
                    <a:gd name="connsiteX14" fmla="*/ 1333948 w 2119292"/>
                    <a:gd name="connsiteY14" fmla="*/ 43128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37130 w 2119292"/>
                    <a:gd name="connsiteY13" fmla="*/ 64643 h 608901"/>
                    <a:gd name="connsiteX14" fmla="*/ 1344705 w 2119292"/>
                    <a:gd name="connsiteY14" fmla="*/ 10855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04857 w 2119292"/>
                    <a:gd name="connsiteY13" fmla="*/ 86159 h 608901"/>
                    <a:gd name="connsiteX14" fmla="*/ 1344705 w 2119292"/>
                    <a:gd name="connsiteY14" fmla="*/ 10855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19292" h="608901">
                      <a:moveTo>
                        <a:pt x="0" y="301312"/>
                      </a:moveTo>
                      <a:cubicBezTo>
                        <a:pt x="23308" y="236766"/>
                        <a:pt x="46617" y="172220"/>
                        <a:pt x="75304" y="129189"/>
                      </a:cubicBezTo>
                      <a:cubicBezTo>
                        <a:pt x="103991" y="86158"/>
                        <a:pt x="141642" y="64643"/>
                        <a:pt x="172122" y="43128"/>
                      </a:cubicBezTo>
                      <a:cubicBezTo>
                        <a:pt x="202602" y="21613"/>
                        <a:pt x="220532" y="-1696"/>
                        <a:pt x="258184" y="97"/>
                      </a:cubicBezTo>
                      <a:cubicBezTo>
                        <a:pt x="295836" y="1890"/>
                        <a:pt x="353210" y="3684"/>
                        <a:pt x="398033" y="53886"/>
                      </a:cubicBezTo>
                      <a:cubicBezTo>
                        <a:pt x="442856" y="104088"/>
                        <a:pt x="489473" y="227802"/>
                        <a:pt x="527125" y="301312"/>
                      </a:cubicBezTo>
                      <a:cubicBezTo>
                        <a:pt x="564777" y="374822"/>
                        <a:pt x="591671" y="450126"/>
                        <a:pt x="623944" y="494949"/>
                      </a:cubicBezTo>
                      <a:cubicBezTo>
                        <a:pt x="656217" y="539772"/>
                        <a:pt x="692075" y="554117"/>
                        <a:pt x="720762" y="570253"/>
                      </a:cubicBezTo>
                      <a:cubicBezTo>
                        <a:pt x="749449" y="586389"/>
                        <a:pt x="770965" y="588182"/>
                        <a:pt x="796066" y="591768"/>
                      </a:cubicBezTo>
                      <a:cubicBezTo>
                        <a:pt x="821167" y="595354"/>
                        <a:pt x="842683" y="606111"/>
                        <a:pt x="871370" y="591768"/>
                      </a:cubicBezTo>
                      <a:cubicBezTo>
                        <a:pt x="900057" y="577425"/>
                        <a:pt x="937708" y="539773"/>
                        <a:pt x="968188" y="505707"/>
                      </a:cubicBezTo>
                      <a:cubicBezTo>
                        <a:pt x="998668" y="471641"/>
                        <a:pt x="1030942" y="430404"/>
                        <a:pt x="1054250" y="387373"/>
                      </a:cubicBezTo>
                      <a:cubicBezTo>
                        <a:pt x="1077558" y="344342"/>
                        <a:pt x="1082937" y="297725"/>
                        <a:pt x="1108038" y="247523"/>
                      </a:cubicBezTo>
                      <a:cubicBezTo>
                        <a:pt x="1133139" y="197321"/>
                        <a:pt x="1165413" y="125604"/>
                        <a:pt x="1204857" y="86159"/>
                      </a:cubicBezTo>
                      <a:cubicBezTo>
                        <a:pt x="1244301" y="46714"/>
                        <a:pt x="1301675" y="10855"/>
                        <a:pt x="1344705" y="10855"/>
                      </a:cubicBezTo>
                      <a:cubicBezTo>
                        <a:pt x="1387735" y="10855"/>
                        <a:pt x="1427181" y="44921"/>
                        <a:pt x="1463040" y="86159"/>
                      </a:cubicBezTo>
                      <a:cubicBezTo>
                        <a:pt x="1498899" y="127397"/>
                        <a:pt x="1527586" y="195528"/>
                        <a:pt x="1559859" y="258281"/>
                      </a:cubicBezTo>
                      <a:cubicBezTo>
                        <a:pt x="1592132" y="321034"/>
                        <a:pt x="1627991" y="412474"/>
                        <a:pt x="1656678" y="462676"/>
                      </a:cubicBezTo>
                      <a:cubicBezTo>
                        <a:pt x="1685365" y="512878"/>
                        <a:pt x="1712259" y="536187"/>
                        <a:pt x="1731981" y="559495"/>
                      </a:cubicBezTo>
                      <a:cubicBezTo>
                        <a:pt x="1751703" y="582803"/>
                        <a:pt x="1755290" y="595354"/>
                        <a:pt x="1775012" y="602526"/>
                      </a:cubicBezTo>
                      <a:cubicBezTo>
                        <a:pt x="1794734" y="609698"/>
                        <a:pt x="1850315" y="602526"/>
                        <a:pt x="1850315" y="602526"/>
                      </a:cubicBezTo>
                      <a:cubicBezTo>
                        <a:pt x="1875416" y="602526"/>
                        <a:pt x="1896932" y="616870"/>
                        <a:pt x="1925619" y="602526"/>
                      </a:cubicBezTo>
                      <a:cubicBezTo>
                        <a:pt x="1954306" y="588182"/>
                        <a:pt x="1990165" y="561288"/>
                        <a:pt x="2022438" y="516464"/>
                      </a:cubicBezTo>
                      <a:cubicBezTo>
                        <a:pt x="2054711" y="471640"/>
                        <a:pt x="2121050" y="365857"/>
                        <a:pt x="2119257" y="333584"/>
                      </a:cubicBezTo>
                    </a:path>
                  </a:pathLst>
                </a:cu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Полилиния 68"/>
                <p:cNvSpPr/>
                <p:nvPr/>
              </p:nvSpPr>
              <p:spPr>
                <a:xfrm>
                  <a:off x="1238265" y="4181823"/>
                  <a:ext cx="2103227" cy="599016"/>
                </a:xfrm>
                <a:custGeom>
                  <a:avLst/>
                  <a:gdLst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37130 w 2119292"/>
                    <a:gd name="connsiteY13" fmla="*/ 64643 h 608901"/>
                    <a:gd name="connsiteX14" fmla="*/ 1333948 w 2119292"/>
                    <a:gd name="connsiteY14" fmla="*/ 43128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37130 w 2119292"/>
                    <a:gd name="connsiteY13" fmla="*/ 64643 h 608901"/>
                    <a:gd name="connsiteX14" fmla="*/ 1344705 w 2119292"/>
                    <a:gd name="connsiteY14" fmla="*/ 10855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04857 w 2119292"/>
                    <a:gd name="connsiteY13" fmla="*/ 86159 h 608901"/>
                    <a:gd name="connsiteX14" fmla="*/ 1344705 w 2119292"/>
                    <a:gd name="connsiteY14" fmla="*/ 10855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022438"/>
                    <a:gd name="connsiteY0" fmla="*/ 301312 h 608901"/>
                    <a:gd name="connsiteX1" fmla="*/ 75304 w 2022438"/>
                    <a:gd name="connsiteY1" fmla="*/ 129189 h 608901"/>
                    <a:gd name="connsiteX2" fmla="*/ 172122 w 2022438"/>
                    <a:gd name="connsiteY2" fmla="*/ 43128 h 608901"/>
                    <a:gd name="connsiteX3" fmla="*/ 258184 w 2022438"/>
                    <a:gd name="connsiteY3" fmla="*/ 97 h 608901"/>
                    <a:gd name="connsiteX4" fmla="*/ 398033 w 2022438"/>
                    <a:gd name="connsiteY4" fmla="*/ 53886 h 608901"/>
                    <a:gd name="connsiteX5" fmla="*/ 527125 w 2022438"/>
                    <a:gd name="connsiteY5" fmla="*/ 301312 h 608901"/>
                    <a:gd name="connsiteX6" fmla="*/ 623944 w 2022438"/>
                    <a:gd name="connsiteY6" fmla="*/ 494949 h 608901"/>
                    <a:gd name="connsiteX7" fmla="*/ 720762 w 2022438"/>
                    <a:gd name="connsiteY7" fmla="*/ 570253 h 608901"/>
                    <a:gd name="connsiteX8" fmla="*/ 796066 w 2022438"/>
                    <a:gd name="connsiteY8" fmla="*/ 591768 h 608901"/>
                    <a:gd name="connsiteX9" fmla="*/ 871370 w 2022438"/>
                    <a:gd name="connsiteY9" fmla="*/ 591768 h 608901"/>
                    <a:gd name="connsiteX10" fmla="*/ 968188 w 2022438"/>
                    <a:gd name="connsiteY10" fmla="*/ 505707 h 608901"/>
                    <a:gd name="connsiteX11" fmla="*/ 1054250 w 2022438"/>
                    <a:gd name="connsiteY11" fmla="*/ 387373 h 608901"/>
                    <a:gd name="connsiteX12" fmla="*/ 1108038 w 2022438"/>
                    <a:gd name="connsiteY12" fmla="*/ 247523 h 608901"/>
                    <a:gd name="connsiteX13" fmla="*/ 1204857 w 2022438"/>
                    <a:gd name="connsiteY13" fmla="*/ 86159 h 608901"/>
                    <a:gd name="connsiteX14" fmla="*/ 1344705 w 2022438"/>
                    <a:gd name="connsiteY14" fmla="*/ 10855 h 608901"/>
                    <a:gd name="connsiteX15" fmla="*/ 1463040 w 2022438"/>
                    <a:gd name="connsiteY15" fmla="*/ 86159 h 608901"/>
                    <a:gd name="connsiteX16" fmla="*/ 1559859 w 2022438"/>
                    <a:gd name="connsiteY16" fmla="*/ 258281 h 608901"/>
                    <a:gd name="connsiteX17" fmla="*/ 1656678 w 2022438"/>
                    <a:gd name="connsiteY17" fmla="*/ 462676 h 608901"/>
                    <a:gd name="connsiteX18" fmla="*/ 1731981 w 2022438"/>
                    <a:gd name="connsiteY18" fmla="*/ 559495 h 608901"/>
                    <a:gd name="connsiteX19" fmla="*/ 1775012 w 2022438"/>
                    <a:gd name="connsiteY19" fmla="*/ 602526 h 608901"/>
                    <a:gd name="connsiteX20" fmla="*/ 1850315 w 2022438"/>
                    <a:gd name="connsiteY20" fmla="*/ 602526 h 608901"/>
                    <a:gd name="connsiteX21" fmla="*/ 1925619 w 2022438"/>
                    <a:gd name="connsiteY21" fmla="*/ 602526 h 608901"/>
                    <a:gd name="connsiteX22" fmla="*/ 2022438 w 2022438"/>
                    <a:gd name="connsiteY22" fmla="*/ 516464 h 608901"/>
                    <a:gd name="connsiteX0" fmla="*/ 0 w 1925619"/>
                    <a:gd name="connsiteY0" fmla="*/ 301312 h 608901"/>
                    <a:gd name="connsiteX1" fmla="*/ 75304 w 1925619"/>
                    <a:gd name="connsiteY1" fmla="*/ 129189 h 608901"/>
                    <a:gd name="connsiteX2" fmla="*/ 172122 w 1925619"/>
                    <a:gd name="connsiteY2" fmla="*/ 43128 h 608901"/>
                    <a:gd name="connsiteX3" fmla="*/ 258184 w 1925619"/>
                    <a:gd name="connsiteY3" fmla="*/ 97 h 608901"/>
                    <a:gd name="connsiteX4" fmla="*/ 398033 w 1925619"/>
                    <a:gd name="connsiteY4" fmla="*/ 53886 h 608901"/>
                    <a:gd name="connsiteX5" fmla="*/ 527125 w 1925619"/>
                    <a:gd name="connsiteY5" fmla="*/ 301312 h 608901"/>
                    <a:gd name="connsiteX6" fmla="*/ 623944 w 1925619"/>
                    <a:gd name="connsiteY6" fmla="*/ 494949 h 608901"/>
                    <a:gd name="connsiteX7" fmla="*/ 720762 w 1925619"/>
                    <a:gd name="connsiteY7" fmla="*/ 570253 h 608901"/>
                    <a:gd name="connsiteX8" fmla="*/ 796066 w 1925619"/>
                    <a:gd name="connsiteY8" fmla="*/ 591768 h 608901"/>
                    <a:gd name="connsiteX9" fmla="*/ 871370 w 1925619"/>
                    <a:gd name="connsiteY9" fmla="*/ 591768 h 608901"/>
                    <a:gd name="connsiteX10" fmla="*/ 968188 w 1925619"/>
                    <a:gd name="connsiteY10" fmla="*/ 505707 h 608901"/>
                    <a:gd name="connsiteX11" fmla="*/ 1054250 w 1925619"/>
                    <a:gd name="connsiteY11" fmla="*/ 387373 h 608901"/>
                    <a:gd name="connsiteX12" fmla="*/ 1108038 w 1925619"/>
                    <a:gd name="connsiteY12" fmla="*/ 247523 h 608901"/>
                    <a:gd name="connsiteX13" fmla="*/ 1204857 w 1925619"/>
                    <a:gd name="connsiteY13" fmla="*/ 86159 h 608901"/>
                    <a:gd name="connsiteX14" fmla="*/ 1344705 w 1925619"/>
                    <a:gd name="connsiteY14" fmla="*/ 10855 h 608901"/>
                    <a:gd name="connsiteX15" fmla="*/ 1463040 w 1925619"/>
                    <a:gd name="connsiteY15" fmla="*/ 86159 h 608901"/>
                    <a:gd name="connsiteX16" fmla="*/ 1559859 w 1925619"/>
                    <a:gd name="connsiteY16" fmla="*/ 258281 h 608901"/>
                    <a:gd name="connsiteX17" fmla="*/ 1656678 w 1925619"/>
                    <a:gd name="connsiteY17" fmla="*/ 462676 h 608901"/>
                    <a:gd name="connsiteX18" fmla="*/ 1731981 w 1925619"/>
                    <a:gd name="connsiteY18" fmla="*/ 559495 h 608901"/>
                    <a:gd name="connsiteX19" fmla="*/ 1775012 w 1925619"/>
                    <a:gd name="connsiteY19" fmla="*/ 602526 h 608901"/>
                    <a:gd name="connsiteX20" fmla="*/ 1850315 w 1925619"/>
                    <a:gd name="connsiteY20" fmla="*/ 602526 h 608901"/>
                    <a:gd name="connsiteX21" fmla="*/ 1925619 w 1925619"/>
                    <a:gd name="connsiteY21" fmla="*/ 602526 h 608901"/>
                    <a:gd name="connsiteX0" fmla="*/ 0 w 1850315"/>
                    <a:gd name="connsiteY0" fmla="*/ 301312 h 605713"/>
                    <a:gd name="connsiteX1" fmla="*/ 75304 w 1850315"/>
                    <a:gd name="connsiteY1" fmla="*/ 129189 h 605713"/>
                    <a:gd name="connsiteX2" fmla="*/ 172122 w 1850315"/>
                    <a:gd name="connsiteY2" fmla="*/ 43128 h 605713"/>
                    <a:gd name="connsiteX3" fmla="*/ 258184 w 1850315"/>
                    <a:gd name="connsiteY3" fmla="*/ 97 h 605713"/>
                    <a:gd name="connsiteX4" fmla="*/ 398033 w 1850315"/>
                    <a:gd name="connsiteY4" fmla="*/ 53886 h 605713"/>
                    <a:gd name="connsiteX5" fmla="*/ 527125 w 1850315"/>
                    <a:gd name="connsiteY5" fmla="*/ 301312 h 605713"/>
                    <a:gd name="connsiteX6" fmla="*/ 623944 w 1850315"/>
                    <a:gd name="connsiteY6" fmla="*/ 494949 h 605713"/>
                    <a:gd name="connsiteX7" fmla="*/ 720762 w 1850315"/>
                    <a:gd name="connsiteY7" fmla="*/ 570253 h 605713"/>
                    <a:gd name="connsiteX8" fmla="*/ 796066 w 1850315"/>
                    <a:gd name="connsiteY8" fmla="*/ 591768 h 605713"/>
                    <a:gd name="connsiteX9" fmla="*/ 871370 w 1850315"/>
                    <a:gd name="connsiteY9" fmla="*/ 591768 h 605713"/>
                    <a:gd name="connsiteX10" fmla="*/ 968188 w 1850315"/>
                    <a:gd name="connsiteY10" fmla="*/ 505707 h 605713"/>
                    <a:gd name="connsiteX11" fmla="*/ 1054250 w 1850315"/>
                    <a:gd name="connsiteY11" fmla="*/ 387373 h 605713"/>
                    <a:gd name="connsiteX12" fmla="*/ 1108038 w 1850315"/>
                    <a:gd name="connsiteY12" fmla="*/ 247523 h 605713"/>
                    <a:gd name="connsiteX13" fmla="*/ 1204857 w 1850315"/>
                    <a:gd name="connsiteY13" fmla="*/ 86159 h 605713"/>
                    <a:gd name="connsiteX14" fmla="*/ 1344705 w 1850315"/>
                    <a:gd name="connsiteY14" fmla="*/ 10855 h 605713"/>
                    <a:gd name="connsiteX15" fmla="*/ 1463040 w 1850315"/>
                    <a:gd name="connsiteY15" fmla="*/ 86159 h 605713"/>
                    <a:gd name="connsiteX16" fmla="*/ 1559859 w 1850315"/>
                    <a:gd name="connsiteY16" fmla="*/ 258281 h 605713"/>
                    <a:gd name="connsiteX17" fmla="*/ 1656678 w 1850315"/>
                    <a:gd name="connsiteY17" fmla="*/ 462676 h 605713"/>
                    <a:gd name="connsiteX18" fmla="*/ 1731981 w 1850315"/>
                    <a:gd name="connsiteY18" fmla="*/ 559495 h 605713"/>
                    <a:gd name="connsiteX19" fmla="*/ 1775012 w 1850315"/>
                    <a:gd name="connsiteY19" fmla="*/ 602526 h 605713"/>
                    <a:gd name="connsiteX20" fmla="*/ 1850315 w 1850315"/>
                    <a:gd name="connsiteY20" fmla="*/ 602526 h 605713"/>
                    <a:gd name="connsiteX0" fmla="*/ 0 w 1775012"/>
                    <a:gd name="connsiteY0" fmla="*/ 301312 h 602526"/>
                    <a:gd name="connsiteX1" fmla="*/ 75304 w 1775012"/>
                    <a:gd name="connsiteY1" fmla="*/ 129189 h 602526"/>
                    <a:gd name="connsiteX2" fmla="*/ 172122 w 1775012"/>
                    <a:gd name="connsiteY2" fmla="*/ 43128 h 602526"/>
                    <a:gd name="connsiteX3" fmla="*/ 258184 w 1775012"/>
                    <a:gd name="connsiteY3" fmla="*/ 97 h 602526"/>
                    <a:gd name="connsiteX4" fmla="*/ 398033 w 1775012"/>
                    <a:gd name="connsiteY4" fmla="*/ 53886 h 602526"/>
                    <a:gd name="connsiteX5" fmla="*/ 527125 w 1775012"/>
                    <a:gd name="connsiteY5" fmla="*/ 301312 h 602526"/>
                    <a:gd name="connsiteX6" fmla="*/ 623944 w 1775012"/>
                    <a:gd name="connsiteY6" fmla="*/ 494949 h 602526"/>
                    <a:gd name="connsiteX7" fmla="*/ 720762 w 1775012"/>
                    <a:gd name="connsiteY7" fmla="*/ 570253 h 602526"/>
                    <a:gd name="connsiteX8" fmla="*/ 796066 w 1775012"/>
                    <a:gd name="connsiteY8" fmla="*/ 591768 h 602526"/>
                    <a:gd name="connsiteX9" fmla="*/ 871370 w 1775012"/>
                    <a:gd name="connsiteY9" fmla="*/ 591768 h 602526"/>
                    <a:gd name="connsiteX10" fmla="*/ 968188 w 1775012"/>
                    <a:gd name="connsiteY10" fmla="*/ 505707 h 602526"/>
                    <a:gd name="connsiteX11" fmla="*/ 1054250 w 1775012"/>
                    <a:gd name="connsiteY11" fmla="*/ 387373 h 602526"/>
                    <a:gd name="connsiteX12" fmla="*/ 1108038 w 1775012"/>
                    <a:gd name="connsiteY12" fmla="*/ 247523 h 602526"/>
                    <a:gd name="connsiteX13" fmla="*/ 1204857 w 1775012"/>
                    <a:gd name="connsiteY13" fmla="*/ 86159 h 602526"/>
                    <a:gd name="connsiteX14" fmla="*/ 1344705 w 1775012"/>
                    <a:gd name="connsiteY14" fmla="*/ 10855 h 602526"/>
                    <a:gd name="connsiteX15" fmla="*/ 1463040 w 1775012"/>
                    <a:gd name="connsiteY15" fmla="*/ 86159 h 602526"/>
                    <a:gd name="connsiteX16" fmla="*/ 1559859 w 1775012"/>
                    <a:gd name="connsiteY16" fmla="*/ 258281 h 602526"/>
                    <a:gd name="connsiteX17" fmla="*/ 1656678 w 1775012"/>
                    <a:gd name="connsiteY17" fmla="*/ 462676 h 602526"/>
                    <a:gd name="connsiteX18" fmla="*/ 1731981 w 1775012"/>
                    <a:gd name="connsiteY18" fmla="*/ 559495 h 602526"/>
                    <a:gd name="connsiteX19" fmla="*/ 1775012 w 1775012"/>
                    <a:gd name="connsiteY19" fmla="*/ 602526 h 602526"/>
                    <a:gd name="connsiteX0" fmla="*/ 0 w 1731981"/>
                    <a:gd name="connsiteY0" fmla="*/ 301312 h 599016"/>
                    <a:gd name="connsiteX1" fmla="*/ 75304 w 1731981"/>
                    <a:gd name="connsiteY1" fmla="*/ 129189 h 599016"/>
                    <a:gd name="connsiteX2" fmla="*/ 172122 w 1731981"/>
                    <a:gd name="connsiteY2" fmla="*/ 43128 h 599016"/>
                    <a:gd name="connsiteX3" fmla="*/ 258184 w 1731981"/>
                    <a:gd name="connsiteY3" fmla="*/ 97 h 599016"/>
                    <a:gd name="connsiteX4" fmla="*/ 398033 w 1731981"/>
                    <a:gd name="connsiteY4" fmla="*/ 53886 h 599016"/>
                    <a:gd name="connsiteX5" fmla="*/ 527125 w 1731981"/>
                    <a:gd name="connsiteY5" fmla="*/ 301312 h 599016"/>
                    <a:gd name="connsiteX6" fmla="*/ 623944 w 1731981"/>
                    <a:gd name="connsiteY6" fmla="*/ 494949 h 599016"/>
                    <a:gd name="connsiteX7" fmla="*/ 720762 w 1731981"/>
                    <a:gd name="connsiteY7" fmla="*/ 570253 h 599016"/>
                    <a:gd name="connsiteX8" fmla="*/ 796066 w 1731981"/>
                    <a:gd name="connsiteY8" fmla="*/ 591768 h 599016"/>
                    <a:gd name="connsiteX9" fmla="*/ 871370 w 1731981"/>
                    <a:gd name="connsiteY9" fmla="*/ 591768 h 599016"/>
                    <a:gd name="connsiteX10" fmla="*/ 968188 w 1731981"/>
                    <a:gd name="connsiteY10" fmla="*/ 505707 h 599016"/>
                    <a:gd name="connsiteX11" fmla="*/ 1054250 w 1731981"/>
                    <a:gd name="connsiteY11" fmla="*/ 387373 h 599016"/>
                    <a:gd name="connsiteX12" fmla="*/ 1108038 w 1731981"/>
                    <a:gd name="connsiteY12" fmla="*/ 247523 h 599016"/>
                    <a:gd name="connsiteX13" fmla="*/ 1204857 w 1731981"/>
                    <a:gd name="connsiteY13" fmla="*/ 86159 h 599016"/>
                    <a:gd name="connsiteX14" fmla="*/ 1344705 w 1731981"/>
                    <a:gd name="connsiteY14" fmla="*/ 10855 h 599016"/>
                    <a:gd name="connsiteX15" fmla="*/ 1463040 w 1731981"/>
                    <a:gd name="connsiteY15" fmla="*/ 86159 h 599016"/>
                    <a:gd name="connsiteX16" fmla="*/ 1559859 w 1731981"/>
                    <a:gd name="connsiteY16" fmla="*/ 258281 h 599016"/>
                    <a:gd name="connsiteX17" fmla="*/ 1656678 w 1731981"/>
                    <a:gd name="connsiteY17" fmla="*/ 462676 h 599016"/>
                    <a:gd name="connsiteX18" fmla="*/ 1731981 w 1731981"/>
                    <a:gd name="connsiteY18" fmla="*/ 559495 h 599016"/>
                    <a:gd name="connsiteX0" fmla="*/ 0 w 1656678"/>
                    <a:gd name="connsiteY0" fmla="*/ 301312 h 599016"/>
                    <a:gd name="connsiteX1" fmla="*/ 75304 w 1656678"/>
                    <a:gd name="connsiteY1" fmla="*/ 129189 h 599016"/>
                    <a:gd name="connsiteX2" fmla="*/ 172122 w 1656678"/>
                    <a:gd name="connsiteY2" fmla="*/ 43128 h 599016"/>
                    <a:gd name="connsiteX3" fmla="*/ 258184 w 1656678"/>
                    <a:gd name="connsiteY3" fmla="*/ 97 h 599016"/>
                    <a:gd name="connsiteX4" fmla="*/ 398033 w 1656678"/>
                    <a:gd name="connsiteY4" fmla="*/ 53886 h 599016"/>
                    <a:gd name="connsiteX5" fmla="*/ 527125 w 1656678"/>
                    <a:gd name="connsiteY5" fmla="*/ 301312 h 599016"/>
                    <a:gd name="connsiteX6" fmla="*/ 623944 w 1656678"/>
                    <a:gd name="connsiteY6" fmla="*/ 494949 h 599016"/>
                    <a:gd name="connsiteX7" fmla="*/ 720762 w 1656678"/>
                    <a:gd name="connsiteY7" fmla="*/ 570253 h 599016"/>
                    <a:gd name="connsiteX8" fmla="*/ 796066 w 1656678"/>
                    <a:gd name="connsiteY8" fmla="*/ 591768 h 599016"/>
                    <a:gd name="connsiteX9" fmla="*/ 871370 w 1656678"/>
                    <a:gd name="connsiteY9" fmla="*/ 591768 h 599016"/>
                    <a:gd name="connsiteX10" fmla="*/ 968188 w 1656678"/>
                    <a:gd name="connsiteY10" fmla="*/ 505707 h 599016"/>
                    <a:gd name="connsiteX11" fmla="*/ 1054250 w 1656678"/>
                    <a:gd name="connsiteY11" fmla="*/ 387373 h 599016"/>
                    <a:gd name="connsiteX12" fmla="*/ 1108038 w 1656678"/>
                    <a:gd name="connsiteY12" fmla="*/ 247523 h 599016"/>
                    <a:gd name="connsiteX13" fmla="*/ 1204857 w 1656678"/>
                    <a:gd name="connsiteY13" fmla="*/ 86159 h 599016"/>
                    <a:gd name="connsiteX14" fmla="*/ 1344705 w 1656678"/>
                    <a:gd name="connsiteY14" fmla="*/ 10855 h 599016"/>
                    <a:gd name="connsiteX15" fmla="*/ 1463040 w 1656678"/>
                    <a:gd name="connsiteY15" fmla="*/ 86159 h 599016"/>
                    <a:gd name="connsiteX16" fmla="*/ 1559859 w 1656678"/>
                    <a:gd name="connsiteY16" fmla="*/ 258281 h 599016"/>
                    <a:gd name="connsiteX17" fmla="*/ 1656678 w 1656678"/>
                    <a:gd name="connsiteY17" fmla="*/ 462676 h 599016"/>
                    <a:gd name="connsiteX0" fmla="*/ 0 w 1559859"/>
                    <a:gd name="connsiteY0" fmla="*/ 301312 h 599016"/>
                    <a:gd name="connsiteX1" fmla="*/ 75304 w 1559859"/>
                    <a:gd name="connsiteY1" fmla="*/ 129189 h 599016"/>
                    <a:gd name="connsiteX2" fmla="*/ 172122 w 1559859"/>
                    <a:gd name="connsiteY2" fmla="*/ 43128 h 599016"/>
                    <a:gd name="connsiteX3" fmla="*/ 258184 w 1559859"/>
                    <a:gd name="connsiteY3" fmla="*/ 97 h 599016"/>
                    <a:gd name="connsiteX4" fmla="*/ 398033 w 1559859"/>
                    <a:gd name="connsiteY4" fmla="*/ 53886 h 599016"/>
                    <a:gd name="connsiteX5" fmla="*/ 527125 w 1559859"/>
                    <a:gd name="connsiteY5" fmla="*/ 301312 h 599016"/>
                    <a:gd name="connsiteX6" fmla="*/ 623944 w 1559859"/>
                    <a:gd name="connsiteY6" fmla="*/ 494949 h 599016"/>
                    <a:gd name="connsiteX7" fmla="*/ 720762 w 1559859"/>
                    <a:gd name="connsiteY7" fmla="*/ 570253 h 599016"/>
                    <a:gd name="connsiteX8" fmla="*/ 796066 w 1559859"/>
                    <a:gd name="connsiteY8" fmla="*/ 591768 h 599016"/>
                    <a:gd name="connsiteX9" fmla="*/ 871370 w 1559859"/>
                    <a:gd name="connsiteY9" fmla="*/ 591768 h 599016"/>
                    <a:gd name="connsiteX10" fmla="*/ 968188 w 1559859"/>
                    <a:gd name="connsiteY10" fmla="*/ 505707 h 599016"/>
                    <a:gd name="connsiteX11" fmla="*/ 1054250 w 1559859"/>
                    <a:gd name="connsiteY11" fmla="*/ 387373 h 599016"/>
                    <a:gd name="connsiteX12" fmla="*/ 1108038 w 1559859"/>
                    <a:gd name="connsiteY12" fmla="*/ 247523 h 599016"/>
                    <a:gd name="connsiteX13" fmla="*/ 1204857 w 1559859"/>
                    <a:gd name="connsiteY13" fmla="*/ 86159 h 599016"/>
                    <a:gd name="connsiteX14" fmla="*/ 1344705 w 1559859"/>
                    <a:gd name="connsiteY14" fmla="*/ 10855 h 599016"/>
                    <a:gd name="connsiteX15" fmla="*/ 1463040 w 1559859"/>
                    <a:gd name="connsiteY15" fmla="*/ 86159 h 599016"/>
                    <a:gd name="connsiteX16" fmla="*/ 1559859 w 1559859"/>
                    <a:gd name="connsiteY16" fmla="*/ 258281 h 599016"/>
                    <a:gd name="connsiteX0" fmla="*/ 0 w 1600799"/>
                    <a:gd name="connsiteY0" fmla="*/ 301312 h 599016"/>
                    <a:gd name="connsiteX1" fmla="*/ 75304 w 1600799"/>
                    <a:gd name="connsiteY1" fmla="*/ 129189 h 599016"/>
                    <a:gd name="connsiteX2" fmla="*/ 172122 w 1600799"/>
                    <a:gd name="connsiteY2" fmla="*/ 43128 h 599016"/>
                    <a:gd name="connsiteX3" fmla="*/ 258184 w 1600799"/>
                    <a:gd name="connsiteY3" fmla="*/ 97 h 599016"/>
                    <a:gd name="connsiteX4" fmla="*/ 398033 w 1600799"/>
                    <a:gd name="connsiteY4" fmla="*/ 53886 h 599016"/>
                    <a:gd name="connsiteX5" fmla="*/ 527125 w 1600799"/>
                    <a:gd name="connsiteY5" fmla="*/ 301312 h 599016"/>
                    <a:gd name="connsiteX6" fmla="*/ 623944 w 1600799"/>
                    <a:gd name="connsiteY6" fmla="*/ 494949 h 599016"/>
                    <a:gd name="connsiteX7" fmla="*/ 720762 w 1600799"/>
                    <a:gd name="connsiteY7" fmla="*/ 570253 h 599016"/>
                    <a:gd name="connsiteX8" fmla="*/ 796066 w 1600799"/>
                    <a:gd name="connsiteY8" fmla="*/ 591768 h 599016"/>
                    <a:gd name="connsiteX9" fmla="*/ 871370 w 1600799"/>
                    <a:gd name="connsiteY9" fmla="*/ 591768 h 599016"/>
                    <a:gd name="connsiteX10" fmla="*/ 968188 w 1600799"/>
                    <a:gd name="connsiteY10" fmla="*/ 505707 h 599016"/>
                    <a:gd name="connsiteX11" fmla="*/ 1054250 w 1600799"/>
                    <a:gd name="connsiteY11" fmla="*/ 387373 h 599016"/>
                    <a:gd name="connsiteX12" fmla="*/ 1108038 w 1600799"/>
                    <a:gd name="connsiteY12" fmla="*/ 247523 h 599016"/>
                    <a:gd name="connsiteX13" fmla="*/ 1204857 w 1600799"/>
                    <a:gd name="connsiteY13" fmla="*/ 86159 h 599016"/>
                    <a:gd name="connsiteX14" fmla="*/ 1344705 w 1600799"/>
                    <a:gd name="connsiteY14" fmla="*/ 10855 h 599016"/>
                    <a:gd name="connsiteX15" fmla="*/ 1463040 w 1600799"/>
                    <a:gd name="connsiteY15" fmla="*/ 86159 h 599016"/>
                    <a:gd name="connsiteX16" fmla="*/ 1600799 w 1600799"/>
                    <a:gd name="connsiteY16" fmla="*/ 344342 h 59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00799" h="599016">
                      <a:moveTo>
                        <a:pt x="0" y="301312"/>
                      </a:moveTo>
                      <a:cubicBezTo>
                        <a:pt x="23308" y="236766"/>
                        <a:pt x="46617" y="172220"/>
                        <a:pt x="75304" y="129189"/>
                      </a:cubicBezTo>
                      <a:cubicBezTo>
                        <a:pt x="103991" y="86158"/>
                        <a:pt x="141642" y="64643"/>
                        <a:pt x="172122" y="43128"/>
                      </a:cubicBezTo>
                      <a:cubicBezTo>
                        <a:pt x="202602" y="21613"/>
                        <a:pt x="220532" y="-1696"/>
                        <a:pt x="258184" y="97"/>
                      </a:cubicBezTo>
                      <a:cubicBezTo>
                        <a:pt x="295836" y="1890"/>
                        <a:pt x="353210" y="3684"/>
                        <a:pt x="398033" y="53886"/>
                      </a:cubicBezTo>
                      <a:cubicBezTo>
                        <a:pt x="442856" y="104088"/>
                        <a:pt x="489473" y="227802"/>
                        <a:pt x="527125" y="301312"/>
                      </a:cubicBezTo>
                      <a:cubicBezTo>
                        <a:pt x="564777" y="374822"/>
                        <a:pt x="591671" y="450126"/>
                        <a:pt x="623944" y="494949"/>
                      </a:cubicBezTo>
                      <a:cubicBezTo>
                        <a:pt x="656217" y="539772"/>
                        <a:pt x="692075" y="554117"/>
                        <a:pt x="720762" y="570253"/>
                      </a:cubicBezTo>
                      <a:cubicBezTo>
                        <a:pt x="749449" y="586389"/>
                        <a:pt x="770965" y="588182"/>
                        <a:pt x="796066" y="591768"/>
                      </a:cubicBezTo>
                      <a:cubicBezTo>
                        <a:pt x="821167" y="595354"/>
                        <a:pt x="842683" y="606111"/>
                        <a:pt x="871370" y="591768"/>
                      </a:cubicBezTo>
                      <a:cubicBezTo>
                        <a:pt x="900057" y="577425"/>
                        <a:pt x="937708" y="539773"/>
                        <a:pt x="968188" y="505707"/>
                      </a:cubicBezTo>
                      <a:cubicBezTo>
                        <a:pt x="998668" y="471641"/>
                        <a:pt x="1030942" y="430404"/>
                        <a:pt x="1054250" y="387373"/>
                      </a:cubicBezTo>
                      <a:cubicBezTo>
                        <a:pt x="1077558" y="344342"/>
                        <a:pt x="1082937" y="297725"/>
                        <a:pt x="1108038" y="247523"/>
                      </a:cubicBezTo>
                      <a:cubicBezTo>
                        <a:pt x="1133139" y="197321"/>
                        <a:pt x="1165413" y="125604"/>
                        <a:pt x="1204857" y="86159"/>
                      </a:cubicBezTo>
                      <a:cubicBezTo>
                        <a:pt x="1244301" y="46714"/>
                        <a:pt x="1301675" y="10855"/>
                        <a:pt x="1344705" y="10855"/>
                      </a:cubicBezTo>
                      <a:cubicBezTo>
                        <a:pt x="1387735" y="10855"/>
                        <a:pt x="1420358" y="30578"/>
                        <a:pt x="1463040" y="86159"/>
                      </a:cubicBezTo>
                      <a:cubicBezTo>
                        <a:pt x="1505722" y="141740"/>
                        <a:pt x="1568526" y="281589"/>
                        <a:pt x="1600799" y="344342"/>
                      </a:cubicBezTo>
                    </a:path>
                  </a:pathLst>
                </a:cu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олилиния 69"/>
                <p:cNvSpPr/>
                <p:nvPr/>
              </p:nvSpPr>
              <p:spPr>
                <a:xfrm>
                  <a:off x="1225549" y="4840816"/>
                  <a:ext cx="2139276" cy="599016"/>
                </a:xfrm>
                <a:custGeom>
                  <a:avLst/>
                  <a:gdLst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37130 w 2119292"/>
                    <a:gd name="connsiteY13" fmla="*/ 64643 h 608901"/>
                    <a:gd name="connsiteX14" fmla="*/ 1333948 w 2119292"/>
                    <a:gd name="connsiteY14" fmla="*/ 43128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37130 w 2119292"/>
                    <a:gd name="connsiteY13" fmla="*/ 64643 h 608901"/>
                    <a:gd name="connsiteX14" fmla="*/ 1344705 w 2119292"/>
                    <a:gd name="connsiteY14" fmla="*/ 10855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119292"/>
                    <a:gd name="connsiteY0" fmla="*/ 301312 h 608901"/>
                    <a:gd name="connsiteX1" fmla="*/ 75304 w 2119292"/>
                    <a:gd name="connsiteY1" fmla="*/ 129189 h 608901"/>
                    <a:gd name="connsiteX2" fmla="*/ 172122 w 2119292"/>
                    <a:gd name="connsiteY2" fmla="*/ 43128 h 608901"/>
                    <a:gd name="connsiteX3" fmla="*/ 258184 w 2119292"/>
                    <a:gd name="connsiteY3" fmla="*/ 97 h 608901"/>
                    <a:gd name="connsiteX4" fmla="*/ 398033 w 2119292"/>
                    <a:gd name="connsiteY4" fmla="*/ 53886 h 608901"/>
                    <a:gd name="connsiteX5" fmla="*/ 527125 w 2119292"/>
                    <a:gd name="connsiteY5" fmla="*/ 301312 h 608901"/>
                    <a:gd name="connsiteX6" fmla="*/ 623944 w 2119292"/>
                    <a:gd name="connsiteY6" fmla="*/ 494949 h 608901"/>
                    <a:gd name="connsiteX7" fmla="*/ 720762 w 2119292"/>
                    <a:gd name="connsiteY7" fmla="*/ 570253 h 608901"/>
                    <a:gd name="connsiteX8" fmla="*/ 796066 w 2119292"/>
                    <a:gd name="connsiteY8" fmla="*/ 591768 h 608901"/>
                    <a:gd name="connsiteX9" fmla="*/ 871370 w 2119292"/>
                    <a:gd name="connsiteY9" fmla="*/ 591768 h 608901"/>
                    <a:gd name="connsiteX10" fmla="*/ 968188 w 2119292"/>
                    <a:gd name="connsiteY10" fmla="*/ 505707 h 608901"/>
                    <a:gd name="connsiteX11" fmla="*/ 1054250 w 2119292"/>
                    <a:gd name="connsiteY11" fmla="*/ 387373 h 608901"/>
                    <a:gd name="connsiteX12" fmla="*/ 1108038 w 2119292"/>
                    <a:gd name="connsiteY12" fmla="*/ 247523 h 608901"/>
                    <a:gd name="connsiteX13" fmla="*/ 1204857 w 2119292"/>
                    <a:gd name="connsiteY13" fmla="*/ 86159 h 608901"/>
                    <a:gd name="connsiteX14" fmla="*/ 1344705 w 2119292"/>
                    <a:gd name="connsiteY14" fmla="*/ 10855 h 608901"/>
                    <a:gd name="connsiteX15" fmla="*/ 1463040 w 2119292"/>
                    <a:gd name="connsiteY15" fmla="*/ 86159 h 608901"/>
                    <a:gd name="connsiteX16" fmla="*/ 1559859 w 2119292"/>
                    <a:gd name="connsiteY16" fmla="*/ 258281 h 608901"/>
                    <a:gd name="connsiteX17" fmla="*/ 1656678 w 2119292"/>
                    <a:gd name="connsiteY17" fmla="*/ 462676 h 608901"/>
                    <a:gd name="connsiteX18" fmla="*/ 1731981 w 2119292"/>
                    <a:gd name="connsiteY18" fmla="*/ 559495 h 608901"/>
                    <a:gd name="connsiteX19" fmla="*/ 1775012 w 2119292"/>
                    <a:gd name="connsiteY19" fmla="*/ 602526 h 608901"/>
                    <a:gd name="connsiteX20" fmla="*/ 1850315 w 2119292"/>
                    <a:gd name="connsiteY20" fmla="*/ 602526 h 608901"/>
                    <a:gd name="connsiteX21" fmla="*/ 1925619 w 2119292"/>
                    <a:gd name="connsiteY21" fmla="*/ 602526 h 608901"/>
                    <a:gd name="connsiteX22" fmla="*/ 2022438 w 2119292"/>
                    <a:gd name="connsiteY22" fmla="*/ 516464 h 608901"/>
                    <a:gd name="connsiteX23" fmla="*/ 2119257 w 2119292"/>
                    <a:gd name="connsiteY23" fmla="*/ 333584 h 608901"/>
                    <a:gd name="connsiteX0" fmla="*/ 0 w 2022438"/>
                    <a:gd name="connsiteY0" fmla="*/ 301312 h 608901"/>
                    <a:gd name="connsiteX1" fmla="*/ 75304 w 2022438"/>
                    <a:gd name="connsiteY1" fmla="*/ 129189 h 608901"/>
                    <a:gd name="connsiteX2" fmla="*/ 172122 w 2022438"/>
                    <a:gd name="connsiteY2" fmla="*/ 43128 h 608901"/>
                    <a:gd name="connsiteX3" fmla="*/ 258184 w 2022438"/>
                    <a:gd name="connsiteY3" fmla="*/ 97 h 608901"/>
                    <a:gd name="connsiteX4" fmla="*/ 398033 w 2022438"/>
                    <a:gd name="connsiteY4" fmla="*/ 53886 h 608901"/>
                    <a:gd name="connsiteX5" fmla="*/ 527125 w 2022438"/>
                    <a:gd name="connsiteY5" fmla="*/ 301312 h 608901"/>
                    <a:gd name="connsiteX6" fmla="*/ 623944 w 2022438"/>
                    <a:gd name="connsiteY6" fmla="*/ 494949 h 608901"/>
                    <a:gd name="connsiteX7" fmla="*/ 720762 w 2022438"/>
                    <a:gd name="connsiteY7" fmla="*/ 570253 h 608901"/>
                    <a:gd name="connsiteX8" fmla="*/ 796066 w 2022438"/>
                    <a:gd name="connsiteY8" fmla="*/ 591768 h 608901"/>
                    <a:gd name="connsiteX9" fmla="*/ 871370 w 2022438"/>
                    <a:gd name="connsiteY9" fmla="*/ 591768 h 608901"/>
                    <a:gd name="connsiteX10" fmla="*/ 968188 w 2022438"/>
                    <a:gd name="connsiteY10" fmla="*/ 505707 h 608901"/>
                    <a:gd name="connsiteX11" fmla="*/ 1054250 w 2022438"/>
                    <a:gd name="connsiteY11" fmla="*/ 387373 h 608901"/>
                    <a:gd name="connsiteX12" fmla="*/ 1108038 w 2022438"/>
                    <a:gd name="connsiteY12" fmla="*/ 247523 h 608901"/>
                    <a:gd name="connsiteX13" fmla="*/ 1204857 w 2022438"/>
                    <a:gd name="connsiteY13" fmla="*/ 86159 h 608901"/>
                    <a:gd name="connsiteX14" fmla="*/ 1344705 w 2022438"/>
                    <a:gd name="connsiteY14" fmla="*/ 10855 h 608901"/>
                    <a:gd name="connsiteX15" fmla="*/ 1463040 w 2022438"/>
                    <a:gd name="connsiteY15" fmla="*/ 86159 h 608901"/>
                    <a:gd name="connsiteX16" fmla="*/ 1559859 w 2022438"/>
                    <a:gd name="connsiteY16" fmla="*/ 258281 h 608901"/>
                    <a:gd name="connsiteX17" fmla="*/ 1656678 w 2022438"/>
                    <a:gd name="connsiteY17" fmla="*/ 462676 h 608901"/>
                    <a:gd name="connsiteX18" fmla="*/ 1731981 w 2022438"/>
                    <a:gd name="connsiteY18" fmla="*/ 559495 h 608901"/>
                    <a:gd name="connsiteX19" fmla="*/ 1775012 w 2022438"/>
                    <a:gd name="connsiteY19" fmla="*/ 602526 h 608901"/>
                    <a:gd name="connsiteX20" fmla="*/ 1850315 w 2022438"/>
                    <a:gd name="connsiteY20" fmla="*/ 602526 h 608901"/>
                    <a:gd name="connsiteX21" fmla="*/ 1925619 w 2022438"/>
                    <a:gd name="connsiteY21" fmla="*/ 602526 h 608901"/>
                    <a:gd name="connsiteX22" fmla="*/ 2022438 w 2022438"/>
                    <a:gd name="connsiteY22" fmla="*/ 516464 h 608901"/>
                    <a:gd name="connsiteX0" fmla="*/ 0 w 1925619"/>
                    <a:gd name="connsiteY0" fmla="*/ 301312 h 608901"/>
                    <a:gd name="connsiteX1" fmla="*/ 75304 w 1925619"/>
                    <a:gd name="connsiteY1" fmla="*/ 129189 h 608901"/>
                    <a:gd name="connsiteX2" fmla="*/ 172122 w 1925619"/>
                    <a:gd name="connsiteY2" fmla="*/ 43128 h 608901"/>
                    <a:gd name="connsiteX3" fmla="*/ 258184 w 1925619"/>
                    <a:gd name="connsiteY3" fmla="*/ 97 h 608901"/>
                    <a:gd name="connsiteX4" fmla="*/ 398033 w 1925619"/>
                    <a:gd name="connsiteY4" fmla="*/ 53886 h 608901"/>
                    <a:gd name="connsiteX5" fmla="*/ 527125 w 1925619"/>
                    <a:gd name="connsiteY5" fmla="*/ 301312 h 608901"/>
                    <a:gd name="connsiteX6" fmla="*/ 623944 w 1925619"/>
                    <a:gd name="connsiteY6" fmla="*/ 494949 h 608901"/>
                    <a:gd name="connsiteX7" fmla="*/ 720762 w 1925619"/>
                    <a:gd name="connsiteY7" fmla="*/ 570253 h 608901"/>
                    <a:gd name="connsiteX8" fmla="*/ 796066 w 1925619"/>
                    <a:gd name="connsiteY8" fmla="*/ 591768 h 608901"/>
                    <a:gd name="connsiteX9" fmla="*/ 871370 w 1925619"/>
                    <a:gd name="connsiteY9" fmla="*/ 591768 h 608901"/>
                    <a:gd name="connsiteX10" fmla="*/ 968188 w 1925619"/>
                    <a:gd name="connsiteY10" fmla="*/ 505707 h 608901"/>
                    <a:gd name="connsiteX11" fmla="*/ 1054250 w 1925619"/>
                    <a:gd name="connsiteY11" fmla="*/ 387373 h 608901"/>
                    <a:gd name="connsiteX12" fmla="*/ 1108038 w 1925619"/>
                    <a:gd name="connsiteY12" fmla="*/ 247523 h 608901"/>
                    <a:gd name="connsiteX13" fmla="*/ 1204857 w 1925619"/>
                    <a:gd name="connsiteY13" fmla="*/ 86159 h 608901"/>
                    <a:gd name="connsiteX14" fmla="*/ 1344705 w 1925619"/>
                    <a:gd name="connsiteY14" fmla="*/ 10855 h 608901"/>
                    <a:gd name="connsiteX15" fmla="*/ 1463040 w 1925619"/>
                    <a:gd name="connsiteY15" fmla="*/ 86159 h 608901"/>
                    <a:gd name="connsiteX16" fmla="*/ 1559859 w 1925619"/>
                    <a:gd name="connsiteY16" fmla="*/ 258281 h 608901"/>
                    <a:gd name="connsiteX17" fmla="*/ 1656678 w 1925619"/>
                    <a:gd name="connsiteY17" fmla="*/ 462676 h 608901"/>
                    <a:gd name="connsiteX18" fmla="*/ 1731981 w 1925619"/>
                    <a:gd name="connsiteY18" fmla="*/ 559495 h 608901"/>
                    <a:gd name="connsiteX19" fmla="*/ 1775012 w 1925619"/>
                    <a:gd name="connsiteY19" fmla="*/ 602526 h 608901"/>
                    <a:gd name="connsiteX20" fmla="*/ 1850315 w 1925619"/>
                    <a:gd name="connsiteY20" fmla="*/ 602526 h 608901"/>
                    <a:gd name="connsiteX21" fmla="*/ 1925619 w 1925619"/>
                    <a:gd name="connsiteY21" fmla="*/ 602526 h 608901"/>
                    <a:gd name="connsiteX0" fmla="*/ 0 w 1850315"/>
                    <a:gd name="connsiteY0" fmla="*/ 301312 h 605713"/>
                    <a:gd name="connsiteX1" fmla="*/ 75304 w 1850315"/>
                    <a:gd name="connsiteY1" fmla="*/ 129189 h 605713"/>
                    <a:gd name="connsiteX2" fmla="*/ 172122 w 1850315"/>
                    <a:gd name="connsiteY2" fmla="*/ 43128 h 605713"/>
                    <a:gd name="connsiteX3" fmla="*/ 258184 w 1850315"/>
                    <a:gd name="connsiteY3" fmla="*/ 97 h 605713"/>
                    <a:gd name="connsiteX4" fmla="*/ 398033 w 1850315"/>
                    <a:gd name="connsiteY4" fmla="*/ 53886 h 605713"/>
                    <a:gd name="connsiteX5" fmla="*/ 527125 w 1850315"/>
                    <a:gd name="connsiteY5" fmla="*/ 301312 h 605713"/>
                    <a:gd name="connsiteX6" fmla="*/ 623944 w 1850315"/>
                    <a:gd name="connsiteY6" fmla="*/ 494949 h 605713"/>
                    <a:gd name="connsiteX7" fmla="*/ 720762 w 1850315"/>
                    <a:gd name="connsiteY7" fmla="*/ 570253 h 605713"/>
                    <a:gd name="connsiteX8" fmla="*/ 796066 w 1850315"/>
                    <a:gd name="connsiteY8" fmla="*/ 591768 h 605713"/>
                    <a:gd name="connsiteX9" fmla="*/ 871370 w 1850315"/>
                    <a:gd name="connsiteY9" fmla="*/ 591768 h 605713"/>
                    <a:gd name="connsiteX10" fmla="*/ 968188 w 1850315"/>
                    <a:gd name="connsiteY10" fmla="*/ 505707 h 605713"/>
                    <a:gd name="connsiteX11" fmla="*/ 1054250 w 1850315"/>
                    <a:gd name="connsiteY11" fmla="*/ 387373 h 605713"/>
                    <a:gd name="connsiteX12" fmla="*/ 1108038 w 1850315"/>
                    <a:gd name="connsiteY12" fmla="*/ 247523 h 605713"/>
                    <a:gd name="connsiteX13" fmla="*/ 1204857 w 1850315"/>
                    <a:gd name="connsiteY13" fmla="*/ 86159 h 605713"/>
                    <a:gd name="connsiteX14" fmla="*/ 1344705 w 1850315"/>
                    <a:gd name="connsiteY14" fmla="*/ 10855 h 605713"/>
                    <a:gd name="connsiteX15" fmla="*/ 1463040 w 1850315"/>
                    <a:gd name="connsiteY15" fmla="*/ 86159 h 605713"/>
                    <a:gd name="connsiteX16" fmla="*/ 1559859 w 1850315"/>
                    <a:gd name="connsiteY16" fmla="*/ 258281 h 605713"/>
                    <a:gd name="connsiteX17" fmla="*/ 1656678 w 1850315"/>
                    <a:gd name="connsiteY17" fmla="*/ 462676 h 605713"/>
                    <a:gd name="connsiteX18" fmla="*/ 1731981 w 1850315"/>
                    <a:gd name="connsiteY18" fmla="*/ 559495 h 605713"/>
                    <a:gd name="connsiteX19" fmla="*/ 1775012 w 1850315"/>
                    <a:gd name="connsiteY19" fmla="*/ 602526 h 605713"/>
                    <a:gd name="connsiteX20" fmla="*/ 1850315 w 1850315"/>
                    <a:gd name="connsiteY20" fmla="*/ 602526 h 605713"/>
                    <a:gd name="connsiteX0" fmla="*/ 0 w 1775012"/>
                    <a:gd name="connsiteY0" fmla="*/ 301312 h 602526"/>
                    <a:gd name="connsiteX1" fmla="*/ 75304 w 1775012"/>
                    <a:gd name="connsiteY1" fmla="*/ 129189 h 602526"/>
                    <a:gd name="connsiteX2" fmla="*/ 172122 w 1775012"/>
                    <a:gd name="connsiteY2" fmla="*/ 43128 h 602526"/>
                    <a:gd name="connsiteX3" fmla="*/ 258184 w 1775012"/>
                    <a:gd name="connsiteY3" fmla="*/ 97 h 602526"/>
                    <a:gd name="connsiteX4" fmla="*/ 398033 w 1775012"/>
                    <a:gd name="connsiteY4" fmla="*/ 53886 h 602526"/>
                    <a:gd name="connsiteX5" fmla="*/ 527125 w 1775012"/>
                    <a:gd name="connsiteY5" fmla="*/ 301312 h 602526"/>
                    <a:gd name="connsiteX6" fmla="*/ 623944 w 1775012"/>
                    <a:gd name="connsiteY6" fmla="*/ 494949 h 602526"/>
                    <a:gd name="connsiteX7" fmla="*/ 720762 w 1775012"/>
                    <a:gd name="connsiteY7" fmla="*/ 570253 h 602526"/>
                    <a:gd name="connsiteX8" fmla="*/ 796066 w 1775012"/>
                    <a:gd name="connsiteY8" fmla="*/ 591768 h 602526"/>
                    <a:gd name="connsiteX9" fmla="*/ 871370 w 1775012"/>
                    <a:gd name="connsiteY9" fmla="*/ 591768 h 602526"/>
                    <a:gd name="connsiteX10" fmla="*/ 968188 w 1775012"/>
                    <a:gd name="connsiteY10" fmla="*/ 505707 h 602526"/>
                    <a:gd name="connsiteX11" fmla="*/ 1054250 w 1775012"/>
                    <a:gd name="connsiteY11" fmla="*/ 387373 h 602526"/>
                    <a:gd name="connsiteX12" fmla="*/ 1108038 w 1775012"/>
                    <a:gd name="connsiteY12" fmla="*/ 247523 h 602526"/>
                    <a:gd name="connsiteX13" fmla="*/ 1204857 w 1775012"/>
                    <a:gd name="connsiteY13" fmla="*/ 86159 h 602526"/>
                    <a:gd name="connsiteX14" fmla="*/ 1344705 w 1775012"/>
                    <a:gd name="connsiteY14" fmla="*/ 10855 h 602526"/>
                    <a:gd name="connsiteX15" fmla="*/ 1463040 w 1775012"/>
                    <a:gd name="connsiteY15" fmla="*/ 86159 h 602526"/>
                    <a:gd name="connsiteX16" fmla="*/ 1559859 w 1775012"/>
                    <a:gd name="connsiteY16" fmla="*/ 258281 h 602526"/>
                    <a:gd name="connsiteX17" fmla="*/ 1656678 w 1775012"/>
                    <a:gd name="connsiteY17" fmla="*/ 462676 h 602526"/>
                    <a:gd name="connsiteX18" fmla="*/ 1731981 w 1775012"/>
                    <a:gd name="connsiteY18" fmla="*/ 559495 h 602526"/>
                    <a:gd name="connsiteX19" fmla="*/ 1775012 w 1775012"/>
                    <a:gd name="connsiteY19" fmla="*/ 602526 h 602526"/>
                    <a:gd name="connsiteX0" fmla="*/ 0 w 1731981"/>
                    <a:gd name="connsiteY0" fmla="*/ 301312 h 599016"/>
                    <a:gd name="connsiteX1" fmla="*/ 75304 w 1731981"/>
                    <a:gd name="connsiteY1" fmla="*/ 129189 h 599016"/>
                    <a:gd name="connsiteX2" fmla="*/ 172122 w 1731981"/>
                    <a:gd name="connsiteY2" fmla="*/ 43128 h 599016"/>
                    <a:gd name="connsiteX3" fmla="*/ 258184 w 1731981"/>
                    <a:gd name="connsiteY3" fmla="*/ 97 h 599016"/>
                    <a:gd name="connsiteX4" fmla="*/ 398033 w 1731981"/>
                    <a:gd name="connsiteY4" fmla="*/ 53886 h 599016"/>
                    <a:gd name="connsiteX5" fmla="*/ 527125 w 1731981"/>
                    <a:gd name="connsiteY5" fmla="*/ 301312 h 599016"/>
                    <a:gd name="connsiteX6" fmla="*/ 623944 w 1731981"/>
                    <a:gd name="connsiteY6" fmla="*/ 494949 h 599016"/>
                    <a:gd name="connsiteX7" fmla="*/ 720762 w 1731981"/>
                    <a:gd name="connsiteY7" fmla="*/ 570253 h 599016"/>
                    <a:gd name="connsiteX8" fmla="*/ 796066 w 1731981"/>
                    <a:gd name="connsiteY8" fmla="*/ 591768 h 599016"/>
                    <a:gd name="connsiteX9" fmla="*/ 871370 w 1731981"/>
                    <a:gd name="connsiteY9" fmla="*/ 591768 h 599016"/>
                    <a:gd name="connsiteX10" fmla="*/ 968188 w 1731981"/>
                    <a:gd name="connsiteY10" fmla="*/ 505707 h 599016"/>
                    <a:gd name="connsiteX11" fmla="*/ 1054250 w 1731981"/>
                    <a:gd name="connsiteY11" fmla="*/ 387373 h 599016"/>
                    <a:gd name="connsiteX12" fmla="*/ 1108038 w 1731981"/>
                    <a:gd name="connsiteY12" fmla="*/ 247523 h 599016"/>
                    <a:gd name="connsiteX13" fmla="*/ 1204857 w 1731981"/>
                    <a:gd name="connsiteY13" fmla="*/ 86159 h 599016"/>
                    <a:gd name="connsiteX14" fmla="*/ 1344705 w 1731981"/>
                    <a:gd name="connsiteY14" fmla="*/ 10855 h 599016"/>
                    <a:gd name="connsiteX15" fmla="*/ 1463040 w 1731981"/>
                    <a:gd name="connsiteY15" fmla="*/ 86159 h 599016"/>
                    <a:gd name="connsiteX16" fmla="*/ 1559859 w 1731981"/>
                    <a:gd name="connsiteY16" fmla="*/ 258281 h 599016"/>
                    <a:gd name="connsiteX17" fmla="*/ 1656678 w 1731981"/>
                    <a:gd name="connsiteY17" fmla="*/ 462676 h 599016"/>
                    <a:gd name="connsiteX18" fmla="*/ 1731981 w 1731981"/>
                    <a:gd name="connsiteY18" fmla="*/ 559495 h 599016"/>
                    <a:gd name="connsiteX0" fmla="*/ 0 w 1656678"/>
                    <a:gd name="connsiteY0" fmla="*/ 301312 h 599016"/>
                    <a:gd name="connsiteX1" fmla="*/ 75304 w 1656678"/>
                    <a:gd name="connsiteY1" fmla="*/ 129189 h 599016"/>
                    <a:gd name="connsiteX2" fmla="*/ 172122 w 1656678"/>
                    <a:gd name="connsiteY2" fmla="*/ 43128 h 599016"/>
                    <a:gd name="connsiteX3" fmla="*/ 258184 w 1656678"/>
                    <a:gd name="connsiteY3" fmla="*/ 97 h 599016"/>
                    <a:gd name="connsiteX4" fmla="*/ 398033 w 1656678"/>
                    <a:gd name="connsiteY4" fmla="*/ 53886 h 599016"/>
                    <a:gd name="connsiteX5" fmla="*/ 527125 w 1656678"/>
                    <a:gd name="connsiteY5" fmla="*/ 301312 h 599016"/>
                    <a:gd name="connsiteX6" fmla="*/ 623944 w 1656678"/>
                    <a:gd name="connsiteY6" fmla="*/ 494949 h 599016"/>
                    <a:gd name="connsiteX7" fmla="*/ 720762 w 1656678"/>
                    <a:gd name="connsiteY7" fmla="*/ 570253 h 599016"/>
                    <a:gd name="connsiteX8" fmla="*/ 796066 w 1656678"/>
                    <a:gd name="connsiteY8" fmla="*/ 591768 h 599016"/>
                    <a:gd name="connsiteX9" fmla="*/ 871370 w 1656678"/>
                    <a:gd name="connsiteY9" fmla="*/ 591768 h 599016"/>
                    <a:gd name="connsiteX10" fmla="*/ 968188 w 1656678"/>
                    <a:gd name="connsiteY10" fmla="*/ 505707 h 599016"/>
                    <a:gd name="connsiteX11" fmla="*/ 1054250 w 1656678"/>
                    <a:gd name="connsiteY11" fmla="*/ 387373 h 599016"/>
                    <a:gd name="connsiteX12" fmla="*/ 1108038 w 1656678"/>
                    <a:gd name="connsiteY12" fmla="*/ 247523 h 599016"/>
                    <a:gd name="connsiteX13" fmla="*/ 1204857 w 1656678"/>
                    <a:gd name="connsiteY13" fmla="*/ 86159 h 599016"/>
                    <a:gd name="connsiteX14" fmla="*/ 1344705 w 1656678"/>
                    <a:gd name="connsiteY14" fmla="*/ 10855 h 599016"/>
                    <a:gd name="connsiteX15" fmla="*/ 1463040 w 1656678"/>
                    <a:gd name="connsiteY15" fmla="*/ 86159 h 599016"/>
                    <a:gd name="connsiteX16" fmla="*/ 1559859 w 1656678"/>
                    <a:gd name="connsiteY16" fmla="*/ 258281 h 599016"/>
                    <a:gd name="connsiteX17" fmla="*/ 1656678 w 1656678"/>
                    <a:gd name="connsiteY17" fmla="*/ 462676 h 599016"/>
                    <a:gd name="connsiteX0" fmla="*/ 0 w 1559859"/>
                    <a:gd name="connsiteY0" fmla="*/ 301312 h 599016"/>
                    <a:gd name="connsiteX1" fmla="*/ 75304 w 1559859"/>
                    <a:gd name="connsiteY1" fmla="*/ 129189 h 599016"/>
                    <a:gd name="connsiteX2" fmla="*/ 172122 w 1559859"/>
                    <a:gd name="connsiteY2" fmla="*/ 43128 h 599016"/>
                    <a:gd name="connsiteX3" fmla="*/ 258184 w 1559859"/>
                    <a:gd name="connsiteY3" fmla="*/ 97 h 599016"/>
                    <a:gd name="connsiteX4" fmla="*/ 398033 w 1559859"/>
                    <a:gd name="connsiteY4" fmla="*/ 53886 h 599016"/>
                    <a:gd name="connsiteX5" fmla="*/ 527125 w 1559859"/>
                    <a:gd name="connsiteY5" fmla="*/ 301312 h 599016"/>
                    <a:gd name="connsiteX6" fmla="*/ 623944 w 1559859"/>
                    <a:gd name="connsiteY6" fmla="*/ 494949 h 599016"/>
                    <a:gd name="connsiteX7" fmla="*/ 720762 w 1559859"/>
                    <a:gd name="connsiteY7" fmla="*/ 570253 h 599016"/>
                    <a:gd name="connsiteX8" fmla="*/ 796066 w 1559859"/>
                    <a:gd name="connsiteY8" fmla="*/ 591768 h 599016"/>
                    <a:gd name="connsiteX9" fmla="*/ 871370 w 1559859"/>
                    <a:gd name="connsiteY9" fmla="*/ 591768 h 599016"/>
                    <a:gd name="connsiteX10" fmla="*/ 968188 w 1559859"/>
                    <a:gd name="connsiteY10" fmla="*/ 505707 h 599016"/>
                    <a:gd name="connsiteX11" fmla="*/ 1054250 w 1559859"/>
                    <a:gd name="connsiteY11" fmla="*/ 387373 h 599016"/>
                    <a:gd name="connsiteX12" fmla="*/ 1108038 w 1559859"/>
                    <a:gd name="connsiteY12" fmla="*/ 247523 h 599016"/>
                    <a:gd name="connsiteX13" fmla="*/ 1204857 w 1559859"/>
                    <a:gd name="connsiteY13" fmla="*/ 86159 h 599016"/>
                    <a:gd name="connsiteX14" fmla="*/ 1344705 w 1559859"/>
                    <a:gd name="connsiteY14" fmla="*/ 10855 h 599016"/>
                    <a:gd name="connsiteX15" fmla="*/ 1463040 w 1559859"/>
                    <a:gd name="connsiteY15" fmla="*/ 86159 h 599016"/>
                    <a:gd name="connsiteX16" fmla="*/ 1559859 w 1559859"/>
                    <a:gd name="connsiteY16" fmla="*/ 258281 h 599016"/>
                    <a:gd name="connsiteX0" fmla="*/ 0 w 1600799"/>
                    <a:gd name="connsiteY0" fmla="*/ 301312 h 599016"/>
                    <a:gd name="connsiteX1" fmla="*/ 75304 w 1600799"/>
                    <a:gd name="connsiteY1" fmla="*/ 129189 h 599016"/>
                    <a:gd name="connsiteX2" fmla="*/ 172122 w 1600799"/>
                    <a:gd name="connsiteY2" fmla="*/ 43128 h 599016"/>
                    <a:gd name="connsiteX3" fmla="*/ 258184 w 1600799"/>
                    <a:gd name="connsiteY3" fmla="*/ 97 h 599016"/>
                    <a:gd name="connsiteX4" fmla="*/ 398033 w 1600799"/>
                    <a:gd name="connsiteY4" fmla="*/ 53886 h 599016"/>
                    <a:gd name="connsiteX5" fmla="*/ 527125 w 1600799"/>
                    <a:gd name="connsiteY5" fmla="*/ 301312 h 599016"/>
                    <a:gd name="connsiteX6" fmla="*/ 623944 w 1600799"/>
                    <a:gd name="connsiteY6" fmla="*/ 494949 h 599016"/>
                    <a:gd name="connsiteX7" fmla="*/ 720762 w 1600799"/>
                    <a:gd name="connsiteY7" fmla="*/ 570253 h 599016"/>
                    <a:gd name="connsiteX8" fmla="*/ 796066 w 1600799"/>
                    <a:gd name="connsiteY8" fmla="*/ 591768 h 599016"/>
                    <a:gd name="connsiteX9" fmla="*/ 871370 w 1600799"/>
                    <a:gd name="connsiteY9" fmla="*/ 591768 h 599016"/>
                    <a:gd name="connsiteX10" fmla="*/ 968188 w 1600799"/>
                    <a:gd name="connsiteY10" fmla="*/ 505707 h 599016"/>
                    <a:gd name="connsiteX11" fmla="*/ 1054250 w 1600799"/>
                    <a:gd name="connsiteY11" fmla="*/ 387373 h 599016"/>
                    <a:gd name="connsiteX12" fmla="*/ 1108038 w 1600799"/>
                    <a:gd name="connsiteY12" fmla="*/ 247523 h 599016"/>
                    <a:gd name="connsiteX13" fmla="*/ 1204857 w 1600799"/>
                    <a:gd name="connsiteY13" fmla="*/ 86159 h 599016"/>
                    <a:gd name="connsiteX14" fmla="*/ 1344705 w 1600799"/>
                    <a:gd name="connsiteY14" fmla="*/ 10855 h 599016"/>
                    <a:gd name="connsiteX15" fmla="*/ 1463040 w 1600799"/>
                    <a:gd name="connsiteY15" fmla="*/ 86159 h 599016"/>
                    <a:gd name="connsiteX16" fmla="*/ 1600799 w 1600799"/>
                    <a:gd name="connsiteY16" fmla="*/ 344342 h 599016"/>
                    <a:gd name="connsiteX0" fmla="*/ 0 w 1463040"/>
                    <a:gd name="connsiteY0" fmla="*/ 301312 h 599016"/>
                    <a:gd name="connsiteX1" fmla="*/ 75304 w 1463040"/>
                    <a:gd name="connsiteY1" fmla="*/ 129189 h 599016"/>
                    <a:gd name="connsiteX2" fmla="*/ 172122 w 1463040"/>
                    <a:gd name="connsiteY2" fmla="*/ 43128 h 599016"/>
                    <a:gd name="connsiteX3" fmla="*/ 258184 w 1463040"/>
                    <a:gd name="connsiteY3" fmla="*/ 97 h 599016"/>
                    <a:gd name="connsiteX4" fmla="*/ 398033 w 1463040"/>
                    <a:gd name="connsiteY4" fmla="*/ 53886 h 599016"/>
                    <a:gd name="connsiteX5" fmla="*/ 527125 w 1463040"/>
                    <a:gd name="connsiteY5" fmla="*/ 301312 h 599016"/>
                    <a:gd name="connsiteX6" fmla="*/ 623944 w 1463040"/>
                    <a:gd name="connsiteY6" fmla="*/ 494949 h 599016"/>
                    <a:gd name="connsiteX7" fmla="*/ 720762 w 1463040"/>
                    <a:gd name="connsiteY7" fmla="*/ 570253 h 599016"/>
                    <a:gd name="connsiteX8" fmla="*/ 796066 w 1463040"/>
                    <a:gd name="connsiteY8" fmla="*/ 591768 h 599016"/>
                    <a:gd name="connsiteX9" fmla="*/ 871370 w 1463040"/>
                    <a:gd name="connsiteY9" fmla="*/ 591768 h 599016"/>
                    <a:gd name="connsiteX10" fmla="*/ 968188 w 1463040"/>
                    <a:gd name="connsiteY10" fmla="*/ 505707 h 599016"/>
                    <a:gd name="connsiteX11" fmla="*/ 1054250 w 1463040"/>
                    <a:gd name="connsiteY11" fmla="*/ 387373 h 599016"/>
                    <a:gd name="connsiteX12" fmla="*/ 1108038 w 1463040"/>
                    <a:gd name="connsiteY12" fmla="*/ 247523 h 599016"/>
                    <a:gd name="connsiteX13" fmla="*/ 1204857 w 1463040"/>
                    <a:gd name="connsiteY13" fmla="*/ 86159 h 599016"/>
                    <a:gd name="connsiteX14" fmla="*/ 1344705 w 1463040"/>
                    <a:gd name="connsiteY14" fmla="*/ 10855 h 599016"/>
                    <a:gd name="connsiteX15" fmla="*/ 1463040 w 1463040"/>
                    <a:gd name="connsiteY15" fmla="*/ 86159 h 599016"/>
                    <a:gd name="connsiteX0" fmla="*/ 0 w 1344705"/>
                    <a:gd name="connsiteY0" fmla="*/ 301312 h 599016"/>
                    <a:gd name="connsiteX1" fmla="*/ 75304 w 1344705"/>
                    <a:gd name="connsiteY1" fmla="*/ 129189 h 599016"/>
                    <a:gd name="connsiteX2" fmla="*/ 172122 w 1344705"/>
                    <a:gd name="connsiteY2" fmla="*/ 43128 h 599016"/>
                    <a:gd name="connsiteX3" fmla="*/ 258184 w 1344705"/>
                    <a:gd name="connsiteY3" fmla="*/ 97 h 599016"/>
                    <a:gd name="connsiteX4" fmla="*/ 398033 w 1344705"/>
                    <a:gd name="connsiteY4" fmla="*/ 53886 h 599016"/>
                    <a:gd name="connsiteX5" fmla="*/ 527125 w 1344705"/>
                    <a:gd name="connsiteY5" fmla="*/ 301312 h 599016"/>
                    <a:gd name="connsiteX6" fmla="*/ 623944 w 1344705"/>
                    <a:gd name="connsiteY6" fmla="*/ 494949 h 599016"/>
                    <a:gd name="connsiteX7" fmla="*/ 720762 w 1344705"/>
                    <a:gd name="connsiteY7" fmla="*/ 570253 h 599016"/>
                    <a:gd name="connsiteX8" fmla="*/ 796066 w 1344705"/>
                    <a:gd name="connsiteY8" fmla="*/ 591768 h 599016"/>
                    <a:gd name="connsiteX9" fmla="*/ 871370 w 1344705"/>
                    <a:gd name="connsiteY9" fmla="*/ 591768 h 599016"/>
                    <a:gd name="connsiteX10" fmla="*/ 968188 w 1344705"/>
                    <a:gd name="connsiteY10" fmla="*/ 505707 h 599016"/>
                    <a:gd name="connsiteX11" fmla="*/ 1054250 w 1344705"/>
                    <a:gd name="connsiteY11" fmla="*/ 387373 h 599016"/>
                    <a:gd name="connsiteX12" fmla="*/ 1108038 w 1344705"/>
                    <a:gd name="connsiteY12" fmla="*/ 247523 h 599016"/>
                    <a:gd name="connsiteX13" fmla="*/ 1204857 w 1344705"/>
                    <a:gd name="connsiteY13" fmla="*/ 86159 h 599016"/>
                    <a:gd name="connsiteX14" fmla="*/ 1344705 w 1344705"/>
                    <a:gd name="connsiteY14" fmla="*/ 10855 h 599016"/>
                    <a:gd name="connsiteX0" fmla="*/ 0 w 1204857"/>
                    <a:gd name="connsiteY0" fmla="*/ 301312 h 599016"/>
                    <a:gd name="connsiteX1" fmla="*/ 75304 w 1204857"/>
                    <a:gd name="connsiteY1" fmla="*/ 129189 h 599016"/>
                    <a:gd name="connsiteX2" fmla="*/ 172122 w 1204857"/>
                    <a:gd name="connsiteY2" fmla="*/ 43128 h 599016"/>
                    <a:gd name="connsiteX3" fmla="*/ 258184 w 1204857"/>
                    <a:gd name="connsiteY3" fmla="*/ 97 h 599016"/>
                    <a:gd name="connsiteX4" fmla="*/ 398033 w 1204857"/>
                    <a:gd name="connsiteY4" fmla="*/ 53886 h 599016"/>
                    <a:gd name="connsiteX5" fmla="*/ 527125 w 1204857"/>
                    <a:gd name="connsiteY5" fmla="*/ 301312 h 599016"/>
                    <a:gd name="connsiteX6" fmla="*/ 623944 w 1204857"/>
                    <a:gd name="connsiteY6" fmla="*/ 494949 h 599016"/>
                    <a:gd name="connsiteX7" fmla="*/ 720762 w 1204857"/>
                    <a:gd name="connsiteY7" fmla="*/ 570253 h 599016"/>
                    <a:gd name="connsiteX8" fmla="*/ 796066 w 1204857"/>
                    <a:gd name="connsiteY8" fmla="*/ 591768 h 599016"/>
                    <a:gd name="connsiteX9" fmla="*/ 871370 w 1204857"/>
                    <a:gd name="connsiteY9" fmla="*/ 591768 h 599016"/>
                    <a:gd name="connsiteX10" fmla="*/ 968188 w 1204857"/>
                    <a:gd name="connsiteY10" fmla="*/ 505707 h 599016"/>
                    <a:gd name="connsiteX11" fmla="*/ 1054250 w 1204857"/>
                    <a:gd name="connsiteY11" fmla="*/ 387373 h 599016"/>
                    <a:gd name="connsiteX12" fmla="*/ 1108038 w 1204857"/>
                    <a:gd name="connsiteY12" fmla="*/ 247523 h 599016"/>
                    <a:gd name="connsiteX13" fmla="*/ 1204857 w 1204857"/>
                    <a:gd name="connsiteY13" fmla="*/ 86159 h 599016"/>
                    <a:gd name="connsiteX0" fmla="*/ 0 w 1108038"/>
                    <a:gd name="connsiteY0" fmla="*/ 301312 h 599016"/>
                    <a:gd name="connsiteX1" fmla="*/ 75304 w 1108038"/>
                    <a:gd name="connsiteY1" fmla="*/ 129189 h 599016"/>
                    <a:gd name="connsiteX2" fmla="*/ 172122 w 1108038"/>
                    <a:gd name="connsiteY2" fmla="*/ 43128 h 599016"/>
                    <a:gd name="connsiteX3" fmla="*/ 258184 w 1108038"/>
                    <a:gd name="connsiteY3" fmla="*/ 97 h 599016"/>
                    <a:gd name="connsiteX4" fmla="*/ 398033 w 1108038"/>
                    <a:gd name="connsiteY4" fmla="*/ 53886 h 599016"/>
                    <a:gd name="connsiteX5" fmla="*/ 527125 w 1108038"/>
                    <a:gd name="connsiteY5" fmla="*/ 301312 h 599016"/>
                    <a:gd name="connsiteX6" fmla="*/ 623944 w 1108038"/>
                    <a:gd name="connsiteY6" fmla="*/ 494949 h 599016"/>
                    <a:gd name="connsiteX7" fmla="*/ 720762 w 1108038"/>
                    <a:gd name="connsiteY7" fmla="*/ 570253 h 599016"/>
                    <a:gd name="connsiteX8" fmla="*/ 796066 w 1108038"/>
                    <a:gd name="connsiteY8" fmla="*/ 591768 h 599016"/>
                    <a:gd name="connsiteX9" fmla="*/ 871370 w 1108038"/>
                    <a:gd name="connsiteY9" fmla="*/ 591768 h 599016"/>
                    <a:gd name="connsiteX10" fmla="*/ 968188 w 1108038"/>
                    <a:gd name="connsiteY10" fmla="*/ 505707 h 599016"/>
                    <a:gd name="connsiteX11" fmla="*/ 1054250 w 1108038"/>
                    <a:gd name="connsiteY11" fmla="*/ 387373 h 599016"/>
                    <a:gd name="connsiteX12" fmla="*/ 1108038 w 1108038"/>
                    <a:gd name="connsiteY12" fmla="*/ 247523 h 599016"/>
                    <a:gd name="connsiteX0" fmla="*/ 0 w 1102576"/>
                    <a:gd name="connsiteY0" fmla="*/ 301312 h 599016"/>
                    <a:gd name="connsiteX1" fmla="*/ 75304 w 1102576"/>
                    <a:gd name="connsiteY1" fmla="*/ 129189 h 599016"/>
                    <a:gd name="connsiteX2" fmla="*/ 172122 w 1102576"/>
                    <a:gd name="connsiteY2" fmla="*/ 43128 h 599016"/>
                    <a:gd name="connsiteX3" fmla="*/ 258184 w 1102576"/>
                    <a:gd name="connsiteY3" fmla="*/ 97 h 599016"/>
                    <a:gd name="connsiteX4" fmla="*/ 398033 w 1102576"/>
                    <a:gd name="connsiteY4" fmla="*/ 53886 h 599016"/>
                    <a:gd name="connsiteX5" fmla="*/ 527125 w 1102576"/>
                    <a:gd name="connsiteY5" fmla="*/ 301312 h 599016"/>
                    <a:gd name="connsiteX6" fmla="*/ 623944 w 1102576"/>
                    <a:gd name="connsiteY6" fmla="*/ 494949 h 599016"/>
                    <a:gd name="connsiteX7" fmla="*/ 720762 w 1102576"/>
                    <a:gd name="connsiteY7" fmla="*/ 570253 h 599016"/>
                    <a:gd name="connsiteX8" fmla="*/ 796066 w 1102576"/>
                    <a:gd name="connsiteY8" fmla="*/ 591768 h 599016"/>
                    <a:gd name="connsiteX9" fmla="*/ 871370 w 1102576"/>
                    <a:gd name="connsiteY9" fmla="*/ 591768 h 599016"/>
                    <a:gd name="connsiteX10" fmla="*/ 968188 w 1102576"/>
                    <a:gd name="connsiteY10" fmla="*/ 505707 h 599016"/>
                    <a:gd name="connsiteX11" fmla="*/ 1054250 w 1102576"/>
                    <a:gd name="connsiteY11" fmla="*/ 387373 h 599016"/>
                    <a:gd name="connsiteX12" fmla="*/ 1102576 w 1102576"/>
                    <a:gd name="connsiteY12" fmla="*/ 301311 h 599016"/>
                    <a:gd name="connsiteX0" fmla="*/ 0 w 1086190"/>
                    <a:gd name="connsiteY0" fmla="*/ 301312 h 599016"/>
                    <a:gd name="connsiteX1" fmla="*/ 75304 w 1086190"/>
                    <a:gd name="connsiteY1" fmla="*/ 129189 h 599016"/>
                    <a:gd name="connsiteX2" fmla="*/ 172122 w 1086190"/>
                    <a:gd name="connsiteY2" fmla="*/ 43128 h 599016"/>
                    <a:gd name="connsiteX3" fmla="*/ 258184 w 1086190"/>
                    <a:gd name="connsiteY3" fmla="*/ 97 h 599016"/>
                    <a:gd name="connsiteX4" fmla="*/ 398033 w 1086190"/>
                    <a:gd name="connsiteY4" fmla="*/ 53886 h 599016"/>
                    <a:gd name="connsiteX5" fmla="*/ 527125 w 1086190"/>
                    <a:gd name="connsiteY5" fmla="*/ 301312 h 599016"/>
                    <a:gd name="connsiteX6" fmla="*/ 623944 w 1086190"/>
                    <a:gd name="connsiteY6" fmla="*/ 494949 h 599016"/>
                    <a:gd name="connsiteX7" fmla="*/ 720762 w 1086190"/>
                    <a:gd name="connsiteY7" fmla="*/ 570253 h 599016"/>
                    <a:gd name="connsiteX8" fmla="*/ 796066 w 1086190"/>
                    <a:gd name="connsiteY8" fmla="*/ 591768 h 599016"/>
                    <a:gd name="connsiteX9" fmla="*/ 871370 w 1086190"/>
                    <a:gd name="connsiteY9" fmla="*/ 591768 h 599016"/>
                    <a:gd name="connsiteX10" fmla="*/ 968188 w 1086190"/>
                    <a:gd name="connsiteY10" fmla="*/ 505707 h 599016"/>
                    <a:gd name="connsiteX11" fmla="*/ 1054250 w 1086190"/>
                    <a:gd name="connsiteY11" fmla="*/ 387373 h 599016"/>
                    <a:gd name="connsiteX12" fmla="*/ 1086190 w 1086190"/>
                    <a:gd name="connsiteY12" fmla="*/ 322827 h 599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86190" h="599016">
                      <a:moveTo>
                        <a:pt x="0" y="301312"/>
                      </a:moveTo>
                      <a:cubicBezTo>
                        <a:pt x="23308" y="236766"/>
                        <a:pt x="46617" y="172220"/>
                        <a:pt x="75304" y="129189"/>
                      </a:cubicBezTo>
                      <a:cubicBezTo>
                        <a:pt x="103991" y="86158"/>
                        <a:pt x="141642" y="64643"/>
                        <a:pt x="172122" y="43128"/>
                      </a:cubicBezTo>
                      <a:cubicBezTo>
                        <a:pt x="202602" y="21613"/>
                        <a:pt x="220532" y="-1696"/>
                        <a:pt x="258184" y="97"/>
                      </a:cubicBezTo>
                      <a:cubicBezTo>
                        <a:pt x="295836" y="1890"/>
                        <a:pt x="353210" y="3684"/>
                        <a:pt x="398033" y="53886"/>
                      </a:cubicBezTo>
                      <a:cubicBezTo>
                        <a:pt x="442856" y="104088"/>
                        <a:pt x="489473" y="227802"/>
                        <a:pt x="527125" y="301312"/>
                      </a:cubicBezTo>
                      <a:cubicBezTo>
                        <a:pt x="564777" y="374822"/>
                        <a:pt x="591671" y="450126"/>
                        <a:pt x="623944" y="494949"/>
                      </a:cubicBezTo>
                      <a:cubicBezTo>
                        <a:pt x="656217" y="539772"/>
                        <a:pt x="692075" y="554117"/>
                        <a:pt x="720762" y="570253"/>
                      </a:cubicBezTo>
                      <a:cubicBezTo>
                        <a:pt x="749449" y="586389"/>
                        <a:pt x="770965" y="588182"/>
                        <a:pt x="796066" y="591768"/>
                      </a:cubicBezTo>
                      <a:cubicBezTo>
                        <a:pt x="821167" y="595354"/>
                        <a:pt x="842683" y="606111"/>
                        <a:pt x="871370" y="591768"/>
                      </a:cubicBezTo>
                      <a:cubicBezTo>
                        <a:pt x="900057" y="577425"/>
                        <a:pt x="937708" y="539773"/>
                        <a:pt x="968188" y="505707"/>
                      </a:cubicBezTo>
                      <a:cubicBezTo>
                        <a:pt x="998668" y="471641"/>
                        <a:pt x="1034583" y="417853"/>
                        <a:pt x="1054250" y="387373"/>
                      </a:cubicBezTo>
                      <a:cubicBezTo>
                        <a:pt x="1073917" y="356893"/>
                        <a:pt x="1061089" y="373029"/>
                        <a:pt x="1086190" y="322827"/>
                      </a:cubicBezTo>
                    </a:path>
                  </a:pathLst>
                </a:cu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" name="Полилиния 2"/>
                <p:cNvSpPr/>
                <p:nvPr/>
              </p:nvSpPr>
              <p:spPr>
                <a:xfrm>
                  <a:off x="1226372" y="5526214"/>
                  <a:ext cx="2119256" cy="282915"/>
                </a:xfrm>
                <a:custGeom>
                  <a:avLst/>
                  <a:gdLst>
                    <a:gd name="connsiteX0" fmla="*/ 0 w 2119256"/>
                    <a:gd name="connsiteY0" fmla="*/ 261400 h 282915"/>
                    <a:gd name="connsiteX1" fmla="*/ 398033 w 2119256"/>
                    <a:gd name="connsiteY1" fmla="*/ 100035 h 282915"/>
                    <a:gd name="connsiteX2" fmla="*/ 753035 w 2119256"/>
                    <a:gd name="connsiteY2" fmla="*/ 13974 h 282915"/>
                    <a:gd name="connsiteX3" fmla="*/ 1118795 w 2119256"/>
                    <a:gd name="connsiteY3" fmla="*/ 3217 h 282915"/>
                    <a:gd name="connsiteX4" fmla="*/ 1549101 w 2119256"/>
                    <a:gd name="connsiteY4" fmla="*/ 46247 h 282915"/>
                    <a:gd name="connsiteX5" fmla="*/ 1925619 w 2119256"/>
                    <a:gd name="connsiteY5" fmla="*/ 164581 h 282915"/>
                    <a:gd name="connsiteX6" fmla="*/ 2119256 w 2119256"/>
                    <a:gd name="connsiteY6" fmla="*/ 282915 h 282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9256" h="282915">
                      <a:moveTo>
                        <a:pt x="0" y="261400"/>
                      </a:moveTo>
                      <a:cubicBezTo>
                        <a:pt x="136263" y="201336"/>
                        <a:pt x="272527" y="141273"/>
                        <a:pt x="398033" y="100035"/>
                      </a:cubicBezTo>
                      <a:cubicBezTo>
                        <a:pt x="523539" y="58797"/>
                        <a:pt x="632908" y="30110"/>
                        <a:pt x="753035" y="13974"/>
                      </a:cubicBezTo>
                      <a:cubicBezTo>
                        <a:pt x="873162" y="-2162"/>
                        <a:pt x="986117" y="-2162"/>
                        <a:pt x="1118795" y="3217"/>
                      </a:cubicBezTo>
                      <a:cubicBezTo>
                        <a:pt x="1251473" y="8596"/>
                        <a:pt x="1414630" y="19353"/>
                        <a:pt x="1549101" y="46247"/>
                      </a:cubicBezTo>
                      <a:cubicBezTo>
                        <a:pt x="1683572" y="73141"/>
                        <a:pt x="1830593" y="125136"/>
                        <a:pt x="1925619" y="164581"/>
                      </a:cubicBezTo>
                      <a:cubicBezTo>
                        <a:pt x="2020645" y="204026"/>
                        <a:pt x="2069950" y="243470"/>
                        <a:pt x="2119256" y="282915"/>
                      </a:cubicBezTo>
                    </a:path>
                  </a:pathLst>
                </a:cu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77" name="Google Shape;305;p13"/>
          <p:cNvSpPr txBox="1"/>
          <p:nvPr/>
        </p:nvSpPr>
        <p:spPr>
          <a:xfrm>
            <a:off x="264616" y="5194591"/>
            <a:ext cx="8353425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Пример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состоянии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200" b="1" i="1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2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обнаружена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середине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ямы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вместе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одинаково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часто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бывает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левой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в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правой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половинах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ямы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78" name="Google Shape;306;p13"/>
          <p:cNvSpPr txBox="1"/>
          <p:nvPr/>
        </p:nvSpPr>
        <p:spPr>
          <a:xfrm>
            <a:off x="245566" y="6129628"/>
            <a:ext cx="837247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представление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частицы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несовместимо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представлением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траекториях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/>
          <p:nvPr/>
        </p:nvSpPr>
        <p:spPr>
          <a:xfrm>
            <a:off x="0" y="36240"/>
            <a:ext cx="8964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Найдём масштаб квантования энергии.</a:t>
            </a:r>
            <a:endParaRPr sz="2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21779" y="557972"/>
            <a:ext cx="896448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Пример 1: электрон, m≈10</a:t>
            </a:r>
            <a:r>
              <a:rPr lang="ru-RU" sz="20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-30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кг,  размер ямы l=10 см (свободный электрон в металле)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4692" y="1265858"/>
            <a:ext cx="1025525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1340768"/>
            <a:ext cx="2138363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7864" y="1340768"/>
            <a:ext cx="4537075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8"/>
          <p:cNvSpPr txBox="1"/>
          <p:nvPr/>
        </p:nvSpPr>
        <p:spPr>
          <a:xfrm>
            <a:off x="-15473" y="2276872"/>
            <a:ext cx="57871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Спектр энергии – практически непрерывный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5436096" y="2397514"/>
            <a:ext cx="405048" cy="1737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5940152" y="2284342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классическая физика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-10934" y="3009469"/>
            <a:ext cx="56023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Пример 2: электрон,  размер ямы l ≈ 10</a:t>
            </a:r>
            <a:r>
              <a:rPr lang="ru-RU" sz="20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-8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см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3645179"/>
            <a:ext cx="150495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5998660" y="2993499"/>
            <a:ext cx="29658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Размеры области порядка размера атома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>
            <a:off x="5414317" y="3209524"/>
            <a:ext cx="504056" cy="15285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800" y="3644900"/>
            <a:ext cx="4508500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8"/>
          <p:cNvSpPr txBox="1"/>
          <p:nvPr/>
        </p:nvSpPr>
        <p:spPr>
          <a:xfrm>
            <a:off x="5155282" y="4739372"/>
            <a:ext cx="3274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Энергия квантована!</a:t>
            </a:r>
            <a:endParaRPr sz="20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8"/>
          <p:cNvCxnSpPr/>
          <p:nvPr/>
        </p:nvCxnSpPr>
        <p:spPr>
          <a:xfrm rot="10800000">
            <a:off x="5666345" y="4221088"/>
            <a:ext cx="777863" cy="518284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05" y="1386805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54" y="1340768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27" y="3702870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/>
          <p:nvPr/>
        </p:nvSpPr>
        <p:spPr>
          <a:xfrm>
            <a:off x="467544" y="116632"/>
            <a:ext cx="612068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Общие выводы из рассмотренного примера: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97260" y="1014893"/>
            <a:ext cx="612068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Квантование энергии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следствие «волновых» свойств частиц – получается из основных положений квантовой механики (уравнение Шредингера)  без каких-либо дополнительных предположений (постулатов).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107504" y="5301208"/>
            <a:ext cx="895223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Увеличение массы частицы или увеличение линейных размеров пространства приводит к переходу от дискретного спектра энергии к непрерывному, т.е.</a:t>
            </a: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квантовая механика не противоречит классической физике,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является более общей теорией. 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259353" y="2827342"/>
            <a:ext cx="612068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Результат решения уравнения Шредингера: информация о распределении вероятности  </a:t>
            </a:r>
            <a:r>
              <a:rPr lang="ru-RU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нахождения частицы с определенным (дискретным) значением энергии в соответствующем квантовом состоянии с номером n.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5512" y="532130"/>
            <a:ext cx="877691" cy="207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4913" y="2924943"/>
            <a:ext cx="1772503" cy="215188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/>
          <p:cNvSpPr/>
          <p:nvPr/>
        </p:nvSpPr>
        <p:spPr>
          <a:xfrm>
            <a:off x="6372200" y="1700808"/>
            <a:ext cx="576064" cy="15961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6097731" y="3717032"/>
            <a:ext cx="576064" cy="159613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9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/>
          <p:nvPr/>
        </p:nvSpPr>
        <p:spPr>
          <a:xfrm>
            <a:off x="285750" y="1556792"/>
            <a:ext cx="8501063" cy="212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Квантово-механическая модель атома водорода. Квантовые числа.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65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750" y="77665"/>
            <a:ext cx="238125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1"/>
          <p:cNvSpPr txBox="1"/>
          <p:nvPr/>
        </p:nvSpPr>
        <p:spPr>
          <a:xfrm>
            <a:off x="467544" y="707886"/>
            <a:ext cx="57161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Система: ядро с зарядом  </a:t>
            </a: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+Ze  </a:t>
            </a:r>
            <a:r>
              <a:rPr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ru-RU" sz="2000" b="1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один электрон</a:t>
            </a:r>
            <a:endParaRPr sz="16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"/>
          <p:cNvSpPr txBox="1"/>
          <p:nvPr/>
        </p:nvSpPr>
        <p:spPr>
          <a:xfrm>
            <a:off x="2" y="0"/>
            <a:ext cx="64448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Решение уравнения Шредингера для электрона в центрально-симметричном поле ядра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1"/>
          <p:cNvSpPr txBox="1"/>
          <p:nvPr/>
        </p:nvSpPr>
        <p:spPr>
          <a:xfrm>
            <a:off x="539552" y="6093296"/>
            <a:ext cx="86044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Совпадает с Е</a:t>
            </a:r>
            <a:r>
              <a:rPr lang="ru-RU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полученной Бором (!!). Но здесь </a:t>
            </a: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получается из ур-я Шредингера без каких либо дополнительных предположений (типа постулатов Бора).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1"/>
          <p:cNvGrpSpPr/>
          <p:nvPr/>
        </p:nvGrpSpPr>
        <p:grpSpPr>
          <a:xfrm>
            <a:off x="2843808" y="1226047"/>
            <a:ext cx="3883211" cy="809220"/>
            <a:chOff x="2843808" y="1226047"/>
            <a:chExt cx="3883211" cy="809220"/>
          </a:xfrm>
        </p:grpSpPr>
        <p:pic>
          <p:nvPicPr>
            <p:cNvPr id="312" name="Google Shape;312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380412" y="1226047"/>
              <a:ext cx="1346607" cy="809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21"/>
            <p:cNvSpPr txBox="1"/>
            <p:nvPr/>
          </p:nvSpPr>
          <p:spPr>
            <a:xfrm>
              <a:off x="2843808" y="1292103"/>
              <a:ext cx="2088232" cy="6771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Потенциальная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энергия систем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ы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4" name="Google Shape;314;p21"/>
            <p:cNvCxnSpPr/>
            <p:nvPr/>
          </p:nvCxnSpPr>
          <p:spPr>
            <a:xfrm>
              <a:off x="4733758" y="1597915"/>
              <a:ext cx="523145" cy="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315" name="Google Shape;315;p21"/>
          <p:cNvGrpSpPr/>
          <p:nvPr/>
        </p:nvGrpSpPr>
        <p:grpSpPr>
          <a:xfrm>
            <a:off x="335462" y="1324650"/>
            <a:ext cx="6748834" cy="1485646"/>
            <a:chOff x="335462" y="1324650"/>
            <a:chExt cx="6748834" cy="1485646"/>
          </a:xfrm>
        </p:grpSpPr>
        <p:pic>
          <p:nvPicPr>
            <p:cNvPr id="316" name="Google Shape;31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462" y="2054260"/>
              <a:ext cx="4423308" cy="7560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1"/>
            <p:cNvSpPr txBox="1"/>
            <p:nvPr/>
          </p:nvSpPr>
          <p:spPr>
            <a:xfrm>
              <a:off x="5023137" y="2227311"/>
              <a:ext cx="20611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Ур-е Шредингера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8" name="Google Shape;318;p21"/>
            <p:cNvCxnSpPr/>
            <p:nvPr/>
          </p:nvCxnSpPr>
          <p:spPr>
            <a:xfrm flipH="1">
              <a:off x="3002024" y="1969211"/>
              <a:ext cx="136916" cy="355736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19" name="Google Shape;319;p21"/>
            <p:cNvSpPr txBox="1"/>
            <p:nvPr/>
          </p:nvSpPr>
          <p:spPr>
            <a:xfrm>
              <a:off x="395536" y="1324650"/>
              <a:ext cx="1944216" cy="67710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Полная энергия систем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ы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0" name="Google Shape;320;p21"/>
            <p:cNvCxnSpPr/>
            <p:nvPr/>
          </p:nvCxnSpPr>
          <p:spPr>
            <a:xfrm>
              <a:off x="2188636" y="1926900"/>
              <a:ext cx="358480" cy="398047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321" name="Google Shape;321;p21"/>
          <p:cNvGrpSpPr/>
          <p:nvPr/>
        </p:nvGrpSpPr>
        <p:grpSpPr>
          <a:xfrm>
            <a:off x="159594" y="2780928"/>
            <a:ext cx="8984406" cy="2749060"/>
            <a:chOff x="70297" y="2815849"/>
            <a:chExt cx="8984406" cy="2749060"/>
          </a:xfrm>
        </p:grpSpPr>
        <p:pic>
          <p:nvPicPr>
            <p:cNvPr id="322" name="Google Shape;322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297" y="3059220"/>
              <a:ext cx="3220847" cy="250568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3" name="Google Shape;323;p21"/>
            <p:cNvGrpSpPr/>
            <p:nvPr/>
          </p:nvGrpSpPr>
          <p:grpSpPr>
            <a:xfrm>
              <a:off x="2547116" y="2815849"/>
              <a:ext cx="6507587" cy="1261884"/>
              <a:chOff x="2547116" y="2815849"/>
              <a:chExt cx="6507587" cy="1261884"/>
            </a:xfrm>
          </p:grpSpPr>
          <p:sp>
            <p:nvSpPr>
              <p:cNvPr id="324" name="Google Shape;324;p21"/>
              <p:cNvSpPr txBox="1"/>
              <p:nvPr/>
            </p:nvSpPr>
            <p:spPr>
              <a:xfrm>
                <a:off x="3365945" y="2815849"/>
                <a:ext cx="5688758" cy="1261884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Можно показать:  уравнение Шредингера имеет однозначные, конечные и непрерывные решения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6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ru-RU" sz="200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при </a:t>
                </a:r>
                <a:r>
                  <a:rPr lang="ru-RU" sz="2000" b="1" u="sng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любых</a:t>
                </a:r>
                <a:r>
                  <a:rPr lang="ru-RU" sz="200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положительных значениях  полной энергии: Е&gt;0  </a:t>
                </a:r>
                <a:r>
                  <a:rPr lang="ru-RU" sz="180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(свободный электрон) ;</a:t>
                </a:r>
                <a:endParaRPr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5" name="Google Shape;325;p21"/>
              <p:cNvCxnSpPr/>
              <p:nvPr/>
            </p:nvCxnSpPr>
            <p:spPr>
              <a:xfrm rot="10800000">
                <a:off x="2547116" y="3212976"/>
                <a:ext cx="738352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4A7DBA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</p:grpSp>
      <p:grpSp>
        <p:nvGrpSpPr>
          <p:cNvPr id="326" name="Google Shape;326;p21"/>
          <p:cNvGrpSpPr/>
          <p:nvPr/>
        </p:nvGrpSpPr>
        <p:grpSpPr>
          <a:xfrm>
            <a:off x="1835696" y="4171794"/>
            <a:ext cx="7308303" cy="707886"/>
            <a:chOff x="1835696" y="4171794"/>
            <a:chExt cx="7308303" cy="707886"/>
          </a:xfrm>
        </p:grpSpPr>
        <p:sp>
          <p:nvSpPr>
            <p:cNvPr id="327" name="Google Shape;327;p21"/>
            <p:cNvSpPr txBox="1"/>
            <p:nvPr/>
          </p:nvSpPr>
          <p:spPr>
            <a:xfrm>
              <a:off x="3347864" y="4171794"/>
              <a:ext cx="5796135" cy="70788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но лишь при </a:t>
              </a:r>
              <a:r>
                <a:rPr lang="ru-RU" sz="2000" b="1" u="sng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дискретных</a:t>
              </a:r>
              <a:r>
                <a:rPr lang="ru-RU" sz="2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 отрицательных значениях  полной энергии:  E&lt;0  </a:t>
              </a:r>
              <a:r>
                <a:rPr lang="ru-RU" sz="1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(связанный электрон).</a:t>
              </a:r>
              <a:endParaRPr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21"/>
            <p:cNvCxnSpPr/>
            <p:nvPr/>
          </p:nvCxnSpPr>
          <p:spPr>
            <a:xfrm rot="10800000">
              <a:off x="1835696" y="4528788"/>
              <a:ext cx="1535504" cy="0"/>
            </a:xfrm>
            <a:prstGeom prst="straightConnector1">
              <a:avLst/>
            </a:prstGeom>
            <a:noFill/>
            <a:ln w="2857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329" name="Google Shape;329;p21"/>
          <p:cNvGrpSpPr/>
          <p:nvPr/>
        </p:nvGrpSpPr>
        <p:grpSpPr>
          <a:xfrm>
            <a:off x="1500166" y="5000636"/>
            <a:ext cx="7429238" cy="994768"/>
            <a:chOff x="1500166" y="5000636"/>
            <a:chExt cx="7429238" cy="994768"/>
          </a:xfrm>
        </p:grpSpPr>
        <p:grpSp>
          <p:nvGrpSpPr>
            <p:cNvPr id="330" name="Google Shape;330;p21"/>
            <p:cNvGrpSpPr/>
            <p:nvPr/>
          </p:nvGrpSpPr>
          <p:grpSpPr>
            <a:xfrm>
              <a:off x="1500166" y="5000636"/>
              <a:ext cx="7429238" cy="994768"/>
              <a:chOff x="1500166" y="5000636"/>
              <a:chExt cx="7429238" cy="994768"/>
            </a:xfrm>
          </p:grpSpPr>
          <p:grpSp>
            <p:nvGrpSpPr>
              <p:cNvPr id="331" name="Google Shape;331;p21"/>
              <p:cNvGrpSpPr/>
              <p:nvPr/>
            </p:nvGrpSpPr>
            <p:grpSpPr>
              <a:xfrm>
                <a:off x="4429124" y="5000636"/>
                <a:ext cx="4500280" cy="928629"/>
                <a:chOff x="2928926" y="4929198"/>
                <a:chExt cx="4500594" cy="928694"/>
              </a:xfrm>
            </p:grpSpPr>
            <p:pic>
              <p:nvPicPr>
                <p:cNvPr id="332" name="Google Shape;332;p21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28926" y="4929198"/>
                  <a:ext cx="2458307" cy="9286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3" name="Google Shape;333;p21"/>
                <p:cNvSpPr txBox="1"/>
                <p:nvPr/>
              </p:nvSpPr>
              <p:spPr>
                <a:xfrm>
                  <a:off x="5643570" y="5143512"/>
                  <a:ext cx="1785950" cy="46166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2400" i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 = 1,2,3,…</a:t>
                  </a:r>
                  <a:endParaRPr sz="2400" i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4" name="Google Shape;334;p21"/>
              <p:cNvSpPr txBox="1"/>
              <p:nvPr/>
            </p:nvSpPr>
            <p:spPr>
              <a:xfrm>
                <a:off x="1500166" y="5072074"/>
                <a:ext cx="264320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Результат решения: </a:t>
                </a:r>
                <a:r>
                  <a:rPr lang="ru-RU" sz="1800" b="1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собственные 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значения энергии</a:t>
                </a:r>
                <a:endParaRPr sz="18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21"/>
            <p:cNvSpPr/>
            <p:nvPr/>
          </p:nvSpPr>
          <p:spPr>
            <a:xfrm>
              <a:off x="3714744" y="5500702"/>
              <a:ext cx="571504" cy="14287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27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/>
          <p:nvPr/>
        </p:nvSpPr>
        <p:spPr>
          <a:xfrm>
            <a:off x="0" y="714356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Собственные функции ур-я Шредингера для атома водорода содержат три целочисленных параметра, которые определяют </a:t>
            </a:r>
            <a:r>
              <a:rPr lang="ru-RU" sz="20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квантовое состояние </a:t>
            </a: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электрона в атоме</a:t>
            </a:r>
            <a:r>
              <a:rPr lang="ru-RU" sz="2000" i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grpSp>
        <p:nvGrpSpPr>
          <p:cNvPr id="342" name="Google Shape;342;p22"/>
          <p:cNvGrpSpPr/>
          <p:nvPr/>
        </p:nvGrpSpPr>
        <p:grpSpPr>
          <a:xfrm>
            <a:off x="153021" y="4738666"/>
            <a:ext cx="6000760" cy="461665"/>
            <a:chOff x="-428628" y="2143117"/>
            <a:chExt cx="6031599" cy="461665"/>
          </a:xfrm>
        </p:grpSpPr>
        <p:sp>
          <p:nvSpPr>
            <p:cNvPr id="343" name="Google Shape;343;p22"/>
            <p:cNvSpPr txBox="1"/>
            <p:nvPr/>
          </p:nvSpPr>
          <p:spPr>
            <a:xfrm>
              <a:off x="-428628" y="2143117"/>
              <a:ext cx="6031599" cy="4616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lang="ru-RU" sz="2000" b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000" b="1" u="sng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– главное квантовое число</a:t>
              </a:r>
              <a:r>
                <a:rPr lang="ru-RU" sz="20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ru-RU" sz="18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4" name="Google Shape;344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71802" y="2214554"/>
              <a:ext cx="1518855" cy="3885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22"/>
          <p:cNvGrpSpPr/>
          <p:nvPr/>
        </p:nvGrpSpPr>
        <p:grpSpPr>
          <a:xfrm>
            <a:off x="5929322" y="5468697"/>
            <a:ext cx="2300551" cy="872975"/>
            <a:chOff x="6430631" y="2056423"/>
            <a:chExt cx="2300551" cy="872975"/>
          </a:xfrm>
        </p:grpSpPr>
        <p:pic>
          <p:nvPicPr>
            <p:cNvPr id="346" name="Google Shape;346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30631" y="2056423"/>
              <a:ext cx="2300551" cy="869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2"/>
            <p:cNvSpPr/>
            <p:nvPr/>
          </p:nvSpPr>
          <p:spPr>
            <a:xfrm>
              <a:off x="6616501" y="2478772"/>
              <a:ext cx="160560" cy="216024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8287792" y="2605362"/>
              <a:ext cx="324023" cy="32403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22"/>
          <p:cNvSpPr/>
          <p:nvPr/>
        </p:nvSpPr>
        <p:spPr>
          <a:xfrm>
            <a:off x="4929190" y="5897325"/>
            <a:ext cx="714380" cy="12659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0" name="Google Shape;350;p22"/>
          <p:cNvGrpSpPr/>
          <p:nvPr/>
        </p:nvGrpSpPr>
        <p:grpSpPr>
          <a:xfrm>
            <a:off x="214564" y="3071806"/>
            <a:ext cx="3214687" cy="857250"/>
            <a:chOff x="2643456" y="1428732"/>
            <a:chExt cx="3214687" cy="857250"/>
          </a:xfrm>
        </p:grpSpPr>
        <p:grpSp>
          <p:nvGrpSpPr>
            <p:cNvPr id="351" name="Google Shape;351;p22"/>
            <p:cNvGrpSpPr/>
            <p:nvPr/>
          </p:nvGrpSpPr>
          <p:grpSpPr>
            <a:xfrm>
              <a:off x="2643456" y="1428732"/>
              <a:ext cx="3214687" cy="857250"/>
              <a:chOff x="428878" y="1000104"/>
              <a:chExt cx="3214778" cy="857256"/>
            </a:xfrm>
          </p:grpSpPr>
          <p:sp>
            <p:nvSpPr>
              <p:cNvPr id="352" name="Google Shape;352;p22"/>
              <p:cNvSpPr/>
              <p:nvPr/>
            </p:nvSpPr>
            <p:spPr>
              <a:xfrm>
                <a:off x="428878" y="1000104"/>
                <a:ext cx="3214778" cy="85725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3" name="Google Shape;353;p2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000232" y="1214422"/>
                <a:ext cx="1295626" cy="5000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4" name="Google Shape;354;p2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37290" y="1152562"/>
                <a:ext cx="678280" cy="5032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5" name="Google Shape;355;p22"/>
            <p:cNvSpPr/>
            <p:nvPr/>
          </p:nvSpPr>
          <p:spPr>
            <a:xfrm>
              <a:off x="3643306" y="1785926"/>
              <a:ext cx="500066" cy="14287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2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АТОМ   ВОДОРОДА:    КВАНТОВЫЕ ЧИСЛА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0" y="1857364"/>
            <a:ext cx="4214810" cy="6463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Собственные функции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(решения уравнения Шредингера)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3071802" y="2643182"/>
            <a:ext cx="2214578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Квантовые числа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22"/>
          <p:cNvCxnSpPr/>
          <p:nvPr/>
        </p:nvCxnSpPr>
        <p:spPr>
          <a:xfrm rot="5400000">
            <a:off x="642910" y="2571744"/>
            <a:ext cx="857256" cy="71438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60" name="Google Shape;360;p22"/>
          <p:cNvCxnSpPr/>
          <p:nvPr/>
        </p:nvCxnSpPr>
        <p:spPr>
          <a:xfrm flipH="1">
            <a:off x="2571736" y="2928934"/>
            <a:ext cx="571504" cy="357190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62" name="Google Shape;362;p22"/>
          <p:cNvSpPr txBox="1"/>
          <p:nvPr/>
        </p:nvSpPr>
        <p:spPr>
          <a:xfrm>
            <a:off x="428596" y="4000504"/>
            <a:ext cx="1928826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Главное кв. ч.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 txBox="1"/>
          <p:nvPr/>
        </p:nvSpPr>
        <p:spPr>
          <a:xfrm>
            <a:off x="2786050" y="4071942"/>
            <a:ext cx="2500330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Азимутальное кв. ч.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4" name="Google Shape;364;p22"/>
          <p:cNvCxnSpPr/>
          <p:nvPr/>
        </p:nvCxnSpPr>
        <p:spPr>
          <a:xfrm rot="-5400000">
            <a:off x="1500166" y="3643314"/>
            <a:ext cx="285752" cy="285752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65" name="Google Shape;365;p22"/>
          <p:cNvCxnSpPr/>
          <p:nvPr/>
        </p:nvCxnSpPr>
        <p:spPr>
          <a:xfrm rot="10800000">
            <a:off x="2500298" y="3714752"/>
            <a:ext cx="500066" cy="428628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66" name="Google Shape;366;p22"/>
          <p:cNvSpPr txBox="1"/>
          <p:nvPr/>
        </p:nvSpPr>
        <p:spPr>
          <a:xfrm>
            <a:off x="3428992" y="3143248"/>
            <a:ext cx="2071702" cy="36933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Магнитное кв. ч.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22"/>
          <p:cNvCxnSpPr/>
          <p:nvPr/>
        </p:nvCxnSpPr>
        <p:spPr>
          <a:xfrm flipH="1">
            <a:off x="3000364" y="3357562"/>
            <a:ext cx="571504" cy="214314"/>
          </a:xfrm>
          <a:prstGeom prst="straightConnector1">
            <a:avLst/>
          </a:prstGeom>
          <a:noFill/>
          <a:ln w="2857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68" name="Google Shape;368;p22"/>
          <p:cNvSpPr txBox="1"/>
          <p:nvPr/>
        </p:nvSpPr>
        <p:spPr>
          <a:xfrm>
            <a:off x="153021" y="5252825"/>
            <a:ext cx="535781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совпадает с номером энергетического уровня;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характеризует </a:t>
            </a: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энергетическое состояние</a:t>
            </a:r>
            <a:r>
              <a:rPr lang="ru-RU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электрона в атоме.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8" y="2928934"/>
            <a:ext cx="3220847" cy="250568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2"/>
          <p:cNvSpPr/>
          <p:nvPr/>
        </p:nvSpPr>
        <p:spPr>
          <a:xfrm>
            <a:off x="1785918" y="3357562"/>
            <a:ext cx="285752" cy="42862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2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"/>
          <p:cNvSpPr/>
          <p:nvPr/>
        </p:nvSpPr>
        <p:spPr>
          <a:xfrm>
            <a:off x="323850" y="2214563"/>
            <a:ext cx="8429625" cy="228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23"/>
          <p:cNvGrpSpPr/>
          <p:nvPr/>
        </p:nvGrpSpPr>
        <p:grpSpPr>
          <a:xfrm>
            <a:off x="466974" y="1993400"/>
            <a:ext cx="6346885" cy="453329"/>
            <a:chOff x="505180" y="3556815"/>
            <a:chExt cx="6346885" cy="453329"/>
          </a:xfrm>
        </p:grpSpPr>
        <p:pic>
          <p:nvPicPr>
            <p:cNvPr id="378" name="Google Shape;378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5180" y="3556815"/>
              <a:ext cx="236066" cy="323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91428" y="3644539"/>
              <a:ext cx="2060637" cy="365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23"/>
            <p:cNvSpPr txBox="1"/>
            <p:nvPr/>
          </p:nvSpPr>
          <p:spPr>
            <a:xfrm>
              <a:off x="862338" y="3573101"/>
              <a:ext cx="43856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r>
                <a:rPr lang="ru-RU" sz="2000" b="1" u="sng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азимутальное квантовое число</a:t>
              </a:r>
              <a:endParaRPr sz="20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395536" y="2564904"/>
            <a:ext cx="8496944" cy="400110"/>
            <a:chOff x="142844" y="2786058"/>
            <a:chExt cx="8496944" cy="400110"/>
          </a:xfrm>
        </p:grpSpPr>
        <p:sp>
          <p:nvSpPr>
            <p:cNvPr id="382" name="Google Shape;382;p23"/>
            <p:cNvSpPr txBox="1"/>
            <p:nvPr/>
          </p:nvSpPr>
          <p:spPr>
            <a:xfrm>
              <a:off x="499610" y="2786058"/>
              <a:ext cx="81401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определяет </a:t>
              </a:r>
              <a:r>
                <a:rPr lang="ru-RU" sz="2000" i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величину</a:t>
              </a:r>
              <a:r>
                <a:rPr lang="ru-RU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(модуль) момента импульса электрона в атоме: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3" name="Google Shape;383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2844" y="2786058"/>
              <a:ext cx="236066" cy="323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4" name="Google Shape;38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472" y="3357562"/>
            <a:ext cx="1894172" cy="50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642" y="4289222"/>
            <a:ext cx="226060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924" y="5290948"/>
            <a:ext cx="94456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29932" y="5505262"/>
            <a:ext cx="1711325" cy="43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01370" y="5005196"/>
            <a:ext cx="1644874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09355" y="5190821"/>
            <a:ext cx="919163" cy="31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30394" y="4651594"/>
            <a:ext cx="1644650" cy="36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30394" y="5791014"/>
            <a:ext cx="1757363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58386" y="5128211"/>
            <a:ext cx="1711325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29475" y="5357826"/>
            <a:ext cx="1914525" cy="320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23"/>
          <p:cNvGrpSpPr/>
          <p:nvPr/>
        </p:nvGrpSpPr>
        <p:grpSpPr>
          <a:xfrm>
            <a:off x="2786332" y="642914"/>
            <a:ext cx="3214687" cy="857250"/>
            <a:chOff x="2643456" y="1428732"/>
            <a:chExt cx="3214687" cy="857250"/>
          </a:xfrm>
        </p:grpSpPr>
        <p:grpSp>
          <p:nvGrpSpPr>
            <p:cNvPr id="395" name="Google Shape;395;p23"/>
            <p:cNvGrpSpPr/>
            <p:nvPr/>
          </p:nvGrpSpPr>
          <p:grpSpPr>
            <a:xfrm>
              <a:off x="2643456" y="1428732"/>
              <a:ext cx="3214687" cy="857250"/>
              <a:chOff x="428878" y="1000104"/>
              <a:chExt cx="3214778" cy="857256"/>
            </a:xfrm>
          </p:grpSpPr>
          <p:sp>
            <p:nvSpPr>
              <p:cNvPr id="396" name="Google Shape;396;p23"/>
              <p:cNvSpPr/>
              <p:nvPr/>
            </p:nvSpPr>
            <p:spPr>
              <a:xfrm>
                <a:off x="428878" y="1000104"/>
                <a:ext cx="3214778" cy="85725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97" name="Google Shape;397;p23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2000232" y="1214422"/>
                <a:ext cx="1295626" cy="5000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8" name="Google Shape;398;p23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637290" y="1152562"/>
                <a:ext cx="678280" cy="5032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9" name="Google Shape;399;p23"/>
            <p:cNvSpPr/>
            <p:nvPr/>
          </p:nvSpPr>
          <p:spPr>
            <a:xfrm>
              <a:off x="3643306" y="1785926"/>
              <a:ext cx="500066" cy="14287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23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АТОМ   ВОДОРОДА:    КВАНТОВЫЕ ЧИСЛА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/>
          <p:nvPr/>
        </p:nvSpPr>
        <p:spPr>
          <a:xfrm>
            <a:off x="4857752" y="857232"/>
            <a:ext cx="285752" cy="42862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3"/>
          <p:cNvSpPr txBox="1"/>
          <p:nvPr/>
        </p:nvSpPr>
        <p:spPr>
          <a:xfrm>
            <a:off x="3203848" y="3212976"/>
            <a:ext cx="5715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Величина момента импульса </a:t>
            </a: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квантована (!)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2915816" y="4005064"/>
            <a:ext cx="35004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В отличие от модели Бора (!!)</a:t>
            </a:r>
            <a:endParaRPr sz="20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23"/>
          <p:cNvCxnSpPr/>
          <p:nvPr/>
        </p:nvCxnSpPr>
        <p:spPr>
          <a:xfrm flipH="1">
            <a:off x="2772940" y="4219378"/>
            <a:ext cx="214314" cy="142876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45" y="5605314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5" y="5233097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864" y="5913251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"/>
          <p:cNvSpPr/>
          <p:nvPr/>
        </p:nvSpPr>
        <p:spPr>
          <a:xfrm>
            <a:off x="323850" y="2214563"/>
            <a:ext cx="8429625" cy="228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4"/>
          <p:cNvGrpSpPr/>
          <p:nvPr/>
        </p:nvGrpSpPr>
        <p:grpSpPr>
          <a:xfrm>
            <a:off x="214282" y="1857364"/>
            <a:ext cx="6690471" cy="400107"/>
            <a:chOff x="201869" y="5625812"/>
            <a:chExt cx="6690471" cy="400107"/>
          </a:xfrm>
        </p:grpSpPr>
        <p:sp>
          <p:nvSpPr>
            <p:cNvPr id="413" name="Google Shape;413;p24"/>
            <p:cNvSpPr txBox="1"/>
            <p:nvPr/>
          </p:nvSpPr>
          <p:spPr>
            <a:xfrm>
              <a:off x="201869" y="5625812"/>
              <a:ext cx="4547442" cy="400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i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  </a:t>
              </a:r>
              <a:r>
                <a:rPr lang="ru-RU" sz="2000" b="1" i="1" u="sng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–  магнитное квантовое число</a:t>
              </a:r>
              <a:endParaRPr sz="1800" b="1" i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4" name="Google Shape;414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45307" y="5697250"/>
              <a:ext cx="2047033" cy="3239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6" name="Google Shape;416;p24"/>
          <p:cNvSpPr txBox="1"/>
          <p:nvPr/>
        </p:nvSpPr>
        <p:spPr>
          <a:xfrm>
            <a:off x="323528" y="2276872"/>
            <a:ext cx="76438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определяет 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проекцию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момента импульса на выделенное направление (например, направление магнит. или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поля)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8" name="Google Shape;418;p24"/>
          <p:cNvGrpSpPr/>
          <p:nvPr/>
        </p:nvGrpSpPr>
        <p:grpSpPr>
          <a:xfrm>
            <a:off x="2786332" y="642914"/>
            <a:ext cx="3214687" cy="857250"/>
            <a:chOff x="2643456" y="1428732"/>
            <a:chExt cx="3214687" cy="857250"/>
          </a:xfrm>
        </p:grpSpPr>
        <p:grpSp>
          <p:nvGrpSpPr>
            <p:cNvPr id="419" name="Google Shape;419;p24"/>
            <p:cNvGrpSpPr/>
            <p:nvPr/>
          </p:nvGrpSpPr>
          <p:grpSpPr>
            <a:xfrm>
              <a:off x="2643456" y="1428732"/>
              <a:ext cx="3214687" cy="857250"/>
              <a:chOff x="428878" y="1000104"/>
              <a:chExt cx="3214778" cy="857256"/>
            </a:xfrm>
          </p:grpSpPr>
          <p:sp>
            <p:nvSpPr>
              <p:cNvPr id="420" name="Google Shape;420;p24"/>
              <p:cNvSpPr/>
              <p:nvPr/>
            </p:nvSpPr>
            <p:spPr>
              <a:xfrm>
                <a:off x="428878" y="1000104"/>
                <a:ext cx="3214778" cy="85725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000232" y="1214422"/>
                <a:ext cx="1295626" cy="5000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2" name="Google Shape;422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37290" y="1152562"/>
                <a:ext cx="678280" cy="5032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3" name="Google Shape;423;p24"/>
            <p:cNvSpPr/>
            <p:nvPr/>
          </p:nvSpPr>
          <p:spPr>
            <a:xfrm>
              <a:off x="3643306" y="1785926"/>
              <a:ext cx="500066" cy="14287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24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АТОМ   ВОДОРОДА:    КВАНТОВЫЕ ЧИСЛА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5214942" y="857232"/>
            <a:ext cx="428628" cy="428628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24" descr="D:\Документы ААД\ДИСК от Савушкина\IRCD\Art\CH36-41\F37-06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3068960"/>
            <a:ext cx="3231582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4"/>
          <p:cNvSpPr/>
          <p:nvPr/>
        </p:nvSpPr>
        <p:spPr>
          <a:xfrm>
            <a:off x="3286116" y="3214686"/>
            <a:ext cx="585788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Т.е. проекция момента импульса на некоторое выделенное направление принимает </a:t>
            </a:r>
            <a:r>
              <a:rPr lang="ru-RU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дискретные значения  - </a:t>
            </a:r>
            <a:r>
              <a:rPr lang="ru-RU" sz="2000" b="1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пространственное квантование.</a:t>
            </a:r>
            <a:endParaRPr sz="2000" b="1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24"/>
          <p:cNvCxnSpPr/>
          <p:nvPr/>
        </p:nvCxnSpPr>
        <p:spPr>
          <a:xfrm rot="10800000">
            <a:off x="3214678" y="5000636"/>
            <a:ext cx="500066" cy="1588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</p:spPr>
      </p:cxnSp>
      <p:pic>
        <p:nvPicPr>
          <p:cNvPr id="430" name="Google Shape;43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15140" y="5786454"/>
            <a:ext cx="1619251" cy="37201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4"/>
          <p:cNvSpPr/>
          <p:nvPr/>
        </p:nvSpPr>
        <p:spPr>
          <a:xfrm>
            <a:off x="7358082" y="5429264"/>
            <a:ext cx="214314" cy="28575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24"/>
          <p:cNvGrpSpPr/>
          <p:nvPr/>
        </p:nvGrpSpPr>
        <p:grpSpPr>
          <a:xfrm>
            <a:off x="3786182" y="4786322"/>
            <a:ext cx="5357818" cy="681705"/>
            <a:chOff x="3786182" y="4786322"/>
            <a:chExt cx="5357818" cy="681705"/>
          </a:xfrm>
        </p:grpSpPr>
        <p:sp>
          <p:nvSpPr>
            <p:cNvPr id="433" name="Google Shape;433;p24"/>
            <p:cNvSpPr txBox="1"/>
            <p:nvPr/>
          </p:nvSpPr>
          <p:spPr>
            <a:xfrm>
              <a:off x="3786182" y="4786322"/>
              <a:ext cx="535781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Например, электрон в атоме водорода в  квантовом состоянии </a:t>
              </a:r>
              <a:endParaRPr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4" name="Google Shape;434;p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357950" y="5112427"/>
              <a:ext cx="1412875" cy="35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" name="Google Shape;435;p2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929586" y="5040989"/>
              <a:ext cx="990600" cy="412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" name="Google Shape;436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28794" y="5929330"/>
            <a:ext cx="990600" cy="4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3277941" y="6072205"/>
            <a:ext cx="53578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может иметь </a:t>
            </a:r>
            <a:r>
              <a:rPr lang="ru-RU" sz="1800" u="sng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5 значений для проекции </a:t>
            </a:r>
            <a:r>
              <a:rPr lang="ru-RU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момента импульса на заданное направление. </a:t>
            </a:r>
            <a:endParaRPr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84" y="6027755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8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5"/>
          <p:cNvSpPr/>
          <p:nvPr/>
        </p:nvSpPr>
        <p:spPr>
          <a:xfrm>
            <a:off x="6643688" y="5715000"/>
            <a:ext cx="1928812" cy="100012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5"/>
          <p:cNvSpPr txBox="1"/>
          <p:nvPr/>
        </p:nvSpPr>
        <p:spPr>
          <a:xfrm>
            <a:off x="323528" y="2420888"/>
            <a:ext cx="4547442" cy="4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  </a:t>
            </a:r>
            <a:r>
              <a:rPr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–  магнитное квантовое число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1214" y="2492326"/>
            <a:ext cx="2708090" cy="428628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5"/>
          <p:cNvSpPr txBox="1"/>
          <p:nvPr/>
        </p:nvSpPr>
        <p:spPr>
          <a:xfrm>
            <a:off x="467544" y="4429132"/>
            <a:ext cx="866308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Одному </a:t>
            </a:r>
            <a:r>
              <a:rPr lang="ru-RU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энергетическому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состоянию может соответствовать </a:t>
            </a:r>
            <a:r>
              <a:rPr lang="ru-RU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несколько квантовых состояний</a:t>
            </a: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электрона</a:t>
            </a:r>
            <a:endParaRPr sz="20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25"/>
          <p:cNvGrpSpPr/>
          <p:nvPr/>
        </p:nvGrpSpPr>
        <p:grpSpPr>
          <a:xfrm>
            <a:off x="395536" y="1556792"/>
            <a:ext cx="6031599" cy="769441"/>
            <a:chOff x="152103" y="2052426"/>
            <a:chExt cx="6031599" cy="769441"/>
          </a:xfrm>
        </p:grpSpPr>
        <p:sp>
          <p:nvSpPr>
            <p:cNvPr id="451" name="Google Shape;451;p25"/>
            <p:cNvSpPr txBox="1"/>
            <p:nvPr/>
          </p:nvSpPr>
          <p:spPr>
            <a:xfrm>
              <a:off x="152103" y="2052426"/>
              <a:ext cx="6031599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</a:t>
              </a:r>
              <a:r>
                <a:rPr lang="ru-RU" sz="20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0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r>
                <a:rPr lang="ru-RU" sz="2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главное квантовое число,</a:t>
              </a:r>
              <a:endParaRPr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i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endParaRPr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2" name="Google Shape;452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95409" y="2123864"/>
              <a:ext cx="1703180" cy="4357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3" name="Google Shape;453;p25"/>
          <p:cNvGrpSpPr/>
          <p:nvPr/>
        </p:nvGrpSpPr>
        <p:grpSpPr>
          <a:xfrm>
            <a:off x="323528" y="1988840"/>
            <a:ext cx="6695952" cy="465562"/>
            <a:chOff x="505180" y="3501663"/>
            <a:chExt cx="6695952" cy="465562"/>
          </a:xfrm>
        </p:grpSpPr>
        <p:pic>
          <p:nvPicPr>
            <p:cNvPr id="454" name="Google Shape;454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5180" y="3556815"/>
              <a:ext cx="236066" cy="323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77114" y="3501663"/>
              <a:ext cx="2624018" cy="465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25"/>
            <p:cNvSpPr txBox="1"/>
            <p:nvPr/>
          </p:nvSpPr>
          <p:spPr>
            <a:xfrm>
              <a:off x="779588" y="3501663"/>
              <a:ext cx="438564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– </a:t>
              </a:r>
              <a:r>
                <a:rPr lang="ru-RU" sz="2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азимутальное квантовое число</a:t>
              </a:r>
              <a:endParaRPr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25"/>
          <p:cNvGrpSpPr/>
          <p:nvPr/>
        </p:nvGrpSpPr>
        <p:grpSpPr>
          <a:xfrm>
            <a:off x="2786332" y="571476"/>
            <a:ext cx="3214687" cy="857250"/>
            <a:chOff x="2643456" y="1428732"/>
            <a:chExt cx="3214687" cy="857250"/>
          </a:xfrm>
        </p:grpSpPr>
        <p:grpSp>
          <p:nvGrpSpPr>
            <p:cNvPr id="458" name="Google Shape;458;p25"/>
            <p:cNvGrpSpPr/>
            <p:nvPr/>
          </p:nvGrpSpPr>
          <p:grpSpPr>
            <a:xfrm>
              <a:off x="2643456" y="1428732"/>
              <a:ext cx="3214687" cy="857250"/>
              <a:chOff x="428878" y="1000104"/>
              <a:chExt cx="3214778" cy="857256"/>
            </a:xfrm>
          </p:grpSpPr>
          <p:sp>
            <p:nvSpPr>
              <p:cNvPr id="459" name="Google Shape;459;p25"/>
              <p:cNvSpPr/>
              <p:nvPr/>
            </p:nvSpPr>
            <p:spPr>
              <a:xfrm>
                <a:off x="428878" y="1000104"/>
                <a:ext cx="3214778" cy="85725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60" name="Google Shape;460;p2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000232" y="1214422"/>
                <a:ext cx="1295626" cy="5000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1" name="Google Shape;461;p2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37290" y="1152562"/>
                <a:ext cx="678280" cy="5032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62" name="Google Shape;462;p25"/>
            <p:cNvSpPr/>
            <p:nvPr/>
          </p:nvSpPr>
          <p:spPr>
            <a:xfrm>
              <a:off x="3643306" y="1785926"/>
              <a:ext cx="500066" cy="142876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3" name="Google Shape;463;p25"/>
          <p:cNvSpPr txBox="1"/>
          <p:nvPr/>
        </p:nvSpPr>
        <p:spPr>
          <a:xfrm>
            <a:off x="0" y="142852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АТОМ   ВОДОРОДА:    ВЫРОЖДЕННЫЕ СОСТОЯНИЯ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25"/>
          <p:cNvGrpSpPr/>
          <p:nvPr/>
        </p:nvGrpSpPr>
        <p:grpSpPr>
          <a:xfrm>
            <a:off x="428596" y="3286124"/>
            <a:ext cx="2300551" cy="872975"/>
            <a:chOff x="6430631" y="2056423"/>
            <a:chExt cx="2300551" cy="872975"/>
          </a:xfrm>
        </p:grpSpPr>
        <p:pic>
          <p:nvPicPr>
            <p:cNvPr id="465" name="Google Shape;465;p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30631" y="2056423"/>
              <a:ext cx="2300551" cy="869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25"/>
            <p:cNvSpPr/>
            <p:nvPr/>
          </p:nvSpPr>
          <p:spPr>
            <a:xfrm>
              <a:off x="6616501" y="2478772"/>
              <a:ext cx="160560" cy="216024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8287792" y="2605362"/>
              <a:ext cx="324023" cy="324036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8" name="Google Shape;468;p25"/>
          <p:cNvSpPr txBox="1"/>
          <p:nvPr/>
        </p:nvSpPr>
        <p:spPr>
          <a:xfrm>
            <a:off x="3000364" y="3357562"/>
            <a:ext cx="51435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Энергия зависит </a:t>
            </a:r>
            <a:r>
              <a:rPr lang="ru-RU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только от n</a:t>
            </a:r>
            <a:endParaRPr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/>
          <p:nvPr/>
        </p:nvSpPr>
        <p:spPr>
          <a:xfrm>
            <a:off x="3214678" y="4000504"/>
            <a:ext cx="214314" cy="35719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2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5483" y="922083"/>
            <a:ext cx="503881" cy="37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92" y="955959"/>
            <a:ext cx="341340" cy="37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1755" y="955959"/>
            <a:ext cx="252470" cy="27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8499" y="922083"/>
            <a:ext cx="207693" cy="33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0358" y="955959"/>
            <a:ext cx="330150" cy="27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1323809"/>
            <a:ext cx="5242431" cy="5440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Google Shape;481;p26"/>
          <p:cNvCxnSpPr/>
          <p:nvPr/>
        </p:nvCxnSpPr>
        <p:spPr>
          <a:xfrm>
            <a:off x="203810" y="1397035"/>
            <a:ext cx="5302064" cy="1494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2" name="Google Shape;482;p26"/>
          <p:cNvCxnSpPr/>
          <p:nvPr/>
        </p:nvCxnSpPr>
        <p:spPr>
          <a:xfrm>
            <a:off x="203810" y="2063318"/>
            <a:ext cx="5302064" cy="1494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3" name="Google Shape;483;p26"/>
          <p:cNvCxnSpPr/>
          <p:nvPr/>
        </p:nvCxnSpPr>
        <p:spPr>
          <a:xfrm>
            <a:off x="238278" y="3676741"/>
            <a:ext cx="5267596" cy="1494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26"/>
          <p:cNvCxnSpPr/>
          <p:nvPr/>
        </p:nvCxnSpPr>
        <p:spPr>
          <a:xfrm>
            <a:off x="238278" y="6748222"/>
            <a:ext cx="5302064" cy="1494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26"/>
          <p:cNvCxnSpPr/>
          <p:nvPr/>
        </p:nvCxnSpPr>
        <p:spPr>
          <a:xfrm rot="-5400000" flipH="1">
            <a:off x="-2473977" y="4067347"/>
            <a:ext cx="5385547" cy="32969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26"/>
          <p:cNvCxnSpPr/>
          <p:nvPr/>
        </p:nvCxnSpPr>
        <p:spPr>
          <a:xfrm rot="-5400000" flipH="1">
            <a:off x="2830333" y="4066599"/>
            <a:ext cx="5385547" cy="34468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26"/>
          <p:cNvCxnSpPr/>
          <p:nvPr/>
        </p:nvCxnSpPr>
        <p:spPr>
          <a:xfrm rot="-5400000" flipH="1">
            <a:off x="-1385990" y="4073323"/>
            <a:ext cx="5385547" cy="32969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26"/>
          <p:cNvCxnSpPr/>
          <p:nvPr/>
        </p:nvCxnSpPr>
        <p:spPr>
          <a:xfrm rot="-5400000" flipH="1">
            <a:off x="223512" y="4067347"/>
            <a:ext cx="5385547" cy="32969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9" name="Google Shape;489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00760" y="1571612"/>
            <a:ext cx="203822" cy="21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81559" y="2264926"/>
            <a:ext cx="251781" cy="21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99601" y="2879000"/>
            <a:ext cx="287749" cy="25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81559" y="3878268"/>
            <a:ext cx="227801" cy="21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799601" y="4559649"/>
            <a:ext cx="275760" cy="25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18270" y="5821255"/>
            <a:ext cx="275760" cy="2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6"/>
          <p:cNvSpPr/>
          <p:nvPr/>
        </p:nvSpPr>
        <p:spPr>
          <a:xfrm>
            <a:off x="5664726" y="2533901"/>
            <a:ext cx="134875" cy="941163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5597288" y="4214550"/>
            <a:ext cx="134875" cy="941163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6"/>
          <p:cNvSpPr/>
          <p:nvPr/>
        </p:nvSpPr>
        <p:spPr>
          <a:xfrm>
            <a:off x="5597288" y="5222939"/>
            <a:ext cx="202312" cy="1411745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8" name="Google Shape;498;p26"/>
          <p:cNvCxnSpPr/>
          <p:nvPr/>
        </p:nvCxnSpPr>
        <p:spPr>
          <a:xfrm rot="10800000">
            <a:off x="5572132" y="1714488"/>
            <a:ext cx="337187" cy="149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99" name="Google Shape;499;p26"/>
          <p:cNvCxnSpPr/>
          <p:nvPr/>
        </p:nvCxnSpPr>
        <p:spPr>
          <a:xfrm rot="10800000">
            <a:off x="5597288" y="4012872"/>
            <a:ext cx="337187" cy="149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0" name="Google Shape;500;p26"/>
          <p:cNvCxnSpPr/>
          <p:nvPr/>
        </p:nvCxnSpPr>
        <p:spPr>
          <a:xfrm rot="10800000">
            <a:off x="5597288" y="2399449"/>
            <a:ext cx="337187" cy="149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01" name="Google Shape;501;p2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43623" y="987696"/>
            <a:ext cx="308305" cy="2688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26"/>
          <p:cNvCxnSpPr/>
          <p:nvPr/>
        </p:nvCxnSpPr>
        <p:spPr>
          <a:xfrm rot="-5400000" flipH="1">
            <a:off x="-1799605" y="4073324"/>
            <a:ext cx="5385547" cy="32969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3" name="Google Shape;503;p26"/>
          <p:cNvSpPr txBox="1"/>
          <p:nvPr/>
        </p:nvSpPr>
        <p:spPr>
          <a:xfrm>
            <a:off x="917626" y="1531846"/>
            <a:ext cx="337209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04" name="Google Shape;504;p26"/>
          <p:cNvSpPr txBox="1"/>
          <p:nvPr/>
        </p:nvSpPr>
        <p:spPr>
          <a:xfrm>
            <a:off x="943623" y="2668261"/>
            <a:ext cx="337209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05" name="Google Shape;505;p26"/>
          <p:cNvSpPr/>
          <p:nvPr/>
        </p:nvSpPr>
        <p:spPr>
          <a:xfrm>
            <a:off x="943623" y="5088275"/>
            <a:ext cx="284809" cy="34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506" name="Google Shape;506;p26"/>
          <p:cNvSpPr txBox="1"/>
          <p:nvPr/>
        </p:nvSpPr>
        <p:spPr>
          <a:xfrm>
            <a:off x="0" y="31831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АТОМ   ВОДОРОДА: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РАЗЛИЧНЫЕ КВАНТОВЫЕ СОСТОЯНИЯ,  </a:t>
            </a:r>
            <a:r>
              <a:rPr lang="ru-RU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ОРБИТАЛИ</a:t>
            </a:r>
            <a:endParaRPr sz="2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2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431677" y="2677493"/>
            <a:ext cx="2627785" cy="2789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8" name="Google Shape;508;p26"/>
          <p:cNvGrpSpPr/>
          <p:nvPr/>
        </p:nvGrpSpPr>
        <p:grpSpPr>
          <a:xfrm>
            <a:off x="6357982" y="692696"/>
            <a:ext cx="2090553" cy="1462552"/>
            <a:chOff x="6357982" y="692696"/>
            <a:chExt cx="2090553" cy="1462552"/>
          </a:xfrm>
        </p:grpSpPr>
        <p:grpSp>
          <p:nvGrpSpPr>
            <p:cNvPr id="509" name="Google Shape;509;p26"/>
            <p:cNvGrpSpPr/>
            <p:nvPr/>
          </p:nvGrpSpPr>
          <p:grpSpPr>
            <a:xfrm>
              <a:off x="6357982" y="1281310"/>
              <a:ext cx="2090553" cy="873938"/>
              <a:chOff x="6357982" y="1353318"/>
              <a:chExt cx="2090553" cy="873938"/>
            </a:xfrm>
          </p:grpSpPr>
          <p:sp>
            <p:nvSpPr>
              <p:cNvPr id="510" name="Google Shape;510;p26"/>
              <p:cNvSpPr/>
              <p:nvPr/>
            </p:nvSpPr>
            <p:spPr>
              <a:xfrm>
                <a:off x="6357982" y="1353318"/>
                <a:ext cx="2090553" cy="873938"/>
              </a:xfrm>
              <a:prstGeom prst="roundRect">
                <a:avLst>
                  <a:gd name="adj" fmla="val 16667"/>
                </a:avLst>
              </a:prstGeom>
              <a:solidFill>
                <a:srgbClr val="CCECFF">
                  <a:alpha val="20000"/>
                </a:srgbClr>
              </a:solidFill>
              <a:ln w="19050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26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6643734" y="1496195"/>
                <a:ext cx="1706688" cy="6722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12" name="Google Shape;512;p26"/>
            <p:cNvCxnSpPr/>
            <p:nvPr/>
          </p:nvCxnSpPr>
          <p:spPr>
            <a:xfrm>
              <a:off x="6804248" y="692696"/>
              <a:ext cx="216024" cy="50405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010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/>
        </p:nvSpPr>
        <p:spPr>
          <a:xfrm>
            <a:off x="539750" y="549275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522287" y="1196975"/>
            <a:ext cx="8370887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Задача: найти собственные значения энергии и соответствующие им собственные функции для частицы, находящейся в бесконечно глубокой одномерной потенциальной яме. </a:t>
            </a: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611187" y="2166937"/>
            <a:ext cx="8281987" cy="638175"/>
          </a:xfrm>
          <a:prstGeom prst="rect">
            <a:avLst/>
          </a:prstGeom>
          <a:noFill/>
          <a:ln w="9525" cap="flat" cmpd="sng">
            <a:solidFill>
              <a:srgbClr val="A41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A1700"/>
              </a:buClr>
              <a:buSzPts val="2200"/>
              <a:buFont typeface="Times New Roman"/>
              <a:buNone/>
            </a:pPr>
            <a:r>
              <a:rPr lang="en-US" sz="2200" b="0" i="1" u="none" strike="noStrike" cap="none">
                <a:solidFill>
                  <a:srgbClr val="7A1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Потенциальная яма - </a:t>
            </a:r>
            <a:r>
              <a:rPr lang="en-US" sz="2200" b="0" i="0" u="none" strike="noStrike" cap="none">
                <a:solidFill>
                  <a:srgbClr val="7A1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область пространства, в которой потенциальная энергия частицы достигает локального минимума.</a:t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4140200" y="3421062"/>
            <a:ext cx="475297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Одномерный случай: частица движется только вдоль оси 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4140200" y="4264025"/>
            <a:ext cx="4752975" cy="11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движение ограничено непроницаемыми для частицы отвесными стенками с координатами  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  и  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1141412" y="5322887"/>
            <a:ext cx="2849562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" name="Google Shape;31;p4"/>
          <p:cNvCxnSpPr/>
          <p:nvPr/>
        </p:nvCxnSpPr>
        <p:spPr>
          <a:xfrm rot="10800000">
            <a:off x="1141412" y="3227387"/>
            <a:ext cx="0" cy="2084387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" name="Google Shape;32;p4"/>
          <p:cNvCxnSpPr/>
          <p:nvPr/>
        </p:nvCxnSpPr>
        <p:spPr>
          <a:xfrm>
            <a:off x="1117600" y="5314950"/>
            <a:ext cx="1960562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3" name="Google Shape;33;p4"/>
          <p:cNvGrpSpPr/>
          <p:nvPr/>
        </p:nvGrpSpPr>
        <p:grpSpPr>
          <a:xfrm>
            <a:off x="3065462" y="3814762"/>
            <a:ext cx="0" cy="1498600"/>
            <a:chOff x="6921" y="3474"/>
            <a:chExt cx="0" cy="1800"/>
          </a:xfrm>
        </p:grpSpPr>
        <p:cxnSp>
          <p:nvCxnSpPr>
            <p:cNvPr id="34" name="Google Shape;34;p4"/>
            <p:cNvCxnSpPr/>
            <p:nvPr/>
          </p:nvCxnSpPr>
          <p:spPr>
            <a:xfrm>
              <a:off x="6921" y="4014"/>
              <a:ext cx="0" cy="126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" name="Google Shape;35;p4"/>
            <p:cNvCxnSpPr/>
            <p:nvPr/>
          </p:nvCxnSpPr>
          <p:spPr>
            <a:xfrm>
              <a:off x="6921" y="3474"/>
              <a:ext cx="0" cy="54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36" name="Google Shape;36;p4"/>
          <p:cNvGrpSpPr/>
          <p:nvPr/>
        </p:nvGrpSpPr>
        <p:grpSpPr>
          <a:xfrm>
            <a:off x="1141412" y="3825875"/>
            <a:ext cx="0" cy="1500187"/>
            <a:chOff x="6921" y="3474"/>
            <a:chExt cx="0" cy="1800"/>
          </a:xfrm>
        </p:grpSpPr>
        <p:cxnSp>
          <p:nvCxnSpPr>
            <p:cNvPr id="37" name="Google Shape;37;p4"/>
            <p:cNvCxnSpPr/>
            <p:nvPr/>
          </p:nvCxnSpPr>
          <p:spPr>
            <a:xfrm>
              <a:off x="6921" y="4014"/>
              <a:ext cx="0" cy="126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" name="Google Shape;38;p4"/>
            <p:cNvCxnSpPr/>
            <p:nvPr/>
          </p:nvCxnSpPr>
          <p:spPr>
            <a:xfrm>
              <a:off x="6921" y="3474"/>
              <a:ext cx="0" cy="54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9" name="Google Shape;39;p4"/>
          <p:cNvSpPr txBox="1"/>
          <p:nvPr/>
        </p:nvSpPr>
        <p:spPr>
          <a:xfrm>
            <a:off x="841375" y="5324475"/>
            <a:ext cx="60007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2878137" y="5324475"/>
            <a:ext cx="398462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3738562" y="5305425"/>
            <a:ext cx="449262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692150" y="3122612"/>
            <a:ext cx="54768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174750" y="3700462"/>
            <a:ext cx="949325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U=∞</a:t>
            </a:r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2182812" y="3681412"/>
            <a:ext cx="949325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U=∞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0"/>
          <p:cNvSpPr txBox="1"/>
          <p:nvPr/>
        </p:nvSpPr>
        <p:spPr>
          <a:xfrm>
            <a:off x="1000124" y="142875"/>
            <a:ext cx="73162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Собственный магнитный момент электрона - спин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0"/>
          <p:cNvSpPr/>
          <p:nvPr/>
        </p:nvSpPr>
        <p:spPr>
          <a:xfrm>
            <a:off x="139955" y="2697905"/>
            <a:ext cx="87193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Проекция спина на выделенное направление  принимает всего два значения:</a:t>
            </a: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30"/>
          <p:cNvCxnSpPr/>
          <p:nvPr/>
        </p:nvCxnSpPr>
        <p:spPr>
          <a:xfrm rot="10800000">
            <a:off x="3838592" y="3976464"/>
            <a:ext cx="642936" cy="1588"/>
          </a:xfrm>
          <a:prstGeom prst="straightConnector1">
            <a:avLst/>
          </a:prstGeom>
          <a:noFill/>
          <a:ln w="34925" cap="flat" cmpd="sng">
            <a:solidFill>
              <a:srgbClr val="0000FF"/>
            </a:solidFill>
            <a:prstDash val="solid"/>
            <a:round/>
            <a:headEnd type="none" w="sm" len="sm"/>
            <a:tailEnd type="stealth" w="lg" len="lg"/>
          </a:ln>
        </p:spPr>
      </p:cxnSp>
      <p:sp>
        <p:nvSpPr>
          <p:cNvPr id="590" name="Google Shape;590;p30"/>
          <p:cNvSpPr/>
          <p:nvPr/>
        </p:nvSpPr>
        <p:spPr>
          <a:xfrm>
            <a:off x="4658269" y="3624110"/>
            <a:ext cx="2520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спиновое                                                                                                 квантовое число</a:t>
            </a:r>
            <a:endParaRPr/>
          </a:p>
        </p:txBody>
      </p:sp>
      <p:grpSp>
        <p:nvGrpSpPr>
          <p:cNvPr id="595" name="Google Shape;595;p30"/>
          <p:cNvGrpSpPr/>
          <p:nvPr/>
        </p:nvGrpSpPr>
        <p:grpSpPr>
          <a:xfrm>
            <a:off x="244389" y="882848"/>
            <a:ext cx="8510505" cy="1625324"/>
            <a:chOff x="244389" y="882848"/>
            <a:chExt cx="8510505" cy="1625324"/>
          </a:xfrm>
        </p:grpSpPr>
        <p:sp>
          <p:nvSpPr>
            <p:cNvPr id="597" name="Google Shape;597;p30"/>
            <p:cNvSpPr/>
            <p:nvPr/>
          </p:nvSpPr>
          <p:spPr>
            <a:xfrm>
              <a:off x="244389" y="882848"/>
              <a:ext cx="8510505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У электрона существует </a:t>
              </a:r>
              <a:r>
                <a:rPr lang="ru-RU" sz="2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собственный момент импульса </a:t>
              </a:r>
              <a:r>
                <a:rPr lang="ru-RU" sz="2400" b="1" dirty="0" smtClean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(спин </a:t>
              </a:r>
              <a:r>
                <a:rPr lang="ru-RU" sz="2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)  </a:t>
              </a:r>
              <a:r>
                <a:rPr lang="ru-RU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ru-RU" sz="2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ru-RU" sz="2400" dirty="0" smtClean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и </a:t>
              </a:r>
              <a:r>
                <a:rPr lang="ru-RU" sz="2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спиновый магнитный момент  </a:t>
              </a:r>
              <a:r>
                <a:rPr lang="ru-RU" sz="2400" b="1" dirty="0" err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lang="ru-RU" sz="2400" b="1" baseline="-25000" dirty="0" err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ru-RU" sz="2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ru-RU" sz="2400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ru-RU" sz="1800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который   связан со спином соотношением:</a:t>
              </a:r>
              <a:endParaRPr dirty="0"/>
            </a:p>
          </p:txBody>
        </p:sp>
        <p:pic>
          <p:nvPicPr>
            <p:cNvPr id="598" name="Google Shape;598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79138" y="1790083"/>
              <a:ext cx="1305864" cy="7180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2" name="Google Shape;60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676" y="3684857"/>
            <a:ext cx="2870200" cy="71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78" y="3887263"/>
            <a:ext cx="1878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5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33"/>
          <p:cNvGrpSpPr/>
          <p:nvPr/>
        </p:nvGrpSpPr>
        <p:grpSpPr>
          <a:xfrm>
            <a:off x="34142" y="764705"/>
            <a:ext cx="8929687" cy="5807546"/>
            <a:chOff x="34110" y="764685"/>
            <a:chExt cx="8929749" cy="5807587"/>
          </a:xfrm>
        </p:grpSpPr>
        <p:sp>
          <p:nvSpPr>
            <p:cNvPr id="619" name="Google Shape;619;p33"/>
            <p:cNvSpPr/>
            <p:nvPr/>
          </p:nvSpPr>
          <p:spPr>
            <a:xfrm>
              <a:off x="34110" y="764685"/>
              <a:ext cx="8929749" cy="2062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Принцип Паули.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Распределение электронов по энергетическим уровням в атомах.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Периодическая таблица элементов Менделеева</a:t>
              </a:r>
              <a:endParaRPr sz="3200" b="1" i="1" u="sng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0" name="Google Shape;620;p33"/>
            <p:cNvPicPr preferRelativeResize="0"/>
            <p:nvPr/>
          </p:nvPicPr>
          <p:blipFill rotWithShape="1">
            <a:blip r:embed="rId3">
              <a:alphaModFix/>
            </a:blip>
            <a:srcRect l="5890" t="13235" r="13612" b="22057"/>
            <a:stretch/>
          </p:blipFill>
          <p:spPr>
            <a:xfrm>
              <a:off x="857223" y="3714752"/>
              <a:ext cx="2662689" cy="2857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1" name="Google Shape;621;p33"/>
            <p:cNvPicPr preferRelativeResize="0"/>
            <p:nvPr/>
          </p:nvPicPr>
          <p:blipFill rotWithShape="1">
            <a:blip r:embed="rId4">
              <a:alphaModFix/>
            </a:blip>
            <a:srcRect b="1218"/>
            <a:stretch/>
          </p:blipFill>
          <p:spPr>
            <a:xfrm>
              <a:off x="4214810" y="3714752"/>
              <a:ext cx="4515588" cy="28575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0593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4"/>
          <p:cNvSpPr/>
          <p:nvPr/>
        </p:nvSpPr>
        <p:spPr>
          <a:xfrm>
            <a:off x="323056" y="81381"/>
            <a:ext cx="849741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Распределение электронов по энергетическим уровням в </a:t>
            </a:r>
            <a:r>
              <a:rPr lang="ru-RU" sz="24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многоэлектронных </a:t>
            </a:r>
            <a:r>
              <a:rPr lang="ru-RU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атомах. Принцип Паули.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4"/>
          <p:cNvSpPr txBox="1"/>
          <p:nvPr/>
        </p:nvSpPr>
        <p:spPr>
          <a:xfrm>
            <a:off x="291206" y="883372"/>
            <a:ext cx="86414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</a:t>
            </a:r>
            <a:r>
              <a:rPr lang="ru-RU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Квантовое состояние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каждого электрона в атоме характеризуется </a:t>
            </a:r>
            <a:r>
              <a:rPr lang="ru-RU" sz="20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4-мя     квантовыми числами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grpSp>
        <p:nvGrpSpPr>
          <p:cNvPr id="628" name="Google Shape;628;p34"/>
          <p:cNvGrpSpPr/>
          <p:nvPr/>
        </p:nvGrpSpPr>
        <p:grpSpPr>
          <a:xfrm>
            <a:off x="323056" y="1660426"/>
            <a:ext cx="1643062" cy="1643063"/>
            <a:chOff x="323056" y="1421161"/>
            <a:chExt cx="1643062" cy="1643063"/>
          </a:xfrm>
        </p:grpSpPr>
        <p:sp>
          <p:nvSpPr>
            <p:cNvPr id="629" name="Google Shape;629;p34"/>
            <p:cNvSpPr/>
            <p:nvPr/>
          </p:nvSpPr>
          <p:spPr>
            <a:xfrm>
              <a:off x="323056" y="1421161"/>
              <a:ext cx="1643062" cy="1643063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20000"/>
              </a:srgbClr>
            </a:solidFill>
            <a:ln w="1905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0" name="Google Shape;630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1487" y="1525142"/>
              <a:ext cx="1346200" cy="1435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1" name="Google Shape;631;p34"/>
          <p:cNvSpPr txBox="1"/>
          <p:nvPr/>
        </p:nvSpPr>
        <p:spPr>
          <a:xfrm>
            <a:off x="194742" y="4365104"/>
            <a:ext cx="87849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В нормальном ( невозбужденном ) состоянии атома электроны располагаются </a:t>
            </a:r>
            <a:r>
              <a:rPr lang="ru-RU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на самых низких  </a:t>
            </a: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доступных для них </a:t>
            </a:r>
            <a:r>
              <a:rPr lang="ru-RU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энергетических уровнях</a:t>
            </a:r>
            <a:r>
              <a:rPr lang="ru-RU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32" name="Google Shape;632;p34"/>
          <p:cNvSpPr txBox="1"/>
          <p:nvPr/>
        </p:nvSpPr>
        <p:spPr>
          <a:xfrm>
            <a:off x="323056" y="5194718"/>
            <a:ext cx="8497416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 </a:t>
            </a:r>
            <a:r>
              <a:rPr lang="ru-RU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Принцип Паули</a:t>
            </a:r>
            <a:r>
              <a:rPr lang="ru-RU" sz="2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ru-RU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 любой квантово-механической системе  </a:t>
            </a:r>
            <a:r>
              <a:rPr lang="ru-RU" sz="2000" u="sng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не может быть даже 2-х электронов</a:t>
            </a:r>
            <a:r>
              <a:rPr lang="ru-RU" sz="20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, обладающих одинаковой совокупностью 4-х квантовых чисел. </a:t>
            </a:r>
            <a:endParaRPr dirty="0"/>
          </a:p>
        </p:txBody>
      </p:sp>
      <p:grpSp>
        <p:nvGrpSpPr>
          <p:cNvPr id="633" name="Google Shape;633;p34"/>
          <p:cNvGrpSpPr/>
          <p:nvPr/>
        </p:nvGrpSpPr>
        <p:grpSpPr>
          <a:xfrm>
            <a:off x="186780" y="3520860"/>
            <a:ext cx="8964488" cy="707886"/>
            <a:chOff x="186780" y="3443916"/>
            <a:chExt cx="8964488" cy="707886"/>
          </a:xfrm>
        </p:grpSpPr>
        <p:sp>
          <p:nvSpPr>
            <p:cNvPr id="634" name="Google Shape;634;p34"/>
            <p:cNvSpPr txBox="1"/>
            <p:nvPr/>
          </p:nvSpPr>
          <p:spPr>
            <a:xfrm>
              <a:off x="186780" y="3443916"/>
              <a:ext cx="896448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i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2)  </a:t>
              </a:r>
              <a:r>
                <a:rPr lang="ru-RU" sz="2000" b="1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Энергия квантового состояния </a:t>
              </a:r>
              <a:r>
                <a:rPr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основном зависит от кв.числа        , слабее от     , еще слабее от          и еще слабее от        .   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5" name="Google Shape;635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14432" y="3483529"/>
              <a:ext cx="306040" cy="330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6" name="Google Shape;636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19672" y="3789734"/>
              <a:ext cx="144463" cy="287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51920" y="3839109"/>
              <a:ext cx="328911" cy="27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44208" y="3783418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413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5"/>
          <p:cNvSpPr/>
          <p:nvPr/>
        </p:nvSpPr>
        <p:spPr>
          <a:xfrm>
            <a:off x="87498" y="188640"/>
            <a:ext cx="89064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ЭЛЕКТРОННАЯ ОБОЛОЧКА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-совокупность электронов в атоме, состояния которых характеризуются </a:t>
            </a:r>
            <a:r>
              <a:rPr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определёнными гл. квантовым числом </a:t>
            </a:r>
            <a:r>
              <a:rPr lang="ru-RU" sz="20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и орбитальным квантовым числом </a:t>
            </a:r>
            <a:r>
              <a:rPr lang="ru-RU" sz="20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ru-RU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646" name="Google Shape;646;p35"/>
          <p:cNvSpPr txBox="1"/>
          <p:nvPr/>
        </p:nvSpPr>
        <p:spPr>
          <a:xfrm>
            <a:off x="71524" y="2348880"/>
            <a:ext cx="89064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ЭЛЕКТРОННЫЙ СЛОЙ  -  совокупность электронов с определённым </a:t>
            </a:r>
            <a:r>
              <a:rPr lang="ru-RU" sz="1800" i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5"/>
          <p:cNvSpPr txBox="1"/>
          <p:nvPr/>
        </p:nvSpPr>
        <p:spPr>
          <a:xfrm>
            <a:off x="42924" y="1204303"/>
            <a:ext cx="87901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Согласно принципу Паули, макс. значение числа электронов для данной электронной оболочки  2(2l+1).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5"/>
          <p:cNvSpPr txBox="1"/>
          <p:nvPr/>
        </p:nvSpPr>
        <p:spPr>
          <a:xfrm>
            <a:off x="55475" y="2718212"/>
            <a:ext cx="89064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Данному  </a:t>
            </a:r>
            <a:r>
              <a:rPr lang="ru-RU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  </a:t>
            </a: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соответствует </a:t>
            </a:r>
            <a:r>
              <a:rPr lang="ru-RU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ru-RU" sz="2000" baseline="30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состояний, в которых могут находится   не более   </a:t>
            </a:r>
            <a:r>
              <a:rPr lang="ru-RU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2n</a:t>
            </a:r>
            <a:r>
              <a:rPr lang="ru-RU" sz="2000" baseline="30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ru-RU" sz="2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электронов (в слое).         </a:t>
            </a:r>
            <a:endParaRPr sz="2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5"/>
          <p:cNvSpPr txBox="1"/>
          <p:nvPr/>
        </p:nvSpPr>
        <p:spPr>
          <a:xfrm>
            <a:off x="1403648" y="3573016"/>
            <a:ext cx="41067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=1    2 электрона           К  -слой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=2    8 электронов          L  - слой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=3    18 электронов         M  - слой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=4    32 электрона           N  - слой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=5    50 электрона           O  - слой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30568" y="5132657"/>
            <a:ext cx="8602542" cy="1301722"/>
            <a:chOff x="220918" y="122912"/>
            <a:chExt cx="8763425" cy="1301722"/>
          </a:xfrm>
        </p:grpSpPr>
        <p:pic>
          <p:nvPicPr>
            <p:cNvPr id="21" name="Google Shape;706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918" y="973729"/>
              <a:ext cx="2247885" cy="3302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707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91008" y="1052400"/>
              <a:ext cx="1930387" cy="3175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711;p36"/>
            <p:cNvSpPr txBox="1"/>
            <p:nvPr/>
          </p:nvSpPr>
          <p:spPr>
            <a:xfrm>
              <a:off x="4622039" y="122912"/>
              <a:ext cx="436230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Примеры электронных </a:t>
              </a:r>
              <a:endParaRPr sz="2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конфигураций.</a:t>
              </a:r>
              <a:endParaRPr/>
            </a:p>
          </p:txBody>
        </p:sp>
        <p:sp>
          <p:nvSpPr>
            <p:cNvPr id="24" name="Google Shape;712;p36"/>
            <p:cNvSpPr txBox="1"/>
            <p:nvPr/>
          </p:nvSpPr>
          <p:spPr>
            <a:xfrm>
              <a:off x="1904616" y="540917"/>
              <a:ext cx="12486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2p-оболочка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" name="Google Shape;713;p36"/>
            <p:cNvCxnSpPr/>
            <p:nvPr/>
          </p:nvCxnSpPr>
          <p:spPr>
            <a:xfrm flipH="1">
              <a:off x="2012115" y="830216"/>
              <a:ext cx="73860" cy="216024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714;p36"/>
            <p:cNvSpPr txBox="1"/>
            <p:nvPr/>
          </p:nvSpPr>
          <p:spPr>
            <a:xfrm>
              <a:off x="721995" y="540917"/>
              <a:ext cx="12486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2s-оболочка</a:t>
              </a:r>
              <a:endParaRPr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" name="Google Shape;715;p36"/>
            <p:cNvCxnSpPr/>
            <p:nvPr/>
          </p:nvCxnSpPr>
          <p:spPr>
            <a:xfrm>
              <a:off x="1475656" y="800708"/>
              <a:ext cx="95969" cy="252028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8" name="Google Shape;730;p36"/>
            <p:cNvSpPr/>
            <p:nvPr/>
          </p:nvSpPr>
          <p:spPr>
            <a:xfrm>
              <a:off x="1168004" y="848694"/>
              <a:ext cx="1402254" cy="492074"/>
            </a:xfrm>
            <a:prstGeom prst="ellipse">
              <a:avLst/>
            </a:prstGeom>
            <a:noFill/>
            <a:ln w="1905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31;p36"/>
            <p:cNvSpPr txBox="1"/>
            <p:nvPr/>
          </p:nvSpPr>
          <p:spPr>
            <a:xfrm>
              <a:off x="3206871" y="173342"/>
              <a:ext cx="1665112" cy="5847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Электронная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 конфигурация</a:t>
              </a:r>
              <a:endParaRPr sz="16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" name="Google Shape;732;p36"/>
            <p:cNvCxnSpPr/>
            <p:nvPr/>
          </p:nvCxnSpPr>
          <p:spPr>
            <a:xfrm flipH="1">
              <a:off x="2617673" y="758117"/>
              <a:ext cx="589198" cy="294619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1" name="Google Shape;733;p36"/>
            <p:cNvCxnSpPr>
              <a:endCxn id="32" idx="1"/>
            </p:cNvCxnSpPr>
            <p:nvPr/>
          </p:nvCxnSpPr>
          <p:spPr>
            <a:xfrm>
              <a:off x="4931927" y="800623"/>
              <a:ext cx="2034000" cy="20400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2" name="Google Shape;734;p36"/>
            <p:cNvSpPr/>
            <p:nvPr/>
          </p:nvSpPr>
          <p:spPr>
            <a:xfrm>
              <a:off x="6797385" y="932560"/>
              <a:ext cx="1150877" cy="492074"/>
            </a:xfrm>
            <a:prstGeom prst="ellipse">
              <a:avLst/>
            </a:prstGeom>
            <a:noFill/>
            <a:ln w="1905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35;p36"/>
            <p:cNvSpPr/>
            <p:nvPr/>
          </p:nvSpPr>
          <p:spPr>
            <a:xfrm>
              <a:off x="1475656" y="938228"/>
              <a:ext cx="359749" cy="330532"/>
            </a:xfrm>
            <a:prstGeom prst="ellipse">
              <a:avLst/>
            </a:pr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36;p36"/>
            <p:cNvSpPr/>
            <p:nvPr/>
          </p:nvSpPr>
          <p:spPr>
            <a:xfrm>
              <a:off x="1775685" y="976373"/>
              <a:ext cx="360040" cy="292387"/>
            </a:xfrm>
            <a:prstGeom prst="ellipse">
              <a:avLst/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4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437745"/>
            <a:ext cx="7467600" cy="6036207"/>
          </a:xfrm>
        </p:spPr>
        <p:txBody>
          <a:bodyPr/>
          <a:lstStyle/>
          <a:p>
            <a:r>
              <a:rPr lang="ru-RU" dirty="0" smtClean="0"/>
              <a:t>Переходе электрона с одной орбиты на другую определяется правилом отбора</a:t>
            </a:r>
          </a:p>
          <a:p>
            <a:r>
              <a:rPr lang="ru-RU" dirty="0" smtClean="0">
                <a:sym typeface="Symbol"/>
              </a:rPr>
              <a:t></a:t>
            </a:r>
            <a:r>
              <a:rPr lang="en-US" dirty="0" smtClean="0">
                <a:sym typeface="Symbol"/>
              </a:rPr>
              <a:t>l</a:t>
            </a:r>
            <a:r>
              <a:rPr lang="ru-RU" dirty="0" smtClean="0">
                <a:sym typeface="Symbol"/>
              </a:rPr>
              <a:t>=1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5" y="1600199"/>
            <a:ext cx="6703421" cy="5109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026" y="6381345"/>
            <a:ext cx="6721812" cy="4766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27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/>
        </p:nvSpPr>
        <p:spPr>
          <a:xfrm>
            <a:off x="539750" y="476250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466725" y="2924175"/>
            <a:ext cx="40338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 уравнения Шредингера:</a:t>
            </a:r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3846512" y="3717925"/>
            <a:ext cx="49022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пределы потенциальной ямы частица попасть не может. </a:t>
            </a:r>
            <a:endParaRPr/>
          </a:p>
        </p:txBody>
      </p:sp>
      <p:sp>
        <p:nvSpPr>
          <p:cNvPr id="52" name="Google Shape;52;p5"/>
          <p:cNvSpPr txBox="1"/>
          <p:nvPr/>
        </p:nvSpPr>
        <p:spPr>
          <a:xfrm>
            <a:off x="3846512" y="4560887"/>
            <a:ext cx="49022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Поэтому вероятность обнаружения частицы вне ямы равна нулю. </a:t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69863" y="3633787"/>
            <a:ext cx="3603626" cy="2814637"/>
            <a:chOff x="231" y="2284"/>
            <a:chExt cx="2270" cy="1773"/>
          </a:xfrm>
        </p:grpSpPr>
        <p:cxnSp>
          <p:nvCxnSpPr>
            <p:cNvPr id="54" name="Google Shape;54;p5"/>
            <p:cNvCxnSpPr/>
            <p:nvPr/>
          </p:nvCxnSpPr>
          <p:spPr>
            <a:xfrm>
              <a:off x="719" y="3670"/>
              <a:ext cx="1606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5" name="Google Shape;55;p5"/>
            <p:cNvCxnSpPr/>
            <p:nvPr/>
          </p:nvCxnSpPr>
          <p:spPr>
            <a:xfrm rot="10800000">
              <a:off x="719" y="2350"/>
              <a:ext cx="0" cy="131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56" name="Google Shape;56;p5"/>
            <p:cNvCxnSpPr/>
            <p:nvPr/>
          </p:nvCxnSpPr>
          <p:spPr>
            <a:xfrm>
              <a:off x="704" y="3665"/>
              <a:ext cx="1235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57" name="Google Shape;57;p5"/>
            <p:cNvGrpSpPr/>
            <p:nvPr/>
          </p:nvGrpSpPr>
          <p:grpSpPr>
            <a:xfrm>
              <a:off x="1931" y="2720"/>
              <a:ext cx="0" cy="944"/>
              <a:chOff x="6921" y="3474"/>
              <a:chExt cx="0" cy="1800"/>
            </a:xfrm>
          </p:grpSpPr>
          <p:cxnSp>
            <p:nvCxnSpPr>
              <p:cNvPr id="58" name="Google Shape;58;p5"/>
              <p:cNvCxnSpPr/>
              <p:nvPr/>
            </p:nvCxnSpPr>
            <p:spPr>
              <a:xfrm>
                <a:off x="6921" y="4014"/>
                <a:ext cx="0" cy="126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5"/>
              <p:cNvCxnSpPr/>
              <p:nvPr/>
            </p:nvCxnSpPr>
            <p:spPr>
              <a:xfrm>
                <a:off x="6921" y="3474"/>
                <a:ext cx="0" cy="54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Google Shape;60;p5"/>
            <p:cNvGrpSpPr/>
            <p:nvPr/>
          </p:nvGrpSpPr>
          <p:grpSpPr>
            <a:xfrm>
              <a:off x="719" y="2727"/>
              <a:ext cx="0" cy="945"/>
              <a:chOff x="6921" y="3474"/>
              <a:chExt cx="0" cy="1800"/>
            </a:xfrm>
          </p:grpSpPr>
          <p:cxnSp>
            <p:nvCxnSpPr>
              <p:cNvPr id="61" name="Google Shape;61;p5"/>
              <p:cNvCxnSpPr/>
              <p:nvPr/>
            </p:nvCxnSpPr>
            <p:spPr>
              <a:xfrm>
                <a:off x="6921" y="4014"/>
                <a:ext cx="0" cy="126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5"/>
              <p:cNvCxnSpPr/>
              <p:nvPr/>
            </p:nvCxnSpPr>
            <p:spPr>
              <a:xfrm>
                <a:off x="6921" y="3474"/>
                <a:ext cx="0" cy="54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63" name="Google Shape;63;p5"/>
            <p:cNvSpPr txBox="1"/>
            <p:nvPr/>
          </p:nvSpPr>
          <p:spPr>
            <a:xfrm>
              <a:off x="530" y="3671"/>
              <a:ext cx="378" cy="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64" name="Google Shape;64;p5"/>
            <p:cNvSpPr txBox="1"/>
            <p:nvPr/>
          </p:nvSpPr>
          <p:spPr>
            <a:xfrm>
              <a:off x="1813" y="3671"/>
              <a:ext cx="323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endParaRPr/>
            </a:p>
          </p:txBody>
        </p:sp>
        <p:sp>
          <p:nvSpPr>
            <p:cNvPr id="65" name="Google Shape;65;p5"/>
            <p:cNvSpPr txBox="1"/>
            <p:nvPr/>
          </p:nvSpPr>
          <p:spPr>
            <a:xfrm>
              <a:off x="2155" y="3671"/>
              <a:ext cx="283" cy="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436" y="2284"/>
              <a:ext cx="378" cy="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endParaRPr/>
            </a:p>
          </p:txBody>
        </p:sp>
        <p:sp>
          <p:nvSpPr>
            <p:cNvPr id="67" name="Google Shape;67;p5"/>
            <p:cNvSpPr txBox="1"/>
            <p:nvPr/>
          </p:nvSpPr>
          <p:spPr>
            <a:xfrm>
              <a:off x="231" y="2648"/>
              <a:ext cx="598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U=∞</a:t>
              </a:r>
              <a:endParaRPr dirty="0"/>
            </a:p>
          </p:txBody>
        </p:sp>
        <p:sp>
          <p:nvSpPr>
            <p:cNvPr id="68" name="Google Shape;68;p5"/>
            <p:cNvSpPr txBox="1"/>
            <p:nvPr/>
          </p:nvSpPr>
          <p:spPr>
            <a:xfrm>
              <a:off x="1903" y="2618"/>
              <a:ext cx="598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U=∞</a:t>
              </a:r>
              <a:endParaRPr dirty="0"/>
            </a:p>
          </p:txBody>
        </p:sp>
      </p:grpSp>
      <p:pic>
        <p:nvPicPr>
          <p:cNvPr id="69" name="Google Shape;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2212" y="2708275"/>
            <a:ext cx="2809875" cy="768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5"/>
          <p:cNvGrpSpPr/>
          <p:nvPr/>
        </p:nvGrpSpPr>
        <p:grpSpPr>
          <a:xfrm>
            <a:off x="3851275" y="5584825"/>
            <a:ext cx="5051425" cy="407987"/>
            <a:chOff x="2426" y="3351"/>
            <a:chExt cx="3182" cy="257"/>
          </a:xfrm>
        </p:grpSpPr>
        <p:sp>
          <p:nvSpPr>
            <p:cNvPr id="71" name="Google Shape;71;p5"/>
            <p:cNvSpPr txBox="1"/>
            <p:nvPr/>
          </p:nvSpPr>
          <p:spPr>
            <a:xfrm>
              <a:off x="2426" y="3367"/>
              <a:ext cx="3176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Следовательно, за пределами ямы  </a:t>
              </a:r>
              <a:endParaRPr/>
            </a:p>
          </p:txBody>
        </p:sp>
        <p:pic>
          <p:nvPicPr>
            <p:cNvPr id="72" name="Google Shape;7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98" y="3351"/>
              <a:ext cx="510" cy="2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5"/>
          <p:cNvGrpSpPr/>
          <p:nvPr/>
        </p:nvGrpSpPr>
        <p:grpSpPr>
          <a:xfrm>
            <a:off x="522287" y="1773237"/>
            <a:ext cx="8370887" cy="796925"/>
            <a:chOff x="329" y="1117"/>
            <a:chExt cx="5273" cy="502"/>
          </a:xfrm>
        </p:grpSpPr>
        <p:sp>
          <p:nvSpPr>
            <p:cNvPr id="74" name="Google Shape;74;p5"/>
            <p:cNvSpPr txBox="1"/>
            <p:nvPr/>
          </p:nvSpPr>
          <p:spPr>
            <a:xfrm>
              <a:off x="329" y="1117"/>
              <a:ext cx="5273" cy="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 strike="noStrike" cap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Вид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потенциальной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энергии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lang="en-US" sz="2200" b="0" i="0" u="none" strike="noStrike" cap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0 ≤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≤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 ;</a:t>
              </a:r>
              <a:endParaRPr dirty="0"/>
            </a:p>
            <a:p>
              <a:pPr marL="0" marR="0" lvl="0" indent="0" algn="just" rtl="0">
                <a:lnSpc>
                  <a:spcPct val="80000"/>
                </a:lnSpc>
                <a:spcBef>
                  <a:spcPts val="110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       </a:t>
              </a:r>
              <a:r>
                <a:rPr lang="en-US" sz="2200" b="0" i="0" u="none" strike="noStrike" cap="none" dirty="0" err="1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х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&lt; 0  и 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х 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&gt;  </a:t>
              </a: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lang="en-US" sz="2200" b="0" i="0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 </a:t>
              </a:r>
              <a:endParaRPr dirty="0"/>
            </a:p>
          </p:txBody>
        </p:sp>
        <p:pic>
          <p:nvPicPr>
            <p:cNvPr id="75" name="Google Shape;75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3" y="1426"/>
              <a:ext cx="202" cy="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67;p5"/>
          <p:cNvSpPr txBox="1"/>
          <p:nvPr/>
        </p:nvSpPr>
        <p:spPr>
          <a:xfrm>
            <a:off x="1285726" y="4346575"/>
            <a:ext cx="949325" cy="61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 strike="noStrike" cap="none" dirty="0" smtClean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U=</a:t>
            </a:r>
            <a:r>
              <a:rPr lang="ru-RU" sz="2200" b="1" i="1" u="none" strike="noStrike" cap="none" dirty="0" smtClean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04482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Точечный рисунок" r:id="rId7" imgW="0" imgH="0" progId="Paint.Picture">
                  <p:embed/>
                </p:oleObj>
              </mc:Choice>
              <mc:Fallback>
                <p:oleObj name="Точечный рисунок" r:id="rId7" imgW="0" imgH="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/>
                    <p:spPr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41694" y="133394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h</a:t>
            </a:r>
            <a:endParaRPr lang="ru-RU" sz="2400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230743" y="1478718"/>
            <a:ext cx="178094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5807626" y="3191606"/>
            <a:ext cx="228600" cy="314325"/>
            <a:chOff x="4269282" y="3092450"/>
            <a:chExt cx="228600" cy="31432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279892" y="3092450"/>
              <a:ext cx="207380" cy="30678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282" y="3092450"/>
              <a:ext cx="228600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/>
        </p:nvSpPr>
        <p:spPr>
          <a:xfrm>
            <a:off x="539750" y="442912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sp>
        <p:nvSpPr>
          <p:cNvPr id="81" name="Google Shape;81;p6"/>
          <p:cNvSpPr txBox="1"/>
          <p:nvPr/>
        </p:nvSpPr>
        <p:spPr>
          <a:xfrm>
            <a:off x="3910012" y="3573462"/>
            <a:ext cx="49022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области 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&gt; 0  и 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х 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 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уравнение Шредингера имеет вид: 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3986212" y="5589587"/>
            <a:ext cx="425767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поскольку в этой области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sz="22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>
            <a:off x="3419475" y="1739900"/>
            <a:ext cx="5329237" cy="896937"/>
            <a:chOff x="2154" y="935"/>
            <a:chExt cx="3357" cy="565"/>
          </a:xfrm>
        </p:grpSpPr>
        <p:sp>
          <p:nvSpPr>
            <p:cNvPr id="84" name="Google Shape;84;p6"/>
            <p:cNvSpPr txBox="1"/>
            <p:nvPr/>
          </p:nvSpPr>
          <p:spPr>
            <a:xfrm>
              <a:off x="2154" y="935"/>
              <a:ext cx="3357" cy="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Функция   должна быть непрерывной, следовательно, она должна быть равна нулю и на границах ямы: </a:t>
              </a:r>
              <a:endParaRPr/>
            </a:p>
          </p:txBody>
        </p:sp>
        <p:pic>
          <p:nvPicPr>
            <p:cNvPr id="85" name="Google Shape;85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10" y="965"/>
              <a:ext cx="170" cy="16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6" name="Google Shape;8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4787" y="2741612"/>
            <a:ext cx="1925637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950" y="1858962"/>
            <a:ext cx="2660650" cy="76835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88" name="Google Shape;8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5650" y="4437062"/>
            <a:ext cx="2382837" cy="809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6"/>
          <p:cNvGrpSpPr/>
          <p:nvPr/>
        </p:nvGrpSpPr>
        <p:grpSpPr>
          <a:xfrm>
            <a:off x="263525" y="3409950"/>
            <a:ext cx="3648075" cy="2814637"/>
            <a:chOff x="168" y="2065"/>
            <a:chExt cx="2298" cy="1773"/>
          </a:xfrm>
        </p:grpSpPr>
        <p:cxnSp>
          <p:nvCxnSpPr>
            <p:cNvPr id="90" name="Google Shape;90;p6"/>
            <p:cNvCxnSpPr/>
            <p:nvPr/>
          </p:nvCxnSpPr>
          <p:spPr>
            <a:xfrm>
              <a:off x="577" y="3451"/>
              <a:ext cx="1795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 rot="10800000">
              <a:off x="577" y="2131"/>
              <a:ext cx="0" cy="131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562" y="3446"/>
              <a:ext cx="1235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93" name="Google Shape;93;p6"/>
            <p:cNvGrpSpPr/>
            <p:nvPr/>
          </p:nvGrpSpPr>
          <p:grpSpPr>
            <a:xfrm>
              <a:off x="577" y="2508"/>
              <a:ext cx="0" cy="945"/>
              <a:chOff x="6921" y="3474"/>
              <a:chExt cx="0" cy="1800"/>
            </a:xfrm>
          </p:grpSpPr>
          <p:cxnSp>
            <p:nvCxnSpPr>
              <p:cNvPr id="94" name="Google Shape;94;p6"/>
              <p:cNvCxnSpPr/>
              <p:nvPr/>
            </p:nvCxnSpPr>
            <p:spPr>
              <a:xfrm>
                <a:off x="6921" y="4014"/>
                <a:ext cx="0" cy="126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6"/>
              <p:cNvCxnSpPr/>
              <p:nvPr/>
            </p:nvCxnSpPr>
            <p:spPr>
              <a:xfrm>
                <a:off x="6921" y="3474"/>
                <a:ext cx="0" cy="54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96" name="Google Shape;96;p6"/>
            <p:cNvSpPr txBox="1"/>
            <p:nvPr/>
          </p:nvSpPr>
          <p:spPr>
            <a:xfrm>
              <a:off x="388" y="3452"/>
              <a:ext cx="378" cy="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1671" y="3452"/>
              <a:ext cx="253" cy="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endParaRPr/>
            </a:p>
          </p:txBody>
        </p:sp>
        <p:sp>
          <p:nvSpPr>
            <p:cNvPr id="98" name="Google Shape;98;p6"/>
            <p:cNvSpPr txBox="1"/>
            <p:nvPr/>
          </p:nvSpPr>
          <p:spPr>
            <a:xfrm>
              <a:off x="2183" y="3452"/>
              <a:ext cx="283" cy="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99" name="Google Shape;99;p6"/>
            <p:cNvSpPr txBox="1"/>
            <p:nvPr/>
          </p:nvSpPr>
          <p:spPr>
            <a:xfrm>
              <a:off x="294" y="2065"/>
              <a:ext cx="378" cy="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endParaRPr/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168" y="2429"/>
              <a:ext cx="598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U=∞</a:t>
              </a:r>
              <a:endParaRPr dirty="0"/>
            </a:p>
          </p:txBody>
        </p:sp>
        <p:sp>
          <p:nvSpPr>
            <p:cNvPr id="101" name="Google Shape;101;p6"/>
            <p:cNvSpPr txBox="1"/>
            <p:nvPr/>
          </p:nvSpPr>
          <p:spPr>
            <a:xfrm>
              <a:off x="1831" y="2417"/>
              <a:ext cx="598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U=∞</a:t>
              </a:r>
              <a:endParaRPr dirty="0"/>
            </a:p>
          </p:txBody>
        </p:sp>
        <p:grpSp>
          <p:nvGrpSpPr>
            <p:cNvPr id="102" name="Google Shape;102;p6"/>
            <p:cNvGrpSpPr/>
            <p:nvPr/>
          </p:nvGrpSpPr>
          <p:grpSpPr>
            <a:xfrm>
              <a:off x="1789" y="2501"/>
              <a:ext cx="0" cy="944"/>
              <a:chOff x="6921" y="3474"/>
              <a:chExt cx="0" cy="1800"/>
            </a:xfrm>
          </p:grpSpPr>
          <p:cxnSp>
            <p:nvCxnSpPr>
              <p:cNvPr id="103" name="Google Shape;103;p6"/>
              <p:cNvCxnSpPr/>
              <p:nvPr/>
            </p:nvCxnSpPr>
            <p:spPr>
              <a:xfrm>
                <a:off x="6921" y="4014"/>
                <a:ext cx="0" cy="126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6"/>
              <p:cNvCxnSpPr/>
              <p:nvPr/>
            </p:nvCxnSpPr>
            <p:spPr>
              <a:xfrm>
                <a:off x="6921" y="3474"/>
                <a:ext cx="0" cy="54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60" y="2313100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74" y="4961609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/>
          <p:nvPr/>
        </p:nvSpPr>
        <p:spPr>
          <a:xfrm>
            <a:off x="539750" y="404812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3932237" y="3500437"/>
            <a:ext cx="48879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уравнение колебаний. Решение: </a:t>
            </a:r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0" y="3500437"/>
            <a:ext cx="3914775" cy="2814637"/>
            <a:chOff x="142" y="2284"/>
            <a:chExt cx="2466" cy="1773"/>
          </a:xfrm>
        </p:grpSpPr>
        <p:cxnSp>
          <p:nvCxnSpPr>
            <p:cNvPr id="112" name="Google Shape;112;p7"/>
            <p:cNvCxnSpPr/>
            <p:nvPr/>
          </p:nvCxnSpPr>
          <p:spPr>
            <a:xfrm>
              <a:off x="719" y="3670"/>
              <a:ext cx="1795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3" name="Google Shape;113;p7"/>
            <p:cNvCxnSpPr/>
            <p:nvPr/>
          </p:nvCxnSpPr>
          <p:spPr>
            <a:xfrm rot="10800000">
              <a:off x="719" y="2350"/>
              <a:ext cx="0" cy="1313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4" name="Google Shape;114;p7"/>
            <p:cNvCxnSpPr/>
            <p:nvPr/>
          </p:nvCxnSpPr>
          <p:spPr>
            <a:xfrm>
              <a:off x="704" y="3665"/>
              <a:ext cx="1235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15" name="Google Shape;115;p7"/>
            <p:cNvGrpSpPr/>
            <p:nvPr/>
          </p:nvGrpSpPr>
          <p:grpSpPr>
            <a:xfrm>
              <a:off x="1931" y="2720"/>
              <a:ext cx="0" cy="944"/>
              <a:chOff x="6921" y="3474"/>
              <a:chExt cx="0" cy="1800"/>
            </a:xfrm>
          </p:grpSpPr>
          <p:cxnSp>
            <p:nvCxnSpPr>
              <p:cNvPr id="116" name="Google Shape;116;p7"/>
              <p:cNvCxnSpPr/>
              <p:nvPr/>
            </p:nvCxnSpPr>
            <p:spPr>
              <a:xfrm>
                <a:off x="6921" y="4014"/>
                <a:ext cx="0" cy="126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7"/>
              <p:cNvCxnSpPr/>
              <p:nvPr/>
            </p:nvCxnSpPr>
            <p:spPr>
              <a:xfrm>
                <a:off x="6921" y="3474"/>
                <a:ext cx="0" cy="54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118" name="Google Shape;118;p7"/>
            <p:cNvGrpSpPr/>
            <p:nvPr/>
          </p:nvGrpSpPr>
          <p:grpSpPr>
            <a:xfrm>
              <a:off x="719" y="2727"/>
              <a:ext cx="0" cy="945"/>
              <a:chOff x="6921" y="3474"/>
              <a:chExt cx="0" cy="1800"/>
            </a:xfrm>
          </p:grpSpPr>
          <p:cxnSp>
            <p:nvCxnSpPr>
              <p:cNvPr id="119" name="Google Shape;119;p7"/>
              <p:cNvCxnSpPr/>
              <p:nvPr/>
            </p:nvCxnSpPr>
            <p:spPr>
              <a:xfrm>
                <a:off x="6921" y="4014"/>
                <a:ext cx="0" cy="126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7"/>
              <p:cNvCxnSpPr/>
              <p:nvPr/>
            </p:nvCxnSpPr>
            <p:spPr>
              <a:xfrm>
                <a:off x="6921" y="3474"/>
                <a:ext cx="0" cy="54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sp>
          <p:nvSpPr>
            <p:cNvPr id="121" name="Google Shape;121;p7"/>
            <p:cNvSpPr txBox="1"/>
            <p:nvPr/>
          </p:nvSpPr>
          <p:spPr>
            <a:xfrm>
              <a:off x="530" y="3671"/>
              <a:ext cx="378" cy="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1813" y="3671"/>
              <a:ext cx="323" cy="3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endParaRPr/>
            </a:p>
          </p:txBody>
        </p:sp>
        <p:sp>
          <p:nvSpPr>
            <p:cNvPr id="123" name="Google Shape;123;p7"/>
            <p:cNvSpPr txBox="1"/>
            <p:nvPr/>
          </p:nvSpPr>
          <p:spPr>
            <a:xfrm>
              <a:off x="2325" y="3671"/>
              <a:ext cx="283" cy="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124" name="Google Shape;124;p7"/>
            <p:cNvSpPr txBox="1"/>
            <p:nvPr/>
          </p:nvSpPr>
          <p:spPr>
            <a:xfrm>
              <a:off x="436" y="2284"/>
              <a:ext cx="378" cy="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endParaRPr/>
            </a:p>
          </p:txBody>
        </p:sp>
        <p:sp>
          <p:nvSpPr>
            <p:cNvPr id="125" name="Google Shape;125;p7"/>
            <p:cNvSpPr txBox="1"/>
            <p:nvPr/>
          </p:nvSpPr>
          <p:spPr>
            <a:xfrm>
              <a:off x="142" y="2644"/>
              <a:ext cx="598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U=∞</a:t>
              </a:r>
              <a:endParaRPr dirty="0"/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1913" y="2669"/>
              <a:ext cx="598" cy="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1" i="1" u="none" strike="noStrike" cap="none" dirty="0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U=∞</a:t>
              </a:r>
              <a:endParaRPr dirty="0"/>
            </a:p>
          </p:txBody>
        </p:sp>
      </p:grpSp>
      <p:sp>
        <p:nvSpPr>
          <p:cNvPr id="127" name="Google Shape;127;p7"/>
          <p:cNvSpPr txBox="1"/>
          <p:nvPr/>
        </p:nvSpPr>
        <p:spPr>
          <a:xfrm>
            <a:off x="3884612" y="1573212"/>
            <a:ext cx="457517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strike="noStrike" cap="none" dirty="0" err="1" smtClean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</a:t>
            </a:r>
            <a:r>
              <a:rPr lang="en-US" sz="2200" b="0" i="0" u="none" strike="noStrike" cap="none" dirty="0" smtClean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3087" y="5765800"/>
            <a:ext cx="1925637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" y="1628775"/>
            <a:ext cx="2579687" cy="7016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45062" y="1881187"/>
            <a:ext cx="1511300" cy="77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2362" y="2565400"/>
            <a:ext cx="1968500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 txBox="1"/>
          <p:nvPr/>
        </p:nvSpPr>
        <p:spPr>
          <a:xfrm>
            <a:off x="3981450" y="4508500"/>
            <a:ext cx="260667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1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</a:t>
            </a:r>
            <a:r>
              <a:rPr lang="en-US" sz="2200" b="0" i="0" u="none" strike="noStrike" cap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константы. </a:t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6846887" y="2082800"/>
            <a:ext cx="1122362" cy="381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806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412" y="2433637"/>
            <a:ext cx="2166937" cy="75565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36" name="Google Shape;136;p7"/>
          <p:cNvSpPr txBox="1"/>
          <p:nvPr/>
        </p:nvSpPr>
        <p:spPr>
          <a:xfrm>
            <a:off x="3889375" y="5056187"/>
            <a:ext cx="52197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Определим </a:t>
            </a:r>
            <a:r>
              <a:rPr lang="en-US" sz="2400" b="0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4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из  граничных условий: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55" y="2070940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24" y="2914967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7" y="2344158"/>
            <a:ext cx="252767" cy="34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79855" y="3932169"/>
                <a:ext cx="3415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𝜳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𝐚𝐬𝐢𝐧</m:t>
                          </m:r>
                        </m:fName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𝒌𝒙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855" y="3932169"/>
                <a:ext cx="3415487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/>
        </p:nvSpPr>
        <p:spPr>
          <a:xfrm>
            <a:off x="539750" y="423862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" y="1196975"/>
            <a:ext cx="2579687" cy="7016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3" name="Google Shape;14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" y="1955800"/>
            <a:ext cx="2166937" cy="75565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587" y="2768600"/>
            <a:ext cx="1655762" cy="7016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5" name="Google Shape;145;p8"/>
          <p:cNvSpPr txBox="1"/>
          <p:nvPr/>
        </p:nvSpPr>
        <p:spPr>
          <a:xfrm>
            <a:off x="3481387" y="3086100"/>
            <a:ext cx="555466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соотношение выполняется при условии: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5225" y="1782762"/>
            <a:ext cx="763587" cy="35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8"/>
          <p:cNvGrpSpPr/>
          <p:nvPr/>
        </p:nvGrpSpPr>
        <p:grpSpPr>
          <a:xfrm>
            <a:off x="3635375" y="1366837"/>
            <a:ext cx="4465637" cy="398462"/>
            <a:chOff x="2154" y="986"/>
            <a:chExt cx="2813" cy="251"/>
          </a:xfrm>
        </p:grpSpPr>
        <p:sp>
          <p:nvSpPr>
            <p:cNvPr id="148" name="Google Shape;148;p8"/>
            <p:cNvSpPr txBox="1"/>
            <p:nvPr/>
          </p:nvSpPr>
          <p:spPr>
            <a:xfrm>
              <a:off x="2154" y="991"/>
              <a:ext cx="2813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Из условия                     получим: </a:t>
              </a:r>
              <a:endParaRPr/>
            </a:p>
          </p:txBody>
        </p:sp>
        <p:pic>
          <p:nvPicPr>
            <p:cNvPr id="149" name="Google Shape;149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87" y="986"/>
              <a:ext cx="691" cy="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8"/>
          <p:cNvGrpSpPr/>
          <p:nvPr/>
        </p:nvGrpSpPr>
        <p:grpSpPr>
          <a:xfrm>
            <a:off x="3635375" y="2222500"/>
            <a:ext cx="4968875" cy="398462"/>
            <a:chOff x="1837" y="1887"/>
            <a:chExt cx="3130" cy="251"/>
          </a:xfrm>
        </p:grpSpPr>
        <p:sp>
          <p:nvSpPr>
            <p:cNvPr id="152" name="Google Shape;152;p8"/>
            <p:cNvSpPr txBox="1"/>
            <p:nvPr/>
          </p:nvSpPr>
          <p:spPr>
            <a:xfrm>
              <a:off x="1837" y="1899"/>
              <a:ext cx="3130" cy="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Второе граничное условие -                 :</a:t>
              </a:r>
              <a:endParaRPr/>
            </a:p>
          </p:txBody>
        </p:sp>
        <p:pic>
          <p:nvPicPr>
            <p:cNvPr id="153" name="Google Shape;153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05" y="1887"/>
              <a:ext cx="655" cy="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660900" y="2654300"/>
            <a:ext cx="2238375" cy="398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63937" y="3749675"/>
            <a:ext cx="1223962" cy="30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 txBox="1"/>
          <p:nvPr/>
        </p:nvSpPr>
        <p:spPr>
          <a:xfrm>
            <a:off x="4919662" y="3660775"/>
            <a:ext cx="2100262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00" b="1" i="1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 2, 3, …).</a:t>
            </a:r>
            <a:endParaRPr dirty="0"/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57625" y="4457700"/>
            <a:ext cx="1403350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227762" y="1868487"/>
            <a:ext cx="1093787" cy="2159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881" y="0"/>
                </a:moveTo>
                <a:lnTo>
                  <a:pt x="12881" y="8901"/>
                </a:lnTo>
                <a:lnTo>
                  <a:pt x="3375" y="8901"/>
                </a:lnTo>
                <a:lnTo>
                  <a:pt x="3375" y="12699"/>
                </a:lnTo>
                <a:lnTo>
                  <a:pt x="12881" y="12699"/>
                </a:lnTo>
                <a:lnTo>
                  <a:pt x="12881" y="21600"/>
                </a:lnTo>
                <a:lnTo>
                  <a:pt x="21600" y="10800"/>
                </a:lnTo>
                <a:lnTo>
                  <a:pt x="12881" y="0"/>
                </a:lnTo>
                <a:close/>
              </a:path>
              <a:path w="21600" h="21600" extrusionOk="0">
                <a:moveTo>
                  <a:pt x="1350" y="8901"/>
                </a:moveTo>
                <a:lnTo>
                  <a:pt x="1350" y="12699"/>
                </a:lnTo>
                <a:lnTo>
                  <a:pt x="2700" y="12699"/>
                </a:lnTo>
                <a:lnTo>
                  <a:pt x="2700" y="8901"/>
                </a:lnTo>
                <a:lnTo>
                  <a:pt x="1350" y="8901"/>
                </a:lnTo>
                <a:close/>
              </a:path>
              <a:path w="21600" h="21600" extrusionOk="0">
                <a:moveTo>
                  <a:pt x="0" y="8901"/>
                </a:moveTo>
                <a:lnTo>
                  <a:pt x="0" y="12699"/>
                </a:lnTo>
                <a:lnTo>
                  <a:pt x="675" y="12699"/>
                </a:lnTo>
                <a:lnTo>
                  <a:pt x="675" y="8901"/>
                </a:lnTo>
                <a:lnTo>
                  <a:pt x="0" y="890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806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5530850" y="4632325"/>
            <a:ext cx="1122362" cy="381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806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48525" y="4365625"/>
            <a:ext cx="129222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/>
          <p:nvPr/>
        </p:nvSpPr>
        <p:spPr>
          <a:xfrm>
            <a:off x="5902325" y="5472112"/>
            <a:ext cx="2151062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  2,  3,  …)</a:t>
            </a:r>
            <a:endParaRPr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819525" y="5229225"/>
            <a:ext cx="1768475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576262" y="3671887"/>
            <a:ext cx="2555875" cy="40005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4" name="Google Shape;164;p8"/>
          <p:cNvCxnSpPr/>
          <p:nvPr/>
        </p:nvCxnSpPr>
        <p:spPr>
          <a:xfrm>
            <a:off x="611187" y="4335462"/>
            <a:ext cx="8281987" cy="0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</p:cxnSp>
      <p:sp>
        <p:nvSpPr>
          <p:cNvPr id="165" name="Google Shape;165;p8"/>
          <p:cNvSpPr txBox="1"/>
          <p:nvPr/>
        </p:nvSpPr>
        <p:spPr>
          <a:xfrm>
            <a:off x="466725" y="4491037"/>
            <a:ext cx="299561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Исследуем полученные решения.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485775" y="5229225"/>
            <a:ext cx="2995612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Энергия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частицы в потенциальной яме.</a:t>
            </a:r>
            <a:endParaRPr/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783512" y="3529012"/>
            <a:ext cx="1109662" cy="71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/>
          <p:nvPr/>
        </p:nvSpPr>
        <p:spPr>
          <a:xfrm>
            <a:off x="7019925" y="3822700"/>
            <a:ext cx="727075" cy="1635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881" y="0"/>
                </a:moveTo>
                <a:lnTo>
                  <a:pt x="12881" y="8901"/>
                </a:lnTo>
                <a:lnTo>
                  <a:pt x="3375" y="8901"/>
                </a:lnTo>
                <a:lnTo>
                  <a:pt x="3375" y="12699"/>
                </a:lnTo>
                <a:lnTo>
                  <a:pt x="12881" y="12699"/>
                </a:lnTo>
                <a:lnTo>
                  <a:pt x="12881" y="21600"/>
                </a:lnTo>
                <a:lnTo>
                  <a:pt x="21600" y="10800"/>
                </a:lnTo>
                <a:lnTo>
                  <a:pt x="12881" y="0"/>
                </a:lnTo>
                <a:close/>
              </a:path>
              <a:path w="21600" h="21600" extrusionOk="0">
                <a:moveTo>
                  <a:pt x="1350" y="8901"/>
                </a:moveTo>
                <a:lnTo>
                  <a:pt x="1350" y="12699"/>
                </a:lnTo>
                <a:lnTo>
                  <a:pt x="2700" y="12699"/>
                </a:lnTo>
                <a:lnTo>
                  <a:pt x="2700" y="8901"/>
                </a:lnTo>
                <a:lnTo>
                  <a:pt x="1350" y="8901"/>
                </a:lnTo>
                <a:close/>
              </a:path>
              <a:path w="21600" h="21600" extrusionOk="0">
                <a:moveTo>
                  <a:pt x="0" y="8901"/>
                </a:moveTo>
                <a:lnTo>
                  <a:pt x="0" y="12699"/>
                </a:lnTo>
                <a:lnTo>
                  <a:pt x="675" y="12699"/>
                </a:lnTo>
                <a:lnTo>
                  <a:pt x="675" y="8901"/>
                </a:lnTo>
                <a:lnTo>
                  <a:pt x="0" y="890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806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8" y="1608136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10" y="2421731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080155" y="1760466"/>
                <a:ext cx="3415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𝜳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latin typeface="Cambria Math"/>
                              <a:ea typeface="Cambria Math"/>
                            </a:rPr>
                            <m:t>𝐚𝐬𝐢𝐧</m:t>
                          </m:r>
                        </m:fName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55" y="1760466"/>
                <a:ext cx="3415487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35" y="4914900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0" y="5332412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58" y="4457700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/>
        </p:nvSpPr>
        <p:spPr>
          <a:xfrm>
            <a:off x="539750" y="404812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531812" y="3860800"/>
            <a:ext cx="8216900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образом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стационарное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уравнение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Шредингера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удовлетворяется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собственных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значениях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энергии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зависящих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целого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числа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175" name="Google Shape;175;p9"/>
          <p:cNvSpPr txBox="1"/>
          <p:nvPr/>
        </p:nvSpPr>
        <p:spPr>
          <a:xfrm>
            <a:off x="517525" y="4999037"/>
            <a:ext cx="812641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Следовательно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энергия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200" b="1" i="1" u="none" baseline="-25000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частицы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принимает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лишь</a:t>
            </a:r>
            <a:r>
              <a:rPr lang="en-US" sz="2200" b="0" i="0" u="none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sng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дискретные</a:t>
            </a:r>
            <a:r>
              <a:rPr lang="en-US" sz="2200" b="1" i="1" u="sng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i="1" u="sng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значения</a:t>
            </a:r>
            <a:r>
              <a:rPr lang="en-US" sz="2200" b="1" i="0" u="sng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i="0" u="sng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т.е</a:t>
            </a:r>
            <a:r>
              <a:rPr lang="en-US" sz="2200" b="1" i="0" u="sng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200" b="1" i="1" u="sng" dirty="0" err="1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квантуется</a:t>
            </a:r>
            <a:r>
              <a:rPr lang="en-US" sz="2200" b="1" i="0" u="sng" dirty="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u="sng" dirty="0"/>
          </a:p>
        </p:txBody>
      </p:sp>
      <p:sp>
        <p:nvSpPr>
          <p:cNvPr id="176" name="Google Shape;176;p9"/>
          <p:cNvSpPr txBox="1"/>
          <p:nvPr/>
        </p:nvSpPr>
        <p:spPr>
          <a:xfrm>
            <a:off x="2838450" y="2443162"/>
            <a:ext cx="189388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  2,  3, …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200275"/>
            <a:ext cx="1768475" cy="8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5" y="2303462"/>
            <a:ext cx="2286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/>
          <p:nvPr/>
        </p:nvSpPr>
        <p:spPr>
          <a:xfrm>
            <a:off x="539750" y="423862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sp>
        <p:nvSpPr>
          <p:cNvPr id="183" name="Google Shape;183;p10"/>
          <p:cNvSpPr txBox="1"/>
          <p:nvPr/>
        </p:nvSpPr>
        <p:spPr>
          <a:xfrm>
            <a:off x="539750" y="1412875"/>
            <a:ext cx="8431212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Квантованные значения энергии 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200" b="1" i="1" u="none" baseline="-2500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это </a:t>
            </a:r>
            <a:r>
              <a:rPr lang="en-US" sz="2200" b="0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уровни энергии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число 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определяющее энергетические уровни частицы, - </a:t>
            </a:r>
            <a:r>
              <a:rPr lang="en-US" sz="2200" b="0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 квантовое число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184" name="Google Shape;184;p10"/>
          <p:cNvSpPr txBox="1"/>
          <p:nvPr/>
        </p:nvSpPr>
        <p:spPr>
          <a:xfrm>
            <a:off x="3419475" y="2541587"/>
            <a:ext cx="5551487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Универсальный принцип природы: всякий объект стремится к состоянию с минимальной энергией. </a:t>
            </a:r>
            <a:endParaRPr/>
          </a:p>
        </p:txBody>
      </p:sp>
      <p:cxnSp>
        <p:nvCxnSpPr>
          <p:cNvPr id="185" name="Google Shape;185;p10"/>
          <p:cNvCxnSpPr/>
          <p:nvPr/>
        </p:nvCxnSpPr>
        <p:spPr>
          <a:xfrm>
            <a:off x="787400" y="4706937"/>
            <a:ext cx="19304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6" name="Google Shape;186;p10"/>
          <p:cNvCxnSpPr/>
          <p:nvPr/>
        </p:nvCxnSpPr>
        <p:spPr>
          <a:xfrm>
            <a:off x="2693987" y="2379662"/>
            <a:ext cx="0" cy="2325687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811212" y="2379662"/>
            <a:ext cx="0" cy="2325687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8" name="Google Shape;188;p10"/>
          <p:cNvSpPr txBox="1"/>
          <p:nvPr/>
        </p:nvSpPr>
        <p:spPr>
          <a:xfrm>
            <a:off x="1377950" y="2163762"/>
            <a:ext cx="885825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n=4</a:t>
            </a:r>
            <a:endParaRPr/>
          </a:p>
        </p:txBody>
      </p:sp>
      <p:sp>
        <p:nvSpPr>
          <p:cNvPr id="189" name="Google Shape;189;p10"/>
          <p:cNvSpPr txBox="1"/>
          <p:nvPr/>
        </p:nvSpPr>
        <p:spPr>
          <a:xfrm>
            <a:off x="1403350" y="4184650"/>
            <a:ext cx="738187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n=1</a:t>
            </a:r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2828925" y="3221037"/>
            <a:ext cx="59055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200" b="1" i="1" u="none" baseline="-2500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91" name="Google Shape;191;p10"/>
          <p:cNvSpPr txBox="1"/>
          <p:nvPr/>
        </p:nvSpPr>
        <p:spPr>
          <a:xfrm>
            <a:off x="2828925" y="2322512"/>
            <a:ext cx="59055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200" b="1" i="1" u="none" baseline="-2500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92" name="Google Shape;192;p10"/>
          <p:cNvSpPr txBox="1"/>
          <p:nvPr/>
        </p:nvSpPr>
        <p:spPr>
          <a:xfrm>
            <a:off x="2887662" y="4302125"/>
            <a:ext cx="935037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200" b="1" i="1" u="none" baseline="-2500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93" name="Google Shape;193;p10"/>
          <p:cNvSpPr txBox="1"/>
          <p:nvPr/>
        </p:nvSpPr>
        <p:spPr>
          <a:xfrm>
            <a:off x="2887662" y="3935412"/>
            <a:ext cx="935037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2200" b="1" i="1" u="none" baseline="-25000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cxnSp>
        <p:nvCxnSpPr>
          <p:cNvPr id="194" name="Google Shape;194;p10"/>
          <p:cNvCxnSpPr/>
          <p:nvPr/>
        </p:nvCxnSpPr>
        <p:spPr>
          <a:xfrm>
            <a:off x="811212" y="4557712"/>
            <a:ext cx="1882775" cy="1587"/>
          </a:xfrm>
          <a:prstGeom prst="straightConnector1">
            <a:avLst/>
          </a:prstGeom>
          <a:noFill/>
          <a:ln w="190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5" name="Google Shape;195;p10"/>
          <p:cNvCxnSpPr/>
          <p:nvPr/>
        </p:nvCxnSpPr>
        <p:spPr>
          <a:xfrm>
            <a:off x="806450" y="2576512"/>
            <a:ext cx="1882775" cy="1587"/>
          </a:xfrm>
          <a:prstGeom prst="straightConnector1">
            <a:avLst/>
          </a:prstGeom>
          <a:noFill/>
          <a:ln w="190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6" name="Google Shape;196;p10"/>
          <p:cNvCxnSpPr/>
          <p:nvPr/>
        </p:nvCxnSpPr>
        <p:spPr>
          <a:xfrm>
            <a:off x="800100" y="3475037"/>
            <a:ext cx="1882775" cy="1587"/>
          </a:xfrm>
          <a:prstGeom prst="straightConnector1">
            <a:avLst/>
          </a:prstGeom>
          <a:noFill/>
          <a:ln w="190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7" name="Google Shape;197;p10"/>
          <p:cNvCxnSpPr/>
          <p:nvPr/>
        </p:nvCxnSpPr>
        <p:spPr>
          <a:xfrm>
            <a:off x="800100" y="4175125"/>
            <a:ext cx="1882775" cy="1587"/>
          </a:xfrm>
          <a:prstGeom prst="straightConnector1">
            <a:avLst/>
          </a:prstGeom>
          <a:noFill/>
          <a:ln w="19050" cap="flat" cmpd="sng">
            <a:solidFill>
              <a:srgbClr val="0033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8" name="Google Shape;198;p10"/>
          <p:cNvSpPr txBox="1"/>
          <p:nvPr/>
        </p:nvSpPr>
        <p:spPr>
          <a:xfrm>
            <a:off x="1377950" y="3792537"/>
            <a:ext cx="885825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n=2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1377950" y="3078162"/>
            <a:ext cx="885825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n=3</a:t>
            </a:r>
            <a:endParaRPr/>
          </a:p>
        </p:txBody>
      </p:sp>
      <p:sp>
        <p:nvSpPr>
          <p:cNvPr id="200" name="Google Shape;200;p10"/>
          <p:cNvSpPr txBox="1"/>
          <p:nvPr/>
        </p:nvSpPr>
        <p:spPr>
          <a:xfrm>
            <a:off x="3419475" y="3532187"/>
            <a:ext cx="5616575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характерно и для микрочастиц: наиболее устойчивым является состояние с минимальной энергией. </a:t>
            </a:r>
            <a:endParaRPr/>
          </a:p>
        </p:txBody>
      </p:sp>
      <p:sp>
        <p:nvSpPr>
          <p:cNvPr id="201" name="Google Shape;201;p10"/>
          <p:cNvSpPr txBox="1"/>
          <p:nvPr/>
        </p:nvSpPr>
        <p:spPr>
          <a:xfrm>
            <a:off x="568325" y="5022850"/>
            <a:ext cx="83248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Стационарное состояние с минимальной энергией - </a:t>
            </a:r>
            <a:r>
              <a:rPr lang="en-US" sz="2200" b="1" i="1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основное состояние</a:t>
            </a:r>
            <a:r>
              <a:rPr lang="en-US" sz="2200" b="0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(основной уровень)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Все остальные стационарные состояния (уровни) - </a:t>
            </a:r>
            <a:r>
              <a:rPr lang="en-US" sz="2200" b="1" i="1" u="none">
                <a:solidFill>
                  <a:srgbClr val="0033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возбужденные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cxnSp>
        <p:nvCxnSpPr>
          <p:cNvPr id="202" name="Google Shape;202;p10"/>
          <p:cNvCxnSpPr/>
          <p:nvPr/>
        </p:nvCxnSpPr>
        <p:spPr>
          <a:xfrm rot="10800000">
            <a:off x="611187" y="2309812"/>
            <a:ext cx="0" cy="2395537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3" name="Google Shape;203;p10"/>
          <p:cNvSpPr txBox="1"/>
          <p:nvPr/>
        </p:nvSpPr>
        <p:spPr>
          <a:xfrm>
            <a:off x="179387" y="2205037"/>
            <a:ext cx="547687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/>
        </p:nvSpPr>
        <p:spPr>
          <a:xfrm>
            <a:off x="539750" y="476250"/>
            <a:ext cx="8208962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1" i="1" u="sng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Частица в одномерной бесконечно глубокой прямоугольной  потенциальной яме.</a:t>
            </a:r>
            <a:endParaRPr/>
          </a:p>
        </p:txBody>
      </p:sp>
      <p:grpSp>
        <p:nvGrpSpPr>
          <p:cNvPr id="209" name="Google Shape;209;p11"/>
          <p:cNvGrpSpPr/>
          <p:nvPr/>
        </p:nvGrpSpPr>
        <p:grpSpPr>
          <a:xfrm>
            <a:off x="500062" y="1123950"/>
            <a:ext cx="8177212" cy="430212"/>
            <a:chOff x="340" y="1253"/>
            <a:chExt cx="5151" cy="271"/>
          </a:xfrm>
        </p:grpSpPr>
        <p:sp>
          <p:nvSpPr>
            <p:cNvPr id="210" name="Google Shape;210;p11"/>
            <p:cNvSpPr txBox="1"/>
            <p:nvPr/>
          </p:nvSpPr>
          <p:spPr>
            <a:xfrm>
              <a:off x="340" y="1253"/>
              <a:ext cx="5151" cy="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Определим </a:t>
              </a:r>
              <a:r>
                <a:rPr lang="en-US" sz="2200" b="1" i="1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собственные</a:t>
              </a:r>
              <a:r>
                <a:rPr lang="en-US" sz="2200" b="0" i="0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значения функции          .  </a:t>
              </a:r>
              <a:endParaRPr/>
            </a:p>
          </p:txBody>
        </p:sp>
        <p:pic>
          <p:nvPicPr>
            <p:cNvPr id="211" name="Google Shape;211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64" y="1295"/>
              <a:ext cx="372" cy="2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4675" y="2168525"/>
            <a:ext cx="2597150" cy="396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1"/>
          <p:cNvGrpSpPr/>
          <p:nvPr/>
        </p:nvGrpSpPr>
        <p:grpSpPr>
          <a:xfrm>
            <a:off x="466725" y="2698750"/>
            <a:ext cx="8280400" cy="623887"/>
            <a:chOff x="386" y="2082"/>
            <a:chExt cx="5216" cy="393"/>
          </a:xfrm>
        </p:grpSpPr>
        <p:sp>
          <p:nvSpPr>
            <p:cNvPr id="214" name="Google Shape;214;p11"/>
            <p:cNvSpPr txBox="1"/>
            <p:nvPr/>
          </p:nvSpPr>
          <p:spPr>
            <a:xfrm>
              <a:off x="386" y="2115"/>
              <a:ext cx="5216" cy="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80604"/>
                </a:buClr>
                <a:buSzPts val="2200"/>
                <a:buFont typeface="Times New Roman"/>
                <a:buNone/>
              </a:pPr>
              <a:r>
                <a:rPr lang="en-US" sz="2200" b="0" i="0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Коэффициент </a:t>
              </a:r>
              <a:r>
                <a:rPr lang="en-US" sz="2400" b="1" i="1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lang="en-US" sz="2200" b="0" i="0" u="none">
                  <a:solidFill>
                    <a:srgbClr val="080604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определим из условия нормировки (            )     ):</a:t>
              </a:r>
              <a:endParaRPr/>
            </a:p>
          </p:txBody>
        </p:sp>
        <p:pic>
          <p:nvPicPr>
            <p:cNvPr id="215" name="Google Shape;215;p1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47" y="2082"/>
              <a:ext cx="854" cy="3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" name="Google Shape;21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4250" y="3284537"/>
            <a:ext cx="2303462" cy="74136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3663950" y="3355975"/>
            <a:ext cx="52578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(Задача одномерная, интеграл по объему заменен на интеграл по координате  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466725" y="4244975"/>
            <a:ext cx="3455987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 интегрирования:</a:t>
            </a:r>
            <a:endParaRPr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5875" y="4097337"/>
            <a:ext cx="876300" cy="70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32525" y="4254500"/>
            <a:ext cx="1138237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 txBox="1"/>
          <p:nvPr/>
        </p:nvSpPr>
        <p:spPr>
          <a:xfrm>
            <a:off x="5024437" y="4244975"/>
            <a:ext cx="1203325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Отсюда 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5580062" y="5595937"/>
            <a:ext cx="3175" cy="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rgbClr val="08060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519112" y="5380037"/>
            <a:ext cx="1955800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Окончательно:</a:t>
            </a:r>
            <a:endParaRPr/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00337" y="5157787"/>
            <a:ext cx="2513012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5583237" y="5353050"/>
            <a:ext cx="230505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604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200" b="1" i="1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200" b="0" i="0" u="none">
                <a:solidFill>
                  <a:srgbClr val="0806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1,  2,  3,  …) </a:t>
            </a:r>
            <a:endParaRPr/>
          </a:p>
        </p:txBody>
      </p:sp>
      <p:grpSp>
        <p:nvGrpSpPr>
          <p:cNvPr id="226" name="Google Shape;226;p11"/>
          <p:cNvGrpSpPr/>
          <p:nvPr/>
        </p:nvGrpSpPr>
        <p:grpSpPr>
          <a:xfrm>
            <a:off x="503237" y="1489075"/>
            <a:ext cx="8177212" cy="715962"/>
            <a:chOff x="503238" y="1412720"/>
            <a:chExt cx="8177212" cy="715962"/>
          </a:xfrm>
        </p:grpSpPr>
        <p:grpSp>
          <p:nvGrpSpPr>
            <p:cNvPr id="227" name="Google Shape;227;p11"/>
            <p:cNvGrpSpPr/>
            <p:nvPr/>
          </p:nvGrpSpPr>
          <p:grpSpPr>
            <a:xfrm>
              <a:off x="503238" y="1537692"/>
              <a:ext cx="8177212" cy="430213"/>
              <a:chOff x="340" y="1253"/>
              <a:chExt cx="5151" cy="271"/>
            </a:xfrm>
          </p:grpSpPr>
          <p:sp>
            <p:nvSpPr>
              <p:cNvPr id="228" name="Google Shape;228;p11"/>
              <p:cNvSpPr txBox="1"/>
              <p:nvPr/>
            </p:nvSpPr>
            <p:spPr>
              <a:xfrm>
                <a:off x="340" y="1253"/>
                <a:ext cx="5151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just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80604"/>
                  </a:buClr>
                  <a:buSzPts val="2200"/>
                  <a:buFont typeface="Times New Roman"/>
                  <a:buNone/>
                </a:pPr>
                <a:r>
                  <a:rPr lang="en-US" sz="2200" b="0" i="0" u="none">
                    <a:solidFill>
                      <a:srgbClr val="080604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Подставим в уравнение                             значение</a:t>
                </a:r>
                <a:endParaRPr/>
              </a:p>
            </p:txBody>
          </p:sp>
          <p:pic>
            <p:nvPicPr>
              <p:cNvPr id="229" name="Google Shape;229;p11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68" y="1301"/>
                <a:ext cx="1102" cy="2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30" name="Google Shape;230;p1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732300" y="1412720"/>
              <a:ext cx="1109662" cy="7159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</TotalTime>
  <Words>2410</Words>
  <Application>Microsoft Office PowerPoint</Application>
  <PresentationFormat>Экран (4:3)</PresentationFormat>
  <Paragraphs>230</Paragraphs>
  <Slides>25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Эркер</vt:lpstr>
      <vt:lpstr>Изображение Paintbrush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</dc:creator>
  <cp:lastModifiedBy>Petr</cp:lastModifiedBy>
  <cp:revision>9</cp:revision>
  <dcterms:modified xsi:type="dcterms:W3CDTF">2020-10-27T08:26:13Z</dcterms:modified>
</cp:coreProperties>
</file>