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375" r:id="rId3"/>
    <p:sldId id="374" r:id="rId4"/>
    <p:sldId id="376" r:id="rId5"/>
    <p:sldId id="378" r:id="rId6"/>
    <p:sldId id="377" r:id="rId7"/>
    <p:sldId id="379" r:id="rId8"/>
    <p:sldId id="381" r:id="rId9"/>
    <p:sldId id="382" r:id="rId10"/>
    <p:sldId id="383" r:id="rId11"/>
    <p:sldId id="380" r:id="rId12"/>
    <p:sldId id="384" r:id="rId13"/>
    <p:sldId id="385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1D0"/>
    <a:srgbClr val="76AEE1"/>
    <a:srgbClr val="EC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43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D9CA-B76B-48B2-AB01-DBDA04D3F3CC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A9E3-C74B-4181-9FE8-3C78D26C5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EBF2-6442-444D-83F9-238D6C8F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FD064-FD32-489F-8578-ACB4EF7F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C5C22-8D17-43DF-BB1C-5E261F0C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A8C83-C7EE-4DB8-BC18-ED2E343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55E15-E3F7-4FC7-A007-85E8D03B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029DB-4378-48C3-B955-634ACD63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8568A6-E1FD-4B19-A9CE-9863A33F4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0891D-E513-4820-89F9-504E4057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7FA3F-2832-4D7E-BBF9-D204C4ED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B1248-EBCA-4694-AABD-7828776B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31F91A-05EF-47FE-B861-906669C1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1583AC-D2A7-4489-BE1E-1833F790C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04BA7-7A45-4896-9FE3-6257F065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AE803-43E9-45C5-93D2-09FB1F1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EB8C0-40E4-4B01-B0BB-89BCA03A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82B2C-2E50-4E30-903A-2C5AA96E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01A99-387E-46DD-ADF3-DDEC0317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69246-E360-42F5-A1BD-51EEEC8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B56F-D7B8-4A21-8032-B07ACD6C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27232-A8F9-42F5-A625-1A18B0F8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4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51061-DD03-4119-8981-A69526B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48032-A6CC-4BA0-8893-07904C48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E4FB3-616E-4CB0-8207-0E47FD69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396C5-956D-47E0-85FB-12C668C8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B6F9B-7ECD-4FE9-BD52-3714FA49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64551-3CA9-4489-B17F-77251CE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FCAF-C651-4900-ACBD-91855584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33127-0A9E-4904-A744-710A0818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CC916-CCB2-41B2-BEFB-9942188B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569FC-F5B7-40E7-A55D-9E0CDCD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A5501-F113-4E5A-B264-CEE3D911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9E67-AA22-4B73-86CA-DA3131BF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FDB2C-C717-45EF-B5B0-DDA62782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5953AA-F139-4DEA-8D50-7FA3161D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CD77AC-51CA-4B90-8460-54BE75C8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91F6A-287D-4FCF-AC7A-019A5F7D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448EE8-D978-42E3-9F06-7804C9CE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6D0C9-A0DF-4E90-87E1-D8C747A9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18DEB5-4DEE-4C2F-83CF-5F69BDCE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0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B5B2C-2F0F-4036-9865-A8BC3A3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4F230-C7E5-46C3-8098-2CD3688C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253AD-851F-4307-AED1-004171C3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7E4006-FBE2-4A8F-9A8E-9DB85540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5FA42-E55B-48FF-9BAE-2EAD02DE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80ED82-378F-4536-AD80-434FDAFF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1ACF8C-4C0B-4462-8A47-672FD460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87B08-2AD4-4317-9B7E-75B238A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D4518-9AF2-495A-B727-4F109C6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C5ED1C-8F90-40E4-AF3F-2D692C74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515F6-2143-4012-A6DE-F359F1DA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6E4361-35D1-47A0-8824-75EB07D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5EEF4-19D7-4C88-94A6-DC965118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24C0D-9930-4278-98D1-B8DFEBC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8653B7-1B89-4052-B237-4B1BFCDD8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D9607-7A1B-4707-AF4E-93305A0F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D9FCC-1C4C-4672-96E8-0BC1DD5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7F6DF-367E-408E-9585-8599823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DCB91-7E5C-461C-B8A4-39773E69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38E76-E50A-46C2-B00C-4D81EF4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4608A-841C-4972-B6DF-0ADE0909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67560-5065-4DEE-A908-C160E1E75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912C5-A827-49BA-B60A-3BE99A5F6396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1C951-A986-46D7-B161-1D13CE371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50222-D71D-4159-860E-4F04B1ADA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577E-8D0F-45B7-9F64-8DDA3A0EE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image" Target="../media/image1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4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.jpe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0" Type="http://schemas.openxmlformats.org/officeDocument/2006/relationships/image" Target="../media/image10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7C30A-31FF-450B-B309-1CEB9A2A1A09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1E17C-713F-4EB8-A361-C0E825D058C5}"/>
              </a:ext>
            </a:extLst>
          </p:cNvPr>
          <p:cNvSpPr txBox="1"/>
          <p:nvPr/>
        </p:nvSpPr>
        <p:spPr>
          <a:xfrm>
            <a:off x="2397512" y="2125730"/>
            <a:ext cx="97944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Курс Физика среды и ограждающих конструкций</a:t>
            </a:r>
          </a:p>
          <a:p>
            <a:pPr algn="ctr"/>
            <a:endParaRPr lang="ru-RU" sz="3200" b="1" i="1" dirty="0">
              <a:solidFill>
                <a:schemeClr val="accent1"/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/>
                </a:solidFill>
              </a:rPr>
              <a:t>Преподаватель – Гайдай Наталия Константиновна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(директор политехнического института СВГУ, 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кандидат геолого-минералогических наук, доцент)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48305F-BFB1-4D0F-A19A-C3D295661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0E18E2-5686-4B7F-B58A-B79F4DD1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280" y="316892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05A6382-BD39-4578-8D02-6D5D341DB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6280" y="3415593"/>
          <a:ext cx="48418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6" imgW="482391" imgH="253890" progId="Equation.3">
                  <p:embed/>
                </p:oleObj>
              </mc:Choice>
              <mc:Fallback>
                <p:oleObj r:id="rId6" imgW="482391" imgH="253890" progId="Equation.3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B05A6382-BD39-4578-8D02-6D5D341DB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280" y="3415593"/>
                        <a:ext cx="48418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BB342E85-9167-4727-9091-1B3DF413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632" y="33335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CB12A-97AE-475D-8DBE-9A33CB648794}"/>
              </a:ext>
            </a:extLst>
          </p:cNvPr>
          <p:cNvSpPr txBox="1"/>
          <p:nvPr/>
        </p:nvSpPr>
        <p:spPr>
          <a:xfrm>
            <a:off x="3076280" y="2350134"/>
            <a:ext cx="85962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0,08-0,09 на 125 Гц </a:t>
            </a:r>
          </a:p>
          <a:p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0,04-0,05 на 500-2000 Гц. </a:t>
            </a:r>
          </a:p>
          <a:p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зала, в котором указанные условия сильно выражены, эти значения следует увеличить на 30%, а где слабо – уменьшить на 30%. </a:t>
            </a:r>
            <a:endParaRPr lang="ru-RU" sz="3200" dirty="0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6376DFF6-A5A4-4CF9-9E28-5EAE2A543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9174"/>
              </p:ext>
            </p:extLst>
          </p:nvPr>
        </p:nvGraphicFramePr>
        <p:xfrm>
          <a:off x="3418211" y="1196144"/>
          <a:ext cx="950026" cy="78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8" imgW="279400" imgH="228600" progId="Equation.3">
                  <p:embed/>
                </p:oleObj>
              </mc:Choice>
              <mc:Fallback>
                <p:oleObj r:id="rId8" imgW="279400" imgH="2286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010B43A5-5DD6-4509-A637-8CA514B99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11" y="1196144"/>
                        <a:ext cx="950026" cy="781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97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2936986" y="960436"/>
            <a:ext cx="9017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5.2. Определить средний коэффициент звукопоглощения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A78C78-E714-4405-8F94-C1471C39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229" y="2763932"/>
            <a:ext cx="4720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4837805-3AA1-48C7-840C-401CE4F08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13239"/>
              </p:ext>
            </p:extLst>
          </p:nvPr>
        </p:nvGraphicFramePr>
        <p:xfrm>
          <a:off x="4620157" y="2395798"/>
          <a:ext cx="2630187" cy="17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6" imgW="698500" imgH="469900" progId="Equation.3">
                  <p:embed/>
                </p:oleObj>
              </mc:Choice>
              <mc:Fallback>
                <p:oleObj r:id="rId6" imgW="6985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157" y="2395798"/>
                        <a:ext cx="2630187" cy="1767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73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2936986" y="960436"/>
            <a:ext cx="901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5.3. Определить время реверберации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A78C78-E714-4405-8F94-C1471C39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229" y="2763932"/>
            <a:ext cx="4720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86AFC8D-5EBB-4687-8641-44BB43DEF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71882"/>
              </p:ext>
            </p:extLst>
          </p:nvPr>
        </p:nvGraphicFramePr>
        <p:xfrm>
          <a:off x="3025932" y="2089741"/>
          <a:ext cx="1939546" cy="7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r:id="rId6" imgW="583947" imgH="241195" progId="Equation.3">
                  <p:embed/>
                </p:oleObj>
              </mc:Choice>
              <mc:Fallback>
                <p:oleObj r:id="rId6" imgW="583947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932" y="2089741"/>
                        <a:ext cx="1939546" cy="798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28A3A997-BA46-46BB-8CCD-355D05F28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32664"/>
              </p:ext>
            </p:extLst>
          </p:nvPr>
        </p:nvGraphicFramePr>
        <p:xfrm>
          <a:off x="6210794" y="1712320"/>
          <a:ext cx="3474218" cy="167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8" imgW="926698" imgH="444307" progId="Equation.3">
                  <p:embed/>
                </p:oleObj>
              </mc:Choice>
              <mc:Fallback>
                <p:oleObj r:id="rId8" imgW="926698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94" y="1712320"/>
                        <a:ext cx="3474218" cy="1674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>
            <a:extLst>
              <a:ext uri="{FF2B5EF4-FFF2-40B4-BE49-F238E27FC236}">
                <a16:creationId xmlns:a16="http://schemas.microsoft.com/office/drawing/2014/main" id="{6F624759-F090-4358-8635-802E3627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2" y="2824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47B8C90-D9ED-4900-B67C-2C23B5F77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2" y="30637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186C12D-BF88-4F47-A7D9-254D2959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2" y="3509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9CAB3A52-6DCA-4215-A35E-9A774054F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98973"/>
              </p:ext>
            </p:extLst>
          </p:nvPr>
        </p:nvGraphicFramePr>
        <p:xfrm>
          <a:off x="3177018" y="3709987"/>
          <a:ext cx="2088739" cy="85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10" imgW="583947" imgH="241195" progId="Equation.3">
                  <p:embed/>
                </p:oleObj>
              </mc:Choice>
              <mc:Fallback>
                <p:oleObj r:id="rId10" imgW="583947" imgH="24119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018" y="3709987"/>
                        <a:ext cx="2088739" cy="859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2A9845C7-4322-40A5-8DE0-B7001237B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42604"/>
              </p:ext>
            </p:extLst>
          </p:nvPr>
        </p:nvGraphicFramePr>
        <p:xfrm>
          <a:off x="6535475" y="3471147"/>
          <a:ext cx="3934881" cy="13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12" imgW="1282700" imgH="444500" progId="Equation.3">
                  <p:embed/>
                </p:oleObj>
              </mc:Choice>
              <mc:Fallback>
                <p:oleObj r:id="rId12" imgW="1282700" imgH="444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475" y="3471147"/>
                        <a:ext cx="3934881" cy="136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>
            <a:extLst>
              <a:ext uri="{FF2B5EF4-FFF2-40B4-BE49-F238E27FC236}">
                <a16:creationId xmlns:a16="http://schemas.microsoft.com/office/drawing/2014/main" id="{BC59F92E-C516-4FAD-8C3E-C34636FC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427" y="3386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4E2765F-FD71-4ACE-8DCE-F3CC2EC0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427" y="3593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F3AB9C5-896B-4426-AA99-F93D4FFC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427" y="40390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4CA2482-BC14-4927-8A62-258D41B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0C12961-586E-4A1A-A3CC-F83F60F4A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99655"/>
              </p:ext>
            </p:extLst>
          </p:nvPr>
        </p:nvGraphicFramePr>
        <p:xfrm>
          <a:off x="3662224" y="4837896"/>
          <a:ext cx="611431" cy="71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r:id="rId14" imgW="139579" imgH="164957" progId="Equation.3">
                  <p:embed/>
                </p:oleObj>
              </mc:Choice>
              <mc:Fallback>
                <p:oleObj r:id="rId14" imgW="139579" imgH="16495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224" y="4837896"/>
                        <a:ext cx="611431" cy="719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8">
            <a:extLst>
              <a:ext uri="{FF2B5EF4-FFF2-40B4-BE49-F238E27FC236}">
                <a16:creationId xmlns:a16="http://schemas.microsoft.com/office/drawing/2014/main" id="{1CD129C3-4FEC-43D9-BEBB-F0E287C8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387" y="4871704"/>
            <a:ext cx="5582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функция среднего к-та поглощения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5CF888BD-D689-4343-8C5F-81C6079C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747" y="5655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53162996-F358-4B87-A000-139D62687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45207"/>
              </p:ext>
            </p:extLst>
          </p:nvPr>
        </p:nvGraphicFramePr>
        <p:xfrm>
          <a:off x="3976754" y="5437345"/>
          <a:ext cx="4902543" cy="91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16" imgW="1282700" imgH="241300" progId="Equation.3">
                  <p:embed/>
                </p:oleObj>
              </mc:Choice>
              <mc:Fallback>
                <p:oleObj r:id="rId16" imgW="12827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754" y="5437345"/>
                        <a:ext cx="4902543" cy="915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1">
            <a:extLst>
              <a:ext uri="{FF2B5EF4-FFF2-40B4-BE49-F238E27FC236}">
                <a16:creationId xmlns:a16="http://schemas.microsoft.com/office/drawing/2014/main" id="{401B370E-C122-425F-8DC7-910B88C8B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747" y="58948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AA78C78-E714-4405-8F94-C1471C39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229" y="2763932"/>
            <a:ext cx="4720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7EEED3-1534-4F72-A2C5-1F1FEE3C6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8" t="24760" r="28159" b="39218"/>
          <a:stretch/>
        </p:blipFill>
        <p:spPr bwMode="auto">
          <a:xfrm>
            <a:off x="252851" y="884832"/>
            <a:ext cx="11503720" cy="517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00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D24484-C9A7-4E82-9BEF-FFE72532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70052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119537-256E-4B2A-B71A-4D273B44A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8" y="4846516"/>
            <a:ext cx="4599008" cy="1536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5765D-9D37-4887-8E51-8D4C5FB1C9CC}"/>
              </a:ext>
            </a:extLst>
          </p:cNvPr>
          <p:cNvSpPr txBox="1"/>
          <p:nvPr/>
        </p:nvSpPr>
        <p:spPr>
          <a:xfrm>
            <a:off x="7911956" y="5386462"/>
            <a:ext cx="345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Этомойвыбор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4043A8-E9C3-4156-B401-81FA992B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50" y="1050125"/>
            <a:ext cx="1473958" cy="4709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B4D6D4-D484-4574-A4F4-7EC1ED6B3CD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Картинки по запросу &quot;мотивирующая картинка&quot;">
            <a:extLst>
              <a:ext uri="{FF2B5EF4-FFF2-40B4-BE49-F238E27FC236}">
                <a16:creationId xmlns:a16="http://schemas.microsoft.com/office/drawing/2014/main" id="{0547D007-B844-4935-9365-EA28FD82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3" y="271971"/>
            <a:ext cx="5622877" cy="45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A534B9D-AC94-44BE-A24D-876D5BFB3C3B}"/>
              </a:ext>
            </a:extLst>
          </p:cNvPr>
          <p:cNvSpPr txBox="1">
            <a:spLocks noChangeArrowheads="1"/>
          </p:cNvSpPr>
          <p:nvPr/>
        </p:nvSpPr>
        <p:spPr>
          <a:xfrm>
            <a:off x="2942650" y="1009181"/>
            <a:ext cx="82296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/>
              <a:t>Архитектурная акустика</a:t>
            </a:r>
            <a:endParaRPr lang="ru-RU" altLang="ru-RU" sz="32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B562ED4-E1A3-4F4E-9E3A-63B32B5E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23" y="2206499"/>
            <a:ext cx="84248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9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B5FFE-B6AB-4AAF-B5FF-D4B5CFE5D4FD}"/>
              </a:ext>
            </a:extLst>
          </p:cNvPr>
          <p:cNvSpPr txBox="1"/>
          <p:nvPr/>
        </p:nvSpPr>
        <p:spPr>
          <a:xfrm>
            <a:off x="6048651" y="6211669"/>
            <a:ext cx="6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Лектор:   Гайдай Н.К. ,</a:t>
            </a:r>
            <a:endParaRPr lang="en-US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директор политехнического института СВГУ, </a:t>
            </a:r>
            <a:r>
              <a:rPr lang="en-US" dirty="0" err="1">
                <a:solidFill>
                  <a:schemeClr val="accent1"/>
                </a:solidFill>
              </a:rPr>
              <a:t>politeh@svgu</a:t>
            </a:r>
            <a:r>
              <a:rPr lang="ru-RU" dirty="0">
                <a:solidFill>
                  <a:schemeClr val="accent1"/>
                </a:solidFill>
              </a:rPr>
              <a:t>.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Архитектурно-строительная акустика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52A15-8528-4BDB-B892-11653A2398A0}"/>
              </a:ext>
            </a:extLst>
          </p:cNvPr>
          <p:cNvSpPr txBox="1"/>
          <p:nvPr/>
        </p:nvSpPr>
        <p:spPr>
          <a:xfrm>
            <a:off x="3309653" y="1338146"/>
            <a:ext cx="71463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Разборчивость речи:</a:t>
            </a:r>
          </a:p>
          <a:p>
            <a:endParaRPr lang="ru-RU" sz="3600" dirty="0"/>
          </a:p>
          <a:p>
            <a:r>
              <a:rPr lang="ru-RU" sz="3600" dirty="0"/>
              <a:t>85-96 %  -  отличная;</a:t>
            </a:r>
          </a:p>
          <a:p>
            <a:r>
              <a:rPr lang="ru-RU" sz="3600" dirty="0"/>
              <a:t>75 – 85 % - хорошая;</a:t>
            </a:r>
          </a:p>
          <a:p>
            <a:r>
              <a:rPr lang="ru-RU" sz="3600" dirty="0"/>
              <a:t>65 – 75 % - удовлетворительная;</a:t>
            </a:r>
          </a:p>
          <a:p>
            <a:r>
              <a:rPr lang="ru-RU" sz="3600" dirty="0"/>
              <a:t>Ниже 65% - неудовлетворительная.</a:t>
            </a:r>
          </a:p>
        </p:txBody>
      </p:sp>
    </p:spTree>
    <p:extLst>
      <p:ext uri="{BB962C8B-B14F-4D97-AF65-F5344CB8AC3E}">
        <p14:creationId xmlns:p14="http://schemas.microsoft.com/office/powerpoint/2010/main" val="117547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DB38CE4-0CF9-493A-B9CF-F51B6BA0A613}"/>
              </a:ext>
            </a:extLst>
          </p:cNvPr>
          <p:cNvSpPr txBox="1">
            <a:spLocks noChangeArrowheads="1"/>
          </p:cNvSpPr>
          <p:nvPr/>
        </p:nvSpPr>
        <p:spPr>
          <a:xfrm>
            <a:off x="2698222" y="337680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52A15-8528-4BDB-B892-11653A2398A0}"/>
              </a:ext>
            </a:extLst>
          </p:cNvPr>
          <p:cNvSpPr txBox="1"/>
          <p:nvPr/>
        </p:nvSpPr>
        <p:spPr>
          <a:xfrm>
            <a:off x="2841301" y="996613"/>
            <a:ext cx="89455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1. Выбрать форму зала (в плане и разрезе)</a:t>
            </a:r>
          </a:p>
          <a:p>
            <a:endParaRPr lang="ru-RU" sz="3600" dirty="0"/>
          </a:p>
          <a:p>
            <a:r>
              <a:rPr lang="ru-RU" sz="3200" dirty="0"/>
              <a:t>- Беспрепятственная и наилучшая видимость источников звука</a:t>
            </a:r>
          </a:p>
          <a:p>
            <a:r>
              <a:rPr lang="ru-RU" sz="3200" dirty="0"/>
              <a:t>- 90 см между зрительскими рядами (при глубине и ширине кресла 50 см);</a:t>
            </a:r>
          </a:p>
          <a:p>
            <a:r>
              <a:rPr lang="ru-RU" sz="3200" dirty="0"/>
              <a:t>- желательно: отношение длины зала к его средней ширине, а также средней ширины к его средней высоте больше 1, но меньше 2.</a:t>
            </a:r>
          </a:p>
          <a:p>
            <a:r>
              <a:rPr lang="ru-RU" sz="3200" dirty="0"/>
              <a:t>- Объем зала 4-8 м</a:t>
            </a:r>
            <a:r>
              <a:rPr lang="ru-RU" sz="3200" baseline="30000" dirty="0"/>
              <a:t>3 </a:t>
            </a:r>
            <a:r>
              <a:rPr lang="ru-RU" sz="3200" dirty="0"/>
              <a:t>на одного зрителя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4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1476175" y="0"/>
            <a:ext cx="8872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2. Рассчитать объем зала и определить рекомендуемое время реверберации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F193F2-3EFC-4E71-8621-B125475D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1" t="27855" r="24496" b="10388"/>
          <a:stretch/>
        </p:blipFill>
        <p:spPr bwMode="auto">
          <a:xfrm>
            <a:off x="1315844" y="1009181"/>
            <a:ext cx="8653346" cy="5846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EE197-2B55-4619-9395-38052E325F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59" t="25086" r="27141" b="10572"/>
          <a:stretch/>
        </p:blipFill>
        <p:spPr bwMode="auto">
          <a:xfrm>
            <a:off x="3309653" y="1417766"/>
            <a:ext cx="6224640" cy="5005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2936985" y="960436"/>
            <a:ext cx="4950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3. Построить лучевой эскиз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</p:spTree>
    <p:extLst>
      <p:ext uri="{BB962C8B-B14F-4D97-AF65-F5344CB8AC3E}">
        <p14:creationId xmlns:p14="http://schemas.microsoft.com/office/powerpoint/2010/main" val="70006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2914682" y="729141"/>
            <a:ext cx="8972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4. Оценить время первых запаздываний от потолка и стен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628B1D-D8B0-498E-B6B6-D924508C5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17640"/>
              </p:ext>
            </p:extLst>
          </p:nvPr>
        </p:nvGraphicFramePr>
        <p:xfrm>
          <a:off x="3088888" y="1862252"/>
          <a:ext cx="7828157" cy="4576246"/>
        </p:xfrm>
        <a:graphic>
          <a:graphicData uri="http://schemas.openxmlformats.org/drawingml/2006/table">
            <a:tbl>
              <a:tblPr firstRow="1" firstCol="1" bandRow="1"/>
              <a:tblGrid>
                <a:gridCol w="1562617">
                  <a:extLst>
                    <a:ext uri="{9D8B030D-6E8A-4147-A177-3AD203B41FA5}">
                      <a16:colId xmlns:a16="http://schemas.microsoft.com/office/drawing/2014/main" val="136510273"/>
                    </a:ext>
                  </a:extLst>
                </a:gridCol>
                <a:gridCol w="1563621">
                  <a:extLst>
                    <a:ext uri="{9D8B030D-6E8A-4147-A177-3AD203B41FA5}">
                      <a16:colId xmlns:a16="http://schemas.microsoft.com/office/drawing/2014/main" val="177627405"/>
                    </a:ext>
                  </a:extLst>
                </a:gridCol>
                <a:gridCol w="1564627">
                  <a:extLst>
                    <a:ext uri="{9D8B030D-6E8A-4147-A177-3AD203B41FA5}">
                      <a16:colId xmlns:a16="http://schemas.microsoft.com/office/drawing/2014/main" val="2495437663"/>
                    </a:ext>
                  </a:extLst>
                </a:gridCol>
                <a:gridCol w="1564627">
                  <a:extLst>
                    <a:ext uri="{9D8B030D-6E8A-4147-A177-3AD203B41FA5}">
                      <a16:colId xmlns:a16="http://schemas.microsoft.com/office/drawing/2014/main" val="1095574732"/>
                    </a:ext>
                  </a:extLst>
                </a:gridCol>
                <a:gridCol w="1572665">
                  <a:extLst>
                    <a:ext uri="{9D8B030D-6E8A-4147-A177-3AD203B41FA5}">
                      <a16:colId xmlns:a16="http://schemas.microsoft.com/office/drawing/2014/main" val="1554268997"/>
                    </a:ext>
                  </a:extLst>
                </a:gridCol>
              </a:tblGrid>
              <a:tr h="1932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луча до встречи с потолком (стеной), 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8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отраженного луча, 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прямого луча, 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Запаздывание отраженного луча, 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93379"/>
                  </a:ext>
                </a:extLst>
              </a:tr>
              <a:tr h="466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046374"/>
                  </a:ext>
                </a:extLst>
              </a:tr>
              <a:tr h="466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82627"/>
                  </a:ext>
                </a:extLst>
              </a:tr>
              <a:tr h="466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5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5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0" y="0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128F-E7D3-4305-B1FB-38F718506225}"/>
              </a:ext>
            </a:extLst>
          </p:cNvPr>
          <p:cNvSpPr txBox="1"/>
          <p:nvPr/>
        </p:nvSpPr>
        <p:spPr>
          <a:xfrm>
            <a:off x="2936986" y="960436"/>
            <a:ext cx="901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5. Рассчитать фактическое время реверберации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C58BF-3B30-429C-A4FB-DA5F8ECCB995}"/>
              </a:ext>
            </a:extLst>
          </p:cNvPr>
          <p:cNvSpPr txBox="1"/>
          <p:nvPr/>
        </p:nvSpPr>
        <p:spPr>
          <a:xfrm>
            <a:off x="3100038" y="1545211"/>
            <a:ext cx="8073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5.1. Определить эквивалентную площадь звукопоглощения </a:t>
            </a:r>
          </a:p>
          <a:p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(определяется обычно для 70% заполнения зала для трех частот 125, 500 и 2000 Гц.</a:t>
            </a:r>
            <a:endParaRPr lang="ru-RU" sz="2800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E411EB-0613-4EEE-B367-B883C8F1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726" y="4204009"/>
            <a:ext cx="201058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1650FEF-0DC7-49DA-A5D5-F24B012B3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0809"/>
              </p:ext>
            </p:extLst>
          </p:nvPr>
        </p:nvGraphicFramePr>
        <p:xfrm>
          <a:off x="3100038" y="3827749"/>
          <a:ext cx="8477668" cy="110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6" imgW="1954951" imgH="253890" progId="Equation.3">
                  <p:embed/>
                </p:oleObj>
              </mc:Choice>
              <mc:Fallback>
                <p:oleObj r:id="rId6" imgW="1954951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038" y="3827749"/>
                        <a:ext cx="8477668" cy="1108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90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A963A-3610-48DE-8281-9C2F114C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"/>
          <a:stretch/>
        </p:blipFill>
        <p:spPr>
          <a:xfrm>
            <a:off x="96309" y="-27772"/>
            <a:ext cx="269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D675A-7B61-47F8-A299-0074D56D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0" y="0"/>
            <a:ext cx="3019720" cy="1009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B4DEF-0E4A-43F0-AE18-9416923C6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31" y="1072692"/>
            <a:ext cx="1475360" cy="471261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9CA45FD-0444-4CC7-9CB8-0096D3AC2BAF}"/>
              </a:ext>
            </a:extLst>
          </p:cNvPr>
          <p:cNvSpPr txBox="1">
            <a:spLocks noChangeArrowheads="1"/>
          </p:cNvSpPr>
          <p:nvPr/>
        </p:nvSpPr>
        <p:spPr>
          <a:xfrm>
            <a:off x="2792019" y="258569"/>
            <a:ext cx="8596265" cy="5347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/>
              <a:t>Акустическое проектирование зала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E411EB-0613-4EEE-B367-B883C8F1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726" y="4204009"/>
            <a:ext cx="201058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0E18E2-5686-4B7F-B58A-B79F4DD1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280" y="316892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20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05A6382-BD39-4578-8D02-6D5D341DB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4340"/>
              </p:ext>
            </p:extLst>
          </p:nvPr>
        </p:nvGraphicFramePr>
        <p:xfrm>
          <a:off x="3076280" y="3415593"/>
          <a:ext cx="48418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6" imgW="482391" imgH="253890" progId="Equation.3">
                  <p:embed/>
                </p:oleObj>
              </mc:Choice>
              <mc:Fallback>
                <p:oleObj r:id="rId6" imgW="482391" imgH="25389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280" y="3415593"/>
                        <a:ext cx="48418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90FA6F8B-7357-4CDA-B74C-7CDF28F2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636" y="934477"/>
            <a:ext cx="74883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сумма произведений коэффициентов звукопоглощения отдельных поверхностей на их площади (Приложение 7.1)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B342E85-9167-4727-9091-1B3DF413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011" y="1302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F253843E-977B-4A69-935A-54799B310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79724"/>
              </p:ext>
            </p:extLst>
          </p:nvPr>
        </p:nvGraphicFramePr>
        <p:xfrm>
          <a:off x="2871702" y="1084073"/>
          <a:ext cx="1487121" cy="78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8" imgW="482391" imgH="253890" progId="Equation.3">
                  <p:embed/>
                </p:oleObj>
              </mc:Choice>
              <mc:Fallback>
                <p:oleObj r:id="rId8" imgW="482391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02" y="1084073"/>
                        <a:ext cx="1487121" cy="785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84B773D5-D637-4507-AD92-5E8CD813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00" y="3052041"/>
            <a:ext cx="76554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сумма эквивалентных площадей звукопоглощения зрителями и креслами (Приложение 7.2)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72754001-F0AA-42D8-B746-4BE056AAF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62680"/>
              </p:ext>
            </p:extLst>
          </p:nvPr>
        </p:nvGraphicFramePr>
        <p:xfrm>
          <a:off x="3147360" y="3207531"/>
          <a:ext cx="778051" cy="103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9" imgW="330057" imgH="253890" progId="Equation.3">
                  <p:embed/>
                </p:oleObj>
              </mc:Choice>
              <mc:Fallback>
                <p:oleObj r:id="rId9" imgW="330057" imgH="253890" progId="Equation.3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146A70F0-E61C-4E24-B6FF-39E8B18A2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360" y="3207531"/>
                        <a:ext cx="778051" cy="1037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:a16="http://schemas.microsoft.com/office/drawing/2014/main" id="{FEA93232-AC4A-43EB-A9D7-68E5C20E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010B43A5-5DD6-4509-A637-8CA514B99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963317"/>
              </p:ext>
            </p:extLst>
          </p:nvPr>
        </p:nvGraphicFramePr>
        <p:xfrm>
          <a:off x="3061372" y="5075851"/>
          <a:ext cx="950026" cy="78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11" imgW="279400" imgH="228600" progId="Equation.3">
                  <p:embed/>
                </p:oleObj>
              </mc:Choice>
              <mc:Fallback>
                <p:oleObj r:id="rId11" imgW="279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372" y="5075851"/>
                        <a:ext cx="950026" cy="781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7CA79D8-33FD-4EDB-B06A-4442FCE43992}"/>
              </a:ext>
            </a:extLst>
          </p:cNvPr>
          <p:cNvSpPr txBox="1"/>
          <p:nvPr/>
        </p:nvSpPr>
        <p:spPr>
          <a:xfrm>
            <a:off x="4191991" y="4549676"/>
            <a:ext cx="81108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коэффициент добавочного звукопоглощения, учитывающий звукопоглотители, фактически существующие в зале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1432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426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Шипунов</dc:creator>
  <cp:lastModifiedBy>Hp Notebook</cp:lastModifiedBy>
  <cp:revision>163</cp:revision>
  <dcterms:created xsi:type="dcterms:W3CDTF">2020-10-07T03:16:07Z</dcterms:created>
  <dcterms:modified xsi:type="dcterms:W3CDTF">2021-11-10T12:01:38Z</dcterms:modified>
</cp:coreProperties>
</file>