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3"/>
  </p:notesMasterIdLst>
  <p:sldIdLst>
    <p:sldId id="328" r:id="rId2"/>
    <p:sldId id="300" r:id="rId3"/>
    <p:sldId id="271" r:id="rId4"/>
    <p:sldId id="402" r:id="rId5"/>
    <p:sldId id="403" r:id="rId6"/>
    <p:sldId id="404" r:id="rId7"/>
    <p:sldId id="302" r:id="rId8"/>
    <p:sldId id="279" r:id="rId9"/>
    <p:sldId id="304" r:id="rId10"/>
    <p:sldId id="280" r:id="rId11"/>
    <p:sldId id="305" r:id="rId12"/>
    <p:sldId id="282" r:id="rId13"/>
    <p:sldId id="306" r:id="rId14"/>
    <p:sldId id="410" r:id="rId15"/>
    <p:sldId id="276" r:id="rId16"/>
    <p:sldId id="307" r:id="rId17"/>
    <p:sldId id="283" r:id="rId18"/>
    <p:sldId id="412" r:id="rId19"/>
    <p:sldId id="406" r:id="rId20"/>
    <p:sldId id="408" r:id="rId21"/>
    <p:sldId id="40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1" autoAdjust="0"/>
    <p:restoredTop sz="92883" autoAdjust="0"/>
  </p:normalViewPr>
  <p:slideViewPr>
    <p:cSldViewPr>
      <p:cViewPr varScale="1">
        <p:scale>
          <a:sx n="90" d="100"/>
          <a:sy n="90" d="100"/>
        </p:scale>
        <p:origin x="-108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A7D6F-4579-4B4E-81FD-980A305781AB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77F5F-D62C-4F71-9F77-DD2F51879B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59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77F5F-D62C-4F71-9F77-DD2F51879B5E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47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C4A6FF-7CCC-4166-882B-5C241A75EF18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CED4E-C623-49B2-9916-1A3303881D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29599A-42A1-4BB6-8C76-BDA566EB2AF5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B59F5-6A26-4056-AFBB-6A8FD99BAA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215D21-F0BD-452E-AEC0-132E4C5A930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63626-603E-4AB7-B97D-AA1BCB614F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548781-B8EB-4EF8-8D6D-AA658153C72C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6EC35-85ED-4A20-9A4E-545D88A9962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8E1E80-7175-4AE8-8C38-62ED09F1674E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3BAD42-7BE6-4B22-A727-12949B9B01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1E4571-B63B-4E3B-AFC7-EB40904B2FAA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011E7-C31D-49C9-A664-32A7A7E3E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F097F-0855-4796-AFCC-096536782FC5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5D11-7296-4979-8C81-F9CABE147E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847CCB-C414-44A3-B7FA-F2516E277C97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EEE24-C111-42FC-8EC5-87DCF8C625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77FED-E026-4A79-A6C5-4427853C70AE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103F3A-8A64-4295-BF4D-DEBF7A13F9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3C588C-8C45-4A20-A0E8-8241532306D4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107DF-4D31-4873-AE94-188CC6D256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64161E-76D7-4DE6-84FC-4C0171A89CAD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8E028-3E37-4380-9E0F-1D9E8273F4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20855E6F-1444-451E-8ABE-177ADB72815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E04A9AC-2BFC-43A7-8711-F81D698A97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8.jpeg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../Documents%20and%20Settings/tsv/&#1056;&#1072;&#1073;&#1086;&#1095;&#1080;&#1081;%20&#1089;&#1090;&#1086;&#1083;/&#1050;&#1042;%20&#1060;&#1048;&#1047;/1_1_%20&#1047;&#1072;&#1082;&#1086;&#1085;&#1099;%20&#1090;&#1077;&#1087;&#1083;&#1086;&#1074;&#1086;&#1075;&#1086;%20&#1080;&#1079;&#1083;&#1091;&#1095;&#1077;&#1085;&#1080;&#1103;%20%20&#1050;&#1074;&#1072;&#1085;&#1090;&#1086;&#1074;&#1072;&#1103;%20&#1092;&#1080;&#1079;&#1080;&#1082;&#1072;%20%20&#1052;&#1043;&#1058;&#1059;%20&#1080;&#1084;_%20&#1053;_&#1069;_%20&#1041;&#1072;&#1091;&#1084;&#1072;&#1085;&#1072;_%20&#1050;&#1072;&#1092;&#1077;&#1076;&#1088;&#1072;%20&#1092;&#1080;&#1079;&#1080;&#1082;&#1080;.files/ch1_1_text.files/image1_4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4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52.jpeg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5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11" Type="http://schemas.openxmlformats.org/officeDocument/2006/relationships/image" Target="../media/image17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3.jpe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6.bin"/><Relationship Id="rId9" Type="http://schemas.openxmlformats.org/officeDocument/2006/relationships/image" Target="../../Documents%20and%20Settings/tsv/&#1056;&#1072;&#1073;&#1086;&#1095;&#1080;&#1081;%20&#1089;&#1090;&#1086;&#1083;/&#1050;&#1042;%20&#1060;&#1048;&#1047;/1_1_%20&#1047;&#1072;&#1082;&#1086;&#1085;&#1099;%20&#1090;&#1077;&#1087;&#1083;&#1086;&#1074;&#1086;&#1075;&#1086;%20&#1080;&#1079;&#1083;&#1091;&#1095;&#1077;&#1085;&#1080;&#1103;%20%20&#1050;&#1074;&#1072;&#1085;&#1090;&#1086;&#1074;&#1072;&#1103;%20&#1092;&#1080;&#1079;&#1080;&#1082;&#1072;%20%20&#1052;&#1043;&#1058;&#1059;%20&#1080;&#1084;_%20&#1053;_&#1069;_%20&#1041;&#1072;&#1091;&#1084;&#1072;&#1085;&#1072;_%20&#1050;&#1072;&#1092;&#1077;&#1076;&#1088;&#1072;%20&#1092;&#1080;&#1079;&#1080;&#1082;&#1080;.files/ch1_1_text.files/image1_2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28775"/>
            <a:ext cx="8132763" cy="23050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Лекция 9. Тепловое излучение.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1979613" y="115888"/>
            <a:ext cx="7056437" cy="57785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Закон Стефана-Больцмана</a:t>
            </a:r>
          </a:p>
        </p:txBody>
      </p:sp>
      <p:sp>
        <p:nvSpPr>
          <p:cNvPr id="28674" name="Объект 2"/>
          <p:cNvSpPr>
            <a:spLocks noGrp="1"/>
          </p:cNvSpPr>
          <p:nvPr>
            <p:ph sz="quarter" idx="13"/>
          </p:nvPr>
        </p:nvSpPr>
        <p:spPr>
          <a:xfrm>
            <a:off x="3132138" y="836613"/>
            <a:ext cx="5903912" cy="57610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400" dirty="0" smtClean="0">
                <a:latin typeface="Arial" charset="0"/>
                <a:cs typeface="Arial" charset="0"/>
              </a:rPr>
              <a:t>Стефан (1879), анализируя экспериментальные данные, пришел к выводу, что энергетическая светимость любого тела пропорциональна</a:t>
            </a:r>
            <a:r>
              <a:rPr lang="ru-RU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четвертой степени абсолютной температуры.</a:t>
            </a:r>
            <a:endParaRPr lang="en-US" sz="24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2400" dirty="0" smtClean="0">
                <a:latin typeface="Arial" charset="0"/>
                <a:cs typeface="Arial" charset="0"/>
              </a:rPr>
              <a:t>Больцман (1884), исходя из термодинамических соображений, получил для энергетической светимости  абсолютно черного тел</a:t>
            </a:r>
            <a:r>
              <a:rPr lang="ru-RU" sz="2600" dirty="0" smtClean="0">
                <a:latin typeface="Arial" charset="0"/>
                <a:cs typeface="Arial" charset="0"/>
              </a:rPr>
              <a:t>а</a:t>
            </a:r>
          </a:p>
          <a:p>
            <a:pPr marL="0" indent="0" eaLnBrk="1" hangingPunct="1">
              <a:buFont typeface="Arial" charset="0"/>
              <a:buNone/>
            </a:pPr>
            <a:endParaRPr lang="ru-RU" sz="2600" b="1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dirty="0" smtClean="0">
              <a:latin typeface="Arial" charset="0"/>
              <a:cs typeface="Arial" charset="0"/>
            </a:endParaRPr>
          </a:p>
        </p:txBody>
      </p:sp>
      <p:pic>
        <p:nvPicPr>
          <p:cNvPr id="28676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15888"/>
            <a:ext cx="177323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4"/>
          <p:cNvSpPr txBox="1">
            <a:spLocks noChangeArrowheads="1"/>
          </p:cNvSpPr>
          <p:nvPr/>
        </p:nvSpPr>
        <p:spPr bwMode="auto">
          <a:xfrm>
            <a:off x="179388" y="2814971"/>
            <a:ext cx="2952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>
                <a:latin typeface="Arial" charset="0"/>
              </a:rPr>
              <a:t>СТЕФАН Йозеф (1835 -1893)</a:t>
            </a:r>
          </a:p>
          <a:p>
            <a:r>
              <a:rPr lang="ru-RU" sz="1600" dirty="0">
                <a:latin typeface="Arial" charset="0"/>
              </a:rPr>
              <a:t>австрийский физик, основатель австрийской физической школы. </a:t>
            </a:r>
          </a:p>
        </p:txBody>
      </p:sp>
      <p:pic>
        <p:nvPicPr>
          <p:cNvPr id="28678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3925" y="3933825"/>
            <a:ext cx="13366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9" name="TextBox 7"/>
          <p:cNvSpPr txBox="1">
            <a:spLocks noChangeArrowheads="1"/>
          </p:cNvSpPr>
          <p:nvPr/>
        </p:nvSpPr>
        <p:spPr bwMode="auto">
          <a:xfrm>
            <a:off x="107950" y="5878513"/>
            <a:ext cx="33115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Больцман Людвиг (1844–1906)  австрийский физик-теоретик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229600" cy="576262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Закон Стефана-Больцмана</a:t>
            </a:r>
          </a:p>
        </p:txBody>
      </p:sp>
      <p:sp>
        <p:nvSpPr>
          <p:cNvPr id="29698" name="Объект 2"/>
          <p:cNvSpPr>
            <a:spLocks noGrp="1"/>
          </p:cNvSpPr>
          <p:nvPr>
            <p:ph sz="quarter" idx="13"/>
          </p:nvPr>
        </p:nvSpPr>
        <p:spPr>
          <a:xfrm>
            <a:off x="531033" y="836712"/>
            <a:ext cx="8496300" cy="5761037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Закон Стефана - Больцмана: </a:t>
            </a:r>
            <a:r>
              <a:rPr lang="ru-RU" dirty="0" smtClean="0">
                <a:latin typeface="Arial" charset="0"/>
                <a:cs typeface="Arial" charset="0"/>
              </a:rPr>
              <a:t>Энергетическая светимость абсолютно черного тела пропорциональна четвертой степени абсолютной температуры: </a:t>
            </a: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2400" dirty="0" smtClean="0">
                <a:latin typeface="Arial" charset="0"/>
                <a:cs typeface="Arial" charset="0"/>
              </a:rPr>
              <a:t>где     </a:t>
            </a:r>
            <a:r>
              <a:rPr lang="ru-RU" sz="2400" dirty="0" smtClean="0">
                <a:latin typeface="Arial" charset="0"/>
                <a:cs typeface="Arial" charset="0"/>
                <a:sym typeface="Symbol"/>
              </a:rPr>
              <a:t></a:t>
            </a:r>
            <a:r>
              <a:rPr lang="ru-RU" sz="2400" dirty="0" smtClean="0">
                <a:latin typeface="Arial" charset="0"/>
                <a:cs typeface="Arial" charset="0"/>
              </a:rPr>
              <a:t>  </a:t>
            </a:r>
            <a:r>
              <a:rPr lang="ru-RU" dirty="0" smtClean="0">
                <a:latin typeface="Arial" charset="0"/>
                <a:cs typeface="Arial" charset="0"/>
              </a:rPr>
              <a:t>- постоянная Стефана-Больцмана.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Внимание! </a:t>
            </a:r>
            <a:r>
              <a:rPr lang="ru-RU" dirty="0" smtClean="0">
                <a:latin typeface="Arial" charset="0"/>
                <a:cs typeface="Arial" charset="0"/>
              </a:rPr>
              <a:t>К нечерным телам закон не применим.</a:t>
            </a:r>
          </a:p>
          <a:p>
            <a:pPr marL="0" indent="0" eaLnBrk="1" hangingPunct="1">
              <a:buFont typeface="Arial" charset="0"/>
              <a:buNone/>
            </a:pPr>
            <a:endParaRPr lang="ru-RU" b="1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dirty="0" smtClean="0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850100"/>
            <a:ext cx="3663567" cy="109106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90135"/>
              </p:ext>
            </p:extLst>
          </p:nvPr>
        </p:nvGraphicFramePr>
        <p:xfrm>
          <a:off x="1187624" y="2060848"/>
          <a:ext cx="1874082" cy="713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Формула" r:id="rId4" imgW="533160" imgH="203040" progId="Equation.3">
                  <p:embed/>
                </p:oleObj>
              </mc:Choice>
              <mc:Fallback>
                <p:oleObj name="Формула" r:id="rId4" imgW="5331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7624" y="2060848"/>
                        <a:ext cx="1874082" cy="7139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964612" cy="778098"/>
          </a:xfrm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ru-RU" sz="3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Спектр </a:t>
            </a:r>
            <a:r>
              <a:rPr lang="ru-RU" sz="3200" dirty="0">
                <a:solidFill>
                  <a:srgbClr val="FF0000"/>
                </a:solidFill>
                <a:latin typeface="Arial" charset="0"/>
                <a:cs typeface="Arial" charset="0"/>
              </a:rPr>
              <a:t>излучения черного тела.</a:t>
            </a:r>
            <a:br>
              <a:rPr lang="ru-RU" sz="3200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27650" name="Объект 7"/>
          <p:cNvSpPr>
            <a:spLocks noGrp="1"/>
          </p:cNvSpPr>
          <p:nvPr>
            <p:ph sz="quarter" idx="13"/>
          </p:nvPr>
        </p:nvSpPr>
        <p:spPr>
          <a:xfrm>
            <a:off x="633413" y="1566863"/>
            <a:ext cx="8229600" cy="452596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Font typeface="Arial" charset="0"/>
              <a:buNone/>
            </a:pPr>
            <a:endParaRPr lang="ru-RU" smtClean="0">
              <a:ea typeface="Calibri" pitchFamily="34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7651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761" y="1073778"/>
            <a:ext cx="4096990" cy="3507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323850" y="4508500"/>
            <a:ext cx="85693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dirty="0">
                <a:latin typeface="Arial" charset="0"/>
              </a:rPr>
              <a:t>При теоретических исследованиях удобнее пользоваться функцией частоты           , в экспериментальных работах – функцией длины волны</a:t>
            </a:r>
          </a:p>
          <a:p>
            <a:r>
              <a:rPr lang="ru-RU" sz="2400" dirty="0">
                <a:latin typeface="Arial" charset="0"/>
              </a:rPr>
              <a:t>Обе функции связаны друг с другом формулой</a:t>
            </a:r>
          </a:p>
          <a:p>
            <a:endParaRPr lang="ru-RU" sz="2400" dirty="0">
              <a:latin typeface="Arial" charset="0"/>
            </a:endParaRP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79912" y="5261138"/>
            <a:ext cx="1048171" cy="400110"/>
          </a:xfrm>
          <a:prstGeom prst="rect">
            <a:avLst/>
          </a:prstGeom>
          <a:blipFill rotWithShape="1">
            <a:blip r:embed="rId4"/>
            <a:stretch>
              <a:fillRect b="-13636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90212"/>
              </p:ext>
            </p:extLst>
          </p:nvPr>
        </p:nvGraphicFramePr>
        <p:xfrm>
          <a:off x="3131840" y="4920346"/>
          <a:ext cx="879115" cy="391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Формула" r:id="rId5" imgW="482400" imgH="215640" progId="Equation.3">
                  <p:embed/>
                </p:oleObj>
              </mc:Choice>
              <mc:Fallback>
                <p:oleObj name="Формула" r:id="rId5" imgW="48240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920346"/>
                        <a:ext cx="879115" cy="3919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685908"/>
              </p:ext>
            </p:extLst>
          </p:nvPr>
        </p:nvGraphicFramePr>
        <p:xfrm>
          <a:off x="2771800" y="5949280"/>
          <a:ext cx="2446337" cy="766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Формула" r:id="rId7" imgW="1257120" imgH="393480" progId="Equation.3">
                  <p:embed/>
                </p:oleObj>
              </mc:Choice>
              <mc:Fallback>
                <p:oleObj name="Формула" r:id="rId7" imgW="1257120" imgH="393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949280"/>
                        <a:ext cx="2446337" cy="766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68313" y="403225"/>
            <a:ext cx="8229600" cy="722313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Закон смещения Вина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Объект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2542712" y="1268759"/>
                <a:ext cx="6277438" cy="4608165"/>
              </a:xfrm>
            </p:spPr>
            <p:txBody>
              <a:bodyPr>
                <a:normAutofit fontScale="47500" lnSpcReduction="20000"/>
              </a:bodyPr>
              <a:lstStyle/>
              <a:p>
                <a:pPr marL="0" indent="0" eaLnBrk="1" hangingPunct="1">
                  <a:buFont typeface="Arial" charset="0"/>
                  <a:buNone/>
                </a:pPr>
                <a:endParaRPr lang="ru-RU" sz="2400" dirty="0" smtClean="0">
                  <a:latin typeface="Arial" charset="0"/>
                  <a:cs typeface="Arial" charset="0"/>
                </a:endParaRPr>
              </a:p>
              <a:p>
                <a:pPr marL="0" indent="0" algn="just">
                  <a:buNone/>
                </a:pPr>
                <a:r>
                  <a:rPr lang="ru-RU" sz="3600" dirty="0">
                    <a:latin typeface="Arial" charset="0"/>
                    <a:cs typeface="Arial" charset="0"/>
                  </a:rPr>
                  <a:t>Вин (1893), воспользовавшись кроме термодинамики, электромагнитной теорией, показал, что</a:t>
                </a:r>
              </a:p>
              <a:p>
                <a:pPr marL="0" indent="0" algn="just" eaLnBrk="1" hangingPunct="1">
                  <a:buFont typeface="Arial" charset="0"/>
                  <a:buNone/>
                </a:pPr>
                <a:r>
                  <a:rPr lang="ru-RU" sz="440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Закон Вина: </a:t>
                </a:r>
                <a:r>
                  <a:rPr lang="ru-RU" sz="4400" dirty="0" smtClean="0">
                    <a:latin typeface="Arial" charset="0"/>
                    <a:cs typeface="Arial" charset="0"/>
                  </a:rPr>
                  <a:t>Длина волны, на которую приходится максимум спектральной плотности энергетической светимости абсолютно черного тела, обратно пропорциональна абсолютной температуре:                             </a:t>
                </a:r>
              </a:p>
              <a:p>
                <a:pPr marL="0" indent="0" algn="just" eaLnBrk="1" hangingPunct="1"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900" i="1" smtClean="0">
                          <a:latin typeface="Cambria Math"/>
                          <a:ea typeface="Cambria Math"/>
                          <a:cs typeface="Arial" charset="0"/>
                        </a:rPr>
                        <m:t>𝜆</m:t>
                      </m:r>
                      <m:r>
                        <a:rPr lang="ru-RU" sz="5900" b="0" i="1" smtClean="0">
                          <a:latin typeface="Cambria Math"/>
                          <a:ea typeface="Cambria Math"/>
                          <a:cs typeface="Arial" charset="0"/>
                        </a:rPr>
                        <m:t>=</m:t>
                      </m:r>
                      <m:f>
                        <m:fPr>
                          <m:ctrlPr>
                            <a:rPr lang="ru-RU" sz="5900" b="0" i="1" smtClean="0">
                              <a:latin typeface="Cambria Math"/>
                              <a:ea typeface="Cambria Math"/>
                              <a:cs typeface="Arial" charset="0"/>
                            </a:rPr>
                          </m:ctrlPr>
                        </m:fPr>
                        <m:num>
                          <m:r>
                            <a:rPr lang="en-US" sz="5900" b="0" i="1" smtClean="0">
                              <a:latin typeface="Cambria Math"/>
                              <a:ea typeface="Cambria Math"/>
                              <a:cs typeface="Arial" charset="0"/>
                            </a:rPr>
                            <m:t>𝑏</m:t>
                          </m:r>
                        </m:num>
                        <m:den>
                          <m:r>
                            <a:rPr lang="en-US" sz="5900" b="0" i="1" smtClean="0">
                              <a:latin typeface="Cambria Math"/>
                              <a:ea typeface="Cambria Math"/>
                              <a:cs typeface="Arial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ru-RU" sz="5900" dirty="0" smtClean="0">
                  <a:latin typeface="Arial" charset="0"/>
                  <a:cs typeface="Arial" charset="0"/>
                </a:endParaRPr>
              </a:p>
              <a:p>
                <a:pPr marL="0" indent="0" algn="just" eaLnBrk="1" hangingPunct="1">
                  <a:buFont typeface="Arial" charset="0"/>
                  <a:buNone/>
                </a:pPr>
                <a:endParaRPr lang="ru-RU" sz="4400" dirty="0" smtClean="0">
                  <a:latin typeface="Arial" charset="0"/>
                  <a:cs typeface="Arial" charset="0"/>
                </a:endParaRPr>
              </a:p>
              <a:p>
                <a:pPr marL="0" indent="0" algn="just">
                  <a:buNone/>
                </a:pPr>
                <a:r>
                  <a:rPr lang="ru-RU" sz="4400" dirty="0" smtClean="0">
                    <a:latin typeface="Arial" charset="0"/>
                    <a:cs typeface="Arial" charset="0"/>
                  </a:rPr>
                  <a:t>где      </a:t>
                </a:r>
                <a:r>
                  <a:rPr lang="en-US" sz="4400" i="1" dirty="0" smtClean="0">
                    <a:latin typeface="Arial" charset="0"/>
                    <a:cs typeface="Arial" charset="0"/>
                  </a:rPr>
                  <a:t>b</a:t>
                </a:r>
                <a:r>
                  <a:rPr lang="en-US" sz="4400" dirty="0" smtClean="0">
                    <a:latin typeface="Arial" charset="0"/>
                    <a:cs typeface="Arial" charset="0"/>
                  </a:rPr>
                  <a:t>=2,9</a:t>
                </a:r>
                <a:r>
                  <a:rPr lang="en-US" sz="4400" dirty="0" smtClean="0">
                    <a:latin typeface="Arial" charset="0"/>
                    <a:cs typeface="Arial" charset="0"/>
                    <a:sym typeface="Symbol"/>
                  </a:rPr>
                  <a:t>10</a:t>
                </a:r>
                <a:r>
                  <a:rPr lang="en-US" sz="4400" baseline="30000" dirty="0" smtClean="0">
                    <a:latin typeface="Arial" charset="0"/>
                    <a:cs typeface="Arial" charset="0"/>
                    <a:sym typeface="Symbol"/>
                  </a:rPr>
                  <a:t>-3</a:t>
                </a:r>
                <a:r>
                  <a:rPr lang="en-US" sz="4400" dirty="0" smtClean="0">
                    <a:latin typeface="Arial" charset="0"/>
                    <a:cs typeface="Arial" charset="0"/>
                    <a:sym typeface="Symbol"/>
                  </a:rPr>
                  <a:t> </a:t>
                </a:r>
                <a:r>
                  <a:rPr lang="ru-RU" sz="4400" dirty="0" smtClean="0">
                    <a:latin typeface="Arial" charset="0"/>
                    <a:cs typeface="Arial" charset="0"/>
                    <a:sym typeface="Symbol"/>
                  </a:rPr>
                  <a:t>м</a:t>
                </a:r>
                <a:r>
                  <a:rPr lang="en-US" sz="4400" dirty="0">
                    <a:latin typeface="Arial" charset="0"/>
                    <a:cs typeface="Arial" charset="0"/>
                    <a:sym typeface="Symbol"/>
                  </a:rPr>
                  <a:t> </a:t>
                </a:r>
                <a:r>
                  <a:rPr lang="en-US" sz="4400" dirty="0" smtClean="0">
                    <a:latin typeface="Arial" charset="0"/>
                    <a:cs typeface="Arial" charset="0"/>
                    <a:sym typeface="Symbol"/>
                  </a:rPr>
                  <a:t></a:t>
                </a:r>
                <a:r>
                  <a:rPr lang="ru-RU" sz="4400" dirty="0" smtClean="0">
                    <a:latin typeface="Arial" charset="0"/>
                    <a:cs typeface="Arial" charset="0"/>
                    <a:sym typeface="Symbol"/>
                  </a:rPr>
                  <a:t>К</a:t>
                </a:r>
                <a:r>
                  <a:rPr lang="ru-RU" sz="4400" dirty="0" smtClean="0">
                    <a:latin typeface="Arial" charset="0"/>
                    <a:cs typeface="Arial" charset="0"/>
                  </a:rPr>
                  <a:t>   - постоянная Вина.</a:t>
                </a:r>
              </a:p>
              <a:p>
                <a:pPr marL="0" indent="0" eaLnBrk="1" hangingPunct="1">
                  <a:buFont typeface="Arial" charset="0"/>
                  <a:buNone/>
                </a:pPr>
                <a:endParaRPr lang="ru-RU" sz="2400" b="1" dirty="0" smtClean="0">
                  <a:latin typeface="Arial" charset="0"/>
                  <a:cs typeface="Arial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endParaRPr lang="ru-RU" sz="2400" dirty="0" smtClean="0"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31746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2542712" y="1268759"/>
                <a:ext cx="6277438" cy="4608165"/>
              </a:xfrm>
              <a:blipFill rotWithShape="1">
                <a:blip r:embed="rId2"/>
                <a:stretch>
                  <a:fillRect l="-1068" r="-12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737" y="332656"/>
            <a:ext cx="1528762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67812" y="2637706"/>
            <a:ext cx="23749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Вильгельм Карл Вин (1864-1928) немецкий физик член-корр. Берлинской 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501007"/>
            <a:ext cx="6400800" cy="3051881"/>
          </a:xfrm>
        </p:spPr>
        <p:txBody>
          <a:bodyPr/>
          <a:lstStyle/>
          <a:p>
            <a:pPr algn="just"/>
            <a:r>
              <a:rPr lang="ru-RU" dirty="0" smtClean="0"/>
              <a:t>При увеличении частоты максимум спектральной плотности энергетической светимости смещается в сторону коротких длин волн</a:t>
            </a:r>
            <a:endParaRPr lang="ru-RU" dirty="0"/>
          </a:p>
        </p:txBody>
      </p:sp>
      <p:pic>
        <p:nvPicPr>
          <p:cNvPr id="4" name="Picture 4" descr="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063" y="332656"/>
            <a:ext cx="4929187" cy="2901950"/>
          </a:xfrm>
          <a:prstGeom prst="rect">
            <a:avLst/>
          </a:prstGeom>
          <a:noFill/>
          <a:effectLst/>
        </p:spPr>
      </p:pic>
      <p:pic>
        <p:nvPicPr>
          <p:cNvPr id="5" name="Picture 10" descr="Рис.1.4"/>
          <p:cNvPicPr>
            <a:picLocks noChangeAspect="1" noChangeArrowheads="1"/>
          </p:cNvPicPr>
          <p:nvPr/>
        </p:nvPicPr>
        <p:blipFill>
          <a:blip r:embed="rId3" r:link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86" y="166885"/>
            <a:ext cx="3757402" cy="3067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4780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1081087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Формула Рэлея-Джинса и понятие об «ультрафиолетовой катастрофе»</a:t>
            </a:r>
          </a:p>
        </p:txBody>
      </p:sp>
      <p:sp>
        <p:nvSpPr>
          <p:cNvPr id="32770" name="Объект 2"/>
          <p:cNvSpPr>
            <a:spLocks noGrp="1"/>
          </p:cNvSpPr>
          <p:nvPr>
            <p:ph sz="quarter" idx="13"/>
          </p:nvPr>
        </p:nvSpPr>
        <p:spPr>
          <a:xfrm>
            <a:off x="2843213" y="1268413"/>
            <a:ext cx="5997575" cy="5400675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2400" dirty="0" smtClean="0"/>
              <a:t>Рэлей и Джинс, исходя из теоремы классической статистики о равнораспределении энергии по степеням свободы, приписали каждому электромагнитному колебанию энергию, равную </a:t>
            </a:r>
            <a:r>
              <a:rPr lang="en-US" sz="2400" b="1" i="1" dirty="0" err="1" smtClean="0"/>
              <a:t>kT</a:t>
            </a:r>
            <a:r>
              <a:rPr lang="ru-RU" sz="2400" dirty="0" smtClean="0"/>
              <a:t> и получили выражение для </a:t>
            </a:r>
            <a:r>
              <a:rPr lang="ru-RU" sz="2400" dirty="0" err="1" smtClean="0"/>
              <a:t>испускательной</a:t>
            </a:r>
            <a:r>
              <a:rPr lang="ru-RU" sz="2400" dirty="0" smtClean="0"/>
              <a:t> способности абсолютно черного тела, которое называют </a:t>
            </a:r>
            <a:r>
              <a:rPr lang="ru-RU" sz="2400" dirty="0" smtClean="0">
                <a:solidFill>
                  <a:srgbClr val="FF0000"/>
                </a:solidFill>
              </a:rPr>
              <a:t>формулой Рэлея-Джинса</a:t>
            </a:r>
          </a:p>
          <a:p>
            <a:pPr marL="0" indent="0">
              <a:buFont typeface="Arial" charset="0"/>
              <a:buNone/>
            </a:pPr>
            <a:endParaRPr lang="ru-RU" sz="2400" dirty="0" smtClean="0"/>
          </a:p>
          <a:p>
            <a:pPr marL="0" indent="0">
              <a:buFont typeface="Arial" charset="0"/>
              <a:buNone/>
            </a:pPr>
            <a:endParaRPr lang="ru-RU" sz="2400" dirty="0" smtClean="0"/>
          </a:p>
        </p:txBody>
      </p:sp>
      <p:pic>
        <p:nvPicPr>
          <p:cNvPr id="32772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3" y="1268413"/>
            <a:ext cx="1371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Прямоугольник 9"/>
          <p:cNvSpPr>
            <a:spLocks noChangeArrowheads="1"/>
          </p:cNvSpPr>
          <p:nvPr/>
        </p:nvSpPr>
        <p:spPr bwMode="auto">
          <a:xfrm>
            <a:off x="419100" y="2924175"/>
            <a:ext cx="26400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Джон Уильям Стретт Рэлей (1842–1919), английский физик</a:t>
            </a:r>
          </a:p>
        </p:txBody>
      </p:sp>
      <p:pic>
        <p:nvPicPr>
          <p:cNvPr id="32774" name="Рисунок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6438" y="3860800"/>
            <a:ext cx="14176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Прямоугольник 11"/>
          <p:cNvSpPr>
            <a:spLocks noChangeArrowheads="1"/>
          </p:cNvSpPr>
          <p:nvPr/>
        </p:nvSpPr>
        <p:spPr bwMode="auto">
          <a:xfrm>
            <a:off x="419100" y="5540375"/>
            <a:ext cx="27844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Джеймс Хопвуд Джинс (1877–1946), английский математик, физик и астроном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827197"/>
              </p:ext>
            </p:extLst>
          </p:nvPr>
        </p:nvGraphicFramePr>
        <p:xfrm>
          <a:off x="4499992" y="5082417"/>
          <a:ext cx="2447925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Формула" r:id="rId5" imgW="939600" imgH="419040" progId="Equation.3">
                  <p:embed/>
                </p:oleObj>
              </mc:Choice>
              <mc:Fallback>
                <p:oleObj name="Формула" r:id="rId5" imgW="939600" imgH="4190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5082417"/>
                        <a:ext cx="2447925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1152525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Формула Рэлея-Джинса и понятие об «ультрафиолетовой катастрофе»</a:t>
            </a:r>
          </a:p>
        </p:txBody>
      </p:sp>
      <p:sp>
        <p:nvSpPr>
          <p:cNvPr id="33797" name="Объект 6"/>
          <p:cNvSpPr>
            <a:spLocks noGrp="1"/>
          </p:cNvSpPr>
          <p:nvPr>
            <p:ph sz="quarter" idx="13"/>
          </p:nvPr>
        </p:nvSpPr>
        <p:spPr>
          <a:xfrm>
            <a:off x="4211960" y="1341439"/>
            <a:ext cx="4752653" cy="3097944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</a:pPr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Формула удовлетворительно согласуется с экспериментальными данными при больших длинах волн и резко расходится  с опытом для малых длин волн (ультрафиолетовая часть спектра) (см. рис.) . </a:t>
            </a:r>
          </a:p>
        </p:txBody>
      </p:sp>
      <p:sp>
        <p:nvSpPr>
          <p:cNvPr id="33796" name="Прямоугольник 7"/>
          <p:cNvSpPr>
            <a:spLocks noChangeArrowheads="1"/>
          </p:cNvSpPr>
          <p:nvPr/>
        </p:nvSpPr>
        <p:spPr bwMode="auto">
          <a:xfrm>
            <a:off x="179388" y="5654502"/>
            <a:ext cx="87852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ru-RU" sz="2400" dirty="0"/>
              <a:t>Этот результат получил название «</a:t>
            </a:r>
            <a:r>
              <a:rPr lang="ru-RU" sz="2400" i="1" dirty="0">
                <a:solidFill>
                  <a:srgbClr val="CC3300"/>
                </a:solidFill>
              </a:rPr>
              <a:t>ультрафиолетовой катастрофы»,</a:t>
            </a:r>
            <a:r>
              <a:rPr lang="ru-RU" sz="2400" dirty="0"/>
              <a:t> так как с точки зрения классической физики вывод Рэлея-Джинса был сделан безупречно.</a:t>
            </a:r>
            <a:endParaRPr lang="ru-RU" sz="2400" dirty="0"/>
          </a:p>
        </p:txBody>
      </p:sp>
      <p:pic>
        <p:nvPicPr>
          <p:cNvPr id="8" name="Picture 13" descr="15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69" y="1498130"/>
            <a:ext cx="4131199" cy="2941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17968"/>
              </p:ext>
            </p:extLst>
          </p:nvPr>
        </p:nvGraphicFramePr>
        <p:xfrm>
          <a:off x="1907704" y="4444827"/>
          <a:ext cx="5186362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Формула" r:id="rId4" imgW="2070100" imgH="482600" progId="Equation.3">
                  <p:embed/>
                </p:oleObj>
              </mc:Choice>
              <mc:Fallback>
                <p:oleObj name="Формула" r:id="rId4" imgW="20701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444827"/>
                        <a:ext cx="5186362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606425" y="115888"/>
            <a:ext cx="8229600" cy="72072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Гипотеза и формула Планка</a:t>
            </a:r>
          </a:p>
        </p:txBody>
      </p:sp>
      <p:sp>
        <p:nvSpPr>
          <p:cNvPr id="34818" name="Объект 2"/>
          <p:cNvSpPr>
            <a:spLocks noGrp="1"/>
          </p:cNvSpPr>
          <p:nvPr>
            <p:ph sz="quarter" idx="13"/>
          </p:nvPr>
        </p:nvSpPr>
        <p:spPr>
          <a:xfrm>
            <a:off x="2209800" y="908050"/>
            <a:ext cx="6826250" cy="5545138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ru-RU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Гипотеза Планка:  </a:t>
            </a:r>
            <a:r>
              <a:rPr lang="ru-RU" dirty="0" smtClean="0">
                <a:latin typeface="Arial" charset="0"/>
                <a:cs typeface="Arial" charset="0"/>
              </a:rPr>
              <a:t>Электромагнитное излучение испускается телами не непрерывно, а в виде отдельных порций энергии (квантов), величина которых                                      </a:t>
            </a:r>
          </a:p>
          <a:p>
            <a:pPr marL="0" indent="0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ru-RU" dirty="0" smtClean="0">
                <a:latin typeface="Arial" charset="0"/>
                <a:cs typeface="Arial" charset="0"/>
              </a:rPr>
              <a:t>где </a:t>
            </a:r>
            <a:r>
              <a:rPr lang="en-US" dirty="0" smtClean="0">
                <a:latin typeface="Arial" charset="0"/>
                <a:cs typeface="Arial" charset="0"/>
              </a:rPr>
              <a:t>h=6,63</a:t>
            </a:r>
            <a:r>
              <a:rPr lang="en-US" sz="2400" dirty="0">
                <a:latin typeface="Arial" charset="0"/>
                <a:cs typeface="Arial" charset="0"/>
                <a:sym typeface="Symbol"/>
              </a:rPr>
              <a:t> </a:t>
            </a:r>
            <a:r>
              <a:rPr lang="en-US" sz="2400" dirty="0" smtClean="0">
                <a:latin typeface="Arial" charset="0"/>
                <a:cs typeface="Arial" charset="0"/>
                <a:sym typeface="Symbol"/>
              </a:rPr>
              <a:t>10</a:t>
            </a:r>
            <a:r>
              <a:rPr lang="en-US" sz="2400" baseline="30000" dirty="0" smtClean="0">
                <a:latin typeface="Arial" charset="0"/>
                <a:cs typeface="Arial" charset="0"/>
                <a:sym typeface="Symbol"/>
              </a:rPr>
              <a:t>-34</a:t>
            </a:r>
            <a:r>
              <a:rPr lang="en-US" sz="2400" dirty="0" smtClean="0">
                <a:latin typeface="Arial" charset="0"/>
                <a:cs typeface="Arial" charset="0"/>
                <a:sym typeface="Symbol"/>
              </a:rPr>
              <a:t> </a:t>
            </a:r>
            <a:r>
              <a:rPr lang="ru-RU" sz="2400" dirty="0" smtClean="0">
                <a:latin typeface="Arial" charset="0"/>
                <a:cs typeface="Arial" charset="0"/>
                <a:sym typeface="Symbol"/>
              </a:rPr>
              <a:t>Дж</a:t>
            </a:r>
            <a:r>
              <a:rPr lang="en-US" sz="2400" dirty="0">
                <a:latin typeface="Arial" charset="0"/>
                <a:cs typeface="Arial" charset="0"/>
                <a:sym typeface="Symbol"/>
              </a:rPr>
              <a:t> </a:t>
            </a:r>
            <a:r>
              <a:rPr lang="en-US" sz="2400" dirty="0" smtClean="0">
                <a:latin typeface="Arial" charset="0"/>
                <a:cs typeface="Arial" charset="0"/>
                <a:sym typeface="Symbol"/>
              </a:rPr>
              <a:t></a:t>
            </a:r>
            <a:r>
              <a:rPr lang="ru-RU" sz="2400" dirty="0" smtClean="0">
                <a:latin typeface="Arial" charset="0"/>
                <a:cs typeface="Arial" charset="0"/>
                <a:sym typeface="Symbol"/>
              </a:rPr>
              <a:t>с</a:t>
            </a:r>
            <a:r>
              <a:rPr lang="ru-RU" dirty="0" smtClean="0">
                <a:latin typeface="Arial" charset="0"/>
                <a:cs typeface="Arial" charset="0"/>
              </a:rPr>
              <a:t>   - постоянная Планка, а                              - постоянная Планка с чертой                        </a:t>
            </a:r>
            <a:r>
              <a:rPr lang="ru-RU" sz="2000" dirty="0">
                <a:latin typeface="Arial" charset="0"/>
                <a:cs typeface="Arial" charset="0"/>
                <a:sym typeface="Symbol"/>
              </a:rPr>
              <a:t>Дж</a:t>
            </a:r>
            <a:r>
              <a:rPr lang="en-US" sz="2000" dirty="0">
                <a:latin typeface="Arial" charset="0"/>
                <a:cs typeface="Arial" charset="0"/>
                <a:sym typeface="Symbol"/>
              </a:rPr>
              <a:t> </a:t>
            </a:r>
            <a:r>
              <a:rPr lang="ru-RU" sz="2000" dirty="0">
                <a:latin typeface="Arial" charset="0"/>
                <a:cs typeface="Arial" charset="0"/>
                <a:sym typeface="Symbol"/>
              </a:rPr>
              <a:t>с</a:t>
            </a:r>
            <a:endParaRPr lang="ru-RU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ru-RU" dirty="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ru-RU" dirty="0" smtClean="0"/>
              <a:t>Формула Планка </a:t>
            </a:r>
          </a:p>
        </p:txBody>
      </p:sp>
      <p:sp>
        <p:nvSpPr>
          <p:cNvPr id="34822" name="Прямоугольник 1"/>
          <p:cNvSpPr>
            <a:spLocks noChangeArrowheads="1"/>
          </p:cNvSpPr>
          <p:nvPr/>
        </p:nvSpPr>
        <p:spPr bwMode="auto">
          <a:xfrm>
            <a:off x="179389" y="3933825"/>
            <a:ext cx="20883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Arial" charset="0"/>
              </a:rPr>
              <a:t>Макс Карл Эрнст Людвиг Планк (1858—1947), немецкий физик</a:t>
            </a:r>
          </a:p>
        </p:txBody>
      </p:sp>
      <p:pic>
        <p:nvPicPr>
          <p:cNvPr id="34823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724025"/>
            <a:ext cx="181451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049549"/>
              </p:ext>
            </p:extLst>
          </p:nvPr>
        </p:nvGraphicFramePr>
        <p:xfrm>
          <a:off x="4067944" y="2105305"/>
          <a:ext cx="1981777" cy="690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Формула" r:id="rId4" imgW="1130040" imgH="393480" progId="Equation.3">
                  <p:embed/>
                </p:oleObj>
              </mc:Choice>
              <mc:Fallback>
                <p:oleObj name="Формула" r:id="rId4" imgW="1130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67944" y="2105305"/>
                        <a:ext cx="1981777" cy="690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467093"/>
              </p:ext>
            </p:extLst>
          </p:nvPr>
        </p:nvGraphicFramePr>
        <p:xfrm>
          <a:off x="8558292" y="2852936"/>
          <a:ext cx="239520" cy="313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Формула" r:id="rId6" imgW="126720" imgH="164880" progId="Equation.3">
                  <p:embed/>
                </p:oleObj>
              </mc:Choice>
              <mc:Fallback>
                <p:oleObj name="Формула" r:id="rId6" imgW="12672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58292" y="2852936"/>
                        <a:ext cx="239520" cy="313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710828"/>
              </p:ext>
            </p:extLst>
          </p:nvPr>
        </p:nvGraphicFramePr>
        <p:xfrm>
          <a:off x="6228184" y="3140968"/>
          <a:ext cx="1791951" cy="474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Формула" r:id="rId8" imgW="863280" imgH="228600" progId="Equation.3">
                  <p:embed/>
                </p:oleObj>
              </mc:Choice>
              <mc:Fallback>
                <p:oleObj name="Формула" r:id="rId8" imgW="8632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28184" y="3140968"/>
                        <a:ext cx="1791951" cy="474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147077"/>
              </p:ext>
            </p:extLst>
          </p:nvPr>
        </p:nvGraphicFramePr>
        <p:xfrm>
          <a:off x="2138363" y="4533989"/>
          <a:ext cx="6580188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Формула" r:id="rId10" imgW="2527200" imgH="457200" progId="Equation.3">
                  <p:embed/>
                </p:oleObj>
              </mc:Choice>
              <mc:Fallback>
                <p:oleObj name="Формула" r:id="rId10" imgW="252720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363" y="4533989"/>
                        <a:ext cx="6580188" cy="118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4" descr="Pla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0"/>
            <a:ext cx="2928938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Прямоугольник 2"/>
          <p:cNvSpPr>
            <a:spLocks noChangeArrowheads="1"/>
          </p:cNvSpPr>
          <p:nvPr/>
        </p:nvSpPr>
        <p:spPr bwMode="auto">
          <a:xfrm>
            <a:off x="142875" y="3571875"/>
            <a:ext cx="885825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 b="0" dirty="0"/>
              <a:t>      Теоретически вывод этой формулы М. Планк изложил 14 декабря 1900 г. на заседании Немецкого физического общества. </a:t>
            </a:r>
          </a:p>
          <a:p>
            <a:pPr algn="ctr"/>
            <a:r>
              <a:rPr lang="ru-RU" sz="3600" b="0" dirty="0"/>
              <a:t>      Этот день стал </a:t>
            </a:r>
            <a:r>
              <a:rPr lang="ru-RU" sz="3600" i="1" dirty="0">
                <a:solidFill>
                  <a:srgbClr val="CC3300"/>
                </a:solidFill>
              </a:rPr>
              <a:t>датой рождения квантовой физики.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995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23925"/>
          </a:xfrm>
        </p:spPr>
        <p:txBody>
          <a:bodyPr/>
          <a:lstStyle/>
          <a:p>
            <a:r>
              <a:rPr lang="ru-RU" sz="2400" b="1" smtClean="0">
                <a:solidFill>
                  <a:srgbClr val="800000"/>
                </a:solidFill>
              </a:rPr>
              <a:t>Практическое применение законов Стефана – Больцмана и Вина</a:t>
            </a:r>
          </a:p>
        </p:txBody>
      </p:sp>
      <p:pic>
        <p:nvPicPr>
          <p:cNvPr id="41987" name="Рисунок 9" descr="З-н_Вина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8688"/>
            <a:ext cx="4222750" cy="592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4"/>
          <p:cNvSpPr txBox="1">
            <a:spLocks noChangeArrowheads="1"/>
          </p:cNvSpPr>
          <p:nvPr/>
        </p:nvSpPr>
        <p:spPr bwMode="auto">
          <a:xfrm>
            <a:off x="2847975" y="1574800"/>
            <a:ext cx="6286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b="0" i="0" baseline="0" dirty="0"/>
              <a:t>Как измерить температуру внутри мартеновской печи?</a:t>
            </a:r>
          </a:p>
        </p:txBody>
      </p:sp>
      <p:sp>
        <p:nvSpPr>
          <p:cNvPr id="41991" name="Text Box 4"/>
          <p:cNvSpPr txBox="1">
            <a:spLocks noChangeArrowheads="1"/>
          </p:cNvSpPr>
          <p:nvPr/>
        </p:nvSpPr>
        <p:spPr bwMode="auto">
          <a:xfrm>
            <a:off x="3491880" y="2102588"/>
            <a:ext cx="4419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b="0" i="0" baseline="0" dirty="0"/>
              <a:t>Как измерить температуру Солнца?</a:t>
            </a:r>
          </a:p>
        </p:txBody>
      </p:sp>
      <p:sp>
        <p:nvSpPr>
          <p:cNvPr id="41992" name="Text Box 4"/>
          <p:cNvSpPr txBox="1">
            <a:spLocks noChangeArrowheads="1"/>
          </p:cNvSpPr>
          <p:nvPr/>
        </p:nvSpPr>
        <p:spPr bwMode="auto">
          <a:xfrm>
            <a:off x="2857500" y="2643188"/>
            <a:ext cx="62865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b="0" i="0" baseline="0" dirty="0"/>
              <a:t>Законы Вина и Стефана – Больцмана широко применяются для дистанционного определения  температуры нагретых тел.</a:t>
            </a:r>
          </a:p>
        </p:txBody>
      </p:sp>
      <p:sp>
        <p:nvSpPr>
          <p:cNvPr id="41993" name="Text Box 4"/>
          <p:cNvSpPr txBox="1">
            <a:spLocks noChangeArrowheads="1"/>
          </p:cNvSpPr>
          <p:nvPr/>
        </p:nvSpPr>
        <p:spPr bwMode="auto">
          <a:xfrm>
            <a:off x="3286125" y="3770313"/>
            <a:ext cx="58483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b="0" i="0" baseline="0" dirty="0"/>
              <a:t>Радиационной (</a:t>
            </a:r>
            <a:r>
              <a:rPr lang="ru-RU" b="0" i="0" baseline="0" dirty="0" err="1"/>
              <a:t>излучательной</a:t>
            </a:r>
            <a:r>
              <a:rPr lang="ru-RU" b="0" i="0" baseline="0" dirty="0"/>
              <a:t>)  температурой называется температура тела, определённая путём измерения мощности излучения тела с помощью закона Стефана –Больцмана.</a:t>
            </a:r>
          </a:p>
        </p:txBody>
      </p:sp>
      <p:sp>
        <p:nvSpPr>
          <p:cNvPr id="41994" name="Text Box 4"/>
          <p:cNvSpPr txBox="1">
            <a:spLocks noChangeArrowheads="1"/>
          </p:cNvSpPr>
          <p:nvPr/>
        </p:nvSpPr>
        <p:spPr bwMode="auto">
          <a:xfrm>
            <a:off x="4286250" y="5154613"/>
            <a:ext cx="48482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b="0" i="0" baseline="0"/>
              <a:t>Цветовой  температурой называется температура тела, определённая путём определения максимума излучательной способности тела с помощью закона Вина.</a:t>
            </a:r>
          </a:p>
        </p:txBody>
      </p:sp>
    </p:spTree>
    <p:extLst>
      <p:ext uri="{BB962C8B-B14F-4D97-AF65-F5344CB8AC3E}">
        <p14:creationId xmlns:p14="http://schemas.microsoft.com/office/powerpoint/2010/main" val="405628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61277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Тепловое излучение</a:t>
            </a:r>
            <a:r>
              <a:rPr lang="ru-RU" sz="3600" smtClean="0">
                <a:solidFill>
                  <a:schemeClr val="accent1"/>
                </a:solidFill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sz="quarter" idx="13"/>
          </p:nvPr>
        </p:nvSpPr>
        <p:spPr>
          <a:xfrm>
            <a:off x="323850" y="981075"/>
            <a:ext cx="8640763" cy="54006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800" dirty="0" smtClean="0">
                <a:latin typeface="Arial" charset="0"/>
                <a:cs typeface="Arial" charset="0"/>
              </a:rPr>
              <a:t>– это испускание электромагнитных волн телами  за счет их внутренней энергии.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sz="2800" dirty="0" smtClean="0">
                <a:latin typeface="Arial" charset="0"/>
                <a:cs typeface="Arial" charset="0"/>
              </a:rPr>
              <a:t>Тепловое излучение имеет место при любой температуре </a:t>
            </a:r>
            <a:r>
              <a:rPr lang="ru-RU" sz="28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Т &gt; 0 К</a:t>
            </a:r>
            <a:r>
              <a:rPr lang="ru-RU" sz="2800" dirty="0" smtClean="0">
                <a:latin typeface="Arial" charset="0"/>
                <a:cs typeface="Arial" charset="0"/>
              </a:rPr>
              <a:t>, но при невысоких температурах излучаются практически длинные (инфракрасные) электромагнитные волны.</a:t>
            </a:r>
          </a:p>
        </p:txBody>
      </p:sp>
      <p:pic>
        <p:nvPicPr>
          <p:cNvPr id="19459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303713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3763" y="4321175"/>
            <a:ext cx="1447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43037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Рисунок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3" y="4295775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539552" y="25265"/>
            <a:ext cx="8134350" cy="667431"/>
          </a:xfrm>
        </p:spPr>
        <p:txBody>
          <a:bodyPr/>
          <a:lstStyle/>
          <a:p>
            <a:pPr algn="just">
              <a:defRPr/>
            </a:pPr>
            <a:r>
              <a:rPr lang="ru-RU" sz="2400" dirty="0">
                <a:solidFill>
                  <a:srgbClr val="800000"/>
                </a:solidFill>
              </a:rPr>
              <a:t>Лабораторная работа №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ru-RU" sz="2400" dirty="0">
                <a:solidFill>
                  <a:srgbClr val="800000"/>
                </a:solidFill>
              </a:rPr>
              <a:t>32 </a:t>
            </a:r>
            <a:r>
              <a:rPr lang="ru-RU" sz="2400" dirty="0" smtClean="0"/>
              <a:t>	</a:t>
            </a:r>
          </a:p>
        </p:txBody>
      </p:sp>
      <p:pic>
        <p:nvPicPr>
          <p:cNvPr id="430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67" y="4510088"/>
            <a:ext cx="58007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4365104"/>
            <a:ext cx="1412875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3137" y="1052736"/>
            <a:ext cx="763284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sz="2800" b="0" i="0" dirty="0">
                <a:latin typeface="Arial" pitchFamily="34" charset="0"/>
                <a:cs typeface="Arial" pitchFamily="34" charset="0"/>
              </a:rPr>
              <a:t>Прямые методы измерения температуры в случае высоких температур приходится заменять косвенными,  позволяющими  определять температуру тела, не вступая в непосредственный контакт с ним</a:t>
            </a:r>
            <a:r>
              <a:rPr lang="ru-RU" sz="2800" b="0" i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2800" b="0" i="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0" i="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Основой косвенных методов является возможность исследования излучения, испускаемого нагретым телом. </a:t>
            </a:r>
            <a:r>
              <a:rPr lang="ru-RU" sz="2800" b="0" i="0" dirty="0">
                <a:latin typeface="Arial" pitchFamily="34" charset="0"/>
                <a:cs typeface="Arial" pitchFamily="34" charset="0"/>
              </a:rPr>
              <a:t>Приборы, в которых для измерения температуры используются тепловое излучение, называются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оптическими пирометрами</a:t>
            </a:r>
            <a:r>
              <a:rPr lang="ru-RU" sz="2800" b="0" i="0" dirty="0">
                <a:latin typeface="Arial" pitchFamily="34" charset="0"/>
                <a:cs typeface="Arial" pitchFamily="34" charset="0"/>
              </a:rPr>
              <a:t>.  </a:t>
            </a:r>
            <a:endParaRPr lang="ru-RU" sz="2800" b="0" i="0" baseline="0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5688012" cy="938213"/>
          </a:xfrm>
        </p:spPr>
        <p:txBody>
          <a:bodyPr/>
          <a:lstStyle/>
          <a:p>
            <a:r>
              <a:rPr lang="ru-RU" sz="2400" dirty="0">
                <a:solidFill>
                  <a:srgbClr val="800000"/>
                </a:solidFill>
              </a:rPr>
              <a:t>Лабораторная работа № 32</a:t>
            </a:r>
          </a:p>
        </p:txBody>
      </p:sp>
      <p:pic>
        <p:nvPicPr>
          <p:cNvPr id="44035" name="Picture 5" descr="23386_html_m2f90daf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941888"/>
            <a:ext cx="5184775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7" descr="LW61-5_clip_image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08050"/>
            <a:ext cx="309562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8523" y="786904"/>
            <a:ext cx="503359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/>
              <a:t>Изменяя напряжение, подаваемое на эталонную лампу, можно добиться одинаковой яркости обеих нитей. Рис.  показывает наблюдаемую в окуляр картину в случаях, когда яркость нити </a:t>
            </a:r>
            <a:r>
              <a:rPr lang="ru-RU" sz="2200" i="1" dirty="0"/>
              <a:t>Э</a:t>
            </a:r>
            <a:r>
              <a:rPr lang="ru-RU" sz="2200" dirty="0"/>
              <a:t> меньше (</a:t>
            </a:r>
            <a:r>
              <a:rPr lang="ru-RU" sz="2200" i="1" dirty="0"/>
              <a:t>а</a:t>
            </a:r>
            <a:r>
              <a:rPr lang="ru-RU" sz="2200" dirty="0"/>
              <a:t>), больше (</a:t>
            </a:r>
            <a:r>
              <a:rPr lang="ru-RU" sz="2200" i="1" dirty="0"/>
              <a:t>б</a:t>
            </a:r>
            <a:r>
              <a:rPr lang="ru-RU" sz="2200" dirty="0"/>
              <a:t>) и равна (</a:t>
            </a:r>
            <a:r>
              <a:rPr lang="ru-RU" sz="2200" i="1" dirty="0"/>
              <a:t>в</a:t>
            </a:r>
            <a:r>
              <a:rPr lang="ru-RU" sz="2200" dirty="0"/>
              <a:t>) яркости нити </a:t>
            </a:r>
            <a:r>
              <a:rPr lang="ru-RU" sz="2200" i="1" dirty="0"/>
              <a:t>Л</a:t>
            </a:r>
            <a:r>
              <a:rPr lang="ru-RU" sz="2200" dirty="0"/>
              <a:t>. В последнем случае эталонная нить становится незаметной на фоне исследуемой (поэтому приборы такого типа называют пирометрами с исчезающей нитью). </a:t>
            </a:r>
            <a:endParaRPr lang="ru-RU" sz="2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61277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Равновесное излучение:</a:t>
            </a:r>
          </a:p>
        </p:txBody>
      </p:sp>
      <p:sp>
        <p:nvSpPr>
          <p:cNvPr id="109570" name="Объект 2"/>
          <p:cNvSpPr>
            <a:spLocks noGrp="1"/>
          </p:cNvSpPr>
          <p:nvPr>
            <p:ph sz="quarter" idx="13"/>
          </p:nvPr>
        </p:nvSpPr>
        <p:spPr>
          <a:xfrm>
            <a:off x="323850" y="981075"/>
            <a:ext cx="8640763" cy="54006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ru-RU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Равновесным </a:t>
            </a:r>
            <a:r>
              <a:rPr lang="ru-RU" dirty="0" smtClean="0">
                <a:latin typeface="Arial" charset="0"/>
                <a:cs typeface="Arial" charset="0"/>
              </a:rPr>
              <a:t>состоянием системы тело-излучение является состояние, при котором распределение энергии между телом и излучением остается неизменным для каждой длины волны.</a:t>
            </a:r>
          </a:p>
        </p:txBody>
      </p:sp>
      <p:pic>
        <p:nvPicPr>
          <p:cNvPr id="10957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3911" y="3573017"/>
            <a:ext cx="1920840" cy="2099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67744" y="116632"/>
            <a:ext cx="6512511" cy="1143000"/>
          </a:xfrm>
        </p:spPr>
        <p:txBody>
          <a:bodyPr/>
          <a:lstStyle/>
          <a:p>
            <a:pPr algn="ctr"/>
            <a:r>
              <a:rPr lang="ru-RU" sz="3200" dirty="0" smtClean="0"/>
              <a:t>Характеристики теплового излучения</a:t>
            </a:r>
            <a:endParaRPr lang="ru-RU" sz="3200" dirty="0"/>
          </a:p>
        </p:txBody>
      </p:sp>
      <p:sp>
        <p:nvSpPr>
          <p:cNvPr id="8" name="Text Box 2"/>
          <p:cNvSpPr txBox="1">
            <a:spLocks noGrp="1" noChangeArrowheads="1"/>
          </p:cNvSpPr>
          <p:nvPr>
            <p:ph sz="quarter" idx="13"/>
          </p:nvPr>
        </p:nvSpPr>
        <p:spPr bwMode="auto">
          <a:xfrm>
            <a:off x="387022" y="1268760"/>
            <a:ext cx="849694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dirty="0" smtClean="0">
                <a:cs typeface="Times New Roman" pitchFamily="18" charset="0"/>
              </a:rPr>
              <a:t>Энергия</a:t>
            </a:r>
            <a:r>
              <a:rPr lang="ru-RU" dirty="0">
                <a:cs typeface="Times New Roman" pitchFamily="18" charset="0"/>
              </a:rPr>
              <a:t>, излучаемая с единицы </a:t>
            </a:r>
            <a:r>
              <a:rPr lang="ru-RU" dirty="0" smtClean="0">
                <a:cs typeface="Times New Roman" pitchFamily="18" charset="0"/>
              </a:rPr>
              <a:t>поверхности тела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ru-RU" dirty="0">
                <a:cs typeface="Times New Roman" pitchFamily="18" charset="0"/>
              </a:rPr>
              <a:t>за единицу времени – </a:t>
            </a:r>
            <a:r>
              <a:rPr lang="en-US" i="1" dirty="0">
                <a:cs typeface="Times New Roman" pitchFamily="18" charset="0"/>
              </a:rPr>
              <a:t>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ru-RU" b="1" dirty="0" smtClean="0">
                <a:cs typeface="Times New Roman" pitchFamily="18" charset="0"/>
              </a:rPr>
              <a:t>энергетическая </a:t>
            </a:r>
            <a:r>
              <a:rPr lang="ru-RU" b="1" dirty="0">
                <a:cs typeface="Times New Roman" pitchFamily="18" charset="0"/>
              </a:rPr>
              <a:t>светимость</a:t>
            </a:r>
            <a:r>
              <a:rPr lang="ru-RU" dirty="0" smtClean="0">
                <a:cs typeface="Times New Roman" pitchFamily="18" charset="0"/>
              </a:rPr>
              <a:t>(плотность </a:t>
            </a:r>
            <a:r>
              <a:rPr lang="ru-RU" dirty="0">
                <a:cs typeface="Times New Roman" pitchFamily="18" charset="0"/>
              </a:rPr>
              <a:t>потока </a:t>
            </a:r>
            <a:r>
              <a:rPr lang="ru-RU" dirty="0" smtClean="0">
                <a:cs typeface="Times New Roman" pitchFamily="18" charset="0"/>
              </a:rPr>
              <a:t>излучения) 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348880"/>
            <a:ext cx="1270000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393152"/>
            <a:ext cx="1941513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434427"/>
            <a:ext cx="1855181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13074" y="3212976"/>
            <a:ext cx="806489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cs typeface="Times New Roman" pitchFamily="18" charset="0"/>
              </a:rPr>
              <a:t>Спектральная плотность энергетической светимости </a:t>
            </a:r>
            <a:r>
              <a:rPr lang="ru-RU" sz="2200" dirty="0" smtClean="0">
                <a:cs typeface="Times New Roman" pitchFamily="18" charset="0"/>
              </a:rPr>
              <a:t>- энергия</a:t>
            </a:r>
            <a:r>
              <a:rPr lang="ru-RU" sz="2200" dirty="0">
                <a:cs typeface="Times New Roman" pitchFamily="18" charset="0"/>
              </a:rPr>
              <a:t>, излучаемая единицей </a:t>
            </a:r>
            <a:r>
              <a:rPr lang="ru-RU" sz="2200" dirty="0" smtClean="0">
                <a:cs typeface="Times New Roman" pitchFamily="18" charset="0"/>
              </a:rPr>
              <a:t>поверхности тела </a:t>
            </a:r>
            <a:r>
              <a:rPr lang="ru-RU" sz="2200" dirty="0">
                <a:cs typeface="Times New Roman" pitchFamily="18" charset="0"/>
              </a:rPr>
              <a:t>за единицу времени в единичном </a:t>
            </a:r>
            <a:r>
              <a:rPr lang="ru-RU" sz="2200" dirty="0" smtClean="0">
                <a:cs typeface="Times New Roman" pitchFamily="18" charset="0"/>
              </a:rPr>
              <a:t> интервале </a:t>
            </a:r>
            <a:r>
              <a:rPr lang="ru-RU" sz="2200" dirty="0">
                <a:cs typeface="Times New Roman" pitchFamily="18" charset="0"/>
              </a:rPr>
              <a:t>длин волн </a:t>
            </a:r>
            <a:r>
              <a:rPr lang="ru-RU" sz="2200" dirty="0" smtClean="0">
                <a:cs typeface="Times New Roman" pitchFamily="18" charset="0"/>
              </a:rPr>
              <a:t>от </a:t>
            </a:r>
            <a:r>
              <a:rPr lang="ru-RU" sz="2200" dirty="0" smtClean="0">
                <a:cs typeface="Times New Roman" pitchFamily="18" charset="0"/>
                <a:sym typeface="Symbol"/>
              </a:rPr>
              <a:t> до +</a:t>
            </a:r>
            <a:r>
              <a:rPr lang="en-US" sz="2200" dirty="0" smtClean="0">
                <a:cs typeface="Times New Roman" pitchFamily="18" charset="0"/>
                <a:sym typeface="Symbol"/>
              </a:rPr>
              <a:t>d</a:t>
            </a:r>
            <a:r>
              <a:rPr lang="ru-RU" sz="2200" dirty="0" smtClean="0">
                <a:cs typeface="Times New Roman" pitchFamily="18" charset="0"/>
                <a:sym typeface="Symbol"/>
              </a:rPr>
              <a:t></a:t>
            </a:r>
            <a:endParaRPr lang="ru-RU" sz="2200" dirty="0">
              <a:cs typeface="Times New Roman" pitchFamily="18" charset="0"/>
            </a:endParaRP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51" y="4581128"/>
            <a:ext cx="3615731" cy="88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538" y="4710796"/>
            <a:ext cx="2697163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661248"/>
            <a:ext cx="2448272" cy="1009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597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79245" y="2470448"/>
            <a:ext cx="7920880" cy="882119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Спектральная поглощательная способность – отношение энергии, поглощенной телом к энергии, падающей на тело на единицу площади, </a:t>
            </a:r>
            <a:r>
              <a:rPr lang="ru-RU" dirty="0">
                <a:cs typeface="Times New Roman" pitchFamily="18" charset="0"/>
              </a:rPr>
              <a:t>за единицу времени в единичном  интервале длин волн от </a:t>
            </a:r>
            <a:r>
              <a:rPr lang="ru-RU" dirty="0">
                <a:cs typeface="Times New Roman" pitchFamily="18" charset="0"/>
                <a:sym typeface="Symbol"/>
              </a:rPr>
              <a:t> до +</a:t>
            </a:r>
            <a:r>
              <a:rPr lang="en-US" dirty="0">
                <a:cs typeface="Times New Roman" pitchFamily="18" charset="0"/>
                <a:sym typeface="Symbol"/>
              </a:rPr>
              <a:t>d</a:t>
            </a:r>
            <a:r>
              <a:rPr lang="ru-RU" dirty="0">
                <a:cs typeface="Times New Roman" pitchFamily="18" charset="0"/>
                <a:sym typeface="Symbol"/>
              </a:rPr>
              <a:t></a:t>
            </a:r>
            <a:endParaRPr lang="ru-RU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61804" y="260648"/>
            <a:ext cx="1219200" cy="1371600"/>
          </a:xfrm>
          <a:prstGeom prst="rect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90204" y="1619548"/>
            <a:ext cx="7543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07388"/>
              </p:ext>
            </p:extLst>
          </p:nvPr>
        </p:nvGraphicFramePr>
        <p:xfrm>
          <a:off x="8229204" y="1695748"/>
          <a:ext cx="21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3" imgW="215640" imgH="304560" progId="Equation.DSMT4">
                  <p:embed/>
                </p:oleObj>
              </mc:Choice>
              <mc:Fallback>
                <p:oleObj name="Equation" r:id="rId3" imgW="2156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204" y="1695748"/>
                        <a:ext cx="21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764388"/>
              </p:ext>
            </p:extLst>
          </p:nvPr>
        </p:nvGraphicFramePr>
        <p:xfrm>
          <a:off x="837804" y="1848148"/>
          <a:ext cx="203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5" imgW="203040" imgH="317160" progId="Equation.DSMT4">
                  <p:embed/>
                </p:oleObj>
              </mc:Choice>
              <mc:Fallback>
                <p:oleObj name="Equation" r:id="rId5" imgW="203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804" y="1848148"/>
                        <a:ext cx="203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990204" y="131474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083765"/>
              </p:ext>
            </p:extLst>
          </p:nvPr>
        </p:nvGraphicFramePr>
        <p:xfrm>
          <a:off x="7695804" y="1771948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Equation" r:id="rId7" imgW="291960" imgH="228600" progId="Equation.DSMT4">
                  <p:embed/>
                </p:oleObj>
              </mc:Choice>
              <mc:Fallback>
                <p:oleObj name="Equation" r:id="rId7" imgW="291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5804" y="1771948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81004" y="260648"/>
            <a:ext cx="4267200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99729" y="260648"/>
            <a:ext cx="1362075" cy="1352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3047604" y="1632248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352404" y="1632248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1904604" y="2102148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3352404" y="2102148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816391"/>
              </p:ext>
            </p:extLst>
          </p:nvPr>
        </p:nvGraphicFramePr>
        <p:xfrm>
          <a:off x="3796904" y="1708448"/>
          <a:ext cx="39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9" imgW="393480" imgH="317160" progId="Equation.DSMT4">
                  <p:embed/>
                </p:oleObj>
              </mc:Choice>
              <mc:Fallback>
                <p:oleObj name="Equation" r:id="rId9" imgW="393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904" y="1708448"/>
                        <a:ext cx="393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110" y="3960455"/>
            <a:ext cx="5980186" cy="28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277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675" y="188640"/>
            <a:ext cx="7521575" cy="5492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Абсолютно черное тело</a:t>
            </a:r>
            <a:endParaRPr lang="ru-RU" dirty="0"/>
          </a:p>
        </p:txBody>
      </p:sp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323850" y="1052736"/>
            <a:ext cx="84963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это тело, поглощательная способность которого  для всех частот и температур равна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sp>
        <p:nvSpPr>
          <p:cNvPr id="19460" name="Прямоугольник 4"/>
          <p:cNvSpPr>
            <a:spLocks noChangeArrowheads="1"/>
          </p:cNvSpPr>
          <p:nvPr/>
        </p:nvSpPr>
        <p:spPr bwMode="auto">
          <a:xfrm>
            <a:off x="179388" y="2293938"/>
            <a:ext cx="87852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Сажа, черный бархат </a:t>
            </a:r>
            <a:r>
              <a:rPr lang="ru-RU" sz="2000" dirty="0" smtClean="0"/>
              <a:t>имеют </a:t>
            </a:r>
            <a:r>
              <a:rPr lang="ru-RU" sz="2000" dirty="0"/>
              <a:t>поглощательную способность близкую к 1 лишь в ограниченном интервале частот.</a:t>
            </a:r>
          </a:p>
        </p:txBody>
      </p:sp>
      <p:pic>
        <p:nvPicPr>
          <p:cNvPr id="19461" name="Рисунок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592" y="3573016"/>
            <a:ext cx="18859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Рисунок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1187" y="350100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191726"/>
              </p:ext>
            </p:extLst>
          </p:nvPr>
        </p:nvGraphicFramePr>
        <p:xfrm>
          <a:off x="4211187" y="1641476"/>
          <a:ext cx="133667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Формула" r:id="rId5" imgW="495000" imgH="241200" progId="Equation.3">
                  <p:embed/>
                </p:oleObj>
              </mc:Choice>
              <mc:Fallback>
                <p:oleObj name="Формула" r:id="rId5" imgW="49500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187" y="1641476"/>
                        <a:ext cx="1336675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844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93662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Абсолютно чёрное тело</a:t>
            </a:r>
          </a:p>
        </p:txBody>
      </p:sp>
      <p:sp>
        <p:nvSpPr>
          <p:cNvPr id="24577" name="Объект 2"/>
          <p:cNvSpPr>
            <a:spLocks noGrp="1"/>
          </p:cNvSpPr>
          <p:nvPr>
            <p:ph sz="quarter" idx="13"/>
          </p:nvPr>
        </p:nvSpPr>
        <p:spPr>
          <a:xfrm>
            <a:off x="251520" y="961231"/>
            <a:ext cx="8642350" cy="47831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rgbClr val="C0504D"/>
                </a:solidFill>
                <a:latin typeface="Arial" charset="0"/>
                <a:cs typeface="Arial" charset="0"/>
              </a:rPr>
              <a:t>Модель абсолютно черного тела </a:t>
            </a:r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– представляет собой почти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замкнутую полость с малым отверстием.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rgbClr val="C0504D"/>
                </a:solidFill>
                <a:latin typeface="Arial" charset="0"/>
                <a:cs typeface="Arial" charset="0"/>
              </a:rPr>
              <a:t>Серое тело </a:t>
            </a:r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– это тело, для которого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" charset="0"/>
                <a:cs typeface="Arial" charset="0"/>
              </a:rPr>
              <a:t>Абсолютно белое тело </a:t>
            </a:r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– это тело, для которого </a:t>
            </a:r>
            <a:endParaRPr lang="ru-RU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dirty="0" smtClean="0">
              <a:latin typeface="Arial" charset="0"/>
              <a:cs typeface="Arial" charset="0"/>
            </a:endParaRPr>
          </a:p>
        </p:txBody>
      </p:sp>
      <p:pic>
        <p:nvPicPr>
          <p:cNvPr id="24578" name="Рисунок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0272" y="1484784"/>
            <a:ext cx="1820862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997486"/>
              </p:ext>
            </p:extLst>
          </p:nvPr>
        </p:nvGraphicFramePr>
        <p:xfrm>
          <a:off x="1259632" y="2272505"/>
          <a:ext cx="34956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Формула" r:id="rId4" imgW="1295280" imgH="241200" progId="Equation.3">
                  <p:embed/>
                </p:oleObj>
              </mc:Choice>
              <mc:Fallback>
                <p:oleObj name="Формула" r:id="rId4" imgW="1295280" imgH="241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272505"/>
                        <a:ext cx="349567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586725"/>
              </p:ext>
            </p:extLst>
          </p:nvPr>
        </p:nvGraphicFramePr>
        <p:xfrm>
          <a:off x="5623184" y="3212976"/>
          <a:ext cx="140493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6" imgW="520560" imgH="241200" progId="Equation.3">
                  <p:embed/>
                </p:oleObj>
              </mc:Choice>
              <mc:Fallback>
                <p:oleObj name="Формула" r:id="rId6" imgW="520560" imgH="241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3184" y="3212976"/>
                        <a:ext cx="1404937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0" descr="Рис.1.2"/>
          <p:cNvPicPr>
            <a:picLocks noChangeAspect="1" noChangeArrowheads="1"/>
          </p:cNvPicPr>
          <p:nvPr/>
        </p:nvPicPr>
        <p:blipFill>
          <a:blip r:embed="rId8" r:link="rId9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89040"/>
            <a:ext cx="4799012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8"/>
          <p:cNvSpPr>
            <a:spLocks noChangeArrowheads="1"/>
          </p:cNvSpPr>
          <p:nvPr/>
        </p:nvSpPr>
        <p:spPr bwMode="auto">
          <a:xfrm>
            <a:off x="5329770" y="5115360"/>
            <a:ext cx="338455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altLang="ko-KR" b="0" dirty="0">
                <a:solidFill>
                  <a:srgbClr val="CC3300"/>
                </a:solidFill>
                <a:latin typeface="Arial" charset="0"/>
              </a:rPr>
              <a:t>Спектральная поглощательная способность тела:</a:t>
            </a:r>
            <a:r>
              <a:rPr lang="ru-RU" altLang="ko-KR" b="0" dirty="0">
                <a:latin typeface="Arial" charset="0"/>
              </a:rPr>
              <a:t> 1 </a:t>
            </a:r>
            <a:r>
              <a:rPr lang="ru-RU" altLang="ko-KR" b="0" dirty="0">
                <a:latin typeface="Arial" charset="0"/>
                <a:sym typeface="Symbol" pitchFamily="18" charset="2"/>
              </a:rPr>
              <a:t></a:t>
            </a:r>
            <a:r>
              <a:rPr lang="ru-RU" altLang="ko-KR" b="0" dirty="0">
                <a:latin typeface="Arial" charset="0"/>
              </a:rPr>
              <a:t> абсолютно черное тело; 2 </a:t>
            </a:r>
            <a:r>
              <a:rPr lang="ru-RU" altLang="ko-KR" b="0" dirty="0">
                <a:latin typeface="Arial" charset="0"/>
                <a:sym typeface="Symbol" pitchFamily="18" charset="2"/>
              </a:rPr>
              <a:t></a:t>
            </a:r>
            <a:r>
              <a:rPr lang="ru-RU" altLang="ko-KR" b="0" dirty="0">
                <a:latin typeface="Arial" charset="0"/>
              </a:rPr>
              <a:t> серое тело; </a:t>
            </a:r>
            <a:r>
              <a:rPr lang="ru-RU" altLang="ko-KR" b="0" dirty="0" smtClean="0">
                <a:latin typeface="Arial" charset="0"/>
              </a:rPr>
              <a:t> </a:t>
            </a:r>
            <a:r>
              <a:rPr lang="ru-RU" altLang="ko-KR" b="0" dirty="0">
                <a:latin typeface="Arial" charset="0"/>
              </a:rPr>
              <a:t>3 </a:t>
            </a:r>
            <a:r>
              <a:rPr lang="ru-RU" altLang="ko-KR" b="0" dirty="0">
                <a:latin typeface="Arial" charset="0"/>
                <a:sym typeface="Symbol" pitchFamily="18" charset="2"/>
              </a:rPr>
              <a:t></a:t>
            </a:r>
            <a:r>
              <a:rPr lang="ru-RU" altLang="ko-KR" b="0" dirty="0">
                <a:latin typeface="Arial" charset="0"/>
              </a:rPr>
              <a:t> реальное тело</a:t>
            </a:r>
            <a:endParaRPr lang="ru-RU" b="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7704856" cy="165618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Для всех </a:t>
            </a:r>
            <a:r>
              <a:rPr lang="ru-RU" dirty="0" smtClean="0">
                <a:solidFill>
                  <a:schemeClr val="tx1"/>
                </a:solidFill>
              </a:rPr>
              <a:t>тел отношение </a:t>
            </a:r>
            <a:r>
              <a:rPr lang="ru-RU" dirty="0" err="1">
                <a:solidFill>
                  <a:schemeClr val="tx1"/>
                </a:solidFill>
              </a:rPr>
              <a:t>испускательной</a:t>
            </a:r>
            <a:r>
              <a:rPr lang="ru-RU" dirty="0">
                <a:solidFill>
                  <a:schemeClr val="tx1"/>
                </a:solidFill>
              </a:rPr>
              <a:t> способности тела к его поглощательной способности не зависит от природы тела, </a:t>
            </a:r>
            <a:r>
              <a:rPr lang="ru-RU" dirty="0"/>
              <a:t>оно является для всех тел одной и той же (универсальной) функцией частоты и температуры»</a:t>
            </a:r>
            <a:endParaRPr lang="ru-RU" dirty="0">
              <a:latin typeface="Franklin Gothic Book" pitchFamily="34" charset="0"/>
            </a:endParaRPr>
          </a:p>
          <a:p>
            <a:pPr algn="just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55576" y="193196"/>
            <a:ext cx="8229600" cy="719137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000" smtClean="0">
                <a:solidFill>
                  <a:schemeClr val="accent1"/>
                </a:solidFill>
                <a:latin typeface="Arial" charset="0"/>
                <a:cs typeface="Arial" charset="0"/>
              </a:rPr>
              <a:t>Закон Кирхгофа</a:t>
            </a:r>
            <a:endParaRPr lang="ru-RU" sz="4000" dirty="0" smtClean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56992"/>
            <a:ext cx="6016625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372716"/>
              </p:ext>
            </p:extLst>
          </p:nvPr>
        </p:nvGraphicFramePr>
        <p:xfrm>
          <a:off x="755576" y="4694902"/>
          <a:ext cx="123031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Формула" r:id="rId4" imgW="482400" imgH="215640" progId="Equation.3">
                  <p:embed/>
                </p:oleObj>
              </mc:Choice>
              <mc:Fallback>
                <p:oleObj name="Формула" r:id="rId4" imgW="48240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694902"/>
                        <a:ext cx="1230313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15412"/>
              </p:ext>
            </p:extLst>
          </p:nvPr>
        </p:nvGraphicFramePr>
        <p:xfrm>
          <a:off x="2595146" y="4694776"/>
          <a:ext cx="12636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Формула" r:id="rId6" imgW="495000" imgH="215640" progId="Equation.3">
                  <p:embed/>
                </p:oleObj>
              </mc:Choice>
              <mc:Fallback>
                <p:oleObj name="Формула" r:id="rId6" imgW="495000" imgH="2156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146" y="4694776"/>
                        <a:ext cx="12636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79712" y="4869160"/>
            <a:ext cx="5522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Или                           - универсальная функция Кирхгофа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83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719137"/>
          </a:xfrm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Закон Кирхгофа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sz="quarter" idx="13"/>
          </p:nvPr>
        </p:nvSpPr>
        <p:spPr>
          <a:xfrm>
            <a:off x="501650" y="908720"/>
            <a:ext cx="8174806" cy="56165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latin typeface="Arial" charset="0"/>
                <a:cs typeface="Arial" charset="0"/>
              </a:rPr>
              <a:t>Из закона Кирхгофа </a:t>
            </a:r>
          </a:p>
          <a:p>
            <a:pPr marL="0" indent="0">
              <a:buNone/>
            </a:pPr>
            <a:r>
              <a:rPr lang="ru-RU" dirty="0">
                <a:latin typeface="Arial" charset="0"/>
                <a:cs typeface="Arial" charset="0"/>
              </a:rPr>
              <a:t>Так как для абсолютно черного тела                 то универсальная функция Кирхгофа есть </a:t>
            </a:r>
            <a:r>
              <a:rPr lang="ru-RU" b="1" i="1" dirty="0" err="1">
                <a:latin typeface="Arial" charset="0"/>
                <a:cs typeface="Arial" charset="0"/>
              </a:rPr>
              <a:t>испускательная</a:t>
            </a:r>
            <a:r>
              <a:rPr lang="ru-RU" b="1" i="1" dirty="0">
                <a:latin typeface="Arial" charset="0"/>
                <a:cs typeface="Arial" charset="0"/>
              </a:rPr>
              <a:t> способность абсолютно черного </a:t>
            </a:r>
            <a:r>
              <a:rPr lang="ru-RU" b="1" i="1" dirty="0" smtClean="0">
                <a:latin typeface="Arial" charset="0"/>
                <a:cs typeface="Arial" charset="0"/>
              </a:rPr>
              <a:t>тела: </a:t>
            </a:r>
            <a:endParaRPr lang="ru-RU" b="1" i="1" dirty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latin typeface="Arial" charset="0"/>
                <a:cs typeface="Arial" charset="0"/>
              </a:rPr>
              <a:t>Чем больше </a:t>
            </a:r>
            <a:r>
              <a:rPr lang="ru-RU" dirty="0" err="1" smtClean="0">
                <a:latin typeface="Arial" charset="0"/>
                <a:cs typeface="Arial" charset="0"/>
              </a:rPr>
              <a:t>испускательная</a:t>
            </a:r>
            <a:r>
              <a:rPr lang="ru-RU" dirty="0" smtClean="0">
                <a:latin typeface="Arial" charset="0"/>
                <a:cs typeface="Arial" charset="0"/>
              </a:rPr>
              <a:t> способность тела, тем больше и его поглощательная способность. Это означает, что тело сильнее поглощающее какие-либо лучи будет эти лучи сильнее и испускать.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dirty="0" smtClean="0">
                <a:latin typeface="Arial" charset="0"/>
                <a:cs typeface="Arial" charset="0"/>
              </a:rPr>
              <a:t>При этом у абсолютно черного тела максимальна не только поглощательная, но и </a:t>
            </a:r>
            <a:r>
              <a:rPr lang="ru-RU" dirty="0" err="1" smtClean="0">
                <a:latin typeface="Arial" charset="0"/>
                <a:cs typeface="Arial" charset="0"/>
              </a:rPr>
              <a:t>излучательная</a:t>
            </a:r>
            <a:r>
              <a:rPr lang="ru-RU" dirty="0" smtClean="0">
                <a:latin typeface="Arial" charset="0"/>
                <a:cs typeface="Arial" charset="0"/>
              </a:rPr>
              <a:t> способность.</a:t>
            </a:r>
          </a:p>
          <a:p>
            <a:pPr marL="0" indent="0" algn="just" eaLnBrk="1" hangingPunct="1"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220381"/>
              </p:ext>
            </p:extLst>
          </p:nvPr>
        </p:nvGraphicFramePr>
        <p:xfrm>
          <a:off x="3419872" y="908720"/>
          <a:ext cx="23606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4" name="Формула" r:id="rId3" imgW="1130040" imgH="241200" progId="Equation.3">
                  <p:embed/>
                </p:oleObj>
              </mc:Choice>
              <mc:Fallback>
                <p:oleObj name="Формула" r:id="rId3" imgW="1130040" imgH="241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908720"/>
                        <a:ext cx="23606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293926"/>
              </p:ext>
            </p:extLst>
          </p:nvPr>
        </p:nvGraphicFramePr>
        <p:xfrm>
          <a:off x="5436096" y="1340768"/>
          <a:ext cx="1080442" cy="527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5" name="Формула" r:id="rId5" imgW="495000" imgH="241200" progId="Equation.3">
                  <p:embed/>
                </p:oleObj>
              </mc:Choice>
              <mc:Fallback>
                <p:oleObj name="Формула" r:id="rId5" imgW="495000" imgH="241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340768"/>
                        <a:ext cx="1080442" cy="527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237224"/>
              </p:ext>
            </p:extLst>
          </p:nvPr>
        </p:nvGraphicFramePr>
        <p:xfrm>
          <a:off x="3203848" y="2708920"/>
          <a:ext cx="22685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6" name="Формула" r:id="rId7" imgW="888840" imgH="253800" progId="Equation.3">
                  <p:embed/>
                </p:oleObj>
              </mc:Choice>
              <mc:Fallback>
                <p:oleObj name="Формула" r:id="rId7" imgW="888840" imgH="253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708920"/>
                        <a:ext cx="22685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121"/>
              </p:ext>
            </p:extLst>
          </p:nvPr>
        </p:nvGraphicFramePr>
        <p:xfrm>
          <a:off x="3217862" y="5648325"/>
          <a:ext cx="2547007" cy="660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7" name="Формула" r:id="rId9" imgW="977760" imgH="253800" progId="Equation.3">
                  <p:embed/>
                </p:oleObj>
              </mc:Choice>
              <mc:Fallback>
                <p:oleObj name="Формула" r:id="rId9" imgW="977760" imgH="253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2" y="5648325"/>
                        <a:ext cx="2547007" cy="6609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tretch>
            <a:fillRect/>
          </a:stretch>
        </a:blipFill>
      </a:spPr>
      <a:bodyPr/>
      <a:lstStyle>
        <a:defPPr fontAlgn="auto">
          <a:spcBef>
            <a:spcPts val="0"/>
          </a:spcBef>
          <a:spcAft>
            <a:spcPts val="0"/>
          </a:spcAft>
          <a:defRPr>
            <a:noFill/>
            <a:latin typeface="+mn-lt"/>
            <a:cs typeface="+mn-cs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2676</TotalTime>
  <Words>920</Words>
  <Application>Microsoft Office PowerPoint</Application>
  <PresentationFormat>Экран (4:3)</PresentationFormat>
  <Paragraphs>86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Воздушный поток</vt:lpstr>
      <vt:lpstr>Формула</vt:lpstr>
      <vt:lpstr>Microsoft Equation 3.0</vt:lpstr>
      <vt:lpstr>MathType 5.0 Equation</vt:lpstr>
      <vt:lpstr>Лекция 9. Тепловое излучение. </vt:lpstr>
      <vt:lpstr>Тепловое излучение:</vt:lpstr>
      <vt:lpstr>Равновесное излучение:</vt:lpstr>
      <vt:lpstr>Характеристики теплового излучения</vt:lpstr>
      <vt:lpstr>Презентация PowerPoint</vt:lpstr>
      <vt:lpstr>Абсолютно черное тело</vt:lpstr>
      <vt:lpstr>Абсолютно чёрное тело</vt:lpstr>
      <vt:lpstr>Презентация PowerPoint</vt:lpstr>
      <vt:lpstr>Закон Кирхгофа</vt:lpstr>
      <vt:lpstr>Закон Стефана-Больцмана</vt:lpstr>
      <vt:lpstr>Закон Стефана-Больцмана</vt:lpstr>
      <vt:lpstr>Спектр излучения черного тела. </vt:lpstr>
      <vt:lpstr>Закон смещения Вина</vt:lpstr>
      <vt:lpstr>Презентация PowerPoint</vt:lpstr>
      <vt:lpstr>Формула Рэлея-Джинса и понятие об «ультрафиолетовой катастрофе»</vt:lpstr>
      <vt:lpstr>Формула Рэлея-Джинса и понятие об «ультрафиолетовой катастрофе»</vt:lpstr>
      <vt:lpstr>Гипотеза и формула Планка</vt:lpstr>
      <vt:lpstr>Презентация PowerPoint</vt:lpstr>
      <vt:lpstr>Практическое применение законов Стефана – Больцмана и Вина</vt:lpstr>
      <vt:lpstr>Лабораторная работа № 32  </vt:lpstr>
      <vt:lpstr>Лабораторная работа № 32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Тепловое излучение</dc:title>
  <dc:creator>User</dc:creator>
  <cp:lastModifiedBy>Petr</cp:lastModifiedBy>
  <cp:revision>173</cp:revision>
  <dcterms:created xsi:type="dcterms:W3CDTF">2013-05-31T13:48:47Z</dcterms:created>
  <dcterms:modified xsi:type="dcterms:W3CDTF">2020-04-26T23:59:04Z</dcterms:modified>
</cp:coreProperties>
</file>