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2" r:id="rId2"/>
    <p:sldId id="340" r:id="rId3"/>
    <p:sldId id="350" r:id="rId4"/>
    <p:sldId id="349" r:id="rId5"/>
    <p:sldId id="351" r:id="rId6"/>
    <p:sldId id="348" r:id="rId7"/>
    <p:sldId id="347" r:id="rId8"/>
    <p:sldId id="346" r:id="rId9"/>
    <p:sldId id="345" r:id="rId10"/>
    <p:sldId id="344" r:id="rId11"/>
    <p:sldId id="343" r:id="rId12"/>
    <p:sldId id="342" r:id="rId13"/>
    <p:sldId id="358" r:id="rId14"/>
    <p:sldId id="357" r:id="rId15"/>
    <p:sldId id="356" r:id="rId16"/>
    <p:sldId id="355" r:id="rId17"/>
    <p:sldId id="354" r:id="rId18"/>
    <p:sldId id="353" r:id="rId19"/>
    <p:sldId id="352" r:id="rId20"/>
    <p:sldId id="367" r:id="rId21"/>
    <p:sldId id="366" r:id="rId22"/>
    <p:sldId id="365" r:id="rId23"/>
    <p:sldId id="364" r:id="rId24"/>
    <p:sldId id="363" r:id="rId25"/>
    <p:sldId id="362" r:id="rId26"/>
    <p:sldId id="361" r:id="rId27"/>
    <p:sldId id="360" r:id="rId28"/>
    <p:sldId id="359" r:id="rId29"/>
    <p:sldId id="341" r:id="rId30"/>
    <p:sldId id="371" r:id="rId31"/>
    <p:sldId id="370" r:id="rId32"/>
    <p:sldId id="369" r:id="rId33"/>
    <p:sldId id="373" r:id="rId34"/>
    <p:sldId id="372" r:id="rId35"/>
    <p:sldId id="375" r:id="rId36"/>
    <p:sldId id="374" r:id="rId37"/>
    <p:sldId id="28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1D0"/>
    <a:srgbClr val="76AEE1"/>
    <a:srgbClr val="ECF3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618" y="-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D9CA-B76B-48B2-AB01-DBDA04D3F3CC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9E3-C74B-4181-9FE8-3C78D26C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4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FEBF2-6442-444D-83F9-238D6C8F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FFD064-FD32-489F-8578-ACB4EF7F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8C5C22-8D17-43DF-BB1C-5E261F0C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A8C83-C7EE-4DB8-BC18-ED2E343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655E15-E3F7-4FC7-A007-85E8D03B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029DB-4378-48C3-B955-634ACD6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8568A6-E1FD-4B19-A9CE-9863A33F4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70891D-E513-4820-89F9-504E4057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7FA3F-2832-4D7E-BBF9-D204C4ED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0B1248-EBCA-4694-AABD-7828776B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7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F31F91A-05EF-47FE-B861-906669C1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1583AC-D2A7-4489-BE1E-1833F790C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04BA7-7A45-4896-9FE3-6257F065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BAE803-43E9-45C5-93D2-09FB1F1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DEB8C0-40E4-4B01-B0BB-89BCA03A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9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82B2C-2E50-4E30-903A-2C5AA96E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A01A99-387E-46DD-ADF3-DDEC0317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69246-E360-42F5-A1BD-51EEEC8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2CB56F-D7B8-4A21-8032-B07ACD6C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C27232-A8F9-42F5-A625-1A18B0F8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0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951061-DD03-4119-8981-A69526B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548032-A6CC-4BA0-8893-07904C48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E4FB3-616E-4CB0-8207-0E47FD6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C396C5-956D-47E0-85FB-12C668C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5B6F9B-7ECD-4FE9-BD52-3714FA49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2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64551-3CA9-4489-B17F-77251CE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8FCAF-C651-4900-ACBD-9185558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E33127-0A9E-4904-A744-710A0818E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CC916-CCB2-41B2-BEFB-9942188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E569FC-F5B7-40E7-A55D-9E0CDCD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3A5501-F113-4E5A-B264-CEE3D91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2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89E67-AA22-4B73-86CA-DA3131BF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6FDB2C-C717-45EF-B5B0-DDA62782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35953AA-F139-4DEA-8D50-7FA3161DA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CD77AC-51CA-4B90-8460-54BE75C8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591F6A-287D-4FCF-AC7A-019A5F7D2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448EE8-D978-42E3-9F06-7804C9CE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06D0C9-A0DF-4E90-87E1-D8C747A9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18DEB5-4DEE-4C2F-83CF-5F69BDCE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80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B5B2C-2F0F-4036-9865-A8BC3A3D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AA4F230-C7E5-46C3-8098-2CD3688C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F253AD-851F-4307-AED1-004171C3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7E4006-FBE2-4A8F-9A8E-9DB85540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1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EB5FA42-E55B-48FF-9BAE-2EAD02DE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80ED82-378F-4536-AD80-434FDAFF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1ACF8C-4C0B-4462-8A47-672FD460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6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C87B08-2AD4-4317-9B7E-75B238A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6D4518-9AF2-495A-B727-4F109C6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C5ED1C-8F90-40E4-AF3F-2D692C74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B515F6-2143-4012-A6DE-F359F1D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6E4361-35D1-47A0-8824-75EB07D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25EEF4-19D7-4C88-94A6-DC965118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5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24C0D-9930-4278-98D1-B8DFEBC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28653B7-1B89-4052-B237-4B1BFCDD8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DD9607-7A1B-4707-AF4E-93305A0F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BD9FCC-1C4C-4672-96E8-0BC1DD5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47F6DF-367E-408E-9585-85998233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7DCB91-7E5C-461C-B8A4-39773E6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2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38E76-E50A-46C2-B00C-4D81EF4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84608A-841C-4972-B6DF-0ADE090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567560-5065-4DEE-A908-C160E1E7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12C5-A827-49BA-B60A-3BE99A5F639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71C951-A986-46D7-B161-1D13CE37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150222-D71D-4159-860E-4F04B1ADA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07C30A-31FF-450B-B309-1CEB9A2A1A09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31E17C-713F-4EB8-A361-C0E825D058C5}"/>
              </a:ext>
            </a:extLst>
          </p:cNvPr>
          <p:cNvSpPr txBox="1"/>
          <p:nvPr/>
        </p:nvSpPr>
        <p:spPr>
          <a:xfrm>
            <a:off x="2397512" y="2125730"/>
            <a:ext cx="979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Курс Физика среды и ограждающих конструкций</a:t>
            </a:r>
          </a:p>
          <a:p>
            <a:pPr algn="ctr"/>
            <a:endParaRPr lang="ru-RU" sz="3200" b="1" i="1" dirty="0">
              <a:solidFill>
                <a:schemeClr val="accent1"/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Преподаватель – Гайдай Наталия Константиновна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(директор политехнического института СВГУ, 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кандидат геолого-минералогических наук, доцент)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148305F-BFB1-4D0F-A19A-C3D295661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5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6D407CA9-ADBF-4252-9418-18B9471B95A4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0C8961E-436C-42F5-B144-D17EEEE7A096}"/>
              </a:ext>
            </a:extLst>
          </p:cNvPr>
          <p:cNvSpPr txBox="1">
            <a:spLocks noChangeArrowheads="1"/>
          </p:cNvSpPr>
          <p:nvPr/>
        </p:nvSpPr>
        <p:spPr>
          <a:xfrm>
            <a:off x="3041603" y="674006"/>
            <a:ext cx="8524856" cy="402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Офис класса А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id="{49553CE0-E7E3-4D53-86DC-E6995B57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72438"/>
            <a:ext cx="3328389" cy="125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035566FD-80CE-4FF2-A6D8-5B2ABBD8B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222" y="2456795"/>
            <a:ext cx="9212238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2000" dirty="0"/>
              <a:t> Постройка помещений выполнена с учетом всех инженерных требований, а планировка наиболее удачна.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 Отделка помещений отличается современностью и высоким качеством материалов: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 все коммуникации и системы жизнеобеспечения соответствуют нормам и строительным правилам;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 легко добраться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в помещениях существуют оборудованные по последнему слову техники конференц-залы,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 рабочие места оснащены качественной оргтехникой и средствами связи; -  качественные охранные системы.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 закрытая подземная парковка площадью из расчета 1 </a:t>
            </a:r>
            <a:r>
              <a:rPr lang="ru-RU" altLang="ru-RU" sz="2000" dirty="0" err="1"/>
              <a:t>автомобилеместо</a:t>
            </a:r>
            <a:r>
              <a:rPr lang="ru-RU" altLang="ru-RU" sz="2000" dirty="0"/>
              <a:t> на 60 м кв. офисных помещений.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 необходимые условия быта и отдыха для сотрудников 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908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B90F46F7-F1B9-432A-955B-690A015CB39D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6C4437F-8FB4-4E88-BC96-81D98D0203AE}"/>
              </a:ext>
            </a:extLst>
          </p:cNvPr>
          <p:cNvSpPr txBox="1">
            <a:spLocks noChangeArrowheads="1"/>
          </p:cNvSpPr>
          <p:nvPr/>
        </p:nvSpPr>
        <p:spPr>
          <a:xfrm>
            <a:off x="2804614" y="739966"/>
            <a:ext cx="9262541" cy="561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Шкала шумов (уровни звука), дБ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00C128D7-A215-4AE0-AC2D-4E03FEC3E49F}"/>
              </a:ext>
            </a:extLst>
          </p:cNvPr>
          <p:cNvSpPr txBox="1">
            <a:spLocks noChangeArrowheads="1"/>
          </p:cNvSpPr>
          <p:nvPr/>
        </p:nvSpPr>
        <p:spPr>
          <a:xfrm>
            <a:off x="2804614" y="1274262"/>
            <a:ext cx="9262541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60 </a:t>
            </a:r>
            <a:r>
              <a:rPr lang="ru-RU" altLang="ru-RU" sz="2400" dirty="0"/>
              <a:t>Шумно </a:t>
            </a:r>
            <a:r>
              <a:rPr lang="ru-RU" altLang="ru-RU" sz="2400" b="1" dirty="0">
                <a:solidFill>
                  <a:srgbClr val="FF3300"/>
                </a:solidFill>
              </a:rPr>
              <a:t>Норма для контор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65 </a:t>
            </a:r>
            <a:r>
              <a:rPr lang="ru-RU" altLang="ru-RU" sz="2400" dirty="0"/>
              <a:t>Шумно - громкий разговор (1м)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70 </a:t>
            </a:r>
            <a:r>
              <a:rPr lang="ru-RU" altLang="ru-RU" sz="2400" dirty="0"/>
              <a:t>Шумно - громкие разговоры (1м)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75 </a:t>
            </a:r>
            <a:r>
              <a:rPr lang="ru-RU" altLang="ru-RU" sz="2400" dirty="0"/>
              <a:t>Шумно - крик, смех (1м)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80 </a:t>
            </a:r>
            <a:r>
              <a:rPr lang="ru-RU" altLang="ru-RU" sz="2400" dirty="0"/>
              <a:t>Очень шумно - крик, мотоцикл с глушителем, шум пылесоса (с большой мощностью двигателя - 2 киловатта).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85 </a:t>
            </a:r>
            <a:r>
              <a:rPr lang="ru-RU" altLang="ru-RU" sz="2400" dirty="0"/>
              <a:t>Очень шумно - громкий крик, мотоцикл с глушителем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90 </a:t>
            </a:r>
            <a:r>
              <a:rPr lang="ru-RU" altLang="ru-RU" sz="2400" dirty="0"/>
              <a:t>Очень шумно - громкие крики, грузовой железнодорожный вагон (в семи метрах)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95 </a:t>
            </a:r>
            <a:r>
              <a:rPr lang="ru-RU" altLang="ru-RU" sz="2400" dirty="0"/>
              <a:t>О </a:t>
            </a:r>
            <a:r>
              <a:rPr lang="ru-RU" altLang="ru-RU" sz="2400" dirty="0" err="1"/>
              <a:t>чень</a:t>
            </a:r>
            <a:r>
              <a:rPr lang="ru-RU" altLang="ru-RU" sz="2400" dirty="0"/>
              <a:t> шумно - вагон метро (в 7 метрах снаружи или внутри вагона)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100 Крайне шумно - оркестр, вагон метро (прерывисто), раскаты грома, визг работающей бензопилы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rgbClr val="FF3300"/>
                </a:solidFill>
              </a:rPr>
              <a:t>Максимально допустимое звуковое давление для наушников плеера (по европейским нормам)</a:t>
            </a:r>
          </a:p>
        </p:txBody>
      </p:sp>
    </p:spTree>
    <p:extLst>
      <p:ext uri="{BB962C8B-B14F-4D97-AF65-F5344CB8AC3E}">
        <p14:creationId xmlns:p14="http://schemas.microsoft.com/office/powerpoint/2010/main" xmlns="" val="31236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94219E5-63C1-4E96-8E13-2CB7A737356D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B12B8F5-AD4F-4BAE-875C-AEF6952F3AE7}"/>
              </a:ext>
            </a:extLst>
          </p:cNvPr>
          <p:cNvSpPr txBox="1">
            <a:spLocks noChangeArrowheads="1"/>
          </p:cNvSpPr>
          <p:nvPr/>
        </p:nvSpPr>
        <p:spPr>
          <a:xfrm>
            <a:off x="2938558" y="780993"/>
            <a:ext cx="8229600" cy="528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Шкала шумов (уровни звука), дБ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D9F97F3A-CE56-4EDC-86AC-4398A54D8990}"/>
              </a:ext>
            </a:extLst>
          </p:cNvPr>
          <p:cNvSpPr txBox="1">
            <a:spLocks noChangeArrowheads="1"/>
          </p:cNvSpPr>
          <p:nvPr/>
        </p:nvSpPr>
        <p:spPr>
          <a:xfrm>
            <a:off x="2938558" y="1227392"/>
            <a:ext cx="9126063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105 Крайне шумно - в самолёте (до 80-х годов ХХ столетия)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110 Крайне шумно – вертолёт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115 Крайне шумно - пескоструйный аппарат (1м)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120 Почти невыносимо - отбойный молоток (1м)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125 Почти невыносимо 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130 Болевой порог - самолёт на старте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135 Контузия 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140 Контузия - звук взлетающего реактивного самолета, у края взлётно-посадочной полосы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 145 Контузия - старт ракеты.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150 Контузия, травмы - звук, в момент выстрела из ружья "</a:t>
            </a:r>
            <a:r>
              <a:rPr lang="ru-RU" altLang="ru-RU" sz="2000" b="1" dirty="0" err="1"/>
              <a:t>unsuppressed</a:t>
            </a:r>
            <a:r>
              <a:rPr lang="ru-RU" altLang="ru-RU" sz="2000" b="1" dirty="0"/>
              <a:t>"(без глушителя), среднего калибра, вблизи дульной части ствола.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155 Контузия, травмы 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160 Шок, травмы - ударная волна от сверхзвукового самолёта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FF3300"/>
                </a:solidFill>
              </a:rPr>
              <a:t>При уровнях звука свыше 160 децибел - возможен разрыв барабанных перепонок и лёгких, больше 200 - смерть (шумовое оружие)</a:t>
            </a:r>
          </a:p>
        </p:txBody>
      </p:sp>
    </p:spTree>
    <p:extLst>
      <p:ext uri="{BB962C8B-B14F-4D97-AF65-F5344CB8AC3E}">
        <p14:creationId xmlns:p14="http://schemas.microsoft.com/office/powerpoint/2010/main" xmlns="" val="37010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A0586B5-9FE3-4409-BA41-6C911DC8AA95}"/>
              </a:ext>
            </a:extLst>
          </p:cNvPr>
          <p:cNvSpPr txBox="1">
            <a:spLocks noChangeArrowheads="1"/>
          </p:cNvSpPr>
          <p:nvPr/>
        </p:nvSpPr>
        <p:spPr>
          <a:xfrm>
            <a:off x="2924650" y="915181"/>
            <a:ext cx="8229600" cy="667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Борьба с шумом в помещении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BFF760F-ED4D-40A6-A52A-9000C89617BC}"/>
              </a:ext>
            </a:extLst>
          </p:cNvPr>
          <p:cNvSpPr txBox="1">
            <a:spLocks noChangeArrowheads="1"/>
          </p:cNvSpPr>
          <p:nvPr/>
        </p:nvSpPr>
        <p:spPr>
          <a:xfrm>
            <a:off x="7326788" y="1964180"/>
            <a:ext cx="3827462" cy="4852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b="1" dirty="0"/>
              <a:t>1. устранение шума в самом источнике  - конструкторская задача по совершенствованию механизмов и аппаратов - источников шума</a:t>
            </a:r>
            <a:r>
              <a:rPr lang="ru-RU" altLang="ru-RU" dirty="0"/>
              <a:t>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1A156B2F-48C8-4FB1-94DA-4EF13378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588" y="2424555"/>
            <a:ext cx="4267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42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ACE8D0-79BD-4D38-91F6-CE05FC4CAF55}"/>
              </a:ext>
            </a:extLst>
          </p:cNvPr>
          <p:cNvSpPr txBox="1">
            <a:spLocks noChangeArrowheads="1"/>
          </p:cNvSpPr>
          <p:nvPr/>
        </p:nvSpPr>
        <p:spPr>
          <a:xfrm>
            <a:off x="2844740" y="80721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Борьба с шумом в помещении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B4E33BF-9D35-468C-9370-FA2120FF949E}"/>
              </a:ext>
            </a:extLst>
          </p:cNvPr>
          <p:cNvSpPr txBox="1">
            <a:spLocks noChangeArrowheads="1"/>
          </p:cNvSpPr>
          <p:nvPr/>
        </p:nvSpPr>
        <p:spPr>
          <a:xfrm>
            <a:off x="7701271" y="1847620"/>
            <a:ext cx="4033837" cy="4852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b="1" dirty="0"/>
              <a:t>2. законодательные и административные меры (техника безопасности, индивидуальная защита, запрет на звуковые сигналы)</a:t>
            </a:r>
            <a:r>
              <a:rPr lang="ru-RU" altLang="ru-RU" dirty="0"/>
              <a:t> </a:t>
            </a:r>
          </a:p>
        </p:txBody>
      </p:sp>
      <p:pic>
        <p:nvPicPr>
          <p:cNvPr id="12" name="Picture 8" descr="ÐÐ¾Ð´Ð°ÑÐ° Ð·Ð²ÑÐºÐ¾Ð²Ð¾Ð³Ð¾ ÑÐ¸Ð³Ð½Ð°Ð»Ð° Ð·Ð°Ð¿ÑÐµÑÐµÐ½Ð°">
            <a:extLst>
              <a:ext uri="{FF2B5EF4-FFF2-40B4-BE49-F238E27FC236}">
                <a16:creationId xmlns:a16="http://schemas.microsoft.com/office/drawing/2014/main" xmlns="" id="{DAB346DF-D43A-402B-A70A-BDB35BF7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386" y="2082122"/>
            <a:ext cx="37115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28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EE95C41-0F24-4287-AEE7-89E637C913CF}"/>
              </a:ext>
            </a:extLst>
          </p:cNvPr>
          <p:cNvSpPr txBox="1">
            <a:spLocks noChangeArrowheads="1"/>
          </p:cNvSpPr>
          <p:nvPr/>
        </p:nvSpPr>
        <p:spPr>
          <a:xfrm>
            <a:off x="7439025" y="1269653"/>
            <a:ext cx="4752975" cy="4852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b="1" dirty="0"/>
              <a:t>3. архитектурно-планировочные меры: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b="1" dirty="0"/>
              <a:t>удаленность промышленной зоны от жилых районов,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b="1" dirty="0"/>
              <a:t>использование зеленых насаждений,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b="1" dirty="0"/>
              <a:t>выделение более шумных помещений в одном комплексе и менее шумных в другом и др.)</a:t>
            </a:r>
            <a:r>
              <a:rPr lang="ru-RU" altLang="ru-RU" dirty="0"/>
              <a:t> 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392B35A9-E7C1-4C13-9C32-8F7096F3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018" y="4716631"/>
            <a:ext cx="42846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 dirty="0"/>
              <a:t>лиственные породы способны поглощать до 25 % звуковой энергии, а 74 % её отражать и рассеивать. Наилучшим в этом отношении являются из хвойных пород ель, пихта, туя ; из лиственных - липа, граб и другие  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xmlns="" id="{3E981C13-4958-4AB0-A0B4-36CDDE98A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782" y="4278770"/>
            <a:ext cx="4075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Вертикальное озеленение в Париже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30D94C5E-BFDB-4E74-A34D-D4F1CE50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018" y="598152"/>
            <a:ext cx="8229600" cy="81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Борьба с шумом в помещении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F03F6C2D-31B2-4B33-AA94-7164471F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542" y="1330375"/>
            <a:ext cx="3960812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16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72231F58-DD9C-4330-819F-7CB2AACFA538}"/>
              </a:ext>
            </a:extLst>
          </p:cNvPr>
          <p:cNvSpPr txBox="1">
            <a:spLocks noChangeArrowheads="1"/>
          </p:cNvSpPr>
          <p:nvPr/>
        </p:nvSpPr>
        <p:spPr>
          <a:xfrm>
            <a:off x="7834550" y="1845860"/>
            <a:ext cx="4033837" cy="4852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b="1"/>
              <a:t>4. </a:t>
            </a:r>
            <a:r>
              <a:rPr lang="ru-RU" altLang="ru-RU" sz="3000" b="1"/>
              <a:t>строительно-конструктивные меры -  осуществление мероприятий по звукоизоляции и звукопоглощению</a:t>
            </a:r>
            <a:r>
              <a:rPr lang="ru-RU" altLang="ru-RU"/>
              <a:t> </a:t>
            </a:r>
            <a:endParaRPr lang="ru-RU" altLang="ru-RU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5050E332-0C3E-4F5E-B264-DC0B03D9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475" y="1929897"/>
            <a:ext cx="471646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46EEBD15-D990-41E0-A813-32E4A779A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018" y="598152"/>
            <a:ext cx="8229600" cy="81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Борьба с шумом в помещении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9206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7FABEB0-3BCB-438A-B8A3-D2FD8A4A58DB}"/>
              </a:ext>
            </a:extLst>
          </p:cNvPr>
          <p:cNvSpPr txBox="1">
            <a:spLocks noChangeArrowheads="1"/>
          </p:cNvSpPr>
          <p:nvPr/>
        </p:nvSpPr>
        <p:spPr>
          <a:xfrm>
            <a:off x="3083424" y="100918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/>
              <a:t>Виды шумов:</a:t>
            </a:r>
            <a:r>
              <a:rPr lang="ru-RU" altLang="ru-RU" sz="3600"/>
              <a:t> </a:t>
            </a:r>
            <a:r>
              <a:rPr lang="ru-RU" alt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воздушный,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ударный (структурный), акустический</a:t>
            </a:r>
            <a:r>
              <a:rPr lang="ru-RU" alt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9FF497E1-79FB-4C39-B7F6-2CF31ABD54CD}"/>
              </a:ext>
            </a:extLst>
          </p:cNvPr>
          <p:cNvSpPr txBox="1">
            <a:spLocks noChangeArrowheads="1"/>
          </p:cNvSpPr>
          <p:nvPr/>
        </p:nvSpPr>
        <p:spPr>
          <a:xfrm>
            <a:off x="7042649" y="2737969"/>
            <a:ext cx="4259262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/>
              <a:t>Разговор соседей</a:t>
            </a:r>
          </a:p>
          <a:p>
            <a:r>
              <a:rPr lang="ru-RU" altLang="ru-RU"/>
              <a:t>Лай собаки</a:t>
            </a:r>
          </a:p>
          <a:p>
            <a:r>
              <a:rPr lang="ru-RU" altLang="ru-RU"/>
              <a:t>Звук телевизора</a:t>
            </a:r>
          </a:p>
          <a:p>
            <a:r>
              <a:rPr lang="ru-RU" altLang="ru-RU"/>
              <a:t>Музыка</a:t>
            </a:r>
          </a:p>
          <a:p>
            <a:endParaRPr lang="ru-RU" altLang="ru-RU" dirty="0"/>
          </a:p>
        </p:txBody>
      </p:sp>
      <p:pic>
        <p:nvPicPr>
          <p:cNvPr id="12" name="Picture 5" descr="...">
            <a:extLst>
              <a:ext uri="{FF2B5EF4-FFF2-40B4-BE49-F238E27FC236}">
                <a16:creationId xmlns:a16="http://schemas.microsoft.com/office/drawing/2014/main" xmlns="" id="{6CEED128-F12E-4D14-8533-4B35EB4E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499" y="2737969"/>
            <a:ext cx="41767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03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B3BEB6A-53EC-4E7E-8065-E2040E2BF9DF}"/>
              </a:ext>
            </a:extLst>
          </p:cNvPr>
          <p:cNvSpPr txBox="1">
            <a:spLocks noChangeArrowheads="1"/>
          </p:cNvSpPr>
          <p:nvPr/>
        </p:nvSpPr>
        <p:spPr>
          <a:xfrm>
            <a:off x="3064887" y="8724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/>
              <a:t>Виды шумов:</a:t>
            </a:r>
            <a:r>
              <a:rPr lang="ru-RU" altLang="ru-RU" sz="3600"/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воздушный</a:t>
            </a:r>
            <a:r>
              <a:rPr lang="ru-RU" alt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ударный (структурный),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акустический</a:t>
            </a:r>
            <a:r>
              <a:rPr lang="ru-RU" alt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3CC7CA80-1E62-4F84-942B-C1A37EF2FB83}"/>
              </a:ext>
            </a:extLst>
          </p:cNvPr>
          <p:cNvSpPr txBox="1">
            <a:spLocks noChangeArrowheads="1"/>
          </p:cNvSpPr>
          <p:nvPr/>
        </p:nvSpPr>
        <p:spPr>
          <a:xfrm>
            <a:off x="7932737" y="1701539"/>
            <a:ext cx="4259263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400" i="1" dirty="0"/>
              <a:t>Непосредственное воздействие</a:t>
            </a:r>
          </a:p>
          <a:p>
            <a:r>
              <a:rPr lang="ru-RU" altLang="ru-RU" sz="2400" dirty="0"/>
              <a:t>Стук обуви , шаги</a:t>
            </a:r>
          </a:p>
          <a:p>
            <a:r>
              <a:rPr lang="ru-RU" altLang="ru-RU" sz="2400" dirty="0"/>
              <a:t>Падение предметов</a:t>
            </a:r>
          </a:p>
          <a:p>
            <a:r>
              <a:rPr lang="ru-RU" altLang="ru-RU" sz="2400" dirty="0"/>
              <a:t>Передвижение мебели</a:t>
            </a:r>
          </a:p>
          <a:p>
            <a:pPr>
              <a:buFontTx/>
              <a:buNone/>
            </a:pPr>
            <a:r>
              <a:rPr lang="ru-RU" altLang="ru-RU" sz="2400" i="1" dirty="0"/>
              <a:t>Передача вибрации по элементам конструкции</a:t>
            </a:r>
          </a:p>
          <a:p>
            <a:r>
              <a:rPr lang="ru-RU" altLang="ru-RU" sz="2400" dirty="0"/>
              <a:t>(сантехническое и вентиляционное оборудование)</a:t>
            </a:r>
          </a:p>
          <a:p>
            <a:r>
              <a:rPr lang="ru-RU" altLang="ru-RU" sz="2400" dirty="0"/>
              <a:t>(лифт)</a:t>
            </a:r>
          </a:p>
          <a:p>
            <a:endParaRPr lang="ru-RU" altLang="ru-RU" sz="2400" dirty="0"/>
          </a:p>
        </p:txBody>
      </p:sp>
      <p:pic>
        <p:nvPicPr>
          <p:cNvPr id="12" name="Picture 6" descr="...">
            <a:extLst>
              <a:ext uri="{FF2B5EF4-FFF2-40B4-BE49-F238E27FC236}">
                <a16:creationId xmlns:a16="http://schemas.microsoft.com/office/drawing/2014/main" xmlns="" id="{D46037F9-8E4D-4FAE-BFE3-13B42774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899" y="2247001"/>
            <a:ext cx="388778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90ECC95D-28B2-4C26-BC40-A8FF21F3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222" y="6153607"/>
            <a:ext cx="7297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Первый в списке типовых проблем – 70% среди жалоб на соседей</a:t>
            </a:r>
          </a:p>
        </p:txBody>
      </p:sp>
    </p:spTree>
    <p:extLst>
      <p:ext uri="{BB962C8B-B14F-4D97-AF65-F5344CB8AC3E}">
        <p14:creationId xmlns:p14="http://schemas.microsoft.com/office/powerpoint/2010/main" xmlns="" val="917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F00F681-E832-4313-B5A2-3620EA989847}"/>
              </a:ext>
            </a:extLst>
          </p:cNvPr>
          <p:cNvSpPr txBox="1">
            <a:spLocks noChangeArrowheads="1"/>
          </p:cNvSpPr>
          <p:nvPr/>
        </p:nvSpPr>
        <p:spPr>
          <a:xfrm>
            <a:off x="3590819" y="923027"/>
            <a:ext cx="7091321" cy="793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dirty="0"/>
              <a:t>Виды шумов:</a:t>
            </a:r>
            <a:r>
              <a:rPr lang="ru-RU" altLang="ru-RU" sz="3600" dirty="0"/>
              <a:t> 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воздушный, ударный (структурный),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акустический.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768EF716-EF4E-4C2A-89AA-9E2BA836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036" y="2236480"/>
            <a:ext cx="6143350" cy="397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2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BF40CD-248C-4713-90DE-7591EA883A09}"/>
              </a:ext>
            </a:extLst>
          </p:cNvPr>
          <p:cNvSpPr txBox="1"/>
          <p:nvPr/>
        </p:nvSpPr>
        <p:spPr>
          <a:xfrm>
            <a:off x="2988141" y="2512987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светотехника.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9A893D-EB4C-45F8-AC39-DDAD3F76B41B}"/>
              </a:ext>
            </a:extLst>
          </p:cNvPr>
          <p:cNvSpPr txBox="1"/>
          <p:nvPr/>
        </p:nvSpPr>
        <p:spPr>
          <a:xfrm>
            <a:off x="2988141" y="3482230"/>
            <a:ext cx="7844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Архитектурно-строительная акустика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2FC634-97EF-42EA-9167-F7838CD4093E}"/>
              </a:ext>
            </a:extLst>
          </p:cNvPr>
          <p:cNvSpPr txBox="1"/>
          <p:nvPr/>
        </p:nvSpPr>
        <p:spPr>
          <a:xfrm>
            <a:off x="3060511" y="4508522"/>
            <a:ext cx="6121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теплофизика.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0C6F2B-2BA5-46D8-8FCF-C9D10234524F}"/>
              </a:ext>
            </a:extLst>
          </p:cNvPr>
          <p:cNvSpPr txBox="1"/>
          <p:nvPr/>
        </p:nvSpPr>
        <p:spPr>
          <a:xfrm>
            <a:off x="2988141" y="1040419"/>
            <a:ext cx="8940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среды и ограждающих конструкций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C93B138-F486-4CBA-9C8F-BC9B288CA099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93945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/>
              <a:t>Нормирование </a:t>
            </a:r>
            <a:endParaRPr lang="ru-RU" altLang="ru-RU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29450914-C12F-4A2A-B01A-BF8E2D4760B6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2265018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400" b="1" u="sng" dirty="0"/>
              <a:t>СНиП  «Защита от шума»: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u="sng" dirty="0"/>
              <a:t>Нормируемые параметры:</a:t>
            </a:r>
          </a:p>
          <a:p>
            <a:pPr>
              <a:lnSpc>
                <a:spcPct val="80000"/>
              </a:lnSpc>
            </a:pPr>
            <a:r>
              <a:rPr lang="ru-RU" altLang="ru-RU" sz="2400" b="1" u="sng" dirty="0"/>
              <a:t>- Индекс изоляции воздушного шума ограждающими конструкциями </a:t>
            </a:r>
            <a:r>
              <a:rPr lang="en-US" altLang="ru-RU" sz="2400" b="1" u="sng" dirty="0" err="1"/>
              <a:t>Rw</a:t>
            </a:r>
            <a:r>
              <a:rPr lang="ru-RU" altLang="ru-RU" sz="2400" b="1" u="sng" dirty="0"/>
              <a:t>, дБ;</a:t>
            </a:r>
          </a:p>
          <a:p>
            <a:pPr>
              <a:lnSpc>
                <a:spcPct val="80000"/>
              </a:lnSpc>
            </a:pPr>
            <a:r>
              <a:rPr lang="ru-RU" altLang="ru-RU" sz="2400" b="1" u="sng" dirty="0"/>
              <a:t>- индекс приведенного уровня ударного шума </a:t>
            </a:r>
            <a:r>
              <a:rPr lang="en-US" altLang="ru-RU" sz="2400" b="1" u="sng" dirty="0" err="1"/>
              <a:t>Lnw</a:t>
            </a:r>
            <a:r>
              <a:rPr lang="ru-RU" altLang="ru-RU" sz="2400" b="1" u="sng" dirty="0"/>
              <a:t>, дБ (для перекрытий). Нормативные значения определяются по таблицам в зависимости от категорий зданий:</a:t>
            </a:r>
          </a:p>
          <a:p>
            <a:pPr>
              <a:lnSpc>
                <a:spcPct val="80000"/>
              </a:lnSpc>
            </a:pPr>
            <a:r>
              <a:rPr lang="ru-RU" altLang="ru-RU" sz="2400" b="1" u="sng" dirty="0"/>
              <a:t>А – </a:t>
            </a:r>
            <a:r>
              <a:rPr lang="ru-RU" altLang="ru-RU" sz="2400" b="1" u="sng" dirty="0" err="1"/>
              <a:t>высококомфортные</a:t>
            </a:r>
            <a:r>
              <a:rPr lang="ru-RU" altLang="ru-RU" sz="2400" b="1" u="sng" dirty="0"/>
              <a:t> условия, Б – комфортные условия, В – предельно допустимые условия.</a:t>
            </a:r>
          </a:p>
          <a:p>
            <a:pPr>
              <a:lnSpc>
                <a:spcPct val="80000"/>
              </a:lnSpc>
            </a:pPr>
            <a:r>
              <a:rPr lang="ru-RU" altLang="ru-RU" sz="2400" b="1" u="sng" dirty="0"/>
              <a:t>Категория здания устанавливается заказчиком при проектировании.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5815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8AD33F4-C8D8-4DE6-8F14-ED977EDDCAF2}"/>
              </a:ext>
            </a:extLst>
          </p:cNvPr>
          <p:cNvSpPr txBox="1">
            <a:spLocks noChangeArrowheads="1"/>
          </p:cNvSpPr>
          <p:nvPr/>
        </p:nvSpPr>
        <p:spPr>
          <a:xfrm>
            <a:off x="2944184" y="875294"/>
            <a:ext cx="7603168" cy="711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F536C229-7AB0-49FE-A31B-39EF3501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523" y="1294958"/>
            <a:ext cx="8447964" cy="55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44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235711AD-3997-435C-817E-03C37EF3B6B8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989430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/>
              <a:t>Защита от шума в градостроительстве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5F3EA87B-7059-449B-8501-1C6ECFD7E17C}"/>
              </a:ext>
            </a:extLst>
          </p:cNvPr>
          <p:cNvSpPr txBox="1">
            <a:spLocks noChangeArrowheads="1"/>
          </p:cNvSpPr>
          <p:nvPr/>
        </p:nvSpPr>
        <p:spPr>
          <a:xfrm>
            <a:off x="2604559" y="1740728"/>
            <a:ext cx="8229600" cy="1541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dirty="0"/>
              <a:t>Сокращение числа источников шума и ограничение  территории их распространения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33BBB6F7-4272-4147-8D0E-ADB1E4A4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222" y="2795588"/>
            <a:ext cx="8135937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необходимо деление территории по функциональному использованию на зоны: </a:t>
            </a:r>
          </a:p>
          <a:p>
            <a:pPr eaLnBrk="1" hangingPunct="1"/>
            <a:r>
              <a:rPr lang="ru-RU" altLang="ru-RU" sz="3200" dirty="0"/>
              <a:t>селитебную, </a:t>
            </a:r>
          </a:p>
          <a:p>
            <a:pPr eaLnBrk="1" hangingPunct="1"/>
            <a:r>
              <a:rPr lang="ru-RU" altLang="ru-RU" sz="3200" dirty="0"/>
              <a:t>	промышленную, </a:t>
            </a:r>
          </a:p>
          <a:p>
            <a:pPr eaLnBrk="1" hangingPunct="1"/>
            <a:r>
              <a:rPr lang="ru-RU" altLang="ru-RU" sz="3200" dirty="0"/>
              <a:t>		коммунально-складскую </a:t>
            </a:r>
          </a:p>
          <a:p>
            <a:pPr eaLnBrk="1" hangingPunct="1"/>
            <a:r>
              <a:rPr lang="ru-RU" altLang="ru-RU" sz="3200" dirty="0"/>
              <a:t> 				внешнего транспорта.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175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A8506B8-9D8C-4B4A-89EA-D7CAECED045F}"/>
              </a:ext>
            </a:extLst>
          </p:cNvPr>
          <p:cNvSpPr txBox="1">
            <a:spLocks noChangeArrowheads="1"/>
          </p:cNvSpPr>
          <p:nvPr/>
        </p:nvSpPr>
        <p:spPr>
          <a:xfrm>
            <a:off x="2904882" y="943154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5D3F166F-BF31-43F9-B14B-C06DA800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222" y="1889333"/>
            <a:ext cx="8262459" cy="37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1CCC59F-F055-4320-9C36-01592F0B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279" y="5698112"/>
            <a:ext cx="8820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В пределах селитебной зоны возможно размещение промышленных предприятий, не создающих шума, превышающего допустимые нормы, и не требующие устройства подъездных </a:t>
            </a:r>
            <a:r>
              <a:rPr lang="ru-RU" altLang="ru-RU" dirty="0" err="1"/>
              <a:t>ж.д</a:t>
            </a:r>
            <a:r>
              <a:rPr lang="ru-RU" altLang="ru-RU" dirty="0"/>
              <a:t>. путей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6D8793AE-A3D4-48A1-83B2-11A19184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421" y="13924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селитебная</a:t>
            </a:r>
            <a:r>
              <a:rPr lang="ru-RU" altLang="ru-RU"/>
              <a:t>, промышленная,  коммунально-складская, внешнего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35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895FEEA-E3AF-46F5-A661-33E4AF1ACBDC}"/>
              </a:ext>
            </a:extLst>
          </p:cNvPr>
          <p:cNvSpPr txBox="1">
            <a:spLocks noChangeArrowheads="1"/>
          </p:cNvSpPr>
          <p:nvPr/>
        </p:nvSpPr>
        <p:spPr>
          <a:xfrm>
            <a:off x="3227363" y="872438"/>
            <a:ext cx="8168772" cy="5924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7048E734-6E36-41CB-96FC-B0BDFE03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222" y="1296040"/>
            <a:ext cx="9076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селитебная, </a:t>
            </a:r>
            <a:r>
              <a:rPr lang="ru-RU" altLang="ru-RU" sz="2400" dirty="0">
                <a:solidFill>
                  <a:srgbClr val="FF3300"/>
                </a:solidFill>
              </a:rPr>
              <a:t>промышленная</a:t>
            </a:r>
            <a:r>
              <a:rPr lang="ru-RU" altLang="ru-RU" dirty="0"/>
              <a:t>,  коммунально-складская, внешнего транспорта</a:t>
            </a:r>
          </a:p>
        </p:txBody>
      </p:sp>
      <p:pic>
        <p:nvPicPr>
          <p:cNvPr id="12" name="Рисунок 1">
            <a:extLst>
              <a:ext uri="{FF2B5EF4-FFF2-40B4-BE49-F238E27FC236}">
                <a16:creationId xmlns:a16="http://schemas.microsoft.com/office/drawing/2014/main" xmlns="" id="{1254DF8C-0CFE-4E44-94F3-0038E12C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131" y="1751774"/>
            <a:ext cx="6605516" cy="49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95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A178F6C-A6FC-4884-8B90-F6367C0F45D3}"/>
              </a:ext>
            </a:extLst>
          </p:cNvPr>
          <p:cNvSpPr txBox="1">
            <a:spLocks noChangeArrowheads="1"/>
          </p:cNvSpPr>
          <p:nvPr/>
        </p:nvSpPr>
        <p:spPr>
          <a:xfrm>
            <a:off x="3166535" y="872438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4DA70422-FB03-43E9-8C41-9DA464544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222" y="1253095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селитебная, промышленная,  </a:t>
            </a:r>
            <a:r>
              <a:rPr lang="ru-RU" altLang="ru-RU" sz="2400">
                <a:solidFill>
                  <a:srgbClr val="FF3300"/>
                </a:solidFill>
              </a:rPr>
              <a:t>коммунально-складская,</a:t>
            </a:r>
            <a:r>
              <a:rPr lang="ru-RU" altLang="ru-RU"/>
              <a:t> внешнего транспорта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82239F1B-F452-43B2-AD5A-04F26AAC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4984" y="1967252"/>
            <a:ext cx="5989644" cy="44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80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BF98FED8-F6D1-4A69-BB8A-3682D221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222" y="1071704"/>
            <a:ext cx="6952244" cy="52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14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7B1BD76A-A5C9-47E8-9EFF-3DA9D13E69B9}"/>
              </a:ext>
            </a:extLst>
          </p:cNvPr>
          <p:cNvSpPr txBox="1">
            <a:spLocks noChangeArrowheads="1"/>
          </p:cNvSpPr>
          <p:nvPr/>
        </p:nvSpPr>
        <p:spPr>
          <a:xfrm>
            <a:off x="3295388" y="664243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F00D92F2-16F6-4DB5-9609-47381BF6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918" y="1210118"/>
            <a:ext cx="4637088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ACB11299-59AA-4524-BA0C-6E4C4EA5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287" y="1343876"/>
            <a:ext cx="3902075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/>
              <a:t>Аэропорт </a:t>
            </a:r>
            <a:r>
              <a:rPr lang="ru-RU" altLang="ru-RU" b="1" dirty="0" err="1"/>
              <a:t>Конгоньяс</a:t>
            </a:r>
            <a:r>
              <a:rPr lang="ru-RU" altLang="ru-RU" b="1" dirty="0"/>
              <a:t>, Бразилия.</a:t>
            </a:r>
            <a:r>
              <a:rPr lang="ru-RU" altLang="ru-RU" dirty="0"/>
              <a:t> 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48CAC0B4-0278-4281-9BC1-2B4AC843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380" y="3952138"/>
            <a:ext cx="5257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56FEEF4D-8C7A-487E-8392-39A149EA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063" y="6079411"/>
            <a:ext cx="4429125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/>
              <a:t>Аэропорт </a:t>
            </a:r>
            <a:r>
              <a:rPr lang="ru-RU" altLang="ru-RU" b="1" dirty="0" err="1"/>
              <a:t>Гисборн</a:t>
            </a:r>
            <a:r>
              <a:rPr lang="ru-RU" altLang="ru-RU" b="1" dirty="0"/>
              <a:t>, Новая Зеландия.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179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EE3893C-2647-4366-94AA-DBB67D529CD5}"/>
              </a:ext>
            </a:extLst>
          </p:cNvPr>
          <p:cNvSpPr txBox="1">
            <a:spLocks noChangeArrowheads="1"/>
          </p:cNvSpPr>
          <p:nvPr/>
        </p:nvSpPr>
        <p:spPr>
          <a:xfrm>
            <a:off x="2841913" y="872438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4EF32AA6-09D6-4130-9ADB-C2660F4F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4762" y="1407196"/>
            <a:ext cx="58039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3390F04B-EB4C-45B7-92AC-EF593617B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288" y="3883601"/>
            <a:ext cx="3976849" cy="26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6487A9C3-4649-484A-88E2-DACF02D6A05B}"/>
              </a:ext>
            </a:extLst>
          </p:cNvPr>
          <p:cNvSpPr txBox="1">
            <a:spLocks noChangeArrowheads="1"/>
          </p:cNvSpPr>
          <p:nvPr/>
        </p:nvSpPr>
        <p:spPr>
          <a:xfrm>
            <a:off x="2883967" y="872438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44027A6F-6D0E-4A0B-A285-61FD1A529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444" y="1543939"/>
            <a:ext cx="7065251" cy="47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54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D69FE90-EF69-4307-9C70-E86B76BBA90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58D0763B-B00B-4767-99D0-4079C9F2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511" y="973801"/>
            <a:ext cx="41767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000" b="1" i="1" u="sng" dirty="0"/>
              <a:t>Архитектурная акустика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- условия, определяющие хорошую слышимость в помещениях 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- архитектурно-планировочные и конструктивные решения, обеспечивающие эту слышимость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C8D9CFD8-13B1-4F32-8BA7-0A10FCE2E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966" y="877889"/>
            <a:ext cx="4681537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i="1" u="sng" dirty="0">
                <a:latin typeface="Arial Rounded MT Bold" panose="020F0704030504030204" pitchFamily="34" charset="0"/>
              </a:rPr>
              <a:t>Строительная акустика</a:t>
            </a:r>
          </a:p>
          <a:p>
            <a:pPr algn="ctr" eaLnBrk="1" hangingPunct="1">
              <a:buFontTx/>
              <a:buChar char="-"/>
            </a:pPr>
            <a:r>
              <a:rPr lang="ru-RU" altLang="ru-RU" sz="2000" dirty="0">
                <a:latin typeface="Arial Rounded MT Bold" panose="020F0704030504030204" pitchFamily="34" charset="0"/>
              </a:rPr>
              <a:t>вопросы звукоизоляции помещений, то есть защиту помещений от внешних шумов;</a:t>
            </a:r>
          </a:p>
          <a:p>
            <a:pPr algn="ctr" eaLnBrk="1" hangingPunct="1">
              <a:buFontTx/>
              <a:buChar char="-"/>
            </a:pPr>
            <a:r>
              <a:rPr lang="ru-RU" altLang="ru-RU" sz="2000" dirty="0">
                <a:latin typeface="Arial Rounded MT Bold" panose="020F0704030504030204" pitchFamily="34" charset="0"/>
              </a:rPr>
              <a:t>- вопросы снижения шума в помещениях, в которых находится сам источник шума.</a:t>
            </a:r>
            <a:r>
              <a:rPr lang="ru-RU" altLang="ru-RU" dirty="0"/>
              <a:t>  </a:t>
            </a:r>
          </a:p>
        </p:txBody>
      </p:sp>
      <p:pic>
        <p:nvPicPr>
          <p:cNvPr id="12" name="Picture 6" descr="ÑÐ»ÑÑÑÐµÐ½Ð¸Ðµ Ð°ÐºÑÑÑÐ¸ÑÐµÑÐºÐ¸Ñ ÑÐ°ÑÐ°ÐºÑÐµÑÐ¸ÑÑÐ¸Ðº Ð¿Ð¾Ð¼ÐµÑÐµÐ½Ð¸Ð¹">
            <a:extLst>
              <a:ext uri="{FF2B5EF4-FFF2-40B4-BE49-F238E27FC236}">
                <a16:creationId xmlns:a16="http://schemas.microsoft.com/office/drawing/2014/main" xmlns="" id="{2492600E-6686-4538-8134-6E8F66EC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062" y="3440793"/>
            <a:ext cx="36734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ÐÐ²ÑÐºÐ¾Ð¸Ð·Ð¾Ð»ÑÑÐ¸Ñ Ð¿Ð¾ÑÐ¾Ð»ÐºÐ°">
            <a:extLst>
              <a:ext uri="{FF2B5EF4-FFF2-40B4-BE49-F238E27FC236}">
                <a16:creationId xmlns:a16="http://schemas.microsoft.com/office/drawing/2014/main" xmlns="" id="{5D59D7C4-2655-49D1-B6FF-D23C7E95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963" y="3548742"/>
            <a:ext cx="46799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96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0C829D9-135C-45FC-9B52-05B6F89A8F81}"/>
              </a:ext>
            </a:extLst>
          </p:cNvPr>
          <p:cNvSpPr txBox="1">
            <a:spLocks noChangeArrowheads="1"/>
          </p:cNvSpPr>
          <p:nvPr/>
        </p:nvSpPr>
        <p:spPr>
          <a:xfrm>
            <a:off x="2881554" y="939658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Защита от шума в градостроительстве</a:t>
            </a:r>
            <a:endParaRPr lang="ru-RU" altLang="ru-RU" sz="3200" b="1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F21C68C7-D8A8-4542-8777-13C79F3B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554" y="2097701"/>
            <a:ext cx="85693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8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D5413FA-9921-4397-8D47-EE4E3964E0A8}"/>
              </a:ext>
            </a:extLst>
          </p:cNvPr>
          <p:cNvSpPr txBox="1">
            <a:spLocks noChangeArrowheads="1"/>
          </p:cNvSpPr>
          <p:nvPr/>
        </p:nvSpPr>
        <p:spPr>
          <a:xfrm>
            <a:off x="3064887" y="722246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Архитектурная акустика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C68B2067-EF19-4673-BEF6-1118D157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189" y="1405883"/>
            <a:ext cx="5930900" cy="38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995C4D8B-DC37-4F9D-BB77-379431DA5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302" y="5708213"/>
            <a:ext cx="413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Концертный зал Мариинского театра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13104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EC0B044-A628-46DA-858D-395343EBFF9C}"/>
              </a:ext>
            </a:extLst>
          </p:cNvPr>
          <p:cNvSpPr txBox="1">
            <a:spLocks noChangeArrowheads="1"/>
          </p:cNvSpPr>
          <p:nvPr/>
        </p:nvSpPr>
        <p:spPr>
          <a:xfrm>
            <a:off x="2881554" y="872438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/>
              <a:t>Архитектурная акустика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B6B8A51D-2A79-40EA-9496-A3DC2798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894" y="5810397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Большой зал московской консерватории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C30E8199-E29C-487C-BCE4-554B3583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731" y="1613350"/>
            <a:ext cx="7525705" cy="405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1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A550A56-E80C-44C9-8339-B139FA3F9636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872438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/>
              <a:t>Архитектурная акустика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5182BC24-5372-4B76-AD59-F40A7FD7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390" y="6211669"/>
            <a:ext cx="5722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 Египетский павильон Останкинского дворца-музея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A1AD332C-8E97-4133-A838-83C2E778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781" y="1425576"/>
            <a:ext cx="6630253" cy="46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36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D202A83-4433-4593-A7FC-F6A173ADCC8B}"/>
              </a:ext>
            </a:extLst>
          </p:cNvPr>
          <p:cNvSpPr txBox="1">
            <a:spLocks noChangeArrowheads="1"/>
          </p:cNvSpPr>
          <p:nvPr/>
        </p:nvSpPr>
        <p:spPr>
          <a:xfrm>
            <a:off x="2747675" y="883207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/>
              <a:t>Архитектурная акустика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52931A61-E921-4310-8F2C-39C0963BE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5006" y="1564588"/>
            <a:ext cx="22526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>
            <a:extLst>
              <a:ext uri="{FF2B5EF4-FFF2-40B4-BE49-F238E27FC236}">
                <a16:creationId xmlns:a16="http://schemas.microsoft.com/office/drawing/2014/main" xmlns="" id="{F25B6EE2-0C6E-4BA9-89DF-41CB2982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747" y="4147205"/>
            <a:ext cx="3547446" cy="236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xmlns="" id="{CC863B5D-2829-43AD-A2AD-5E11D45B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827" y="1523683"/>
            <a:ext cx="33893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13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A534B9D-AC94-44BE-A24D-876D5BFB3C3B}"/>
              </a:ext>
            </a:extLst>
          </p:cNvPr>
          <p:cNvSpPr txBox="1">
            <a:spLocks noChangeArrowheads="1"/>
          </p:cNvSpPr>
          <p:nvPr/>
        </p:nvSpPr>
        <p:spPr>
          <a:xfrm>
            <a:off x="2942650" y="1009181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Архитектурная акустика</a:t>
            </a:r>
            <a:endParaRPr lang="ru-RU" altLang="ru-RU" sz="3200" b="1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1B562ED4-E1A3-4F4E-9E3A-63B32B5E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923" y="2206499"/>
            <a:ext cx="84248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3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754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D24484-C9A7-4E82-9BEF-FFE72532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0052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119537-256E-4B2A-B71A-4D273B44A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528" y="4846516"/>
            <a:ext cx="4599008" cy="153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B5765D-9D37-4887-8E51-8D4C5FB1C9CC}"/>
              </a:ext>
            </a:extLst>
          </p:cNvPr>
          <p:cNvSpPr txBox="1"/>
          <p:nvPr/>
        </p:nvSpPr>
        <p:spPr>
          <a:xfrm>
            <a:off x="7911956" y="5386462"/>
            <a:ext cx="345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Этомойвыбор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4043A8-E9C3-4156-B401-81FA992B6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B4D6D4-D484-4574-A4F4-7EC1ED6B3CD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Картинки по запросу &quot;мотивирующая картинка&quot;">
            <a:extLst>
              <a:ext uri="{FF2B5EF4-FFF2-40B4-BE49-F238E27FC236}">
                <a16:creationId xmlns:a16="http://schemas.microsoft.com/office/drawing/2014/main" xmlns="" id="{0547D007-B844-4935-9365-EA28FD82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863" y="271971"/>
            <a:ext cx="5622877" cy="45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71DE558-8EE3-4761-9B32-44FD5346F29C}"/>
              </a:ext>
            </a:extLst>
          </p:cNvPr>
          <p:cNvSpPr txBox="1">
            <a:spLocks noChangeArrowheads="1"/>
          </p:cNvSpPr>
          <p:nvPr/>
        </p:nvSpPr>
        <p:spPr>
          <a:xfrm>
            <a:off x="3309653" y="1685706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/>
              <a:t>Звук;</a:t>
            </a:r>
          </a:p>
          <a:p>
            <a:r>
              <a:rPr lang="ru-RU" altLang="ru-RU" dirty="0"/>
              <a:t>Звуковое поле;</a:t>
            </a:r>
          </a:p>
          <a:p>
            <a:r>
              <a:rPr lang="ru-RU" altLang="ru-RU" dirty="0"/>
              <a:t>Звуковое давление;</a:t>
            </a:r>
          </a:p>
          <a:p>
            <a:r>
              <a:rPr lang="ru-RU" altLang="ru-RU" dirty="0"/>
              <a:t>Интенсивность звука;</a:t>
            </a:r>
          </a:p>
          <a:p>
            <a:r>
              <a:rPr lang="ru-RU" altLang="ru-RU" dirty="0"/>
              <a:t>Плотность звуковой энергии;</a:t>
            </a:r>
          </a:p>
          <a:p>
            <a:r>
              <a:rPr lang="ru-RU" altLang="ru-RU" dirty="0"/>
              <a:t>Звуковая мощность;</a:t>
            </a:r>
          </a:p>
          <a:p>
            <a:r>
              <a:rPr lang="ru-RU" altLang="ru-RU" dirty="0"/>
              <a:t>Скорость звука;</a:t>
            </a:r>
          </a:p>
          <a:p>
            <a:r>
              <a:rPr lang="ru-RU" altLang="ru-RU" dirty="0"/>
              <a:t>Длина волны;</a:t>
            </a:r>
          </a:p>
          <a:p>
            <a:r>
              <a:rPr lang="ru-RU" altLang="ru-RU" dirty="0"/>
              <a:t>Частота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96D743E-89E0-400A-8FBA-05ED3B95966E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895C4C0-CAF1-4205-8966-CD59C52BC67D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842526"/>
            <a:ext cx="822960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05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96D743E-89E0-400A-8FBA-05ED3B95966E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895C4C0-CAF1-4205-8966-CD59C52BC67D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842526"/>
            <a:ext cx="822960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Основные понятия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8C382504-8D3C-4C56-8112-561E7C55F586}"/>
              </a:ext>
            </a:extLst>
          </p:cNvPr>
          <p:cNvSpPr txBox="1">
            <a:spLocks noChangeArrowheads="1"/>
          </p:cNvSpPr>
          <p:nvPr/>
        </p:nvSpPr>
        <p:spPr>
          <a:xfrm>
            <a:off x="3186753" y="1692472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/>
              <a:t>Шум;</a:t>
            </a:r>
          </a:p>
          <a:p>
            <a:r>
              <a:rPr lang="ru-RU" altLang="ru-RU"/>
              <a:t>Интерференция;</a:t>
            </a:r>
          </a:p>
          <a:p>
            <a:r>
              <a:rPr lang="ru-RU" altLang="ru-RU"/>
              <a:t>Дифракция; </a:t>
            </a:r>
          </a:p>
          <a:p>
            <a:r>
              <a:rPr lang="ru-RU" altLang="ru-RU"/>
              <a:t>Реверберация;</a:t>
            </a:r>
          </a:p>
          <a:p>
            <a:r>
              <a:rPr lang="ru-RU" altLang="ru-RU"/>
              <a:t>Громкость; </a:t>
            </a:r>
          </a:p>
          <a:p>
            <a:r>
              <a:rPr lang="ru-RU" altLang="ru-RU"/>
              <a:t>Эффект Допплера;</a:t>
            </a:r>
          </a:p>
          <a:p>
            <a:r>
              <a:rPr lang="ru-RU" altLang="ru-RU"/>
              <a:t>Октава;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310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64518F3-08C4-4168-82C4-19B670CF0296}"/>
              </a:ext>
            </a:extLst>
          </p:cNvPr>
          <p:cNvSpPr txBox="1">
            <a:spLocks noChangeArrowheads="1"/>
          </p:cNvSpPr>
          <p:nvPr/>
        </p:nvSpPr>
        <p:spPr>
          <a:xfrm>
            <a:off x="2941092" y="1586552"/>
            <a:ext cx="418623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/>
              <a:t>Бел</a:t>
            </a:r>
          </a:p>
          <a:p>
            <a:r>
              <a:rPr lang="ru-RU" altLang="ru-RU"/>
              <a:t>Децибел</a:t>
            </a:r>
            <a:endParaRPr lang="ru-RU" altLang="ru-RU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B92F4B04-E1CB-4928-9E5E-055A5E52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511" y="1442090"/>
            <a:ext cx="58324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D4DB178-8ED3-4F90-AC95-1A3E181EBD9F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5EDF6E9-1CD1-4D2D-B69B-E73C4AACB7A8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842526"/>
            <a:ext cx="822960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/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41673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7B3209A-3A67-472D-A33D-F8FECCC95755}"/>
              </a:ext>
            </a:extLst>
          </p:cNvPr>
          <p:cNvSpPr txBox="1">
            <a:spLocks noChangeArrowheads="1"/>
          </p:cNvSpPr>
          <p:nvPr/>
        </p:nvSpPr>
        <p:spPr>
          <a:xfrm>
            <a:off x="3159456" y="1216334"/>
            <a:ext cx="822960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/>
              <a:t>Шкала шумов (уровни звука), дБ</a:t>
            </a:r>
            <a:endParaRPr lang="ru-RU" altLang="ru-RU" sz="4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FBEC874-501A-4991-BA9C-387B5D4ABD97}"/>
              </a:ext>
            </a:extLst>
          </p:cNvPr>
          <p:cNvSpPr txBox="1">
            <a:spLocks noChangeArrowheads="1"/>
          </p:cNvSpPr>
          <p:nvPr/>
        </p:nvSpPr>
        <p:spPr>
          <a:xfrm>
            <a:off x="3159456" y="2138671"/>
            <a:ext cx="8229600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None/>
            </a:pPr>
            <a:r>
              <a:rPr lang="ru-RU" altLang="ru-RU" b="1"/>
              <a:t>35 </a:t>
            </a:r>
            <a:r>
              <a:rPr lang="ru-RU" altLang="ru-RU"/>
              <a:t>Довольно слышно - приглушенный разговор</a:t>
            </a:r>
          </a:p>
          <a:p>
            <a:pPr marL="533400" indent="-533400">
              <a:buFontTx/>
              <a:buNone/>
            </a:pPr>
            <a:r>
              <a:rPr lang="ru-RU" altLang="ru-RU" b="1"/>
              <a:t>40 </a:t>
            </a:r>
            <a:r>
              <a:rPr lang="ru-RU" altLang="ru-RU"/>
              <a:t>Довольно слышно - обычная речь. </a:t>
            </a:r>
            <a:br>
              <a:rPr lang="ru-RU" altLang="ru-RU"/>
            </a:br>
            <a:r>
              <a:rPr lang="ru-RU" altLang="ru-RU" b="1">
                <a:solidFill>
                  <a:srgbClr val="FF3300"/>
                </a:solidFill>
              </a:rPr>
              <a:t>Норма для жилых помещений днём, с 7 до 23 ч.</a:t>
            </a:r>
          </a:p>
          <a:p>
            <a:pPr marL="533400" indent="-533400"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 </a:t>
            </a:r>
            <a:r>
              <a:rPr lang="ru-RU" altLang="ru-RU" b="1"/>
              <a:t>45  </a:t>
            </a:r>
            <a:r>
              <a:rPr lang="ru-RU" altLang="ru-RU"/>
              <a:t>Довольно слышно - обычный разговор</a:t>
            </a:r>
          </a:p>
          <a:p>
            <a:pPr marL="533400" indent="-533400">
              <a:buFontTx/>
              <a:buNone/>
            </a:pPr>
            <a:r>
              <a:rPr lang="ru-RU" altLang="ru-RU" b="1"/>
              <a:t>50 </a:t>
            </a:r>
            <a:r>
              <a:rPr lang="ru-RU" altLang="ru-RU"/>
              <a:t>Отчётливо слышно - разговор, пишущая машинка</a:t>
            </a:r>
          </a:p>
          <a:p>
            <a:pPr marL="533400" indent="-533400">
              <a:buFontTx/>
              <a:buNone/>
            </a:pPr>
            <a:r>
              <a:rPr lang="ru-RU" altLang="ru-RU" b="1"/>
              <a:t>55 </a:t>
            </a:r>
            <a:r>
              <a:rPr lang="ru-RU" altLang="ru-RU"/>
              <a:t>Отчётливо слышно - </a:t>
            </a:r>
            <a:r>
              <a:rPr lang="ru-RU" altLang="ru-RU" b="1">
                <a:solidFill>
                  <a:srgbClr val="FF3300"/>
                </a:solidFill>
              </a:rPr>
              <a:t>Верхняя норма для офисных помещений класса А (по европейским нормам)</a:t>
            </a:r>
            <a:endParaRPr lang="ru-RU" altLang="ru-RU" b="1" dirty="0">
              <a:solidFill>
                <a:srgbClr val="FF33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2E894D6-6FA4-4E5B-9FE9-3209ACE92945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809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F121B0D-4994-4769-8FAD-DC61625850DA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BA17B53-5915-4399-9A1A-ECEFA5F39821}"/>
              </a:ext>
            </a:extLst>
          </p:cNvPr>
          <p:cNvSpPr txBox="1">
            <a:spLocks noChangeArrowheads="1"/>
          </p:cNvSpPr>
          <p:nvPr/>
        </p:nvSpPr>
        <p:spPr>
          <a:xfrm>
            <a:off x="2941093" y="1210118"/>
            <a:ext cx="822960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/>
              <a:t>Шкала шумов (уровни звука), дБ</a:t>
            </a:r>
            <a:endParaRPr lang="ru-RU" altLang="ru-RU" sz="4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AC0546B0-942B-42CA-B100-D2DD0849EDFF}"/>
              </a:ext>
            </a:extLst>
          </p:cNvPr>
          <p:cNvSpPr txBox="1">
            <a:spLocks noChangeArrowheads="1"/>
          </p:cNvSpPr>
          <p:nvPr/>
        </p:nvSpPr>
        <p:spPr>
          <a:xfrm>
            <a:off x="2941093" y="2132455"/>
            <a:ext cx="8229600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None/>
            </a:pPr>
            <a:r>
              <a:rPr lang="ru-RU" altLang="ru-RU" b="1"/>
              <a:t>35 </a:t>
            </a:r>
            <a:r>
              <a:rPr lang="ru-RU" altLang="ru-RU"/>
              <a:t>Довольно слышно - приглушенный разговор</a:t>
            </a:r>
          </a:p>
          <a:p>
            <a:pPr marL="533400" indent="-533400">
              <a:buFontTx/>
              <a:buNone/>
            </a:pPr>
            <a:r>
              <a:rPr lang="ru-RU" altLang="ru-RU" b="1"/>
              <a:t>40 </a:t>
            </a:r>
            <a:r>
              <a:rPr lang="ru-RU" altLang="ru-RU"/>
              <a:t>Довольно слышно - обычная речь. </a:t>
            </a:r>
            <a:br>
              <a:rPr lang="ru-RU" altLang="ru-RU"/>
            </a:br>
            <a:r>
              <a:rPr lang="ru-RU" altLang="ru-RU" b="1">
                <a:solidFill>
                  <a:srgbClr val="FF3300"/>
                </a:solidFill>
              </a:rPr>
              <a:t>Норма для жилых помещений днём, с 7 до 23 ч.</a:t>
            </a:r>
          </a:p>
          <a:p>
            <a:pPr marL="533400" indent="-533400"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 </a:t>
            </a:r>
            <a:r>
              <a:rPr lang="ru-RU" altLang="ru-RU" b="1"/>
              <a:t>45  </a:t>
            </a:r>
            <a:r>
              <a:rPr lang="ru-RU" altLang="ru-RU"/>
              <a:t>Довольно слышно - обычный разговор</a:t>
            </a:r>
          </a:p>
          <a:p>
            <a:pPr marL="533400" indent="-533400">
              <a:buFontTx/>
              <a:buNone/>
            </a:pPr>
            <a:r>
              <a:rPr lang="ru-RU" altLang="ru-RU" b="1"/>
              <a:t>50 </a:t>
            </a:r>
            <a:r>
              <a:rPr lang="ru-RU" altLang="ru-RU"/>
              <a:t>Отчётливо слышно - разговор, пишущая машинка</a:t>
            </a:r>
          </a:p>
          <a:p>
            <a:pPr marL="533400" indent="-533400">
              <a:buFontTx/>
              <a:buNone/>
            </a:pPr>
            <a:r>
              <a:rPr lang="ru-RU" altLang="ru-RU" b="1"/>
              <a:t>55 </a:t>
            </a:r>
            <a:r>
              <a:rPr lang="ru-RU" altLang="ru-RU"/>
              <a:t>Отчётливо слышно - </a:t>
            </a:r>
            <a:r>
              <a:rPr lang="ru-RU" altLang="ru-RU" b="1">
                <a:solidFill>
                  <a:srgbClr val="FF3300"/>
                </a:solidFill>
              </a:rPr>
              <a:t>Верхняя норма для офисных помещений класса А (по европейским нормам)</a:t>
            </a:r>
            <a:endParaRPr lang="ru-RU" altLang="ru-R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7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3B54EC2-6B8D-495D-B955-AF2B1D96BC35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A21ECB2-0733-455A-BB98-8D100E956454}"/>
              </a:ext>
            </a:extLst>
          </p:cNvPr>
          <p:cNvSpPr txBox="1">
            <a:spLocks noChangeArrowheads="1"/>
          </p:cNvSpPr>
          <p:nvPr/>
        </p:nvSpPr>
        <p:spPr>
          <a:xfrm>
            <a:off x="3084269" y="1123482"/>
            <a:ext cx="8229600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/>
              <a:t>Офис класса А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7CF7C5DB-9757-4876-8B77-F6856273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781" y="2131544"/>
            <a:ext cx="871378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57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1438</Words>
  <Application>Microsoft Office PowerPoint</Application>
  <PresentationFormat>Произвольный</PresentationFormat>
  <Paragraphs>254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Шипунов</dc:creator>
  <cp:lastModifiedBy>Admin</cp:lastModifiedBy>
  <cp:revision>161</cp:revision>
  <dcterms:created xsi:type="dcterms:W3CDTF">2020-10-07T03:16:07Z</dcterms:created>
  <dcterms:modified xsi:type="dcterms:W3CDTF">2021-02-11T08:13:05Z</dcterms:modified>
</cp:coreProperties>
</file>