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embeddedFontLst>
    <p:embeddedFont>
      <p:font typeface="Garamond" panose="02020404030301010803" pitchFamily="18" charset="0"/>
      <p:regular r:id="rId41"/>
      <p:bold r:id="rId42"/>
      <p:italic r:id="rId43"/>
      <p:boldItalic r:id="rId44"/>
    </p:embeddedFont>
    <p:embeddedFont>
      <p:font typeface="Verdana" panose="020B060403050404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36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6" name="Google Shape;46;p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0" name="Google Shape;100;p10: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6" name="Google Shape;106;p11: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2" name="Google Shape;112;p12: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8" name="Google Shape;118;p13: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4" name="Google Shape;124;p14: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0" name="Google Shape;130;p15: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8" name="Google Shape;138;p16: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9" name="Google Shape;149;p17: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6" name="Google Shape;156;p18: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2" name="Google Shape;162;p19: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2" name="Google Shape;52;p2: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9" name="Google Shape;169;p20: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6" name="Google Shape;176;p21: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2" name="Google Shape;182;p22: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8" name="Google Shape;188;p23: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4" name="Google Shape;194;p24: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0" name="Google Shape;200;p25: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6" name="Google Shape;206;p26: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2" name="Google Shape;212;p27: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2" name="Google Shape;232;p28: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8" name="Google Shape;238;p29: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8" name="Google Shape;58;p3: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0" name="Google Shape;260;p30: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7" name="Google Shape;267;p31: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3" name="Google Shape;273;p32: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3" name="Google Shape;293;p33: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9" name="Google Shape;299;p34: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5" name="Google Shape;305;p35: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1" name="Google Shape;311;p36: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7" name="Google Shape;317;p37: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3" name="Google Shape;323;p38: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4" name="Google Shape;64;p4: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0" name="Google Shape;70;p5: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6" name="Google Shape;76;p6: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2" name="Google Shape;82;p7: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8" name="Google Shape;88;p8: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4" name="Google Shape;94;p9: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685800"/>
            <a:ext cx="7772400" cy="2127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1pPr>
            <a:lvl2pPr marR="0" lvl="1"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2pPr>
            <a:lvl3pPr marR="0" lvl="2"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3pPr>
            <a:lvl4pPr marR="0" lvl="3"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4pPr>
            <a:lvl5pPr marR="0" lvl="4"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5pPr>
            <a:lvl6pPr marR="0" lvl="5"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6pPr>
            <a:lvl7pPr marR="0" lvl="6"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7pPr>
            <a:lvl8pPr marR="0" lvl="7"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8pPr>
            <a:lvl9pPr marR="0" lvl="8"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9pPr>
          </a:lstStyle>
          <a:p>
            <a:endParaRPr/>
          </a:p>
        </p:txBody>
      </p:sp>
      <p:sp>
        <p:nvSpPr>
          <p:cNvPr id="17" name="Google Shape;17;p2"/>
          <p:cNvSpPr txBox="1">
            <a:spLocks noGrp="1"/>
          </p:cNvSpPr>
          <p:nvPr>
            <p:ph type="subTitle" idx="1"/>
          </p:nvPr>
        </p:nvSpPr>
        <p:spPr>
          <a:xfrm>
            <a:off x="1371600" y="3270250"/>
            <a:ext cx="6400800" cy="2209800"/>
          </a:xfrm>
          <a:prstGeom prst="rect">
            <a:avLst/>
          </a:prstGeom>
          <a:noFill/>
          <a:ln>
            <a:noFill/>
          </a:ln>
        </p:spPr>
        <p:txBody>
          <a:bodyPr spcFirstLastPara="1" wrap="square" lIns="91425" tIns="45700" rIns="91425" bIns="45700" anchor="t" anchorCtr="0"/>
          <a:lstStyle>
            <a:lvl1pPr marR="0" lvl="0" algn="l" rtl="0">
              <a:lnSpc>
                <a:spcPct val="100000"/>
              </a:lnSpc>
              <a:spcBef>
                <a:spcPts val="560"/>
              </a:spcBef>
              <a:spcAft>
                <a:spcPts val="0"/>
              </a:spcAft>
              <a:buClr>
                <a:schemeClr val="lt2"/>
              </a:buClr>
              <a:buSzPts val="2100"/>
              <a:buFont typeface="Noto Sans Symbols"/>
              <a:buChar char="•"/>
              <a:defRPr sz="2800" b="0" i="0" u="none" strike="noStrike" cap="none">
                <a:solidFill>
                  <a:schemeClr val="dk1"/>
                </a:solidFill>
                <a:latin typeface="Verdana"/>
                <a:ea typeface="Verdana"/>
                <a:cs typeface="Verdana"/>
                <a:sym typeface="Verdana"/>
              </a:defRPr>
            </a:lvl1pPr>
            <a:lvl2pPr marR="0" lvl="1" algn="l" rtl="0">
              <a:lnSpc>
                <a:spcPct val="100000"/>
              </a:lnSpc>
              <a:spcBef>
                <a:spcPts val="480"/>
              </a:spcBef>
              <a:spcAft>
                <a:spcPts val="0"/>
              </a:spcAft>
              <a:buClr>
                <a:schemeClr val="dk2"/>
              </a:buClr>
              <a:buSzPts val="1800"/>
              <a:buFont typeface="Noto Sans Symbols"/>
              <a:buChar char="■"/>
              <a:defRPr sz="2400" b="0" i="0" u="none" strike="noStrike" cap="none">
                <a:solidFill>
                  <a:schemeClr val="dk1"/>
                </a:solidFill>
                <a:latin typeface="Verdana"/>
                <a:ea typeface="Verdana"/>
                <a:cs typeface="Verdana"/>
                <a:sym typeface="Verdana"/>
              </a:defRPr>
            </a:lvl2pPr>
            <a:lvl3pPr marR="0" lvl="2" algn="l" rtl="0">
              <a:lnSpc>
                <a:spcPct val="100000"/>
              </a:lnSpc>
              <a:spcBef>
                <a:spcPts val="400"/>
              </a:spcBef>
              <a:spcAft>
                <a:spcPts val="0"/>
              </a:spcAft>
              <a:buClr>
                <a:schemeClr val="accent1"/>
              </a:buClr>
              <a:buSzPts val="1300"/>
              <a:buFont typeface="Noto Sans Symbols"/>
              <a:buChar char="•"/>
              <a:defRPr sz="2000" b="0" i="0" u="none" strike="noStrike" cap="none">
                <a:solidFill>
                  <a:schemeClr val="dk1"/>
                </a:solidFill>
                <a:latin typeface="Verdana"/>
                <a:ea typeface="Verdana"/>
                <a:cs typeface="Verdana"/>
                <a:sym typeface="Verdana"/>
              </a:defRPr>
            </a:lvl3pPr>
            <a:lvl4pPr marR="0" lvl="3" algn="l" rtl="0">
              <a:lnSpc>
                <a:spcPct val="100000"/>
              </a:lnSpc>
              <a:spcBef>
                <a:spcPts val="36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4pPr>
            <a:lvl5pPr marR="0" lvl="4" algn="l" rtl="0">
              <a:lnSpc>
                <a:spcPct val="100000"/>
              </a:lnSpc>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5pPr>
            <a:lvl6pPr marR="0" lvl="5" algn="l" rtl="0">
              <a:lnSpc>
                <a:spcPct val="100000"/>
              </a:lnSpc>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6pPr>
            <a:lvl7pPr marR="0" lvl="6" algn="l" rtl="0">
              <a:lnSpc>
                <a:spcPct val="100000"/>
              </a:lnSpc>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7pPr>
            <a:lvl8pPr marR="0" lvl="7" algn="l" rtl="0">
              <a:lnSpc>
                <a:spcPct val="100000"/>
              </a:lnSpc>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8pPr>
            <a:lvl9pPr marR="0" lvl="8" algn="l" rtl="0">
              <a:lnSpc>
                <a:spcPct val="100000"/>
              </a:lnSpc>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9pPr>
          </a:lstStyle>
          <a:p>
            <a:endParaRPr/>
          </a:p>
        </p:txBody>
      </p:sp>
      <p:sp>
        <p:nvSpPr>
          <p:cNvPr id="18" name="Google Shape;18;p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Google Shape;19;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t>‹#›</a:t>
            </a:fld>
            <a:endParaRPr/>
          </a:p>
        </p:txBody>
      </p:sp>
      <p:grpSp>
        <p:nvGrpSpPr>
          <p:cNvPr id="21" name="Google Shape;21;p2"/>
          <p:cNvGrpSpPr/>
          <p:nvPr/>
        </p:nvGrpSpPr>
        <p:grpSpPr>
          <a:xfrm>
            <a:off x="228600" y="2889250"/>
            <a:ext cx="8610600" cy="201612"/>
            <a:chOff x="228600" y="2667000"/>
            <a:chExt cx="8610600" cy="228600"/>
          </a:xfrm>
        </p:grpSpPr>
        <p:sp>
          <p:nvSpPr>
            <p:cNvPr id="22" name="Google Shape;22;p2"/>
            <p:cNvSpPr/>
            <p:nvPr/>
          </p:nvSpPr>
          <p:spPr>
            <a:xfrm>
              <a:off x="228600" y="2667000"/>
              <a:ext cx="2870200" cy="228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 name="Google Shape;23;p2"/>
            <p:cNvSpPr/>
            <p:nvPr/>
          </p:nvSpPr>
          <p:spPr>
            <a:xfrm>
              <a:off x="3098800" y="2667000"/>
              <a:ext cx="287020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 name="Google Shape;24;p2"/>
            <p:cNvSpPr/>
            <p:nvPr/>
          </p:nvSpPr>
          <p:spPr>
            <a:xfrm>
              <a:off x="5969000" y="2667000"/>
              <a:ext cx="2870200" cy="228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1pPr>
            <a:lvl2pPr marR="0" lvl="1"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2pPr>
            <a:lvl3pPr marR="0" lvl="2"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3pPr>
            <a:lvl4pPr marR="0" lvl="3"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4pPr>
            <a:lvl5pPr marR="0" lvl="4"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5pPr>
            <a:lvl6pPr marR="0" lvl="5"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6pPr>
            <a:lvl7pPr marR="0" lvl="6"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7pPr>
            <a:lvl8pPr marR="0" lvl="7"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8pPr>
            <a:lvl9pPr marR="0" lvl="8"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9pPr>
          </a:lstStyle>
          <a:p>
            <a:endParaRPr/>
          </a:p>
        </p:txBody>
      </p:sp>
      <p:sp>
        <p:nvSpPr>
          <p:cNvPr id="27" name="Google Shape;27;p3"/>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lstStyle>
            <a:lvl1pPr marL="457200" marR="0" lvl="0" indent="-361950" algn="l" rtl="0">
              <a:lnSpc>
                <a:spcPct val="100000"/>
              </a:lnSpc>
              <a:spcBef>
                <a:spcPts val="560"/>
              </a:spcBef>
              <a:spcAft>
                <a:spcPts val="0"/>
              </a:spcAft>
              <a:buClr>
                <a:schemeClr val="lt2"/>
              </a:buClr>
              <a:buSzPts val="2100"/>
              <a:buFont typeface="Noto Sans Symbols"/>
              <a:buChar char="•"/>
              <a:defRPr sz="28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480"/>
              </a:spcBef>
              <a:spcAft>
                <a:spcPts val="0"/>
              </a:spcAft>
              <a:buClr>
                <a:schemeClr val="dk2"/>
              </a:buClr>
              <a:buSzPts val="18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11150" algn="l" rtl="0">
              <a:lnSpc>
                <a:spcPct val="100000"/>
              </a:lnSpc>
              <a:spcBef>
                <a:spcPts val="400"/>
              </a:spcBef>
              <a:spcAft>
                <a:spcPts val="0"/>
              </a:spcAft>
              <a:buClr>
                <a:schemeClr val="accent1"/>
              </a:buClr>
              <a:buSzPts val="13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36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20039" algn="l" rtl="0">
              <a:lnSpc>
                <a:spcPct val="100000"/>
              </a:lnSpc>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5pPr>
            <a:lvl6pPr marL="2743200" marR="0" lvl="5" indent="-320039" algn="l" rtl="0">
              <a:lnSpc>
                <a:spcPct val="100000"/>
              </a:lnSpc>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6pPr>
            <a:lvl7pPr marL="3200400" marR="0" lvl="6" indent="-320039" algn="l" rtl="0">
              <a:lnSpc>
                <a:spcPct val="100000"/>
              </a:lnSpc>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7pPr>
            <a:lvl8pPr marL="3657600" marR="0" lvl="7" indent="-320040" algn="l" rtl="0">
              <a:lnSpc>
                <a:spcPct val="100000"/>
              </a:lnSpc>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8pPr>
            <a:lvl9pPr marL="4114800" marR="0" lvl="8" indent="-320040" algn="l" rtl="0">
              <a:lnSpc>
                <a:spcPct val="100000"/>
              </a:lnSpc>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9pPr>
          </a:lstStyle>
          <a:p>
            <a:endParaRPr/>
          </a:p>
        </p:txBody>
      </p:sp>
      <p:sp>
        <p:nvSpPr>
          <p:cNvPr id="28" name="Google Shape;28;p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on left, text on right" type="twoColTx">
  <p:cSld name="TITLE_AND_TWO_COLUMNS">
    <p:spTree>
      <p:nvGrpSpPr>
        <p:cNvPr id="1" name="Shape 31"/>
        <p:cNvGrpSpPr/>
        <p:nvPr/>
      </p:nvGrpSpPr>
      <p:grpSpPr>
        <a:xfrm>
          <a:off x="0" y="0"/>
          <a:ext cx="0" cy="0"/>
          <a:chOff x="0" y="0"/>
          <a:chExt cx="0" cy="0"/>
        </a:xfrm>
      </p:grpSpPr>
      <p:sp>
        <p:nvSpPr>
          <p:cNvPr id="32" name="Google Shape;32;p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Google Shape;33;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 name="Google Shape;34;p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on left, two objects on right" type="txAndTwoObj">
  <p:cSld name="TEXT_AND_TWO_OBJECTS">
    <p:spTree>
      <p:nvGrpSpPr>
        <p:cNvPr id="1" name="Shape 35"/>
        <p:cNvGrpSpPr/>
        <p:nvPr/>
      </p:nvGrpSpPr>
      <p:grpSpPr>
        <a:xfrm>
          <a:off x="0" y="0"/>
          <a:ext cx="0" cy="0"/>
          <a:chOff x="0" y="0"/>
          <a:chExt cx="0" cy="0"/>
        </a:xfrm>
      </p:grpSpPr>
      <p:sp>
        <p:nvSpPr>
          <p:cNvPr id="36" name="Google Shape;36;p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1pPr>
            <a:lvl2pPr marR="0" lvl="1"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2pPr>
            <a:lvl3pPr marR="0" lvl="2"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3pPr>
            <a:lvl4pPr marR="0" lvl="3"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4pPr>
            <a:lvl5pPr marR="0" lvl="4"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5pPr>
            <a:lvl6pPr marR="0" lvl="5"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6pPr>
            <a:lvl7pPr marR="0" lvl="6"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7pPr>
            <a:lvl8pPr marR="0" lvl="7"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8pPr>
            <a:lvl9pPr marR="0" lvl="8"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9pPr>
          </a:lstStyle>
          <a:p>
            <a:endParaRPr/>
          </a:p>
        </p:txBody>
      </p:sp>
      <p:sp>
        <p:nvSpPr>
          <p:cNvPr id="41" name="Google Shape;41;p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Google Shape;42;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Google Shape;43;p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None/>
              <a:defRPr sz="10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1pPr>
            <a:lvl2pPr marR="0" lvl="1"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2pPr>
            <a:lvl3pPr marR="0" lvl="2"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3pPr>
            <a:lvl4pPr marR="0" lvl="3"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4pPr>
            <a:lvl5pPr marR="0" lvl="4"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5pPr>
            <a:lvl6pPr marR="0" lvl="5"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6pPr>
            <a:lvl7pPr marR="0" lvl="6"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7pPr>
            <a:lvl8pPr marR="0" lvl="7"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8pPr>
            <a:lvl9pPr marR="0" lvl="8" algn="l" rtl="0">
              <a:lnSpc>
                <a:spcPct val="100000"/>
              </a:lnSpc>
              <a:spcBef>
                <a:spcPts val="0"/>
              </a:spcBef>
              <a:spcAft>
                <a:spcPts val="0"/>
              </a:spcAft>
              <a:buSzPts val="1400"/>
              <a:buNone/>
              <a:defRPr sz="4400" b="0" i="0" u="none" strike="noStrike" cap="none">
                <a:solidFill>
                  <a:schemeClr val="dk2"/>
                </a:solidFill>
                <a:latin typeface="Garamond"/>
                <a:ea typeface="Garamond"/>
                <a:cs typeface="Garamond"/>
                <a:sym typeface="Garamond"/>
              </a:defRPr>
            </a:lvl9pPr>
          </a:lstStyle>
          <a:p>
            <a:endParaRPr/>
          </a:p>
        </p:txBody>
      </p:sp>
      <p:sp>
        <p:nvSpPr>
          <p:cNvPr id="7" name="Google Shape;7;p1"/>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lstStyle>
            <a:lvl1pPr marL="457200" marR="0" lvl="0" indent="-361950" algn="l" rtl="0">
              <a:lnSpc>
                <a:spcPct val="100000"/>
              </a:lnSpc>
              <a:spcBef>
                <a:spcPts val="560"/>
              </a:spcBef>
              <a:spcAft>
                <a:spcPts val="0"/>
              </a:spcAft>
              <a:buClr>
                <a:schemeClr val="lt2"/>
              </a:buClr>
              <a:buSzPts val="2100"/>
              <a:buFont typeface="Noto Sans Symbols"/>
              <a:buChar char="•"/>
              <a:defRPr sz="28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480"/>
              </a:spcBef>
              <a:spcAft>
                <a:spcPts val="0"/>
              </a:spcAft>
              <a:buClr>
                <a:schemeClr val="dk2"/>
              </a:buClr>
              <a:buSzPts val="18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11150" algn="l" rtl="0">
              <a:lnSpc>
                <a:spcPct val="100000"/>
              </a:lnSpc>
              <a:spcBef>
                <a:spcPts val="400"/>
              </a:spcBef>
              <a:spcAft>
                <a:spcPts val="0"/>
              </a:spcAft>
              <a:buClr>
                <a:schemeClr val="accent1"/>
              </a:buClr>
              <a:buSzPts val="13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36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20039" algn="l" rtl="0">
              <a:lnSpc>
                <a:spcPct val="100000"/>
              </a:lnSpc>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5pPr>
            <a:lvl6pPr marL="2743200" marR="0" lvl="5" indent="-320039" algn="l" rtl="0">
              <a:lnSpc>
                <a:spcPct val="100000"/>
              </a:lnSpc>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6pPr>
            <a:lvl7pPr marL="3200400" marR="0" lvl="6" indent="-320039" algn="l" rtl="0">
              <a:lnSpc>
                <a:spcPct val="100000"/>
              </a:lnSpc>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7pPr>
            <a:lvl8pPr marL="3657600" marR="0" lvl="7" indent="-320040" algn="l" rtl="0">
              <a:lnSpc>
                <a:spcPct val="100000"/>
              </a:lnSpc>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8pPr>
            <a:lvl9pPr marL="4114800" marR="0" lvl="8" indent="-320040" algn="l" rtl="0">
              <a:lnSpc>
                <a:spcPct val="100000"/>
              </a:lnSpc>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9pPr>
          </a:lstStyle>
          <a:p>
            <a:endParaRPr/>
          </a:p>
        </p:txBody>
      </p:sp>
      <p:sp>
        <p:nvSpPr>
          <p:cNvPr id="8" name="Google Shape;8;p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SzPts val="1400"/>
              <a:buNone/>
              <a:defRPr sz="1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Verdana"/>
              <a:buNone/>
              <a:defRPr sz="1000" b="0" i="0" u="none" strike="noStrike" cap="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000"/>
              <a:buFont typeface="Verdana"/>
              <a:buNone/>
              <a:defRPr sz="1000" b="0" i="0" u="none" strike="noStrike" cap="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000"/>
              <a:buFont typeface="Verdana"/>
              <a:buNone/>
              <a:defRPr sz="1000" b="0" i="0" u="none" strike="noStrike" cap="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000"/>
              <a:buFont typeface="Verdana"/>
              <a:buNone/>
              <a:defRPr sz="1000" b="0" i="0" u="none" strike="noStrike" cap="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000"/>
              <a:buFont typeface="Verdana"/>
              <a:buNone/>
              <a:defRPr sz="1000" b="0" i="0" u="none" strike="noStrike" cap="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000"/>
              <a:buFont typeface="Verdana"/>
              <a:buNone/>
              <a:defRPr sz="1000" b="0" i="0" u="none" strike="noStrike" cap="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000"/>
              <a:buFont typeface="Verdana"/>
              <a:buNone/>
              <a:defRPr sz="1000" b="0" i="0" u="none" strike="noStrike" cap="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000"/>
              <a:buFont typeface="Verdana"/>
              <a:buNone/>
              <a:defRPr sz="1000" b="0" i="0" u="none" strike="noStrike" cap="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000"/>
              <a:buFont typeface="Verdana"/>
              <a:buNone/>
              <a:defRPr sz="1000" b="0" i="0" u="none" strike="noStrike" cap="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11" name="Google Shape;11;p1"/>
          <p:cNvSpPr txBox="1"/>
          <p:nvPr/>
        </p:nvSpPr>
        <p:spPr>
          <a:xfrm>
            <a:off x="0" y="0"/>
            <a:ext cx="228600" cy="2286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2" name="Google Shape;12;p1"/>
          <p:cNvCxnSpPr/>
          <p:nvPr/>
        </p:nvCxnSpPr>
        <p:spPr>
          <a:xfrm>
            <a:off x="457200" y="1447800"/>
            <a:ext cx="8077200" cy="0"/>
          </a:xfrm>
          <a:prstGeom prst="straightConnector1">
            <a:avLst/>
          </a:prstGeom>
          <a:noFill/>
          <a:ln w="19050" cap="flat" cmpd="sng">
            <a:solidFill>
              <a:schemeClr val="dk2"/>
            </a:solidFill>
            <a:prstDash val="solid"/>
            <a:miter lim="800000"/>
            <a:headEnd type="none" w="med" len="med"/>
            <a:tailEnd type="none" w="med" len="med"/>
          </a:ln>
        </p:spPr>
      </p:cxnSp>
      <p:sp>
        <p:nvSpPr>
          <p:cNvPr id="13" name="Google Shape;13;p1"/>
          <p:cNvSpPr txBox="1"/>
          <p:nvPr/>
        </p:nvSpPr>
        <p:spPr>
          <a:xfrm>
            <a:off x="0" y="2286000"/>
            <a:ext cx="228600" cy="2286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 name="Google Shape;14;p1"/>
          <p:cNvSpPr txBox="1"/>
          <p:nvPr/>
        </p:nvSpPr>
        <p:spPr>
          <a:xfrm>
            <a:off x="0" y="4572000"/>
            <a:ext cx="228600" cy="2286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sp>
        <p:nvSpPr>
          <p:cNvPr id="48" name="Google Shape;48;p7"/>
          <p:cNvSpPr txBox="1">
            <a:spLocks noGrp="1"/>
          </p:cNvSpPr>
          <p:nvPr>
            <p:ph type="ctrTitle"/>
          </p:nvPr>
        </p:nvSpPr>
        <p:spPr>
          <a:xfrm>
            <a:off x="539750" y="260350"/>
            <a:ext cx="7918450" cy="2376487"/>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5200"/>
              <a:buFont typeface="Garamond"/>
              <a:buNone/>
            </a:pPr>
            <a:r>
              <a:rPr lang="en-US" sz="5200" b="0" i="0" u="none" strike="noStrike" cap="none" dirty="0" err="1">
                <a:solidFill>
                  <a:schemeClr val="dk2"/>
                </a:solidFill>
                <a:latin typeface="Garamond"/>
                <a:ea typeface="Garamond"/>
                <a:cs typeface="Garamond"/>
                <a:sym typeface="Garamond"/>
              </a:rPr>
              <a:t>Лекция</a:t>
            </a:r>
            <a:r>
              <a:rPr lang="en-US" sz="5200" b="0" i="0" u="none" strike="noStrike" cap="none" dirty="0">
                <a:solidFill>
                  <a:schemeClr val="dk2"/>
                </a:solidFill>
                <a:latin typeface="Garamond"/>
                <a:ea typeface="Garamond"/>
                <a:cs typeface="Garamond"/>
                <a:sym typeface="Garamond"/>
              </a:rPr>
              <a:t> </a:t>
            </a:r>
            <a:r>
              <a:rPr lang="ru-RU" sz="5200" b="0" i="0" u="none" strike="noStrike" cap="none">
                <a:solidFill>
                  <a:schemeClr val="dk2"/>
                </a:solidFill>
                <a:latin typeface="Garamond"/>
                <a:ea typeface="Garamond"/>
                <a:cs typeface="Garamond"/>
                <a:sym typeface="Garamond"/>
              </a:rPr>
              <a:t>5</a:t>
            </a:r>
            <a:r>
              <a:rPr lang="en-US" sz="5200" b="0" i="0" u="none" strike="noStrike" cap="none">
                <a:solidFill>
                  <a:schemeClr val="dk2"/>
                </a:solidFill>
                <a:latin typeface="Garamond"/>
                <a:ea typeface="Garamond"/>
                <a:cs typeface="Garamond"/>
                <a:sym typeface="Garamond"/>
              </a:rPr>
              <a:t>. </a:t>
            </a:r>
            <a:r>
              <a:rPr lang="en-US" sz="5200" b="0" i="0" u="none" strike="noStrike" cap="none" dirty="0" err="1">
                <a:solidFill>
                  <a:schemeClr val="dk2"/>
                </a:solidFill>
                <a:latin typeface="Garamond"/>
                <a:ea typeface="Garamond"/>
                <a:cs typeface="Garamond"/>
                <a:sym typeface="Garamond"/>
              </a:rPr>
              <a:t>Аутентификация</a:t>
            </a:r>
            <a:r>
              <a:rPr lang="en-US" sz="5200" b="0" i="0" u="none" strike="noStrike" cap="none" dirty="0">
                <a:solidFill>
                  <a:schemeClr val="dk2"/>
                </a:solidFill>
                <a:latin typeface="Garamond"/>
                <a:ea typeface="Garamond"/>
                <a:cs typeface="Garamond"/>
                <a:sym typeface="Garamond"/>
              </a:rPr>
              <a:t> </a:t>
            </a:r>
            <a:r>
              <a:rPr lang="en-US" sz="5200" b="0" i="0" u="none" strike="noStrike" cap="none" dirty="0" err="1">
                <a:solidFill>
                  <a:schemeClr val="dk2"/>
                </a:solidFill>
                <a:latin typeface="Garamond"/>
                <a:ea typeface="Garamond"/>
                <a:cs typeface="Garamond"/>
                <a:sym typeface="Garamond"/>
              </a:rPr>
              <a:t>при</a:t>
            </a:r>
            <a:r>
              <a:rPr lang="en-US" sz="5200" b="0" i="0" u="none" strike="noStrike" cap="none" dirty="0">
                <a:solidFill>
                  <a:schemeClr val="dk2"/>
                </a:solidFill>
                <a:latin typeface="Garamond"/>
                <a:ea typeface="Garamond"/>
                <a:cs typeface="Garamond"/>
                <a:sym typeface="Garamond"/>
              </a:rPr>
              <a:t> </a:t>
            </a:r>
            <a:r>
              <a:rPr lang="en-US" sz="5200" b="0" i="0" u="none" strike="noStrike" cap="none" dirty="0" err="1">
                <a:solidFill>
                  <a:schemeClr val="dk2"/>
                </a:solidFill>
                <a:latin typeface="Garamond"/>
                <a:ea typeface="Garamond"/>
                <a:cs typeface="Garamond"/>
                <a:sym typeface="Garamond"/>
              </a:rPr>
              <a:t>локальном</a:t>
            </a:r>
            <a:r>
              <a:rPr lang="en-US" sz="5200" b="0" i="0" u="none" strike="noStrike" cap="none" dirty="0">
                <a:solidFill>
                  <a:schemeClr val="dk2"/>
                </a:solidFill>
                <a:latin typeface="Garamond"/>
                <a:ea typeface="Garamond"/>
                <a:cs typeface="Garamond"/>
                <a:sym typeface="Garamond"/>
              </a:rPr>
              <a:t> и </a:t>
            </a:r>
            <a:r>
              <a:rPr lang="en-US" sz="5200" b="0" i="0" u="none" strike="noStrike" cap="none" dirty="0" err="1">
                <a:solidFill>
                  <a:schemeClr val="dk2"/>
                </a:solidFill>
                <a:latin typeface="Garamond"/>
                <a:ea typeface="Garamond"/>
                <a:cs typeface="Garamond"/>
                <a:sym typeface="Garamond"/>
              </a:rPr>
              <a:t>удаленном</a:t>
            </a:r>
            <a:r>
              <a:rPr lang="en-US" sz="5200" b="0" i="0" u="none" strike="noStrike" cap="none" dirty="0">
                <a:solidFill>
                  <a:schemeClr val="dk2"/>
                </a:solidFill>
                <a:latin typeface="Garamond"/>
                <a:ea typeface="Garamond"/>
                <a:cs typeface="Garamond"/>
                <a:sym typeface="Garamond"/>
              </a:rPr>
              <a:t> </a:t>
            </a:r>
            <a:r>
              <a:rPr lang="en-US" sz="5200" b="0" i="0" u="none" strike="noStrike" cap="none" dirty="0" err="1">
                <a:solidFill>
                  <a:schemeClr val="dk2"/>
                </a:solidFill>
                <a:latin typeface="Garamond"/>
                <a:ea typeface="Garamond"/>
                <a:cs typeface="Garamond"/>
                <a:sym typeface="Garamond"/>
              </a:rPr>
              <a:t>доступе</a:t>
            </a:r>
            <a:endParaRPr dirty="0"/>
          </a:p>
        </p:txBody>
      </p:sp>
      <p:sp>
        <p:nvSpPr>
          <p:cNvPr id="49" name="Google Shape;49;p7"/>
          <p:cNvSpPr txBox="1">
            <a:spLocks noGrp="1"/>
          </p:cNvSpPr>
          <p:nvPr>
            <p:ph type="subTitle" idx="1"/>
          </p:nvPr>
        </p:nvSpPr>
        <p:spPr>
          <a:xfrm>
            <a:off x="0" y="3141662"/>
            <a:ext cx="9144000" cy="3716337"/>
          </a:xfrm>
          <a:prstGeom prst="rect">
            <a:avLst/>
          </a:prstGeom>
          <a:noFill/>
          <a:ln>
            <a:noFill/>
          </a:ln>
        </p:spPr>
        <p:txBody>
          <a:bodyPr spcFirstLastPara="1" wrap="square" lIns="91425" tIns="45700" rIns="91425" bIns="45700" anchor="t" anchorCtr="0">
            <a:noAutofit/>
          </a:bodyPr>
          <a:lstStyle/>
          <a:p>
            <a:pPr marL="0" marR="0" lvl="0" indent="-142875" algn="l" rtl="0">
              <a:lnSpc>
                <a:spcPct val="100000"/>
              </a:lnSpc>
              <a:spcBef>
                <a:spcPts val="0"/>
              </a:spcBef>
              <a:spcAft>
                <a:spcPts val="0"/>
              </a:spcAft>
              <a:buClr>
                <a:schemeClr val="lt2"/>
              </a:buClr>
              <a:buSzPts val="2250"/>
              <a:buFont typeface="Noto Sans Symbols"/>
              <a:buAutoNum type="arabicPeriod"/>
            </a:pPr>
            <a:r>
              <a:rPr lang="en-US" sz="3000" b="0" i="0" u="none" strike="noStrike" cap="none">
                <a:solidFill>
                  <a:schemeClr val="dk1"/>
                </a:solidFill>
                <a:latin typeface="Verdana"/>
                <a:ea typeface="Verdana"/>
                <a:cs typeface="Verdana"/>
                <a:sym typeface="Verdana"/>
              </a:rPr>
              <a:t>Программно-аппаратная защита от локального НСД.</a:t>
            </a:r>
            <a:endParaRPr/>
          </a:p>
          <a:p>
            <a:pPr marL="0" marR="0" lvl="0" indent="-142875" algn="l" rtl="0">
              <a:lnSpc>
                <a:spcPct val="100000"/>
              </a:lnSpc>
              <a:spcBef>
                <a:spcPts val="600"/>
              </a:spcBef>
              <a:spcAft>
                <a:spcPts val="0"/>
              </a:spcAft>
              <a:buClr>
                <a:schemeClr val="lt2"/>
              </a:buClr>
              <a:buSzPts val="2250"/>
              <a:buFont typeface="Noto Sans Symbols"/>
              <a:buAutoNum type="arabicPeriod"/>
            </a:pPr>
            <a:r>
              <a:rPr lang="en-US" sz="3000" b="0" i="0" u="none" strike="noStrike" cap="none">
                <a:solidFill>
                  <a:schemeClr val="dk1"/>
                </a:solidFill>
                <a:latin typeface="Verdana"/>
                <a:ea typeface="Verdana"/>
                <a:cs typeface="Verdana"/>
                <a:sym typeface="Verdana"/>
              </a:rPr>
              <a:t>Аутентификация пользователей по их биометрическим характеристикам.</a:t>
            </a:r>
            <a:endParaRPr/>
          </a:p>
          <a:p>
            <a:pPr marL="0" marR="0" lvl="0" indent="-142875" algn="l" rtl="0">
              <a:lnSpc>
                <a:spcPct val="100000"/>
              </a:lnSpc>
              <a:spcBef>
                <a:spcPts val="600"/>
              </a:spcBef>
              <a:spcAft>
                <a:spcPts val="0"/>
              </a:spcAft>
              <a:buClr>
                <a:schemeClr val="lt2"/>
              </a:buClr>
              <a:buSzPts val="2250"/>
              <a:buFont typeface="Noto Sans Symbols"/>
              <a:buAutoNum type="arabicPeriod"/>
            </a:pPr>
            <a:r>
              <a:rPr lang="en-US" sz="3000" b="0" i="0" u="none" strike="noStrike" cap="none">
                <a:solidFill>
                  <a:schemeClr val="dk1"/>
                </a:solidFill>
                <a:latin typeface="Verdana"/>
                <a:ea typeface="Verdana"/>
                <a:cs typeface="Verdana"/>
                <a:sym typeface="Verdana"/>
              </a:rPr>
              <a:t>Прямая аутентификация при удаленном доступе.</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539750" y="260350"/>
            <a:ext cx="8229600" cy="9080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400"/>
              <a:buFont typeface="Garamond"/>
              <a:buNone/>
            </a:pPr>
            <a:r>
              <a:rPr lang="en-US" sz="4400" b="0" i="0" u="none" strike="noStrike" cap="none">
                <a:solidFill>
                  <a:schemeClr val="dk2"/>
                </a:solidFill>
                <a:latin typeface="Garamond"/>
                <a:ea typeface="Garamond"/>
                <a:cs typeface="Garamond"/>
                <a:sym typeface="Garamond"/>
              </a:rPr>
              <a:t>Установка системы защиты</a:t>
            </a:r>
            <a:endParaRPr/>
          </a:p>
        </p:txBody>
      </p:sp>
      <p:sp>
        <p:nvSpPr>
          <p:cNvPr id="103" name="Google Shape;103;p16"/>
          <p:cNvSpPr txBox="1">
            <a:spLocks noGrp="1"/>
          </p:cNvSpPr>
          <p:nvPr>
            <p:ph type="body" idx="1"/>
          </p:nvPr>
        </p:nvSpPr>
        <p:spPr>
          <a:xfrm>
            <a:off x="250825" y="1484312"/>
            <a:ext cx="8893175" cy="53736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100"/>
              <a:buFont typeface="Noto Sans Symbols"/>
              <a:buAutoNum type="arabicPeriod" startAt="4"/>
            </a:pPr>
            <a:r>
              <a:rPr lang="en-US" sz="2800" b="0" i="0" u="none" strike="noStrike" cap="none">
                <a:solidFill>
                  <a:schemeClr val="dk1"/>
                </a:solidFill>
                <a:latin typeface="Verdana"/>
                <a:ea typeface="Verdana"/>
                <a:cs typeface="Verdana"/>
                <a:sym typeface="Verdana"/>
              </a:rPr>
              <a:t>Для каждого указанного файла F</a:t>
            </a:r>
            <a:r>
              <a:rPr lang="en-US" sz="2800" b="0" i="0" u="none" strike="noStrike" cap="none" baseline="-25000">
                <a:solidFill>
                  <a:schemeClr val="dk1"/>
                </a:solidFill>
                <a:latin typeface="Verdana"/>
                <a:ea typeface="Verdana"/>
                <a:cs typeface="Verdana"/>
                <a:sym typeface="Verdana"/>
              </a:rPr>
              <a:t>i</a:t>
            </a:r>
            <a:r>
              <a:rPr lang="en-US" sz="2800" b="0" i="0" u="none" strike="noStrike" cap="none">
                <a:solidFill>
                  <a:schemeClr val="dk1"/>
                </a:solidFill>
                <a:latin typeface="Verdana"/>
                <a:ea typeface="Verdana"/>
                <a:cs typeface="Verdana"/>
                <a:sym typeface="Verdana"/>
              </a:rPr>
              <a:t> вычисляется и сохраняется проверочная информация в виде</a:t>
            </a:r>
            <a:endParaRPr/>
          </a:p>
          <a:p>
            <a:pPr marL="342900" marR="0" lvl="0" indent="-342900" algn="l" rtl="0">
              <a:lnSpc>
                <a:spcPct val="100000"/>
              </a:lnSpc>
              <a:spcBef>
                <a:spcPts val="560"/>
              </a:spcBef>
              <a:spcAft>
                <a:spcPts val="0"/>
              </a:spcAft>
              <a:buClr>
                <a:schemeClr val="lt2"/>
              </a:buClr>
              <a:buSzPts val="2100"/>
              <a:buFont typeface="Noto Sans Symbols"/>
              <a:buNone/>
            </a:pPr>
            <a:r>
              <a:rPr lang="en-US" sz="2800" b="0" i="0" u="none" strike="noStrike" cap="none">
                <a:solidFill>
                  <a:schemeClr val="dk1"/>
                </a:solidFill>
                <a:latin typeface="Verdana"/>
                <a:ea typeface="Verdana"/>
                <a:cs typeface="Verdana"/>
                <a:sym typeface="Verdana"/>
              </a:rPr>
              <a:t>E</a:t>
            </a:r>
            <a:r>
              <a:rPr lang="en-US" sz="2800" b="0" i="0" u="none" strike="noStrike" cap="none" baseline="-25000">
                <a:solidFill>
                  <a:schemeClr val="dk1"/>
                </a:solidFill>
                <a:latin typeface="Verdana"/>
                <a:ea typeface="Verdana"/>
                <a:cs typeface="Verdana"/>
                <a:sym typeface="Verdana"/>
              </a:rPr>
              <a:t>k</a:t>
            </a:r>
            <a:r>
              <a:rPr lang="en-US" sz="2800" b="0" i="0" u="none" strike="noStrike" cap="none">
                <a:solidFill>
                  <a:schemeClr val="dk1"/>
                </a:solidFill>
                <a:latin typeface="Verdana"/>
                <a:ea typeface="Verdana"/>
                <a:cs typeface="Verdana"/>
                <a:sym typeface="Verdana"/>
              </a:rPr>
              <a:t>(H(P</a:t>
            </a:r>
            <a:r>
              <a:rPr lang="en-US" sz="2800" b="0" i="0" u="none" strike="noStrike" cap="none" baseline="-25000">
                <a:solidFill>
                  <a:schemeClr val="dk1"/>
                </a:solidFill>
                <a:latin typeface="Verdana"/>
                <a:ea typeface="Verdana"/>
                <a:cs typeface="Verdana"/>
                <a:sym typeface="Verdana"/>
              </a:rPr>
              <a:t>S</a:t>
            </a:r>
            <a:r>
              <a:rPr lang="en-US" sz="2800" b="0" i="0" u="none" strike="noStrike" cap="none">
                <a:solidFill>
                  <a:schemeClr val="dk1"/>
                </a:solidFill>
                <a:latin typeface="Verdana"/>
                <a:ea typeface="Verdana"/>
                <a:cs typeface="Verdana"/>
                <a:sym typeface="Verdana"/>
              </a:rPr>
              <a:t>, P, KI, F</a:t>
            </a:r>
            <a:r>
              <a:rPr lang="en-US" sz="2800" b="0" i="0" u="none" strike="noStrike" cap="none" baseline="-25000">
                <a:solidFill>
                  <a:schemeClr val="dk1"/>
                </a:solidFill>
                <a:latin typeface="Verdana"/>
                <a:ea typeface="Verdana"/>
                <a:cs typeface="Verdana"/>
                <a:sym typeface="Verdana"/>
              </a:rPr>
              <a:t>i</a:t>
            </a:r>
            <a:r>
              <a:rPr lang="en-US" sz="2800" b="0" i="0" u="none" strike="noStrike" cap="none">
                <a:solidFill>
                  <a:schemeClr val="dk1"/>
                </a:solidFill>
                <a:latin typeface="Verdana"/>
                <a:ea typeface="Verdana"/>
                <a:cs typeface="Verdana"/>
                <a:sym typeface="Verdana"/>
              </a:rPr>
              <a:t>)) (E – функция шифрования, k – ключ шифрования, H – функция хеширования).</a:t>
            </a:r>
            <a:endParaRPr/>
          </a:p>
          <a:p>
            <a:pPr marL="342900" marR="0" lvl="0" indent="-342900" algn="l" rtl="0">
              <a:lnSpc>
                <a:spcPct val="100000"/>
              </a:lnSpc>
              <a:spcBef>
                <a:spcPts val="560"/>
              </a:spcBef>
              <a:spcAft>
                <a:spcPts val="0"/>
              </a:spcAft>
              <a:buClr>
                <a:schemeClr val="lt2"/>
              </a:buClr>
              <a:buSzPts val="2100"/>
              <a:buFont typeface="Noto Sans Symbols"/>
              <a:buNone/>
            </a:pPr>
            <a:r>
              <a:rPr lang="en-US" sz="2800" b="0" i="0" u="none" strike="noStrike" cap="none">
                <a:solidFill>
                  <a:schemeClr val="dk1"/>
                </a:solidFill>
                <a:latin typeface="Verdana"/>
                <a:ea typeface="Verdana"/>
                <a:cs typeface="Verdana"/>
                <a:sym typeface="Verdana"/>
              </a:rPr>
              <a:t>Проверочная информация сохраняется в скрытых областях жесткого диска (или на самом электронном замке).</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250825" y="188912"/>
            <a:ext cx="8893175" cy="719137"/>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Вход пользователя в КС </a:t>
            </a:r>
            <a:endParaRPr/>
          </a:p>
        </p:txBody>
      </p:sp>
      <p:sp>
        <p:nvSpPr>
          <p:cNvPr id="109" name="Google Shape;109;p17"/>
          <p:cNvSpPr txBox="1">
            <a:spLocks noGrp="1"/>
          </p:cNvSpPr>
          <p:nvPr>
            <p:ph type="body" idx="1"/>
          </p:nvPr>
        </p:nvSpPr>
        <p:spPr>
          <a:xfrm>
            <a:off x="250825" y="1484312"/>
            <a:ext cx="8893175" cy="53736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800"/>
              <a:buFont typeface="Noto Sans Symbols"/>
              <a:buAutoNum type="arabicPeriod"/>
            </a:pPr>
            <a:r>
              <a:rPr lang="en-US" sz="2400" b="0" i="0" u="none" strike="noStrike" cap="none">
                <a:solidFill>
                  <a:schemeClr val="dk1"/>
                </a:solidFill>
                <a:latin typeface="Verdana"/>
                <a:ea typeface="Verdana"/>
                <a:cs typeface="Verdana"/>
                <a:sym typeface="Verdana"/>
              </a:rPr>
              <a:t>После включения питания компьютера программа на плате расширения BIOS запрашивает имя и пароль пользователя и просит установить элемент аппаратного обеспечения с его ключевой информацией.</a:t>
            </a:r>
            <a:endParaRPr/>
          </a:p>
          <a:p>
            <a:pPr marL="342900" marR="0" lvl="0" indent="-342900" algn="l" rtl="0">
              <a:lnSpc>
                <a:spcPct val="100000"/>
              </a:lnSpc>
              <a:spcBef>
                <a:spcPts val="480"/>
              </a:spcBef>
              <a:spcAft>
                <a:spcPts val="0"/>
              </a:spcAft>
              <a:buClr>
                <a:schemeClr val="lt2"/>
              </a:buClr>
              <a:buSzPts val="1800"/>
              <a:buFont typeface="Noto Sans Symbols"/>
              <a:buAutoNum type="arabicPeriod"/>
            </a:pPr>
            <a:r>
              <a:rPr lang="en-US" sz="2400" b="0" i="0" u="none" strike="noStrike" cap="none">
                <a:solidFill>
                  <a:schemeClr val="dk1"/>
                </a:solidFill>
                <a:latin typeface="Verdana"/>
                <a:ea typeface="Verdana"/>
                <a:cs typeface="Verdana"/>
                <a:sym typeface="Verdana"/>
              </a:rPr>
              <a:t>Осуществляется проверка целостности выбранных при установке системы защиты файлов путем вычисления хеш-значения для них по приведенному выше правилу и сравнения с расшифрованными эталонными хеш-значениями;</a:t>
            </a:r>
            <a:endParaRPr/>
          </a:p>
          <a:p>
            <a:pPr marL="342900" marR="0" lvl="0" indent="-342900" algn="l" rtl="0">
              <a:lnSpc>
                <a:spcPct val="100000"/>
              </a:lnSpc>
              <a:spcBef>
                <a:spcPts val="480"/>
              </a:spcBef>
              <a:spcAft>
                <a:spcPts val="0"/>
              </a:spcAft>
              <a:buClr>
                <a:schemeClr val="lt2"/>
              </a:buClr>
              <a:buSzPts val="1800"/>
              <a:buFont typeface="Noto Sans Symbols"/>
              <a:buAutoNum type="arabicPeriod"/>
            </a:pPr>
            <a:r>
              <a:rPr lang="en-US" sz="2400" b="0" i="0" u="none" strike="noStrike" cap="none">
                <a:solidFill>
                  <a:schemeClr val="dk1"/>
                </a:solidFill>
                <a:latin typeface="Verdana"/>
                <a:ea typeface="Verdana"/>
                <a:cs typeface="Verdana"/>
                <a:sym typeface="Verdana"/>
              </a:rPr>
              <a:t>В зависимости от результатов проверки выполняется либо загрузка операционной системы, либо запрос на повторный ввод пароля.</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250825" y="188912"/>
            <a:ext cx="8893175" cy="122872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Программно-аппаратная защита от локального НСД</a:t>
            </a:r>
            <a:endParaRPr/>
          </a:p>
        </p:txBody>
      </p:sp>
      <p:sp>
        <p:nvSpPr>
          <p:cNvPr id="115" name="Google Shape;115;p18"/>
          <p:cNvSpPr txBox="1">
            <a:spLocks noGrp="1"/>
          </p:cNvSpPr>
          <p:nvPr>
            <p:ph type="body" idx="1"/>
          </p:nvPr>
        </p:nvSpPr>
        <p:spPr>
          <a:xfrm>
            <a:off x="250825" y="1557337"/>
            <a:ext cx="8893175" cy="53006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2"/>
              </a:buClr>
              <a:buSzPts val="2100"/>
              <a:buFont typeface="Noto Sans Symbols"/>
              <a:buChar char="•"/>
            </a:pPr>
            <a:r>
              <a:rPr lang="en-US" sz="2800" b="0" i="0" u="none" strike="noStrike" cap="none">
                <a:solidFill>
                  <a:schemeClr val="dk1"/>
                </a:solidFill>
                <a:latin typeface="Verdana"/>
                <a:ea typeface="Verdana"/>
                <a:cs typeface="Verdana"/>
                <a:sym typeface="Verdana"/>
              </a:rPr>
              <a:t>После завершения работы пользователя элемент аппаратного обеспечения с его ключевой информацией изымается из компьютера. Доступ же к хеш-значению пароля фактически заблокирован, так как программное обеспечение для его вычисления и сравнения с эталоном «исчезает» из адресного пространства компьютера и не может быть прочитано никакими программными средствами без извлечения платы расширения BIOS.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250825" y="188912"/>
            <a:ext cx="8893175" cy="119697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Программно-аппаратная защита от локального НСД</a:t>
            </a:r>
            <a:endParaRPr/>
          </a:p>
        </p:txBody>
      </p:sp>
      <p:sp>
        <p:nvSpPr>
          <p:cNvPr id="121" name="Google Shape;121;p19"/>
          <p:cNvSpPr txBox="1">
            <a:spLocks noGrp="1"/>
          </p:cNvSpPr>
          <p:nvPr>
            <p:ph type="body" idx="1"/>
          </p:nvPr>
        </p:nvSpPr>
        <p:spPr>
          <a:xfrm>
            <a:off x="250825" y="1484312"/>
            <a:ext cx="8893175" cy="53736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lt2"/>
              </a:buClr>
              <a:buSzPts val="1800"/>
              <a:buFont typeface="Noto Sans Symbols"/>
              <a:buChar char="•"/>
            </a:pPr>
            <a:r>
              <a:rPr lang="en-US" sz="2400" b="0" i="0" u="none" strike="noStrike" cap="none">
                <a:solidFill>
                  <a:schemeClr val="dk1"/>
                </a:solidFill>
                <a:latin typeface="Verdana"/>
                <a:ea typeface="Verdana"/>
                <a:cs typeface="Verdana"/>
                <a:sym typeface="Verdana"/>
              </a:rPr>
              <a:t>Если у нарушителя нет пароля пользователя или копии элемента аппаратного обеспечения с его ключевой информацией, то он не сможет выполнить загрузку операционной системы.</a:t>
            </a:r>
            <a:endParaRPr/>
          </a:p>
          <a:p>
            <a:pPr marL="342900" marR="0" lvl="0" indent="-342900" algn="l" rtl="0">
              <a:lnSpc>
                <a:spcPct val="80000"/>
              </a:lnSpc>
              <a:spcBef>
                <a:spcPts val="480"/>
              </a:spcBef>
              <a:spcAft>
                <a:spcPts val="0"/>
              </a:spcAft>
              <a:buClr>
                <a:schemeClr val="lt2"/>
              </a:buClr>
              <a:buSzPts val="1800"/>
              <a:buFont typeface="Noto Sans Symbols"/>
              <a:buChar char="•"/>
            </a:pPr>
            <a:r>
              <a:rPr lang="en-US" sz="2400" b="0" i="0" u="none" strike="noStrike" cap="none">
                <a:solidFill>
                  <a:schemeClr val="dk1"/>
                </a:solidFill>
                <a:latin typeface="Verdana"/>
                <a:ea typeface="Verdana"/>
                <a:cs typeface="Verdana"/>
                <a:sym typeface="Verdana"/>
              </a:rPr>
              <a:t>Если у нарушителя есть пароль установки системы защиты, что позволит ему загрузить операционную систему без проверочных функций, или он получил доступ к терминалу с уже загруженной операционной системой, то он сможет осуществить несанкционированный доступ (НСД) к информации, но не сможет внедрить программные закладки для постоянного НСД.</a:t>
            </a:r>
            <a:endParaRPr/>
          </a:p>
          <a:p>
            <a:pPr marL="342900" marR="0" lvl="0" indent="-342900" algn="l" rtl="0">
              <a:lnSpc>
                <a:spcPct val="80000"/>
              </a:lnSpc>
              <a:spcBef>
                <a:spcPts val="480"/>
              </a:spcBef>
              <a:spcAft>
                <a:spcPts val="0"/>
              </a:spcAft>
              <a:buClr>
                <a:schemeClr val="lt2"/>
              </a:buClr>
              <a:buSzPts val="1800"/>
              <a:buFont typeface="Noto Sans Symbols"/>
              <a:buChar char="•"/>
            </a:pPr>
            <a:r>
              <a:rPr lang="en-US" sz="2400" b="0" i="0" u="none" strike="noStrike" cap="none">
                <a:solidFill>
                  <a:schemeClr val="dk1"/>
                </a:solidFill>
                <a:latin typeface="Verdana"/>
                <a:ea typeface="Verdana"/>
                <a:cs typeface="Verdana"/>
                <a:sym typeface="Verdana"/>
              </a:rPr>
              <a:t>Наличие пароля установки без знания пароля пользователя или его ключевой информации не позволит нарушителю переустановить систему защиты для постоянного НСД.</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250825" y="188912"/>
            <a:ext cx="8893175" cy="1268412"/>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Компоненты систем биометрической аутентификации</a:t>
            </a:r>
            <a:endParaRPr/>
          </a:p>
        </p:txBody>
      </p:sp>
      <p:sp>
        <p:nvSpPr>
          <p:cNvPr id="127" name="Google Shape;127;p20"/>
          <p:cNvSpPr txBox="1">
            <a:spLocks noGrp="1"/>
          </p:cNvSpPr>
          <p:nvPr>
            <p:ph type="body" idx="1"/>
          </p:nvPr>
        </p:nvSpPr>
        <p:spPr>
          <a:xfrm>
            <a:off x="250825" y="1557337"/>
            <a:ext cx="8893175" cy="53006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100"/>
              <a:buFont typeface="Noto Sans Symbols"/>
              <a:buChar char="•"/>
            </a:pPr>
            <a:r>
              <a:rPr lang="en-US" sz="2800" b="0" i="0" u="none" strike="noStrike" cap="none">
                <a:solidFill>
                  <a:schemeClr val="dk1"/>
                </a:solidFill>
                <a:latin typeface="Verdana"/>
                <a:ea typeface="Verdana"/>
                <a:cs typeface="Verdana"/>
                <a:sym typeface="Verdana"/>
              </a:rPr>
              <a:t>Устройства считывания биометрических характеристик.</a:t>
            </a:r>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0" u="none" strike="noStrike" cap="none">
                <a:solidFill>
                  <a:schemeClr val="dk1"/>
                </a:solidFill>
                <a:latin typeface="Verdana"/>
                <a:ea typeface="Verdana"/>
                <a:cs typeface="Verdana"/>
                <a:sym typeface="Verdana"/>
              </a:rPr>
              <a:t>Алгоритмы сравнения измеренных биометрических характеристик с эталонными из учетной записи пользователя.</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21"/>
          <p:cNvSpPr txBox="1">
            <a:spLocks noGrp="1"/>
          </p:cNvSpPr>
          <p:nvPr>
            <p:ph type="title" idx="4294967295"/>
          </p:nvPr>
        </p:nvSpPr>
        <p:spPr>
          <a:xfrm>
            <a:off x="611187" y="260350"/>
            <a:ext cx="8229600" cy="9810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a:solidFill>
                  <a:schemeClr val="dk2"/>
                </a:solidFill>
                <a:latin typeface="Garamond"/>
                <a:ea typeface="Garamond"/>
                <a:cs typeface="Garamond"/>
                <a:sym typeface="Garamond"/>
              </a:rPr>
              <a:t>Биометрические характеристики</a:t>
            </a:r>
            <a:endParaRPr/>
          </a:p>
        </p:txBody>
      </p:sp>
      <p:sp>
        <p:nvSpPr>
          <p:cNvPr id="133" name="Google Shape;133;p21"/>
          <p:cNvSpPr txBox="1">
            <a:spLocks noGrp="1"/>
          </p:cNvSpPr>
          <p:nvPr>
            <p:ph type="body" idx="4294967295"/>
          </p:nvPr>
        </p:nvSpPr>
        <p:spPr>
          <a:xfrm>
            <a:off x="323850" y="1916112"/>
            <a:ext cx="3419475" cy="47529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800"/>
              <a:buFont typeface="Noto Sans Symbols"/>
              <a:buChar char="•"/>
            </a:pPr>
            <a:r>
              <a:rPr lang="en-US" sz="2400" b="0" i="0" u="none" strike="noStrike" cap="none">
                <a:solidFill>
                  <a:schemeClr val="dk1"/>
                </a:solidFill>
                <a:latin typeface="Verdana"/>
                <a:ea typeface="Verdana"/>
                <a:cs typeface="Verdana"/>
                <a:sym typeface="Verdana"/>
              </a:rPr>
              <a:t>Физические характеристики человека (статические).</a:t>
            </a:r>
            <a:endParaRPr/>
          </a:p>
          <a:p>
            <a:pPr marL="342900" marR="0" lvl="0" indent="-228600" algn="l" rtl="0">
              <a:lnSpc>
                <a:spcPct val="100000"/>
              </a:lnSpc>
              <a:spcBef>
                <a:spcPts val="480"/>
              </a:spcBef>
              <a:spcAft>
                <a:spcPts val="0"/>
              </a:spcAft>
              <a:buClr>
                <a:schemeClr val="lt2"/>
              </a:buClr>
              <a:buSzPts val="1800"/>
              <a:buFont typeface="Noto Sans Symbols"/>
              <a:buNone/>
            </a:pPr>
            <a:endParaRPr sz="2400" b="0" i="0" u="none" strike="noStrike" cap="none">
              <a:solidFill>
                <a:schemeClr val="dk1"/>
              </a:solidFill>
              <a:latin typeface="Verdana"/>
              <a:ea typeface="Verdana"/>
              <a:cs typeface="Verdana"/>
              <a:sym typeface="Verdana"/>
            </a:endParaRPr>
          </a:p>
          <a:p>
            <a:pPr marL="342900" marR="0" lvl="0" indent="-228600" algn="l" rtl="0">
              <a:lnSpc>
                <a:spcPct val="100000"/>
              </a:lnSpc>
              <a:spcBef>
                <a:spcPts val="480"/>
              </a:spcBef>
              <a:spcAft>
                <a:spcPts val="0"/>
              </a:spcAft>
              <a:buClr>
                <a:schemeClr val="lt2"/>
              </a:buClr>
              <a:buSzPts val="1800"/>
              <a:buFont typeface="Noto Sans Symbols"/>
              <a:buNone/>
            </a:pPr>
            <a:endParaRPr sz="2400" b="0" i="0" u="none" strike="noStrike" cap="none">
              <a:solidFill>
                <a:schemeClr val="dk1"/>
              </a:solidFill>
              <a:latin typeface="Verdana"/>
              <a:ea typeface="Verdana"/>
              <a:cs typeface="Verdana"/>
              <a:sym typeface="Verdana"/>
            </a:endParaRPr>
          </a:p>
          <a:p>
            <a:pPr marL="342900" marR="0" lvl="0" indent="-228600" algn="l" rtl="0">
              <a:lnSpc>
                <a:spcPct val="100000"/>
              </a:lnSpc>
              <a:spcBef>
                <a:spcPts val="480"/>
              </a:spcBef>
              <a:spcAft>
                <a:spcPts val="0"/>
              </a:spcAft>
              <a:buClr>
                <a:schemeClr val="lt2"/>
              </a:buClr>
              <a:buSzPts val="1800"/>
              <a:buFont typeface="Noto Sans Symbols"/>
              <a:buNone/>
            </a:pPr>
            <a:endParaRPr sz="2400" b="0" i="0" u="none" strike="noStrike" cap="none">
              <a:solidFill>
                <a:schemeClr val="dk1"/>
              </a:solidFill>
              <a:latin typeface="Verdana"/>
              <a:ea typeface="Verdana"/>
              <a:cs typeface="Verdana"/>
              <a:sym typeface="Verdana"/>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strike="noStrike" cap="none">
                <a:solidFill>
                  <a:schemeClr val="dk1"/>
                </a:solidFill>
                <a:latin typeface="Verdana"/>
                <a:ea typeface="Verdana"/>
                <a:cs typeface="Verdana"/>
                <a:sym typeface="Verdana"/>
              </a:rPr>
              <a:t>Поведенческие характеристики (динамические).</a:t>
            </a:r>
            <a:endParaRPr/>
          </a:p>
        </p:txBody>
      </p:sp>
      <p:sp>
        <p:nvSpPr>
          <p:cNvPr id="134" name="Google Shape;134;p21"/>
          <p:cNvSpPr txBox="1">
            <a:spLocks noGrp="1"/>
          </p:cNvSpPr>
          <p:nvPr>
            <p:ph type="body" idx="4294967295"/>
          </p:nvPr>
        </p:nvSpPr>
        <p:spPr>
          <a:xfrm>
            <a:off x="3995737" y="1557337"/>
            <a:ext cx="5148262" cy="49688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800"/>
              <a:buFont typeface="Noto Sans Symbols"/>
              <a:buChar char="•"/>
            </a:pPr>
            <a:r>
              <a:rPr lang="en-US" sz="2400" b="0" i="0" u="none" strike="noStrike" cap="none">
                <a:solidFill>
                  <a:schemeClr val="dk1"/>
                </a:solidFill>
                <a:latin typeface="Verdana"/>
                <a:ea typeface="Verdana"/>
                <a:cs typeface="Verdana"/>
                <a:sym typeface="Verdana"/>
              </a:rPr>
              <a:t>Максимальная уникальность (в т.ч. для близнецов), постоянство в течение длительного периода, отсутствие воздействия состояния человека или косметики.</a:t>
            </a:r>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strike="noStrike" cap="none">
                <a:solidFill>
                  <a:schemeClr val="dk1"/>
                </a:solidFill>
                <a:latin typeface="Verdana"/>
                <a:ea typeface="Verdana"/>
                <a:cs typeface="Verdana"/>
                <a:sym typeface="Verdana"/>
              </a:rPr>
              <a:t>Не требуется измерение одного и того же параметра для снижения риска воспроизведения.</a:t>
            </a:r>
            <a:endParaRPr/>
          </a:p>
          <a:p>
            <a:pPr marL="342900" marR="0" lvl="0" indent="-228600" algn="l" rtl="0">
              <a:lnSpc>
                <a:spcPct val="100000"/>
              </a:lnSpc>
              <a:spcBef>
                <a:spcPts val="480"/>
              </a:spcBef>
              <a:spcAft>
                <a:spcPts val="0"/>
              </a:spcAft>
              <a:buClr>
                <a:schemeClr val="lt2"/>
              </a:buClr>
              <a:buSzPts val="1800"/>
              <a:buFont typeface="Noto Sans Symbols"/>
              <a:buNone/>
            </a:pPr>
            <a:endParaRPr sz="2400" b="0" i="0" u="none">
              <a:solidFill>
                <a:schemeClr val="dk1"/>
              </a:solidFill>
              <a:latin typeface="Verdana"/>
              <a:ea typeface="Verdana"/>
              <a:cs typeface="Verdana"/>
              <a:sym typeface="Verdana"/>
            </a:endParaRPr>
          </a:p>
        </p:txBody>
      </p:sp>
      <p:sp>
        <p:nvSpPr>
          <p:cNvPr id="135" name="Google Shape;135;p21"/>
          <p:cNvSpPr txBox="1"/>
          <p:nvPr/>
        </p:nvSpPr>
        <p:spPr>
          <a:xfrm>
            <a:off x="395287" y="5897562"/>
            <a:ext cx="14605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22"/>
          <p:cNvSpPr txBox="1">
            <a:spLocks noGrp="1"/>
          </p:cNvSpPr>
          <p:nvPr>
            <p:ph type="title" idx="4294967295"/>
          </p:nvPr>
        </p:nvSpPr>
        <p:spPr>
          <a:xfrm>
            <a:off x="457200" y="0"/>
            <a:ext cx="8229600" cy="14176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a:solidFill>
                  <a:schemeClr val="dk2"/>
                </a:solidFill>
                <a:latin typeface="Garamond"/>
                <a:ea typeface="Garamond"/>
                <a:cs typeface="Garamond"/>
                <a:sym typeface="Garamond"/>
              </a:rPr>
              <a:t>Аутентификация по отпечаткам пальцев</a:t>
            </a:r>
            <a:endParaRPr/>
          </a:p>
        </p:txBody>
      </p:sp>
      <p:pic>
        <p:nvPicPr>
          <p:cNvPr id="141" name="Google Shape;141;p22"/>
          <p:cNvPicPr preferRelativeResize="0">
            <a:picLocks noGrp="1"/>
          </p:cNvPicPr>
          <p:nvPr>
            <p:ph type="body" idx="4294967295"/>
          </p:nvPr>
        </p:nvPicPr>
        <p:blipFill rotWithShape="1">
          <a:blip r:embed="rId3">
            <a:alphaModFix/>
          </a:blip>
          <a:srcRect/>
          <a:stretch/>
        </p:blipFill>
        <p:spPr>
          <a:xfrm>
            <a:off x="5148262" y="1700212"/>
            <a:ext cx="1905000" cy="2336800"/>
          </a:xfrm>
          <a:prstGeom prst="rect">
            <a:avLst/>
          </a:prstGeom>
          <a:noFill/>
          <a:ln>
            <a:noFill/>
          </a:ln>
        </p:spPr>
      </p:pic>
      <p:pic>
        <p:nvPicPr>
          <p:cNvPr id="142" name="Google Shape;142;p22"/>
          <p:cNvPicPr preferRelativeResize="0">
            <a:picLocks noGrp="1"/>
          </p:cNvPicPr>
          <p:nvPr>
            <p:ph type="body" idx="4294967295"/>
          </p:nvPr>
        </p:nvPicPr>
        <p:blipFill rotWithShape="1">
          <a:blip r:embed="rId4">
            <a:alphaModFix/>
          </a:blip>
          <a:srcRect/>
          <a:stretch/>
        </p:blipFill>
        <p:spPr>
          <a:xfrm>
            <a:off x="323850" y="1484312"/>
            <a:ext cx="2857500" cy="2019300"/>
          </a:xfrm>
          <a:prstGeom prst="rect">
            <a:avLst/>
          </a:prstGeom>
          <a:noFill/>
          <a:ln>
            <a:noFill/>
          </a:ln>
        </p:spPr>
      </p:pic>
      <p:sp>
        <p:nvSpPr>
          <p:cNvPr id="143" name="Google Shape;143;p22"/>
          <p:cNvSpPr txBox="1"/>
          <p:nvPr/>
        </p:nvSpPr>
        <p:spPr>
          <a:xfrm>
            <a:off x="323850" y="3500437"/>
            <a:ext cx="2957512"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Мышь со сканером</a:t>
            </a:r>
            <a:r>
              <a:rPr lang="en-US" sz="1800" b="0" i="0" u="none">
                <a:solidFill>
                  <a:schemeClr val="dk1"/>
                </a:solidFill>
                <a:latin typeface="Arial"/>
                <a:ea typeface="Arial"/>
                <a:cs typeface="Arial"/>
                <a:sym typeface="Arial"/>
              </a:rPr>
              <a:t> </a:t>
            </a:r>
            <a:endParaRPr/>
          </a:p>
        </p:txBody>
      </p:sp>
      <p:sp>
        <p:nvSpPr>
          <p:cNvPr id="144" name="Google Shape;144;p22"/>
          <p:cNvSpPr txBox="1"/>
          <p:nvPr/>
        </p:nvSpPr>
        <p:spPr>
          <a:xfrm>
            <a:off x="3995737" y="4508500"/>
            <a:ext cx="47561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Папиллярные узоры уникальны</a:t>
            </a:r>
            <a:r>
              <a:rPr lang="en-US" sz="1800" b="0" i="0" u="none">
                <a:solidFill>
                  <a:schemeClr val="dk1"/>
                </a:solidFill>
                <a:latin typeface="Arial"/>
                <a:ea typeface="Arial"/>
                <a:cs typeface="Arial"/>
                <a:sym typeface="Arial"/>
              </a:rPr>
              <a:t> </a:t>
            </a:r>
            <a:endParaRPr/>
          </a:p>
        </p:txBody>
      </p:sp>
      <p:pic>
        <p:nvPicPr>
          <p:cNvPr id="145" name="Google Shape;145;p22"/>
          <p:cNvPicPr preferRelativeResize="0">
            <a:picLocks noGrp="1"/>
          </p:cNvPicPr>
          <p:nvPr>
            <p:ph type="body" idx="4294967295"/>
          </p:nvPr>
        </p:nvPicPr>
        <p:blipFill rotWithShape="1">
          <a:blip r:embed="rId5">
            <a:alphaModFix/>
          </a:blip>
          <a:srcRect/>
          <a:stretch/>
        </p:blipFill>
        <p:spPr>
          <a:xfrm>
            <a:off x="395287" y="4221162"/>
            <a:ext cx="2857500" cy="1752600"/>
          </a:xfrm>
          <a:prstGeom prst="rect">
            <a:avLst/>
          </a:prstGeom>
          <a:noFill/>
          <a:ln>
            <a:noFill/>
          </a:ln>
        </p:spPr>
      </p:pic>
      <p:sp>
        <p:nvSpPr>
          <p:cNvPr id="146" name="Google Shape;146;p22"/>
          <p:cNvSpPr txBox="1"/>
          <p:nvPr/>
        </p:nvSpPr>
        <p:spPr>
          <a:xfrm>
            <a:off x="250825" y="6092825"/>
            <a:ext cx="3224212"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Ноутбук со сканером</a:t>
            </a:r>
            <a:r>
              <a:rPr lang="en-US" sz="1800" b="0" i="0" u="none">
                <a:solidFill>
                  <a:schemeClr val="dk1"/>
                </a:solidFill>
                <a:latin typeface="Arial"/>
                <a:ea typeface="Arial"/>
                <a:cs typeface="Arial"/>
                <a:sym typeface="Arial"/>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457200" y="0"/>
            <a:ext cx="8229600" cy="1417637"/>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Аутентификация по геометрической форме руки</a:t>
            </a:r>
            <a:endParaRPr/>
          </a:p>
        </p:txBody>
      </p:sp>
      <p:pic>
        <p:nvPicPr>
          <p:cNvPr id="152" name="Google Shape;152;p23"/>
          <p:cNvPicPr preferRelativeResize="0">
            <a:picLocks noGrp="1"/>
          </p:cNvPicPr>
          <p:nvPr>
            <p:ph type="body" idx="1"/>
          </p:nvPr>
        </p:nvPicPr>
        <p:blipFill rotWithShape="1">
          <a:blip r:embed="rId3">
            <a:alphaModFix/>
          </a:blip>
          <a:srcRect/>
          <a:stretch/>
        </p:blipFill>
        <p:spPr>
          <a:xfrm>
            <a:off x="3143250" y="2359025"/>
            <a:ext cx="2857500" cy="3011487"/>
          </a:xfrm>
          <a:prstGeom prst="rect">
            <a:avLst/>
          </a:prstGeom>
          <a:noFill/>
          <a:ln>
            <a:noFill/>
          </a:ln>
        </p:spPr>
      </p:pic>
      <p:sp>
        <p:nvSpPr>
          <p:cNvPr id="153" name="Google Shape;153;p23"/>
          <p:cNvSpPr txBox="1"/>
          <p:nvPr/>
        </p:nvSpPr>
        <p:spPr>
          <a:xfrm>
            <a:off x="1042987" y="5589587"/>
            <a:ext cx="6740525"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Камера и несколько подсвечивающих диодов</a:t>
            </a:r>
            <a:r>
              <a:rPr lang="en-US" sz="1800" b="0" i="0" u="none">
                <a:solidFill>
                  <a:schemeClr val="dk1"/>
                </a:solidFill>
                <a:latin typeface="Arial"/>
                <a:ea typeface="Arial"/>
                <a:cs typeface="Arial"/>
                <a:sym typeface="Arial"/>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250825" y="188912"/>
            <a:ext cx="8893175" cy="122872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Система распознавания по радужной оболочке глаза </a:t>
            </a:r>
            <a:endParaRPr/>
          </a:p>
        </p:txBody>
      </p:sp>
      <p:pic>
        <p:nvPicPr>
          <p:cNvPr id="159" name="Google Shape;159;p24"/>
          <p:cNvPicPr preferRelativeResize="0"/>
          <p:nvPr/>
        </p:nvPicPr>
        <p:blipFill rotWithShape="1">
          <a:blip r:embed="rId3">
            <a:alphaModFix/>
          </a:blip>
          <a:srcRect/>
          <a:stretch/>
        </p:blipFill>
        <p:spPr>
          <a:xfrm>
            <a:off x="2051050" y="1628775"/>
            <a:ext cx="4968875" cy="36623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250825" y="0"/>
            <a:ext cx="8893175" cy="1052512"/>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Портативный сканер сетчатки глаза </a:t>
            </a:r>
            <a:endParaRPr/>
          </a:p>
        </p:txBody>
      </p:sp>
      <p:pic>
        <p:nvPicPr>
          <p:cNvPr id="165" name="Google Shape;165;p25"/>
          <p:cNvPicPr preferRelativeResize="0"/>
          <p:nvPr/>
        </p:nvPicPr>
        <p:blipFill rotWithShape="1">
          <a:blip r:embed="rId3">
            <a:alphaModFix/>
          </a:blip>
          <a:srcRect/>
          <a:stretch/>
        </p:blipFill>
        <p:spPr>
          <a:xfrm>
            <a:off x="1835150" y="1484312"/>
            <a:ext cx="6121400" cy="4075112"/>
          </a:xfrm>
          <a:prstGeom prst="rect">
            <a:avLst/>
          </a:prstGeom>
          <a:noFill/>
          <a:ln>
            <a:noFill/>
          </a:ln>
        </p:spPr>
      </p:pic>
      <p:sp>
        <p:nvSpPr>
          <p:cNvPr id="166" name="Google Shape;166;p25"/>
          <p:cNvSpPr txBox="1"/>
          <p:nvPr/>
        </p:nvSpPr>
        <p:spPr>
          <a:xfrm>
            <a:off x="900112" y="5734050"/>
            <a:ext cx="7885112" cy="9461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Может поместиться, например, в мобильном телефоне.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250825" y="0"/>
            <a:ext cx="8893175" cy="1417637"/>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Программно-аппаратная защита от локального НСД</a:t>
            </a:r>
            <a:endParaRPr/>
          </a:p>
        </p:txBody>
      </p:sp>
      <p:sp>
        <p:nvSpPr>
          <p:cNvPr id="55" name="Google Shape;55;p8"/>
          <p:cNvSpPr txBox="1">
            <a:spLocks noGrp="1"/>
          </p:cNvSpPr>
          <p:nvPr>
            <p:ph type="body" idx="1"/>
          </p:nvPr>
        </p:nvSpPr>
        <p:spPr>
          <a:xfrm>
            <a:off x="250825" y="1557337"/>
            <a:ext cx="8893175" cy="53006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100"/>
              <a:buFont typeface="Noto Sans Symbols"/>
              <a:buNone/>
            </a:pPr>
            <a:r>
              <a:rPr lang="en-US" sz="2800" b="0" i="0" u="none" strike="noStrike" cap="none">
                <a:solidFill>
                  <a:schemeClr val="dk1"/>
                </a:solidFill>
                <a:latin typeface="Verdana"/>
                <a:ea typeface="Verdana"/>
                <a:cs typeface="Verdana"/>
                <a:sym typeface="Verdana"/>
              </a:rPr>
              <a:t>Порядок активизации программ после включения питания компьютера и до загрузки операционной системы:</a:t>
            </a:r>
            <a:endParaRPr/>
          </a:p>
          <a:p>
            <a:pPr marL="342900" marR="0" lvl="0" indent="-342900" algn="l" rtl="0">
              <a:lnSpc>
                <a:spcPct val="100000"/>
              </a:lnSpc>
              <a:spcBef>
                <a:spcPts val="560"/>
              </a:spcBef>
              <a:spcAft>
                <a:spcPts val="0"/>
              </a:spcAft>
              <a:buClr>
                <a:schemeClr val="lt2"/>
              </a:buClr>
              <a:buSzPts val="2100"/>
              <a:buFont typeface="Noto Sans Symbols"/>
              <a:buAutoNum type="arabicPeriod"/>
            </a:pPr>
            <a:r>
              <a:rPr lang="en-US" sz="2800" b="0" i="0" u="none" strike="noStrike" cap="none">
                <a:solidFill>
                  <a:schemeClr val="dk1"/>
                </a:solidFill>
                <a:latin typeface="Verdana"/>
                <a:ea typeface="Verdana"/>
                <a:cs typeface="Verdana"/>
                <a:sym typeface="Verdana"/>
              </a:rPr>
              <a:t>программа самопроверки устройств компьютера POST (Power On – Self Test);</a:t>
            </a:r>
            <a:endParaRPr/>
          </a:p>
          <a:p>
            <a:pPr marL="342900" marR="0" lvl="0" indent="-342900" algn="l" rtl="0">
              <a:lnSpc>
                <a:spcPct val="100000"/>
              </a:lnSpc>
              <a:spcBef>
                <a:spcPts val="560"/>
              </a:spcBef>
              <a:spcAft>
                <a:spcPts val="0"/>
              </a:spcAft>
              <a:buClr>
                <a:schemeClr val="lt2"/>
              </a:buClr>
              <a:buSzPts val="2100"/>
              <a:buFont typeface="Noto Sans Symbols"/>
              <a:buAutoNum type="arabicPeriod"/>
            </a:pPr>
            <a:r>
              <a:rPr lang="en-US" sz="2800" b="0" i="0" u="none" strike="noStrike" cap="none">
                <a:solidFill>
                  <a:schemeClr val="dk1"/>
                </a:solidFill>
                <a:latin typeface="Verdana"/>
                <a:ea typeface="Verdana"/>
                <a:cs typeface="Verdana"/>
                <a:sym typeface="Verdana"/>
              </a:rPr>
              <a:t>программа BIOS Setup (может быть вызвана пользователем во время выполнения программы POST, обычно для этого необходимо нажать клавишу Delete),</a:t>
            </a:r>
            <a:endParaRPr/>
          </a:p>
          <a:p>
            <a:pPr marL="342900" marR="0" lvl="0" indent="-342900" algn="l" rtl="0">
              <a:lnSpc>
                <a:spcPct val="100000"/>
              </a:lnSpc>
              <a:spcBef>
                <a:spcPts val="560"/>
              </a:spcBef>
              <a:spcAft>
                <a:spcPts val="0"/>
              </a:spcAft>
              <a:buClr>
                <a:schemeClr val="lt2"/>
              </a:buClr>
              <a:buSzPts val="2100"/>
              <a:buFont typeface="Noto Sans Symbols"/>
              <a:buAutoNum type="arabicPeriod"/>
            </a:pPr>
            <a:r>
              <a:rPr lang="en-US" sz="2800" b="0" i="0" u="none" strike="noStrike" cap="none">
                <a:solidFill>
                  <a:schemeClr val="dk1"/>
                </a:solidFill>
                <a:latin typeface="Verdana"/>
                <a:ea typeface="Verdana"/>
                <a:cs typeface="Verdana"/>
                <a:sym typeface="Verdana"/>
              </a:rPr>
              <a:t>программы BIOS;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395287" y="188912"/>
            <a:ext cx="8229600" cy="950912"/>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400"/>
              <a:buFont typeface="Garamond"/>
              <a:buNone/>
            </a:pPr>
            <a:r>
              <a:rPr lang="en-US" sz="4400" b="0" i="0" u="none" strike="noStrike" cap="none">
                <a:solidFill>
                  <a:schemeClr val="dk2"/>
                </a:solidFill>
                <a:latin typeface="Garamond"/>
                <a:ea typeface="Garamond"/>
                <a:cs typeface="Garamond"/>
                <a:sym typeface="Garamond"/>
              </a:rPr>
              <a:t>3D-сканер лица</a:t>
            </a:r>
            <a:endParaRPr/>
          </a:p>
        </p:txBody>
      </p:sp>
      <p:pic>
        <p:nvPicPr>
          <p:cNvPr id="172" name="Google Shape;172;p26"/>
          <p:cNvPicPr preferRelativeResize="0"/>
          <p:nvPr/>
        </p:nvPicPr>
        <p:blipFill rotWithShape="1">
          <a:blip r:embed="rId3">
            <a:alphaModFix/>
          </a:blip>
          <a:srcRect/>
          <a:stretch/>
        </p:blipFill>
        <p:spPr>
          <a:xfrm>
            <a:off x="6372225" y="1484312"/>
            <a:ext cx="2084387" cy="5373687"/>
          </a:xfrm>
          <a:prstGeom prst="rect">
            <a:avLst/>
          </a:prstGeom>
          <a:noFill/>
          <a:ln>
            <a:noFill/>
          </a:ln>
        </p:spPr>
      </p:pic>
      <p:sp>
        <p:nvSpPr>
          <p:cNvPr id="173" name="Google Shape;173;p26"/>
          <p:cNvSpPr txBox="1"/>
          <p:nvPr/>
        </p:nvSpPr>
        <p:spPr>
          <a:xfrm>
            <a:off x="395287" y="1647825"/>
            <a:ext cx="5400675" cy="946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Работает в инфракрасном диапазоне.</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468312" y="0"/>
            <a:ext cx="8229600" cy="140017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Другие статические биометрические характеристики</a:t>
            </a:r>
            <a:endParaRPr/>
          </a:p>
        </p:txBody>
      </p:sp>
      <p:sp>
        <p:nvSpPr>
          <p:cNvPr id="179" name="Google Shape;179;p27"/>
          <p:cNvSpPr txBox="1">
            <a:spLocks noGrp="1"/>
          </p:cNvSpPr>
          <p:nvPr>
            <p:ph type="body" idx="1"/>
          </p:nvPr>
        </p:nvSpPr>
        <p:spPr>
          <a:xfrm>
            <a:off x="250825" y="1557337"/>
            <a:ext cx="8893175" cy="53006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Термограмма лица (схема расположения кровеносных сосудов лица). Используется специально разработанная инфракрасная камера.</a:t>
            </a:r>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Фрагменты генетического кода (ДНК) - в настоящее время эти средства применяются редко по причине их сложности и высокой стоимости.</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395287" y="0"/>
            <a:ext cx="8229600" cy="1328737"/>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Термограмма лица, шеи и передней поверхности груди </a:t>
            </a:r>
            <a:endParaRPr/>
          </a:p>
        </p:txBody>
      </p:sp>
      <p:pic>
        <p:nvPicPr>
          <p:cNvPr id="185" name="Google Shape;185;p28"/>
          <p:cNvPicPr preferRelativeResize="0"/>
          <p:nvPr/>
        </p:nvPicPr>
        <p:blipFill rotWithShape="1">
          <a:blip r:embed="rId3">
            <a:alphaModFix/>
          </a:blip>
          <a:srcRect/>
          <a:stretch/>
        </p:blipFill>
        <p:spPr>
          <a:xfrm>
            <a:off x="1619250" y="1557337"/>
            <a:ext cx="5151437" cy="530066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457200" y="0"/>
            <a:ext cx="8229600" cy="1417637"/>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Динамические биометрические характеристики</a:t>
            </a:r>
            <a:endParaRPr/>
          </a:p>
        </p:txBody>
      </p:sp>
      <p:sp>
        <p:nvSpPr>
          <p:cNvPr id="191" name="Google Shape;191;p29"/>
          <p:cNvSpPr txBox="1">
            <a:spLocks noGrp="1"/>
          </p:cNvSpPr>
          <p:nvPr>
            <p:ph type="body" idx="1"/>
          </p:nvPr>
        </p:nvSpPr>
        <p:spPr>
          <a:xfrm>
            <a:off x="323850" y="1773237"/>
            <a:ext cx="8820150" cy="50847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Голос.</a:t>
            </a:r>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Рукописная подпись.</a:t>
            </a:r>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Темп работы с клавиатурой (клавиатурный «почерк»).</a:t>
            </a:r>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Темп работы с мышью («роспись» мышью).</a:t>
            </a:r>
            <a:endParaRPr/>
          </a:p>
          <a:p>
            <a:pPr marL="342900" marR="0" lvl="0" indent="-342900" algn="l" rtl="0">
              <a:lnSpc>
                <a:spcPct val="100000"/>
              </a:lnSpc>
              <a:spcBef>
                <a:spcPts val="560"/>
              </a:spcBef>
              <a:spcAft>
                <a:spcPts val="0"/>
              </a:spcAft>
              <a:buClr>
                <a:schemeClr val="lt2"/>
              </a:buClr>
              <a:buSzPts val="2100"/>
              <a:buFont typeface="Noto Sans Symbols"/>
              <a:buNone/>
            </a:pPr>
            <a:r>
              <a:rPr lang="en-US" sz="2800" b="0" i="0" u="none">
                <a:solidFill>
                  <a:schemeClr val="dk1"/>
                </a:solidFill>
                <a:latin typeface="Verdana"/>
                <a:ea typeface="Verdana"/>
                <a:cs typeface="Verdana"/>
                <a:sym typeface="Verdana"/>
              </a:rPr>
              <a:t>Зависят от физического и психического состояния человека (в определенных случаях может являться преимуществом).</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p30"/>
          <p:cNvSpPr txBox="1">
            <a:spLocks noGrp="1"/>
          </p:cNvSpPr>
          <p:nvPr>
            <p:ph type="title"/>
          </p:nvPr>
        </p:nvSpPr>
        <p:spPr>
          <a:xfrm>
            <a:off x="457200" y="0"/>
            <a:ext cx="8229600" cy="1417637"/>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Графический планшет для ввода рукописной подписи </a:t>
            </a:r>
            <a:endParaRPr/>
          </a:p>
        </p:txBody>
      </p:sp>
      <p:pic>
        <p:nvPicPr>
          <p:cNvPr id="197" name="Google Shape;197;p30"/>
          <p:cNvPicPr preferRelativeResize="0"/>
          <p:nvPr/>
        </p:nvPicPr>
        <p:blipFill rotWithShape="1">
          <a:blip r:embed="rId3">
            <a:alphaModFix/>
          </a:blip>
          <a:srcRect/>
          <a:stretch/>
        </p:blipFill>
        <p:spPr>
          <a:xfrm>
            <a:off x="1763712" y="1592262"/>
            <a:ext cx="5688012" cy="4740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p31"/>
          <p:cNvSpPr txBox="1">
            <a:spLocks noGrp="1"/>
          </p:cNvSpPr>
          <p:nvPr>
            <p:ph type="title"/>
          </p:nvPr>
        </p:nvSpPr>
        <p:spPr>
          <a:xfrm>
            <a:off x="250825" y="0"/>
            <a:ext cx="8893175" cy="1052512"/>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Создание биометрического эталона</a:t>
            </a:r>
            <a:endParaRPr/>
          </a:p>
        </p:txBody>
      </p:sp>
      <p:sp>
        <p:nvSpPr>
          <p:cNvPr id="203" name="Google Shape;203;p31"/>
          <p:cNvSpPr txBox="1">
            <a:spLocks noGrp="1"/>
          </p:cNvSpPr>
          <p:nvPr>
            <p:ph type="body" idx="1"/>
          </p:nvPr>
        </p:nvSpPr>
        <p:spPr>
          <a:xfrm>
            <a:off x="323850" y="1557337"/>
            <a:ext cx="8820150" cy="53006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Требуется достаточное количество измерений (для исключения естественных расхождений в измерениях и получения достоверного эталона).</a:t>
            </a:r>
            <a:endParaRPr/>
          </a:p>
          <a:p>
            <a:pPr marL="342900" marR="0" lvl="0" indent="-342900" algn="l" rtl="0">
              <a:lnSpc>
                <a:spcPct val="90000"/>
              </a:lnSpc>
              <a:spcBef>
                <a:spcPts val="56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Возможно снятие нескольких подписей (например, отпечатков нескольких пальцев) для снижения риска ошибочного отказа.</a:t>
            </a:r>
            <a:endParaRPr/>
          </a:p>
          <a:p>
            <a:pPr marL="342900" marR="0" lvl="0" indent="-342900" algn="l" rtl="0">
              <a:lnSpc>
                <a:spcPct val="90000"/>
              </a:lnSpc>
              <a:spcBef>
                <a:spcPts val="56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Иногда может потребоваться обучение пользователя, если снимаемая характеристика подвержена большим вариациям.</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32"/>
          <p:cNvSpPr txBox="1">
            <a:spLocks noGrp="1"/>
          </p:cNvSpPr>
          <p:nvPr>
            <p:ph type="title"/>
          </p:nvPr>
        </p:nvSpPr>
        <p:spPr>
          <a:xfrm>
            <a:off x="250825" y="188912"/>
            <a:ext cx="8893175" cy="8636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Проверка биометрической подписи</a:t>
            </a:r>
            <a:endParaRPr/>
          </a:p>
        </p:txBody>
      </p:sp>
      <p:sp>
        <p:nvSpPr>
          <p:cNvPr id="209" name="Google Shape;209;p32"/>
          <p:cNvSpPr txBox="1">
            <a:spLocks noGrp="1"/>
          </p:cNvSpPr>
          <p:nvPr>
            <p:ph type="body" idx="1"/>
          </p:nvPr>
        </p:nvSpPr>
        <p:spPr>
          <a:xfrm>
            <a:off x="250825" y="1557337"/>
            <a:ext cx="8893175" cy="53006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В отличие от проверки паролей не требуется точное совпадение считанной биометрической подписи и эталона, сравниваются округленные значения.</a:t>
            </a:r>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Для хранения биометрического эталона не может применяться хеширование.</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p33"/>
          <p:cNvSpPr txBox="1">
            <a:spLocks noGrp="1"/>
          </p:cNvSpPr>
          <p:nvPr>
            <p:ph type="title"/>
          </p:nvPr>
        </p:nvSpPr>
        <p:spPr>
          <a:xfrm>
            <a:off x="250825" y="0"/>
            <a:ext cx="8893175" cy="1341437"/>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Оценка точности биометрической аутентификации</a:t>
            </a:r>
            <a:endParaRPr/>
          </a:p>
        </p:txBody>
      </p:sp>
      <p:sp>
        <p:nvSpPr>
          <p:cNvPr id="215" name="Google Shape;215;p33"/>
          <p:cNvSpPr txBox="1">
            <a:spLocks noGrp="1"/>
          </p:cNvSpPr>
          <p:nvPr>
            <p:ph type="body" idx="1"/>
          </p:nvPr>
        </p:nvSpPr>
        <p:spPr>
          <a:xfrm>
            <a:off x="250825" y="1557337"/>
            <a:ext cx="8893175" cy="18716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100"/>
              <a:buFont typeface="Noto Sans Symbols"/>
              <a:buNone/>
            </a:pPr>
            <a:r>
              <a:rPr lang="en-US" sz="2800" b="0" i="0" u="none">
                <a:solidFill>
                  <a:schemeClr val="dk1"/>
                </a:solidFill>
                <a:latin typeface="Verdana"/>
                <a:ea typeface="Verdana"/>
                <a:cs typeface="Verdana"/>
                <a:sym typeface="Verdana"/>
              </a:rPr>
              <a:t>Две оценки: вероятность ошибочного отказа (ошибки 1-го рода, FRR) и вероятность ошибочного допуска (ошибки 2-го рода, FAR).</a:t>
            </a:r>
            <a:endParaRPr/>
          </a:p>
        </p:txBody>
      </p:sp>
      <p:cxnSp>
        <p:nvCxnSpPr>
          <p:cNvPr id="216" name="Google Shape;216;p33"/>
          <p:cNvCxnSpPr/>
          <p:nvPr/>
        </p:nvCxnSpPr>
        <p:spPr>
          <a:xfrm rot="10800000">
            <a:off x="2051050" y="3357562"/>
            <a:ext cx="0" cy="2592387"/>
          </a:xfrm>
          <a:prstGeom prst="straightConnector1">
            <a:avLst/>
          </a:prstGeom>
          <a:noFill/>
          <a:ln w="38100" cap="flat" cmpd="sng">
            <a:solidFill>
              <a:schemeClr val="dk1"/>
            </a:solidFill>
            <a:prstDash val="solid"/>
            <a:miter lim="800000"/>
            <a:headEnd type="none" w="med" len="med"/>
            <a:tailEnd type="triangle" w="med" len="med"/>
          </a:ln>
        </p:spPr>
      </p:cxnSp>
      <p:cxnSp>
        <p:nvCxnSpPr>
          <p:cNvPr id="217" name="Google Shape;217;p33"/>
          <p:cNvCxnSpPr/>
          <p:nvPr/>
        </p:nvCxnSpPr>
        <p:spPr>
          <a:xfrm>
            <a:off x="2051050" y="5949950"/>
            <a:ext cx="6121400" cy="0"/>
          </a:xfrm>
          <a:prstGeom prst="straightConnector1">
            <a:avLst/>
          </a:prstGeom>
          <a:noFill/>
          <a:ln w="38100" cap="flat" cmpd="sng">
            <a:solidFill>
              <a:schemeClr val="dk1"/>
            </a:solidFill>
            <a:prstDash val="solid"/>
            <a:miter lim="800000"/>
            <a:headEnd type="none" w="med" len="med"/>
            <a:tailEnd type="triangle" w="med" len="med"/>
          </a:ln>
        </p:spPr>
      </p:cxnSp>
      <p:sp>
        <p:nvSpPr>
          <p:cNvPr id="218" name="Google Shape;218;p33"/>
          <p:cNvSpPr txBox="1"/>
          <p:nvPr/>
        </p:nvSpPr>
        <p:spPr>
          <a:xfrm>
            <a:off x="0" y="3500437"/>
            <a:ext cx="1908175" cy="822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Количество</a:t>
            </a:r>
            <a:endParaRPr/>
          </a:p>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измерений</a:t>
            </a:r>
            <a:endParaRPr/>
          </a:p>
        </p:txBody>
      </p:sp>
      <p:sp>
        <p:nvSpPr>
          <p:cNvPr id="219" name="Google Shape;219;p33"/>
          <p:cNvSpPr txBox="1"/>
          <p:nvPr/>
        </p:nvSpPr>
        <p:spPr>
          <a:xfrm>
            <a:off x="5670550" y="6092825"/>
            <a:ext cx="34734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Расстояние от эталона</a:t>
            </a:r>
            <a:endParaRPr/>
          </a:p>
        </p:txBody>
      </p:sp>
      <p:sp>
        <p:nvSpPr>
          <p:cNvPr id="220" name="Google Shape;220;p33"/>
          <p:cNvSpPr/>
          <p:nvPr/>
        </p:nvSpPr>
        <p:spPr>
          <a:xfrm>
            <a:off x="2322512" y="3598862"/>
            <a:ext cx="5210175" cy="2133600"/>
          </a:xfrm>
          <a:custGeom>
            <a:avLst/>
            <a:gdLst/>
            <a:ahLst/>
            <a:cxnLst/>
            <a:rect l="0" t="0" r="0" b="0"/>
            <a:pathLst>
              <a:path w="3282" h="1344" extrusionOk="0">
                <a:moveTo>
                  <a:pt x="0" y="0"/>
                </a:moveTo>
                <a:cubicBezTo>
                  <a:pt x="49" y="6"/>
                  <a:pt x="98" y="10"/>
                  <a:pt x="146" y="19"/>
                </a:cubicBezTo>
                <a:cubicBezTo>
                  <a:pt x="161" y="22"/>
                  <a:pt x="177" y="24"/>
                  <a:pt x="192" y="28"/>
                </a:cubicBezTo>
                <a:cubicBezTo>
                  <a:pt x="211" y="33"/>
                  <a:pt x="247" y="46"/>
                  <a:pt x="247" y="46"/>
                </a:cubicBezTo>
                <a:cubicBezTo>
                  <a:pt x="283" y="70"/>
                  <a:pt x="319" y="85"/>
                  <a:pt x="356" y="110"/>
                </a:cubicBezTo>
                <a:cubicBezTo>
                  <a:pt x="372" y="121"/>
                  <a:pt x="411" y="128"/>
                  <a:pt x="411" y="128"/>
                </a:cubicBezTo>
                <a:cubicBezTo>
                  <a:pt x="442" y="149"/>
                  <a:pt x="493" y="174"/>
                  <a:pt x="521" y="202"/>
                </a:cubicBezTo>
                <a:cubicBezTo>
                  <a:pt x="583" y="262"/>
                  <a:pt x="549" y="235"/>
                  <a:pt x="622" y="284"/>
                </a:cubicBezTo>
                <a:cubicBezTo>
                  <a:pt x="640" y="296"/>
                  <a:pt x="652" y="315"/>
                  <a:pt x="667" y="330"/>
                </a:cubicBezTo>
                <a:cubicBezTo>
                  <a:pt x="694" y="358"/>
                  <a:pt x="697" y="355"/>
                  <a:pt x="740" y="384"/>
                </a:cubicBezTo>
                <a:cubicBezTo>
                  <a:pt x="862" y="465"/>
                  <a:pt x="748" y="424"/>
                  <a:pt x="823" y="448"/>
                </a:cubicBezTo>
                <a:cubicBezTo>
                  <a:pt x="866" y="493"/>
                  <a:pt x="812" y="439"/>
                  <a:pt x="868" y="485"/>
                </a:cubicBezTo>
                <a:cubicBezTo>
                  <a:pt x="898" y="510"/>
                  <a:pt x="909" y="537"/>
                  <a:pt x="942" y="558"/>
                </a:cubicBezTo>
                <a:cubicBezTo>
                  <a:pt x="971" y="603"/>
                  <a:pt x="1019" y="634"/>
                  <a:pt x="1060" y="668"/>
                </a:cubicBezTo>
                <a:cubicBezTo>
                  <a:pt x="1123" y="720"/>
                  <a:pt x="1200" y="788"/>
                  <a:pt x="1280" y="814"/>
                </a:cubicBezTo>
                <a:cubicBezTo>
                  <a:pt x="1341" y="854"/>
                  <a:pt x="1267" y="810"/>
                  <a:pt x="1380" y="851"/>
                </a:cubicBezTo>
                <a:cubicBezTo>
                  <a:pt x="1413" y="863"/>
                  <a:pt x="1436" y="878"/>
                  <a:pt x="1472" y="887"/>
                </a:cubicBezTo>
                <a:cubicBezTo>
                  <a:pt x="1535" y="936"/>
                  <a:pt x="1570" y="909"/>
                  <a:pt x="1636" y="942"/>
                </a:cubicBezTo>
                <a:cubicBezTo>
                  <a:pt x="1728" y="988"/>
                  <a:pt x="1807" y="1011"/>
                  <a:pt x="1911" y="1024"/>
                </a:cubicBezTo>
                <a:cubicBezTo>
                  <a:pt x="1939" y="1034"/>
                  <a:pt x="1966" y="1051"/>
                  <a:pt x="1993" y="1061"/>
                </a:cubicBezTo>
                <a:cubicBezTo>
                  <a:pt x="2058" y="1084"/>
                  <a:pt x="2136" y="1099"/>
                  <a:pt x="2203" y="1107"/>
                </a:cubicBezTo>
                <a:cubicBezTo>
                  <a:pt x="2259" y="1125"/>
                  <a:pt x="2318" y="1152"/>
                  <a:pt x="2377" y="1162"/>
                </a:cubicBezTo>
                <a:cubicBezTo>
                  <a:pt x="2441" y="1173"/>
                  <a:pt x="2505" y="1182"/>
                  <a:pt x="2569" y="1198"/>
                </a:cubicBezTo>
                <a:cubicBezTo>
                  <a:pt x="2629" y="1213"/>
                  <a:pt x="2681" y="1227"/>
                  <a:pt x="2743" y="1235"/>
                </a:cubicBezTo>
                <a:cubicBezTo>
                  <a:pt x="2811" y="1252"/>
                  <a:pt x="2883" y="1262"/>
                  <a:pt x="2953" y="1271"/>
                </a:cubicBezTo>
                <a:cubicBezTo>
                  <a:pt x="3026" y="1295"/>
                  <a:pt x="2911" y="1259"/>
                  <a:pt x="3044" y="1290"/>
                </a:cubicBezTo>
                <a:cubicBezTo>
                  <a:pt x="3096" y="1302"/>
                  <a:pt x="3148" y="1322"/>
                  <a:pt x="3200" y="1335"/>
                </a:cubicBezTo>
                <a:cubicBezTo>
                  <a:pt x="3227" y="1342"/>
                  <a:pt x="3282" y="1344"/>
                  <a:pt x="3282" y="1344"/>
                </a:cubicBezTo>
              </a:path>
            </a:pathLst>
          </a:custGeom>
          <a:noFill/>
          <a:ln w="9525" cap="flat" cmpd="sng">
            <a:solidFill>
              <a:srgbClr val="D8F40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1" name="Google Shape;221;p33"/>
          <p:cNvSpPr/>
          <p:nvPr/>
        </p:nvSpPr>
        <p:spPr>
          <a:xfrm>
            <a:off x="2466975" y="3425825"/>
            <a:ext cx="5268912" cy="2306637"/>
          </a:xfrm>
          <a:custGeom>
            <a:avLst/>
            <a:gdLst/>
            <a:ahLst/>
            <a:cxnLst/>
            <a:rect l="0" t="0" r="0" b="0"/>
            <a:pathLst>
              <a:path w="3319" h="1453" extrusionOk="0">
                <a:moveTo>
                  <a:pt x="0" y="1453"/>
                </a:moveTo>
                <a:cubicBezTo>
                  <a:pt x="198" y="1434"/>
                  <a:pt x="397" y="1441"/>
                  <a:pt x="595" y="1426"/>
                </a:cubicBezTo>
                <a:cubicBezTo>
                  <a:pt x="668" y="1420"/>
                  <a:pt x="814" y="1408"/>
                  <a:pt x="814" y="1408"/>
                </a:cubicBezTo>
                <a:cubicBezTo>
                  <a:pt x="872" y="1394"/>
                  <a:pt x="917" y="1386"/>
                  <a:pt x="979" y="1380"/>
                </a:cubicBezTo>
                <a:cubicBezTo>
                  <a:pt x="1042" y="1359"/>
                  <a:pt x="1110" y="1349"/>
                  <a:pt x="1171" y="1325"/>
                </a:cubicBezTo>
                <a:cubicBezTo>
                  <a:pt x="1184" y="1320"/>
                  <a:pt x="1195" y="1312"/>
                  <a:pt x="1207" y="1307"/>
                </a:cubicBezTo>
                <a:cubicBezTo>
                  <a:pt x="1225" y="1300"/>
                  <a:pt x="1244" y="1295"/>
                  <a:pt x="1262" y="1289"/>
                </a:cubicBezTo>
                <a:cubicBezTo>
                  <a:pt x="1271" y="1286"/>
                  <a:pt x="1289" y="1280"/>
                  <a:pt x="1289" y="1280"/>
                </a:cubicBezTo>
                <a:cubicBezTo>
                  <a:pt x="1306" y="1268"/>
                  <a:pt x="1327" y="1264"/>
                  <a:pt x="1344" y="1252"/>
                </a:cubicBezTo>
                <a:cubicBezTo>
                  <a:pt x="1388" y="1219"/>
                  <a:pt x="1428" y="1177"/>
                  <a:pt x="1472" y="1143"/>
                </a:cubicBezTo>
                <a:cubicBezTo>
                  <a:pt x="1498" y="1123"/>
                  <a:pt x="1532" y="1112"/>
                  <a:pt x="1555" y="1088"/>
                </a:cubicBezTo>
                <a:cubicBezTo>
                  <a:pt x="1608" y="1034"/>
                  <a:pt x="1582" y="1054"/>
                  <a:pt x="1628" y="1024"/>
                </a:cubicBezTo>
                <a:cubicBezTo>
                  <a:pt x="1648" y="963"/>
                  <a:pt x="1712" y="912"/>
                  <a:pt x="1756" y="868"/>
                </a:cubicBezTo>
                <a:cubicBezTo>
                  <a:pt x="1793" y="831"/>
                  <a:pt x="1828" y="788"/>
                  <a:pt x="1865" y="749"/>
                </a:cubicBezTo>
                <a:cubicBezTo>
                  <a:pt x="1883" y="730"/>
                  <a:pt x="1892" y="703"/>
                  <a:pt x="1911" y="685"/>
                </a:cubicBezTo>
                <a:cubicBezTo>
                  <a:pt x="1986" y="612"/>
                  <a:pt x="2072" y="550"/>
                  <a:pt x="2158" y="493"/>
                </a:cubicBezTo>
                <a:cubicBezTo>
                  <a:pt x="2215" y="455"/>
                  <a:pt x="2304" y="368"/>
                  <a:pt x="2368" y="347"/>
                </a:cubicBezTo>
                <a:cubicBezTo>
                  <a:pt x="2417" y="301"/>
                  <a:pt x="2476" y="270"/>
                  <a:pt x="2533" y="237"/>
                </a:cubicBezTo>
                <a:cubicBezTo>
                  <a:pt x="2550" y="227"/>
                  <a:pt x="2562" y="210"/>
                  <a:pt x="2579" y="201"/>
                </a:cubicBezTo>
                <a:cubicBezTo>
                  <a:pt x="2596" y="193"/>
                  <a:pt x="2633" y="183"/>
                  <a:pt x="2633" y="183"/>
                </a:cubicBezTo>
                <a:cubicBezTo>
                  <a:pt x="2684" y="148"/>
                  <a:pt x="2744" y="137"/>
                  <a:pt x="2798" y="109"/>
                </a:cubicBezTo>
                <a:cubicBezTo>
                  <a:pt x="2924" y="44"/>
                  <a:pt x="3059" y="27"/>
                  <a:pt x="3200" y="18"/>
                </a:cubicBezTo>
                <a:cubicBezTo>
                  <a:pt x="3221" y="15"/>
                  <a:pt x="3243" y="12"/>
                  <a:pt x="3264" y="9"/>
                </a:cubicBezTo>
                <a:cubicBezTo>
                  <a:pt x="3282" y="6"/>
                  <a:pt x="3319" y="0"/>
                  <a:pt x="3319" y="0"/>
                </a:cubicBezTo>
              </a:path>
            </a:pathLst>
          </a:custGeom>
          <a:noFill/>
          <a:ln w="9525" cap="flat" cmpd="sng">
            <a:solidFill>
              <a:srgbClr val="CC00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222" name="Google Shape;222;p33"/>
          <p:cNvCxnSpPr/>
          <p:nvPr/>
        </p:nvCxnSpPr>
        <p:spPr>
          <a:xfrm>
            <a:off x="5003800" y="5157787"/>
            <a:ext cx="0" cy="792162"/>
          </a:xfrm>
          <a:prstGeom prst="straightConnector1">
            <a:avLst/>
          </a:prstGeom>
          <a:noFill/>
          <a:ln w="57150" cap="flat" cmpd="sng">
            <a:solidFill>
              <a:schemeClr val="dk1"/>
            </a:solidFill>
            <a:prstDash val="solid"/>
            <a:miter lim="800000"/>
            <a:headEnd type="none" w="med" len="med"/>
            <a:tailEnd type="none" w="med" len="med"/>
          </a:ln>
        </p:spPr>
      </p:cxnSp>
      <p:sp>
        <p:nvSpPr>
          <p:cNvPr id="223" name="Google Shape;223;p33"/>
          <p:cNvSpPr txBox="1"/>
          <p:nvPr/>
        </p:nvSpPr>
        <p:spPr>
          <a:xfrm>
            <a:off x="3635375" y="6035675"/>
            <a:ext cx="1971675" cy="8223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0" i="1" u="none">
                <a:solidFill>
                  <a:schemeClr val="dk1"/>
                </a:solidFill>
                <a:latin typeface="Arial"/>
                <a:ea typeface="Arial"/>
                <a:cs typeface="Arial"/>
                <a:sym typeface="Arial"/>
              </a:rPr>
              <a:t>Порог</a:t>
            </a:r>
            <a:endParaRPr/>
          </a:p>
          <a:p>
            <a:pPr marL="0" marR="0" lvl="0" indent="0" algn="ctr" rtl="0">
              <a:lnSpc>
                <a:spcPct val="100000"/>
              </a:lnSpc>
              <a:spcBef>
                <a:spcPts val="0"/>
              </a:spcBef>
              <a:spcAft>
                <a:spcPts val="0"/>
              </a:spcAft>
              <a:buClr>
                <a:schemeClr val="dk1"/>
              </a:buClr>
              <a:buSzPts val="2400"/>
              <a:buFont typeface="Arial"/>
              <a:buNone/>
            </a:pPr>
            <a:r>
              <a:rPr lang="en-US" sz="2400" b="0" i="1" u="none">
                <a:solidFill>
                  <a:schemeClr val="dk1"/>
                </a:solidFill>
                <a:latin typeface="Arial"/>
                <a:ea typeface="Arial"/>
                <a:cs typeface="Arial"/>
                <a:sym typeface="Arial"/>
              </a:rPr>
              <a:t>совмещения</a:t>
            </a:r>
            <a:endParaRPr/>
          </a:p>
        </p:txBody>
      </p:sp>
      <p:sp>
        <p:nvSpPr>
          <p:cNvPr id="224" name="Google Shape;224;p33"/>
          <p:cNvSpPr txBox="1"/>
          <p:nvPr/>
        </p:nvSpPr>
        <p:spPr>
          <a:xfrm>
            <a:off x="2266950" y="2727325"/>
            <a:ext cx="2249487" cy="8223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0" i="1" u="none">
                <a:solidFill>
                  <a:schemeClr val="dk1"/>
                </a:solidFill>
                <a:latin typeface="Arial"/>
                <a:ea typeface="Arial"/>
                <a:cs typeface="Arial"/>
                <a:sym typeface="Arial"/>
              </a:rPr>
              <a:t>Легальный</a:t>
            </a:r>
            <a:endParaRPr/>
          </a:p>
          <a:p>
            <a:pPr marL="0" marR="0" lvl="0" indent="0" algn="ctr" rtl="0">
              <a:lnSpc>
                <a:spcPct val="100000"/>
              </a:lnSpc>
              <a:spcBef>
                <a:spcPts val="0"/>
              </a:spcBef>
              <a:spcAft>
                <a:spcPts val="0"/>
              </a:spcAft>
              <a:buClr>
                <a:schemeClr val="dk1"/>
              </a:buClr>
              <a:buSzPts val="2400"/>
              <a:buFont typeface="Arial"/>
              <a:buNone/>
            </a:pPr>
            <a:r>
              <a:rPr lang="en-US" sz="2400" b="0" i="1" u="none">
                <a:solidFill>
                  <a:schemeClr val="dk1"/>
                </a:solidFill>
                <a:latin typeface="Arial"/>
                <a:ea typeface="Arial"/>
                <a:cs typeface="Arial"/>
                <a:sym typeface="Arial"/>
              </a:rPr>
              <a:t>пользователь</a:t>
            </a:r>
            <a:endParaRPr/>
          </a:p>
        </p:txBody>
      </p:sp>
      <p:sp>
        <p:nvSpPr>
          <p:cNvPr id="225" name="Google Shape;225;p33"/>
          <p:cNvSpPr txBox="1"/>
          <p:nvPr/>
        </p:nvSpPr>
        <p:spPr>
          <a:xfrm>
            <a:off x="6804025" y="2852737"/>
            <a:ext cx="2074862"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1" u="none">
                <a:solidFill>
                  <a:schemeClr val="dk1"/>
                </a:solidFill>
                <a:latin typeface="Arial"/>
                <a:ea typeface="Arial"/>
                <a:cs typeface="Arial"/>
                <a:sym typeface="Arial"/>
              </a:rPr>
              <a:t>Нарушитель</a:t>
            </a:r>
            <a:endParaRPr/>
          </a:p>
        </p:txBody>
      </p:sp>
      <p:cxnSp>
        <p:nvCxnSpPr>
          <p:cNvPr id="226" name="Google Shape;226;p33"/>
          <p:cNvCxnSpPr/>
          <p:nvPr/>
        </p:nvCxnSpPr>
        <p:spPr>
          <a:xfrm rot="10800000" flipH="1">
            <a:off x="2124075" y="5805487"/>
            <a:ext cx="1584325" cy="431800"/>
          </a:xfrm>
          <a:prstGeom prst="straightConnector1">
            <a:avLst/>
          </a:prstGeom>
          <a:noFill/>
          <a:ln w="38100" cap="flat" cmpd="sng">
            <a:solidFill>
              <a:schemeClr val="dk1"/>
            </a:solidFill>
            <a:prstDash val="solid"/>
            <a:miter lim="800000"/>
            <a:headEnd type="none" w="med" len="med"/>
            <a:tailEnd type="triangle" w="med" len="med"/>
          </a:ln>
        </p:spPr>
      </p:cxnSp>
      <p:sp>
        <p:nvSpPr>
          <p:cNvPr id="227" name="Google Shape;227;p33"/>
          <p:cNvSpPr txBox="1"/>
          <p:nvPr/>
        </p:nvSpPr>
        <p:spPr>
          <a:xfrm>
            <a:off x="231775" y="6111875"/>
            <a:ext cx="3100387"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Ошибочные допуски</a:t>
            </a:r>
            <a:endParaRPr/>
          </a:p>
        </p:txBody>
      </p:sp>
      <p:cxnSp>
        <p:nvCxnSpPr>
          <p:cNvPr id="228" name="Google Shape;228;p33"/>
          <p:cNvCxnSpPr/>
          <p:nvPr/>
        </p:nvCxnSpPr>
        <p:spPr>
          <a:xfrm flipH="1">
            <a:off x="5940425" y="5013325"/>
            <a:ext cx="360362" cy="647700"/>
          </a:xfrm>
          <a:prstGeom prst="straightConnector1">
            <a:avLst/>
          </a:prstGeom>
          <a:noFill/>
          <a:ln w="38100" cap="flat" cmpd="sng">
            <a:solidFill>
              <a:schemeClr val="dk1"/>
            </a:solidFill>
            <a:prstDash val="solid"/>
            <a:miter lim="800000"/>
            <a:headEnd type="none" w="med" len="med"/>
            <a:tailEnd type="triangle" w="med" len="med"/>
          </a:ln>
        </p:spPr>
      </p:cxnSp>
      <p:sp>
        <p:nvSpPr>
          <p:cNvPr id="229" name="Google Shape;229;p33"/>
          <p:cNvSpPr txBox="1"/>
          <p:nvPr/>
        </p:nvSpPr>
        <p:spPr>
          <a:xfrm>
            <a:off x="5867400" y="4508500"/>
            <a:ext cx="2951162"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Ошибочные отказы</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p34"/>
          <p:cNvSpPr txBox="1">
            <a:spLocks noGrp="1"/>
          </p:cNvSpPr>
          <p:nvPr>
            <p:ph type="title"/>
          </p:nvPr>
        </p:nvSpPr>
        <p:spPr>
          <a:xfrm>
            <a:off x="250825" y="0"/>
            <a:ext cx="8893175" cy="1341437"/>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Настройка системы биометрической аутентификации</a:t>
            </a:r>
            <a:endParaRPr/>
          </a:p>
        </p:txBody>
      </p:sp>
      <p:sp>
        <p:nvSpPr>
          <p:cNvPr id="235" name="Google Shape;235;p34"/>
          <p:cNvSpPr txBox="1">
            <a:spLocks noGrp="1"/>
          </p:cNvSpPr>
          <p:nvPr>
            <p:ph type="body" idx="1"/>
          </p:nvPr>
        </p:nvSpPr>
        <p:spPr>
          <a:xfrm>
            <a:off x="250825" y="1484312"/>
            <a:ext cx="8893175" cy="53736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Необходимо достижения компромисса между уровнем безопасности и удобством использования.</a:t>
            </a:r>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Уменьшение порога допустимого отклонения от эталона снижает риск ошибочного допуска, но увеличивает риск ошибочного отказа.</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p35"/>
          <p:cNvSpPr txBox="1">
            <a:spLocks noGrp="1"/>
          </p:cNvSpPr>
          <p:nvPr>
            <p:ph type="title"/>
          </p:nvPr>
        </p:nvSpPr>
        <p:spPr>
          <a:xfrm>
            <a:off x="395287" y="0"/>
            <a:ext cx="8229600" cy="9080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400"/>
              <a:buFont typeface="Garamond"/>
              <a:buNone/>
            </a:pPr>
            <a:r>
              <a:rPr lang="en-US" sz="4400" b="0" i="0" u="none" strike="noStrike" cap="none">
                <a:solidFill>
                  <a:schemeClr val="dk2"/>
                </a:solidFill>
                <a:latin typeface="Garamond"/>
                <a:ea typeface="Garamond"/>
                <a:cs typeface="Garamond"/>
                <a:sym typeface="Garamond"/>
              </a:rPr>
              <a:t>Равная интенсивность ошибок</a:t>
            </a:r>
            <a:endParaRPr/>
          </a:p>
        </p:txBody>
      </p:sp>
      <p:sp>
        <p:nvSpPr>
          <p:cNvPr id="241" name="Google Shape;241;p35"/>
          <p:cNvSpPr txBox="1">
            <a:spLocks noGrp="1"/>
          </p:cNvSpPr>
          <p:nvPr>
            <p:ph type="body" idx="1"/>
          </p:nvPr>
        </p:nvSpPr>
        <p:spPr>
          <a:xfrm>
            <a:off x="250825" y="908050"/>
            <a:ext cx="8642350" cy="15128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800"/>
              <a:buFont typeface="Noto Sans Symbols"/>
              <a:buNone/>
            </a:pPr>
            <a:r>
              <a:rPr lang="en-US" sz="2400" b="0" i="0" u="none">
                <a:solidFill>
                  <a:schemeClr val="dk1"/>
                </a:solidFill>
                <a:latin typeface="Verdana"/>
                <a:ea typeface="Verdana"/>
                <a:cs typeface="Verdana"/>
                <a:sym typeface="Verdana"/>
              </a:rPr>
              <a:t>Т.к. FRR и FAR зависят от порога, для объективной оценки точности биометрической системы используется коэффициент ERR.</a:t>
            </a:r>
            <a:endParaRPr/>
          </a:p>
        </p:txBody>
      </p:sp>
      <p:cxnSp>
        <p:nvCxnSpPr>
          <p:cNvPr id="242" name="Google Shape;242;p35"/>
          <p:cNvCxnSpPr/>
          <p:nvPr/>
        </p:nvCxnSpPr>
        <p:spPr>
          <a:xfrm rot="10800000">
            <a:off x="1619250" y="2349500"/>
            <a:ext cx="0" cy="2879725"/>
          </a:xfrm>
          <a:prstGeom prst="straightConnector1">
            <a:avLst/>
          </a:prstGeom>
          <a:noFill/>
          <a:ln w="38100" cap="flat" cmpd="sng">
            <a:solidFill>
              <a:schemeClr val="dk1"/>
            </a:solidFill>
            <a:prstDash val="solid"/>
            <a:miter lim="800000"/>
            <a:headEnd type="none" w="med" len="med"/>
            <a:tailEnd type="triangle" w="med" len="med"/>
          </a:ln>
        </p:spPr>
      </p:cxnSp>
      <p:cxnSp>
        <p:nvCxnSpPr>
          <p:cNvPr id="243" name="Google Shape;243;p35"/>
          <p:cNvCxnSpPr/>
          <p:nvPr/>
        </p:nvCxnSpPr>
        <p:spPr>
          <a:xfrm>
            <a:off x="1619250" y="5229225"/>
            <a:ext cx="4176712" cy="0"/>
          </a:xfrm>
          <a:prstGeom prst="straightConnector1">
            <a:avLst/>
          </a:prstGeom>
          <a:noFill/>
          <a:ln w="38100" cap="flat" cmpd="sng">
            <a:solidFill>
              <a:schemeClr val="dk1"/>
            </a:solidFill>
            <a:prstDash val="solid"/>
            <a:miter lim="800000"/>
            <a:headEnd type="none" w="med" len="med"/>
            <a:tailEnd type="triangle" w="med" len="med"/>
          </a:ln>
        </p:spPr>
      </p:cxnSp>
      <p:sp>
        <p:nvSpPr>
          <p:cNvPr id="244" name="Google Shape;244;p35"/>
          <p:cNvSpPr txBox="1"/>
          <p:nvPr/>
        </p:nvSpPr>
        <p:spPr>
          <a:xfrm>
            <a:off x="519112" y="2295525"/>
            <a:ext cx="7937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FAR</a:t>
            </a:r>
            <a:endParaRPr/>
          </a:p>
        </p:txBody>
      </p:sp>
      <p:sp>
        <p:nvSpPr>
          <p:cNvPr id="245" name="Google Shape;245;p35"/>
          <p:cNvSpPr txBox="1"/>
          <p:nvPr/>
        </p:nvSpPr>
        <p:spPr>
          <a:xfrm>
            <a:off x="5919787" y="4959350"/>
            <a:ext cx="811212"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FRR</a:t>
            </a:r>
            <a:endParaRPr/>
          </a:p>
        </p:txBody>
      </p:sp>
      <p:sp>
        <p:nvSpPr>
          <p:cNvPr id="246" name="Google Shape;246;p35"/>
          <p:cNvSpPr/>
          <p:nvPr/>
        </p:nvSpPr>
        <p:spPr>
          <a:xfrm>
            <a:off x="1843087" y="2497137"/>
            <a:ext cx="3686175" cy="2235200"/>
          </a:xfrm>
          <a:custGeom>
            <a:avLst/>
            <a:gdLst/>
            <a:ahLst/>
            <a:cxnLst/>
            <a:rect l="0" t="0" r="0" b="0"/>
            <a:pathLst>
              <a:path w="2322" h="1408" extrusionOk="0">
                <a:moveTo>
                  <a:pt x="0" y="0"/>
                </a:moveTo>
                <a:cubicBezTo>
                  <a:pt x="30" y="43"/>
                  <a:pt x="55" y="91"/>
                  <a:pt x="92" y="128"/>
                </a:cubicBezTo>
                <a:cubicBezTo>
                  <a:pt x="106" y="170"/>
                  <a:pt x="113" y="201"/>
                  <a:pt x="137" y="237"/>
                </a:cubicBezTo>
                <a:cubicBezTo>
                  <a:pt x="154" y="289"/>
                  <a:pt x="189" y="324"/>
                  <a:pt x="220" y="365"/>
                </a:cubicBezTo>
                <a:cubicBezTo>
                  <a:pt x="240" y="391"/>
                  <a:pt x="250" y="425"/>
                  <a:pt x="274" y="448"/>
                </a:cubicBezTo>
                <a:cubicBezTo>
                  <a:pt x="299" y="472"/>
                  <a:pt x="327" y="502"/>
                  <a:pt x="348" y="530"/>
                </a:cubicBezTo>
                <a:cubicBezTo>
                  <a:pt x="401" y="600"/>
                  <a:pt x="449" y="668"/>
                  <a:pt x="512" y="731"/>
                </a:cubicBezTo>
                <a:cubicBezTo>
                  <a:pt x="513" y="732"/>
                  <a:pt x="557" y="798"/>
                  <a:pt x="567" y="813"/>
                </a:cubicBezTo>
                <a:cubicBezTo>
                  <a:pt x="601" y="864"/>
                  <a:pt x="646" y="922"/>
                  <a:pt x="695" y="960"/>
                </a:cubicBezTo>
                <a:cubicBezTo>
                  <a:pt x="740" y="995"/>
                  <a:pt x="798" y="1040"/>
                  <a:pt x="850" y="1069"/>
                </a:cubicBezTo>
                <a:cubicBezTo>
                  <a:pt x="867" y="1079"/>
                  <a:pt x="888" y="1079"/>
                  <a:pt x="905" y="1088"/>
                </a:cubicBezTo>
                <a:cubicBezTo>
                  <a:pt x="991" y="1136"/>
                  <a:pt x="1052" y="1181"/>
                  <a:pt x="1152" y="1197"/>
                </a:cubicBezTo>
                <a:cubicBezTo>
                  <a:pt x="1226" y="1247"/>
                  <a:pt x="1317" y="1241"/>
                  <a:pt x="1399" y="1270"/>
                </a:cubicBezTo>
                <a:cubicBezTo>
                  <a:pt x="1590" y="1337"/>
                  <a:pt x="1793" y="1360"/>
                  <a:pt x="1993" y="1380"/>
                </a:cubicBezTo>
                <a:cubicBezTo>
                  <a:pt x="2103" y="1391"/>
                  <a:pt x="2212" y="1408"/>
                  <a:pt x="2322" y="1408"/>
                </a:cubicBezTo>
              </a:path>
            </a:pathLst>
          </a:custGeom>
          <a:noFill/>
          <a:ln w="381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7" name="Google Shape;247;p35"/>
          <p:cNvSpPr txBox="1"/>
          <p:nvPr/>
        </p:nvSpPr>
        <p:spPr>
          <a:xfrm>
            <a:off x="5292725" y="2349500"/>
            <a:ext cx="3767137" cy="1187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1" u="none">
                <a:solidFill>
                  <a:schemeClr val="dk1"/>
                </a:solidFill>
                <a:latin typeface="Arial"/>
                <a:ea typeface="Arial"/>
                <a:cs typeface="Arial"/>
                <a:sym typeface="Arial"/>
              </a:rPr>
              <a:t>Кривая рабочих</a:t>
            </a:r>
            <a:endParaRPr/>
          </a:p>
          <a:p>
            <a:pPr marL="0" marR="0" lvl="0" indent="0" algn="l" rtl="0">
              <a:lnSpc>
                <a:spcPct val="100000"/>
              </a:lnSpc>
              <a:spcBef>
                <a:spcPts val="0"/>
              </a:spcBef>
              <a:spcAft>
                <a:spcPts val="0"/>
              </a:spcAft>
              <a:buClr>
                <a:schemeClr val="dk1"/>
              </a:buClr>
              <a:buSzPts val="2400"/>
              <a:buFont typeface="Arial"/>
              <a:buNone/>
            </a:pPr>
            <a:r>
              <a:rPr lang="en-US" sz="2400" b="0" i="1" u="none">
                <a:solidFill>
                  <a:schemeClr val="dk1"/>
                </a:solidFill>
                <a:latin typeface="Arial"/>
                <a:ea typeface="Arial"/>
                <a:cs typeface="Arial"/>
                <a:sym typeface="Arial"/>
              </a:rPr>
              <a:t>характеристик</a:t>
            </a:r>
            <a:endParaRPr/>
          </a:p>
          <a:p>
            <a:pPr marL="0" marR="0" lvl="0" indent="0" algn="l" rtl="0">
              <a:lnSpc>
                <a:spcPct val="100000"/>
              </a:lnSpc>
              <a:spcBef>
                <a:spcPts val="0"/>
              </a:spcBef>
              <a:spcAft>
                <a:spcPts val="0"/>
              </a:spcAft>
              <a:buClr>
                <a:schemeClr val="dk1"/>
              </a:buClr>
              <a:buSzPts val="2400"/>
              <a:buFont typeface="Arial"/>
              <a:buNone/>
            </a:pPr>
            <a:r>
              <a:rPr lang="en-US" sz="2400" b="0" i="1" u="none">
                <a:solidFill>
                  <a:schemeClr val="dk1"/>
                </a:solidFill>
                <a:latin typeface="Arial"/>
                <a:ea typeface="Arial"/>
                <a:cs typeface="Arial"/>
                <a:sym typeface="Arial"/>
              </a:rPr>
              <a:t>приемника (ROC-кривая)</a:t>
            </a:r>
            <a:endParaRPr/>
          </a:p>
        </p:txBody>
      </p:sp>
      <p:cxnSp>
        <p:nvCxnSpPr>
          <p:cNvPr id="248" name="Google Shape;248;p35"/>
          <p:cNvCxnSpPr/>
          <p:nvPr/>
        </p:nvCxnSpPr>
        <p:spPr>
          <a:xfrm>
            <a:off x="1619250" y="4005262"/>
            <a:ext cx="1223962" cy="0"/>
          </a:xfrm>
          <a:prstGeom prst="straightConnector1">
            <a:avLst/>
          </a:prstGeom>
          <a:noFill/>
          <a:ln w="38100" cap="flat" cmpd="sng">
            <a:solidFill>
              <a:schemeClr val="dk1"/>
            </a:solidFill>
            <a:prstDash val="solid"/>
            <a:miter lim="800000"/>
            <a:headEnd type="none" w="med" len="med"/>
            <a:tailEnd type="none" w="med" len="med"/>
          </a:ln>
        </p:spPr>
      </p:cxnSp>
      <p:cxnSp>
        <p:nvCxnSpPr>
          <p:cNvPr id="249" name="Google Shape;249;p35"/>
          <p:cNvCxnSpPr/>
          <p:nvPr/>
        </p:nvCxnSpPr>
        <p:spPr>
          <a:xfrm>
            <a:off x="2843212" y="4005262"/>
            <a:ext cx="0" cy="1223962"/>
          </a:xfrm>
          <a:prstGeom prst="straightConnector1">
            <a:avLst/>
          </a:prstGeom>
          <a:noFill/>
          <a:ln w="38100" cap="flat" cmpd="sng">
            <a:solidFill>
              <a:schemeClr val="dk1"/>
            </a:solidFill>
            <a:prstDash val="solid"/>
            <a:miter lim="800000"/>
            <a:headEnd type="none" w="med" len="med"/>
            <a:tailEnd type="none" w="med" len="med"/>
          </a:ln>
        </p:spPr>
      </p:cxnSp>
      <p:sp>
        <p:nvSpPr>
          <p:cNvPr id="250" name="Google Shape;250;p35"/>
          <p:cNvSpPr txBox="1"/>
          <p:nvPr/>
        </p:nvSpPr>
        <p:spPr>
          <a:xfrm>
            <a:off x="1835150" y="5229225"/>
            <a:ext cx="2403475"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FAR=FRR=EER</a:t>
            </a:r>
            <a:endParaRPr/>
          </a:p>
        </p:txBody>
      </p:sp>
      <p:cxnSp>
        <p:nvCxnSpPr>
          <p:cNvPr id="251" name="Google Shape;251;p35"/>
          <p:cNvCxnSpPr/>
          <p:nvPr/>
        </p:nvCxnSpPr>
        <p:spPr>
          <a:xfrm rot="10800000" flipH="1">
            <a:off x="3779837" y="3933825"/>
            <a:ext cx="1439862" cy="503237"/>
          </a:xfrm>
          <a:prstGeom prst="straightConnector1">
            <a:avLst/>
          </a:prstGeom>
          <a:noFill/>
          <a:ln w="28575" cap="flat" cmpd="sng">
            <a:solidFill>
              <a:srgbClr val="CC0066"/>
            </a:solidFill>
            <a:prstDash val="solid"/>
            <a:miter lim="800000"/>
            <a:headEnd type="none" w="med" len="med"/>
            <a:tailEnd type="triangle" w="med" len="med"/>
          </a:ln>
        </p:spPr>
      </p:cxnSp>
      <p:sp>
        <p:nvSpPr>
          <p:cNvPr id="252" name="Google Shape;252;p35"/>
          <p:cNvSpPr txBox="1"/>
          <p:nvPr/>
        </p:nvSpPr>
        <p:spPr>
          <a:xfrm>
            <a:off x="5137150" y="3573462"/>
            <a:ext cx="40068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Меняется значение порога</a:t>
            </a:r>
            <a:endParaRPr/>
          </a:p>
        </p:txBody>
      </p:sp>
      <p:cxnSp>
        <p:nvCxnSpPr>
          <p:cNvPr id="253" name="Google Shape;253;p35"/>
          <p:cNvCxnSpPr/>
          <p:nvPr/>
        </p:nvCxnSpPr>
        <p:spPr>
          <a:xfrm rot="10800000" flipH="1">
            <a:off x="2051050" y="2708275"/>
            <a:ext cx="576262" cy="792162"/>
          </a:xfrm>
          <a:prstGeom prst="straightConnector1">
            <a:avLst/>
          </a:prstGeom>
          <a:noFill/>
          <a:ln w="28575" cap="flat" cmpd="sng">
            <a:solidFill>
              <a:srgbClr val="CC0066"/>
            </a:solidFill>
            <a:prstDash val="solid"/>
            <a:miter lim="800000"/>
            <a:headEnd type="none" w="med" len="med"/>
            <a:tailEnd type="triangle" w="med" len="med"/>
          </a:ln>
        </p:spPr>
      </p:cxnSp>
      <p:sp>
        <p:nvSpPr>
          <p:cNvPr id="254" name="Google Shape;254;p35"/>
          <p:cNvSpPr txBox="1"/>
          <p:nvPr/>
        </p:nvSpPr>
        <p:spPr>
          <a:xfrm>
            <a:off x="2555875" y="2133600"/>
            <a:ext cx="2413000" cy="822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Судебная</a:t>
            </a:r>
            <a:endParaRPr/>
          </a:p>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идентификация</a:t>
            </a:r>
            <a:endParaRPr/>
          </a:p>
        </p:txBody>
      </p:sp>
      <p:cxnSp>
        <p:nvCxnSpPr>
          <p:cNvPr id="255" name="Google Shape;255;p35"/>
          <p:cNvCxnSpPr/>
          <p:nvPr/>
        </p:nvCxnSpPr>
        <p:spPr>
          <a:xfrm rot="10800000" flipH="1">
            <a:off x="4932362" y="4508500"/>
            <a:ext cx="1584325" cy="504825"/>
          </a:xfrm>
          <a:prstGeom prst="straightConnector1">
            <a:avLst/>
          </a:prstGeom>
          <a:noFill/>
          <a:ln w="38100" cap="flat" cmpd="sng">
            <a:solidFill>
              <a:srgbClr val="CC0066"/>
            </a:solidFill>
            <a:prstDash val="solid"/>
            <a:miter lim="800000"/>
            <a:headEnd type="none" w="med" len="med"/>
            <a:tailEnd type="triangle" w="med" len="med"/>
          </a:ln>
        </p:spPr>
      </p:cxnSp>
      <p:sp>
        <p:nvSpPr>
          <p:cNvPr id="256" name="Google Shape;256;p35"/>
          <p:cNvSpPr txBox="1"/>
          <p:nvPr/>
        </p:nvSpPr>
        <p:spPr>
          <a:xfrm>
            <a:off x="6496050" y="4024312"/>
            <a:ext cx="2527300" cy="822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Строгая </a:t>
            </a:r>
            <a:endParaRPr/>
          </a:p>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аутентификация</a:t>
            </a:r>
            <a:endParaRPr/>
          </a:p>
        </p:txBody>
      </p:sp>
      <p:sp>
        <p:nvSpPr>
          <p:cNvPr id="257" name="Google Shape;257;p35"/>
          <p:cNvSpPr txBox="1"/>
          <p:nvPr/>
        </p:nvSpPr>
        <p:spPr>
          <a:xfrm>
            <a:off x="250825" y="5661025"/>
            <a:ext cx="8016875" cy="822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Чем меньше ERR, тем выше обеспечиваемый уровень</a:t>
            </a:r>
            <a:endParaRPr/>
          </a:p>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безопасности.</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468312" y="260350"/>
            <a:ext cx="8229600" cy="9080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Порядок активизации программ</a:t>
            </a:r>
            <a:endParaRPr/>
          </a:p>
        </p:txBody>
      </p:sp>
      <p:sp>
        <p:nvSpPr>
          <p:cNvPr id="61" name="Google Shape;61;p9"/>
          <p:cNvSpPr txBox="1">
            <a:spLocks noGrp="1"/>
          </p:cNvSpPr>
          <p:nvPr>
            <p:ph type="body" idx="1"/>
          </p:nvPr>
        </p:nvSpPr>
        <p:spPr>
          <a:xfrm>
            <a:off x="250825" y="1484312"/>
            <a:ext cx="8893175" cy="53736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lt2"/>
              </a:buClr>
              <a:buSzPts val="1800"/>
              <a:buFont typeface="Noto Sans Symbols"/>
              <a:buAutoNum type="arabicPeriod" startAt="4"/>
            </a:pPr>
            <a:r>
              <a:rPr lang="en-US" sz="2400" b="0" i="0" u="none" strike="noStrike" cap="none">
                <a:solidFill>
                  <a:schemeClr val="dk1"/>
                </a:solidFill>
                <a:latin typeface="Verdana"/>
                <a:ea typeface="Verdana"/>
                <a:cs typeface="Verdana"/>
                <a:sym typeface="Verdana"/>
              </a:rPr>
              <a:t>программы расширения BIOS (BIOS Extension), если соответствующая плата установлена на компьютере;</a:t>
            </a:r>
            <a:endParaRPr/>
          </a:p>
          <a:p>
            <a:pPr marL="342900" marR="0" lvl="0" indent="-342900" algn="l" rtl="0">
              <a:lnSpc>
                <a:spcPct val="80000"/>
              </a:lnSpc>
              <a:spcBef>
                <a:spcPts val="480"/>
              </a:spcBef>
              <a:spcAft>
                <a:spcPts val="0"/>
              </a:spcAft>
              <a:buClr>
                <a:schemeClr val="lt2"/>
              </a:buClr>
              <a:buSzPts val="1800"/>
              <a:buFont typeface="Noto Sans Symbols"/>
              <a:buAutoNum type="arabicPeriod" startAt="4"/>
            </a:pPr>
            <a:r>
              <a:rPr lang="en-US" sz="2400" b="0" i="0" u="none" strike="noStrike" cap="none">
                <a:solidFill>
                  <a:schemeClr val="dk1"/>
                </a:solidFill>
                <a:latin typeface="Verdana"/>
                <a:ea typeface="Verdana"/>
                <a:cs typeface="Verdana"/>
                <a:sym typeface="Verdana"/>
              </a:rPr>
              <a:t>программа начальной загрузки, которая размещается в первом секторе нулевой головки нулевого цилиндра жесткого диска компьютера (Master Boot Record, MBR) и в функции которой входит определение активного раздела жесткого диска и вызов программы загрузки операционной системы;</a:t>
            </a:r>
            <a:endParaRPr/>
          </a:p>
          <a:p>
            <a:pPr marL="342900" marR="0" lvl="0" indent="-342900" algn="l" rtl="0">
              <a:lnSpc>
                <a:spcPct val="80000"/>
              </a:lnSpc>
              <a:spcBef>
                <a:spcPts val="480"/>
              </a:spcBef>
              <a:spcAft>
                <a:spcPts val="0"/>
              </a:spcAft>
              <a:buClr>
                <a:schemeClr val="lt2"/>
              </a:buClr>
              <a:buSzPts val="1800"/>
              <a:buFont typeface="Noto Sans Symbols"/>
              <a:buAutoNum type="arabicPeriod" startAt="4"/>
            </a:pPr>
            <a:r>
              <a:rPr lang="en-US" sz="2400" b="0" i="0" u="none" strike="noStrike" cap="none">
                <a:solidFill>
                  <a:schemeClr val="dk1"/>
                </a:solidFill>
                <a:latin typeface="Verdana"/>
                <a:ea typeface="Verdana"/>
                <a:cs typeface="Verdana"/>
                <a:sym typeface="Verdana"/>
              </a:rPr>
              <a:t>программа загрузки операционной системы, которая размещается в первом секторе активного раздела жесткого диска, загрузочного компакт-диска или загрузочной дискеты;</a:t>
            </a:r>
            <a:endParaRPr/>
          </a:p>
          <a:p>
            <a:pPr marL="342900" marR="0" lvl="0" indent="-342900" algn="l" rtl="0">
              <a:lnSpc>
                <a:spcPct val="80000"/>
              </a:lnSpc>
              <a:spcBef>
                <a:spcPts val="480"/>
              </a:spcBef>
              <a:spcAft>
                <a:spcPts val="0"/>
              </a:spcAft>
              <a:buClr>
                <a:schemeClr val="lt2"/>
              </a:buClr>
              <a:buSzPts val="1800"/>
              <a:buFont typeface="Noto Sans Symbols"/>
              <a:buAutoNum type="arabicPeriod" startAt="4"/>
            </a:pPr>
            <a:r>
              <a:rPr lang="en-US" sz="2400" b="0" i="0" u="none" strike="noStrike" cap="none">
                <a:solidFill>
                  <a:schemeClr val="dk1"/>
                </a:solidFill>
                <a:latin typeface="Verdana"/>
                <a:ea typeface="Verdana"/>
                <a:cs typeface="Verdana"/>
                <a:sym typeface="Verdana"/>
              </a:rPr>
              <a:t>оболочка операционной системы.</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sp>
        <p:nvSpPr>
          <p:cNvPr id="262" name="Google Shape;262;p36"/>
          <p:cNvSpPr txBox="1">
            <a:spLocks noGrp="1"/>
          </p:cNvSpPr>
          <p:nvPr>
            <p:ph type="title" idx="4294967295"/>
          </p:nvPr>
        </p:nvSpPr>
        <p:spPr>
          <a:xfrm>
            <a:off x="250825" y="260350"/>
            <a:ext cx="8893175" cy="10080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a:solidFill>
                  <a:schemeClr val="dk2"/>
                </a:solidFill>
                <a:latin typeface="Garamond"/>
                <a:ea typeface="Garamond"/>
                <a:cs typeface="Garamond"/>
                <a:sym typeface="Garamond"/>
              </a:rPr>
              <a:t>Достоинства и недостатки биометрической аутентификации</a:t>
            </a:r>
            <a:endParaRPr/>
          </a:p>
        </p:txBody>
      </p:sp>
      <p:sp>
        <p:nvSpPr>
          <p:cNvPr id="263" name="Google Shape;263;p36"/>
          <p:cNvSpPr txBox="1">
            <a:spLocks noGrp="1"/>
          </p:cNvSpPr>
          <p:nvPr>
            <p:ph type="body" idx="4294967295"/>
          </p:nvPr>
        </p:nvSpPr>
        <p:spPr>
          <a:xfrm>
            <a:off x="250825" y="1484312"/>
            <a:ext cx="4244975" cy="53736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трудность фальсификации этих признаков;</a:t>
            </a:r>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высокая достоверность аутентификации из-за уникальности таких признаков;</a:t>
            </a:r>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неотделимость биометрических признаков от личности пользователя.</a:t>
            </a:r>
            <a:endParaRPr/>
          </a:p>
        </p:txBody>
      </p:sp>
      <p:sp>
        <p:nvSpPr>
          <p:cNvPr id="264" name="Google Shape;264;p36"/>
          <p:cNvSpPr txBox="1">
            <a:spLocks noGrp="1"/>
          </p:cNvSpPr>
          <p:nvPr>
            <p:ph type="body" idx="4294967295"/>
          </p:nvPr>
        </p:nvSpPr>
        <p:spPr>
          <a:xfrm>
            <a:off x="4648200" y="1557337"/>
            <a:ext cx="4495800" cy="53006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более высокая стоимость по сравнению с другими средствами аутентификации;</a:t>
            </a:r>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возможность отказа легальному пользователю;</a:t>
            </a:r>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возможность утечки персональных данных и нарушения тайны частной жизни.</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p37"/>
          <p:cNvSpPr txBox="1">
            <a:spLocks noGrp="1"/>
          </p:cNvSpPr>
          <p:nvPr>
            <p:ph type="title"/>
          </p:nvPr>
        </p:nvSpPr>
        <p:spPr>
          <a:xfrm>
            <a:off x="250825" y="260350"/>
            <a:ext cx="8893175" cy="1081087"/>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Аутентификация при удаленном доступе</a:t>
            </a:r>
            <a:endParaRPr/>
          </a:p>
        </p:txBody>
      </p:sp>
      <p:sp>
        <p:nvSpPr>
          <p:cNvPr id="270" name="Google Shape;270;p37"/>
          <p:cNvSpPr txBox="1">
            <a:spLocks noGrp="1"/>
          </p:cNvSpPr>
          <p:nvPr>
            <p:ph type="body" idx="1"/>
          </p:nvPr>
        </p:nvSpPr>
        <p:spPr>
          <a:xfrm>
            <a:off x="250825" y="1557337"/>
            <a:ext cx="8893175" cy="53006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Аутентифицирующая информация передается по открытым каналам связи.</a:t>
            </a:r>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Угроза перехвата и воспроизведения нарушителем аутентифицирующей информации (паролей в открытом или хешированном виде, биометрических данных) для «маскарада».</a:t>
            </a:r>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Угроза подмены ответа выделенного сервера аутентификации.</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Google Shape;275;p38"/>
          <p:cNvSpPr txBox="1">
            <a:spLocks noGrp="1"/>
          </p:cNvSpPr>
          <p:nvPr>
            <p:ph type="title"/>
          </p:nvPr>
        </p:nvSpPr>
        <p:spPr>
          <a:xfrm>
            <a:off x="611187" y="188912"/>
            <a:ext cx="8229600" cy="1052512"/>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400"/>
              <a:buFont typeface="Garamond"/>
              <a:buNone/>
            </a:pPr>
            <a:r>
              <a:rPr lang="en-US" sz="4400" b="0" i="0" u="none" strike="noStrike" cap="none">
                <a:solidFill>
                  <a:schemeClr val="dk2"/>
                </a:solidFill>
                <a:latin typeface="Garamond"/>
                <a:ea typeface="Garamond"/>
                <a:cs typeface="Garamond"/>
                <a:sym typeface="Garamond"/>
              </a:rPr>
              <a:t>Прямая аутентификация</a:t>
            </a:r>
            <a:endParaRPr/>
          </a:p>
        </p:txBody>
      </p:sp>
      <p:sp>
        <p:nvSpPr>
          <p:cNvPr id="276" name="Google Shape;276;p38"/>
          <p:cNvSpPr txBox="1">
            <a:spLocks noGrp="1"/>
          </p:cNvSpPr>
          <p:nvPr>
            <p:ph type="body" idx="1"/>
          </p:nvPr>
        </p:nvSpPr>
        <p:spPr>
          <a:xfrm>
            <a:off x="250825" y="1484312"/>
            <a:ext cx="8893175" cy="15843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2"/>
              </a:buClr>
              <a:buSzPts val="2100"/>
              <a:buFont typeface="Noto Sans Symbols"/>
              <a:buNone/>
            </a:pPr>
            <a:r>
              <a:rPr lang="en-US" sz="2800" b="0" i="0" u="none">
                <a:solidFill>
                  <a:schemeClr val="dk1"/>
                </a:solidFill>
                <a:latin typeface="Verdana"/>
                <a:ea typeface="Verdana"/>
                <a:cs typeface="Verdana"/>
                <a:sym typeface="Verdana"/>
              </a:rPr>
              <a:t>Существует одна точка обслуживания (сервер) или каждая точка обслуживания самостоятельно аутентифицирует своих пользователей (имеет свою базу учетных записей).</a:t>
            </a:r>
            <a:endParaRPr/>
          </a:p>
        </p:txBody>
      </p:sp>
      <p:sp>
        <p:nvSpPr>
          <p:cNvPr id="277" name="Google Shape;277;p38"/>
          <p:cNvSpPr txBox="1"/>
          <p:nvPr/>
        </p:nvSpPr>
        <p:spPr>
          <a:xfrm>
            <a:off x="87312" y="3735387"/>
            <a:ext cx="21971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Пользователь</a:t>
            </a:r>
            <a:endParaRPr/>
          </a:p>
        </p:txBody>
      </p:sp>
      <p:sp>
        <p:nvSpPr>
          <p:cNvPr id="278" name="Google Shape;278;p38"/>
          <p:cNvSpPr txBox="1"/>
          <p:nvPr/>
        </p:nvSpPr>
        <p:spPr>
          <a:xfrm>
            <a:off x="2608262" y="3735387"/>
            <a:ext cx="11874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Клиент</a:t>
            </a:r>
            <a:endParaRPr/>
          </a:p>
        </p:txBody>
      </p:sp>
      <p:sp>
        <p:nvSpPr>
          <p:cNvPr id="279" name="Google Shape;279;p38"/>
          <p:cNvSpPr txBox="1"/>
          <p:nvPr/>
        </p:nvSpPr>
        <p:spPr>
          <a:xfrm>
            <a:off x="3995737" y="3284537"/>
            <a:ext cx="4897437" cy="295275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0" name="Google Shape;280;p38"/>
          <p:cNvSpPr txBox="1"/>
          <p:nvPr/>
        </p:nvSpPr>
        <p:spPr>
          <a:xfrm>
            <a:off x="5127625" y="3375025"/>
            <a:ext cx="23939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Администратор</a:t>
            </a:r>
            <a:endParaRPr/>
          </a:p>
        </p:txBody>
      </p:sp>
      <p:sp>
        <p:nvSpPr>
          <p:cNvPr id="281" name="Google Shape;281;p38"/>
          <p:cNvSpPr txBox="1"/>
          <p:nvPr/>
        </p:nvSpPr>
        <p:spPr>
          <a:xfrm>
            <a:off x="4211637" y="3789362"/>
            <a:ext cx="1246187"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Сервер</a:t>
            </a:r>
            <a:endParaRPr/>
          </a:p>
        </p:txBody>
      </p:sp>
      <p:sp>
        <p:nvSpPr>
          <p:cNvPr id="282" name="Google Shape;282;p38"/>
          <p:cNvSpPr txBox="1"/>
          <p:nvPr/>
        </p:nvSpPr>
        <p:spPr>
          <a:xfrm>
            <a:off x="5795962" y="4005262"/>
            <a:ext cx="2532062" cy="8223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Механизм</a:t>
            </a:r>
            <a:endParaRPr/>
          </a:p>
          <a:p>
            <a:pPr marL="0" marR="0" lvl="0" indent="0" algn="ctr"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аутентификации</a:t>
            </a:r>
            <a:endParaRPr/>
          </a:p>
        </p:txBody>
      </p:sp>
      <p:sp>
        <p:nvSpPr>
          <p:cNvPr id="283" name="Google Shape;283;p38"/>
          <p:cNvSpPr txBox="1"/>
          <p:nvPr/>
        </p:nvSpPr>
        <p:spPr>
          <a:xfrm>
            <a:off x="4284662" y="4797425"/>
            <a:ext cx="1854200" cy="11874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Механизм</a:t>
            </a:r>
            <a:endParaRPr/>
          </a:p>
          <a:p>
            <a:pPr marL="0" marR="0" lvl="0" indent="0" algn="ctr"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управления</a:t>
            </a:r>
            <a:endParaRPr/>
          </a:p>
          <a:p>
            <a:pPr marL="0" marR="0" lvl="0" indent="0" algn="ctr"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доступом</a:t>
            </a:r>
            <a:endParaRPr/>
          </a:p>
        </p:txBody>
      </p:sp>
      <p:sp>
        <p:nvSpPr>
          <p:cNvPr id="284" name="Google Shape;284;p38"/>
          <p:cNvSpPr txBox="1"/>
          <p:nvPr/>
        </p:nvSpPr>
        <p:spPr>
          <a:xfrm>
            <a:off x="6927850" y="5032375"/>
            <a:ext cx="14033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Ресурсы</a:t>
            </a:r>
            <a:endParaRPr/>
          </a:p>
        </p:txBody>
      </p:sp>
      <p:cxnSp>
        <p:nvCxnSpPr>
          <p:cNvPr id="285" name="Google Shape;285;p38"/>
          <p:cNvCxnSpPr/>
          <p:nvPr/>
        </p:nvCxnSpPr>
        <p:spPr>
          <a:xfrm rot="10800000" flipH="1">
            <a:off x="2195512" y="4005262"/>
            <a:ext cx="504825" cy="1587"/>
          </a:xfrm>
          <a:prstGeom prst="straightConnector1">
            <a:avLst/>
          </a:prstGeom>
          <a:noFill/>
          <a:ln w="57150" cap="flat" cmpd="sng">
            <a:solidFill>
              <a:schemeClr val="dk1"/>
            </a:solidFill>
            <a:prstDash val="solid"/>
            <a:miter lim="800000"/>
            <a:headEnd type="triangle" w="med" len="med"/>
            <a:tailEnd type="triangle" w="med" len="med"/>
          </a:ln>
        </p:spPr>
      </p:cxnSp>
      <p:cxnSp>
        <p:nvCxnSpPr>
          <p:cNvPr id="286" name="Google Shape;286;p38"/>
          <p:cNvCxnSpPr/>
          <p:nvPr/>
        </p:nvCxnSpPr>
        <p:spPr>
          <a:xfrm>
            <a:off x="3708400" y="4005262"/>
            <a:ext cx="503237" cy="0"/>
          </a:xfrm>
          <a:prstGeom prst="straightConnector1">
            <a:avLst/>
          </a:prstGeom>
          <a:noFill/>
          <a:ln w="57150" cap="flat" cmpd="sng">
            <a:solidFill>
              <a:schemeClr val="dk1"/>
            </a:solidFill>
            <a:prstDash val="solid"/>
            <a:miter lim="800000"/>
            <a:headEnd type="triangle" w="med" len="med"/>
            <a:tailEnd type="triangle" w="med" len="med"/>
          </a:ln>
        </p:spPr>
      </p:cxnSp>
      <p:cxnSp>
        <p:nvCxnSpPr>
          <p:cNvPr id="287" name="Google Shape;287;p38"/>
          <p:cNvCxnSpPr/>
          <p:nvPr/>
        </p:nvCxnSpPr>
        <p:spPr>
          <a:xfrm>
            <a:off x="6877050" y="3716337"/>
            <a:ext cx="0" cy="433387"/>
          </a:xfrm>
          <a:prstGeom prst="straightConnector1">
            <a:avLst/>
          </a:prstGeom>
          <a:noFill/>
          <a:ln w="57150" cap="flat" cmpd="sng">
            <a:solidFill>
              <a:schemeClr val="dk1"/>
            </a:solidFill>
            <a:prstDash val="solid"/>
            <a:miter lim="800000"/>
            <a:headEnd type="triangle" w="med" len="med"/>
            <a:tailEnd type="triangle" w="med" len="med"/>
          </a:ln>
        </p:spPr>
      </p:cxnSp>
      <p:cxnSp>
        <p:nvCxnSpPr>
          <p:cNvPr id="288" name="Google Shape;288;p38"/>
          <p:cNvCxnSpPr/>
          <p:nvPr/>
        </p:nvCxnSpPr>
        <p:spPr>
          <a:xfrm>
            <a:off x="5435600" y="4076700"/>
            <a:ext cx="792162" cy="215900"/>
          </a:xfrm>
          <a:prstGeom prst="straightConnector1">
            <a:avLst/>
          </a:prstGeom>
          <a:noFill/>
          <a:ln w="57150" cap="flat" cmpd="sng">
            <a:solidFill>
              <a:schemeClr val="dk1"/>
            </a:solidFill>
            <a:prstDash val="solid"/>
            <a:miter lim="800000"/>
            <a:headEnd type="triangle" w="med" len="med"/>
            <a:tailEnd type="triangle" w="med" len="med"/>
          </a:ln>
        </p:spPr>
      </p:cxnSp>
      <p:cxnSp>
        <p:nvCxnSpPr>
          <p:cNvPr id="289" name="Google Shape;289;p38"/>
          <p:cNvCxnSpPr/>
          <p:nvPr/>
        </p:nvCxnSpPr>
        <p:spPr>
          <a:xfrm>
            <a:off x="4932362" y="4221162"/>
            <a:ext cx="0" cy="720725"/>
          </a:xfrm>
          <a:prstGeom prst="straightConnector1">
            <a:avLst/>
          </a:prstGeom>
          <a:noFill/>
          <a:ln w="57150" cap="flat" cmpd="sng">
            <a:solidFill>
              <a:schemeClr val="dk1"/>
            </a:solidFill>
            <a:prstDash val="solid"/>
            <a:miter lim="800000"/>
            <a:headEnd type="triangle" w="med" len="med"/>
            <a:tailEnd type="triangle" w="med" len="med"/>
          </a:ln>
        </p:spPr>
      </p:cxnSp>
      <p:cxnSp>
        <p:nvCxnSpPr>
          <p:cNvPr id="290" name="Google Shape;290;p38"/>
          <p:cNvCxnSpPr/>
          <p:nvPr/>
        </p:nvCxnSpPr>
        <p:spPr>
          <a:xfrm>
            <a:off x="6084887" y="5300662"/>
            <a:ext cx="863600" cy="0"/>
          </a:xfrm>
          <a:prstGeom prst="straightConnector1">
            <a:avLst/>
          </a:prstGeom>
          <a:noFill/>
          <a:ln w="57150" cap="flat" cmpd="sng">
            <a:solidFill>
              <a:schemeClr val="dk1"/>
            </a:solidFill>
            <a:prstDash val="solid"/>
            <a:miter lim="800000"/>
            <a:headEnd type="triangle" w="med" len="med"/>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
        <p:cNvGrpSpPr/>
        <p:nvPr/>
      </p:nvGrpSpPr>
      <p:grpSpPr>
        <a:xfrm>
          <a:off x="0" y="0"/>
          <a:ext cx="0" cy="0"/>
          <a:chOff x="0" y="0"/>
          <a:chExt cx="0" cy="0"/>
        </a:xfrm>
      </p:grpSpPr>
      <p:sp>
        <p:nvSpPr>
          <p:cNvPr id="295" name="Google Shape;295;p39"/>
          <p:cNvSpPr txBox="1">
            <a:spLocks noGrp="1"/>
          </p:cNvSpPr>
          <p:nvPr>
            <p:ph type="title"/>
          </p:nvPr>
        </p:nvSpPr>
        <p:spPr>
          <a:xfrm>
            <a:off x="468312" y="333375"/>
            <a:ext cx="8229600" cy="84772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400"/>
              <a:buFont typeface="Garamond"/>
              <a:buNone/>
            </a:pPr>
            <a:r>
              <a:rPr lang="en-US" sz="4400" b="0" i="0" u="none" strike="noStrike" cap="none">
                <a:solidFill>
                  <a:schemeClr val="dk2"/>
                </a:solidFill>
                <a:latin typeface="Garamond"/>
                <a:ea typeface="Garamond"/>
                <a:cs typeface="Garamond"/>
                <a:sym typeface="Garamond"/>
              </a:rPr>
              <a:t>Протокол S/Key </a:t>
            </a:r>
            <a:endParaRPr/>
          </a:p>
        </p:txBody>
      </p:sp>
      <p:sp>
        <p:nvSpPr>
          <p:cNvPr id="296" name="Google Shape;296;p39"/>
          <p:cNvSpPr txBox="1">
            <a:spLocks noGrp="1"/>
          </p:cNvSpPr>
          <p:nvPr>
            <p:ph type="body" idx="1"/>
          </p:nvPr>
        </p:nvSpPr>
        <p:spPr>
          <a:xfrm>
            <a:off x="250825" y="1557337"/>
            <a:ext cx="8893175" cy="53006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Идея протокола S/Key основывается на модели одноразовых паролей, получаемых последовательным применением необратимой (односторонней) функции (например, функции хеширования).</a:t>
            </a:r>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Протокол S/Key состоит из двух частей – генерации списка одноразовых паролей (парольной инициализации) и собственно аутентификации.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Google Shape;301;p40"/>
          <p:cNvSpPr txBox="1">
            <a:spLocks noGrp="1"/>
          </p:cNvSpPr>
          <p:nvPr>
            <p:ph type="title"/>
          </p:nvPr>
        </p:nvSpPr>
        <p:spPr>
          <a:xfrm>
            <a:off x="323850" y="188912"/>
            <a:ext cx="8820150" cy="1008062"/>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Процедура парольной инициализации</a:t>
            </a:r>
            <a:endParaRPr/>
          </a:p>
        </p:txBody>
      </p:sp>
      <p:sp>
        <p:nvSpPr>
          <p:cNvPr id="302" name="Google Shape;302;p40"/>
          <p:cNvSpPr txBox="1">
            <a:spLocks noGrp="1"/>
          </p:cNvSpPr>
          <p:nvPr>
            <p:ph type="body" idx="1"/>
          </p:nvPr>
        </p:nvSpPr>
        <p:spPr>
          <a:xfrm>
            <a:off x="250825" y="1628775"/>
            <a:ext cx="8893175" cy="52292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800"/>
              <a:buFont typeface="Noto Sans Symbols"/>
              <a:buNone/>
            </a:pPr>
            <a:r>
              <a:rPr lang="en-US" sz="2400" b="0" i="0" u="none">
                <a:solidFill>
                  <a:schemeClr val="dk1"/>
                </a:solidFill>
                <a:latin typeface="Verdana"/>
                <a:ea typeface="Verdana"/>
                <a:cs typeface="Verdana"/>
                <a:sym typeface="Verdana"/>
              </a:rPr>
              <a:t>Сервер аутентификации AS вычисляет предварительный одноразовый пароль Y</a:t>
            </a:r>
            <a:r>
              <a:rPr lang="en-US" sz="2400" b="0" i="0" u="none" baseline="-25000">
                <a:solidFill>
                  <a:schemeClr val="dk1"/>
                </a:solidFill>
                <a:latin typeface="Verdana"/>
                <a:ea typeface="Verdana"/>
                <a:cs typeface="Verdana"/>
                <a:sym typeface="Verdana"/>
              </a:rPr>
              <a:t>M+1</a:t>
            </a:r>
            <a:r>
              <a:rPr lang="en-US" sz="2400" b="0" i="0" u="none">
                <a:solidFill>
                  <a:schemeClr val="dk1"/>
                </a:solidFill>
                <a:latin typeface="Verdana"/>
                <a:ea typeface="Verdana"/>
                <a:cs typeface="Verdana"/>
                <a:sym typeface="Verdana"/>
              </a:rPr>
              <a:t>=H</a:t>
            </a:r>
            <a:r>
              <a:rPr lang="en-US" sz="2400" b="0" i="0" u="none" baseline="30000">
                <a:solidFill>
                  <a:schemeClr val="dk1"/>
                </a:solidFill>
                <a:latin typeface="Verdana"/>
                <a:ea typeface="Verdana"/>
                <a:cs typeface="Verdana"/>
                <a:sym typeface="Verdana"/>
              </a:rPr>
              <a:t>(M+1)</a:t>
            </a:r>
            <a:r>
              <a:rPr lang="en-US" sz="2400" b="0" i="0" u="none">
                <a:solidFill>
                  <a:schemeClr val="dk1"/>
                </a:solidFill>
                <a:latin typeface="Verdana"/>
                <a:ea typeface="Verdana"/>
                <a:cs typeface="Verdana"/>
                <a:sym typeface="Verdana"/>
              </a:rPr>
              <a:t>(N,P)=H(H(…(H(N,P))…)) (M+1 раз выполняется хеширование) и сохраняет N (случайное число), M (количество неиспользованных одноразовых паролей), Y</a:t>
            </a:r>
            <a:r>
              <a:rPr lang="en-US" sz="2400" b="0" i="0" u="none" baseline="-25000">
                <a:solidFill>
                  <a:schemeClr val="dk1"/>
                </a:solidFill>
                <a:latin typeface="Verdana"/>
                <a:ea typeface="Verdana"/>
                <a:cs typeface="Verdana"/>
                <a:sym typeface="Verdana"/>
              </a:rPr>
              <a:t>M+1</a:t>
            </a:r>
            <a:r>
              <a:rPr lang="en-US" sz="2400" b="0" i="0" u="none">
                <a:solidFill>
                  <a:schemeClr val="dk1"/>
                </a:solidFill>
                <a:latin typeface="Verdana"/>
                <a:ea typeface="Verdana"/>
                <a:cs typeface="Verdana"/>
                <a:sym typeface="Verdana"/>
              </a:rPr>
              <a:t> вместе с ID и P (именем и секретным паролем пользователя) в регистрационной базе данных.</a:t>
            </a:r>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N используется для исключения передачи по сети секретного пароля пользователя P для генерации нового списка одноразовых паролей.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p41"/>
          <p:cNvSpPr txBox="1">
            <a:spLocks noGrp="1"/>
          </p:cNvSpPr>
          <p:nvPr>
            <p:ph type="title"/>
          </p:nvPr>
        </p:nvSpPr>
        <p:spPr>
          <a:xfrm>
            <a:off x="468312" y="260350"/>
            <a:ext cx="8229600" cy="113982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Процедура аутентификации по протоколу S/Key </a:t>
            </a:r>
            <a:endParaRPr/>
          </a:p>
        </p:txBody>
      </p:sp>
      <p:sp>
        <p:nvSpPr>
          <p:cNvPr id="308" name="Google Shape;308;p41"/>
          <p:cNvSpPr txBox="1">
            <a:spLocks noGrp="1"/>
          </p:cNvSpPr>
          <p:nvPr>
            <p:ph type="body" idx="1"/>
          </p:nvPr>
        </p:nvSpPr>
        <p:spPr>
          <a:xfrm>
            <a:off x="250825" y="1484312"/>
            <a:ext cx="8893175" cy="53736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2"/>
              </a:buClr>
              <a:buSzPts val="1800"/>
              <a:buFont typeface="Noto Sans Symbols"/>
              <a:buAutoNum type="arabicPeriod"/>
            </a:pPr>
            <a:r>
              <a:rPr lang="en-US" sz="2400" b="0" i="0" u="none">
                <a:solidFill>
                  <a:schemeClr val="dk1"/>
                </a:solidFill>
                <a:latin typeface="Verdana"/>
                <a:ea typeface="Verdana"/>
                <a:cs typeface="Verdana"/>
                <a:sym typeface="Verdana"/>
              </a:rPr>
              <a:t>Клиент C-&gt;AS: ID пользователя U.</a:t>
            </a:r>
            <a:endParaRPr/>
          </a:p>
          <a:p>
            <a:pPr marL="342900" marR="0" lvl="0" indent="-342900" algn="l" rtl="0">
              <a:lnSpc>
                <a:spcPct val="90000"/>
              </a:lnSpc>
              <a:spcBef>
                <a:spcPts val="480"/>
              </a:spcBef>
              <a:spcAft>
                <a:spcPts val="0"/>
              </a:spcAft>
              <a:buClr>
                <a:schemeClr val="lt2"/>
              </a:buClr>
              <a:buSzPts val="1800"/>
              <a:buFont typeface="Noto Sans Symbols"/>
              <a:buAutoNum type="arabicPeriod"/>
            </a:pPr>
            <a:r>
              <a:rPr lang="en-US" sz="2400" b="0" i="0" u="none">
                <a:solidFill>
                  <a:schemeClr val="dk1"/>
                </a:solidFill>
                <a:latin typeface="Verdana"/>
                <a:ea typeface="Verdana"/>
                <a:cs typeface="Verdana"/>
                <a:sym typeface="Verdana"/>
              </a:rPr>
              <a:t>AS: извлечение из регистрационной базы данных соответствующих ID значений N, M, Y</a:t>
            </a:r>
            <a:r>
              <a:rPr lang="en-US" sz="2400" b="0" i="0" u="none" baseline="-25000">
                <a:solidFill>
                  <a:schemeClr val="dk1"/>
                </a:solidFill>
                <a:latin typeface="Verdana"/>
                <a:ea typeface="Verdana"/>
                <a:cs typeface="Verdana"/>
                <a:sym typeface="Verdana"/>
              </a:rPr>
              <a:t>M+1</a:t>
            </a:r>
            <a:r>
              <a:rPr lang="en-US" sz="2400" b="0" i="0" u="none">
                <a:solidFill>
                  <a:schemeClr val="dk1"/>
                </a:solidFill>
                <a:latin typeface="Verdana"/>
                <a:ea typeface="Verdana"/>
                <a:cs typeface="Verdana"/>
                <a:sym typeface="Verdana"/>
              </a:rPr>
              <a:t>.</a:t>
            </a:r>
            <a:endParaRPr/>
          </a:p>
          <a:p>
            <a:pPr marL="342900" marR="0" lvl="0" indent="-342900" algn="l" rtl="0">
              <a:lnSpc>
                <a:spcPct val="90000"/>
              </a:lnSpc>
              <a:spcBef>
                <a:spcPts val="480"/>
              </a:spcBef>
              <a:spcAft>
                <a:spcPts val="0"/>
              </a:spcAft>
              <a:buClr>
                <a:schemeClr val="lt2"/>
              </a:buClr>
              <a:buSzPts val="1800"/>
              <a:buFont typeface="Noto Sans Symbols"/>
              <a:buAutoNum type="arabicPeriod"/>
            </a:pPr>
            <a:r>
              <a:rPr lang="en-US" sz="2400" b="0" i="0" u="none">
                <a:solidFill>
                  <a:schemeClr val="dk1"/>
                </a:solidFill>
                <a:latin typeface="Verdana"/>
                <a:ea typeface="Verdana"/>
                <a:cs typeface="Verdana"/>
                <a:sym typeface="Verdana"/>
              </a:rPr>
              <a:t>AS-&gt;C: N, M.</a:t>
            </a:r>
            <a:endParaRPr/>
          </a:p>
          <a:p>
            <a:pPr marL="342900" marR="0" lvl="0" indent="-342900" algn="l" rtl="0">
              <a:lnSpc>
                <a:spcPct val="90000"/>
              </a:lnSpc>
              <a:spcBef>
                <a:spcPts val="480"/>
              </a:spcBef>
              <a:spcAft>
                <a:spcPts val="0"/>
              </a:spcAft>
              <a:buClr>
                <a:schemeClr val="lt2"/>
              </a:buClr>
              <a:buSzPts val="1800"/>
              <a:buFont typeface="Noto Sans Symbols"/>
              <a:buAutoNum type="arabicPeriod"/>
            </a:pPr>
            <a:r>
              <a:rPr lang="en-US" sz="2400" b="0" i="0" u="none">
                <a:solidFill>
                  <a:schemeClr val="dk1"/>
                </a:solidFill>
                <a:latin typeface="Verdana"/>
                <a:ea typeface="Verdana"/>
                <a:cs typeface="Verdana"/>
                <a:sym typeface="Verdana"/>
              </a:rPr>
              <a:t>U-&gt;C: P.</a:t>
            </a:r>
            <a:endParaRPr/>
          </a:p>
          <a:p>
            <a:pPr marL="342900" marR="0" lvl="0" indent="-342900" algn="l" rtl="0">
              <a:lnSpc>
                <a:spcPct val="90000"/>
              </a:lnSpc>
              <a:spcBef>
                <a:spcPts val="480"/>
              </a:spcBef>
              <a:spcAft>
                <a:spcPts val="0"/>
              </a:spcAft>
              <a:buClr>
                <a:schemeClr val="lt2"/>
              </a:buClr>
              <a:buSzPts val="1800"/>
              <a:buFont typeface="Noto Sans Symbols"/>
              <a:buAutoNum type="arabicPeriod"/>
            </a:pPr>
            <a:r>
              <a:rPr lang="en-US" sz="2400" b="0" i="0" u="none">
                <a:solidFill>
                  <a:schemeClr val="dk1"/>
                </a:solidFill>
                <a:latin typeface="Verdana"/>
                <a:ea typeface="Verdana"/>
                <a:cs typeface="Verdana"/>
                <a:sym typeface="Verdana"/>
              </a:rPr>
              <a:t>C: вычисление Y</a:t>
            </a:r>
            <a:r>
              <a:rPr lang="en-US" sz="2400" b="0" i="0" u="none" baseline="-25000">
                <a:solidFill>
                  <a:schemeClr val="dk1"/>
                </a:solidFill>
                <a:latin typeface="Verdana"/>
                <a:ea typeface="Verdana"/>
                <a:cs typeface="Verdana"/>
                <a:sym typeface="Verdana"/>
              </a:rPr>
              <a:t>M</a:t>
            </a:r>
            <a:r>
              <a:rPr lang="en-US" sz="2400" b="0" i="0" u="none">
                <a:solidFill>
                  <a:schemeClr val="dk1"/>
                </a:solidFill>
                <a:latin typeface="Verdana"/>
                <a:ea typeface="Verdana"/>
                <a:cs typeface="Verdana"/>
                <a:sym typeface="Verdana"/>
              </a:rPr>
              <a:t> = H</a:t>
            </a:r>
            <a:r>
              <a:rPr lang="en-US" sz="2400" b="0" i="0" u="none" baseline="30000">
                <a:solidFill>
                  <a:schemeClr val="dk1"/>
                </a:solidFill>
                <a:latin typeface="Verdana"/>
                <a:ea typeface="Verdana"/>
                <a:cs typeface="Verdana"/>
                <a:sym typeface="Verdana"/>
              </a:rPr>
              <a:t>(M)</a:t>
            </a:r>
            <a:r>
              <a:rPr lang="en-US" sz="2400" b="0" i="0" u="none">
                <a:solidFill>
                  <a:schemeClr val="dk1"/>
                </a:solidFill>
                <a:latin typeface="Verdana"/>
                <a:ea typeface="Verdana"/>
                <a:cs typeface="Verdana"/>
                <a:sym typeface="Verdana"/>
              </a:rPr>
              <a:t>(N,P).</a:t>
            </a:r>
            <a:endParaRPr/>
          </a:p>
          <a:p>
            <a:pPr marL="342900" marR="0" lvl="0" indent="-342900" algn="l" rtl="0">
              <a:lnSpc>
                <a:spcPct val="90000"/>
              </a:lnSpc>
              <a:spcBef>
                <a:spcPts val="480"/>
              </a:spcBef>
              <a:spcAft>
                <a:spcPts val="0"/>
              </a:spcAft>
              <a:buClr>
                <a:schemeClr val="lt2"/>
              </a:buClr>
              <a:buSzPts val="1800"/>
              <a:buFont typeface="Noto Sans Symbols"/>
              <a:buAutoNum type="arabicPeriod"/>
            </a:pPr>
            <a:r>
              <a:rPr lang="en-US" sz="2400" b="0" i="0" u="none">
                <a:solidFill>
                  <a:schemeClr val="dk1"/>
                </a:solidFill>
                <a:latin typeface="Verdana"/>
                <a:ea typeface="Verdana"/>
                <a:cs typeface="Verdana"/>
                <a:sym typeface="Verdana"/>
              </a:rPr>
              <a:t>C-&gt;AS: Y</a:t>
            </a:r>
            <a:r>
              <a:rPr lang="en-US" sz="2400" b="0" i="0" u="none" baseline="-25000">
                <a:solidFill>
                  <a:schemeClr val="dk1"/>
                </a:solidFill>
                <a:latin typeface="Verdana"/>
                <a:ea typeface="Verdana"/>
                <a:cs typeface="Verdana"/>
                <a:sym typeface="Verdana"/>
              </a:rPr>
              <a:t>M</a:t>
            </a:r>
            <a:r>
              <a:rPr lang="en-US" sz="2400" b="0" i="0" u="none">
                <a:solidFill>
                  <a:schemeClr val="dk1"/>
                </a:solidFill>
                <a:latin typeface="Verdana"/>
                <a:ea typeface="Verdana"/>
                <a:cs typeface="Verdana"/>
                <a:sym typeface="Verdana"/>
              </a:rPr>
              <a:t>.</a:t>
            </a:r>
            <a:endParaRPr/>
          </a:p>
          <a:p>
            <a:pPr marL="342900" marR="0" lvl="0" indent="-342900" algn="l" rtl="0">
              <a:lnSpc>
                <a:spcPct val="90000"/>
              </a:lnSpc>
              <a:spcBef>
                <a:spcPts val="480"/>
              </a:spcBef>
              <a:spcAft>
                <a:spcPts val="0"/>
              </a:spcAft>
              <a:buClr>
                <a:schemeClr val="lt2"/>
              </a:buClr>
              <a:buSzPts val="1800"/>
              <a:buFont typeface="Noto Sans Symbols"/>
              <a:buAutoNum type="arabicPeriod"/>
            </a:pPr>
            <a:r>
              <a:rPr lang="en-US" sz="2400" b="0" i="0" u="none">
                <a:solidFill>
                  <a:schemeClr val="dk1"/>
                </a:solidFill>
                <a:latin typeface="Verdana"/>
                <a:ea typeface="Verdana"/>
                <a:cs typeface="Verdana"/>
                <a:sym typeface="Verdana"/>
              </a:rPr>
              <a:t>AS: вычисление H(Y</a:t>
            </a:r>
            <a:r>
              <a:rPr lang="en-US" sz="2400" b="0" i="0" u="none" baseline="-25000">
                <a:solidFill>
                  <a:schemeClr val="dk1"/>
                </a:solidFill>
                <a:latin typeface="Verdana"/>
                <a:ea typeface="Verdana"/>
                <a:cs typeface="Verdana"/>
                <a:sym typeface="Verdana"/>
              </a:rPr>
              <a:t>M</a:t>
            </a:r>
            <a:r>
              <a:rPr lang="en-US" sz="2400" b="0" i="0" u="none">
                <a:solidFill>
                  <a:schemeClr val="dk1"/>
                </a:solidFill>
                <a:latin typeface="Verdana"/>
                <a:ea typeface="Verdana"/>
                <a:cs typeface="Verdana"/>
                <a:sym typeface="Verdana"/>
              </a:rPr>
              <a:t>) и сравнение этого хеш-значения с Y</a:t>
            </a:r>
            <a:r>
              <a:rPr lang="en-US" sz="2400" b="0" i="0" u="none" baseline="-25000">
                <a:solidFill>
                  <a:schemeClr val="dk1"/>
                </a:solidFill>
                <a:latin typeface="Verdana"/>
                <a:ea typeface="Verdana"/>
                <a:cs typeface="Verdana"/>
                <a:sym typeface="Verdana"/>
              </a:rPr>
              <a:t>M+1</a:t>
            </a:r>
            <a:r>
              <a:rPr lang="en-US" sz="2400" b="0" i="0" u="none">
                <a:solidFill>
                  <a:schemeClr val="dk1"/>
                </a:solidFill>
                <a:latin typeface="Verdana"/>
                <a:ea typeface="Verdana"/>
                <a:cs typeface="Verdana"/>
                <a:sym typeface="Verdana"/>
              </a:rPr>
              <a:t>, если эти значения совпадают, то пользователь авторизуется, а в регистрационной базе данных соответствующее ID значение Y</a:t>
            </a:r>
            <a:r>
              <a:rPr lang="en-US" sz="2400" b="0" i="0" u="none" baseline="-25000">
                <a:solidFill>
                  <a:schemeClr val="dk1"/>
                </a:solidFill>
                <a:latin typeface="Verdana"/>
                <a:ea typeface="Verdana"/>
                <a:cs typeface="Verdana"/>
                <a:sym typeface="Verdana"/>
              </a:rPr>
              <a:t>M+1</a:t>
            </a:r>
            <a:r>
              <a:rPr lang="en-US" sz="2400" b="0" i="0" u="none">
                <a:solidFill>
                  <a:schemeClr val="dk1"/>
                </a:solidFill>
                <a:latin typeface="Verdana"/>
                <a:ea typeface="Verdana"/>
                <a:cs typeface="Verdana"/>
                <a:sym typeface="Verdana"/>
              </a:rPr>
              <a:t> заменяется значением Y</a:t>
            </a:r>
            <a:r>
              <a:rPr lang="en-US" sz="2400" b="0" i="0" u="none" baseline="-25000">
                <a:solidFill>
                  <a:schemeClr val="dk1"/>
                </a:solidFill>
                <a:latin typeface="Verdana"/>
                <a:ea typeface="Verdana"/>
                <a:cs typeface="Verdana"/>
                <a:sym typeface="Verdana"/>
              </a:rPr>
              <a:t>M</a:t>
            </a:r>
            <a:r>
              <a:rPr lang="en-US" sz="2400" b="0" i="0" u="none">
                <a:solidFill>
                  <a:schemeClr val="dk1"/>
                </a:solidFill>
                <a:latin typeface="Verdana"/>
                <a:ea typeface="Verdana"/>
                <a:cs typeface="Verdana"/>
                <a:sym typeface="Verdana"/>
              </a:rPr>
              <a:t>, а значение M уменьшается на 1.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p42"/>
          <p:cNvSpPr txBox="1">
            <a:spLocks noGrp="1"/>
          </p:cNvSpPr>
          <p:nvPr>
            <p:ph type="title"/>
          </p:nvPr>
        </p:nvSpPr>
        <p:spPr>
          <a:xfrm>
            <a:off x="468312" y="260350"/>
            <a:ext cx="8229600" cy="87947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400"/>
              <a:buFont typeface="Garamond"/>
              <a:buNone/>
            </a:pPr>
            <a:r>
              <a:rPr lang="en-US" sz="4400" b="0" i="0" u="none" strike="noStrike" cap="none">
                <a:solidFill>
                  <a:schemeClr val="dk2"/>
                </a:solidFill>
                <a:latin typeface="Garamond"/>
                <a:ea typeface="Garamond"/>
                <a:cs typeface="Garamond"/>
                <a:sym typeface="Garamond"/>
              </a:rPr>
              <a:t>Протокол CHAP </a:t>
            </a:r>
            <a:endParaRPr/>
          </a:p>
        </p:txBody>
      </p:sp>
      <p:sp>
        <p:nvSpPr>
          <p:cNvPr id="314" name="Google Shape;314;p42"/>
          <p:cNvSpPr txBox="1">
            <a:spLocks noGrp="1"/>
          </p:cNvSpPr>
          <p:nvPr>
            <p:ph type="body" idx="1"/>
          </p:nvPr>
        </p:nvSpPr>
        <p:spPr>
          <a:xfrm>
            <a:off x="250825" y="1628775"/>
            <a:ext cx="8893175" cy="52292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Challenge Handshake Authentication Protocol</a:t>
            </a:r>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Идеей протокола CHAP является передача клиентом пароля в хешированном виде с использованием полученного от сервера случайного числа.</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8"/>
        <p:cNvGrpSpPr/>
        <p:nvPr/>
      </p:nvGrpSpPr>
      <p:grpSpPr>
        <a:xfrm>
          <a:off x="0" y="0"/>
          <a:ext cx="0" cy="0"/>
          <a:chOff x="0" y="0"/>
          <a:chExt cx="0" cy="0"/>
        </a:xfrm>
      </p:grpSpPr>
      <p:sp>
        <p:nvSpPr>
          <p:cNvPr id="319" name="Google Shape;319;p43"/>
          <p:cNvSpPr txBox="1">
            <a:spLocks noGrp="1"/>
          </p:cNvSpPr>
          <p:nvPr>
            <p:ph type="title"/>
          </p:nvPr>
        </p:nvSpPr>
        <p:spPr>
          <a:xfrm>
            <a:off x="684212" y="476250"/>
            <a:ext cx="8229600" cy="92392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400"/>
              <a:buFont typeface="Garamond"/>
              <a:buNone/>
            </a:pPr>
            <a:r>
              <a:rPr lang="en-US" sz="4400" b="0" i="0" u="none" strike="noStrike" cap="none">
                <a:solidFill>
                  <a:schemeClr val="dk2"/>
                </a:solidFill>
                <a:latin typeface="Garamond"/>
                <a:ea typeface="Garamond"/>
                <a:cs typeface="Garamond"/>
                <a:sym typeface="Garamond"/>
              </a:rPr>
              <a:t>Протокол CHAP</a:t>
            </a:r>
            <a:endParaRPr/>
          </a:p>
        </p:txBody>
      </p:sp>
      <p:sp>
        <p:nvSpPr>
          <p:cNvPr id="320" name="Google Shape;320;p43"/>
          <p:cNvSpPr txBox="1">
            <a:spLocks noGrp="1"/>
          </p:cNvSpPr>
          <p:nvPr>
            <p:ph type="body" idx="1"/>
          </p:nvPr>
        </p:nvSpPr>
        <p:spPr>
          <a:xfrm>
            <a:off x="250825" y="1484312"/>
            <a:ext cx="8893175" cy="53736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2"/>
              </a:buClr>
              <a:buSzPts val="1800"/>
              <a:buFont typeface="Noto Sans Symbols"/>
              <a:buAutoNum type="arabicPeriod"/>
            </a:pPr>
            <a:r>
              <a:rPr lang="en-US" sz="2400" b="0" i="0" u="none">
                <a:solidFill>
                  <a:schemeClr val="dk1"/>
                </a:solidFill>
                <a:latin typeface="Verdana"/>
                <a:ea typeface="Verdana"/>
                <a:cs typeface="Verdana"/>
                <a:sym typeface="Verdana"/>
              </a:rPr>
              <a:t>Сервер аутентификации AS: генерация случайного числа N.</a:t>
            </a:r>
            <a:endParaRPr/>
          </a:p>
          <a:p>
            <a:pPr marL="342900" marR="0" lvl="0" indent="-342900" algn="l" rtl="0">
              <a:lnSpc>
                <a:spcPct val="90000"/>
              </a:lnSpc>
              <a:spcBef>
                <a:spcPts val="480"/>
              </a:spcBef>
              <a:spcAft>
                <a:spcPts val="0"/>
              </a:spcAft>
              <a:buClr>
                <a:schemeClr val="lt2"/>
              </a:buClr>
              <a:buSzPts val="1800"/>
              <a:buFont typeface="Noto Sans Symbols"/>
              <a:buAutoNum type="arabicPeriod"/>
            </a:pPr>
            <a:r>
              <a:rPr lang="en-US" sz="2400" b="0" i="0" u="none">
                <a:solidFill>
                  <a:schemeClr val="dk1"/>
                </a:solidFill>
                <a:latin typeface="Verdana"/>
                <a:ea typeface="Verdana"/>
                <a:cs typeface="Verdana"/>
                <a:sym typeface="Verdana"/>
              </a:rPr>
              <a:t>AS-&gt;Клиент C: идентификатор сервера ID</a:t>
            </a:r>
            <a:r>
              <a:rPr lang="en-US" sz="2400" b="0" i="0" u="none" baseline="-25000">
                <a:solidFill>
                  <a:schemeClr val="dk1"/>
                </a:solidFill>
                <a:latin typeface="Verdana"/>
                <a:ea typeface="Verdana"/>
                <a:cs typeface="Verdana"/>
                <a:sym typeface="Verdana"/>
              </a:rPr>
              <a:t>S</a:t>
            </a:r>
            <a:r>
              <a:rPr lang="en-US" sz="2400" b="0" i="0" u="none">
                <a:solidFill>
                  <a:schemeClr val="dk1"/>
                </a:solidFill>
                <a:latin typeface="Verdana"/>
                <a:ea typeface="Verdana"/>
                <a:cs typeface="Verdana"/>
                <a:sym typeface="Verdana"/>
              </a:rPr>
              <a:t>, N и его длина в байтах (вызов).</a:t>
            </a:r>
            <a:endParaRPr/>
          </a:p>
          <a:p>
            <a:pPr marL="342900" marR="0" lvl="0" indent="-342900" algn="l" rtl="0">
              <a:lnSpc>
                <a:spcPct val="90000"/>
              </a:lnSpc>
              <a:spcBef>
                <a:spcPts val="480"/>
              </a:spcBef>
              <a:spcAft>
                <a:spcPts val="0"/>
              </a:spcAft>
              <a:buClr>
                <a:schemeClr val="lt2"/>
              </a:buClr>
              <a:buSzPts val="1800"/>
              <a:buFont typeface="Noto Sans Symbols"/>
              <a:buAutoNum type="arabicPeriod"/>
            </a:pPr>
            <a:r>
              <a:rPr lang="en-US" sz="2400" b="0" i="0" u="none">
                <a:solidFill>
                  <a:schemeClr val="dk1"/>
                </a:solidFill>
                <a:latin typeface="Verdana"/>
                <a:ea typeface="Verdana"/>
                <a:cs typeface="Verdana"/>
                <a:sym typeface="Verdana"/>
              </a:rPr>
              <a:t>Пользователь U-&gt;C: пароль P.</a:t>
            </a:r>
            <a:endParaRPr/>
          </a:p>
          <a:p>
            <a:pPr marL="342900" marR="0" lvl="0" indent="-342900" algn="l" rtl="0">
              <a:lnSpc>
                <a:spcPct val="90000"/>
              </a:lnSpc>
              <a:spcBef>
                <a:spcPts val="480"/>
              </a:spcBef>
              <a:spcAft>
                <a:spcPts val="0"/>
              </a:spcAft>
              <a:buClr>
                <a:schemeClr val="lt2"/>
              </a:buClr>
              <a:buSzPts val="1800"/>
              <a:buFont typeface="Noto Sans Symbols"/>
              <a:buAutoNum type="arabicPeriod"/>
            </a:pPr>
            <a:r>
              <a:rPr lang="en-US" sz="2400" b="0" i="0" u="none">
                <a:solidFill>
                  <a:schemeClr val="dk1"/>
                </a:solidFill>
                <a:latin typeface="Verdana"/>
                <a:ea typeface="Verdana"/>
                <a:cs typeface="Verdana"/>
                <a:sym typeface="Verdana"/>
              </a:rPr>
              <a:t>C: вычисление хеш-значения R=H(ID</a:t>
            </a:r>
            <a:r>
              <a:rPr lang="en-US" sz="2400" b="0" i="0" u="none" baseline="-25000">
                <a:solidFill>
                  <a:schemeClr val="dk1"/>
                </a:solidFill>
                <a:latin typeface="Verdana"/>
                <a:ea typeface="Verdana"/>
                <a:cs typeface="Verdana"/>
                <a:sym typeface="Verdana"/>
              </a:rPr>
              <a:t>S</a:t>
            </a:r>
            <a:r>
              <a:rPr lang="en-US" sz="2400" b="0" i="0" u="none">
                <a:solidFill>
                  <a:schemeClr val="dk1"/>
                </a:solidFill>
                <a:latin typeface="Verdana"/>
                <a:ea typeface="Verdana"/>
                <a:cs typeface="Verdana"/>
                <a:sym typeface="Verdana"/>
              </a:rPr>
              <a:t>, N, P).</a:t>
            </a:r>
            <a:endParaRPr/>
          </a:p>
          <a:p>
            <a:pPr marL="342900" marR="0" lvl="0" indent="-342900" algn="l" rtl="0">
              <a:lnSpc>
                <a:spcPct val="90000"/>
              </a:lnSpc>
              <a:spcBef>
                <a:spcPts val="480"/>
              </a:spcBef>
              <a:spcAft>
                <a:spcPts val="0"/>
              </a:spcAft>
              <a:buClr>
                <a:schemeClr val="lt2"/>
              </a:buClr>
              <a:buSzPts val="1800"/>
              <a:buFont typeface="Noto Sans Symbols"/>
              <a:buAutoNum type="arabicPeriod"/>
            </a:pPr>
            <a:r>
              <a:rPr lang="en-US" sz="2400" b="0" i="0" u="none">
                <a:solidFill>
                  <a:schemeClr val="dk1"/>
                </a:solidFill>
                <a:latin typeface="Verdana"/>
                <a:ea typeface="Verdana"/>
                <a:cs typeface="Verdana"/>
                <a:sym typeface="Verdana"/>
              </a:rPr>
              <a:t>C-&gt;AS: ID</a:t>
            </a:r>
            <a:r>
              <a:rPr lang="en-US" sz="2400" b="0" i="0" u="none" baseline="-25000">
                <a:solidFill>
                  <a:schemeClr val="dk1"/>
                </a:solidFill>
                <a:latin typeface="Verdana"/>
                <a:ea typeface="Verdana"/>
                <a:cs typeface="Verdana"/>
                <a:sym typeface="Verdana"/>
              </a:rPr>
              <a:t>U</a:t>
            </a:r>
            <a:r>
              <a:rPr lang="en-US" sz="2400" b="0" i="0" u="none">
                <a:solidFill>
                  <a:schemeClr val="dk1"/>
                </a:solidFill>
                <a:latin typeface="Verdana"/>
                <a:ea typeface="Verdana"/>
                <a:cs typeface="Verdana"/>
                <a:sym typeface="Verdana"/>
              </a:rPr>
              <a:t>, R (отклик).</a:t>
            </a:r>
            <a:endParaRPr/>
          </a:p>
          <a:p>
            <a:pPr marL="342900" marR="0" lvl="0" indent="-342900" algn="l" rtl="0">
              <a:lnSpc>
                <a:spcPct val="90000"/>
              </a:lnSpc>
              <a:spcBef>
                <a:spcPts val="480"/>
              </a:spcBef>
              <a:spcAft>
                <a:spcPts val="0"/>
              </a:spcAft>
              <a:buClr>
                <a:schemeClr val="lt2"/>
              </a:buClr>
              <a:buSzPts val="1800"/>
              <a:buFont typeface="Noto Sans Symbols"/>
              <a:buAutoNum type="arabicPeriod"/>
            </a:pPr>
            <a:r>
              <a:rPr lang="en-US" sz="2400" b="0" i="0" u="none">
                <a:solidFill>
                  <a:schemeClr val="dk1"/>
                </a:solidFill>
                <a:latin typeface="Verdana"/>
                <a:ea typeface="Verdana"/>
                <a:cs typeface="Verdana"/>
                <a:sym typeface="Verdana"/>
              </a:rPr>
              <a:t>AS: извлечение из регистрационной базы данных соответствующего ID</a:t>
            </a:r>
            <a:r>
              <a:rPr lang="en-US" sz="2400" b="0" i="0" u="none" baseline="-25000">
                <a:solidFill>
                  <a:schemeClr val="dk1"/>
                </a:solidFill>
                <a:latin typeface="Verdana"/>
                <a:ea typeface="Verdana"/>
                <a:cs typeface="Verdana"/>
                <a:sym typeface="Verdana"/>
              </a:rPr>
              <a:t>U</a:t>
            </a:r>
            <a:r>
              <a:rPr lang="en-US" sz="2400" b="0" i="0" u="none">
                <a:solidFill>
                  <a:schemeClr val="dk1"/>
                </a:solidFill>
                <a:latin typeface="Verdana"/>
                <a:ea typeface="Verdana"/>
                <a:cs typeface="Verdana"/>
                <a:sym typeface="Verdana"/>
              </a:rPr>
              <a:t> значения P, вычисление хеш-значения H(ID</a:t>
            </a:r>
            <a:r>
              <a:rPr lang="en-US" sz="2400" b="0" i="0" u="none" baseline="-25000">
                <a:solidFill>
                  <a:schemeClr val="dk1"/>
                </a:solidFill>
                <a:latin typeface="Verdana"/>
                <a:ea typeface="Verdana"/>
                <a:cs typeface="Verdana"/>
                <a:sym typeface="Verdana"/>
              </a:rPr>
              <a:t>S</a:t>
            </a:r>
            <a:r>
              <a:rPr lang="en-US" sz="2400" b="0" i="0" u="none">
                <a:solidFill>
                  <a:schemeClr val="dk1"/>
                </a:solidFill>
                <a:latin typeface="Verdana"/>
                <a:ea typeface="Verdana"/>
                <a:cs typeface="Verdana"/>
                <a:sym typeface="Verdana"/>
              </a:rPr>
              <a:t>, N, P) и сравнение  его с R.</a:t>
            </a:r>
            <a:endParaRPr/>
          </a:p>
          <a:p>
            <a:pPr marL="342900" marR="0" lvl="0" indent="-342900" algn="l" rtl="0">
              <a:lnSpc>
                <a:spcPct val="90000"/>
              </a:lnSpc>
              <a:spcBef>
                <a:spcPts val="480"/>
              </a:spcBef>
              <a:spcAft>
                <a:spcPts val="0"/>
              </a:spcAft>
              <a:buClr>
                <a:schemeClr val="lt2"/>
              </a:buClr>
              <a:buSzPts val="1800"/>
              <a:buFont typeface="Noto Sans Symbols"/>
              <a:buAutoNum type="arabicPeriod"/>
            </a:pPr>
            <a:r>
              <a:rPr lang="en-US" sz="2400" b="0" i="0" u="none">
                <a:solidFill>
                  <a:schemeClr val="dk1"/>
                </a:solidFill>
                <a:latin typeface="Verdana"/>
                <a:ea typeface="Verdana"/>
                <a:cs typeface="Verdana"/>
                <a:sym typeface="Verdana"/>
              </a:rPr>
              <a:t>AS-&gt;C: если хеш-значения совпадают, то авторизация U, иначе отказ в доступе и разрыв соединения.</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sp>
        <p:nvSpPr>
          <p:cNvPr id="325" name="Google Shape;325;p44"/>
          <p:cNvSpPr txBox="1">
            <a:spLocks noGrp="1"/>
          </p:cNvSpPr>
          <p:nvPr>
            <p:ph type="title"/>
          </p:nvPr>
        </p:nvSpPr>
        <p:spPr>
          <a:xfrm>
            <a:off x="539750" y="0"/>
            <a:ext cx="8229600" cy="140017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Используемое в протоколе CHAP значение </a:t>
            </a:r>
            <a:r>
              <a:rPr lang="en-US" sz="4000" b="0" i="1" u="none" strike="noStrike" cap="none">
                <a:solidFill>
                  <a:schemeClr val="dk2"/>
                </a:solidFill>
                <a:latin typeface="Garamond"/>
                <a:ea typeface="Garamond"/>
                <a:cs typeface="Garamond"/>
                <a:sym typeface="Garamond"/>
              </a:rPr>
              <a:t>N</a:t>
            </a:r>
            <a:endParaRPr/>
          </a:p>
        </p:txBody>
      </p:sp>
      <p:sp>
        <p:nvSpPr>
          <p:cNvPr id="326" name="Google Shape;326;p44"/>
          <p:cNvSpPr txBox="1">
            <a:spLocks noGrp="1"/>
          </p:cNvSpPr>
          <p:nvPr>
            <p:ph type="body" idx="1"/>
          </p:nvPr>
        </p:nvSpPr>
        <p:spPr>
          <a:xfrm>
            <a:off x="323850" y="1412875"/>
            <a:ext cx="8820150" cy="54451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100"/>
              <a:buFont typeface="Noto Sans Symbols"/>
              <a:buNone/>
            </a:pPr>
            <a:r>
              <a:rPr lang="en-US" sz="2800" b="0" i="0" u="none">
                <a:solidFill>
                  <a:schemeClr val="dk1"/>
                </a:solidFill>
                <a:latin typeface="Verdana"/>
                <a:ea typeface="Verdana"/>
                <a:cs typeface="Verdana"/>
                <a:sym typeface="Verdana"/>
              </a:rPr>
              <a:t>Обычно при реализации протокола CHAP в качестве </a:t>
            </a:r>
            <a:r>
              <a:rPr lang="en-US" sz="2800" b="0" i="1" u="none">
                <a:solidFill>
                  <a:schemeClr val="dk1"/>
                </a:solidFill>
                <a:latin typeface="Verdana"/>
                <a:ea typeface="Verdana"/>
                <a:cs typeface="Verdana"/>
                <a:sym typeface="Verdana"/>
              </a:rPr>
              <a:t>N</a:t>
            </a:r>
            <a:r>
              <a:rPr lang="en-US" sz="2800" b="0" i="0" u="none">
                <a:solidFill>
                  <a:schemeClr val="dk1"/>
                </a:solidFill>
                <a:latin typeface="Verdana"/>
                <a:ea typeface="Verdana"/>
                <a:cs typeface="Verdana"/>
                <a:sym typeface="Verdana"/>
              </a:rPr>
              <a:t> выбирается последовательность битов, представляющая значение текущих даты и времени в секундах, к которой присоединяется случайное число, полученное от программного или аппаратного генератора псевдослучайных чисел.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50825" y="188912"/>
            <a:ext cx="8893175" cy="1700212"/>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Невозможность надежной аутентификации только программными средствами</a:t>
            </a:r>
            <a:endParaRPr/>
          </a:p>
        </p:txBody>
      </p:sp>
      <p:sp>
        <p:nvSpPr>
          <p:cNvPr id="67" name="Google Shape;67;p10"/>
          <p:cNvSpPr txBox="1">
            <a:spLocks noGrp="1"/>
          </p:cNvSpPr>
          <p:nvPr>
            <p:ph type="body" idx="1"/>
          </p:nvPr>
        </p:nvSpPr>
        <p:spPr>
          <a:xfrm>
            <a:off x="323850" y="1916112"/>
            <a:ext cx="8820150" cy="49418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2"/>
              </a:buClr>
              <a:buSzPts val="2100"/>
              <a:buFont typeface="Noto Sans Symbols"/>
              <a:buChar char="•"/>
            </a:pPr>
            <a:r>
              <a:rPr lang="en-US" sz="2800" b="0" i="0" u="none" strike="noStrike" cap="none">
                <a:solidFill>
                  <a:schemeClr val="dk1"/>
                </a:solidFill>
                <a:latin typeface="Verdana"/>
                <a:ea typeface="Verdana"/>
                <a:cs typeface="Verdana"/>
                <a:sym typeface="Verdana"/>
              </a:rPr>
              <a:t>Если программа начальной загрузки содержит вредоносный код, то и загруженная затем операционная система будет фактически функционировать под управлением программы нарушителя.</a:t>
            </a:r>
            <a:endParaRPr/>
          </a:p>
          <a:p>
            <a:pPr marL="342900" marR="0" lvl="0" indent="-342900" algn="l" rtl="0">
              <a:lnSpc>
                <a:spcPct val="90000"/>
              </a:lnSpc>
              <a:spcBef>
                <a:spcPts val="560"/>
              </a:spcBef>
              <a:spcAft>
                <a:spcPts val="0"/>
              </a:spcAft>
              <a:buClr>
                <a:schemeClr val="lt2"/>
              </a:buClr>
              <a:buSzPts val="2100"/>
              <a:buFont typeface="Noto Sans Symbols"/>
              <a:buChar char="•"/>
            </a:pPr>
            <a:r>
              <a:rPr lang="en-US" sz="2800" b="0" i="0" u="none" strike="noStrike" cap="none">
                <a:solidFill>
                  <a:schemeClr val="dk1"/>
                </a:solidFill>
                <a:latin typeface="Verdana"/>
                <a:ea typeface="Verdana"/>
                <a:cs typeface="Verdana"/>
                <a:sym typeface="Verdana"/>
              </a:rPr>
              <a:t>Если нарушитель получит доступ к коду процедуры хеширования пароля пользователя и его хеш-значению, он сможет подобрать пароль любого пользователя КС и осуществить несанкционированный доступ к информации.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250825" y="188912"/>
            <a:ext cx="8893175" cy="122872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Программно-аппаратная защита от локального НСД</a:t>
            </a:r>
            <a:endParaRPr/>
          </a:p>
        </p:txBody>
      </p:sp>
      <p:sp>
        <p:nvSpPr>
          <p:cNvPr id="73" name="Google Shape;73;p11"/>
          <p:cNvSpPr txBox="1">
            <a:spLocks noGrp="1"/>
          </p:cNvSpPr>
          <p:nvPr>
            <p:ph type="body" idx="1"/>
          </p:nvPr>
        </p:nvSpPr>
        <p:spPr>
          <a:xfrm>
            <a:off x="250825" y="1557337"/>
            <a:ext cx="8893175" cy="53006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100"/>
              <a:buFont typeface="Noto Sans Symbols"/>
              <a:buChar char="•"/>
            </a:pPr>
            <a:r>
              <a:rPr lang="en-US" sz="2800" b="0" i="0" u="none" strike="noStrike" cap="none">
                <a:solidFill>
                  <a:schemeClr val="dk1"/>
                </a:solidFill>
                <a:latin typeface="Verdana"/>
                <a:ea typeface="Verdana"/>
                <a:cs typeface="Verdana"/>
                <a:sym typeface="Verdana"/>
              </a:rPr>
              <a:t>Для гарантированной работы программно-аппаратного средства защиты от несанкционированной загрузки операционной системы достаточно, чтобы программа защиты и хеш-значения паролей пользователей были аппаратно защищены от чтения программными средствами во время сеанса работы пользователя (после загрузки ОС).</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250825" y="333375"/>
            <a:ext cx="8893175" cy="836612"/>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Модель (возможности) нарушителя </a:t>
            </a:r>
            <a:endParaRPr/>
          </a:p>
        </p:txBody>
      </p:sp>
      <p:sp>
        <p:nvSpPr>
          <p:cNvPr id="79" name="Google Shape;79;p12"/>
          <p:cNvSpPr txBox="1">
            <a:spLocks noGrp="1"/>
          </p:cNvSpPr>
          <p:nvPr>
            <p:ph type="body" idx="1"/>
          </p:nvPr>
        </p:nvSpPr>
        <p:spPr>
          <a:xfrm>
            <a:off x="250825" y="1484312"/>
            <a:ext cx="8893175" cy="53736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2"/>
              </a:buClr>
              <a:buSzPts val="1800"/>
              <a:buFont typeface="Noto Sans Symbols"/>
              <a:buChar char="•"/>
            </a:pPr>
            <a:r>
              <a:rPr lang="en-US" sz="2400" b="0" i="0" u="none" strike="noStrike" cap="none">
                <a:solidFill>
                  <a:schemeClr val="dk1"/>
                </a:solidFill>
                <a:latin typeface="Verdana"/>
                <a:ea typeface="Verdana"/>
                <a:cs typeface="Verdana"/>
                <a:sym typeface="Verdana"/>
              </a:rPr>
              <a:t>установка системы защиты производится в его отсутствие;</a:t>
            </a:r>
            <a:endParaRPr/>
          </a:p>
          <a:p>
            <a:pPr marL="342900" marR="0" lvl="0" indent="-342900" algn="l" rtl="0">
              <a:lnSpc>
                <a:spcPct val="90000"/>
              </a:lnSpc>
              <a:spcBef>
                <a:spcPts val="480"/>
              </a:spcBef>
              <a:spcAft>
                <a:spcPts val="0"/>
              </a:spcAft>
              <a:buClr>
                <a:schemeClr val="lt2"/>
              </a:buClr>
              <a:buSzPts val="1800"/>
              <a:buFont typeface="Noto Sans Symbols"/>
              <a:buChar char="•"/>
            </a:pPr>
            <a:r>
              <a:rPr lang="en-US" sz="2400" b="0" i="0" u="none" strike="noStrike" cap="none">
                <a:solidFill>
                  <a:schemeClr val="dk1"/>
                </a:solidFill>
                <a:latin typeface="Verdana"/>
                <a:ea typeface="Verdana"/>
                <a:cs typeface="Verdana"/>
                <a:sym typeface="Verdana"/>
              </a:rPr>
              <a:t>нарушитель не может вскрыть системный блок компьютера;</a:t>
            </a:r>
            <a:endParaRPr/>
          </a:p>
          <a:p>
            <a:pPr marL="342900" marR="0" lvl="0" indent="-342900" algn="l" rtl="0">
              <a:lnSpc>
                <a:spcPct val="90000"/>
              </a:lnSpc>
              <a:spcBef>
                <a:spcPts val="480"/>
              </a:spcBef>
              <a:spcAft>
                <a:spcPts val="0"/>
              </a:spcAft>
              <a:buClr>
                <a:schemeClr val="lt2"/>
              </a:buClr>
              <a:buSzPts val="1800"/>
              <a:buFont typeface="Noto Sans Symbols"/>
              <a:buChar char="•"/>
            </a:pPr>
            <a:r>
              <a:rPr lang="en-US" sz="2400" b="0" i="0" u="none" strike="noStrike" cap="none">
                <a:solidFill>
                  <a:schemeClr val="dk1"/>
                </a:solidFill>
                <a:latin typeface="Verdana"/>
                <a:ea typeface="Verdana"/>
                <a:cs typeface="Verdana"/>
                <a:sym typeface="Verdana"/>
              </a:rPr>
              <a:t>нарушитель не может перезаписать информацию в ПЗУ BIOS при работающем компьютере;</a:t>
            </a:r>
            <a:endParaRPr/>
          </a:p>
          <a:p>
            <a:pPr marL="342900" marR="0" lvl="0" indent="-342900" algn="l" rtl="0">
              <a:lnSpc>
                <a:spcPct val="90000"/>
              </a:lnSpc>
              <a:spcBef>
                <a:spcPts val="480"/>
              </a:spcBef>
              <a:spcAft>
                <a:spcPts val="0"/>
              </a:spcAft>
              <a:buClr>
                <a:schemeClr val="lt2"/>
              </a:buClr>
              <a:buSzPts val="1800"/>
              <a:buFont typeface="Noto Sans Symbols"/>
              <a:buChar char="•"/>
            </a:pPr>
            <a:r>
              <a:rPr lang="en-US" sz="2400" b="0" i="0" u="none" strike="noStrike" cap="none">
                <a:solidFill>
                  <a:schemeClr val="dk1"/>
                </a:solidFill>
                <a:latin typeface="Verdana"/>
                <a:ea typeface="Verdana"/>
                <a:cs typeface="Verdana"/>
                <a:sym typeface="Verdana"/>
              </a:rPr>
              <a:t>нарушитель не имеет пароля установки системы защиты;</a:t>
            </a:r>
            <a:endParaRPr/>
          </a:p>
          <a:p>
            <a:pPr marL="342900" marR="0" lvl="0" indent="-342900" algn="l" rtl="0">
              <a:lnSpc>
                <a:spcPct val="90000"/>
              </a:lnSpc>
              <a:spcBef>
                <a:spcPts val="480"/>
              </a:spcBef>
              <a:spcAft>
                <a:spcPts val="0"/>
              </a:spcAft>
              <a:buClr>
                <a:schemeClr val="lt2"/>
              </a:buClr>
              <a:buSzPts val="1800"/>
              <a:buFont typeface="Noto Sans Symbols"/>
              <a:buChar char="•"/>
            </a:pPr>
            <a:r>
              <a:rPr lang="en-US" sz="2400" b="0" i="0" u="none" strike="noStrike" cap="none">
                <a:solidFill>
                  <a:schemeClr val="dk1"/>
                </a:solidFill>
                <a:latin typeface="Verdana"/>
                <a:ea typeface="Verdana"/>
                <a:cs typeface="Verdana"/>
                <a:sym typeface="Verdana"/>
              </a:rPr>
              <a:t>нарушитель не имеет пароля пользователя КС;</a:t>
            </a:r>
            <a:endParaRPr/>
          </a:p>
          <a:p>
            <a:pPr marL="342900" marR="0" lvl="0" indent="-342900" algn="l" rtl="0">
              <a:lnSpc>
                <a:spcPct val="90000"/>
              </a:lnSpc>
              <a:spcBef>
                <a:spcPts val="480"/>
              </a:spcBef>
              <a:spcAft>
                <a:spcPts val="0"/>
              </a:spcAft>
              <a:buClr>
                <a:schemeClr val="lt2"/>
              </a:buClr>
              <a:buSzPts val="1800"/>
              <a:buFont typeface="Noto Sans Symbols"/>
              <a:buChar char="•"/>
            </a:pPr>
            <a:r>
              <a:rPr lang="en-US" sz="2400" b="0" i="0" u="none" strike="noStrike" cap="none">
                <a:solidFill>
                  <a:schemeClr val="dk1"/>
                </a:solidFill>
                <a:latin typeface="Verdana"/>
                <a:ea typeface="Verdana"/>
                <a:cs typeface="Verdana"/>
                <a:sym typeface="Verdana"/>
              </a:rPr>
              <a:t>нарушитель не имеет копии ключевой информации пользователя, хранящейся в элементе аппаратного обеспечения (например, в элементе Touch Memory).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250825" y="188912"/>
            <a:ext cx="8893175" cy="115252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Программно-аппаратная защита от локального НСД</a:t>
            </a:r>
            <a:endParaRPr/>
          </a:p>
        </p:txBody>
      </p:sp>
      <p:sp>
        <p:nvSpPr>
          <p:cNvPr id="85" name="Google Shape;85;p13"/>
          <p:cNvSpPr txBox="1">
            <a:spLocks noGrp="1"/>
          </p:cNvSpPr>
          <p:nvPr>
            <p:ph type="body" idx="1"/>
          </p:nvPr>
        </p:nvSpPr>
        <p:spPr>
          <a:xfrm>
            <a:off x="250825" y="1557337"/>
            <a:ext cx="8893175" cy="53006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100"/>
              <a:buFont typeface="Noto Sans Symbols"/>
              <a:buChar char="•"/>
            </a:pPr>
            <a:r>
              <a:rPr lang="en-US" sz="2800" b="0" i="0" u="none" strike="noStrike" cap="none">
                <a:solidFill>
                  <a:schemeClr val="dk1"/>
                </a:solidFill>
                <a:latin typeface="Verdana"/>
                <a:ea typeface="Verdana"/>
                <a:cs typeface="Verdana"/>
                <a:sym typeface="Verdana"/>
              </a:rPr>
              <a:t>Программные средства системы защиты должны быть записаны на плате расширения BIOS, для каждой из которых определен уникальный пароль установки. Установка системы защиты производится на компьютере, свободном от вредоносных программ типа закладок и вирусов. После установки платы расширения BIOS выполняется процедура установки системы защиты.</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457200" y="0"/>
            <a:ext cx="8229600" cy="1417637"/>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Электронный замок для защиты от локального НСД </a:t>
            </a:r>
            <a:endParaRPr/>
          </a:p>
        </p:txBody>
      </p:sp>
      <p:pic>
        <p:nvPicPr>
          <p:cNvPr id="91" name="Google Shape;91;p14" descr="Электронный замок Соболь"/>
          <p:cNvPicPr preferRelativeResize="0"/>
          <p:nvPr/>
        </p:nvPicPr>
        <p:blipFill rotWithShape="1">
          <a:blip r:embed="rId3">
            <a:alphaModFix/>
          </a:blip>
          <a:srcRect/>
          <a:stretch/>
        </p:blipFill>
        <p:spPr>
          <a:xfrm>
            <a:off x="1835150" y="1628775"/>
            <a:ext cx="4681537" cy="46815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250825" y="333375"/>
            <a:ext cx="8893175" cy="98107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400"/>
              <a:buFont typeface="Garamond"/>
              <a:buNone/>
            </a:pPr>
            <a:r>
              <a:rPr lang="en-US" sz="4400" b="0" i="0" u="none" strike="noStrike" cap="none">
                <a:solidFill>
                  <a:schemeClr val="dk2"/>
                </a:solidFill>
                <a:latin typeface="Garamond"/>
                <a:ea typeface="Garamond"/>
                <a:cs typeface="Garamond"/>
                <a:sym typeface="Garamond"/>
              </a:rPr>
              <a:t>Установка системы защиты</a:t>
            </a:r>
            <a:endParaRPr/>
          </a:p>
        </p:txBody>
      </p:sp>
      <p:sp>
        <p:nvSpPr>
          <p:cNvPr id="97" name="Google Shape;97;p15"/>
          <p:cNvSpPr txBox="1">
            <a:spLocks noGrp="1"/>
          </p:cNvSpPr>
          <p:nvPr>
            <p:ph type="body" idx="1"/>
          </p:nvPr>
        </p:nvSpPr>
        <p:spPr>
          <a:xfrm>
            <a:off x="323850" y="1484312"/>
            <a:ext cx="8820150" cy="53736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2"/>
              </a:buClr>
              <a:buSzPts val="1800"/>
              <a:buFont typeface="Noto Sans Symbols"/>
              <a:buAutoNum type="arabicPeriod"/>
            </a:pPr>
            <a:r>
              <a:rPr lang="en-US" sz="2400" b="0" i="0" u="none" strike="noStrike" cap="none">
                <a:solidFill>
                  <a:schemeClr val="dk1"/>
                </a:solidFill>
                <a:latin typeface="Verdana"/>
                <a:ea typeface="Verdana"/>
                <a:cs typeface="Verdana"/>
                <a:sym typeface="Verdana"/>
              </a:rPr>
              <a:t>После включения питания компьютера программа, записанная на плате расширения BIOS, выдает запрос на ввод пароля.</a:t>
            </a:r>
            <a:endParaRPr/>
          </a:p>
          <a:p>
            <a:pPr marL="342900" marR="0" lvl="0" indent="-342900" algn="l" rtl="0">
              <a:lnSpc>
                <a:spcPct val="90000"/>
              </a:lnSpc>
              <a:spcBef>
                <a:spcPts val="480"/>
              </a:spcBef>
              <a:spcAft>
                <a:spcPts val="0"/>
              </a:spcAft>
              <a:buClr>
                <a:schemeClr val="lt2"/>
              </a:buClr>
              <a:buSzPts val="1800"/>
              <a:buFont typeface="Noto Sans Symbols"/>
              <a:buAutoNum type="arabicPeriod"/>
            </a:pPr>
            <a:r>
              <a:rPr lang="en-US" sz="2400" b="0" i="0" u="none" strike="noStrike" cap="none">
                <a:solidFill>
                  <a:schemeClr val="dk1"/>
                </a:solidFill>
                <a:latin typeface="Verdana"/>
                <a:ea typeface="Verdana"/>
                <a:cs typeface="Verdana"/>
                <a:sym typeface="Verdana"/>
              </a:rPr>
              <a:t>После ввода пароля установки P</a:t>
            </a:r>
            <a:r>
              <a:rPr lang="en-US" sz="2400" b="0" i="0" u="none" strike="noStrike" cap="none" baseline="-25000">
                <a:solidFill>
                  <a:schemeClr val="dk1"/>
                </a:solidFill>
                <a:latin typeface="Verdana"/>
                <a:ea typeface="Verdana"/>
                <a:cs typeface="Verdana"/>
                <a:sym typeface="Verdana"/>
              </a:rPr>
              <a:t>S</a:t>
            </a:r>
            <a:r>
              <a:rPr lang="en-US" sz="2400" b="0" i="0" u="none" strike="noStrike" cap="none">
                <a:solidFill>
                  <a:schemeClr val="dk1"/>
                </a:solidFill>
                <a:latin typeface="Verdana"/>
                <a:ea typeface="Verdana"/>
                <a:cs typeface="Verdana"/>
                <a:sym typeface="Verdana"/>
              </a:rPr>
              <a:t> (как правило, администратором системы) происходит загрузка операционной системы и запуск собственно программы установки (проверочные функции системы защиты при этом отключаются).</a:t>
            </a:r>
            <a:endParaRPr/>
          </a:p>
          <a:p>
            <a:pPr marL="342900" marR="0" lvl="0" indent="-342900" algn="l" rtl="0">
              <a:lnSpc>
                <a:spcPct val="90000"/>
              </a:lnSpc>
              <a:spcBef>
                <a:spcPts val="480"/>
              </a:spcBef>
              <a:spcAft>
                <a:spcPts val="0"/>
              </a:spcAft>
              <a:buClr>
                <a:schemeClr val="lt2"/>
              </a:buClr>
              <a:buSzPts val="1800"/>
              <a:buFont typeface="Noto Sans Symbols"/>
              <a:buAutoNum type="arabicPeriod"/>
            </a:pPr>
            <a:r>
              <a:rPr lang="en-US" sz="2400" b="0" i="0" u="none" strike="noStrike" cap="none">
                <a:solidFill>
                  <a:schemeClr val="dk1"/>
                </a:solidFill>
                <a:latin typeface="Verdana"/>
                <a:ea typeface="Verdana"/>
                <a:cs typeface="Verdana"/>
                <a:sym typeface="Verdana"/>
              </a:rPr>
              <a:t>По запросу программы установки вводятся пароль пользователя P, ключевая информация с элемента аппаратного обеспечения (например, серийный номер элемента Touch Memory) KI и имена подлежащих проверке системных и пользовательских файлов F</a:t>
            </a:r>
            <a:r>
              <a:rPr lang="en-US" sz="2400" b="0" i="0" u="none" strike="noStrike" cap="none" baseline="-25000">
                <a:solidFill>
                  <a:schemeClr val="dk1"/>
                </a:solidFill>
                <a:latin typeface="Verdana"/>
                <a:ea typeface="Verdana"/>
                <a:cs typeface="Verdana"/>
                <a:sym typeface="Verdana"/>
              </a:rPr>
              <a:t>1</a:t>
            </a:r>
            <a:r>
              <a:rPr lang="en-US" sz="2400" b="0" i="0" u="none" strike="noStrike" cap="none">
                <a:solidFill>
                  <a:schemeClr val="dk1"/>
                </a:solidFill>
                <a:latin typeface="Verdana"/>
                <a:ea typeface="Verdana"/>
                <a:cs typeface="Verdana"/>
                <a:sym typeface="Verdana"/>
              </a:rPr>
              <a:t>, F</a:t>
            </a:r>
            <a:r>
              <a:rPr lang="en-US" sz="2400" b="0" i="0" u="none" strike="noStrike" cap="none" baseline="-25000">
                <a:solidFill>
                  <a:schemeClr val="dk1"/>
                </a:solidFill>
                <a:latin typeface="Verdana"/>
                <a:ea typeface="Verdana"/>
                <a:cs typeface="Verdana"/>
                <a:sym typeface="Verdana"/>
              </a:rPr>
              <a:t>2</a:t>
            </a:r>
            <a:r>
              <a:rPr lang="en-US" sz="2400" b="0" i="0" u="none" strike="noStrike" cap="none">
                <a:solidFill>
                  <a:schemeClr val="dk1"/>
                </a:solidFill>
                <a:latin typeface="Verdana"/>
                <a:ea typeface="Verdana"/>
                <a:cs typeface="Verdana"/>
                <a:sym typeface="Verdana"/>
              </a:rPr>
              <a:t>, … , F</a:t>
            </a:r>
            <a:r>
              <a:rPr lang="en-US" sz="2400" b="0" i="0" u="none" strike="noStrike" cap="none" baseline="-25000">
                <a:solidFill>
                  <a:schemeClr val="dk1"/>
                </a:solidFill>
                <a:latin typeface="Verdana"/>
                <a:ea typeface="Verdana"/>
                <a:cs typeface="Verdana"/>
                <a:sym typeface="Verdana"/>
              </a:rPr>
              <a:t>n</a:t>
            </a:r>
            <a:r>
              <a:rPr lang="en-US" sz="2400" b="0" i="0" u="none" strike="noStrike" cap="none">
                <a:solidFill>
                  <a:schemeClr val="dk1"/>
                </a:solidFill>
                <a:latin typeface="Verdana"/>
                <a:ea typeface="Verdana"/>
                <a:cs typeface="Verdana"/>
                <a:sym typeface="Verdana"/>
              </a:rPr>
              <a:t>.</a:t>
            </a:r>
            <a:endParaRPr/>
          </a:p>
        </p:txBody>
      </p:sp>
    </p:spTree>
  </p:cSld>
  <p:clrMapOvr>
    <a:masterClrMapping/>
  </p:clrMapOvr>
</p:sld>
</file>

<file path=ppt/theme/theme1.xml><?xml version="1.0" encoding="utf-8"?>
<a:theme xmlns:a="http://schemas.openxmlformats.org/drawingml/2006/main" name="Уровень">
  <a:themeElements>
    <a:clrScheme name="default">
      <a:dk1>
        <a:srgbClr val="000000"/>
      </a:dk1>
      <a:lt1>
        <a:srgbClr val="FFFFFF"/>
      </a:lt1>
      <a:dk2>
        <a:srgbClr val="999900"/>
      </a:dk2>
      <a:lt2>
        <a:srgbClr val="666600"/>
      </a:lt2>
      <a:accent1>
        <a:srgbClr val="99CC00"/>
      </a:accent1>
      <a:accent2>
        <a:srgbClr val="CCCC66"/>
      </a:accent2>
      <a:accent3>
        <a:srgbClr val="FFFFFF"/>
      </a:accent3>
      <a:accent4>
        <a:srgbClr val="99CC00"/>
      </a:accent4>
      <a:accent5>
        <a:srgbClr val="CCCC66"/>
      </a:accent5>
      <a:accent6>
        <a:srgbClr val="FFFFFF"/>
      </a:accent6>
      <a:hlink>
        <a:srgbClr val="FFCC00"/>
      </a:hlink>
      <a:folHlink>
        <a:srgbClr val="CC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1760</Words>
  <Application>Microsoft Office PowerPoint</Application>
  <PresentationFormat>Экран (4:3)</PresentationFormat>
  <Paragraphs>167</Paragraphs>
  <Slides>38</Slides>
  <Notes>38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38</vt:i4>
      </vt:variant>
    </vt:vector>
  </HeadingPairs>
  <TitlesOfParts>
    <vt:vector size="43" baseType="lpstr">
      <vt:lpstr>Garamond</vt:lpstr>
      <vt:lpstr>Verdana</vt:lpstr>
      <vt:lpstr>Arial</vt:lpstr>
      <vt:lpstr>Noto Sans Symbols</vt:lpstr>
      <vt:lpstr>Уровень</vt:lpstr>
      <vt:lpstr>Лекция 5. Аутентификация при локальном и удаленном доступе</vt:lpstr>
      <vt:lpstr>Программно-аппаратная защита от локального НСД</vt:lpstr>
      <vt:lpstr>Порядок активизации программ</vt:lpstr>
      <vt:lpstr>Невозможность надежной аутентификации только программными средствами</vt:lpstr>
      <vt:lpstr>Программно-аппаратная защита от локального НСД</vt:lpstr>
      <vt:lpstr>Модель (возможности) нарушителя </vt:lpstr>
      <vt:lpstr>Программно-аппаратная защита от локального НСД</vt:lpstr>
      <vt:lpstr>Электронный замок для защиты от локального НСД </vt:lpstr>
      <vt:lpstr>Установка системы защиты</vt:lpstr>
      <vt:lpstr>Установка системы защиты</vt:lpstr>
      <vt:lpstr>Вход пользователя в КС </vt:lpstr>
      <vt:lpstr>Программно-аппаратная защита от локального НСД</vt:lpstr>
      <vt:lpstr>Программно-аппаратная защита от локального НСД</vt:lpstr>
      <vt:lpstr>Компоненты систем биометрической аутентификации</vt:lpstr>
      <vt:lpstr>Биометрические характеристики</vt:lpstr>
      <vt:lpstr>Аутентификация по отпечаткам пальцев</vt:lpstr>
      <vt:lpstr>Аутентификация по геометрической форме руки</vt:lpstr>
      <vt:lpstr>Система распознавания по радужной оболочке глаза </vt:lpstr>
      <vt:lpstr>Портативный сканер сетчатки глаза </vt:lpstr>
      <vt:lpstr>3D-сканер лица</vt:lpstr>
      <vt:lpstr>Другие статические биометрические характеристики</vt:lpstr>
      <vt:lpstr>Термограмма лица, шеи и передней поверхности груди </vt:lpstr>
      <vt:lpstr>Динамические биометрические характеристики</vt:lpstr>
      <vt:lpstr>Графический планшет для ввода рукописной подписи </vt:lpstr>
      <vt:lpstr>Создание биометрического эталона</vt:lpstr>
      <vt:lpstr>Проверка биометрической подписи</vt:lpstr>
      <vt:lpstr>Оценка точности биометрической аутентификации</vt:lpstr>
      <vt:lpstr>Настройка системы биометрической аутентификации</vt:lpstr>
      <vt:lpstr>Равная интенсивность ошибок</vt:lpstr>
      <vt:lpstr>Достоинства и недостатки биометрической аутентификации</vt:lpstr>
      <vt:lpstr>Аутентификация при удаленном доступе</vt:lpstr>
      <vt:lpstr>Прямая аутентификация</vt:lpstr>
      <vt:lpstr>Протокол S/Key </vt:lpstr>
      <vt:lpstr>Процедура парольной инициализации</vt:lpstr>
      <vt:lpstr>Процедура аутентификации по протоколу S/Key </vt:lpstr>
      <vt:lpstr>Протокол CHAP </vt:lpstr>
      <vt:lpstr>Протокол CHAP</vt:lpstr>
      <vt:lpstr>Используемое в протоколе CHAP значение 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6. Аутентификация при локальном и удаленном доступе</dc:title>
  <dc:creator>Динара</dc:creator>
  <cp:lastModifiedBy>admin</cp:lastModifiedBy>
  <cp:revision>2</cp:revision>
  <dcterms:modified xsi:type="dcterms:W3CDTF">2025-09-11T05:28:57Z</dcterms:modified>
</cp:coreProperties>
</file>