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62" r:id="rId2"/>
    <p:sldId id="340" r:id="rId3"/>
    <p:sldId id="341" r:id="rId4"/>
    <p:sldId id="346" r:id="rId5"/>
    <p:sldId id="345" r:id="rId6"/>
    <p:sldId id="344" r:id="rId7"/>
    <p:sldId id="347" r:id="rId8"/>
    <p:sldId id="348" r:id="rId9"/>
    <p:sldId id="349" r:id="rId10"/>
    <p:sldId id="350" r:id="rId11"/>
    <p:sldId id="376" r:id="rId12"/>
    <p:sldId id="351" r:id="rId13"/>
    <p:sldId id="352" r:id="rId14"/>
    <p:sldId id="377" r:id="rId15"/>
    <p:sldId id="378" r:id="rId16"/>
    <p:sldId id="354" r:id="rId17"/>
    <p:sldId id="355" r:id="rId18"/>
    <p:sldId id="356" r:id="rId19"/>
    <p:sldId id="357" r:id="rId20"/>
    <p:sldId id="358" r:id="rId21"/>
    <p:sldId id="359" r:id="rId22"/>
    <p:sldId id="343" r:id="rId23"/>
    <p:sldId id="360" r:id="rId24"/>
    <p:sldId id="342" r:id="rId25"/>
    <p:sldId id="367" r:id="rId26"/>
    <p:sldId id="366" r:id="rId27"/>
    <p:sldId id="365" r:id="rId28"/>
    <p:sldId id="364" r:id="rId29"/>
    <p:sldId id="363" r:id="rId30"/>
    <p:sldId id="362" r:id="rId31"/>
    <p:sldId id="375" r:id="rId32"/>
    <p:sldId id="374" r:id="rId33"/>
    <p:sldId id="372" r:id="rId34"/>
    <p:sldId id="373" r:id="rId35"/>
    <p:sldId id="371" r:id="rId36"/>
    <p:sldId id="370" r:id="rId37"/>
    <p:sldId id="379" r:id="rId38"/>
    <p:sldId id="369" r:id="rId39"/>
    <p:sldId id="380" r:id="rId40"/>
    <p:sldId id="381" r:id="rId41"/>
    <p:sldId id="382" r:id="rId42"/>
    <p:sldId id="383" r:id="rId43"/>
    <p:sldId id="384" r:id="rId44"/>
    <p:sldId id="283" r:id="rId4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91D0"/>
    <a:srgbClr val="76AEE1"/>
    <a:srgbClr val="ECF3F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-618" y="-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1ED9CA-B76B-48B2-AB01-DBDA04D3F3C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1A9E3-C74B-4181-9FE8-3C78D26C56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3498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0FEBF2-6442-444D-83F9-238D6C8FF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EFFD064-FD32-489F-8578-ACB4EF7F9A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08C5C22-8D17-43DF-BB1C-5E261F0CD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912C5-A827-49BA-B60A-3BE99A5F6396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DAA8C83-C7EE-4DB8-BC18-ED2E3437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0655E15-E3F7-4FC7-A007-85E8D03B5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577E-8D0F-45B7-9F64-8DDA3A0EE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8026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C82B2C-2E50-4E30-903A-2C5AA96ED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CA01A99-387E-46DD-ADF3-DDEC03178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A269246-E360-42F5-A1BD-51EEEC8B5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912C5-A827-49BA-B60A-3BE99A5F6396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92CB56F-D7B8-4A21-8032-B07ACD6C4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2C27232-A8F9-42F5-A625-1A18B0F88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577E-8D0F-45B7-9F64-8DDA3A0EE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5044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951061-DD03-4119-8981-A69526B13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1548032-A6CC-4BA0-8893-07904C487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E4FB3-616E-4CB0-8207-0E47FD69A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912C5-A827-49BA-B60A-3BE99A5F6396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6C396C5-956D-47E0-85FB-12C668C84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35B6F9B-7ECD-4FE9-BD52-3714FA495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577E-8D0F-45B7-9F64-8DDA3A0EE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027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964551-3CA9-4489-B17F-77251CED1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0C8FCAF-C651-4900-ACBD-91855584F6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BE33127-0A9E-4904-A744-710A0818E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5CCC916-CCB2-41B2-BEFB-9942188BE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912C5-A827-49BA-B60A-3BE99A5F6396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5E569FC-F5B7-40E7-A55D-9E0CDCD1C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23A5501-F113-4E5A-B264-CEE3D911A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577E-8D0F-45B7-9F64-8DDA3A0EE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8218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789E67-AA22-4B73-86CA-DA3131BF4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96FDB2C-C717-45EF-B5B0-DDA627825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35953AA-F139-4DEA-8D50-7FA3161DA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1CD77AC-51CA-4B90-8460-54BE75C859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C591F6A-287D-4FCF-AC7A-019A5F7D29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0448EE8-D978-42E3-9F06-7804C9CE1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912C5-A827-49BA-B60A-3BE99A5F6396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A06D0C9-A0DF-4E90-87E1-D8C747A9C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718DEB5-4DEE-4C2F-83CF-5F69BDCEB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577E-8D0F-45B7-9F64-8DDA3A0EE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080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BB5B2C-2F0F-4036-9865-A8BC3A3D3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AA4F230-C7E5-46C3-8098-2CD3688C5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912C5-A827-49BA-B60A-3BE99A5F6396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BF253AD-851F-4307-AED1-004171C3C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47E4006-FBE2-4A8F-9A8E-9DB85540C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577E-8D0F-45B7-9F64-8DDA3A0EE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817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EB5FA42-E55B-48FF-9BAE-2EAD02DE4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912C5-A827-49BA-B60A-3BE99A5F6396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280ED82-378F-4536-AD80-434FDAFF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51ACF8C-4C0B-4462-8A47-672FD4603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577E-8D0F-45B7-9F64-8DDA3A0EE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6681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C87B08-2AD4-4317-9B7E-75B238A85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46D4518-9AF2-495A-B727-4F109C66D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AC5ED1C-8F90-40E4-AF3F-2D692C74F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9B515F6-2143-4012-A6DE-F359F1DAB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912C5-A827-49BA-B60A-3BE99A5F6396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76E4361-35D1-47A0-8824-75EB07DBE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225EEF4-19D7-4C88-94A6-DC965118F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577E-8D0F-45B7-9F64-8DDA3A0EE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550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324C0D-9930-4278-98D1-B8DFEBCCE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28653B7-1B89-4052-B237-4B1BFCDD82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2DD9607-7A1B-4707-AF4E-93305A0FF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1BD9FCC-1C4C-4672-96E8-0BC1DD53F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912C5-A827-49BA-B60A-3BE99A5F6396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947F6DF-367E-408E-9585-85998233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E7DCB91-7E5C-461C-B8A4-39773E692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577E-8D0F-45B7-9F64-8DDA3A0EE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324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8029DB-4378-48C3-B955-634ACD63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78568A6-E1FD-4B19-A9CE-9863A33F4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670891D-E513-4820-89F9-504E40574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912C5-A827-49BA-B60A-3BE99A5F6396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EB7FA3F-2832-4D7E-BBF9-D204C4ED1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30B1248-EBCA-4694-AABD-7828776B7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577E-8D0F-45B7-9F64-8DDA3A0EE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6773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F31F91A-05EF-47FE-B861-906669C19E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B1583AC-D2A7-4489-BE1E-1833F790C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C504BA7-7A45-4896-9FE3-6257F065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912C5-A827-49BA-B60A-3BE99A5F6396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BBAE803-43E9-45C5-93D2-09FB1F1B8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6DEB8C0-40E4-4B01-B0BB-89BCA03AF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3577E-8D0F-45B7-9F64-8DDA3A0EE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1901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D38E76-E50A-46C2-B00C-4D81EF4B6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384608A-841C-4972-B6DF-0ADE09096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3567560-5065-4DEE-A908-C160E1E75D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912C5-A827-49BA-B60A-3BE99A5F6396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E71C951-A986-46D7-B161-1D13CE371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E150222-D71D-4159-860E-4F04B1ADA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3577E-8D0F-45B7-9F64-8DDA3A0EE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38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0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607C30A-31FF-450B-B309-1CEB9A2A1A09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331E17C-713F-4EB8-A361-C0E825D058C5}"/>
              </a:ext>
            </a:extLst>
          </p:cNvPr>
          <p:cNvSpPr txBox="1"/>
          <p:nvPr/>
        </p:nvSpPr>
        <p:spPr>
          <a:xfrm>
            <a:off x="2397512" y="2125730"/>
            <a:ext cx="97944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accent1"/>
                </a:solidFill>
              </a:rPr>
              <a:t>Курс Физика среды и ограждающих конструкций</a:t>
            </a:r>
          </a:p>
          <a:p>
            <a:pPr algn="ctr"/>
            <a:endParaRPr lang="ru-RU" sz="3200" b="1" i="1" dirty="0">
              <a:solidFill>
                <a:schemeClr val="accent1"/>
              </a:solidFill>
            </a:endParaRPr>
          </a:p>
          <a:p>
            <a:pPr algn="ctr"/>
            <a:r>
              <a:rPr lang="ru-RU" sz="3200" b="1" i="1" dirty="0">
                <a:solidFill>
                  <a:schemeClr val="accent1"/>
                </a:solidFill>
              </a:rPr>
              <a:t>Преподаватель – Гайдай Наталия Константиновна</a:t>
            </a:r>
          </a:p>
          <a:p>
            <a:pPr algn="ctr"/>
            <a:r>
              <a:rPr lang="ru-RU" sz="2400" b="1" i="1" dirty="0">
                <a:solidFill>
                  <a:schemeClr val="accent1"/>
                </a:solidFill>
              </a:rPr>
              <a:t>(директор политехнического института СВГУ, кандидат геолого-минералогических наук, доцент)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2148305F-BFB1-4D0F-A19A-C3D295661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50" y="1050125"/>
            <a:ext cx="1473958" cy="470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151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0BF40CD-248C-4713-90DE-7591EA883A09}"/>
              </a:ext>
            </a:extLst>
          </p:cNvPr>
          <p:cNvSpPr txBox="1"/>
          <p:nvPr/>
        </p:nvSpPr>
        <p:spPr>
          <a:xfrm>
            <a:off x="2988141" y="2512987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9A893D-EB4C-45F8-AC39-DDAD3F76B41B}"/>
              </a:ext>
            </a:extLst>
          </p:cNvPr>
          <p:cNvSpPr txBox="1"/>
          <p:nvPr/>
        </p:nvSpPr>
        <p:spPr>
          <a:xfrm>
            <a:off x="2988141" y="3482230"/>
            <a:ext cx="7844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Архитектурно-строительная акустика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D2FC634-97EF-42EA-9167-F7838CD4093E}"/>
              </a:ext>
            </a:extLst>
          </p:cNvPr>
          <p:cNvSpPr txBox="1"/>
          <p:nvPr/>
        </p:nvSpPr>
        <p:spPr>
          <a:xfrm>
            <a:off x="3060511" y="4508522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теплофизика.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E0C6F2B-2BA5-46D8-8FCF-C9D10234524F}"/>
              </a:ext>
            </a:extLst>
          </p:cNvPr>
          <p:cNvSpPr txBox="1"/>
          <p:nvPr/>
        </p:nvSpPr>
        <p:spPr>
          <a:xfrm>
            <a:off x="2988141" y="1040419"/>
            <a:ext cx="8940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Физика среды и ограждающих конструкций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98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7088625-C489-47B0-B970-44CF88B8052A}"/>
              </a:ext>
            </a:extLst>
          </p:cNvPr>
          <p:cNvSpPr txBox="1"/>
          <p:nvPr/>
        </p:nvSpPr>
        <p:spPr>
          <a:xfrm>
            <a:off x="2698222" y="1194911"/>
            <a:ext cx="939369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435610" lvl="0" indent="-342900" algn="just">
              <a:buSzPts val="1200"/>
              <a:buFont typeface="+mj-lt"/>
              <a:buAutoNum type="arabicPeriod"/>
              <a:tabLst>
                <a:tab pos="571500" algn="l"/>
              </a:tabLst>
            </a:pPr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Основы строительной светотехники. Основные понятия, величины, единицы. Закон светотехники. Естественное освещение зданий. Расчет естественной освещенности и нормирование. Инсоляция в архитектуре. Задачи инсоляции. Нормирование инсоляции. Расчет продолжительности инсоляции. Солнечный перегрев. Проектирование средств защиты от перегрева.</a:t>
            </a:r>
          </a:p>
        </p:txBody>
      </p:sp>
    </p:spTree>
    <p:extLst>
      <p:ext uri="{BB962C8B-B14F-4D97-AF65-F5344CB8AC3E}">
        <p14:creationId xmlns:p14="http://schemas.microsoft.com/office/powerpoint/2010/main" xmlns="" val="382546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9A56F9B-FCA2-48F6-833D-756EFDA7390E}"/>
              </a:ext>
            </a:extLst>
          </p:cNvPr>
          <p:cNvSpPr txBox="1"/>
          <p:nvPr/>
        </p:nvSpPr>
        <p:spPr>
          <a:xfrm>
            <a:off x="3072348" y="643035"/>
            <a:ext cx="8813041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35610" lvl="0" algn="just">
              <a:buSzPts val="1200"/>
              <a:tabLst>
                <a:tab pos="571500" algn="l"/>
              </a:tabLst>
            </a:pPr>
            <a:r>
              <a:rPr lang="ru-RU" sz="2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Архитектурно-строительная акустика</a:t>
            </a:r>
            <a:r>
              <a:rPr lang="ru-RU" sz="2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Архитектурно-строительная акустика, ее роль и значение при проектировании и строительстве зданий и решение градостроительных проблем. Основные понятия, единицы измерения акустики. Использование законов геометрической акустики при акустическом проектировании зрительных залов различного назначения. Шум. Источники шума. Классификация шумов. Предельно допустимые уровни шума распространение шума в зданиях. Звукоизоляция ограждений. Расчет звукоизоляции. Методы защиты зданий и помещений от шума. Шум на производственных предприятиях и основные методы борьбы с ним. Градостроительные методы борьбы с шумом.</a:t>
            </a:r>
          </a:p>
        </p:txBody>
      </p:sp>
    </p:spTree>
    <p:extLst>
      <p:ext uri="{BB962C8B-B14F-4D97-AF65-F5344CB8AC3E}">
        <p14:creationId xmlns:p14="http://schemas.microsoft.com/office/powerpoint/2010/main" xmlns="" val="185506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391B42E-DDA5-439C-936D-792187DA94B4}"/>
              </a:ext>
            </a:extLst>
          </p:cNvPr>
          <p:cNvSpPr txBox="1"/>
          <p:nvPr/>
        </p:nvSpPr>
        <p:spPr>
          <a:xfrm>
            <a:off x="2933596" y="733246"/>
            <a:ext cx="9126939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3.	</a:t>
            </a:r>
            <a:r>
              <a:rPr lang="ru-RU" sz="2800" b="1" dirty="0">
                <a:solidFill>
                  <a:srgbClr val="002060"/>
                </a:solidFill>
              </a:rPr>
              <a:t>Строительная теплофизика. </a:t>
            </a:r>
            <a:r>
              <a:rPr lang="ru-RU" sz="2800" dirty="0">
                <a:solidFill>
                  <a:srgbClr val="002060"/>
                </a:solidFill>
              </a:rPr>
              <a:t>Виды теплопередач. Стационарные и нестационарные тепловые потоки и поля. Закон Фурье. Однородные и неоднородные ограждающие конструкции. Воздушные прослойки. Термическое сопротивление различных конструкций. Расчет температуры в толще ограждения. Теплоизоляция зданий. Тепло-усвоение. Теплоустойчивость. Тепловая инерция. Требуемое термическое сопротивление. Требуемое сопротивление теплопередаче.  Санитарно-гигиенические требования к температурно-влажностному режиму зданий и помещений. Воздухопроницаемость. Влажностный режим ограждающих конструкций. Виды увлажнений. Расчет увлажнений. </a:t>
            </a:r>
            <a:r>
              <a:rPr lang="ru-RU" sz="2800" dirty="0" err="1">
                <a:solidFill>
                  <a:srgbClr val="002060"/>
                </a:solidFill>
              </a:rPr>
              <a:t>Паропроницание</a:t>
            </a:r>
            <a:r>
              <a:rPr lang="ru-RU" sz="2800" dirty="0">
                <a:solidFill>
                  <a:srgbClr val="002060"/>
                </a:solidFill>
              </a:rPr>
              <a:t>. Пароизоляция.</a:t>
            </a:r>
          </a:p>
        </p:txBody>
      </p:sp>
    </p:spTree>
    <p:extLst>
      <p:ext uri="{BB962C8B-B14F-4D97-AF65-F5344CB8AC3E}">
        <p14:creationId xmlns:p14="http://schemas.microsoft.com/office/powerpoint/2010/main" xmlns="" val="262488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AEF3047-9E99-41E3-9D75-DA1130A69A6C}"/>
              </a:ext>
            </a:extLst>
          </p:cNvPr>
          <p:cNvSpPr txBox="1"/>
          <p:nvPr/>
        </p:nvSpPr>
        <p:spPr>
          <a:xfrm>
            <a:off x="3132162" y="1329105"/>
            <a:ext cx="864926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Отрасль светотехники, изучающая закономерности распространения и распределения в зданиях световой энергии Солнца и искусственных источников света, оптические свойства строительных материалов и конструкций, влияние света на зрительное восприятие интерьеров, эстетические функции света в архитектуре общественных зданий, площадей, городских ансамблей и т.д.; раздел строительной физики. </a:t>
            </a:r>
            <a:endParaRPr lang="ru-RU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98369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pic>
        <p:nvPicPr>
          <p:cNvPr id="11" name="Рисунок 10" descr="2.jpg">
            <a:extLst>
              <a:ext uri="{FF2B5EF4-FFF2-40B4-BE49-F238E27FC236}">
                <a16:creationId xmlns:a16="http://schemas.microsoft.com/office/drawing/2014/main" xmlns="" id="{186563F7-3063-4A6A-A389-BD35BA316D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021" y="1798722"/>
            <a:ext cx="4490331" cy="3059038"/>
          </a:xfrm>
          <a:prstGeom prst="rect">
            <a:avLst/>
          </a:prstGeom>
        </p:spPr>
      </p:pic>
      <p:pic>
        <p:nvPicPr>
          <p:cNvPr id="12" name="Рисунок 11" descr="2.jpg">
            <a:extLst>
              <a:ext uri="{FF2B5EF4-FFF2-40B4-BE49-F238E27FC236}">
                <a16:creationId xmlns:a16="http://schemas.microsoft.com/office/drawing/2014/main" xmlns="" id="{8B36F6EA-E500-443F-BBE5-1C4CB03F59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8096" y="1798722"/>
            <a:ext cx="4571415" cy="305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11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pic>
        <p:nvPicPr>
          <p:cNvPr id="8" name="Рисунок 7" descr="2.jpg">
            <a:extLst>
              <a:ext uri="{FF2B5EF4-FFF2-40B4-BE49-F238E27FC236}">
                <a16:creationId xmlns:a16="http://schemas.microsoft.com/office/drawing/2014/main" xmlns="" id="{977FC0F9-55B4-42D8-9C3D-FBE326BE94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7797" y="1593610"/>
            <a:ext cx="4714908" cy="49412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C9A2E38-345F-4AD7-9FFC-180CE8A725BC}"/>
              </a:ext>
            </a:extLst>
          </p:cNvPr>
          <p:cNvSpPr txBox="1"/>
          <p:nvPr/>
        </p:nvSpPr>
        <p:spPr>
          <a:xfrm>
            <a:off x="3309653" y="955792"/>
            <a:ext cx="5038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Физическая природа излучения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45087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pic>
        <p:nvPicPr>
          <p:cNvPr id="8" name="Рисунок 7" descr="2.jpg">
            <a:extLst>
              <a:ext uri="{FF2B5EF4-FFF2-40B4-BE49-F238E27FC236}">
                <a16:creationId xmlns:a16="http://schemas.microsoft.com/office/drawing/2014/main" xmlns="" id="{4139AAA6-0B77-47BE-AAB9-D6A11DD2AE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5435" y="2696275"/>
            <a:ext cx="9139780" cy="28575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9ECEB3F-F09D-46D4-9411-DD1C3BC18225}"/>
              </a:ext>
            </a:extLst>
          </p:cNvPr>
          <p:cNvSpPr txBox="1"/>
          <p:nvPr/>
        </p:nvSpPr>
        <p:spPr>
          <a:xfrm>
            <a:off x="3309653" y="955792"/>
            <a:ext cx="5038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Физическая природа излучения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61881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CCBBCD2-EDC2-41BF-9AA1-7147FDAD8CE3}"/>
              </a:ext>
            </a:extLst>
          </p:cNvPr>
          <p:cNvSpPr txBox="1"/>
          <p:nvPr/>
        </p:nvSpPr>
        <p:spPr>
          <a:xfrm>
            <a:off x="2988140" y="1072692"/>
            <a:ext cx="7779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понятия, величины, единицы.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C0B6E08-8EEA-478B-B320-2EBE3A6745C5}"/>
              </a:ext>
            </a:extLst>
          </p:cNvPr>
          <p:cNvSpPr txBox="1"/>
          <p:nvPr/>
        </p:nvSpPr>
        <p:spPr>
          <a:xfrm>
            <a:off x="7060690" y="1659423"/>
            <a:ext cx="492791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Сила света   (кандела, кд) – сила света, испускаемого с площади 1/600 000 м2 сечения полного излучателя в перпендикулярном этому сечению направлении при t излучателя, равной t затвердевания платины при давлении 101 325 Па (2042 К).</a:t>
            </a:r>
          </a:p>
        </p:txBody>
      </p:sp>
      <p:pic>
        <p:nvPicPr>
          <p:cNvPr id="1031" name="Picture 7" descr="Картинки по запросу &quot;сила света&quot;">
            <a:extLst>
              <a:ext uri="{FF2B5EF4-FFF2-40B4-BE49-F238E27FC236}">
                <a16:creationId xmlns:a16="http://schemas.microsoft.com/office/drawing/2014/main" xmlns="" id="{C20588F3-4B38-490B-B122-16D57EE5E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8222" y="2117427"/>
            <a:ext cx="4074641" cy="298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4609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CCBBCD2-EDC2-41BF-9AA1-7147FDAD8CE3}"/>
              </a:ext>
            </a:extLst>
          </p:cNvPr>
          <p:cNvSpPr txBox="1"/>
          <p:nvPr/>
        </p:nvSpPr>
        <p:spPr>
          <a:xfrm>
            <a:off x="2988140" y="1072692"/>
            <a:ext cx="7779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понятия, величины, единицы.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1177AF1-45CE-4ADB-BFED-B0C91C61CECD}"/>
              </a:ext>
            </a:extLst>
          </p:cNvPr>
          <p:cNvSpPr txBox="1"/>
          <p:nvPr/>
        </p:nvSpPr>
        <p:spPr>
          <a:xfrm>
            <a:off x="3132162" y="1789430"/>
            <a:ext cx="844840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Световой поток   (люмен, лм) – световой поток, испускаемый точечным источником в телесный угол 1 ср при силе света в 1 кд.</a:t>
            </a:r>
          </a:p>
        </p:txBody>
      </p:sp>
      <p:pic>
        <p:nvPicPr>
          <p:cNvPr id="3074" name="Picture 2" descr="Картинки по запросу &quot;световой поток&quot;">
            <a:extLst>
              <a:ext uri="{FF2B5EF4-FFF2-40B4-BE49-F238E27FC236}">
                <a16:creationId xmlns:a16="http://schemas.microsoft.com/office/drawing/2014/main" xmlns="" id="{3FC1371B-F5B0-42FE-AF4A-7970DDF86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9520" y="3138776"/>
            <a:ext cx="5756561" cy="310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489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8CB12F5-25EE-4598-8E8D-BCA922B8DEF5}"/>
              </a:ext>
            </a:extLst>
          </p:cNvPr>
          <p:cNvSpPr txBox="1"/>
          <p:nvPr/>
        </p:nvSpPr>
        <p:spPr>
          <a:xfrm>
            <a:off x="3036628" y="1083061"/>
            <a:ext cx="838996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Телесный угол   (стерадиан, ср) – телесный угол с вершиной в центре сферы, вырезающей на поверхности сферы площадь, равную площади квадрата со стороной, по длине, равной радиусу сферы.</a:t>
            </a:r>
          </a:p>
        </p:txBody>
      </p:sp>
      <p:pic>
        <p:nvPicPr>
          <p:cNvPr id="11" name="Рисунок 10" descr="image016.png">
            <a:extLst>
              <a:ext uri="{FF2B5EF4-FFF2-40B4-BE49-F238E27FC236}">
                <a16:creationId xmlns:a16="http://schemas.microsoft.com/office/drawing/2014/main" xmlns="" id="{B29FE13D-53F9-428F-B0CC-EC0AD66810A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2162" y="3371623"/>
            <a:ext cx="2928934" cy="2928934"/>
          </a:xfrm>
          <a:prstGeom prst="rect">
            <a:avLst/>
          </a:prstGeom>
        </p:spPr>
      </p:pic>
      <p:pic>
        <p:nvPicPr>
          <p:cNvPr id="12" name="Рисунок 11" descr="image016.png">
            <a:extLst>
              <a:ext uri="{FF2B5EF4-FFF2-40B4-BE49-F238E27FC236}">
                <a16:creationId xmlns:a16="http://schemas.microsoft.com/office/drawing/2014/main" xmlns="" id="{AE3DAE85-E517-4E62-911F-586CB5AA62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5575" y="2442929"/>
            <a:ext cx="4380553" cy="417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525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6A01D6E-6A46-4CA1-93AE-52D090C80AD7}"/>
              </a:ext>
            </a:extLst>
          </p:cNvPr>
          <p:cNvSpPr txBox="1"/>
          <p:nvPr/>
        </p:nvSpPr>
        <p:spPr>
          <a:xfrm>
            <a:off x="3035490" y="1373958"/>
            <a:ext cx="837403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Освещенность   (люкс,  </a:t>
            </a:r>
            <a:r>
              <a:rPr lang="ru-RU" sz="2800" dirty="0" err="1"/>
              <a:t>лк</a:t>
            </a:r>
            <a:r>
              <a:rPr lang="ru-RU" sz="2800" dirty="0"/>
              <a:t>)  - освещенность поверхности площадью 1 м2 при падающем на нее световом потоке в 1 лм.</a:t>
            </a:r>
          </a:p>
        </p:txBody>
      </p:sp>
      <p:pic>
        <p:nvPicPr>
          <p:cNvPr id="2054" name="Picture 5" descr="Картинки по запросу &quot;освещенность&quot;">
            <a:extLst>
              <a:ext uri="{FF2B5EF4-FFF2-40B4-BE49-F238E27FC236}">
                <a16:creationId xmlns:a16="http://schemas.microsoft.com/office/drawing/2014/main" xmlns="" id="{861A4EF8-D497-4A7F-92DC-838490E62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468"/>
          <a:stretch>
            <a:fillRect/>
          </a:stretch>
        </p:blipFill>
        <p:spPr bwMode="auto">
          <a:xfrm>
            <a:off x="3035490" y="2866161"/>
            <a:ext cx="8859410" cy="3191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1909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91112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E625BBA-39B8-4E75-B1C9-ACFA0A8C42EC}"/>
              </a:ext>
            </a:extLst>
          </p:cNvPr>
          <p:cNvSpPr txBox="1"/>
          <p:nvPr/>
        </p:nvSpPr>
        <p:spPr>
          <a:xfrm>
            <a:off x="2876710" y="1009181"/>
            <a:ext cx="870385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Яркость  ,	  (для диффузии излучающей поверхности)</a:t>
            </a:r>
          </a:p>
          <a:p>
            <a:r>
              <a:rPr lang="ru-RU" sz="2800" dirty="0" err="1"/>
              <a:t>Канделла</a:t>
            </a:r>
            <a:r>
              <a:rPr lang="ru-RU" sz="2800" dirty="0"/>
              <a:t> на квадратный метр, кд/м2. – яркость (средняя) светящейся поверхности площадью 1 м2 при силе света, излучаемой этой поверхностью в заданном направлении , равной 1 кд.</a:t>
            </a:r>
          </a:p>
        </p:txBody>
      </p:sp>
      <p:pic>
        <p:nvPicPr>
          <p:cNvPr id="4098" name="Picture 2" descr="Картинки по запросу &quot;яркость определение&quot;">
            <a:extLst>
              <a:ext uri="{FF2B5EF4-FFF2-40B4-BE49-F238E27FC236}">
                <a16:creationId xmlns:a16="http://schemas.microsoft.com/office/drawing/2014/main" xmlns="" id="{8027D2B8-D69E-4180-865E-917B4B763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2119" y="2736777"/>
            <a:ext cx="4849881" cy="261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1D81E4F-72CB-4E11-A693-8125364A81AC}"/>
              </a:ext>
            </a:extLst>
          </p:cNvPr>
          <p:cNvSpPr txBox="1"/>
          <p:nvPr/>
        </p:nvSpPr>
        <p:spPr>
          <a:xfrm>
            <a:off x="2876710" y="3492897"/>
            <a:ext cx="551046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Светимость -   люмен на квадратный метр лм/м2 – светимость поверхности площадью 1 м2, испускающей световой поток 1 лм.</a:t>
            </a:r>
          </a:p>
        </p:txBody>
      </p:sp>
    </p:spTree>
    <p:extLst>
      <p:ext uri="{BB962C8B-B14F-4D97-AF65-F5344CB8AC3E}">
        <p14:creationId xmlns:p14="http://schemas.microsoft.com/office/powerpoint/2010/main" xmlns="" val="146560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2BC4A49-6FE0-4341-A1AB-EF4BE9C4B5EF}"/>
              </a:ext>
            </a:extLst>
          </p:cNvPr>
          <p:cNvSpPr txBox="1"/>
          <p:nvPr/>
        </p:nvSpPr>
        <p:spPr>
          <a:xfrm>
            <a:off x="2698223" y="876650"/>
            <a:ext cx="5067354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Коэффициент естественной освещенности (КЕО) – отношение естественное освещенности в </a:t>
            </a:r>
            <a:r>
              <a:rPr lang="ru-RU" sz="2800" dirty="0" err="1"/>
              <a:t>лк</a:t>
            </a:r>
            <a:r>
              <a:rPr lang="ru-RU" sz="2800" dirty="0"/>
              <a:t>, создаваемой в какой-либо точке М заданной плоскости внутри помещения светом неба (непосредственно или после отражений) к одновременной наружной горизонтальной освещенности, создаваемой светом полностью открытого небосвода.</a:t>
            </a:r>
          </a:p>
          <a:p>
            <a:r>
              <a:rPr lang="ru-RU" sz="2800" dirty="0"/>
              <a:t> . </a:t>
            </a:r>
          </a:p>
        </p:txBody>
      </p:sp>
      <p:pic>
        <p:nvPicPr>
          <p:cNvPr id="5122" name="Picture 2" descr="Картинки по запросу &quot;кео&quot;">
            <a:extLst>
              <a:ext uri="{FF2B5EF4-FFF2-40B4-BE49-F238E27FC236}">
                <a16:creationId xmlns:a16="http://schemas.microsoft.com/office/drawing/2014/main" xmlns="" id="{294F2E73-762A-4058-870D-9AA9EC20A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929" y="2022396"/>
            <a:ext cx="4010318" cy="281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097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BAEDACB-FBFB-49A0-9631-5BFF7E482D19}"/>
              </a:ext>
            </a:extLst>
          </p:cNvPr>
          <p:cNvSpPr txBox="1"/>
          <p:nvPr/>
        </p:nvSpPr>
        <p:spPr>
          <a:xfrm>
            <a:off x="2874741" y="1019000"/>
            <a:ext cx="6121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Законы светотехники.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00D5EFB-F387-44F3-9CCB-944393F4A636}"/>
              </a:ext>
            </a:extLst>
          </p:cNvPr>
          <p:cNvSpPr txBox="1"/>
          <p:nvPr/>
        </p:nvSpPr>
        <p:spPr>
          <a:xfrm>
            <a:off x="2865490" y="1687271"/>
            <a:ext cx="6121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1.	Закон проекции телесного угла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965B836-2671-41CA-93A3-000B5346C29D}"/>
              </a:ext>
            </a:extLst>
          </p:cNvPr>
          <p:cNvSpPr txBox="1"/>
          <p:nvPr/>
        </p:nvSpPr>
        <p:spPr>
          <a:xfrm>
            <a:off x="2865490" y="2335456"/>
            <a:ext cx="61210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2.	Закон светотехнического подобия.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46AE647-9C12-4144-9B4C-9C8D4ADBA692}"/>
              </a:ext>
            </a:extLst>
          </p:cNvPr>
          <p:cNvSpPr txBox="1"/>
          <p:nvPr/>
        </p:nvSpPr>
        <p:spPr>
          <a:xfrm>
            <a:off x="2874741" y="3444425"/>
            <a:ext cx="6121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3.           Закон суперпозиции.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81F3860-25D5-43C2-8C12-4670C2508F33}"/>
              </a:ext>
            </a:extLst>
          </p:cNvPr>
          <p:cNvSpPr txBox="1"/>
          <p:nvPr/>
        </p:nvSpPr>
        <p:spPr>
          <a:xfrm>
            <a:off x="2865490" y="4148996"/>
            <a:ext cx="7984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4.          Закон разделенного светового потока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8D63527E-6DF2-4912-BC47-28D3E145D8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6928" y="2335456"/>
            <a:ext cx="3485003" cy="181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853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FB01E02-DA17-43C5-9C70-B7C721F39173}"/>
              </a:ext>
            </a:extLst>
          </p:cNvPr>
          <p:cNvSpPr txBox="1"/>
          <p:nvPr/>
        </p:nvSpPr>
        <p:spPr>
          <a:xfrm>
            <a:off x="2874741" y="1019000"/>
            <a:ext cx="8618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Законы светотехники. Закон проекции телесного угла</a:t>
            </a:r>
          </a:p>
        </p:txBody>
      </p:sp>
      <p:pic>
        <p:nvPicPr>
          <p:cNvPr id="11" name="Рисунок 10" descr="image016.png">
            <a:extLst>
              <a:ext uri="{FF2B5EF4-FFF2-40B4-BE49-F238E27FC236}">
                <a16:creationId xmlns:a16="http://schemas.microsoft.com/office/drawing/2014/main" xmlns="" id="{A43A523D-2C88-45B2-845A-3BD4DAF7B0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4741" y="1743089"/>
            <a:ext cx="5322283" cy="44493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1A27968-D61C-4337-ABBE-8CCF5F6424E3}"/>
              </a:ext>
            </a:extLst>
          </p:cNvPr>
          <p:cNvSpPr txBox="1"/>
          <p:nvPr/>
        </p:nvSpPr>
        <p:spPr>
          <a:xfrm>
            <a:off x="7588154" y="1743089"/>
            <a:ext cx="390524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Освещенность поверхности в произвольной точке поверхности помещения М, создаваемая </a:t>
            </a:r>
            <a:r>
              <a:rPr lang="ru-RU" sz="2400" dirty="0" err="1"/>
              <a:t>равнояркой</a:t>
            </a:r>
            <a:r>
              <a:rPr lang="ru-RU" sz="2400" dirty="0"/>
              <a:t> поверхностью небосвода, </a:t>
            </a:r>
            <a:r>
              <a:rPr lang="ru-RU" sz="2400" dirty="0" err="1"/>
              <a:t>прямопропорциональной</a:t>
            </a:r>
            <a:r>
              <a:rPr lang="ru-RU" sz="2400" dirty="0"/>
              <a:t> яркости неба и площади проекции телесного угла, в котором изданной точки виден участок неба </a:t>
            </a:r>
          </a:p>
        </p:txBody>
      </p:sp>
    </p:spTree>
    <p:extLst>
      <p:ext uri="{BB962C8B-B14F-4D97-AF65-F5344CB8AC3E}">
        <p14:creationId xmlns:p14="http://schemas.microsoft.com/office/powerpoint/2010/main" xmlns="" val="3728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FB01E02-DA17-43C5-9C70-B7C721F39173}"/>
              </a:ext>
            </a:extLst>
          </p:cNvPr>
          <p:cNvSpPr txBox="1"/>
          <p:nvPr/>
        </p:nvSpPr>
        <p:spPr>
          <a:xfrm>
            <a:off x="2874740" y="1019000"/>
            <a:ext cx="88896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Законы светотехники. Закон светотехнического подобия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047D4E0-4F11-47DC-987C-193CBA534623}"/>
              </a:ext>
            </a:extLst>
          </p:cNvPr>
          <p:cNvSpPr txBox="1"/>
          <p:nvPr/>
        </p:nvSpPr>
        <p:spPr>
          <a:xfrm>
            <a:off x="2874740" y="1799452"/>
            <a:ext cx="827091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Освещенность в какой-либо точке помещения зависит не от абсолютных, а от относительных размеров помещения</a:t>
            </a:r>
          </a:p>
        </p:txBody>
      </p:sp>
      <p:pic>
        <p:nvPicPr>
          <p:cNvPr id="6148" name="Picture 4" descr="Картинки по запросу &quot;закон светотехники суперпозиция&quot;">
            <a:extLst>
              <a:ext uri="{FF2B5EF4-FFF2-40B4-BE49-F238E27FC236}">
                <a16:creationId xmlns:a16="http://schemas.microsoft.com/office/drawing/2014/main" xmlns="" id="{B186B424-AB29-4F8C-89F0-A3619062B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8422" y="3148022"/>
            <a:ext cx="4915327" cy="349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3128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FB01E02-DA17-43C5-9C70-B7C721F39173}"/>
              </a:ext>
            </a:extLst>
          </p:cNvPr>
          <p:cNvSpPr txBox="1"/>
          <p:nvPr/>
        </p:nvSpPr>
        <p:spPr>
          <a:xfrm>
            <a:off x="2874741" y="1019000"/>
            <a:ext cx="8261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Законы светотехники. Закон суперпозиции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A92C0A2-D282-413E-9128-97C60F27301E}"/>
              </a:ext>
            </a:extLst>
          </p:cNvPr>
          <p:cNvSpPr txBox="1"/>
          <p:nvPr/>
        </p:nvSpPr>
        <p:spPr>
          <a:xfrm>
            <a:off x="2874741" y="1656521"/>
            <a:ext cx="419479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КЕО в какой-либо точке помещения е от нескольких </a:t>
            </a:r>
            <a:r>
              <a:rPr lang="ru-RU" sz="2800" dirty="0" err="1"/>
              <a:t>светопроемов</a:t>
            </a:r>
            <a:r>
              <a:rPr lang="ru-RU" sz="2800" dirty="0"/>
              <a:t> сводится к последовательному независимому определению КЕО от каждого </a:t>
            </a:r>
            <a:r>
              <a:rPr lang="ru-RU" sz="2800" dirty="0" err="1"/>
              <a:t>светопроема</a:t>
            </a:r>
            <a:r>
              <a:rPr lang="ru-RU" sz="2800" dirty="0"/>
              <a:t> для этой точки и последующему сложению полученных значений </a:t>
            </a:r>
          </a:p>
        </p:txBody>
      </p:sp>
      <p:pic>
        <p:nvPicPr>
          <p:cNvPr id="7170" name="Picture 2" descr="Картинки по запросу &quot;свет от двух окон&quot;">
            <a:extLst>
              <a:ext uri="{FF2B5EF4-FFF2-40B4-BE49-F238E27FC236}">
                <a16:creationId xmlns:a16="http://schemas.microsoft.com/office/drawing/2014/main" xmlns="" id="{40491397-2D03-4B30-8E7F-02DFFDACA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3900" y="1916183"/>
            <a:ext cx="4936921" cy="328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4806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FB01E02-DA17-43C5-9C70-B7C721F39173}"/>
              </a:ext>
            </a:extLst>
          </p:cNvPr>
          <p:cNvSpPr txBox="1"/>
          <p:nvPr/>
        </p:nvSpPr>
        <p:spPr>
          <a:xfrm>
            <a:off x="2874740" y="852051"/>
            <a:ext cx="93172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Законы светотехники. Закон разделения светового потока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E4552C4-10C6-4E3E-820A-9A67245E86E3}"/>
              </a:ext>
            </a:extLst>
          </p:cNvPr>
          <p:cNvSpPr txBox="1"/>
          <p:nvPr/>
        </p:nvSpPr>
        <p:spPr>
          <a:xfrm>
            <a:off x="2698222" y="1436826"/>
            <a:ext cx="93172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КЕО в какой-либо точке помещения от і-го </a:t>
            </a:r>
            <a:r>
              <a:rPr lang="ru-RU" sz="2400" dirty="0" err="1"/>
              <a:t>светопроема</a:t>
            </a:r>
            <a:r>
              <a:rPr lang="ru-RU" sz="2400" dirty="0"/>
              <a:t> формируется в результате прихода четырех отдельных составляющих:</a:t>
            </a:r>
          </a:p>
          <a:p>
            <a:r>
              <a:rPr lang="ru-RU" sz="2400" dirty="0"/>
              <a:t>— от прямого света небосвода, </a:t>
            </a:r>
          </a:p>
          <a:p>
            <a:r>
              <a:rPr lang="ru-RU" sz="2400" dirty="0"/>
              <a:t>— от света, отраженного от противостоящих зданий,</a:t>
            </a:r>
          </a:p>
          <a:p>
            <a:r>
              <a:rPr lang="ru-RU" sz="2400" dirty="0"/>
              <a:t>— от света, отраженного подстилающей поверхностью земли</a:t>
            </a:r>
          </a:p>
          <a:p>
            <a:r>
              <a:rPr lang="ru-RU" sz="2400" dirty="0"/>
              <a:t>— от света, отраженного от внутренних поверхностей помещения</a:t>
            </a:r>
          </a:p>
        </p:txBody>
      </p:sp>
      <p:pic>
        <p:nvPicPr>
          <p:cNvPr id="8194" name="Picture 2" descr="Картинки по запросу &quot;свет от двух окон&quot;">
            <a:extLst>
              <a:ext uri="{FF2B5EF4-FFF2-40B4-BE49-F238E27FC236}">
                <a16:creationId xmlns:a16="http://schemas.microsoft.com/office/drawing/2014/main" xmlns="" id="{76495545-A75B-4422-B686-60292D17C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8584" y="3806705"/>
            <a:ext cx="6096001" cy="270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3929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972C09D-677A-429B-B8E2-BAB6B739F817}"/>
              </a:ext>
            </a:extLst>
          </p:cNvPr>
          <p:cNvSpPr txBox="1"/>
          <p:nvPr/>
        </p:nvSpPr>
        <p:spPr>
          <a:xfrm>
            <a:off x="3051259" y="1224623"/>
            <a:ext cx="86721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СП “Естественное освещение жилых и общественных зданий”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3B6AD18-6DFC-4E4C-8D8C-4AE3FA034E70}"/>
              </a:ext>
            </a:extLst>
          </p:cNvPr>
          <p:cNvSpPr txBox="1"/>
          <p:nvPr/>
        </p:nvSpPr>
        <p:spPr>
          <a:xfrm>
            <a:off x="2874741" y="2810204"/>
            <a:ext cx="61210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800" dirty="0"/>
              <a:t>Боковое</a:t>
            </a:r>
          </a:p>
          <a:p>
            <a:pPr marL="285750" indent="-285750">
              <a:buFontTx/>
              <a:buChar char="-"/>
            </a:pPr>
            <a:r>
              <a:rPr lang="ru-RU" sz="2800" dirty="0"/>
              <a:t>Верхнее</a:t>
            </a:r>
          </a:p>
          <a:p>
            <a:pPr marL="285750" indent="-285750">
              <a:buFontTx/>
              <a:buChar char="-"/>
            </a:pPr>
            <a:r>
              <a:rPr lang="ru-RU" sz="2800" dirty="0"/>
              <a:t>Комбинированное</a:t>
            </a:r>
          </a:p>
        </p:txBody>
      </p:sp>
      <p:pic>
        <p:nvPicPr>
          <p:cNvPr id="9218" name="Picture 2" descr="Картинки по запросу &quot;свет от двух окон&quot;">
            <a:extLst>
              <a:ext uri="{FF2B5EF4-FFF2-40B4-BE49-F238E27FC236}">
                <a16:creationId xmlns:a16="http://schemas.microsoft.com/office/drawing/2014/main" xmlns="" id="{5E5DC965-C328-4B96-9D0F-2008C4FEE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1745" y="2005012"/>
            <a:ext cx="2465514" cy="438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4070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6" name="Рисунок 5" descr="2.jpg">
            <a:extLst>
              <a:ext uri="{FF2B5EF4-FFF2-40B4-BE49-F238E27FC236}">
                <a16:creationId xmlns:a16="http://schemas.microsoft.com/office/drawing/2014/main" xmlns="" id="{BCB4CE46-351F-4125-858F-20AB285C6A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5587" y="2520509"/>
            <a:ext cx="4449277" cy="2550919"/>
          </a:xfrm>
          <a:prstGeom prst="rect">
            <a:avLst/>
          </a:prstGeom>
        </p:spPr>
      </p:pic>
      <p:pic>
        <p:nvPicPr>
          <p:cNvPr id="8" name="Рисунок 7" descr="2.jpg">
            <a:extLst>
              <a:ext uri="{FF2B5EF4-FFF2-40B4-BE49-F238E27FC236}">
                <a16:creationId xmlns:a16="http://schemas.microsoft.com/office/drawing/2014/main" xmlns="" id="{B99EBE1B-BEE8-4BC4-B96C-6B514A635E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8874" y="2297434"/>
            <a:ext cx="4074138" cy="29970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3C36EE1-4ADB-47F1-966C-5921F9DD80F5}"/>
              </a:ext>
            </a:extLst>
          </p:cNvPr>
          <p:cNvSpPr txBox="1"/>
          <p:nvPr/>
        </p:nvSpPr>
        <p:spPr>
          <a:xfrm>
            <a:off x="3480179" y="1842448"/>
            <a:ext cx="1455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Боковое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1B62897-E525-4105-883A-08DC31E97AE5}"/>
              </a:ext>
            </a:extLst>
          </p:cNvPr>
          <p:cNvSpPr txBox="1"/>
          <p:nvPr/>
        </p:nvSpPr>
        <p:spPr>
          <a:xfrm>
            <a:off x="9254075" y="1563498"/>
            <a:ext cx="14475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Верхнее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6149C7F-ACDD-42FB-A728-9CEAFEA2CE0E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89433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EEA769-1744-4F44-B0B4-A6FC359CDD64}"/>
              </a:ext>
            </a:extLst>
          </p:cNvPr>
          <p:cNvSpPr txBox="1"/>
          <p:nvPr/>
        </p:nvSpPr>
        <p:spPr>
          <a:xfrm>
            <a:off x="3132162" y="319924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29255F9-7C44-4B76-905A-63228633DE39}"/>
              </a:ext>
            </a:extLst>
          </p:cNvPr>
          <p:cNvSpPr txBox="1"/>
          <p:nvPr/>
        </p:nvSpPr>
        <p:spPr>
          <a:xfrm>
            <a:off x="5336275" y="1379406"/>
            <a:ext cx="3050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Комбинированное</a:t>
            </a:r>
          </a:p>
        </p:txBody>
      </p:sp>
      <p:pic>
        <p:nvPicPr>
          <p:cNvPr id="12" name="Рисунок 11" descr="2.jpg">
            <a:extLst>
              <a:ext uri="{FF2B5EF4-FFF2-40B4-BE49-F238E27FC236}">
                <a16:creationId xmlns:a16="http://schemas.microsoft.com/office/drawing/2014/main" xmlns="" id="{90F944FD-D3B3-4B1A-86B3-73CA72F5F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2822" y="2631555"/>
            <a:ext cx="3303610" cy="2477708"/>
          </a:xfrm>
          <a:prstGeom prst="rect">
            <a:avLst/>
          </a:prstGeom>
        </p:spPr>
      </p:pic>
      <p:pic>
        <p:nvPicPr>
          <p:cNvPr id="14" name="Рисунок 13" descr="image016.png">
            <a:extLst>
              <a:ext uri="{FF2B5EF4-FFF2-40B4-BE49-F238E27FC236}">
                <a16:creationId xmlns:a16="http://schemas.microsoft.com/office/drawing/2014/main" xmlns="" id="{78FF3FFE-F4BB-4D83-A451-6DC2910AA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2162" y="2560117"/>
            <a:ext cx="3610347" cy="249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180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pic>
        <p:nvPicPr>
          <p:cNvPr id="8" name="Содержимое 3" descr="2.jpg">
            <a:extLst>
              <a:ext uri="{FF2B5EF4-FFF2-40B4-BE49-F238E27FC236}">
                <a16:creationId xmlns:a16="http://schemas.microsoft.com/office/drawing/2014/main" xmlns="" id="{A5F33197-B646-4EE1-9EF8-3B674341B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652" y="1352867"/>
            <a:ext cx="6298371" cy="51047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D61AA1B-BA73-4039-8C52-45E84317FC0F}"/>
              </a:ext>
            </a:extLst>
          </p:cNvPr>
          <p:cNvSpPr txBox="1"/>
          <p:nvPr/>
        </p:nvSpPr>
        <p:spPr>
          <a:xfrm>
            <a:off x="3309652" y="834220"/>
            <a:ext cx="61210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Расчет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естественной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освещенности и нормирование.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849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C7CC53B-A036-40A4-9FF3-87098FCCF905}"/>
              </a:ext>
            </a:extLst>
          </p:cNvPr>
          <p:cNvSpPr txBox="1"/>
          <p:nvPr/>
        </p:nvSpPr>
        <p:spPr>
          <a:xfrm>
            <a:off x="3190858" y="958662"/>
            <a:ext cx="79184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Расчет естественной освещенности и нормирование – световые зоны Российской Федерации.</a:t>
            </a:r>
            <a:endParaRPr lang="ru-RU" sz="2400" dirty="0"/>
          </a:p>
        </p:txBody>
      </p:sp>
      <p:pic>
        <p:nvPicPr>
          <p:cNvPr id="9" name="Содержимое 3" descr="2.jpg">
            <a:extLst>
              <a:ext uri="{FF2B5EF4-FFF2-40B4-BE49-F238E27FC236}">
                <a16:creationId xmlns:a16="http://schemas.microsoft.com/office/drawing/2014/main" xmlns="" id="{606AB171-BC82-4CFD-8028-D4EE7759F1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7757" y="1796695"/>
            <a:ext cx="7675609" cy="441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198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A8E3CC5-DBAE-4BAF-B883-87EF9678A737}"/>
              </a:ext>
            </a:extLst>
          </p:cNvPr>
          <p:cNvSpPr txBox="1"/>
          <p:nvPr/>
        </p:nvSpPr>
        <p:spPr>
          <a:xfrm>
            <a:off x="3484726" y="1605876"/>
            <a:ext cx="66965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еN</a:t>
            </a:r>
            <a:r>
              <a:rPr lang="ru-RU" sz="2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= </a:t>
            </a:r>
            <a:r>
              <a:rPr lang="ru-RU" sz="2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еH</a:t>
            </a:r>
            <a:r>
              <a:rPr lang="ru-RU" sz="2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* </a:t>
            </a:r>
            <a:r>
              <a:rPr lang="ru-RU" sz="28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mN</a:t>
            </a:r>
            <a:endParaRPr lang="ru-RU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568EBAA-3138-494E-B249-1C9389DB6523}"/>
              </a:ext>
            </a:extLst>
          </p:cNvPr>
          <p:cNvSpPr txBox="1"/>
          <p:nvPr/>
        </p:nvSpPr>
        <p:spPr>
          <a:xfrm>
            <a:off x="2938817" y="781361"/>
            <a:ext cx="86417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Расчет естественной освещенности и нормирование </a:t>
            </a:r>
            <a:endParaRPr lang="ru-RU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130116D-DF18-4D61-B17B-376877C8CAE1}"/>
              </a:ext>
            </a:extLst>
          </p:cNvPr>
          <p:cNvSpPr txBox="1"/>
          <p:nvPr/>
        </p:nvSpPr>
        <p:spPr>
          <a:xfrm>
            <a:off x="2938817" y="2250248"/>
            <a:ext cx="7857698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 боковом естественном освещении помещения данный параметр измеряется на наименее освещенных местах. При верхнем и комбинированном естественном освещении помещения измерения проводят в нескольких точках, а затем результат усредняют.</a:t>
            </a:r>
            <a:r>
              <a:rPr lang="ru-RU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9771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186310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pic>
        <p:nvPicPr>
          <p:cNvPr id="8" name="Рисунок 7" descr="2.jpg">
            <a:extLst>
              <a:ext uri="{FF2B5EF4-FFF2-40B4-BE49-F238E27FC236}">
                <a16:creationId xmlns:a16="http://schemas.microsoft.com/office/drawing/2014/main" xmlns="" id="{C5E90259-B10B-4807-91D6-5F7C8B985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8222" y="1699701"/>
            <a:ext cx="8736676" cy="374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034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446061" y="178523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pic>
        <p:nvPicPr>
          <p:cNvPr id="8" name="Рисунок 7" descr="дАНИЛ.jpg">
            <a:extLst>
              <a:ext uri="{FF2B5EF4-FFF2-40B4-BE49-F238E27FC236}">
                <a16:creationId xmlns:a16="http://schemas.microsoft.com/office/drawing/2014/main" xmlns="" id="{E90879DC-26AB-483C-B9A4-5F1117AC7F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2791" y="1716230"/>
            <a:ext cx="7929349" cy="4414719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EB843472-D662-4010-A842-9FA45C1F32B3}"/>
              </a:ext>
            </a:extLst>
          </p:cNvPr>
          <p:cNvSpPr txBox="1">
            <a:spLocks/>
          </p:cNvSpPr>
          <p:nvPr/>
        </p:nvSpPr>
        <p:spPr>
          <a:xfrm>
            <a:off x="3446061" y="1035689"/>
            <a:ext cx="8229600" cy="6540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/>
              <a:t>График Данилюка 1</a:t>
            </a:r>
          </a:p>
        </p:txBody>
      </p:sp>
    </p:spTree>
    <p:extLst>
      <p:ext uri="{BB962C8B-B14F-4D97-AF65-F5344CB8AC3E}">
        <p14:creationId xmlns:p14="http://schemas.microsoft.com/office/powerpoint/2010/main" xmlns="" val="285395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pic>
        <p:nvPicPr>
          <p:cNvPr id="8" name="Рисунок 7" descr="дАНИЛ.jpg">
            <a:extLst>
              <a:ext uri="{FF2B5EF4-FFF2-40B4-BE49-F238E27FC236}">
                <a16:creationId xmlns:a16="http://schemas.microsoft.com/office/drawing/2014/main" xmlns="" id="{135CAAB8-B638-4357-B25B-248DBA740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9143" y="1822059"/>
            <a:ext cx="7942997" cy="4352548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4B3B389F-201C-462C-AAE2-99059AACBC35}"/>
              </a:ext>
            </a:extLst>
          </p:cNvPr>
          <p:cNvSpPr txBox="1">
            <a:spLocks/>
          </p:cNvSpPr>
          <p:nvPr/>
        </p:nvSpPr>
        <p:spPr>
          <a:xfrm>
            <a:off x="3132162" y="1025851"/>
            <a:ext cx="8229600" cy="6540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/>
              <a:t>График Данилюка 2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89426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pic>
        <p:nvPicPr>
          <p:cNvPr id="8" name="Рисунок 7" descr="УК.jpg">
            <a:extLst>
              <a:ext uri="{FF2B5EF4-FFF2-40B4-BE49-F238E27FC236}">
                <a16:creationId xmlns:a16="http://schemas.microsoft.com/office/drawing/2014/main" xmlns="" id="{59201369-FB83-41EF-9B7F-A7F7FCD57F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2638" y="1093133"/>
            <a:ext cx="5246645" cy="495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300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E8C09F3-32CC-4F6F-B65A-E6FB0E9E0ED6}"/>
              </a:ext>
            </a:extLst>
          </p:cNvPr>
          <p:cNvSpPr txBox="1"/>
          <p:nvPr/>
        </p:nvSpPr>
        <p:spPr>
          <a:xfrm>
            <a:off x="2855795" y="1009181"/>
            <a:ext cx="852005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E7AB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 глубине помещения расчетная точка должна располагаться в жилой комнате однокомнатной квартиры, в одной из комнат двух- и трехкомнатных квартир либо в двух комнатах квартир, имеющих больше трех комнат. В других жилых комнатах квартир и кухнях контрольная точка располагается в центре помещения.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5175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3816BED-151B-42FF-A614-C83E5CCB4169}"/>
              </a:ext>
            </a:extLst>
          </p:cNvPr>
          <p:cNvSpPr txBox="1"/>
          <p:nvPr/>
        </p:nvSpPr>
        <p:spPr>
          <a:xfrm>
            <a:off x="2988141" y="1087481"/>
            <a:ext cx="6121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Инсоляция в архитектуре.</a:t>
            </a:r>
            <a:endParaRPr lang="ru-RU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D59EC3A-8002-4C31-874D-48347191591E}"/>
              </a:ext>
            </a:extLst>
          </p:cNvPr>
          <p:cNvSpPr txBox="1"/>
          <p:nvPr/>
        </p:nvSpPr>
        <p:spPr>
          <a:xfrm>
            <a:off x="2988141" y="1655970"/>
            <a:ext cx="61210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Тепловое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</a:rPr>
              <a:t>Бактерицидное</a:t>
            </a:r>
          </a:p>
          <a:p>
            <a:pPr marL="285750" indent="-285750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</a:rPr>
              <a:t>Эритемное</a:t>
            </a:r>
            <a:endParaRPr lang="ru-RU" sz="2800" dirty="0">
              <a:latin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BDDD70D-A18B-4835-A130-D8BB42F6594A}"/>
              </a:ext>
            </a:extLst>
          </p:cNvPr>
          <p:cNvSpPr txBox="1"/>
          <p:nvPr/>
        </p:nvSpPr>
        <p:spPr>
          <a:xfrm>
            <a:off x="2890937" y="5149839"/>
            <a:ext cx="860302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СанПиН "Гигиенические требования к инсоляции и солнцезащите помещений жилых и общественных зданий и территорий" </a:t>
            </a:r>
            <a:endParaRPr lang="ru-RU" sz="2800" dirty="0"/>
          </a:p>
        </p:txBody>
      </p:sp>
      <p:pic>
        <p:nvPicPr>
          <p:cNvPr id="10242" name="Рисунок 1">
            <a:extLst>
              <a:ext uri="{FF2B5EF4-FFF2-40B4-BE49-F238E27FC236}">
                <a16:creationId xmlns:a16="http://schemas.microsoft.com/office/drawing/2014/main" xmlns="" id="{03C90237-A484-41C2-9413-1E662CFDB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497" r="43417"/>
          <a:stretch>
            <a:fillRect/>
          </a:stretch>
        </p:blipFill>
        <p:spPr bwMode="auto">
          <a:xfrm>
            <a:off x="5843339" y="1831174"/>
            <a:ext cx="2698222" cy="27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Картинки по запросу &quot;бактерицидное действие света&quot;">
            <a:extLst>
              <a:ext uri="{FF2B5EF4-FFF2-40B4-BE49-F238E27FC236}">
                <a16:creationId xmlns:a16="http://schemas.microsoft.com/office/drawing/2014/main" xmlns="" id="{080FF20A-B9B9-4FBE-A9B4-8C4BBF1DE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20325" y="1847614"/>
            <a:ext cx="2757855" cy="275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1732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pic>
        <p:nvPicPr>
          <p:cNvPr id="8" name="Picture 2" descr="normi_insolyatsii">
            <a:extLst>
              <a:ext uri="{FF2B5EF4-FFF2-40B4-BE49-F238E27FC236}">
                <a16:creationId xmlns:a16="http://schemas.microsoft.com/office/drawing/2014/main" xmlns="" id="{7C41827C-CEB0-4C5C-B299-938D0B6BD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98222" y="2023485"/>
            <a:ext cx="8996318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23D0878-A2D3-4CA5-8EB5-16D458934898}"/>
              </a:ext>
            </a:extLst>
          </p:cNvPr>
          <p:cNvSpPr txBox="1"/>
          <p:nvPr/>
        </p:nvSpPr>
        <p:spPr>
          <a:xfrm>
            <a:off x="3309653" y="1041501"/>
            <a:ext cx="4837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Нормирование продолжительности инсоляции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395480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393B41E-3278-4EA1-B7FE-C8AEDC6CBF9A}"/>
              </a:ext>
            </a:extLst>
          </p:cNvPr>
          <p:cNvSpPr txBox="1"/>
          <p:nvPr/>
        </p:nvSpPr>
        <p:spPr>
          <a:xfrm>
            <a:off x="3060511" y="1111628"/>
            <a:ext cx="852005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  общая продолжительность периодов прерывистой инсоляции должна быть на 30 минут больше нормативной (указанной в таблице);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  продолжительность одного из периодов должна быть не менее 1 часа.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Нормативная продолжительность инсоляции в жилых зданиях должна быть обеспечена не менее чем (п. 3.1):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  в жилой комнате однокомнатной квартиры;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  в одной из жилых комнат двух- и трехкомнатных квартир;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  в двух жилых комнатах квартир, имеющих больше трех комнат (многокомнатных).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Кроме того, в северной и центральной зонах допускается сокращение нормативной продолжительности инсоляции на 30 минут в двух случаях (п. 3.4):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  если инсоляция при этом обеспечивается в двух комнатах двух- и трехкомнатных квартир либо в трех комнатах многокомнатных квартир;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  если здание расположено в центральной, исторической зоне города.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Инсоляция в помещениях жилых зданий регламентируется только в жилых комнатах.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кухнях, на верандах и в других помещениях инсоляция не регламентируется.</a:t>
            </a:r>
          </a:p>
        </p:txBody>
      </p:sp>
    </p:spTree>
    <p:extLst>
      <p:ext uri="{BB962C8B-B14F-4D97-AF65-F5344CB8AC3E}">
        <p14:creationId xmlns:p14="http://schemas.microsoft.com/office/powerpoint/2010/main" xmlns="" val="124755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BACC38-4F72-444F-8E1E-D8661B76D0AD}"/>
              </a:ext>
            </a:extLst>
          </p:cNvPr>
          <p:cNvSpPr txBox="1"/>
          <p:nvPr/>
        </p:nvSpPr>
        <p:spPr>
          <a:xfrm>
            <a:off x="3309653" y="1087481"/>
            <a:ext cx="3380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Солнечный перегрев</a:t>
            </a:r>
          </a:p>
        </p:txBody>
      </p:sp>
      <p:pic>
        <p:nvPicPr>
          <p:cNvPr id="11266" name="Picture 2" descr="Картинки по запросу &quot;солнечный перегрев&quot;">
            <a:extLst>
              <a:ext uri="{FF2B5EF4-FFF2-40B4-BE49-F238E27FC236}">
                <a16:creationId xmlns:a16="http://schemas.microsoft.com/office/drawing/2014/main" xmlns="" id="{FDCEF489-EEF7-493D-8079-A3C0B51D9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9141" y="1761004"/>
            <a:ext cx="6121020" cy="458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1586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420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44DE925-9913-4D0B-86B9-380F422626AB}"/>
              </a:ext>
            </a:extLst>
          </p:cNvPr>
          <p:cNvSpPr txBox="1"/>
          <p:nvPr/>
        </p:nvSpPr>
        <p:spPr>
          <a:xfrm>
            <a:off x="3309653" y="1115046"/>
            <a:ext cx="7348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Средства защиты от перегрева - стационарные</a:t>
            </a:r>
          </a:p>
        </p:txBody>
      </p:sp>
      <p:pic>
        <p:nvPicPr>
          <p:cNvPr id="12292" name="Picture 4" descr="Картинки по запросу &quot;стационарные средства защиты от солнечного перегрева&quot;">
            <a:extLst>
              <a:ext uri="{FF2B5EF4-FFF2-40B4-BE49-F238E27FC236}">
                <a16:creationId xmlns:a16="http://schemas.microsoft.com/office/drawing/2014/main" xmlns="" id="{0C8AAE30-893E-4339-BEFC-98F60ABAC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2162" y="2368546"/>
            <a:ext cx="3859271" cy="289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Картинки по запросу &quot;стационарные средства защиты от солнечного перегрева&quot;">
            <a:extLst>
              <a:ext uri="{FF2B5EF4-FFF2-40B4-BE49-F238E27FC236}">
                <a16:creationId xmlns:a16="http://schemas.microsoft.com/office/drawing/2014/main" xmlns="" id="{6D476523-C2B7-441D-AA5F-011849A08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3351" y="2368546"/>
            <a:ext cx="4697433" cy="289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370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44DE925-9913-4D0B-86B9-380F422626AB}"/>
              </a:ext>
            </a:extLst>
          </p:cNvPr>
          <p:cNvSpPr txBox="1"/>
          <p:nvPr/>
        </p:nvSpPr>
        <p:spPr>
          <a:xfrm>
            <a:off x="3309653" y="1087481"/>
            <a:ext cx="7520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Нестационарные средства защиты от перегрева</a:t>
            </a:r>
          </a:p>
        </p:txBody>
      </p:sp>
      <p:pic>
        <p:nvPicPr>
          <p:cNvPr id="12290" name="Picture 2" descr="Картинки по запросу &quot;стационарные средства защиты от солнечного перегрева&quot;">
            <a:extLst>
              <a:ext uri="{FF2B5EF4-FFF2-40B4-BE49-F238E27FC236}">
                <a16:creationId xmlns:a16="http://schemas.microsoft.com/office/drawing/2014/main" xmlns="" id="{AA93DBBD-0280-40BE-9A27-B3E124B10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0436" y="2925594"/>
            <a:ext cx="3625417" cy="241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Картинки по запросу &quot;стационарные средства защиты от солнечного перегрева&quot;">
            <a:extLst>
              <a:ext uri="{FF2B5EF4-FFF2-40B4-BE49-F238E27FC236}">
                <a16:creationId xmlns:a16="http://schemas.microsoft.com/office/drawing/2014/main" xmlns="" id="{01070C81-A2FE-4F17-982E-10383A602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6152" y="2946516"/>
            <a:ext cx="4233404" cy="237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228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BADE8C3-BD85-4DEB-8DF7-6666597654A3}"/>
              </a:ext>
            </a:extLst>
          </p:cNvPr>
          <p:cNvSpPr txBox="1"/>
          <p:nvPr/>
        </p:nvSpPr>
        <p:spPr>
          <a:xfrm>
            <a:off x="4543395" y="1009181"/>
            <a:ext cx="42191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Искусственное освещение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22293CB-FEA2-4384-82CF-6F01F6494A2B}"/>
              </a:ext>
            </a:extLst>
          </p:cNvPr>
          <p:cNvSpPr txBox="1"/>
          <p:nvPr/>
        </p:nvSpPr>
        <p:spPr>
          <a:xfrm>
            <a:off x="3132161" y="1625265"/>
            <a:ext cx="844840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Искусственное освещение подразделяется на рабочее , аварийное, охранное и дежурное.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Аварийное освещение разделяется на ос­вещение безопасности и эвакуационное.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4338" name="Picture 2" descr="Картинки по запросу &quot;искусственное освещение&quot;">
            <a:extLst>
              <a:ext uri="{FF2B5EF4-FFF2-40B4-BE49-F238E27FC236}">
                <a16:creationId xmlns:a16="http://schemas.microsoft.com/office/drawing/2014/main" xmlns="" id="{28A77AB7-73C9-4A22-A143-3B72FC420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4137" y="3441147"/>
            <a:ext cx="4653887" cy="312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4850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BADE8C3-BD85-4DEB-8DF7-6666597654A3}"/>
              </a:ext>
            </a:extLst>
          </p:cNvPr>
          <p:cNvSpPr txBox="1"/>
          <p:nvPr/>
        </p:nvSpPr>
        <p:spPr>
          <a:xfrm>
            <a:off x="4158097" y="997650"/>
            <a:ext cx="57580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Искусственное освещение - рабочее</a:t>
            </a:r>
          </a:p>
        </p:txBody>
      </p:sp>
      <p:pic>
        <p:nvPicPr>
          <p:cNvPr id="15362" name="Picture 2" descr="Картинки по запросу &quot;искусственное освещение рабочее&quot;">
            <a:extLst>
              <a:ext uri="{FF2B5EF4-FFF2-40B4-BE49-F238E27FC236}">
                <a16:creationId xmlns:a16="http://schemas.microsoft.com/office/drawing/2014/main" xmlns="" id="{B1D451B7-59A5-4590-87C5-6AD70CF39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1525" y="1643499"/>
            <a:ext cx="5085480" cy="254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Картинки по запросу &quot;искусственное освещение рабочее&quot;">
            <a:extLst>
              <a:ext uri="{FF2B5EF4-FFF2-40B4-BE49-F238E27FC236}">
                <a16:creationId xmlns:a16="http://schemas.microsoft.com/office/drawing/2014/main" xmlns="" id="{A70E30FF-B9D3-45BA-8B78-0DAA6956E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4338" y="4570478"/>
            <a:ext cx="5302668" cy="194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314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BADE8C3-BD85-4DEB-8DF7-6666597654A3}"/>
              </a:ext>
            </a:extLst>
          </p:cNvPr>
          <p:cNvSpPr txBox="1"/>
          <p:nvPr/>
        </p:nvSpPr>
        <p:spPr>
          <a:xfrm>
            <a:off x="2932380" y="939691"/>
            <a:ext cx="8383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Искусственное освещение – аварийное безопасности</a:t>
            </a:r>
          </a:p>
        </p:txBody>
      </p:sp>
      <p:pic>
        <p:nvPicPr>
          <p:cNvPr id="16388" name="Picture 4" descr="Картинки по запросу &quot;искусственное освещение аварийное безопасности&quot;">
            <a:extLst>
              <a:ext uri="{FF2B5EF4-FFF2-40B4-BE49-F238E27FC236}">
                <a16:creationId xmlns:a16="http://schemas.microsoft.com/office/drawing/2014/main" xmlns="" id="{243C08F3-795A-44C3-BDC6-EA457B7F7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2380" y="2521160"/>
            <a:ext cx="8093036" cy="315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867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BADE8C3-BD85-4DEB-8DF7-6666597654A3}"/>
              </a:ext>
            </a:extLst>
          </p:cNvPr>
          <p:cNvSpPr txBox="1"/>
          <p:nvPr/>
        </p:nvSpPr>
        <p:spPr>
          <a:xfrm>
            <a:off x="2932380" y="939691"/>
            <a:ext cx="8625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Искусственное освещение – аварийное эвакуационное</a:t>
            </a:r>
          </a:p>
        </p:txBody>
      </p:sp>
      <p:pic>
        <p:nvPicPr>
          <p:cNvPr id="9" name="Picture 2" descr="Картинки по запросу &quot;искусственное освещение аварийное безопасности&quot;">
            <a:extLst>
              <a:ext uri="{FF2B5EF4-FFF2-40B4-BE49-F238E27FC236}">
                <a16:creationId xmlns:a16="http://schemas.microsoft.com/office/drawing/2014/main" xmlns="" id="{B3F218F2-3772-453F-B6D0-C4965925C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2590" y="1568161"/>
            <a:ext cx="6143349" cy="464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5201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BADE8C3-BD85-4DEB-8DF7-6666597654A3}"/>
              </a:ext>
            </a:extLst>
          </p:cNvPr>
          <p:cNvSpPr txBox="1"/>
          <p:nvPr/>
        </p:nvSpPr>
        <p:spPr>
          <a:xfrm>
            <a:off x="4158097" y="997650"/>
            <a:ext cx="59460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Искусственное освещение - охранное</a:t>
            </a:r>
          </a:p>
        </p:txBody>
      </p:sp>
      <p:pic>
        <p:nvPicPr>
          <p:cNvPr id="18434" name="Picture 2" descr="Картинки по запросу &quot;искусственное освещение охранное&quot;">
            <a:extLst>
              <a:ext uri="{FF2B5EF4-FFF2-40B4-BE49-F238E27FC236}">
                <a16:creationId xmlns:a16="http://schemas.microsoft.com/office/drawing/2014/main" xmlns="" id="{72CAFF7E-1F8F-4AFE-B823-F5BC34FA7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9184" y="1571625"/>
            <a:ext cx="3557019" cy="267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Картинки по запросу &quot;искусственное освещение охранное&quot;">
            <a:extLst>
              <a:ext uri="{FF2B5EF4-FFF2-40B4-BE49-F238E27FC236}">
                <a16:creationId xmlns:a16="http://schemas.microsoft.com/office/drawing/2014/main" xmlns="" id="{E87620FB-EFFD-4B7B-9C58-EFBFA95E6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7814" y="4594702"/>
            <a:ext cx="4359757" cy="189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9617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FAA963A-3610-48DE-8281-9C2F114C4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5"/>
          <a:stretch/>
        </p:blipFill>
        <p:spPr>
          <a:xfrm>
            <a:off x="0" y="0"/>
            <a:ext cx="26982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2D675A-7B61-47F8-A299-0074D56DD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2280" y="0"/>
            <a:ext cx="3019720" cy="10091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5B4DEF-0E4A-43F0-AE18-9416923C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31" y="1072692"/>
            <a:ext cx="1475360" cy="47126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5B5FFE-B6AB-4AAF-B5FF-D4B5CFE5D4F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B792E9-6121-4193-B313-891044171ED1}"/>
              </a:ext>
            </a:extLst>
          </p:cNvPr>
          <p:cNvSpPr txBox="1"/>
          <p:nvPr/>
        </p:nvSpPr>
        <p:spPr>
          <a:xfrm>
            <a:off x="3132162" y="343686"/>
            <a:ext cx="6121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светотехника.</a:t>
            </a: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BADE8C3-BD85-4DEB-8DF7-6666597654A3}"/>
              </a:ext>
            </a:extLst>
          </p:cNvPr>
          <p:cNvSpPr txBox="1"/>
          <p:nvPr/>
        </p:nvSpPr>
        <p:spPr>
          <a:xfrm>
            <a:off x="4158097" y="997650"/>
            <a:ext cx="60203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Искусственное освещение - дежурное</a:t>
            </a:r>
          </a:p>
        </p:txBody>
      </p:sp>
      <p:pic>
        <p:nvPicPr>
          <p:cNvPr id="19458" name="Picture 2" descr="Картинки по запросу &quot;искусственное освещение дежурное&quot;">
            <a:extLst>
              <a:ext uri="{FF2B5EF4-FFF2-40B4-BE49-F238E27FC236}">
                <a16:creationId xmlns:a16="http://schemas.microsoft.com/office/drawing/2014/main" xmlns="" id="{47052498-90BE-46A4-AB9F-F2A8F6C38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9469" y="2384227"/>
            <a:ext cx="4005450" cy="266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Картинки по запросу &quot;искусственное освещение дежурное&quot;">
            <a:extLst>
              <a:ext uri="{FF2B5EF4-FFF2-40B4-BE49-F238E27FC236}">
                <a16:creationId xmlns:a16="http://schemas.microsoft.com/office/drawing/2014/main" xmlns="" id="{5912954D-8269-47CC-BF4A-E4CDF8D57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6350" y="2384227"/>
            <a:ext cx="3994219" cy="268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6110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4D24484-C9A7-4E82-9BEF-FFE72532A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700528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B119537-256E-4B2A-B71A-4D273B44A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00528" y="4546767"/>
            <a:ext cx="4599008" cy="15369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3B5765D-9D37-4887-8E51-8D4C5FB1C9CC}"/>
              </a:ext>
            </a:extLst>
          </p:cNvPr>
          <p:cNvSpPr txBox="1"/>
          <p:nvPr/>
        </p:nvSpPr>
        <p:spPr>
          <a:xfrm>
            <a:off x="7911956" y="5053644"/>
            <a:ext cx="3457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#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</a:rPr>
              <a:t>Этомойвыбор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94043A8-E9C3-4156-B401-81FA992B6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50" y="1050125"/>
            <a:ext cx="1473958" cy="47092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1B4D6D4-D484-4574-A4F4-7EC1ED6B3CDD}"/>
              </a:ext>
            </a:extLst>
          </p:cNvPr>
          <p:cNvSpPr txBox="1"/>
          <p:nvPr/>
        </p:nvSpPr>
        <p:spPr>
          <a:xfrm>
            <a:off x="6048651" y="6211669"/>
            <a:ext cx="61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Лектор:   Гайдай Н.К. ,</a:t>
            </a:r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ru-RU" dirty="0">
                <a:solidFill>
                  <a:schemeClr val="accent1"/>
                </a:solidFill>
              </a:rPr>
              <a:t>директор политехнического института СВГУ, </a:t>
            </a:r>
            <a:r>
              <a:rPr lang="en-US" dirty="0" err="1">
                <a:solidFill>
                  <a:schemeClr val="accent1"/>
                </a:solidFill>
              </a:rPr>
              <a:t>politeh@svgu</a:t>
            </a:r>
            <a:r>
              <a:rPr lang="ru-RU" dirty="0">
                <a:solidFill>
                  <a:schemeClr val="accent1"/>
                </a:solidFill>
              </a:rPr>
              <a:t>.</a:t>
            </a:r>
            <a:r>
              <a:rPr lang="en-US" dirty="0" err="1">
                <a:solidFill>
                  <a:schemeClr val="accent1"/>
                </a:solidFill>
              </a:rPr>
              <a:t>ru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8F25FC6-85E0-4256-9568-51C17854A0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948" y="0"/>
            <a:ext cx="7616308" cy="476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13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2662</TotalTime>
  <Words>1701</Words>
  <Application>Microsoft Office PowerPoint</Application>
  <PresentationFormat>Произвольный</PresentationFormat>
  <Paragraphs>211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Лев Шипунов</dc:creator>
  <cp:lastModifiedBy>Admin</cp:lastModifiedBy>
  <cp:revision>149</cp:revision>
  <dcterms:created xsi:type="dcterms:W3CDTF">2020-10-07T03:16:07Z</dcterms:created>
  <dcterms:modified xsi:type="dcterms:W3CDTF">2021-02-09T05:51:20Z</dcterms:modified>
</cp:coreProperties>
</file>