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8" r:id="rId9"/>
    <p:sldId id="267" r:id="rId10"/>
    <p:sldId id="270" r:id="rId11"/>
    <p:sldId id="271" r:id="rId12"/>
    <p:sldId id="272" r:id="rId13"/>
    <p:sldId id="273" r:id="rId14"/>
    <p:sldId id="275" r:id="rId15"/>
    <p:sldId id="276" r:id="rId16"/>
    <p:sldId id="280" r:id="rId17"/>
    <p:sldId id="318" r:id="rId18"/>
    <p:sldId id="319" r:id="rId19"/>
    <p:sldId id="317" r:id="rId20"/>
    <p:sldId id="315" r:id="rId21"/>
    <p:sldId id="321" r:id="rId22"/>
    <p:sldId id="282" r:id="rId23"/>
    <p:sldId id="287" r:id="rId24"/>
    <p:sldId id="284" r:id="rId25"/>
    <p:sldId id="285" r:id="rId26"/>
    <p:sldId id="289" r:id="rId27"/>
    <p:sldId id="290" r:id="rId28"/>
    <p:sldId id="292" r:id="rId29"/>
    <p:sldId id="293" r:id="rId30"/>
    <p:sldId id="294" r:id="rId31"/>
    <p:sldId id="295" r:id="rId32"/>
    <p:sldId id="298" r:id="rId33"/>
    <p:sldId id="297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23" r:id="rId46"/>
    <p:sldId id="325" r:id="rId47"/>
    <p:sldId id="327" r:id="rId48"/>
    <p:sldId id="329" r:id="rId49"/>
    <p:sldId id="330" r:id="rId50"/>
    <p:sldId id="331" r:id="rId51"/>
    <p:sldId id="332" r:id="rId52"/>
    <p:sldId id="333" r:id="rId53"/>
    <p:sldId id="334" r:id="rId54"/>
    <p:sldId id="335" r:id="rId55"/>
    <p:sldId id="337" r:id="rId56"/>
    <p:sldId id="339" r:id="rId57"/>
    <p:sldId id="340" r:id="rId58"/>
    <p:sldId id="341" r:id="rId59"/>
    <p:sldId id="343" r:id="rId60"/>
    <p:sldId id="310" r:id="rId61"/>
    <p:sldId id="312" r:id="rId62"/>
    <p:sldId id="313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1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D86D-9351-4190-A26D-036D017734E2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03606-BF56-4DD8-ACDC-F55E3A5BAD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DBA394F-D94D-4E42-B56E-42A52A1865BD}" type="slidenum">
              <a:rPr lang="ru-RU"/>
              <a:pPr/>
              <a:t>22</a:t>
            </a:fld>
            <a:endParaRPr lang="ru-R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2DFCB8-2733-4722-8F21-B6DA15E08A21}" type="slidenum">
              <a:rPr lang="ru-RU"/>
              <a:pPr/>
              <a:t>24</a:t>
            </a:fld>
            <a:endParaRPr lang="ru-RU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7357E-2D36-4A9B-9770-4144B329FB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0813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0813" cy="20399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4173538"/>
            <a:ext cx="7770813" cy="20399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D633F-6158-43B9-B0E3-4D5D5258E7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C60C83-318E-4822-9967-5AD47CEE31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AFF6-E6B6-4CD4-8E00-8DFEA52A8BBB}" type="datetimeFigureOut">
              <a:rPr lang="ru-RU" smtClean="0"/>
              <a:pPr/>
              <a:t>02.03.2020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jpe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 noGrp="1"/>
          </p:cNvSpPr>
          <p:nvPr>
            <p:ph type="title"/>
          </p:nvPr>
        </p:nvSpPr>
        <p:spPr>
          <a:xfrm>
            <a:off x="539552" y="980728"/>
            <a:ext cx="8229600" cy="2123658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Геометрическая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оптика. Основные законы геометрической оптики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  <p:pic>
        <p:nvPicPr>
          <p:cNvPr id="1638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1580" y="3284984"/>
            <a:ext cx="4042420" cy="3233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4294967295"/>
          </p:nvPr>
        </p:nvSpPr>
        <p:spPr>
          <a:xfrm>
            <a:off x="180000" y="180000"/>
            <a:ext cx="8820000" cy="3046988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 algn="just">
              <a:buNone/>
            </a:pPr>
            <a:r>
              <a:rPr lang="ru-RU" b="1" i="1" dirty="0">
                <a:latin typeface="Cambria" pitchFamily="18" charset="0"/>
              </a:rPr>
              <a:t>Оптика</a:t>
            </a:r>
            <a:r>
              <a:rPr lang="ru-RU" dirty="0">
                <a:latin typeface="Cambria" pitchFamily="18" charset="0"/>
              </a:rPr>
              <a:t> представляет собой </a:t>
            </a:r>
            <a:r>
              <a:rPr lang="ru-RU" i="1" dirty="0">
                <a:latin typeface="Cambria" pitchFamily="18" charset="0"/>
              </a:rPr>
              <a:t>раздел физики</a:t>
            </a:r>
            <a:r>
              <a:rPr lang="ru-RU" dirty="0">
                <a:latin typeface="Cambria" pitchFamily="18" charset="0"/>
              </a:rPr>
              <a:t>, в котором изучаются явления и закономерности, связанные с возникновением, распространением и взаимодействием с веществом электромагнитных волн </a:t>
            </a:r>
            <a:r>
              <a:rPr lang="ru-RU" i="1" dirty="0">
                <a:latin typeface="Cambria" pitchFamily="18" charset="0"/>
              </a:rPr>
              <a:t>видимого диапазона.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0" y="3356992"/>
            <a:ext cx="9144000" cy="30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7544" y="188640"/>
            <a:ext cx="8229600" cy="769441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>
                <a:latin typeface="Cambria" pitchFamily="18" charset="0"/>
              </a:rPr>
              <a:t>Геометрическая оптика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46038" y="1080000"/>
            <a:ext cx="8446441" cy="5220000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 algn="just"/>
            <a:r>
              <a:rPr lang="ru-RU" sz="2800" dirty="0"/>
              <a:t>Когда размеры препятствий для света намного больше длины световой волны, то применимо представление о </a:t>
            </a:r>
            <a:r>
              <a:rPr lang="ru-RU" sz="2800" b="1" i="1" dirty="0"/>
              <a:t>лучах</a:t>
            </a:r>
            <a:r>
              <a:rPr lang="ru-RU" sz="2800" i="1" dirty="0"/>
              <a:t> </a:t>
            </a:r>
            <a:r>
              <a:rPr lang="ru-RU" sz="2800" dirty="0"/>
              <a:t>света.</a:t>
            </a:r>
          </a:p>
          <a:p>
            <a:pPr marL="0" lvl="0" indent="0"/>
            <a:endParaRPr lang="ru-RU" dirty="0"/>
          </a:p>
          <a:p>
            <a:pPr marL="0" lvl="0" indent="0"/>
            <a:endParaRPr lang="ru-RU" dirty="0"/>
          </a:p>
          <a:p>
            <a:pPr marL="0" lvl="0" indent="0"/>
            <a:endParaRPr lang="ru-RU" dirty="0"/>
          </a:p>
          <a:p>
            <a:pPr marL="0" lvl="0" indent="0"/>
            <a:endParaRPr lang="ru-RU" dirty="0"/>
          </a:p>
          <a:p>
            <a:pPr marL="0" lvl="0" indent="0" algn="just"/>
            <a:r>
              <a:rPr lang="ru-RU" sz="2800" dirty="0"/>
              <a:t>В этих случаях волновые свойства света не проявляются и можно использовать </a:t>
            </a:r>
            <a:r>
              <a:rPr lang="ru-RU" sz="2800" i="1" dirty="0"/>
              <a:t>законы геометрической оптики.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922318" y="2563918"/>
            <a:ext cx="3361649" cy="2101031"/>
          </a:xfrm>
          <a:prstGeom prst="rect">
            <a:avLst/>
          </a:prstGeom>
          <a:noFill/>
          <a:ln w="36000">
            <a:solidFill>
              <a:srgbClr val="008000"/>
            </a:solidFill>
            <a:prstDash val="solid"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5076056" y="2348880"/>
            <a:ext cx="3528230" cy="2205144"/>
          </a:xfrm>
          <a:prstGeom prst="rect">
            <a:avLst/>
          </a:prstGeom>
          <a:noFill/>
          <a:ln w="36000">
            <a:solidFill>
              <a:srgbClr val="008000"/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181440"/>
            <a:ext cx="8229600" cy="1329480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4000" b="1" dirty="0" smtClean="0">
                <a:latin typeface="Cambria" pitchFamily="18" charset="0"/>
              </a:rPr>
              <a:t>1. Закон </a:t>
            </a:r>
            <a:r>
              <a:rPr lang="ru-RU" sz="4000" b="1" dirty="0">
                <a:latin typeface="Cambria" pitchFamily="18" charset="0"/>
              </a:rPr>
              <a:t>прямолинейного распространения света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23528" y="1772816"/>
            <a:ext cx="8482056" cy="4508927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 algn="just">
              <a:lnSpc>
                <a:spcPct val="90000"/>
              </a:lnSpc>
              <a:spcBef>
                <a:spcPts val="675"/>
              </a:spcBef>
            </a:pPr>
            <a:r>
              <a:rPr lang="ru-RU" i="1" dirty="0" smtClean="0"/>
              <a:t>Свет в оптически однородной среде распространяется прямолинейно.</a:t>
            </a:r>
          </a:p>
          <a:p>
            <a:pPr marL="0" lvl="0" indent="0" algn="just">
              <a:lnSpc>
                <a:spcPct val="90000"/>
              </a:lnSpc>
              <a:spcBef>
                <a:spcPts val="675"/>
              </a:spcBef>
            </a:pPr>
            <a:endParaRPr lang="ru-RU" i="1" dirty="0" smtClean="0"/>
          </a:p>
          <a:p>
            <a:pPr marL="0" lvl="0" indent="0" algn="just">
              <a:lnSpc>
                <a:spcPct val="90000"/>
              </a:lnSpc>
              <a:spcBef>
                <a:spcPts val="675"/>
              </a:spcBef>
            </a:pPr>
            <a:endParaRPr lang="ru-RU" i="1" dirty="0" smtClean="0"/>
          </a:p>
          <a:p>
            <a:pPr marL="0" lvl="0" indent="0" algn="just">
              <a:lnSpc>
                <a:spcPct val="90000"/>
              </a:lnSpc>
              <a:spcBef>
                <a:spcPts val="675"/>
              </a:spcBef>
            </a:pPr>
            <a:endParaRPr lang="ru-RU" i="1" dirty="0" smtClean="0"/>
          </a:p>
          <a:p>
            <a:pPr marL="0" lvl="0" indent="0" algn="just">
              <a:lnSpc>
                <a:spcPct val="90000"/>
              </a:lnSpc>
              <a:spcBef>
                <a:spcPts val="675"/>
              </a:spcBef>
            </a:pPr>
            <a:endParaRPr lang="ru-RU" i="1" dirty="0" smtClean="0"/>
          </a:p>
          <a:p>
            <a:pPr marL="0" lvl="0" indent="0">
              <a:lnSpc>
                <a:spcPct val="90000"/>
              </a:lnSpc>
              <a:spcBef>
                <a:spcPts val="675"/>
              </a:spcBef>
            </a:pPr>
            <a:endParaRPr lang="ru-RU" i="1" dirty="0" smtClean="0"/>
          </a:p>
          <a:p>
            <a:pPr marL="0" lvl="0" indent="0">
              <a:lnSpc>
                <a:spcPct val="90000"/>
              </a:lnSpc>
              <a:spcBef>
                <a:spcPts val="675"/>
              </a:spcBef>
            </a:pPr>
            <a:r>
              <a:rPr lang="ru-RU" sz="2800" i="1" dirty="0" smtClean="0"/>
              <a:t>Нарушается при распространении света в среде с резкими неоднородностями (дифракция).</a:t>
            </a:r>
            <a:endParaRPr lang="ru-RU" sz="2800" i="1" dirty="0"/>
          </a:p>
        </p:txBody>
      </p:sp>
      <p:pic>
        <p:nvPicPr>
          <p:cNvPr id="4" name="Рисунок 3" descr="тень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780928"/>
            <a:ext cx="4335481" cy="2448272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3859" y="2708920"/>
            <a:ext cx="4220141" cy="2808312"/>
          </a:xfrm>
          <a:prstGeom prst="rect">
            <a:avLst/>
          </a:prstGeom>
        </p:spPr>
      </p:pic>
      <p:pic>
        <p:nvPicPr>
          <p:cNvPr id="6" name="Picture 24" descr="AMCONF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8319977" y="1"/>
            <a:ext cx="824023" cy="17728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</a:t>
            </a: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Независимость световых лучей</a:t>
            </a:r>
            <a:endParaRPr lang="ru-RU" sz="4000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226084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cs typeface="Times New Roman" pitchFamily="18" charset="0"/>
              </a:rPr>
              <a:t>эффект, производимый отдельным пучком, не зависит от того, действуют ли одновременно остальные пучки или они устранены.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lum bright="12000" contrast="-24000"/>
          </a:blip>
          <a:srcRect/>
          <a:stretch>
            <a:fillRect/>
          </a:stretch>
        </p:blipFill>
        <p:spPr bwMode="auto">
          <a:xfrm>
            <a:off x="4067944" y="3646960"/>
            <a:ext cx="4788718" cy="321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3573016"/>
            <a:ext cx="360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i="1" dirty="0" smtClean="0"/>
              <a:t>Световые пучки обратимы:</a:t>
            </a:r>
            <a:r>
              <a:rPr lang="ru-RU" sz="2400" dirty="0" smtClean="0"/>
              <a:t> если поменять местами источник света и изображение, полученное с помощью оптической системы, то ход лучей не изменится.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395536" y="692696"/>
            <a:ext cx="3754760" cy="4525963"/>
          </a:xfrm>
        </p:spPr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Абсолютный показатель преломления</a:t>
            </a: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-34597" y="3464704"/>
            <a:ext cx="4750613" cy="339329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5580112" y="4149080"/>
          <a:ext cx="1872208" cy="1872208"/>
        </p:xfrm>
        <a:graphic>
          <a:graphicData uri="http://schemas.openxmlformats.org/presentationml/2006/ole">
            <p:oleObj spid="_x0000_s19459" name="Формула" r:id="rId4" imgW="393480" imgH="393480" progId="Equation.3">
              <p:embed/>
            </p:oleObj>
          </a:graphicData>
        </a:graphic>
      </p:graphicFrame>
      <p:pic>
        <p:nvPicPr>
          <p:cNvPr id="9" name="Picture 2" descr="C:\Documents and Settings\Илья\Рабочий стол\нормальные\Изображение 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0"/>
            <a:ext cx="5148064" cy="3861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ambria" pitchFamily="18" charset="0"/>
              </a:rPr>
              <a:t>3. Закон отражения света</a:t>
            </a:r>
            <a:endParaRPr lang="ru-RU" b="1" dirty="0">
              <a:latin typeface="Cambria" pitchFamily="18" charset="0"/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>
          <a:xfrm>
            <a:off x="467544" y="692696"/>
            <a:ext cx="4038479" cy="47109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</a:t>
            </a: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               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α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 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β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    </a:t>
            </a: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                   </a:t>
            </a:r>
          </a:p>
          <a:p>
            <a:pPr marL="342720" marR="0" lvl="0" indent="-34272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9" name="Прямая соединительная линия 14"/>
          <p:cNvSpPr/>
          <p:nvPr/>
        </p:nvSpPr>
        <p:spPr>
          <a:xfrm>
            <a:off x="539552" y="4221088"/>
            <a:ext cx="3929040" cy="0"/>
          </a:xfrm>
          <a:prstGeom prst="line">
            <a:avLst/>
          </a:prstGeom>
          <a:noFill/>
          <a:ln w="7632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cxnSp>
        <p:nvCxnSpPr>
          <p:cNvPr id="10" name="Прямая со стрелкой 21"/>
          <p:cNvCxnSpPr/>
          <p:nvPr/>
        </p:nvCxnSpPr>
        <p:spPr>
          <a:xfrm>
            <a:off x="968312" y="1649248"/>
            <a:ext cx="714599" cy="1357561"/>
          </a:xfrm>
          <a:prstGeom prst="straightConnector1">
            <a:avLst/>
          </a:prstGeom>
          <a:noFill/>
          <a:ln w="3816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11" name="Прямая соединительная линия 26"/>
          <p:cNvSpPr/>
          <p:nvPr/>
        </p:nvSpPr>
        <p:spPr>
          <a:xfrm>
            <a:off x="1611271" y="2863529"/>
            <a:ext cx="642960" cy="1357559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cxnSp>
        <p:nvCxnSpPr>
          <p:cNvPr id="12" name="Прямая со стрелкой 29"/>
          <p:cNvCxnSpPr/>
          <p:nvPr/>
        </p:nvCxnSpPr>
        <p:spPr>
          <a:xfrm flipV="1">
            <a:off x="2253152" y="2505689"/>
            <a:ext cx="857519" cy="1715040"/>
          </a:xfrm>
          <a:prstGeom prst="straightConnector1">
            <a:avLst/>
          </a:prstGeom>
          <a:noFill/>
          <a:ln w="3816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13" name="Прямая соединительная линия 33"/>
          <p:cNvSpPr/>
          <p:nvPr/>
        </p:nvSpPr>
        <p:spPr>
          <a:xfrm flipV="1">
            <a:off x="3039032" y="1577249"/>
            <a:ext cx="500039" cy="107172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4" name="Прямая соединительная линия 38"/>
          <p:cNvSpPr/>
          <p:nvPr/>
        </p:nvSpPr>
        <p:spPr>
          <a:xfrm flipV="1">
            <a:off x="2254231" y="1577249"/>
            <a:ext cx="0" cy="2643480"/>
          </a:xfrm>
          <a:prstGeom prst="line">
            <a:avLst/>
          </a:prstGeom>
          <a:noFill/>
          <a:ln w="28440">
            <a:solidFill>
              <a:srgbClr val="4A7EBB"/>
            </a:solidFill>
            <a:custDash>
              <a:ds d="401266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5" name="Полилиния 49"/>
          <p:cNvSpPr/>
          <p:nvPr/>
        </p:nvSpPr>
        <p:spPr>
          <a:xfrm>
            <a:off x="1911152" y="3357449"/>
            <a:ext cx="349200" cy="161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48343"/>
              <a:gd name="f7" fmla="val 162075"/>
              <a:gd name="f8" fmla="val 29028"/>
              <a:gd name="f9" fmla="val 97970"/>
              <a:gd name="f10" fmla="val 58057"/>
              <a:gd name="f11" fmla="val 33866"/>
              <a:gd name="f12" fmla="val 116114"/>
              <a:gd name="f13" fmla="val 16933"/>
              <a:gd name="f14" fmla="val 174171"/>
              <a:gd name="f15" fmla="val 261257"/>
              <a:gd name="f16" fmla="val 30237"/>
              <a:gd name="f17" fmla="val 60475"/>
              <a:gd name="f18" fmla="+- 0 0 0"/>
              <a:gd name="f19" fmla="*/ f3 1 348343"/>
              <a:gd name="f20" fmla="*/ f4 1 162075"/>
              <a:gd name="f21" fmla="*/ f18 f0 1"/>
              <a:gd name="f22" fmla="*/ 0 f19 1"/>
              <a:gd name="f23" fmla="*/ 162075 f20 1"/>
              <a:gd name="f24" fmla="*/ f21 1 f2"/>
              <a:gd name="f25" fmla="*/ 116114 f19 1"/>
              <a:gd name="f26" fmla="*/ 16933 f20 1"/>
              <a:gd name="f27" fmla="*/ 348343 f19 1"/>
              <a:gd name="f28" fmla="*/ 60475 f20 1"/>
              <a:gd name="f29" fmla="+- f24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25" y="f26"/>
              </a:cxn>
              <a:cxn ang="f29">
                <a:pos x="f27" y="f28"/>
              </a:cxn>
            </a:cxnLst>
            <a:rect l="l" t="t" r="r" b="b"/>
            <a:pathLst>
              <a:path w="348343" h="162075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5"/>
                  <a:pt x="f15" y="f16"/>
                  <a:pt x="f6" y="f17"/>
                </a:cubicBez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6" name="Полилиния 52"/>
          <p:cNvSpPr/>
          <p:nvPr/>
        </p:nvSpPr>
        <p:spPr>
          <a:xfrm>
            <a:off x="2246312" y="3335129"/>
            <a:ext cx="376200" cy="1396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7372"/>
              <a:gd name="f7" fmla="val 140305"/>
              <a:gd name="f8" fmla="val 82247"/>
              <a:gd name="f9" fmla="val 77410"/>
              <a:gd name="f10" fmla="val 41123"/>
              <a:gd name="f11" fmla="val 154820"/>
              <a:gd name="f12" fmla="val 217715"/>
              <a:gd name="f13" fmla="val 9676"/>
              <a:gd name="f14" fmla="val 280610"/>
              <a:gd name="f15" fmla="val 19352"/>
              <a:gd name="f16" fmla="val 328991"/>
              <a:gd name="f17" fmla="val 79828"/>
              <a:gd name="f18" fmla="+- 0 0 0"/>
              <a:gd name="f19" fmla="*/ f3 1 377372"/>
              <a:gd name="f20" fmla="*/ f4 1 140305"/>
              <a:gd name="f21" fmla="*/ f18 f0 1"/>
              <a:gd name="f22" fmla="*/ 0 f19 1"/>
              <a:gd name="f23" fmla="*/ 82247 f20 1"/>
              <a:gd name="f24" fmla="*/ f21 1 f2"/>
              <a:gd name="f25" fmla="*/ 217715 f19 1"/>
              <a:gd name="f26" fmla="*/ 9676 f20 1"/>
              <a:gd name="f27" fmla="*/ 377372 f19 1"/>
              <a:gd name="f28" fmla="*/ 140305 f20 1"/>
              <a:gd name="f29" fmla="+- f24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25" y="f26"/>
              </a:cxn>
              <a:cxn ang="f29">
                <a:pos x="f27" y="f28"/>
              </a:cxn>
            </a:cxnLst>
            <a:rect l="l" t="t" r="r" b="b"/>
            <a:pathLst>
              <a:path w="377372" h="140305">
                <a:moveTo>
                  <a:pt x="f5" y="f8"/>
                </a:moveTo>
                <a:cubicBezTo>
                  <a:pt x="f9" y="f10"/>
                  <a:pt x="f11" y="f5"/>
                  <a:pt x="f12" y="f13"/>
                </a:cubicBezTo>
                <a:cubicBezTo>
                  <a:pt x="f14" y="f15"/>
                  <a:pt x="f16" y="f17"/>
                  <a:pt x="f6" y="f7"/>
                </a:cubicBez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7" name="TextBox 15"/>
          <p:cNvSpPr/>
          <p:nvPr/>
        </p:nvSpPr>
        <p:spPr>
          <a:xfrm>
            <a:off x="753752" y="1220489"/>
            <a:ext cx="725759" cy="52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S</a:t>
            </a:r>
          </a:p>
        </p:txBody>
      </p:sp>
      <p:sp>
        <p:nvSpPr>
          <p:cNvPr id="18" name="TextBox 18"/>
          <p:cNvSpPr/>
          <p:nvPr/>
        </p:nvSpPr>
        <p:spPr>
          <a:xfrm>
            <a:off x="3468512" y="1149209"/>
            <a:ext cx="642960" cy="606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S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sp>
        <p:nvSpPr>
          <p:cNvPr id="19" name="Прямая соединительная линия 22"/>
          <p:cNvSpPr/>
          <p:nvPr/>
        </p:nvSpPr>
        <p:spPr>
          <a:xfrm>
            <a:off x="2254231" y="4221088"/>
            <a:ext cx="0" cy="642601"/>
          </a:xfrm>
          <a:prstGeom prst="line">
            <a:avLst/>
          </a:prstGeom>
          <a:noFill/>
          <a:ln w="28440">
            <a:solidFill>
              <a:srgbClr val="4A7EBB"/>
            </a:solidFill>
            <a:custDash>
              <a:ds d="401266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0" name="TextBox 23"/>
          <p:cNvSpPr/>
          <p:nvPr/>
        </p:nvSpPr>
        <p:spPr>
          <a:xfrm>
            <a:off x="1896752" y="4149449"/>
            <a:ext cx="500040" cy="490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O</a:t>
            </a:r>
          </a:p>
        </p:txBody>
      </p:sp>
      <p:sp>
        <p:nvSpPr>
          <p:cNvPr id="21" name="TextBox 24"/>
          <p:cNvSpPr/>
          <p:nvPr/>
        </p:nvSpPr>
        <p:spPr>
          <a:xfrm>
            <a:off x="825392" y="3720689"/>
            <a:ext cx="357120" cy="4337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i="1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sp>
        <p:nvSpPr>
          <p:cNvPr id="22" name="TextBox 25"/>
          <p:cNvSpPr/>
          <p:nvPr/>
        </p:nvSpPr>
        <p:spPr>
          <a:xfrm>
            <a:off x="825392" y="4292369"/>
            <a:ext cx="474120" cy="4597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i="1">
                <a:latin typeface="Times New Roman" pitchFamily="18"/>
                <a:ea typeface="Lucida Sans Unicode" pitchFamily="2"/>
                <a:cs typeface="Tahoma" pitchFamily="2"/>
              </a:rPr>
              <a:t>2</a:t>
            </a:r>
          </a:p>
        </p:txBody>
      </p:sp>
      <p:sp>
        <p:nvSpPr>
          <p:cNvPr id="23" name="TextBox 27"/>
          <p:cNvSpPr/>
          <p:nvPr/>
        </p:nvSpPr>
        <p:spPr>
          <a:xfrm>
            <a:off x="253712" y="4292369"/>
            <a:ext cx="685799" cy="44839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b="1" i="1" dirty="0">
                <a:latin typeface="Times New Roman" pitchFamily="18"/>
                <a:ea typeface="Lucida Sans Unicode" pitchFamily="2"/>
                <a:cs typeface="Tahoma" pitchFamily="2"/>
              </a:rPr>
              <a:t>M</a:t>
            </a:r>
          </a:p>
        </p:txBody>
      </p:sp>
      <p:sp>
        <p:nvSpPr>
          <p:cNvPr id="24" name="TextBox 28"/>
          <p:cNvSpPr/>
          <p:nvPr/>
        </p:nvSpPr>
        <p:spPr>
          <a:xfrm>
            <a:off x="4254391" y="4292369"/>
            <a:ext cx="492120" cy="44839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b="1" i="1" dirty="0">
                <a:latin typeface="Times New Roman" pitchFamily="18"/>
                <a:ea typeface="Lucida Sans Unicode" pitchFamily="2"/>
                <a:cs typeface="Tahoma" pitchFamily="2"/>
              </a:rPr>
              <a:t>N</a:t>
            </a:r>
          </a:p>
        </p:txBody>
      </p:sp>
      <p:sp>
        <p:nvSpPr>
          <p:cNvPr id="25" name="Прямая соединительная линия 56"/>
          <p:cNvSpPr/>
          <p:nvPr/>
        </p:nvSpPr>
        <p:spPr>
          <a:xfrm>
            <a:off x="2254231" y="4506569"/>
            <a:ext cx="285481" cy="0"/>
          </a:xfrm>
          <a:prstGeom prst="line">
            <a:avLst/>
          </a:prstGeom>
          <a:noFill/>
          <a:ln w="9360">
            <a:solidFill>
              <a:srgbClr val="4A7EBB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6" name="Прямая соединительная линия 58"/>
          <p:cNvSpPr/>
          <p:nvPr/>
        </p:nvSpPr>
        <p:spPr>
          <a:xfrm flipV="1">
            <a:off x="2539712" y="4220729"/>
            <a:ext cx="0" cy="285480"/>
          </a:xfrm>
          <a:prstGeom prst="line">
            <a:avLst/>
          </a:prstGeom>
          <a:noFill/>
          <a:ln w="9360">
            <a:solidFill>
              <a:srgbClr val="4A7EBB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7" name="Текст 3"/>
          <p:cNvSpPr txBox="1">
            <a:spLocks/>
          </p:cNvSpPr>
          <p:nvPr/>
        </p:nvSpPr>
        <p:spPr>
          <a:xfrm>
            <a:off x="0" y="4559935"/>
            <a:ext cx="7206831" cy="229806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SO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– падающий луч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OS</a:t>
            </a:r>
            <a:r>
              <a:rPr kumimoji="0" lang="en-US" sz="24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1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-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отраженный луч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l-G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α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– угол падения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el-G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– угол отражения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М</a:t>
            </a: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N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 – граница раздела двух сред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28" name="Текст 2"/>
          <p:cNvSpPr txBox="1">
            <a:spLocks/>
          </p:cNvSpPr>
          <p:nvPr/>
        </p:nvSpPr>
        <p:spPr>
          <a:xfrm>
            <a:off x="4572000" y="1196752"/>
            <a:ext cx="4572000" cy="462690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Отраженный луч лежит в одной плоскости с падающим лучом и перпендикуляром к границе раздела двух сред, восставленным в точке падения луча.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libri" pitchFamily="34"/>
                <a:ea typeface="Lucida Sans Unicode" pitchFamily="2"/>
                <a:cs typeface="Tahoma" pitchFamily="2"/>
              </a:rPr>
              <a:t>Угол отражения равен углу падения.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libri" pitchFamily="34"/>
              <a:ea typeface="Lucida Sans Unicode" pitchFamily="2"/>
              <a:cs typeface="Tahoma" pitchFamily="2"/>
            </a:endParaRPr>
          </a:p>
        </p:txBody>
      </p:sp>
      <p:sp>
        <p:nvSpPr>
          <p:cNvPr id="29" name="TextBox 5"/>
          <p:cNvSpPr/>
          <p:nvPr/>
        </p:nvSpPr>
        <p:spPr>
          <a:xfrm>
            <a:off x="5148064" y="5949280"/>
            <a:ext cx="1357560" cy="599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3600" b="1" dirty="0">
                <a:latin typeface="Times New Roman" pitchFamily="18"/>
                <a:ea typeface="Lucida Sans Unicode" pitchFamily="2"/>
                <a:cs typeface="Tahoma" pitchFamily="2"/>
              </a:rPr>
              <a:t>β = α</a:t>
            </a:r>
          </a:p>
        </p:txBody>
      </p:sp>
      <p:pic>
        <p:nvPicPr>
          <p:cNvPr id="30" name="Picture 32" descr="pe00014_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54850" y="5434012"/>
            <a:ext cx="2089150" cy="1423988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461279"/>
            <a:ext cx="8229600" cy="769441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 smtClean="0">
                <a:latin typeface="Cambria" pitchFamily="18" charset="0"/>
              </a:rPr>
              <a:t>4. Закон преломления света</a:t>
            </a:r>
            <a:endParaRPr lang="ru-RU" dirty="0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788024" y="1556792"/>
            <a:ext cx="4038479" cy="3088025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>
              <a:spcBef>
                <a:spcPts val="697"/>
              </a:spcBef>
            </a:pPr>
            <a:r>
              <a:rPr lang="en-US" sz="2800" i="1" dirty="0"/>
              <a:t>SO</a:t>
            </a:r>
            <a:r>
              <a:rPr lang="en-US" sz="2800" dirty="0"/>
              <a:t> – </a:t>
            </a:r>
            <a:r>
              <a:rPr lang="ru-RU" sz="2400" dirty="0"/>
              <a:t>падающий луч</a:t>
            </a:r>
            <a:r>
              <a:rPr lang="ru-RU" sz="2800" dirty="0"/>
              <a:t>;</a:t>
            </a:r>
          </a:p>
          <a:p>
            <a:pPr marL="0" lvl="0" indent="0">
              <a:spcBef>
                <a:spcPts val="697"/>
              </a:spcBef>
            </a:pPr>
            <a:r>
              <a:rPr lang="en-US" sz="2800" i="1" dirty="0"/>
              <a:t>OS</a:t>
            </a:r>
            <a:r>
              <a:rPr lang="en-US" sz="2800" i="1" baseline="-25000" dirty="0"/>
              <a:t>1</a:t>
            </a:r>
            <a:r>
              <a:rPr lang="en-US" sz="2800" i="1" dirty="0"/>
              <a:t> </a:t>
            </a:r>
            <a:r>
              <a:rPr lang="ru-RU" sz="2800" i="1" dirty="0"/>
              <a:t>- </a:t>
            </a:r>
            <a:r>
              <a:rPr lang="ru-RU" sz="2400" dirty="0"/>
              <a:t>отраженный луч</a:t>
            </a:r>
            <a:r>
              <a:rPr lang="ru-RU" sz="2800" dirty="0"/>
              <a:t>;</a:t>
            </a:r>
          </a:p>
          <a:p>
            <a:pPr marL="0" lvl="0" indent="0">
              <a:spcBef>
                <a:spcPts val="598"/>
              </a:spcBef>
            </a:pPr>
            <a:r>
              <a:rPr lang="en-US" sz="2800" i="1" dirty="0"/>
              <a:t>OS</a:t>
            </a:r>
            <a:r>
              <a:rPr lang="en-US" sz="2800" i="1" baseline="-25000" dirty="0"/>
              <a:t>2</a:t>
            </a:r>
            <a:r>
              <a:rPr lang="en-US" sz="2800" i="1" dirty="0"/>
              <a:t> </a:t>
            </a:r>
            <a:r>
              <a:rPr lang="ru-RU" sz="2800" i="1" dirty="0"/>
              <a:t>- </a:t>
            </a:r>
            <a:r>
              <a:rPr lang="ru-RU" sz="2400" dirty="0"/>
              <a:t>преломленный</a:t>
            </a:r>
            <a:r>
              <a:rPr lang="ru-RU" sz="2400" i="1" dirty="0"/>
              <a:t> </a:t>
            </a:r>
            <a:r>
              <a:rPr lang="ru-RU" sz="2400" dirty="0"/>
              <a:t>луч;</a:t>
            </a:r>
            <a:r>
              <a:rPr lang="ru-RU" sz="2400" i="1" dirty="0"/>
              <a:t>      </a:t>
            </a:r>
            <a:r>
              <a:rPr lang="ru-RU" sz="2400" dirty="0"/>
              <a:t> </a:t>
            </a:r>
          </a:p>
          <a:p>
            <a:pPr marL="0" lvl="0" indent="0">
              <a:spcBef>
                <a:spcPts val="697"/>
              </a:spcBef>
            </a:pPr>
            <a:r>
              <a:rPr lang="el-GR" sz="2800" dirty="0"/>
              <a:t>α</a:t>
            </a:r>
            <a:r>
              <a:rPr lang="en-US" sz="2800" dirty="0"/>
              <a:t> – </a:t>
            </a:r>
            <a:r>
              <a:rPr lang="ru-RU" sz="2400" dirty="0"/>
              <a:t>угол падения</a:t>
            </a:r>
            <a:r>
              <a:rPr lang="ru-RU" sz="2800" dirty="0"/>
              <a:t>;</a:t>
            </a:r>
          </a:p>
          <a:p>
            <a:pPr marL="0" lvl="0" indent="0">
              <a:spcBef>
                <a:spcPts val="598"/>
              </a:spcBef>
            </a:pPr>
            <a:r>
              <a:rPr lang="ru-RU" sz="2800" dirty="0" err="1"/>
              <a:t>β </a:t>
            </a:r>
            <a:r>
              <a:rPr lang="ru-RU" sz="2800" dirty="0"/>
              <a:t>– </a:t>
            </a:r>
            <a:r>
              <a:rPr lang="ru-RU" sz="2400" dirty="0"/>
              <a:t>угол отражения;</a:t>
            </a:r>
          </a:p>
          <a:p>
            <a:pPr marL="0" lvl="0" indent="0">
              <a:spcBef>
                <a:spcPts val="598"/>
              </a:spcBef>
            </a:pPr>
            <a:r>
              <a:rPr lang="ru-RU" sz="2800" dirty="0" smtClean="0">
                <a:sym typeface="Symbol"/>
              </a:rPr>
              <a:t></a:t>
            </a:r>
            <a:r>
              <a:rPr lang="ru-RU" sz="2800" dirty="0" smtClean="0"/>
              <a:t> </a:t>
            </a:r>
            <a:r>
              <a:rPr lang="ru-RU" sz="2800" dirty="0"/>
              <a:t>- </a:t>
            </a:r>
            <a:r>
              <a:rPr lang="ru-RU" sz="2400" dirty="0"/>
              <a:t>угол преломления.</a:t>
            </a:r>
          </a:p>
        </p:txBody>
      </p:sp>
      <p:sp>
        <p:nvSpPr>
          <p:cNvPr id="4" name="Прямая соединительная линия 4"/>
          <p:cNvSpPr/>
          <p:nvPr/>
        </p:nvSpPr>
        <p:spPr>
          <a:xfrm>
            <a:off x="428760" y="3429000"/>
            <a:ext cx="4071960" cy="0"/>
          </a:xfrm>
          <a:prstGeom prst="line">
            <a:avLst/>
          </a:prstGeom>
          <a:noFill/>
          <a:ln w="76320">
            <a:solidFill>
              <a:srgbClr val="4A7EBB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Прямая соединительная линия 8"/>
          <p:cNvSpPr/>
          <p:nvPr/>
        </p:nvSpPr>
        <p:spPr>
          <a:xfrm>
            <a:off x="214200" y="1571759"/>
            <a:ext cx="2143080" cy="1857241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Прямая соединительная линия 10"/>
          <p:cNvSpPr/>
          <p:nvPr/>
        </p:nvSpPr>
        <p:spPr>
          <a:xfrm>
            <a:off x="2356560" y="3429000"/>
            <a:ext cx="785879" cy="264312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7" name="Прямая соединительная линия 12"/>
          <p:cNvSpPr/>
          <p:nvPr/>
        </p:nvSpPr>
        <p:spPr>
          <a:xfrm flipV="1">
            <a:off x="2357280" y="1571399"/>
            <a:ext cx="2143440" cy="185724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8" name="Прямая соединительная линия 14"/>
          <p:cNvSpPr/>
          <p:nvPr/>
        </p:nvSpPr>
        <p:spPr>
          <a:xfrm>
            <a:off x="2357280" y="1571759"/>
            <a:ext cx="0" cy="4525921"/>
          </a:xfrm>
          <a:prstGeom prst="line">
            <a:avLst/>
          </a:prstGeom>
          <a:noFill/>
          <a:ln w="28440">
            <a:solidFill>
              <a:srgbClr val="4A7EBB"/>
            </a:solidFill>
            <a:custDash>
              <a:ds d="401266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cxnSp>
        <p:nvCxnSpPr>
          <p:cNvPr id="9" name="Прямая со стрелкой 16"/>
          <p:cNvCxnSpPr/>
          <p:nvPr/>
        </p:nvCxnSpPr>
        <p:spPr>
          <a:xfrm>
            <a:off x="214200" y="1571759"/>
            <a:ext cx="1215000" cy="1071721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0" name="Прямая со стрелкой 19"/>
          <p:cNvCxnSpPr/>
          <p:nvPr/>
        </p:nvCxnSpPr>
        <p:spPr>
          <a:xfrm flipV="1">
            <a:off x="2357280" y="2356560"/>
            <a:ext cx="1215000" cy="1072079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1" name="Прямая со стрелкой 21"/>
          <p:cNvCxnSpPr/>
          <p:nvPr/>
        </p:nvCxnSpPr>
        <p:spPr>
          <a:xfrm>
            <a:off x="2357280" y="3429000"/>
            <a:ext cx="500760" cy="1643400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12" name="TextBox 25"/>
          <p:cNvSpPr/>
          <p:nvPr/>
        </p:nvSpPr>
        <p:spPr>
          <a:xfrm>
            <a:off x="1571759" y="2214719"/>
            <a:ext cx="642960" cy="545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3200" b="1">
                <a:latin typeface="Times New Roman" pitchFamily="18"/>
                <a:ea typeface="Lucida Sans Unicode" pitchFamily="2"/>
                <a:cs typeface="Tahoma" pitchFamily="2"/>
              </a:rPr>
              <a:t>α</a:t>
            </a:r>
          </a:p>
        </p:txBody>
      </p:sp>
      <p:sp>
        <p:nvSpPr>
          <p:cNvPr id="13" name="TextBox 27"/>
          <p:cNvSpPr/>
          <p:nvPr/>
        </p:nvSpPr>
        <p:spPr>
          <a:xfrm flipH="1">
            <a:off x="2500200" y="2214719"/>
            <a:ext cx="571680" cy="545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3200" b="1">
                <a:latin typeface="Times New Roman" pitchFamily="18"/>
                <a:ea typeface="Lucida Sans Unicode" pitchFamily="2"/>
                <a:cs typeface="Tahoma" pitchFamily="2"/>
              </a:rPr>
              <a:t>β</a:t>
            </a:r>
          </a:p>
        </p:txBody>
      </p:sp>
      <p:sp>
        <p:nvSpPr>
          <p:cNvPr id="15" name="Полилиния 49"/>
          <p:cNvSpPr/>
          <p:nvPr/>
        </p:nvSpPr>
        <p:spPr>
          <a:xfrm>
            <a:off x="1712880" y="2714760"/>
            <a:ext cx="623880" cy="129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4114"/>
              <a:gd name="f7" fmla="val 130628"/>
              <a:gd name="f8" fmla="val 107647"/>
              <a:gd name="f9" fmla="val 79828"/>
              <a:gd name="f10" fmla="val 215295"/>
              <a:gd name="f11" fmla="val 29028"/>
              <a:gd name="f12" fmla="val 319314"/>
              <a:gd name="f13" fmla="val 14514"/>
              <a:gd name="f14" fmla="val 423333"/>
              <a:gd name="f15" fmla="val 43542"/>
              <a:gd name="f16" fmla="+- 0 0 0"/>
              <a:gd name="f17" fmla="*/ f3 1 624114"/>
              <a:gd name="f18" fmla="*/ f4 1 130628"/>
              <a:gd name="f19" fmla="*/ f16 f0 1"/>
              <a:gd name="f20" fmla="*/ 0 f17 1"/>
              <a:gd name="f21" fmla="*/ 130628 f18 1"/>
              <a:gd name="f22" fmla="*/ f19 1 f2"/>
              <a:gd name="f23" fmla="*/ 319315 f17 1"/>
              <a:gd name="f24" fmla="*/ 14514 f18 1"/>
              <a:gd name="f25" fmla="*/ 624115 f17 1"/>
              <a:gd name="f26" fmla="*/ 43542 f18 1"/>
              <a:gd name="f27" fmla="+- f22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0" y="f21"/>
              </a:cxn>
              <a:cxn ang="f27">
                <a:pos x="f23" y="f24"/>
              </a:cxn>
              <a:cxn ang="f27">
                <a:pos x="f25" y="f26"/>
              </a:cxn>
              <a:cxn ang="f27">
                <a:pos x="f25" y="f26"/>
              </a:cxn>
            </a:cxnLst>
            <a:rect l="l" t="t" r="r" b="b"/>
            <a:pathLst>
              <a:path w="624114" h="130628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5"/>
                  <a:pt x="f6" y="f15"/>
                  <a:pt x="f6" y="f15"/>
                </a:cubicBezTo>
                <a:lnTo>
                  <a:pt x="f6" y="f15"/>
                </a:ln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6" name="Полилиния 50"/>
          <p:cNvSpPr/>
          <p:nvPr/>
        </p:nvSpPr>
        <p:spPr>
          <a:xfrm>
            <a:off x="2351160" y="2719440"/>
            <a:ext cx="623880" cy="1681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4115"/>
              <a:gd name="f7" fmla="val 169333"/>
              <a:gd name="f8" fmla="val 24190"/>
              <a:gd name="f9" fmla="val 100390"/>
              <a:gd name="f10" fmla="val 12095"/>
              <a:gd name="f11" fmla="val 200781"/>
              <a:gd name="f12" fmla="val 304800"/>
              <a:gd name="f13" fmla="val 408819"/>
              <a:gd name="f14" fmla="val 48380"/>
              <a:gd name="f15" fmla="val 516467"/>
              <a:gd name="f16" fmla="val 108856"/>
              <a:gd name="f17" fmla="+- 0 0 0"/>
              <a:gd name="f18" fmla="*/ f3 1 624115"/>
              <a:gd name="f19" fmla="*/ f4 1 169333"/>
              <a:gd name="f20" fmla="*/ f17 f0 1"/>
              <a:gd name="f21" fmla="*/ 0 f18 1"/>
              <a:gd name="f22" fmla="*/ 24190 f19 1"/>
              <a:gd name="f23" fmla="*/ f20 1 f2"/>
              <a:gd name="f24" fmla="*/ 304800 f18 1"/>
              <a:gd name="f25" fmla="*/ 624115 f18 1"/>
              <a:gd name="f26" fmla="*/ 169333 f19 1"/>
              <a:gd name="f27" fmla="+- f23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1" y="f22"/>
              </a:cxn>
              <a:cxn ang="f27">
                <a:pos x="f24" y="f22"/>
              </a:cxn>
              <a:cxn ang="f27">
                <a:pos x="f25" y="f26"/>
              </a:cxn>
            </a:cxnLst>
            <a:rect l="l" t="t" r="r" b="b"/>
            <a:pathLst>
              <a:path w="624115" h="169333">
                <a:moveTo>
                  <a:pt x="f5" y="f8"/>
                </a:moveTo>
                <a:cubicBezTo>
                  <a:pt x="f9" y="f10"/>
                  <a:pt x="f11" y="f5"/>
                  <a:pt x="f12" y="f8"/>
                </a:cubicBezTo>
                <a:cubicBezTo>
                  <a:pt x="f13" y="f14"/>
                  <a:pt x="f15" y="f16"/>
                  <a:pt x="f6" y="f7"/>
                </a:cubicBez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7" name="Полилиния 51"/>
          <p:cNvSpPr/>
          <p:nvPr/>
        </p:nvSpPr>
        <p:spPr>
          <a:xfrm>
            <a:off x="2336760" y="4325760"/>
            <a:ext cx="262080" cy="98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1257"/>
              <a:gd name="f7" fmla="val 99181"/>
              <a:gd name="f8" fmla="val 72572"/>
              <a:gd name="f9" fmla="val 36285"/>
              <a:gd name="f10" fmla="val 85876"/>
              <a:gd name="f11" fmla="val 72571"/>
              <a:gd name="f12" fmla="val 116114"/>
              <a:gd name="f13" fmla="val 87086"/>
              <a:gd name="f14" fmla="val 159657"/>
              <a:gd name="f15" fmla="val 74991"/>
              <a:gd name="f16" fmla="+- 0 0 0"/>
              <a:gd name="f17" fmla="*/ f3 1 261257"/>
              <a:gd name="f18" fmla="*/ f4 1 99181"/>
              <a:gd name="f19" fmla="*/ f16 f0 1"/>
              <a:gd name="f20" fmla="*/ 0 f17 1"/>
              <a:gd name="f21" fmla="*/ 72572 f18 1"/>
              <a:gd name="f22" fmla="*/ f19 1 f2"/>
              <a:gd name="f23" fmla="*/ 116114 f17 1"/>
              <a:gd name="f24" fmla="*/ 87086 f18 1"/>
              <a:gd name="f25" fmla="*/ 261257 f17 1"/>
              <a:gd name="f26" fmla="*/ 0 f18 1"/>
              <a:gd name="f27" fmla="+- f22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20" y="f21"/>
              </a:cxn>
              <a:cxn ang="f27">
                <a:pos x="f23" y="f24"/>
              </a:cxn>
              <a:cxn ang="f27">
                <a:pos x="f25" y="f26"/>
              </a:cxn>
              <a:cxn ang="f27">
                <a:pos x="f25" y="f26"/>
              </a:cxn>
            </a:cxnLst>
            <a:rect l="l" t="t" r="r" b="b"/>
            <a:pathLst>
              <a:path w="261257" h="99181">
                <a:moveTo>
                  <a:pt x="f5" y="f8"/>
                </a:moveTo>
                <a:cubicBezTo>
                  <a:pt x="f9" y="f10"/>
                  <a:pt x="f11" y="f7"/>
                  <a:pt x="f12" y="f13"/>
                </a:cubicBezTo>
                <a:cubicBezTo>
                  <a:pt x="f14" y="f15"/>
                  <a:pt x="f6" y="f5"/>
                  <a:pt x="f6" y="f5"/>
                </a:cubicBezTo>
                <a:lnTo>
                  <a:pt x="f6" y="f5"/>
                </a:ln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8" name="TextBox 52"/>
          <p:cNvSpPr/>
          <p:nvPr/>
        </p:nvSpPr>
        <p:spPr>
          <a:xfrm>
            <a:off x="142920" y="1071720"/>
            <a:ext cx="577080" cy="52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S</a:t>
            </a:r>
          </a:p>
        </p:txBody>
      </p:sp>
      <p:sp>
        <p:nvSpPr>
          <p:cNvPr id="19" name="TextBox 53"/>
          <p:cNvSpPr/>
          <p:nvPr/>
        </p:nvSpPr>
        <p:spPr>
          <a:xfrm>
            <a:off x="4500720" y="1214280"/>
            <a:ext cx="899279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S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sp>
        <p:nvSpPr>
          <p:cNvPr id="20" name="TextBox 54"/>
          <p:cNvSpPr/>
          <p:nvPr/>
        </p:nvSpPr>
        <p:spPr>
          <a:xfrm>
            <a:off x="3203848" y="5733256"/>
            <a:ext cx="959760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 dirty="0">
                <a:latin typeface="Times New Roman" pitchFamily="18"/>
                <a:ea typeface="Lucida Sans Unicode" pitchFamily="2"/>
                <a:cs typeface="Tahoma" pitchFamily="2"/>
              </a:rPr>
              <a:t>S</a:t>
            </a:r>
            <a:r>
              <a:rPr lang="en-US" sz="2800" b="1" i="1" baseline="-25000" dirty="0">
                <a:latin typeface="Times New Roman" pitchFamily="18"/>
                <a:ea typeface="Lucida Sans Unicode" pitchFamily="2"/>
                <a:cs typeface="Tahoma" pitchFamily="2"/>
              </a:rPr>
              <a:t>2</a:t>
            </a:r>
          </a:p>
        </p:txBody>
      </p:sp>
      <p:sp>
        <p:nvSpPr>
          <p:cNvPr id="21" name="TextBox 56"/>
          <p:cNvSpPr/>
          <p:nvPr/>
        </p:nvSpPr>
        <p:spPr>
          <a:xfrm>
            <a:off x="4143240" y="2928959"/>
            <a:ext cx="366839" cy="4337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i="1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sp>
        <p:nvSpPr>
          <p:cNvPr id="22" name="TextBox 57"/>
          <p:cNvSpPr/>
          <p:nvPr/>
        </p:nvSpPr>
        <p:spPr>
          <a:xfrm>
            <a:off x="4143240" y="3500279"/>
            <a:ext cx="366839" cy="4337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400" i="1">
                <a:latin typeface="Times New Roman" pitchFamily="18"/>
                <a:ea typeface="Lucida Sans Unicode" pitchFamily="2"/>
                <a:cs typeface="Tahoma" pitchFamily="2"/>
              </a:rPr>
              <a:t>2</a:t>
            </a:r>
          </a:p>
        </p:txBody>
      </p:sp>
      <p:sp>
        <p:nvSpPr>
          <p:cNvPr id="23" name="TextBox 60"/>
          <p:cNvSpPr/>
          <p:nvPr/>
        </p:nvSpPr>
        <p:spPr>
          <a:xfrm>
            <a:off x="2000160" y="3286079"/>
            <a:ext cx="444599" cy="490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11760" y="4437112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ym typeface="Symbol"/>
              </a:rPr>
              <a:t></a:t>
            </a:r>
            <a:endParaRPr lang="ru-RU" sz="3200" b="1" dirty="0"/>
          </a:p>
        </p:txBody>
      </p:sp>
      <p:pic>
        <p:nvPicPr>
          <p:cNvPr id="25" name="Picture 39" descr="pe0182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397750" y="4876800"/>
            <a:ext cx="1746250" cy="1981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476672"/>
            <a:ext cx="78488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dirty="0" smtClean="0"/>
              <a:t>Преломленный луч, падающий луч и перпендикуляр к границе раздела двух сред, восставленный в точке падения луча, лежат в одной плоскости.</a:t>
            </a:r>
          </a:p>
          <a:p>
            <a:pPr lvl="0" algn="just"/>
            <a:r>
              <a:rPr lang="ru-RU" sz="2800" dirty="0" smtClean="0"/>
              <a:t>Отношение синуса угла падения к синусу угла преломления есть величина постоянная для данных двух сред, равная отношению скоростей света в этих средах.</a:t>
            </a:r>
            <a:endParaRPr lang="ru-RU" sz="2800" dirty="0"/>
          </a:p>
        </p:txBody>
      </p:sp>
      <p:graphicFrame>
        <p:nvGraphicFramePr>
          <p:cNvPr id="9" name="Содержимое 6"/>
          <p:cNvGraphicFramePr>
            <a:graphicFrameLocks noChangeAspect="1"/>
          </p:cNvGraphicFramePr>
          <p:nvPr/>
        </p:nvGraphicFramePr>
        <p:xfrm>
          <a:off x="1763688" y="4581128"/>
          <a:ext cx="5462588" cy="2000250"/>
        </p:xfrm>
        <a:graphic>
          <a:graphicData uri="http://schemas.openxmlformats.org/presentationml/2006/ole">
            <p:oleObj spid="_x0000_s21507" name="Формула" r:id="rId4" imgW="58521600" imgH="21430445" progId="Equation.3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95536" y="0"/>
            <a:ext cx="8229600" cy="1344600"/>
          </a:xfrm>
        </p:spPr>
        <p:txBody>
          <a:bodyPr>
            <a:normAutofit fontScale="90000"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/>
              <a:t>Полное внутреннее отражение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80000" y="1260000"/>
            <a:ext cx="882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80000" y="4500000"/>
            <a:ext cx="8820000" cy="199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marR="0" lvl="0" indent="0" rtl="0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</a:pPr>
            <a:r>
              <a:rPr lang="ru-RU" sz="3000"/>
              <a:t>Если свет падает из </a:t>
            </a:r>
            <a:r>
              <a:rPr lang="ru-RU" sz="3000" i="1"/>
              <a:t>оптически более плотной </a:t>
            </a:r>
            <a:r>
              <a:rPr lang="ru-RU" sz="3000"/>
              <a:t>среды в </a:t>
            </a:r>
            <a:r>
              <a:rPr lang="ru-RU" sz="3000" i="1"/>
              <a:t>оптически менее плотную</a:t>
            </a:r>
            <a:r>
              <a:rPr lang="ru-RU" sz="3000"/>
              <a:t> (</a:t>
            </a:r>
            <a:r>
              <a:rPr lang="en-US" sz="3000" i="1"/>
              <a:t>n</a:t>
            </a:r>
            <a:r>
              <a:rPr lang="en-US" sz="3000" i="1" baseline="-25000"/>
              <a:t>1</a:t>
            </a:r>
            <a:r>
              <a:rPr lang="en-US" sz="3000" i="1"/>
              <a:t> &gt; n</a:t>
            </a:r>
            <a:r>
              <a:rPr lang="en-US" sz="3000" i="1" baseline="-25000"/>
              <a:t>2</a:t>
            </a:r>
            <a:r>
              <a:rPr lang="en-US" sz="3000"/>
              <a:t>)</a:t>
            </a:r>
            <a:r>
              <a:rPr lang="ru-RU" sz="3000"/>
              <a:t>, то при определенном  для каждой среды угле падения (</a:t>
            </a:r>
            <a:r>
              <a:rPr lang="el-GR" sz="3000" i="1"/>
              <a:t>α</a:t>
            </a:r>
            <a:r>
              <a:rPr lang="el-GR" sz="3000" i="1" baseline="-25000"/>
              <a:t>0</a:t>
            </a:r>
            <a:r>
              <a:rPr lang="ru-RU" sz="3000"/>
              <a:t>) угол преломления становится равным 90</a:t>
            </a:r>
            <a:r>
              <a:rPr lang="ru-RU" sz="3000" baseline="30000"/>
              <a:t>o</a:t>
            </a:r>
            <a:r>
              <a:rPr lang="ru-RU" sz="300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4320"/>
            <a:ext cx="8229600" cy="1143360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/>
              <a:t>Полное внутреннее отражение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3780000"/>
            <a:ext cx="8229600" cy="2838600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>
              <a:lnSpc>
                <a:spcPct val="90000"/>
              </a:lnSpc>
              <a:spcBef>
                <a:spcPts val="748"/>
              </a:spcBef>
              <a:buNone/>
            </a:pPr>
            <a:endParaRPr lang="ru-RU" sz="3000" dirty="0"/>
          </a:p>
          <a:p>
            <a:pPr marL="0" lvl="0" indent="0" algn="just">
              <a:lnSpc>
                <a:spcPct val="90000"/>
              </a:lnSpc>
              <a:spcBef>
                <a:spcPts val="748"/>
              </a:spcBef>
            </a:pPr>
            <a:r>
              <a:rPr lang="ru-RU" sz="3000" dirty="0"/>
              <a:t>При дальнейшем увеличении угла падения преломленный луч исчезает. Наблюдается только отражение.</a:t>
            </a:r>
          </a:p>
          <a:p>
            <a:pPr marL="0" lvl="0" indent="0" algn="just">
              <a:lnSpc>
                <a:spcPct val="90000"/>
              </a:lnSpc>
              <a:spcBef>
                <a:spcPts val="748"/>
              </a:spcBef>
            </a:pPr>
            <a:r>
              <a:rPr lang="ru-RU" sz="3000" dirty="0"/>
              <a:t>Это явление называется </a:t>
            </a:r>
            <a:r>
              <a:rPr lang="ru-RU" sz="3000" i="1" dirty="0"/>
              <a:t>полным внутренним отражением.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540000" y="1440000"/>
            <a:ext cx="7920000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181440"/>
            <a:ext cx="8229600" cy="1329480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4000" dirty="0"/>
              <a:t>Предельный угол полного отражения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508104" y="2348880"/>
            <a:ext cx="2152080" cy="1260000"/>
            <a:chOff x="5587920" y="2700000"/>
            <a:chExt cx="2152080" cy="1260000"/>
          </a:xfrm>
        </p:grpSpPr>
        <p:graphicFrame>
          <p:nvGraphicFramePr>
            <p:cNvPr id="4" name="Содержимое 55"/>
            <p:cNvGraphicFramePr>
              <a:graphicFrameLocks noChangeAspect="1"/>
            </p:cNvGraphicFramePr>
            <p:nvPr/>
          </p:nvGraphicFramePr>
          <p:xfrm>
            <a:off x="5587920" y="2700000"/>
            <a:ext cx="2152080" cy="1259639"/>
          </p:xfrm>
          <a:graphic>
            <a:graphicData uri="http://schemas.openxmlformats.org/presentationml/2006/ole">
              <p:oleObj spid="_x0000_s22530" name="Формула" r:id="rId4" imgW="24727437" imgH="14012214" progId="Equation.3">
                <p:embed/>
              </p:oleObj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5587920" y="2700000"/>
              <a:ext cx="2152080" cy="12600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0000" tIns="46800" rIns="90000" bIns="46800" anchor="t" anchorCtr="0" compatLnSpc="0">
              <a:spAutoFit/>
            </a:bodyPr>
            <a:lstStyle/>
            <a:p>
              <a:pPr lvl="0" rtl="0" hangingPunct="0">
                <a:buNone/>
                <a:tabLst/>
              </a:pPr>
              <a:endParaRPr lang="ru-RU" sz="2400">
                <a:latin typeface="Times New Roman" pitchFamily="18"/>
                <a:ea typeface="Lucida Sans Unicode" pitchFamily="2"/>
                <a:cs typeface="Tahoma" pitchFamily="2"/>
              </a:endParaRPr>
            </a:p>
          </p:txBody>
        </p:sp>
      </p:grpSp>
      <p:sp>
        <p:nvSpPr>
          <p:cNvPr id="6" name="Текст 5"/>
          <p:cNvSpPr txBox="1">
            <a:spLocks noGrp="1"/>
          </p:cNvSpPr>
          <p:nvPr>
            <p:ph type="body" idx="4294967295"/>
          </p:nvPr>
        </p:nvSpPr>
        <p:spPr>
          <a:xfrm>
            <a:off x="4716016" y="1412776"/>
            <a:ext cx="4038840" cy="5029582"/>
          </a:xfrm>
        </p:spPr>
        <p:txBody>
          <a:bodyPr wrap="square" lIns="91440" tIns="45720" rIns="91440" bIns="45720" anchor="t" anchorCtr="0">
            <a:spAutoFit/>
          </a:bodyPr>
          <a:lstStyle>
            <a:def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None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defPPr>
            <a:lvl1pPr marL="342720" marR="0" lvl="0" indent="-342720" algn="l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571320" algn="l"/>
                <a:tab pos="1485719" algn="l"/>
                <a:tab pos="2400119" algn="l"/>
                <a:tab pos="3314519" algn="l"/>
                <a:tab pos="4228919" algn="l"/>
                <a:tab pos="5143320" algn="l"/>
                <a:tab pos="6057720" algn="l"/>
                <a:tab pos="6972120" algn="l"/>
                <a:tab pos="7886520" algn="l"/>
                <a:tab pos="8800920" algn="l"/>
                <a:tab pos="9715320" algn="l"/>
              </a:tabLst>
              <a:defRPr lang="ru-RU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1pPr>
            <a:lvl2pPr marL="742680" marR="0" lvl="1" indent="-285480" algn="l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171360" algn="l"/>
                <a:tab pos="1085759" algn="l"/>
                <a:tab pos="2000160" algn="l"/>
                <a:tab pos="2914560" algn="l"/>
                <a:tab pos="3828959" algn="l"/>
                <a:tab pos="4743360" algn="l"/>
                <a:tab pos="5657760" algn="l"/>
                <a:tab pos="6572160" algn="l"/>
                <a:tab pos="7486560" algn="l"/>
                <a:tab pos="8400960" algn="l"/>
                <a:tab pos="9315360" algn="l"/>
              </a:tabLst>
              <a:defRPr lang="ru-RU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2pPr>
            <a:lvl3pPr marL="1143000" marR="0" lvl="2" indent="-228600" algn="l" hangingPunct="1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  <a:tab pos="8915399" algn="l"/>
              </a:tabLst>
              <a:defRPr lang="ru-RU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3pPr>
            <a:lvl4pPr marL="1600199" marR="0" lvl="3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–"/>
              <a:tabLst>
                <a:tab pos="228600" algn="l"/>
                <a:tab pos="1143000" algn="l"/>
                <a:tab pos="2057400" algn="l"/>
                <a:tab pos="2971800" algn="l"/>
                <a:tab pos="3886200" algn="l"/>
                <a:tab pos="4800600" algn="l"/>
                <a:tab pos="5715000" algn="l"/>
                <a:tab pos="6629400" algn="l"/>
                <a:tab pos="7543799" algn="l"/>
                <a:tab pos="8458200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4pPr>
            <a:lvl5pPr marL="2057400" marR="0" lvl="4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5pPr>
            <a:lvl6pPr marL="2057400" marR="0" lvl="5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6pPr>
            <a:lvl7pPr marL="2057400" marR="0" lvl="6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7pPr>
            <a:lvl8pPr marL="2057400" marR="0" lvl="7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8pPr>
            <a:lvl9pPr marL="2057400" marR="0" lvl="8" indent="-228600" algn="l" hangingPunct="1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»"/>
              <a:tabLst>
                <a:tab pos="685799" algn="l"/>
                <a:tab pos="1600200" algn="l"/>
                <a:tab pos="2514600" algn="l"/>
                <a:tab pos="3429000" algn="l"/>
                <a:tab pos="4343400" algn="l"/>
                <a:tab pos="5257800" algn="l"/>
                <a:tab pos="6172200" algn="l"/>
                <a:tab pos="7086600" algn="l"/>
                <a:tab pos="8000999" algn="l"/>
              </a:tabLst>
              <a:defRPr lang="ru-RU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Lucida Sans Unicode" pitchFamily="2"/>
                <a:cs typeface="Tahoma" pitchFamily="2"/>
              </a:defRPr>
            </a:lvl9pPr>
          </a:lstStyle>
          <a:p>
            <a:pPr marL="0" lvl="0" indent="0">
              <a:spcBef>
                <a:spcPts val="697"/>
              </a:spcBef>
            </a:pPr>
            <a:r>
              <a:rPr lang="ru-RU" sz="2800" dirty="0"/>
              <a:t>Переход между двумя любыми средами:</a:t>
            </a:r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  <a:p>
            <a:pPr marL="0" lvl="0" indent="0">
              <a:spcBef>
                <a:spcPts val="697"/>
              </a:spcBef>
            </a:pPr>
            <a:r>
              <a:rPr lang="ru-RU" sz="2800" dirty="0"/>
              <a:t>Переход в вакуум или в воздух:</a:t>
            </a:r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  <a:p>
            <a:pPr lvl="0">
              <a:spcBef>
                <a:spcPts val="697"/>
              </a:spcBef>
              <a:buNone/>
            </a:pPr>
            <a:endParaRPr lang="ru-RU" sz="2800" dirty="0"/>
          </a:p>
        </p:txBody>
      </p:sp>
      <p:sp>
        <p:nvSpPr>
          <p:cNvPr id="7" name="Прямая соединительная линия 9"/>
          <p:cNvSpPr/>
          <p:nvPr/>
        </p:nvSpPr>
        <p:spPr>
          <a:xfrm>
            <a:off x="428760" y="2714760"/>
            <a:ext cx="0" cy="0"/>
          </a:xfrm>
          <a:prstGeom prst="line">
            <a:avLst/>
          </a:prstGeom>
          <a:noFill/>
          <a:ln w="9360">
            <a:solidFill>
              <a:srgbClr val="4A7EBB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8" name="Прямая соединительная линия 13"/>
          <p:cNvSpPr/>
          <p:nvPr/>
        </p:nvSpPr>
        <p:spPr>
          <a:xfrm>
            <a:off x="500040" y="2714760"/>
            <a:ext cx="4071960" cy="0"/>
          </a:xfrm>
          <a:prstGeom prst="line">
            <a:avLst/>
          </a:prstGeom>
          <a:noFill/>
          <a:ln w="76320">
            <a:solidFill>
              <a:srgbClr val="4A7EBB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9" name="Прямая соединительная линия 19"/>
          <p:cNvSpPr/>
          <p:nvPr/>
        </p:nvSpPr>
        <p:spPr>
          <a:xfrm>
            <a:off x="2428920" y="1643039"/>
            <a:ext cx="0" cy="4000681"/>
          </a:xfrm>
          <a:prstGeom prst="line">
            <a:avLst/>
          </a:prstGeom>
          <a:noFill/>
          <a:ln w="28440">
            <a:solidFill>
              <a:srgbClr val="4A7EBB"/>
            </a:solidFill>
            <a:custDash>
              <a:ds d="401266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0" name="Прямая соединительная линия 25"/>
          <p:cNvSpPr/>
          <p:nvPr/>
        </p:nvSpPr>
        <p:spPr>
          <a:xfrm flipV="1">
            <a:off x="500040" y="2714400"/>
            <a:ext cx="1928880" cy="285732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1" name="Прямая соединительная линия 27"/>
          <p:cNvSpPr/>
          <p:nvPr/>
        </p:nvSpPr>
        <p:spPr>
          <a:xfrm>
            <a:off x="2428200" y="2714760"/>
            <a:ext cx="1785960" cy="285732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cxnSp>
        <p:nvCxnSpPr>
          <p:cNvPr id="12" name="Прямая со стрелкой 30"/>
          <p:cNvCxnSpPr/>
          <p:nvPr/>
        </p:nvCxnSpPr>
        <p:spPr>
          <a:xfrm flipV="1">
            <a:off x="500040" y="4214520"/>
            <a:ext cx="929160" cy="1357560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3" name="Прямая со стрелкой 32"/>
          <p:cNvCxnSpPr/>
          <p:nvPr/>
        </p:nvCxnSpPr>
        <p:spPr>
          <a:xfrm>
            <a:off x="2428920" y="2714400"/>
            <a:ext cx="929160" cy="1500479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14" name="Прямая соединительная линия 35"/>
          <p:cNvSpPr/>
          <p:nvPr/>
        </p:nvSpPr>
        <p:spPr>
          <a:xfrm flipH="1">
            <a:off x="2428560" y="2714760"/>
            <a:ext cx="1428840" cy="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cxnSp>
        <p:nvCxnSpPr>
          <p:cNvPr id="15" name="Прямая со стрелкой 38"/>
          <p:cNvCxnSpPr/>
          <p:nvPr/>
        </p:nvCxnSpPr>
        <p:spPr>
          <a:xfrm>
            <a:off x="2428920" y="2714760"/>
            <a:ext cx="929160" cy="1800"/>
          </a:xfrm>
          <a:prstGeom prst="straightConnector1">
            <a:avLst/>
          </a:prstGeom>
          <a:noFill/>
          <a:ln w="2844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16" name="Полилиния 39"/>
          <p:cNvSpPr/>
          <p:nvPr/>
        </p:nvSpPr>
        <p:spPr>
          <a:xfrm>
            <a:off x="2003399" y="3338639"/>
            <a:ext cx="420840" cy="115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0915"/>
              <a:gd name="f7" fmla="val 116114"/>
              <a:gd name="f8" fmla="val 44753"/>
              <a:gd name="f9" fmla="val 58057"/>
              <a:gd name="f10" fmla="val 89506"/>
              <a:gd name="f11" fmla="val 159658"/>
              <a:gd name="f12" fmla="val 229810"/>
              <a:gd name="f13" fmla="val 14514"/>
              <a:gd name="f14" fmla="+- 0 0 0"/>
              <a:gd name="f15" fmla="*/ f3 1 420915"/>
              <a:gd name="f16" fmla="*/ f4 1 116114"/>
              <a:gd name="f17" fmla="*/ f14 f0 1"/>
              <a:gd name="f18" fmla="*/ 0 f15 1"/>
              <a:gd name="f19" fmla="*/ 0 f16 1"/>
              <a:gd name="f20" fmla="*/ f17 1 f2"/>
              <a:gd name="f21" fmla="*/ 159658 f15 1"/>
              <a:gd name="f22" fmla="*/ 116114 f16 1"/>
              <a:gd name="f23" fmla="*/ 420915 f15 1"/>
              <a:gd name="f24" fmla="*/ 14514 f16 1"/>
              <a:gd name="f25" fmla="+- f20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18" y="f19"/>
              </a:cxn>
              <a:cxn ang="f25">
                <a:pos x="f21" y="f22"/>
              </a:cxn>
              <a:cxn ang="f25">
                <a:pos x="f23" y="f19"/>
              </a:cxn>
              <a:cxn ang="f25">
                <a:pos x="f23" y="f19"/>
              </a:cxn>
              <a:cxn ang="f25">
                <a:pos x="f23" y="f24"/>
              </a:cxn>
            </a:cxnLst>
            <a:rect l="l" t="t" r="r" b="b"/>
            <a:pathLst>
              <a:path w="420915" h="116114">
                <a:moveTo>
                  <a:pt x="f5" y="f5"/>
                </a:moveTo>
                <a:cubicBezTo>
                  <a:pt x="f8" y="f9"/>
                  <a:pt x="f10" y="f7"/>
                  <a:pt x="f11" y="f7"/>
                </a:cubicBezTo>
                <a:cubicBezTo>
                  <a:pt x="f12" y="f7"/>
                  <a:pt x="f6" y="f5"/>
                  <a:pt x="f6" y="f5"/>
                </a:cubicBezTo>
                <a:lnTo>
                  <a:pt x="f6" y="f5"/>
                </a:lnTo>
                <a:lnTo>
                  <a:pt x="f6" y="f13"/>
                </a:ln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7" name="Полилиния 41"/>
          <p:cNvSpPr/>
          <p:nvPr/>
        </p:nvSpPr>
        <p:spPr>
          <a:xfrm>
            <a:off x="2409839" y="3367080"/>
            <a:ext cx="392040" cy="115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1886"/>
              <a:gd name="f7" fmla="val 116115"/>
              <a:gd name="f8" fmla="val 39914"/>
              <a:gd name="f9" fmla="val 58057"/>
              <a:gd name="f10" fmla="val 79829"/>
              <a:gd name="f11" fmla="val 145143"/>
              <a:gd name="f12" fmla="val 210457"/>
              <a:gd name="f13" fmla="+- 0 0 0"/>
              <a:gd name="f14" fmla="*/ f3 1 391886"/>
              <a:gd name="f15" fmla="*/ f4 1 116115"/>
              <a:gd name="f16" fmla="*/ f13 f0 1"/>
              <a:gd name="f17" fmla="*/ 0 f14 1"/>
              <a:gd name="f18" fmla="*/ 0 f15 1"/>
              <a:gd name="f19" fmla="*/ f16 1 f2"/>
              <a:gd name="f20" fmla="*/ 145143 f14 1"/>
              <a:gd name="f21" fmla="*/ 116115 f15 1"/>
              <a:gd name="f22" fmla="*/ 391887 f14 1"/>
              <a:gd name="f23" fmla="+- f19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17" y="f18"/>
              </a:cxn>
              <a:cxn ang="f23">
                <a:pos x="f20" y="f21"/>
              </a:cxn>
              <a:cxn ang="f23">
                <a:pos x="f22" y="f18"/>
              </a:cxn>
              <a:cxn ang="f23">
                <a:pos x="f22" y="f18"/>
              </a:cxn>
            </a:cxnLst>
            <a:rect l="l" t="t" r="r" b="b"/>
            <a:pathLst>
              <a:path w="391886" h="116115">
                <a:moveTo>
                  <a:pt x="f5" y="f5"/>
                </a:moveTo>
                <a:cubicBezTo>
                  <a:pt x="f8" y="f9"/>
                  <a:pt x="f10" y="f7"/>
                  <a:pt x="f11" y="f7"/>
                </a:cubicBezTo>
                <a:cubicBezTo>
                  <a:pt x="f12" y="f7"/>
                  <a:pt x="f6" y="f5"/>
                  <a:pt x="f6" y="f5"/>
                </a:cubicBezTo>
                <a:lnTo>
                  <a:pt x="f6" y="f5"/>
                </a:ln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8" name="Полилиния 42"/>
          <p:cNvSpPr/>
          <p:nvPr/>
        </p:nvSpPr>
        <p:spPr>
          <a:xfrm>
            <a:off x="2424240" y="2438280"/>
            <a:ext cx="260280" cy="262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1257"/>
              <a:gd name="f7" fmla="val 58057"/>
              <a:gd name="f8" fmla="val 116114"/>
              <a:gd name="f9" fmla="val 159657"/>
              <a:gd name="f10" fmla="val 43543"/>
              <a:gd name="f11" fmla="val 203200"/>
              <a:gd name="f12" fmla="val 87086"/>
              <a:gd name="f13" fmla="val 246743"/>
              <a:gd name="f14" fmla="+- 0 0 0"/>
              <a:gd name="f15" fmla="*/ f3 1 261257"/>
              <a:gd name="f16" fmla="*/ f4 1 261257"/>
              <a:gd name="f17" fmla="*/ f14 f0 1"/>
              <a:gd name="f18" fmla="*/ 0 f15 1"/>
              <a:gd name="f19" fmla="*/ 0 f16 1"/>
              <a:gd name="f20" fmla="*/ f17 1 f2"/>
              <a:gd name="f21" fmla="*/ 159657 f15 1"/>
              <a:gd name="f22" fmla="*/ 43543 f16 1"/>
              <a:gd name="f23" fmla="*/ 261257 f15 1"/>
              <a:gd name="f24" fmla="*/ 261257 f16 1"/>
              <a:gd name="f25" fmla="*/ 246743 f15 1"/>
              <a:gd name="f26" fmla="*/ 246743 f16 1"/>
              <a:gd name="f27" fmla="+- f20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18" y="f19"/>
              </a:cxn>
              <a:cxn ang="f27">
                <a:pos x="f21" y="f22"/>
              </a:cxn>
              <a:cxn ang="f27">
                <a:pos x="f23" y="f24"/>
              </a:cxn>
              <a:cxn ang="f27">
                <a:pos x="f23" y="f24"/>
              </a:cxn>
              <a:cxn ang="f27">
                <a:pos x="f25" y="f26"/>
              </a:cxn>
            </a:cxnLst>
            <a:rect l="l" t="t" r="r" b="b"/>
            <a:pathLst>
              <a:path w="261257" h="261257">
                <a:moveTo>
                  <a:pt x="f5" y="f5"/>
                </a:moveTo>
                <a:cubicBezTo>
                  <a:pt x="f7" y="f5"/>
                  <a:pt x="f8" y="f5"/>
                  <a:pt x="f9" y="f10"/>
                </a:cubicBezTo>
                <a:cubicBezTo>
                  <a:pt x="f11" y="f12"/>
                  <a:pt x="f6" y="f6"/>
                  <a:pt x="f6" y="f6"/>
                </a:cubicBezTo>
                <a:lnTo>
                  <a:pt x="f6" y="f6"/>
                </a:lnTo>
                <a:lnTo>
                  <a:pt x="f13" y="f13"/>
                </a:lnTo>
              </a:path>
            </a:pathLst>
          </a:custGeom>
          <a:noFill/>
          <a:ln w="9360">
            <a:solidFill>
              <a:srgbClr val="4A7EBB"/>
            </a:solidFill>
            <a:prstDash val="solid"/>
            <a:round/>
          </a:ln>
        </p:spPr>
        <p:txBody>
          <a:bodyPr vert="horz" wrap="square" lIns="90000" tIns="46800" rIns="90000" bIns="46800" anchor="ctr" anchorCtr="0" compatLnSpc="0"/>
          <a:lstStyle/>
          <a:p>
            <a:pPr lvl="0" rtl="0" hangingPunct="0">
              <a:buNone/>
              <a:tabLst/>
            </a:pPr>
            <a:endParaRPr lang="ru-RU" sz="2400"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9" name="TextBox 45"/>
          <p:cNvSpPr/>
          <p:nvPr/>
        </p:nvSpPr>
        <p:spPr>
          <a:xfrm>
            <a:off x="2714760" y="1980000"/>
            <a:ext cx="1965240" cy="1181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2800" b="1">
                <a:latin typeface="Times New Roman" pitchFamily="18"/>
                <a:ea typeface="Lucida Sans Unicode" pitchFamily="2"/>
                <a:cs typeface="Tahoma" pitchFamily="2"/>
              </a:rPr>
              <a:t>γ</a:t>
            </a:r>
            <a:r>
              <a:rPr lang="en-US" sz="2800" b="1">
                <a:latin typeface="Times New Roman" pitchFamily="18"/>
                <a:ea typeface="Lucida Sans Unicode" pitchFamily="2"/>
                <a:cs typeface="Tahoma" pitchFamily="2"/>
              </a:rPr>
              <a:t> = 90</a:t>
            </a:r>
            <a:r>
              <a:rPr lang="en-US" sz="2800" b="1" baseline="30000">
                <a:latin typeface="Times New Roman" pitchFamily="18"/>
                <a:ea typeface="Lucida Sans Unicode" pitchFamily="2"/>
                <a:cs typeface="Tahoma" pitchFamily="2"/>
              </a:rPr>
              <a:t>o</a:t>
            </a:r>
          </a:p>
        </p:txBody>
      </p:sp>
      <p:sp>
        <p:nvSpPr>
          <p:cNvPr id="20" name="TextBox 47"/>
          <p:cNvSpPr/>
          <p:nvPr/>
        </p:nvSpPr>
        <p:spPr>
          <a:xfrm>
            <a:off x="1857240" y="3500279"/>
            <a:ext cx="842759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2800">
                <a:latin typeface="Times New Roman" pitchFamily="18"/>
                <a:ea typeface="Lucida Sans Unicode" pitchFamily="2"/>
                <a:cs typeface="Tahoma" pitchFamily="2"/>
              </a:rPr>
              <a:t>α</a:t>
            </a:r>
            <a:r>
              <a:rPr lang="el-GR" sz="2800" baseline="-25000">
                <a:latin typeface="Times New Roman" pitchFamily="18"/>
                <a:ea typeface="Lucida Sans Unicode" pitchFamily="2"/>
                <a:cs typeface="Tahoma" pitchFamily="2"/>
              </a:rPr>
              <a:t>0</a:t>
            </a:r>
          </a:p>
        </p:txBody>
      </p:sp>
      <p:sp>
        <p:nvSpPr>
          <p:cNvPr id="21" name="TextBox 48"/>
          <p:cNvSpPr/>
          <p:nvPr/>
        </p:nvSpPr>
        <p:spPr>
          <a:xfrm>
            <a:off x="2500200" y="3500279"/>
            <a:ext cx="1099800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l-GR" sz="2800">
                <a:latin typeface="Times New Roman" pitchFamily="18"/>
                <a:ea typeface="Lucida Sans Unicode" pitchFamily="2"/>
                <a:cs typeface="Tahoma" pitchFamily="2"/>
              </a:rPr>
              <a:t>α</a:t>
            </a:r>
            <a:r>
              <a:rPr lang="el-GR" sz="2800" baseline="-25000">
                <a:latin typeface="Times New Roman" pitchFamily="18"/>
                <a:ea typeface="Lucida Sans Unicode" pitchFamily="2"/>
                <a:cs typeface="Tahoma" pitchFamily="2"/>
              </a:rPr>
              <a:t>0</a:t>
            </a:r>
          </a:p>
        </p:txBody>
      </p:sp>
      <p:sp>
        <p:nvSpPr>
          <p:cNvPr id="22" name="TextBox 50"/>
          <p:cNvSpPr/>
          <p:nvPr/>
        </p:nvSpPr>
        <p:spPr>
          <a:xfrm>
            <a:off x="1857240" y="5643720"/>
            <a:ext cx="1742760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n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 &gt; n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2</a:t>
            </a:r>
          </a:p>
        </p:txBody>
      </p:sp>
      <p:sp>
        <p:nvSpPr>
          <p:cNvPr id="23" name="TextBox 52"/>
          <p:cNvSpPr/>
          <p:nvPr/>
        </p:nvSpPr>
        <p:spPr>
          <a:xfrm>
            <a:off x="785880" y="1980000"/>
            <a:ext cx="834119" cy="1110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n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2</a:t>
            </a:r>
          </a:p>
        </p:txBody>
      </p:sp>
      <p:sp>
        <p:nvSpPr>
          <p:cNvPr id="24" name="TextBox 53"/>
          <p:cNvSpPr/>
          <p:nvPr/>
        </p:nvSpPr>
        <p:spPr>
          <a:xfrm flipH="1">
            <a:off x="703440" y="2786040"/>
            <a:ext cx="726120" cy="9471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en-US" sz="2800" b="1" i="1">
                <a:latin typeface="Times New Roman" pitchFamily="18"/>
                <a:ea typeface="Lucida Sans Unicode" pitchFamily="2"/>
                <a:cs typeface="Tahoma" pitchFamily="2"/>
              </a:rPr>
              <a:t>n</a:t>
            </a:r>
            <a:r>
              <a:rPr lang="en-US" sz="2800" b="1" i="1" baseline="-25000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/>
        </p:nvGraphicFramePr>
        <p:xfrm>
          <a:off x="5580112" y="4365104"/>
          <a:ext cx="2340000" cy="1080000"/>
        </p:xfrm>
        <a:graphic>
          <a:graphicData uri="http://schemas.openxmlformats.org/presentationml/2006/ole">
            <p:oleObj spid="_x0000_s22531" name="Формула" r:id="rId5" imgW="22666817" imgH="12775842" progId="Equation.3">
              <p:embed/>
            </p:oleObj>
          </a:graphicData>
        </a:graphic>
      </p:graphicFrame>
      <p:graphicFrame>
        <p:nvGraphicFramePr>
          <p:cNvPr id="26" name="Object 6"/>
          <p:cNvGraphicFramePr>
            <a:graphicFrameLocks noChangeAspect="1"/>
          </p:cNvGraphicFramePr>
          <p:nvPr/>
        </p:nvGraphicFramePr>
        <p:xfrm>
          <a:off x="4514759" y="3321000"/>
          <a:ext cx="114480" cy="216000"/>
        </p:xfrm>
        <a:graphic>
          <a:graphicData uri="http://schemas.openxmlformats.org/presentationml/2006/ole">
            <p:oleObj spid="_x0000_s22532" name="Формула" r:id="rId6" imgW="3709115" imgH="7006107" progId="Equation.3">
              <p:embed/>
            </p:oleObj>
          </a:graphicData>
        </a:graphic>
      </p:graphicFrame>
      <p:sp>
        <p:nvSpPr>
          <p:cNvPr id="27" name="TextBox 26"/>
          <p:cNvSpPr/>
          <p:nvPr/>
        </p:nvSpPr>
        <p:spPr>
          <a:xfrm>
            <a:off x="7615552" y="4905104"/>
            <a:ext cx="485640" cy="897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buNone/>
              <a:tabLst/>
            </a:pPr>
            <a:r>
              <a:rPr lang="ru-RU" sz="3200" i="1" baseline="-25000">
                <a:latin typeface="Times New Roman" pitchFamily="18"/>
                <a:ea typeface="Lucida Sans Unicode" pitchFamily="2"/>
                <a:cs typeface="Tahoma" pitchFamily="2"/>
              </a:rPr>
              <a:t>1</a:t>
            </a:r>
          </a:p>
        </p:txBody>
      </p:sp>
      <p:pic>
        <p:nvPicPr>
          <p:cNvPr id="28" name="Picture 24" descr="AMCONFU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189913" y="4581128"/>
            <a:ext cx="954087" cy="205263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F:\DCIM\101MSDCF\DSC01727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44824"/>
            <a:ext cx="565212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Тамара\Рабочий стол\фотоаппарат\DSC017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20072" cy="429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4" descr="AMCON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99592" y="4509120"/>
            <a:ext cx="954087" cy="2052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9750" y="1196975"/>
            <a:ext cx="2447925" cy="2166938"/>
            <a:chOff x="204" y="754"/>
            <a:chExt cx="2564" cy="2227"/>
          </a:xfrm>
        </p:grpSpPr>
        <p:sp>
          <p:nvSpPr>
            <p:cNvPr id="121861" name="AutoShape 5"/>
            <p:cNvSpPr>
              <a:spLocks noChangeAspect="1" noChangeArrowheads="1"/>
            </p:cNvSpPr>
            <p:nvPr/>
          </p:nvSpPr>
          <p:spPr bwMode="auto">
            <a:xfrm>
              <a:off x="204" y="754"/>
              <a:ext cx="2564" cy="222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7C3E"/>
                </a:gs>
                <a:gs pos="50000">
                  <a:schemeClr val="bg1"/>
                </a:gs>
                <a:gs pos="100000">
                  <a:srgbClr val="BA7C3E"/>
                </a:gs>
              </a:gsLst>
              <a:lin ang="5400000" scaled="1"/>
            </a:gradFill>
            <a:ln w="38100" cmpd="dbl">
              <a:solidFill>
                <a:srgbClr val="996633"/>
              </a:solidFill>
              <a:round/>
              <a:headEnd/>
              <a:tailEnd/>
            </a:ln>
            <a:effectLst>
              <a:prstShdw prst="shdw13" dist="53882" dir="13500000">
                <a:srgbClr val="996633"/>
              </a:prstShdw>
            </a:effectLst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</p:txBody>
        </p:sp>
        <p:sp>
          <p:nvSpPr>
            <p:cNvPr id="121862" name="AutoShape 6"/>
            <p:cNvSpPr>
              <a:spLocks noChangeAspect="1" noChangeArrowheads="1"/>
            </p:cNvSpPr>
            <p:nvPr/>
          </p:nvSpPr>
          <p:spPr bwMode="auto">
            <a:xfrm rot="-5400000">
              <a:off x="703" y="1027"/>
              <a:ext cx="1369" cy="1368"/>
            </a:xfrm>
            <a:prstGeom prst="rtTriangle">
              <a:avLst/>
            </a:prstGeom>
            <a:gradFill rotWithShape="1">
              <a:gsLst>
                <a:gs pos="0">
                  <a:srgbClr val="D2D2D2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3348038" y="2276475"/>
            <a:ext cx="2447925" cy="2160588"/>
            <a:chOff x="2109" y="1434"/>
            <a:chExt cx="1542" cy="1361"/>
          </a:xfrm>
        </p:grpSpPr>
        <p:sp>
          <p:nvSpPr>
            <p:cNvPr id="121867" name="AutoShape 11"/>
            <p:cNvSpPr>
              <a:spLocks noChangeAspect="1" noChangeArrowheads="1"/>
            </p:cNvSpPr>
            <p:nvPr/>
          </p:nvSpPr>
          <p:spPr bwMode="auto">
            <a:xfrm>
              <a:off x="2109" y="1434"/>
              <a:ext cx="1542" cy="136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A7C3E"/>
                </a:gs>
                <a:gs pos="50000">
                  <a:schemeClr val="bg1"/>
                </a:gs>
                <a:gs pos="100000">
                  <a:srgbClr val="BA7C3E"/>
                </a:gs>
              </a:gsLst>
              <a:lin ang="5400000" scaled="1"/>
            </a:gradFill>
            <a:ln w="38100" cmpd="dbl">
              <a:solidFill>
                <a:srgbClr val="996633"/>
              </a:solidFill>
              <a:round/>
              <a:headEnd/>
              <a:tailEnd/>
            </a:ln>
            <a:effectLst>
              <a:prstShdw prst="shdw13" dist="53882" dir="13500000">
                <a:srgbClr val="996633"/>
              </a:prstShdw>
            </a:effectLst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  <a:p>
              <a:pPr eaLnBrk="0" hangingPunct="0">
                <a:spcBef>
                  <a:spcPct val="50000"/>
                </a:spcBef>
                <a:defRPr/>
              </a:pPr>
              <a:endParaRPr lang="ru-RU" sz="2000" b="1">
                <a:latin typeface="Arial Narrow" pitchFamily="34" charset="0"/>
              </a:endParaRPr>
            </a:p>
          </p:txBody>
        </p:sp>
        <p:sp>
          <p:nvSpPr>
            <p:cNvPr id="121874" name="AutoShape 18"/>
            <p:cNvSpPr>
              <a:spLocks noChangeArrowheads="1"/>
            </p:cNvSpPr>
            <p:nvPr/>
          </p:nvSpPr>
          <p:spPr bwMode="auto">
            <a:xfrm>
              <a:off x="2245" y="1617"/>
              <a:ext cx="1270" cy="81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D2D2D2"/>
                </a:gs>
                <a:gs pos="100000">
                  <a:srgbClr val="FFFFFF"/>
                </a:gs>
              </a:gsLst>
              <a:lin ang="5400000" scaled="1"/>
            </a:gradFill>
            <a:ln w="12700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21877" name="AutoShape 21"/>
          <p:cNvSpPr>
            <a:spLocks noChangeAspect="1" noChangeArrowheads="1"/>
          </p:cNvSpPr>
          <p:nvPr/>
        </p:nvSpPr>
        <p:spPr bwMode="auto">
          <a:xfrm>
            <a:off x="6156325" y="3500438"/>
            <a:ext cx="2447925" cy="2160587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A7C3E"/>
              </a:gs>
              <a:gs pos="50000">
                <a:schemeClr val="bg1"/>
              </a:gs>
              <a:gs pos="100000">
                <a:srgbClr val="BA7C3E"/>
              </a:gs>
            </a:gsLst>
            <a:lin ang="5400000" scaled="1"/>
          </a:gradFill>
          <a:ln w="38100" cmpd="dbl">
            <a:solidFill>
              <a:srgbClr val="996633"/>
            </a:solidFill>
            <a:round/>
            <a:headEnd/>
            <a:tailEnd/>
          </a:ln>
          <a:effectLst>
            <a:prstShdw prst="shdw13" dist="53882" dir="13500000">
              <a:srgbClr val="996633"/>
            </a:prstShdw>
          </a:effectLst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ru-RU" sz="2000" b="1">
              <a:latin typeface="Arial Narrow" pitchFamily="34" charset="0"/>
            </a:endParaRPr>
          </a:p>
        </p:txBody>
      </p:sp>
      <p:sp>
        <p:nvSpPr>
          <p:cNvPr id="121884" name="AutoShape 28"/>
          <p:cNvSpPr>
            <a:spLocks noChangeArrowheads="1"/>
          </p:cNvSpPr>
          <p:nvPr/>
        </p:nvSpPr>
        <p:spPr bwMode="auto">
          <a:xfrm>
            <a:off x="5437188" y="5949950"/>
            <a:ext cx="3527425" cy="7397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6F00"/>
              </a:gs>
              <a:gs pos="50000">
                <a:schemeClr val="bg1"/>
              </a:gs>
              <a:gs pos="100000">
                <a:srgbClr val="006F00"/>
              </a:gs>
            </a:gsLst>
            <a:lin ang="5400000" scaled="1"/>
          </a:gradFill>
          <a:ln w="38100" cap="rnd" cmpd="dbl">
            <a:solidFill>
              <a:srgbClr val="906030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>
                <a:latin typeface="Arial" pitchFamily="34" charset="0"/>
              </a:rPr>
              <a:t>Призма, изменяющая порядок следования лучей</a:t>
            </a:r>
          </a:p>
        </p:txBody>
      </p:sp>
      <p:sp>
        <p:nvSpPr>
          <p:cNvPr id="121885" name="AutoShape 29"/>
          <p:cNvSpPr>
            <a:spLocks noChangeArrowheads="1"/>
          </p:cNvSpPr>
          <p:nvPr/>
        </p:nvSpPr>
        <p:spPr bwMode="auto">
          <a:xfrm>
            <a:off x="3059113" y="4648200"/>
            <a:ext cx="2779712" cy="4365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6F00"/>
              </a:gs>
              <a:gs pos="50000">
                <a:schemeClr val="bg1"/>
              </a:gs>
              <a:gs pos="100000">
                <a:srgbClr val="006F00"/>
              </a:gs>
            </a:gsLst>
            <a:lin ang="5400000" scaled="1"/>
          </a:gradFill>
          <a:ln w="38100" cap="rnd" cmpd="dbl">
            <a:solidFill>
              <a:srgbClr val="906030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>
                <a:latin typeface="Arial" pitchFamily="34" charset="0"/>
              </a:rPr>
              <a:t>Оборотная призма</a:t>
            </a:r>
          </a:p>
        </p:txBody>
      </p:sp>
      <p:sp>
        <p:nvSpPr>
          <p:cNvPr id="121886" name="AutoShape 30"/>
          <p:cNvSpPr>
            <a:spLocks noChangeArrowheads="1"/>
          </p:cNvSpPr>
          <p:nvPr/>
        </p:nvSpPr>
        <p:spPr bwMode="auto">
          <a:xfrm>
            <a:off x="207963" y="3644900"/>
            <a:ext cx="2779712" cy="4365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6F00"/>
              </a:gs>
              <a:gs pos="50000">
                <a:schemeClr val="bg1"/>
              </a:gs>
              <a:gs pos="100000">
                <a:srgbClr val="006F00"/>
              </a:gs>
            </a:gsLst>
            <a:lin ang="5400000" scaled="1"/>
          </a:gradFill>
          <a:ln w="38100" cap="rnd" cmpd="dbl">
            <a:solidFill>
              <a:srgbClr val="906030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>
                <a:latin typeface="Arial" pitchFamily="34" charset="0"/>
              </a:rPr>
              <a:t>Поворотная призма</a:t>
            </a:r>
          </a:p>
        </p:txBody>
      </p:sp>
      <p:sp>
        <p:nvSpPr>
          <p:cNvPr id="9225" name="Line 31"/>
          <p:cNvSpPr>
            <a:spLocks noChangeShapeType="1"/>
          </p:cNvSpPr>
          <p:nvPr/>
        </p:nvSpPr>
        <p:spPr bwMode="auto">
          <a:xfrm flipV="1">
            <a:off x="1403350" y="2349500"/>
            <a:ext cx="0" cy="7191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6" name="Line 32"/>
          <p:cNvSpPr>
            <a:spLocks noChangeShapeType="1"/>
          </p:cNvSpPr>
          <p:nvPr/>
        </p:nvSpPr>
        <p:spPr bwMode="auto">
          <a:xfrm>
            <a:off x="1403350" y="2349500"/>
            <a:ext cx="360363" cy="3587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7" name="Line 33"/>
          <p:cNvSpPr>
            <a:spLocks noChangeShapeType="1"/>
          </p:cNvSpPr>
          <p:nvPr/>
        </p:nvSpPr>
        <p:spPr bwMode="auto">
          <a:xfrm>
            <a:off x="1403350" y="2349500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34"/>
          <p:cNvSpPr>
            <a:spLocks noChangeShapeType="1"/>
          </p:cNvSpPr>
          <p:nvPr/>
        </p:nvSpPr>
        <p:spPr bwMode="auto">
          <a:xfrm flipV="1">
            <a:off x="1835150" y="1916113"/>
            <a:ext cx="0" cy="1152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35"/>
          <p:cNvSpPr>
            <a:spLocks noChangeShapeType="1"/>
          </p:cNvSpPr>
          <p:nvPr/>
        </p:nvSpPr>
        <p:spPr bwMode="auto">
          <a:xfrm>
            <a:off x="1835150" y="1916113"/>
            <a:ext cx="9366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36"/>
          <p:cNvSpPr>
            <a:spLocks noChangeShapeType="1"/>
          </p:cNvSpPr>
          <p:nvPr/>
        </p:nvSpPr>
        <p:spPr bwMode="auto">
          <a:xfrm flipV="1">
            <a:off x="3924300" y="3357563"/>
            <a:ext cx="0" cy="792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37"/>
          <p:cNvSpPr>
            <a:spLocks noChangeShapeType="1"/>
          </p:cNvSpPr>
          <p:nvPr/>
        </p:nvSpPr>
        <p:spPr bwMode="auto">
          <a:xfrm>
            <a:off x="3924300" y="3357563"/>
            <a:ext cx="360363" cy="3587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38"/>
          <p:cNvSpPr>
            <a:spLocks noChangeShapeType="1"/>
          </p:cNvSpPr>
          <p:nvPr/>
        </p:nvSpPr>
        <p:spPr bwMode="auto">
          <a:xfrm>
            <a:off x="3924300" y="3357563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3" name="Line 39"/>
          <p:cNvSpPr>
            <a:spLocks noChangeShapeType="1"/>
          </p:cNvSpPr>
          <p:nvPr/>
        </p:nvSpPr>
        <p:spPr bwMode="auto">
          <a:xfrm>
            <a:off x="5219700" y="3357563"/>
            <a:ext cx="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4" name="Line 40"/>
          <p:cNvSpPr>
            <a:spLocks noChangeShapeType="1"/>
          </p:cNvSpPr>
          <p:nvPr/>
        </p:nvSpPr>
        <p:spPr bwMode="auto">
          <a:xfrm flipH="1">
            <a:off x="4859338" y="3357563"/>
            <a:ext cx="360362" cy="35877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5" name="Line 41"/>
          <p:cNvSpPr>
            <a:spLocks noChangeShapeType="1"/>
          </p:cNvSpPr>
          <p:nvPr/>
        </p:nvSpPr>
        <p:spPr bwMode="auto">
          <a:xfrm flipV="1">
            <a:off x="4211638" y="3068638"/>
            <a:ext cx="0" cy="10810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6" name="Line 43"/>
          <p:cNvSpPr>
            <a:spLocks noChangeShapeType="1"/>
          </p:cNvSpPr>
          <p:nvPr/>
        </p:nvSpPr>
        <p:spPr bwMode="auto">
          <a:xfrm>
            <a:off x="4211638" y="3068638"/>
            <a:ext cx="792162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7" name="Line 44"/>
          <p:cNvSpPr>
            <a:spLocks noChangeShapeType="1"/>
          </p:cNvSpPr>
          <p:nvPr/>
        </p:nvSpPr>
        <p:spPr bwMode="auto">
          <a:xfrm>
            <a:off x="4932363" y="3068638"/>
            <a:ext cx="0" cy="1152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8" name="Line 45"/>
          <p:cNvSpPr>
            <a:spLocks noChangeShapeType="1"/>
          </p:cNvSpPr>
          <p:nvPr/>
        </p:nvSpPr>
        <p:spPr bwMode="auto">
          <a:xfrm>
            <a:off x="6300788" y="4508500"/>
            <a:ext cx="5032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9" name="Line 49"/>
          <p:cNvSpPr>
            <a:spLocks noChangeShapeType="1"/>
          </p:cNvSpPr>
          <p:nvPr/>
        </p:nvSpPr>
        <p:spPr bwMode="auto">
          <a:xfrm>
            <a:off x="8029575" y="4797425"/>
            <a:ext cx="503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40" name="Line 50"/>
          <p:cNvSpPr>
            <a:spLocks noChangeShapeType="1"/>
          </p:cNvSpPr>
          <p:nvPr/>
        </p:nvSpPr>
        <p:spPr bwMode="auto">
          <a:xfrm>
            <a:off x="6227763" y="4797425"/>
            <a:ext cx="360362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41" name="Line 53"/>
          <p:cNvSpPr>
            <a:spLocks noChangeShapeType="1"/>
          </p:cNvSpPr>
          <p:nvPr/>
        </p:nvSpPr>
        <p:spPr bwMode="auto">
          <a:xfrm>
            <a:off x="7812088" y="4508500"/>
            <a:ext cx="649287" cy="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1912" name="AutoShape 56"/>
          <p:cNvSpPr>
            <a:spLocks noChangeArrowheads="1"/>
          </p:cNvSpPr>
          <p:nvPr/>
        </p:nvSpPr>
        <p:spPr bwMode="auto">
          <a:xfrm>
            <a:off x="6300788" y="3860800"/>
            <a:ext cx="2016125" cy="1295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D2D2D2"/>
              </a:gs>
              <a:gs pos="100000">
                <a:srgbClr val="FFFFFF"/>
              </a:gs>
            </a:gsLst>
            <a:lin ang="5400000" scaled="1"/>
          </a:gradFill>
          <a:ln w="12700" algn="ctr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43" name="Line 58"/>
          <p:cNvSpPr>
            <a:spLocks noChangeShapeType="1"/>
          </p:cNvSpPr>
          <p:nvPr/>
        </p:nvSpPr>
        <p:spPr bwMode="auto">
          <a:xfrm>
            <a:off x="6804025" y="4508500"/>
            <a:ext cx="649288" cy="649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4" name="Line 59"/>
          <p:cNvSpPr>
            <a:spLocks noChangeShapeType="1"/>
          </p:cNvSpPr>
          <p:nvPr/>
        </p:nvSpPr>
        <p:spPr bwMode="auto">
          <a:xfrm flipV="1">
            <a:off x="7451725" y="4797425"/>
            <a:ext cx="576263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5" name="Line 51"/>
          <p:cNvSpPr>
            <a:spLocks noChangeShapeType="1"/>
          </p:cNvSpPr>
          <p:nvPr/>
        </p:nvSpPr>
        <p:spPr bwMode="auto">
          <a:xfrm>
            <a:off x="6588125" y="4797425"/>
            <a:ext cx="360363" cy="36036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6" name="Line 52"/>
          <p:cNvSpPr>
            <a:spLocks noChangeShapeType="1"/>
          </p:cNvSpPr>
          <p:nvPr/>
        </p:nvSpPr>
        <p:spPr bwMode="auto">
          <a:xfrm flipV="1">
            <a:off x="6948488" y="4508500"/>
            <a:ext cx="863600" cy="64928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247" name="Picture 60" descr="pe01758_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5492750"/>
            <a:ext cx="1392237" cy="1365250"/>
          </a:xfrm>
          <a:noFill/>
        </p:spPr>
      </p:pic>
      <p:sp>
        <p:nvSpPr>
          <p:cNvPr id="38" name="TextBox 37"/>
          <p:cNvSpPr txBox="1"/>
          <p:nvPr/>
        </p:nvSpPr>
        <p:spPr>
          <a:xfrm>
            <a:off x="971600" y="188640"/>
            <a:ext cx="73649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Cambria" pitchFamily="18" charset="0"/>
              </a:rPr>
              <a:t>Практическое применение полного </a:t>
            </a:r>
          </a:p>
          <a:p>
            <a:pPr algn="ctr"/>
            <a:r>
              <a:rPr lang="ru-RU" sz="3200" b="1" dirty="0" smtClean="0">
                <a:latin typeface="Cambria" pitchFamily="18" charset="0"/>
              </a:rPr>
              <a:t>отражения света</a:t>
            </a:r>
            <a:endParaRPr lang="ru-RU" sz="3200" b="1" dirty="0">
              <a:latin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716016" y="188640"/>
            <a:ext cx="4030216" cy="5486400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Световоды</a:t>
            </a:r>
            <a:r>
              <a:rPr lang="ru-RU" dirty="0" smtClean="0"/>
              <a:t>. </a:t>
            </a:r>
            <a:r>
              <a:rPr lang="ru-RU" sz="3000" dirty="0" smtClean="0">
                <a:latin typeface="Times New Roman" pitchFamily="18" charset="0"/>
              </a:rPr>
              <a:t>Основной элемент </a:t>
            </a:r>
            <a:r>
              <a:rPr lang="ru-RU" sz="3000" b="1" dirty="0" err="1" smtClean="0">
                <a:solidFill>
                  <a:srgbClr val="990000"/>
                </a:solidFill>
                <a:latin typeface="Times New Roman" pitchFamily="18" charset="0"/>
              </a:rPr>
              <a:t>световода</a:t>
            </a:r>
            <a:r>
              <a:rPr lang="ru-RU" sz="3000" dirty="0" smtClean="0">
                <a:latin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sym typeface="Symbol" pitchFamily="18" charset="2"/>
              </a:rPr>
              <a:t></a:t>
            </a:r>
            <a:r>
              <a:rPr lang="ru-RU" sz="3000" dirty="0" smtClean="0">
                <a:latin typeface="Times New Roman" pitchFamily="18" charset="0"/>
              </a:rPr>
              <a:t> стеклянное волокно цилиндрической формы, покрытое оболочкой из прозрачного материала с меньшим, чем у волокна, показателем преломления </a:t>
            </a:r>
            <a:endParaRPr lang="ru-RU" sz="3000" dirty="0"/>
          </a:p>
        </p:txBody>
      </p:sp>
      <p:pic>
        <p:nvPicPr>
          <p:cNvPr id="3" name="Picture 4" descr="3-1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355976" cy="5306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9" descr="pe0182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397750" y="4876800"/>
            <a:ext cx="1746250" cy="1981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Илья\Рабочий стол\нормальные\DSC017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" y="2996952"/>
            <a:ext cx="4530771" cy="3646758"/>
          </a:xfrm>
          <a:prstGeom prst="rect">
            <a:avLst/>
          </a:prstGeom>
          <a:noFill/>
        </p:spPr>
      </p:pic>
      <p:pic>
        <p:nvPicPr>
          <p:cNvPr id="1026" name="Picture 2" descr="http://www.compuart.ru/Archive/CA/2005/6/4/01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5"/>
            <a:ext cx="3312368" cy="2504151"/>
          </a:xfrm>
          <a:prstGeom prst="rect">
            <a:avLst/>
          </a:prstGeom>
          <a:noFill/>
        </p:spPr>
      </p:pic>
      <p:pic>
        <p:nvPicPr>
          <p:cNvPr id="7" name="Рисунок 6" descr="C:\Documents and Settings\Илья\Рабочий стол\фотоаппарат\DSC0173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996952"/>
            <a:ext cx="4428586" cy="364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Документы-Илья\Мои рисунки\2011-05-15\Изображение 0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88640"/>
            <a:ext cx="4968552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32656"/>
            <a:ext cx="5868144" cy="6525344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000" dirty="0" err="1" smtClean="0">
                <a:solidFill>
                  <a:srgbClr val="FF3300"/>
                </a:solidFill>
              </a:rPr>
              <a:t>Сейморазведка</a:t>
            </a:r>
            <a:r>
              <a:rPr lang="ru-RU" sz="2000" dirty="0" smtClean="0"/>
              <a:t>- геофизический метод исследования земной коры, поисков и разведки полезных ископаемых, основанный на изучении характера распространения упругих волн.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FF3300"/>
                </a:solidFill>
              </a:rPr>
              <a:t>Источники</a:t>
            </a:r>
            <a:r>
              <a:rPr lang="ru-RU" sz="2000" dirty="0" smtClean="0"/>
              <a:t> возбуждения упругих волн: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      - взрывы,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      - невзрывные источники (вибраторы, кувалда, естественные шумы),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       - землетрясения.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2000" dirty="0" smtClean="0"/>
              <a:t>Горные породы обладают различными </a:t>
            </a:r>
            <a:r>
              <a:rPr lang="ru-RU" sz="2000" dirty="0" smtClean="0">
                <a:solidFill>
                  <a:srgbClr val="FF3300"/>
                </a:solidFill>
              </a:rPr>
              <a:t>скоростями распространения упругих волн и плотностями</a:t>
            </a:r>
            <a:r>
              <a:rPr lang="ru-RU" sz="2000" dirty="0" smtClean="0"/>
              <a:t>: это вызывает формирование на границах слоев и отдельных тел отраженных, преломленных и обменных волн.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FF3300"/>
                </a:solidFill>
              </a:rPr>
              <a:t>Количественная интерпретация</a:t>
            </a:r>
            <a:r>
              <a:rPr lang="ru-RU" sz="2000" dirty="0" smtClean="0"/>
              <a:t> – расчет скорости распространения УВ и их изменения в разрезе и объеме; оценка глубины сейсмических границ, их падения и простирания; построение сейсмогеологического разреза (с использованием геологических данных).</a:t>
            </a:r>
          </a:p>
        </p:txBody>
      </p:sp>
      <p:pic>
        <p:nvPicPr>
          <p:cNvPr id="12292" name="Picture 4" descr="image2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33375"/>
            <a:ext cx="3276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 l="39240" t="33334" r="39091" b="38541"/>
          <a:stretch>
            <a:fillRect/>
          </a:stretch>
        </p:blipFill>
        <p:spPr bwMode="auto">
          <a:xfrm>
            <a:off x="5940425" y="4519613"/>
            <a:ext cx="3203575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sv_htm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276475"/>
            <a:ext cx="32766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647700"/>
          </a:xfrm>
        </p:spPr>
        <p:txBody>
          <a:bodyPr/>
          <a:lstStyle/>
          <a:p>
            <a:pPr eaLnBrk="1" hangingPunct="1"/>
            <a:r>
              <a:rPr lang="ru-RU" sz="2800" b="1" smtClean="0"/>
              <a:t>Методы сейсморазведки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620688"/>
            <a:ext cx="8569325" cy="59769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- метод преломленных волн (МПВ);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- метод отраженных волн (МОВ);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По решаемым задачам выделяется: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- глубинная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- нефтегазовая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- рудная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</a:t>
            </a:r>
            <a:r>
              <a:rPr lang="ru-RU" sz="2000" dirty="0" smtClean="0">
                <a:solidFill>
                  <a:srgbClr val="FF3300"/>
                </a:solidFill>
              </a:rPr>
              <a:t>- инженерно-геологическая с</a:t>
            </a:r>
            <a:r>
              <a:rPr lang="en-US" sz="2000" dirty="0" smtClean="0">
                <a:solidFill>
                  <a:srgbClr val="FF3300"/>
                </a:solidFill>
              </a:rPr>
              <a:t>/</a:t>
            </a:r>
            <a:r>
              <a:rPr lang="ru-RU" sz="2000" dirty="0" smtClean="0">
                <a:solidFill>
                  <a:srgbClr val="FF3300"/>
                </a:solidFill>
              </a:rPr>
              <a:t>р.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dirty="0" smtClean="0"/>
              <a:t>По условиям проведения выделяются: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 - наземная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 - морская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 - скважинная с</a:t>
            </a:r>
            <a:r>
              <a:rPr lang="en-US" sz="2000" dirty="0" smtClean="0"/>
              <a:t>/</a:t>
            </a:r>
            <a:r>
              <a:rPr lang="ru-RU" sz="2000" dirty="0" err="1" smtClean="0"/>
              <a:t>р</a:t>
            </a:r>
            <a:r>
              <a:rPr lang="ru-RU" sz="2000" dirty="0" smtClean="0"/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                       - подземная с</a:t>
            </a:r>
            <a:r>
              <a:rPr lang="en-US" sz="2000" dirty="0" smtClean="0"/>
              <a:t>/</a:t>
            </a:r>
            <a:r>
              <a:rPr lang="ru-RU" sz="2000" dirty="0" smtClean="0"/>
              <a:t>р.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/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731837"/>
          </a:xfrm>
        </p:spPr>
        <p:txBody>
          <a:bodyPr>
            <a:normAutofit fontScale="90000"/>
          </a:bodyPr>
          <a:lstStyle/>
          <a:p>
            <a:r>
              <a:rPr lang="ru-RU" sz="2800" b="1"/>
              <a:t>Годографы отраженных и преломленных волн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692150"/>
            <a:ext cx="3384550" cy="4392613"/>
          </a:xfrm>
        </p:spPr>
        <p:txBody>
          <a:bodyPr>
            <a:normAutofit fontScale="92500"/>
          </a:bodyPr>
          <a:lstStyle/>
          <a:p>
            <a:pPr marL="88900" indent="-88900">
              <a:lnSpc>
                <a:spcPct val="90000"/>
              </a:lnSpc>
            </a:pPr>
            <a:r>
              <a:rPr lang="ru-RU" sz="2000"/>
              <a:t>Двухслойная среда со скоростями </a:t>
            </a:r>
            <a:r>
              <a:rPr lang="en-US" sz="2000"/>
              <a:t>V</a:t>
            </a:r>
            <a:r>
              <a:rPr lang="en-US" sz="2000" baseline="-25000"/>
              <a:t>1</a:t>
            </a:r>
            <a:r>
              <a:rPr lang="ru-RU" sz="2000"/>
              <a:t> </a:t>
            </a:r>
            <a:r>
              <a:rPr lang="en-US" sz="2000"/>
              <a:t>&lt; V</a:t>
            </a:r>
            <a:r>
              <a:rPr lang="en-US" sz="2000" baseline="-25000"/>
              <a:t>2</a:t>
            </a:r>
          </a:p>
          <a:p>
            <a:pPr marL="88900" indent="-88900">
              <a:lnSpc>
                <a:spcPct val="90000"/>
              </a:lnSpc>
            </a:pPr>
            <a:r>
              <a:rPr lang="ru-RU" sz="2000"/>
              <a:t>Критический угол </a:t>
            </a:r>
            <a:r>
              <a:rPr lang="en-US" sz="2400" b="1"/>
              <a:t>i</a:t>
            </a:r>
            <a:r>
              <a:rPr lang="ru-RU" sz="2400" b="1"/>
              <a:t> </a:t>
            </a:r>
            <a:r>
              <a:rPr lang="ru-RU" sz="2000"/>
              <a:t>достигается в точке </a:t>
            </a:r>
            <a:r>
              <a:rPr lang="en-US" sz="2000"/>
              <a:t>R</a:t>
            </a:r>
            <a:r>
              <a:rPr lang="en-US" sz="2400" b="1"/>
              <a:t>, </a:t>
            </a:r>
            <a:r>
              <a:rPr lang="ru-RU" sz="2000"/>
              <a:t>где</a:t>
            </a:r>
            <a:endParaRPr lang="en-US" sz="2000"/>
          </a:p>
          <a:p>
            <a:pPr marL="88900" indent="-88900">
              <a:lnSpc>
                <a:spcPct val="90000"/>
              </a:lnSpc>
              <a:buFontTx/>
              <a:buNone/>
            </a:pPr>
            <a:r>
              <a:rPr lang="en-US" sz="2400" b="1"/>
              <a:t>  </a:t>
            </a:r>
            <a:r>
              <a:rPr lang="en-US" sz="2000" b="1"/>
              <a:t>sini=V</a:t>
            </a:r>
            <a:r>
              <a:rPr lang="en-US" sz="2000" b="1" baseline="-25000"/>
              <a:t>1</a:t>
            </a:r>
            <a:r>
              <a:rPr lang="en-US" sz="2000" b="1"/>
              <a:t>/V</a:t>
            </a:r>
            <a:r>
              <a:rPr lang="en-US" sz="2000" b="1" baseline="-25000"/>
              <a:t>2</a:t>
            </a:r>
          </a:p>
          <a:p>
            <a:pPr marL="88900" indent="-88900">
              <a:lnSpc>
                <a:spcPct val="90000"/>
              </a:lnSpc>
            </a:pPr>
            <a:r>
              <a:rPr lang="ru-RU" sz="2000"/>
              <a:t> Луч скользит со скоростью </a:t>
            </a:r>
            <a:r>
              <a:rPr lang="en-US" sz="2000" b="1"/>
              <a:t>V</a:t>
            </a:r>
            <a:r>
              <a:rPr lang="en-US" sz="2000" b="1" baseline="-25000"/>
              <a:t>2</a:t>
            </a:r>
            <a:r>
              <a:rPr lang="ru-RU" sz="2000" b="1" baseline="-25000"/>
              <a:t> </a:t>
            </a:r>
            <a:r>
              <a:rPr lang="ru-RU" sz="2000"/>
              <a:t>вдоль границы сред, формируя </a:t>
            </a:r>
            <a:r>
              <a:rPr lang="ru-RU" sz="2000">
                <a:solidFill>
                  <a:srgbClr val="3366CC"/>
                </a:solidFill>
              </a:rPr>
              <a:t>головную преломленную волну</a:t>
            </a:r>
            <a:r>
              <a:rPr lang="ru-RU" sz="2000"/>
              <a:t>.</a:t>
            </a:r>
          </a:p>
          <a:p>
            <a:pPr marL="88900" indent="-88900">
              <a:lnSpc>
                <a:spcPct val="90000"/>
              </a:lnSpc>
            </a:pPr>
            <a:r>
              <a:rPr lang="ru-RU" sz="2000"/>
              <a:t>Лучи головной преломленной волны – параллельны и т.о. фронт волны – плоский.</a:t>
            </a:r>
          </a:p>
        </p:txBody>
      </p:sp>
      <p:pic>
        <p:nvPicPr>
          <p:cNvPr id="295940" name="Picture 4" descr="годограф-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55988" y="765175"/>
            <a:ext cx="5688012" cy="4368800"/>
          </a:xfrm>
          <a:noFill/>
          <a:ln/>
        </p:spPr>
      </p:pic>
      <p:sp>
        <p:nvSpPr>
          <p:cNvPr id="295941" name="Rectangle 5"/>
          <p:cNvSpPr>
            <a:spLocks noChangeArrowheads="1"/>
          </p:cNvSpPr>
          <p:nvPr/>
        </p:nvSpPr>
        <p:spPr bwMode="auto">
          <a:xfrm>
            <a:off x="395288" y="5157788"/>
            <a:ext cx="8569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FF3300"/>
                </a:solidFill>
              </a:rPr>
              <a:t>Отраженная волна</a:t>
            </a:r>
            <a:r>
              <a:rPr lang="ru-RU" sz="2000"/>
              <a:t> (как и прямая волна)– сферическая. Ее скорость - </a:t>
            </a:r>
            <a:r>
              <a:rPr lang="en-US" sz="2000" b="1"/>
              <a:t>V</a:t>
            </a:r>
            <a:r>
              <a:rPr lang="en-US" sz="2000" b="1" baseline="-25000"/>
              <a:t>1</a:t>
            </a:r>
            <a:r>
              <a:rPr lang="ru-RU" sz="2000"/>
              <a:t>. В точку </a:t>
            </a:r>
            <a:r>
              <a:rPr lang="en-US" sz="2000"/>
              <a:t>R</a:t>
            </a:r>
            <a:r>
              <a:rPr lang="ru-RU" sz="2000"/>
              <a:t> отраженная и преломленная волна приходят вместе. Далее, в связи с тем что преломленная волна движется со скоростью </a:t>
            </a:r>
            <a:r>
              <a:rPr lang="en-US" sz="2000"/>
              <a:t>V</a:t>
            </a:r>
            <a:r>
              <a:rPr lang="en-US" sz="2000" baseline="-25000"/>
              <a:t>2 </a:t>
            </a:r>
            <a:r>
              <a:rPr lang="en-US" sz="2000"/>
              <a:t>&gt; V</a:t>
            </a:r>
            <a:r>
              <a:rPr lang="en-US" sz="2000" baseline="-25000"/>
              <a:t>1 </a:t>
            </a:r>
            <a:r>
              <a:rPr lang="ru-RU" sz="2000"/>
              <a:t>преломленная волна опережает отраженную.</a:t>
            </a:r>
            <a:endParaRPr lang="en-US" sz="2000" baseline="-250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964488" cy="731837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Годографы отраженных и преломленных волн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836712"/>
            <a:ext cx="3312492" cy="4248051"/>
          </a:xfrm>
        </p:spPr>
        <p:txBody>
          <a:bodyPr>
            <a:normAutofit fontScale="92500" lnSpcReduction="10000"/>
          </a:bodyPr>
          <a:lstStyle/>
          <a:p>
            <a:pPr marL="88900" indent="-88900">
              <a:lnSpc>
                <a:spcPct val="90000"/>
              </a:lnSpc>
            </a:pPr>
            <a:r>
              <a:rPr lang="ru-RU" sz="2000" dirty="0"/>
              <a:t>Двухслойная среда со скоростями </a:t>
            </a:r>
            <a:r>
              <a:rPr lang="en-US" sz="2000" dirty="0"/>
              <a:t>V</a:t>
            </a:r>
            <a:r>
              <a:rPr lang="en-US" sz="2000" baseline="-25000" dirty="0"/>
              <a:t>1</a:t>
            </a:r>
            <a:r>
              <a:rPr lang="ru-RU" sz="2000" dirty="0"/>
              <a:t> </a:t>
            </a:r>
            <a:r>
              <a:rPr lang="en-US" sz="2000" dirty="0"/>
              <a:t>&lt; V</a:t>
            </a:r>
            <a:r>
              <a:rPr lang="en-US" sz="2000" baseline="-25000" dirty="0"/>
              <a:t>2</a:t>
            </a:r>
          </a:p>
          <a:p>
            <a:pPr marL="88900" indent="-88900">
              <a:lnSpc>
                <a:spcPct val="90000"/>
              </a:lnSpc>
            </a:pPr>
            <a:r>
              <a:rPr lang="ru-RU" sz="2000" dirty="0"/>
              <a:t>Критический угол </a:t>
            </a:r>
            <a:r>
              <a:rPr lang="en-US" sz="2400" b="1" dirty="0" err="1"/>
              <a:t>i</a:t>
            </a:r>
            <a:r>
              <a:rPr lang="ru-RU" sz="2400" b="1" dirty="0"/>
              <a:t> </a:t>
            </a:r>
            <a:r>
              <a:rPr lang="ru-RU" sz="2000" dirty="0"/>
              <a:t>достигается в точке </a:t>
            </a:r>
            <a:r>
              <a:rPr lang="en-US" sz="2000" dirty="0"/>
              <a:t>R</a:t>
            </a:r>
            <a:r>
              <a:rPr lang="en-US" sz="2400" b="1" dirty="0"/>
              <a:t>, </a:t>
            </a:r>
            <a:r>
              <a:rPr lang="ru-RU" sz="2000" dirty="0"/>
              <a:t>где</a:t>
            </a:r>
            <a:endParaRPr lang="en-US" sz="2000" dirty="0"/>
          </a:p>
          <a:p>
            <a:pPr marL="88900" indent="-88900">
              <a:lnSpc>
                <a:spcPct val="90000"/>
              </a:lnSpc>
              <a:buFontTx/>
              <a:buNone/>
            </a:pPr>
            <a:r>
              <a:rPr lang="en-US" sz="2400" b="1" dirty="0"/>
              <a:t>  </a:t>
            </a:r>
            <a:r>
              <a:rPr lang="en-US" sz="2000" b="1" dirty="0" err="1"/>
              <a:t>sini</a:t>
            </a:r>
            <a:r>
              <a:rPr lang="en-US" sz="2000" b="1" dirty="0"/>
              <a:t>=V</a:t>
            </a:r>
            <a:r>
              <a:rPr lang="en-US" sz="2000" b="1" baseline="-25000" dirty="0"/>
              <a:t>1</a:t>
            </a:r>
            <a:r>
              <a:rPr lang="en-US" sz="2000" b="1" dirty="0"/>
              <a:t>/V</a:t>
            </a:r>
            <a:r>
              <a:rPr lang="en-US" sz="2000" b="1" baseline="-25000" dirty="0"/>
              <a:t>2</a:t>
            </a:r>
          </a:p>
          <a:p>
            <a:pPr marL="88900" indent="-88900">
              <a:lnSpc>
                <a:spcPct val="90000"/>
              </a:lnSpc>
            </a:pPr>
            <a:r>
              <a:rPr lang="ru-RU" sz="2000" dirty="0"/>
              <a:t> Луч скользит со скоростью </a:t>
            </a:r>
            <a:r>
              <a:rPr lang="en-US" sz="2000" b="1" dirty="0"/>
              <a:t>V</a:t>
            </a:r>
            <a:r>
              <a:rPr lang="en-US" sz="2000" b="1" baseline="-25000" dirty="0"/>
              <a:t>2</a:t>
            </a:r>
            <a:r>
              <a:rPr lang="ru-RU" sz="2000" b="1" baseline="-25000" dirty="0"/>
              <a:t> </a:t>
            </a:r>
            <a:r>
              <a:rPr lang="ru-RU" sz="2000" dirty="0"/>
              <a:t>вдоль границы сред, формируя </a:t>
            </a:r>
            <a:r>
              <a:rPr lang="ru-RU" sz="2000" dirty="0">
                <a:solidFill>
                  <a:srgbClr val="3366CC"/>
                </a:solidFill>
              </a:rPr>
              <a:t>головную преломленную волну</a:t>
            </a:r>
            <a:r>
              <a:rPr lang="ru-RU" sz="2000" dirty="0"/>
              <a:t>.</a:t>
            </a:r>
          </a:p>
          <a:p>
            <a:pPr marL="88900" indent="-88900">
              <a:lnSpc>
                <a:spcPct val="90000"/>
              </a:lnSpc>
            </a:pPr>
            <a:r>
              <a:rPr lang="ru-RU" sz="2000" dirty="0"/>
              <a:t>Лучи головной преломленной волны – параллельны и т.о. фронт волны – плоский.</a:t>
            </a:r>
          </a:p>
        </p:txBody>
      </p:sp>
      <p:pic>
        <p:nvPicPr>
          <p:cNvPr id="295940" name="Picture 4" descr="годограф-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55988" y="765175"/>
            <a:ext cx="5688012" cy="4368800"/>
          </a:xfrm>
          <a:noFill/>
          <a:ln/>
        </p:spPr>
      </p:pic>
      <p:sp>
        <p:nvSpPr>
          <p:cNvPr id="295941" name="Rectangle 5"/>
          <p:cNvSpPr>
            <a:spLocks noChangeArrowheads="1"/>
          </p:cNvSpPr>
          <p:nvPr/>
        </p:nvSpPr>
        <p:spPr bwMode="auto">
          <a:xfrm>
            <a:off x="395288" y="5157788"/>
            <a:ext cx="8569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2000">
                <a:solidFill>
                  <a:srgbClr val="FF3300"/>
                </a:solidFill>
              </a:rPr>
              <a:t>Отраженная волна</a:t>
            </a:r>
            <a:r>
              <a:rPr lang="ru-RU" sz="2000"/>
              <a:t> (как и прямая волна)– сферическая. Ее скорость - </a:t>
            </a:r>
            <a:r>
              <a:rPr lang="en-US" sz="2000" b="1"/>
              <a:t>V</a:t>
            </a:r>
            <a:r>
              <a:rPr lang="en-US" sz="2000" b="1" baseline="-25000"/>
              <a:t>1</a:t>
            </a:r>
            <a:r>
              <a:rPr lang="ru-RU" sz="2000"/>
              <a:t>. В точку </a:t>
            </a:r>
            <a:r>
              <a:rPr lang="en-US" sz="2000"/>
              <a:t>R</a:t>
            </a:r>
            <a:r>
              <a:rPr lang="ru-RU" sz="2000"/>
              <a:t> отраженная и преломленная волна приходят вместе. Далее, в связи с тем что преломленная волна движется со скоростью </a:t>
            </a:r>
            <a:r>
              <a:rPr lang="en-US" sz="2000"/>
              <a:t>V</a:t>
            </a:r>
            <a:r>
              <a:rPr lang="en-US" sz="2000" baseline="-25000"/>
              <a:t>2 </a:t>
            </a:r>
            <a:r>
              <a:rPr lang="en-US" sz="2000"/>
              <a:t>&gt; V</a:t>
            </a:r>
            <a:r>
              <a:rPr lang="en-US" sz="2000" baseline="-25000"/>
              <a:t>1 </a:t>
            </a:r>
            <a:r>
              <a:rPr lang="ru-RU" sz="2000"/>
              <a:t>преломленная волна опережает отраженную.</a:t>
            </a:r>
            <a:endParaRPr lang="en-US" sz="2000" baseline="-250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ru-RU"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7925" y="30459363"/>
            <a:ext cx="1800225" cy="1727200"/>
            <a:chOff x="1857" y="2655"/>
            <a:chExt cx="2160" cy="2181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57" y="2856"/>
              <a:ext cx="2160" cy="1980"/>
              <a:chOff x="3341" y="2763"/>
              <a:chExt cx="2160" cy="1980"/>
            </a:xfrm>
          </p:grpSpPr>
          <p:sp>
            <p:nvSpPr>
              <p:cNvPr id="40077" name="Freeform 4"/>
              <p:cNvSpPr>
                <a:spLocks/>
              </p:cNvSpPr>
              <p:nvPr/>
            </p:nvSpPr>
            <p:spPr bwMode="auto">
              <a:xfrm>
                <a:off x="4689" y="3242"/>
                <a:ext cx="502" cy="318"/>
              </a:xfrm>
              <a:custGeom>
                <a:avLst/>
                <a:gdLst>
                  <a:gd name="T0" fmla="*/ 44 w 502"/>
                  <a:gd name="T1" fmla="*/ 225 h 318"/>
                  <a:gd name="T2" fmla="*/ 59 w 502"/>
                  <a:gd name="T3" fmla="*/ 270 h 318"/>
                  <a:gd name="T4" fmla="*/ 502 w 502"/>
                  <a:gd name="T5" fmla="*/ 0 h 318"/>
                  <a:gd name="T6" fmla="*/ 37 w 502"/>
                  <a:gd name="T7" fmla="*/ 165 h 318"/>
                  <a:gd name="T8" fmla="*/ 44 w 502"/>
                  <a:gd name="T9" fmla="*/ 225 h 3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2"/>
                  <a:gd name="T16" fmla="*/ 0 h 318"/>
                  <a:gd name="T17" fmla="*/ 502 w 502"/>
                  <a:gd name="T18" fmla="*/ 318 h 3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2" h="318">
                    <a:moveTo>
                      <a:pt x="44" y="225"/>
                    </a:moveTo>
                    <a:cubicBezTo>
                      <a:pt x="56" y="210"/>
                      <a:pt x="0" y="318"/>
                      <a:pt x="59" y="270"/>
                    </a:cubicBezTo>
                    <a:lnTo>
                      <a:pt x="502" y="0"/>
                    </a:lnTo>
                    <a:lnTo>
                      <a:pt x="37" y="165"/>
                    </a:lnTo>
                    <a:lnTo>
                      <a:pt x="44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8" name="Freeform 5"/>
              <p:cNvSpPr>
                <a:spLocks/>
              </p:cNvSpPr>
              <p:nvPr/>
            </p:nvSpPr>
            <p:spPr bwMode="auto">
              <a:xfrm>
                <a:off x="4208" y="3488"/>
                <a:ext cx="517" cy="240"/>
              </a:xfrm>
              <a:custGeom>
                <a:avLst/>
                <a:gdLst>
                  <a:gd name="T0" fmla="*/ 0 w 517"/>
                  <a:gd name="T1" fmla="*/ 60 h 240"/>
                  <a:gd name="T2" fmla="*/ 157 w 517"/>
                  <a:gd name="T3" fmla="*/ 0 h 240"/>
                  <a:gd name="T4" fmla="*/ 517 w 517"/>
                  <a:gd name="T5" fmla="*/ 7 h 240"/>
                  <a:gd name="T6" fmla="*/ 45 w 517"/>
                  <a:gd name="T7" fmla="*/ 240 h 240"/>
                  <a:gd name="T8" fmla="*/ 0 w 517"/>
                  <a:gd name="T9" fmla="*/ 6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7"/>
                  <a:gd name="T16" fmla="*/ 0 h 240"/>
                  <a:gd name="T17" fmla="*/ 517 w 517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7" h="240">
                    <a:moveTo>
                      <a:pt x="0" y="60"/>
                    </a:moveTo>
                    <a:lnTo>
                      <a:pt x="157" y="0"/>
                    </a:lnTo>
                    <a:lnTo>
                      <a:pt x="517" y="7"/>
                    </a:lnTo>
                    <a:lnTo>
                      <a:pt x="45" y="24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9" name="Freeform 6"/>
              <p:cNvSpPr>
                <a:spLocks/>
              </p:cNvSpPr>
              <p:nvPr/>
            </p:nvSpPr>
            <p:spPr bwMode="auto">
              <a:xfrm>
                <a:off x="3690" y="3663"/>
                <a:ext cx="542" cy="251"/>
              </a:xfrm>
              <a:custGeom>
                <a:avLst/>
                <a:gdLst>
                  <a:gd name="T0" fmla="*/ 0 w 542"/>
                  <a:gd name="T1" fmla="*/ 49 h 251"/>
                  <a:gd name="T2" fmla="*/ 118 w 542"/>
                  <a:gd name="T3" fmla="*/ 7 h 251"/>
                  <a:gd name="T4" fmla="*/ 542 w 542"/>
                  <a:gd name="T5" fmla="*/ 0 h 251"/>
                  <a:gd name="T6" fmla="*/ 540 w 542"/>
                  <a:gd name="T7" fmla="*/ 26 h 251"/>
                  <a:gd name="T8" fmla="*/ 45 w 542"/>
                  <a:gd name="T9" fmla="*/ 251 h 251"/>
                  <a:gd name="T10" fmla="*/ 0 w 542"/>
                  <a:gd name="T11" fmla="*/ 49 h 2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2"/>
                  <a:gd name="T19" fmla="*/ 0 h 251"/>
                  <a:gd name="T20" fmla="*/ 542 w 542"/>
                  <a:gd name="T21" fmla="*/ 251 h 2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2" h="251">
                    <a:moveTo>
                      <a:pt x="0" y="49"/>
                    </a:moveTo>
                    <a:lnTo>
                      <a:pt x="118" y="7"/>
                    </a:lnTo>
                    <a:lnTo>
                      <a:pt x="542" y="0"/>
                    </a:lnTo>
                    <a:lnTo>
                      <a:pt x="540" y="26"/>
                    </a:lnTo>
                    <a:lnTo>
                      <a:pt x="45" y="251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0" name="Freeform 7"/>
              <p:cNvSpPr>
                <a:spLocks/>
              </p:cNvSpPr>
              <p:nvPr/>
            </p:nvSpPr>
            <p:spPr bwMode="auto">
              <a:xfrm>
                <a:off x="3777" y="3521"/>
                <a:ext cx="458" cy="150"/>
              </a:xfrm>
              <a:custGeom>
                <a:avLst/>
                <a:gdLst>
                  <a:gd name="T0" fmla="*/ 0 w 458"/>
                  <a:gd name="T1" fmla="*/ 150 h 150"/>
                  <a:gd name="T2" fmla="*/ 458 w 458"/>
                  <a:gd name="T3" fmla="*/ 150 h 150"/>
                  <a:gd name="T4" fmla="*/ 420 w 458"/>
                  <a:gd name="T5" fmla="*/ 0 h 150"/>
                  <a:gd name="T6" fmla="*/ 0 w 458"/>
                  <a:gd name="T7" fmla="*/ 150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8"/>
                  <a:gd name="T13" fmla="*/ 0 h 150"/>
                  <a:gd name="T14" fmla="*/ 458 w 458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8" h="150">
                    <a:moveTo>
                      <a:pt x="0" y="150"/>
                    </a:moveTo>
                    <a:lnTo>
                      <a:pt x="458" y="150"/>
                    </a:lnTo>
                    <a:lnTo>
                      <a:pt x="420" y="0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1" name="Freeform 8"/>
              <p:cNvSpPr>
                <a:spLocks/>
              </p:cNvSpPr>
              <p:nvPr/>
            </p:nvSpPr>
            <p:spPr bwMode="auto">
              <a:xfrm>
                <a:off x="4350" y="3371"/>
                <a:ext cx="394" cy="125"/>
              </a:xfrm>
              <a:custGeom>
                <a:avLst/>
                <a:gdLst>
                  <a:gd name="T0" fmla="*/ 0 w 510"/>
                  <a:gd name="T1" fmla="*/ 172 h 172"/>
                  <a:gd name="T2" fmla="*/ 510 w 510"/>
                  <a:gd name="T3" fmla="*/ 172 h 172"/>
                  <a:gd name="T4" fmla="*/ 470 w 510"/>
                  <a:gd name="T5" fmla="*/ 0 h 172"/>
                  <a:gd name="T6" fmla="*/ 0 w 510"/>
                  <a:gd name="T7" fmla="*/ 172 h 1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0"/>
                  <a:gd name="T13" fmla="*/ 0 h 172"/>
                  <a:gd name="T14" fmla="*/ 510 w 510"/>
                  <a:gd name="T15" fmla="*/ 172 h 1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0" h="172">
                    <a:moveTo>
                      <a:pt x="0" y="172"/>
                    </a:moveTo>
                    <a:lnTo>
                      <a:pt x="510" y="172"/>
                    </a:lnTo>
                    <a:lnTo>
                      <a:pt x="470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2" name="Line 9"/>
              <p:cNvSpPr>
                <a:spLocks noChangeShapeType="1"/>
              </p:cNvSpPr>
              <p:nvPr/>
            </p:nvSpPr>
            <p:spPr bwMode="auto">
              <a:xfrm>
                <a:off x="3341" y="2763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3" name="Line 10"/>
              <p:cNvSpPr>
                <a:spLocks noChangeShapeType="1"/>
              </p:cNvSpPr>
              <p:nvPr/>
            </p:nvSpPr>
            <p:spPr bwMode="auto">
              <a:xfrm>
                <a:off x="406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4" name="Line 11"/>
              <p:cNvSpPr>
                <a:spLocks noChangeShapeType="1"/>
              </p:cNvSpPr>
              <p:nvPr/>
            </p:nvSpPr>
            <p:spPr bwMode="auto">
              <a:xfrm>
                <a:off x="460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5" name="Line 12"/>
              <p:cNvSpPr>
                <a:spLocks noChangeShapeType="1"/>
              </p:cNvSpPr>
              <p:nvPr/>
            </p:nvSpPr>
            <p:spPr bwMode="auto">
              <a:xfrm flipV="1">
                <a:off x="4208" y="3363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6" name="Line 13"/>
              <p:cNvSpPr>
                <a:spLocks noChangeShapeType="1"/>
              </p:cNvSpPr>
              <p:nvPr/>
            </p:nvSpPr>
            <p:spPr bwMode="auto">
              <a:xfrm flipV="1">
                <a:off x="4234" y="3471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7" name="Line 14"/>
              <p:cNvSpPr>
                <a:spLocks noChangeShapeType="1"/>
              </p:cNvSpPr>
              <p:nvPr/>
            </p:nvSpPr>
            <p:spPr bwMode="auto">
              <a:xfrm flipV="1">
                <a:off x="4752" y="3230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8" name="Line 15"/>
              <p:cNvSpPr>
                <a:spLocks noChangeShapeType="1"/>
              </p:cNvSpPr>
              <p:nvPr/>
            </p:nvSpPr>
            <p:spPr bwMode="auto">
              <a:xfrm flipV="1">
                <a:off x="3729" y="3690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89" name="Line 16"/>
              <p:cNvSpPr>
                <a:spLocks noChangeShapeType="1"/>
              </p:cNvSpPr>
              <p:nvPr/>
            </p:nvSpPr>
            <p:spPr bwMode="auto">
              <a:xfrm flipV="1">
                <a:off x="3684" y="3518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90" name="Line 17"/>
              <p:cNvSpPr>
                <a:spLocks noChangeShapeType="1"/>
              </p:cNvSpPr>
              <p:nvPr/>
            </p:nvSpPr>
            <p:spPr bwMode="auto">
              <a:xfrm flipV="1">
                <a:off x="4689" y="3230"/>
                <a:ext cx="525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91" name="Line 18"/>
              <p:cNvSpPr>
                <a:spLocks noChangeShapeType="1"/>
              </p:cNvSpPr>
              <p:nvPr/>
            </p:nvSpPr>
            <p:spPr bwMode="auto">
              <a:xfrm flipV="1">
                <a:off x="4353" y="4168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92" name="Line 19"/>
              <p:cNvSpPr>
                <a:spLocks noChangeShapeType="1"/>
              </p:cNvSpPr>
              <p:nvPr/>
            </p:nvSpPr>
            <p:spPr bwMode="auto">
              <a:xfrm flipV="1">
                <a:off x="4871" y="3943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93" name="Line 20"/>
              <p:cNvSpPr>
                <a:spLocks noChangeShapeType="1"/>
              </p:cNvSpPr>
              <p:nvPr/>
            </p:nvSpPr>
            <p:spPr bwMode="auto">
              <a:xfrm flipV="1">
                <a:off x="3848" y="4379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0063" name="Line 21"/>
            <p:cNvSpPr>
              <a:spLocks noChangeShapeType="1"/>
            </p:cNvSpPr>
            <p:nvPr/>
          </p:nvSpPr>
          <p:spPr bwMode="auto">
            <a:xfrm>
              <a:off x="2222" y="2856"/>
              <a:ext cx="0" cy="14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064" name="Line 22"/>
            <p:cNvSpPr>
              <a:spLocks noChangeShapeType="1"/>
            </p:cNvSpPr>
            <p:nvPr/>
          </p:nvSpPr>
          <p:spPr bwMode="auto">
            <a:xfrm>
              <a:off x="3710" y="2863"/>
              <a:ext cx="0" cy="14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065" name="Freeform 23"/>
            <p:cNvSpPr>
              <a:spLocks/>
            </p:cNvSpPr>
            <p:nvPr/>
          </p:nvSpPr>
          <p:spPr bwMode="auto">
            <a:xfrm>
              <a:off x="2150" y="2663"/>
              <a:ext cx="143" cy="19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066" name="Freeform 24"/>
            <p:cNvSpPr>
              <a:spLocks/>
            </p:cNvSpPr>
            <p:nvPr/>
          </p:nvSpPr>
          <p:spPr bwMode="auto">
            <a:xfrm>
              <a:off x="3640" y="2655"/>
              <a:ext cx="143" cy="19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176" y="3138"/>
              <a:ext cx="1583" cy="869"/>
              <a:chOff x="2176" y="3138"/>
              <a:chExt cx="1583" cy="869"/>
            </a:xfrm>
          </p:grpSpPr>
          <p:sp>
            <p:nvSpPr>
              <p:cNvPr id="40068" name="Freeform 26"/>
              <p:cNvSpPr>
                <a:spLocks/>
              </p:cNvSpPr>
              <p:nvPr/>
            </p:nvSpPr>
            <p:spPr bwMode="auto">
              <a:xfrm flipV="1">
                <a:off x="2176" y="3432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69" name="Freeform 27"/>
              <p:cNvSpPr>
                <a:spLocks/>
              </p:cNvSpPr>
              <p:nvPr/>
            </p:nvSpPr>
            <p:spPr bwMode="auto">
              <a:xfrm>
                <a:off x="3670" y="3138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0" name="Freeform 28"/>
              <p:cNvSpPr>
                <a:spLocks/>
              </p:cNvSpPr>
              <p:nvPr/>
            </p:nvSpPr>
            <p:spPr bwMode="auto">
              <a:xfrm>
                <a:off x="3670" y="3935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1" name="Freeform 29"/>
              <p:cNvSpPr>
                <a:spLocks/>
              </p:cNvSpPr>
              <p:nvPr/>
            </p:nvSpPr>
            <p:spPr bwMode="auto">
              <a:xfrm>
                <a:off x="3670" y="3392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2" name="Line 30"/>
              <p:cNvSpPr>
                <a:spLocks noChangeShapeType="1"/>
              </p:cNvSpPr>
              <p:nvPr/>
            </p:nvSpPr>
            <p:spPr bwMode="auto">
              <a:xfrm flipV="1">
                <a:off x="2265" y="3210"/>
                <a:ext cx="1375" cy="29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3" name="Line 31"/>
              <p:cNvSpPr>
                <a:spLocks noChangeShapeType="1"/>
              </p:cNvSpPr>
              <p:nvPr/>
            </p:nvSpPr>
            <p:spPr bwMode="auto">
              <a:xfrm>
                <a:off x="2222" y="3504"/>
                <a:ext cx="1446" cy="46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4" name="Line 32"/>
              <p:cNvSpPr>
                <a:spLocks noChangeShapeType="1"/>
              </p:cNvSpPr>
              <p:nvPr/>
            </p:nvSpPr>
            <p:spPr bwMode="auto">
              <a:xfrm flipV="1">
                <a:off x="2245" y="3432"/>
                <a:ext cx="1425" cy="7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5" name="Freeform 33"/>
              <p:cNvSpPr>
                <a:spLocks/>
              </p:cNvSpPr>
              <p:nvPr/>
            </p:nvSpPr>
            <p:spPr bwMode="auto">
              <a:xfrm>
                <a:off x="3670" y="3663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76" name="Line 34"/>
              <p:cNvSpPr>
                <a:spLocks noChangeShapeType="1"/>
              </p:cNvSpPr>
              <p:nvPr/>
            </p:nvSpPr>
            <p:spPr bwMode="auto">
              <a:xfrm>
                <a:off x="2222" y="3504"/>
                <a:ext cx="1488" cy="23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4679950" y="30459363"/>
            <a:ext cx="1871663" cy="1728787"/>
            <a:chOff x="4107" y="2655"/>
            <a:chExt cx="2160" cy="2181"/>
          </a:xfrm>
        </p:grpSpPr>
        <p:grpSp>
          <p:nvGrpSpPr>
            <p:cNvPr id="6" name="Group 36"/>
            <p:cNvGrpSpPr>
              <a:grpSpLocks/>
            </p:cNvGrpSpPr>
            <p:nvPr/>
          </p:nvGrpSpPr>
          <p:grpSpPr bwMode="auto">
            <a:xfrm>
              <a:off x="4107" y="2856"/>
              <a:ext cx="2160" cy="1980"/>
              <a:chOff x="3341" y="2763"/>
              <a:chExt cx="2160" cy="1980"/>
            </a:xfrm>
          </p:grpSpPr>
          <p:sp>
            <p:nvSpPr>
              <p:cNvPr id="40045" name="Freeform 37"/>
              <p:cNvSpPr>
                <a:spLocks/>
              </p:cNvSpPr>
              <p:nvPr/>
            </p:nvSpPr>
            <p:spPr bwMode="auto">
              <a:xfrm>
                <a:off x="4689" y="3242"/>
                <a:ext cx="502" cy="318"/>
              </a:xfrm>
              <a:custGeom>
                <a:avLst/>
                <a:gdLst>
                  <a:gd name="T0" fmla="*/ 44 w 502"/>
                  <a:gd name="T1" fmla="*/ 225 h 318"/>
                  <a:gd name="T2" fmla="*/ 59 w 502"/>
                  <a:gd name="T3" fmla="*/ 270 h 318"/>
                  <a:gd name="T4" fmla="*/ 502 w 502"/>
                  <a:gd name="T5" fmla="*/ 0 h 318"/>
                  <a:gd name="T6" fmla="*/ 37 w 502"/>
                  <a:gd name="T7" fmla="*/ 165 h 318"/>
                  <a:gd name="T8" fmla="*/ 44 w 502"/>
                  <a:gd name="T9" fmla="*/ 225 h 3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2"/>
                  <a:gd name="T16" fmla="*/ 0 h 318"/>
                  <a:gd name="T17" fmla="*/ 502 w 502"/>
                  <a:gd name="T18" fmla="*/ 318 h 3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2" h="318">
                    <a:moveTo>
                      <a:pt x="44" y="225"/>
                    </a:moveTo>
                    <a:cubicBezTo>
                      <a:pt x="56" y="210"/>
                      <a:pt x="0" y="318"/>
                      <a:pt x="59" y="270"/>
                    </a:cubicBezTo>
                    <a:lnTo>
                      <a:pt x="502" y="0"/>
                    </a:lnTo>
                    <a:lnTo>
                      <a:pt x="37" y="165"/>
                    </a:lnTo>
                    <a:lnTo>
                      <a:pt x="44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6" name="Freeform 38"/>
              <p:cNvSpPr>
                <a:spLocks/>
              </p:cNvSpPr>
              <p:nvPr/>
            </p:nvSpPr>
            <p:spPr bwMode="auto">
              <a:xfrm>
                <a:off x="4208" y="3488"/>
                <a:ext cx="517" cy="240"/>
              </a:xfrm>
              <a:custGeom>
                <a:avLst/>
                <a:gdLst>
                  <a:gd name="T0" fmla="*/ 0 w 517"/>
                  <a:gd name="T1" fmla="*/ 60 h 240"/>
                  <a:gd name="T2" fmla="*/ 157 w 517"/>
                  <a:gd name="T3" fmla="*/ 0 h 240"/>
                  <a:gd name="T4" fmla="*/ 517 w 517"/>
                  <a:gd name="T5" fmla="*/ 7 h 240"/>
                  <a:gd name="T6" fmla="*/ 45 w 517"/>
                  <a:gd name="T7" fmla="*/ 240 h 240"/>
                  <a:gd name="T8" fmla="*/ 0 w 517"/>
                  <a:gd name="T9" fmla="*/ 6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7"/>
                  <a:gd name="T16" fmla="*/ 0 h 240"/>
                  <a:gd name="T17" fmla="*/ 517 w 517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7" h="240">
                    <a:moveTo>
                      <a:pt x="0" y="60"/>
                    </a:moveTo>
                    <a:lnTo>
                      <a:pt x="157" y="0"/>
                    </a:lnTo>
                    <a:lnTo>
                      <a:pt x="517" y="7"/>
                    </a:lnTo>
                    <a:lnTo>
                      <a:pt x="45" y="24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7" name="Freeform 39"/>
              <p:cNvSpPr>
                <a:spLocks/>
              </p:cNvSpPr>
              <p:nvPr/>
            </p:nvSpPr>
            <p:spPr bwMode="auto">
              <a:xfrm>
                <a:off x="3690" y="3663"/>
                <a:ext cx="542" cy="251"/>
              </a:xfrm>
              <a:custGeom>
                <a:avLst/>
                <a:gdLst>
                  <a:gd name="T0" fmla="*/ 0 w 542"/>
                  <a:gd name="T1" fmla="*/ 49 h 251"/>
                  <a:gd name="T2" fmla="*/ 118 w 542"/>
                  <a:gd name="T3" fmla="*/ 7 h 251"/>
                  <a:gd name="T4" fmla="*/ 542 w 542"/>
                  <a:gd name="T5" fmla="*/ 0 h 251"/>
                  <a:gd name="T6" fmla="*/ 540 w 542"/>
                  <a:gd name="T7" fmla="*/ 26 h 251"/>
                  <a:gd name="T8" fmla="*/ 45 w 542"/>
                  <a:gd name="T9" fmla="*/ 251 h 251"/>
                  <a:gd name="T10" fmla="*/ 0 w 542"/>
                  <a:gd name="T11" fmla="*/ 49 h 2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2"/>
                  <a:gd name="T19" fmla="*/ 0 h 251"/>
                  <a:gd name="T20" fmla="*/ 542 w 542"/>
                  <a:gd name="T21" fmla="*/ 251 h 2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2" h="251">
                    <a:moveTo>
                      <a:pt x="0" y="49"/>
                    </a:moveTo>
                    <a:lnTo>
                      <a:pt x="118" y="7"/>
                    </a:lnTo>
                    <a:lnTo>
                      <a:pt x="542" y="0"/>
                    </a:lnTo>
                    <a:lnTo>
                      <a:pt x="540" y="26"/>
                    </a:lnTo>
                    <a:lnTo>
                      <a:pt x="45" y="251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8" name="Freeform 40"/>
              <p:cNvSpPr>
                <a:spLocks/>
              </p:cNvSpPr>
              <p:nvPr/>
            </p:nvSpPr>
            <p:spPr bwMode="auto">
              <a:xfrm>
                <a:off x="3777" y="3521"/>
                <a:ext cx="458" cy="150"/>
              </a:xfrm>
              <a:custGeom>
                <a:avLst/>
                <a:gdLst>
                  <a:gd name="T0" fmla="*/ 0 w 458"/>
                  <a:gd name="T1" fmla="*/ 150 h 150"/>
                  <a:gd name="T2" fmla="*/ 458 w 458"/>
                  <a:gd name="T3" fmla="*/ 150 h 150"/>
                  <a:gd name="T4" fmla="*/ 420 w 458"/>
                  <a:gd name="T5" fmla="*/ 0 h 150"/>
                  <a:gd name="T6" fmla="*/ 0 w 458"/>
                  <a:gd name="T7" fmla="*/ 150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8"/>
                  <a:gd name="T13" fmla="*/ 0 h 150"/>
                  <a:gd name="T14" fmla="*/ 458 w 458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8" h="150">
                    <a:moveTo>
                      <a:pt x="0" y="150"/>
                    </a:moveTo>
                    <a:lnTo>
                      <a:pt x="458" y="150"/>
                    </a:lnTo>
                    <a:lnTo>
                      <a:pt x="420" y="0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9" name="Freeform 41"/>
              <p:cNvSpPr>
                <a:spLocks/>
              </p:cNvSpPr>
              <p:nvPr/>
            </p:nvSpPr>
            <p:spPr bwMode="auto">
              <a:xfrm>
                <a:off x="4350" y="3371"/>
                <a:ext cx="394" cy="125"/>
              </a:xfrm>
              <a:custGeom>
                <a:avLst/>
                <a:gdLst>
                  <a:gd name="T0" fmla="*/ 0 w 510"/>
                  <a:gd name="T1" fmla="*/ 172 h 172"/>
                  <a:gd name="T2" fmla="*/ 510 w 510"/>
                  <a:gd name="T3" fmla="*/ 172 h 172"/>
                  <a:gd name="T4" fmla="*/ 470 w 510"/>
                  <a:gd name="T5" fmla="*/ 0 h 172"/>
                  <a:gd name="T6" fmla="*/ 0 w 510"/>
                  <a:gd name="T7" fmla="*/ 172 h 1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0"/>
                  <a:gd name="T13" fmla="*/ 0 h 172"/>
                  <a:gd name="T14" fmla="*/ 510 w 510"/>
                  <a:gd name="T15" fmla="*/ 172 h 1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0" h="172">
                    <a:moveTo>
                      <a:pt x="0" y="172"/>
                    </a:moveTo>
                    <a:lnTo>
                      <a:pt x="510" y="172"/>
                    </a:lnTo>
                    <a:lnTo>
                      <a:pt x="470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0" name="Line 42"/>
              <p:cNvSpPr>
                <a:spLocks noChangeShapeType="1"/>
              </p:cNvSpPr>
              <p:nvPr/>
            </p:nvSpPr>
            <p:spPr bwMode="auto">
              <a:xfrm>
                <a:off x="3341" y="2763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1" name="Line 43"/>
              <p:cNvSpPr>
                <a:spLocks noChangeShapeType="1"/>
              </p:cNvSpPr>
              <p:nvPr/>
            </p:nvSpPr>
            <p:spPr bwMode="auto">
              <a:xfrm>
                <a:off x="406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2" name="Line 44"/>
              <p:cNvSpPr>
                <a:spLocks noChangeShapeType="1"/>
              </p:cNvSpPr>
              <p:nvPr/>
            </p:nvSpPr>
            <p:spPr bwMode="auto">
              <a:xfrm>
                <a:off x="460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3" name="Line 45"/>
              <p:cNvSpPr>
                <a:spLocks noChangeShapeType="1"/>
              </p:cNvSpPr>
              <p:nvPr/>
            </p:nvSpPr>
            <p:spPr bwMode="auto">
              <a:xfrm flipV="1">
                <a:off x="4208" y="3363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4" name="Line 46"/>
              <p:cNvSpPr>
                <a:spLocks noChangeShapeType="1"/>
              </p:cNvSpPr>
              <p:nvPr/>
            </p:nvSpPr>
            <p:spPr bwMode="auto">
              <a:xfrm flipV="1">
                <a:off x="4234" y="3471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5" name="Line 47"/>
              <p:cNvSpPr>
                <a:spLocks noChangeShapeType="1"/>
              </p:cNvSpPr>
              <p:nvPr/>
            </p:nvSpPr>
            <p:spPr bwMode="auto">
              <a:xfrm flipV="1">
                <a:off x="4752" y="3230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6" name="Line 48"/>
              <p:cNvSpPr>
                <a:spLocks noChangeShapeType="1"/>
              </p:cNvSpPr>
              <p:nvPr/>
            </p:nvSpPr>
            <p:spPr bwMode="auto">
              <a:xfrm flipV="1">
                <a:off x="3729" y="3690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7" name="Line 49"/>
              <p:cNvSpPr>
                <a:spLocks noChangeShapeType="1"/>
              </p:cNvSpPr>
              <p:nvPr/>
            </p:nvSpPr>
            <p:spPr bwMode="auto">
              <a:xfrm flipV="1">
                <a:off x="3684" y="3518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8" name="Line 50"/>
              <p:cNvSpPr>
                <a:spLocks noChangeShapeType="1"/>
              </p:cNvSpPr>
              <p:nvPr/>
            </p:nvSpPr>
            <p:spPr bwMode="auto">
              <a:xfrm flipV="1">
                <a:off x="4689" y="3230"/>
                <a:ext cx="525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59" name="Line 51"/>
              <p:cNvSpPr>
                <a:spLocks noChangeShapeType="1"/>
              </p:cNvSpPr>
              <p:nvPr/>
            </p:nvSpPr>
            <p:spPr bwMode="auto">
              <a:xfrm flipV="1">
                <a:off x="4353" y="4168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60" name="Line 52"/>
              <p:cNvSpPr>
                <a:spLocks noChangeShapeType="1"/>
              </p:cNvSpPr>
              <p:nvPr/>
            </p:nvSpPr>
            <p:spPr bwMode="auto">
              <a:xfrm flipV="1">
                <a:off x="4871" y="3943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61" name="Line 53"/>
              <p:cNvSpPr>
                <a:spLocks noChangeShapeType="1"/>
              </p:cNvSpPr>
              <p:nvPr/>
            </p:nvSpPr>
            <p:spPr bwMode="auto">
              <a:xfrm flipV="1">
                <a:off x="3848" y="4379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0033" name="Freeform 54"/>
            <p:cNvSpPr>
              <a:spLocks/>
            </p:cNvSpPr>
            <p:nvPr/>
          </p:nvSpPr>
          <p:spPr bwMode="auto">
            <a:xfrm>
              <a:off x="4356" y="2843"/>
              <a:ext cx="1496" cy="1852"/>
            </a:xfrm>
            <a:custGeom>
              <a:avLst/>
              <a:gdLst>
                <a:gd name="T0" fmla="*/ 77 w 1496"/>
                <a:gd name="T1" fmla="*/ 0 h 1852"/>
                <a:gd name="T2" fmla="*/ 236 w 1496"/>
                <a:gd name="T3" fmla="*/ 1410 h 1852"/>
                <a:gd name="T4" fmla="*/ 1496 w 1496"/>
                <a:gd name="T5" fmla="*/ 1852 h 1852"/>
                <a:gd name="T6" fmla="*/ 0 60000 65536"/>
                <a:gd name="T7" fmla="*/ 0 60000 65536"/>
                <a:gd name="T8" fmla="*/ 0 60000 65536"/>
                <a:gd name="T9" fmla="*/ 0 w 1496"/>
                <a:gd name="T10" fmla="*/ 0 h 1852"/>
                <a:gd name="T11" fmla="*/ 1496 w 1496"/>
                <a:gd name="T12" fmla="*/ 1852 h 18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96" h="1852">
                  <a:moveTo>
                    <a:pt x="77" y="0"/>
                  </a:moveTo>
                  <a:cubicBezTo>
                    <a:pt x="102" y="235"/>
                    <a:pt x="0" y="1101"/>
                    <a:pt x="236" y="1410"/>
                  </a:cubicBezTo>
                  <a:cubicBezTo>
                    <a:pt x="472" y="1719"/>
                    <a:pt x="1234" y="1760"/>
                    <a:pt x="1496" y="1852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034" name="Freeform 55"/>
            <p:cNvSpPr>
              <a:spLocks/>
            </p:cNvSpPr>
            <p:nvPr/>
          </p:nvSpPr>
          <p:spPr bwMode="auto">
            <a:xfrm>
              <a:off x="4360" y="2655"/>
              <a:ext cx="143" cy="19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56"/>
            <p:cNvGrpSpPr>
              <a:grpSpLocks/>
            </p:cNvGrpSpPr>
            <p:nvPr/>
          </p:nvGrpSpPr>
          <p:grpSpPr bwMode="auto">
            <a:xfrm>
              <a:off x="4390" y="2777"/>
              <a:ext cx="1247" cy="1886"/>
              <a:chOff x="4406" y="2777"/>
              <a:chExt cx="1247" cy="1886"/>
            </a:xfrm>
          </p:grpSpPr>
          <p:sp>
            <p:nvSpPr>
              <p:cNvPr id="40036" name="Freeform 57"/>
              <p:cNvSpPr>
                <a:spLocks/>
              </p:cNvSpPr>
              <p:nvPr/>
            </p:nvSpPr>
            <p:spPr bwMode="auto">
              <a:xfrm flipV="1">
                <a:off x="5518" y="2777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7" name="Freeform 58"/>
              <p:cNvSpPr>
                <a:spLocks/>
              </p:cNvSpPr>
              <p:nvPr/>
            </p:nvSpPr>
            <p:spPr bwMode="auto">
              <a:xfrm>
                <a:off x="4406" y="3392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8" name="Freeform 59"/>
              <p:cNvSpPr>
                <a:spLocks/>
              </p:cNvSpPr>
              <p:nvPr/>
            </p:nvSpPr>
            <p:spPr bwMode="auto">
              <a:xfrm>
                <a:off x="5564" y="4591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9" name="Freeform 60"/>
              <p:cNvSpPr>
                <a:spLocks/>
              </p:cNvSpPr>
              <p:nvPr/>
            </p:nvSpPr>
            <p:spPr bwMode="auto">
              <a:xfrm>
                <a:off x="4471" y="4083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0" name="Line 61"/>
              <p:cNvSpPr>
                <a:spLocks noChangeShapeType="1"/>
              </p:cNvSpPr>
              <p:nvPr/>
            </p:nvSpPr>
            <p:spPr bwMode="auto">
              <a:xfrm>
                <a:off x="5564" y="2849"/>
                <a:ext cx="43" cy="174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1" name="Line 62"/>
              <p:cNvSpPr>
                <a:spLocks noChangeShapeType="1"/>
              </p:cNvSpPr>
              <p:nvPr/>
            </p:nvSpPr>
            <p:spPr bwMode="auto">
              <a:xfrm flipH="1">
                <a:off x="4495" y="2849"/>
                <a:ext cx="1069" cy="54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2" name="Line 63"/>
              <p:cNvSpPr>
                <a:spLocks noChangeShapeType="1"/>
              </p:cNvSpPr>
              <p:nvPr/>
            </p:nvSpPr>
            <p:spPr bwMode="auto">
              <a:xfrm flipH="1">
                <a:off x="5001" y="2856"/>
                <a:ext cx="563" cy="161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3" name="Freeform 64"/>
              <p:cNvSpPr>
                <a:spLocks/>
              </p:cNvSpPr>
              <p:nvPr/>
            </p:nvSpPr>
            <p:spPr bwMode="auto">
              <a:xfrm>
                <a:off x="4955" y="4440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4" name="Line 65"/>
              <p:cNvSpPr>
                <a:spLocks noChangeShapeType="1"/>
              </p:cNvSpPr>
              <p:nvPr/>
            </p:nvSpPr>
            <p:spPr bwMode="auto">
              <a:xfrm flipH="1">
                <a:off x="4543" y="2849"/>
                <a:ext cx="1021" cy="12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2446338" y="32461200"/>
            <a:ext cx="2089150" cy="1527175"/>
            <a:chOff x="6357" y="2771"/>
            <a:chExt cx="2160" cy="2065"/>
          </a:xfrm>
        </p:grpSpPr>
        <p:grpSp>
          <p:nvGrpSpPr>
            <p:cNvPr id="9" name="Group 67"/>
            <p:cNvGrpSpPr>
              <a:grpSpLocks/>
            </p:cNvGrpSpPr>
            <p:nvPr/>
          </p:nvGrpSpPr>
          <p:grpSpPr bwMode="auto">
            <a:xfrm>
              <a:off x="6357" y="2856"/>
              <a:ext cx="2160" cy="1980"/>
              <a:chOff x="3341" y="2763"/>
              <a:chExt cx="2160" cy="1980"/>
            </a:xfrm>
          </p:grpSpPr>
          <p:sp>
            <p:nvSpPr>
              <p:cNvPr id="40015" name="Freeform 68"/>
              <p:cNvSpPr>
                <a:spLocks/>
              </p:cNvSpPr>
              <p:nvPr/>
            </p:nvSpPr>
            <p:spPr bwMode="auto">
              <a:xfrm>
                <a:off x="4689" y="3242"/>
                <a:ext cx="502" cy="318"/>
              </a:xfrm>
              <a:custGeom>
                <a:avLst/>
                <a:gdLst>
                  <a:gd name="T0" fmla="*/ 44 w 502"/>
                  <a:gd name="T1" fmla="*/ 225 h 318"/>
                  <a:gd name="T2" fmla="*/ 59 w 502"/>
                  <a:gd name="T3" fmla="*/ 270 h 318"/>
                  <a:gd name="T4" fmla="*/ 502 w 502"/>
                  <a:gd name="T5" fmla="*/ 0 h 318"/>
                  <a:gd name="T6" fmla="*/ 37 w 502"/>
                  <a:gd name="T7" fmla="*/ 165 h 318"/>
                  <a:gd name="T8" fmla="*/ 44 w 502"/>
                  <a:gd name="T9" fmla="*/ 225 h 3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2"/>
                  <a:gd name="T16" fmla="*/ 0 h 318"/>
                  <a:gd name="T17" fmla="*/ 502 w 502"/>
                  <a:gd name="T18" fmla="*/ 318 h 3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2" h="318">
                    <a:moveTo>
                      <a:pt x="44" y="225"/>
                    </a:moveTo>
                    <a:cubicBezTo>
                      <a:pt x="56" y="210"/>
                      <a:pt x="0" y="318"/>
                      <a:pt x="59" y="270"/>
                    </a:cubicBezTo>
                    <a:lnTo>
                      <a:pt x="502" y="0"/>
                    </a:lnTo>
                    <a:lnTo>
                      <a:pt x="37" y="165"/>
                    </a:lnTo>
                    <a:lnTo>
                      <a:pt x="44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6" name="Freeform 69"/>
              <p:cNvSpPr>
                <a:spLocks/>
              </p:cNvSpPr>
              <p:nvPr/>
            </p:nvSpPr>
            <p:spPr bwMode="auto">
              <a:xfrm>
                <a:off x="4208" y="3488"/>
                <a:ext cx="517" cy="240"/>
              </a:xfrm>
              <a:custGeom>
                <a:avLst/>
                <a:gdLst>
                  <a:gd name="T0" fmla="*/ 0 w 517"/>
                  <a:gd name="T1" fmla="*/ 60 h 240"/>
                  <a:gd name="T2" fmla="*/ 157 w 517"/>
                  <a:gd name="T3" fmla="*/ 0 h 240"/>
                  <a:gd name="T4" fmla="*/ 517 w 517"/>
                  <a:gd name="T5" fmla="*/ 7 h 240"/>
                  <a:gd name="T6" fmla="*/ 45 w 517"/>
                  <a:gd name="T7" fmla="*/ 240 h 240"/>
                  <a:gd name="T8" fmla="*/ 0 w 517"/>
                  <a:gd name="T9" fmla="*/ 6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7"/>
                  <a:gd name="T16" fmla="*/ 0 h 240"/>
                  <a:gd name="T17" fmla="*/ 517 w 517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7" h="240">
                    <a:moveTo>
                      <a:pt x="0" y="60"/>
                    </a:moveTo>
                    <a:lnTo>
                      <a:pt x="157" y="0"/>
                    </a:lnTo>
                    <a:lnTo>
                      <a:pt x="517" y="7"/>
                    </a:lnTo>
                    <a:lnTo>
                      <a:pt x="45" y="24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7" name="Freeform 70"/>
              <p:cNvSpPr>
                <a:spLocks/>
              </p:cNvSpPr>
              <p:nvPr/>
            </p:nvSpPr>
            <p:spPr bwMode="auto">
              <a:xfrm>
                <a:off x="3690" y="3663"/>
                <a:ext cx="542" cy="251"/>
              </a:xfrm>
              <a:custGeom>
                <a:avLst/>
                <a:gdLst>
                  <a:gd name="T0" fmla="*/ 0 w 542"/>
                  <a:gd name="T1" fmla="*/ 49 h 251"/>
                  <a:gd name="T2" fmla="*/ 118 w 542"/>
                  <a:gd name="T3" fmla="*/ 7 h 251"/>
                  <a:gd name="T4" fmla="*/ 542 w 542"/>
                  <a:gd name="T5" fmla="*/ 0 h 251"/>
                  <a:gd name="T6" fmla="*/ 540 w 542"/>
                  <a:gd name="T7" fmla="*/ 26 h 251"/>
                  <a:gd name="T8" fmla="*/ 45 w 542"/>
                  <a:gd name="T9" fmla="*/ 251 h 251"/>
                  <a:gd name="T10" fmla="*/ 0 w 542"/>
                  <a:gd name="T11" fmla="*/ 49 h 2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2"/>
                  <a:gd name="T19" fmla="*/ 0 h 251"/>
                  <a:gd name="T20" fmla="*/ 542 w 542"/>
                  <a:gd name="T21" fmla="*/ 251 h 2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2" h="251">
                    <a:moveTo>
                      <a:pt x="0" y="49"/>
                    </a:moveTo>
                    <a:lnTo>
                      <a:pt x="118" y="7"/>
                    </a:lnTo>
                    <a:lnTo>
                      <a:pt x="542" y="0"/>
                    </a:lnTo>
                    <a:lnTo>
                      <a:pt x="540" y="26"/>
                    </a:lnTo>
                    <a:lnTo>
                      <a:pt x="45" y="251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8" name="Freeform 71"/>
              <p:cNvSpPr>
                <a:spLocks/>
              </p:cNvSpPr>
              <p:nvPr/>
            </p:nvSpPr>
            <p:spPr bwMode="auto">
              <a:xfrm>
                <a:off x="3777" y="3521"/>
                <a:ext cx="458" cy="150"/>
              </a:xfrm>
              <a:custGeom>
                <a:avLst/>
                <a:gdLst>
                  <a:gd name="T0" fmla="*/ 0 w 458"/>
                  <a:gd name="T1" fmla="*/ 150 h 150"/>
                  <a:gd name="T2" fmla="*/ 458 w 458"/>
                  <a:gd name="T3" fmla="*/ 150 h 150"/>
                  <a:gd name="T4" fmla="*/ 420 w 458"/>
                  <a:gd name="T5" fmla="*/ 0 h 150"/>
                  <a:gd name="T6" fmla="*/ 0 w 458"/>
                  <a:gd name="T7" fmla="*/ 150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8"/>
                  <a:gd name="T13" fmla="*/ 0 h 150"/>
                  <a:gd name="T14" fmla="*/ 458 w 458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8" h="150">
                    <a:moveTo>
                      <a:pt x="0" y="150"/>
                    </a:moveTo>
                    <a:lnTo>
                      <a:pt x="458" y="150"/>
                    </a:lnTo>
                    <a:lnTo>
                      <a:pt x="420" y="0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9" name="Freeform 72"/>
              <p:cNvSpPr>
                <a:spLocks/>
              </p:cNvSpPr>
              <p:nvPr/>
            </p:nvSpPr>
            <p:spPr bwMode="auto">
              <a:xfrm>
                <a:off x="4350" y="3371"/>
                <a:ext cx="394" cy="125"/>
              </a:xfrm>
              <a:custGeom>
                <a:avLst/>
                <a:gdLst>
                  <a:gd name="T0" fmla="*/ 0 w 510"/>
                  <a:gd name="T1" fmla="*/ 172 h 172"/>
                  <a:gd name="T2" fmla="*/ 510 w 510"/>
                  <a:gd name="T3" fmla="*/ 172 h 172"/>
                  <a:gd name="T4" fmla="*/ 470 w 510"/>
                  <a:gd name="T5" fmla="*/ 0 h 172"/>
                  <a:gd name="T6" fmla="*/ 0 w 510"/>
                  <a:gd name="T7" fmla="*/ 172 h 1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0"/>
                  <a:gd name="T13" fmla="*/ 0 h 172"/>
                  <a:gd name="T14" fmla="*/ 510 w 510"/>
                  <a:gd name="T15" fmla="*/ 172 h 1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0" h="172">
                    <a:moveTo>
                      <a:pt x="0" y="172"/>
                    </a:moveTo>
                    <a:lnTo>
                      <a:pt x="510" y="172"/>
                    </a:lnTo>
                    <a:lnTo>
                      <a:pt x="470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0" name="Line 73"/>
              <p:cNvSpPr>
                <a:spLocks noChangeShapeType="1"/>
              </p:cNvSpPr>
              <p:nvPr/>
            </p:nvSpPr>
            <p:spPr bwMode="auto">
              <a:xfrm>
                <a:off x="3341" y="2763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1" name="Line 74"/>
              <p:cNvSpPr>
                <a:spLocks noChangeShapeType="1"/>
              </p:cNvSpPr>
              <p:nvPr/>
            </p:nvSpPr>
            <p:spPr bwMode="auto">
              <a:xfrm>
                <a:off x="406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2" name="Line 75"/>
              <p:cNvSpPr>
                <a:spLocks noChangeShapeType="1"/>
              </p:cNvSpPr>
              <p:nvPr/>
            </p:nvSpPr>
            <p:spPr bwMode="auto">
              <a:xfrm>
                <a:off x="460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3" name="Line 76"/>
              <p:cNvSpPr>
                <a:spLocks noChangeShapeType="1"/>
              </p:cNvSpPr>
              <p:nvPr/>
            </p:nvSpPr>
            <p:spPr bwMode="auto">
              <a:xfrm flipV="1">
                <a:off x="4208" y="3363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4" name="Line 77"/>
              <p:cNvSpPr>
                <a:spLocks noChangeShapeType="1"/>
              </p:cNvSpPr>
              <p:nvPr/>
            </p:nvSpPr>
            <p:spPr bwMode="auto">
              <a:xfrm flipV="1">
                <a:off x="4234" y="3471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5" name="Line 78"/>
              <p:cNvSpPr>
                <a:spLocks noChangeShapeType="1"/>
              </p:cNvSpPr>
              <p:nvPr/>
            </p:nvSpPr>
            <p:spPr bwMode="auto">
              <a:xfrm flipV="1">
                <a:off x="4752" y="3230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6" name="Line 79"/>
              <p:cNvSpPr>
                <a:spLocks noChangeShapeType="1"/>
              </p:cNvSpPr>
              <p:nvPr/>
            </p:nvSpPr>
            <p:spPr bwMode="auto">
              <a:xfrm flipV="1">
                <a:off x="3729" y="3690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7" name="Line 80"/>
              <p:cNvSpPr>
                <a:spLocks noChangeShapeType="1"/>
              </p:cNvSpPr>
              <p:nvPr/>
            </p:nvSpPr>
            <p:spPr bwMode="auto">
              <a:xfrm flipV="1">
                <a:off x="3684" y="3518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8" name="Line 81"/>
              <p:cNvSpPr>
                <a:spLocks noChangeShapeType="1"/>
              </p:cNvSpPr>
              <p:nvPr/>
            </p:nvSpPr>
            <p:spPr bwMode="auto">
              <a:xfrm flipV="1">
                <a:off x="4689" y="3230"/>
                <a:ext cx="525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29" name="Line 82"/>
              <p:cNvSpPr>
                <a:spLocks noChangeShapeType="1"/>
              </p:cNvSpPr>
              <p:nvPr/>
            </p:nvSpPr>
            <p:spPr bwMode="auto">
              <a:xfrm flipV="1">
                <a:off x="4353" y="4168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0" name="Line 83"/>
              <p:cNvSpPr>
                <a:spLocks noChangeShapeType="1"/>
              </p:cNvSpPr>
              <p:nvPr/>
            </p:nvSpPr>
            <p:spPr bwMode="auto">
              <a:xfrm flipV="1">
                <a:off x="4871" y="3943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1" name="Line 84"/>
              <p:cNvSpPr>
                <a:spLocks noChangeShapeType="1"/>
              </p:cNvSpPr>
              <p:nvPr/>
            </p:nvSpPr>
            <p:spPr bwMode="auto">
              <a:xfrm flipV="1">
                <a:off x="3848" y="4379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85"/>
            <p:cNvGrpSpPr>
              <a:grpSpLocks/>
            </p:cNvGrpSpPr>
            <p:nvPr/>
          </p:nvGrpSpPr>
          <p:grpSpPr bwMode="auto">
            <a:xfrm>
              <a:off x="6611" y="2771"/>
              <a:ext cx="1541" cy="1490"/>
              <a:chOff x="6611" y="2771"/>
              <a:chExt cx="1541" cy="1490"/>
            </a:xfrm>
          </p:grpSpPr>
          <p:sp>
            <p:nvSpPr>
              <p:cNvPr id="40002" name="Freeform 86"/>
              <p:cNvSpPr>
                <a:spLocks/>
              </p:cNvSpPr>
              <p:nvPr/>
            </p:nvSpPr>
            <p:spPr bwMode="auto">
              <a:xfrm flipV="1">
                <a:off x="7752" y="2777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3" name="Freeform 87"/>
              <p:cNvSpPr>
                <a:spLocks/>
              </p:cNvSpPr>
              <p:nvPr/>
            </p:nvSpPr>
            <p:spPr bwMode="auto">
              <a:xfrm>
                <a:off x="6611" y="2777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4" name="Freeform 88"/>
              <p:cNvSpPr>
                <a:spLocks/>
              </p:cNvSpPr>
              <p:nvPr/>
            </p:nvSpPr>
            <p:spPr bwMode="auto">
              <a:xfrm>
                <a:off x="7320" y="2771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5" name="Freeform 89"/>
              <p:cNvSpPr>
                <a:spLocks/>
              </p:cNvSpPr>
              <p:nvPr/>
            </p:nvSpPr>
            <p:spPr bwMode="auto">
              <a:xfrm>
                <a:off x="6864" y="2779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6" name="Line 90"/>
              <p:cNvSpPr>
                <a:spLocks noChangeShapeType="1"/>
              </p:cNvSpPr>
              <p:nvPr/>
            </p:nvSpPr>
            <p:spPr bwMode="auto">
              <a:xfrm>
                <a:off x="7798" y="2849"/>
                <a:ext cx="179" cy="141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7" name="Line 91"/>
              <p:cNvSpPr>
                <a:spLocks noChangeShapeType="1"/>
              </p:cNvSpPr>
              <p:nvPr/>
            </p:nvSpPr>
            <p:spPr bwMode="auto">
              <a:xfrm>
                <a:off x="7798" y="2849"/>
                <a:ext cx="257" cy="136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8" name="Line 92"/>
              <p:cNvSpPr>
                <a:spLocks noChangeShapeType="1"/>
              </p:cNvSpPr>
              <p:nvPr/>
            </p:nvSpPr>
            <p:spPr bwMode="auto">
              <a:xfrm>
                <a:off x="7798" y="2856"/>
                <a:ext cx="354" cy="130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09" name="Freeform 93"/>
              <p:cNvSpPr>
                <a:spLocks/>
              </p:cNvSpPr>
              <p:nvPr/>
            </p:nvSpPr>
            <p:spPr bwMode="auto">
              <a:xfrm>
                <a:off x="7093" y="2776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0" name="Line 94"/>
              <p:cNvSpPr>
                <a:spLocks noChangeShapeType="1"/>
              </p:cNvSpPr>
              <p:nvPr/>
            </p:nvSpPr>
            <p:spPr bwMode="auto">
              <a:xfrm>
                <a:off x="7798" y="2849"/>
                <a:ext cx="295" cy="131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1" name="Line 95"/>
              <p:cNvSpPr>
                <a:spLocks noChangeShapeType="1"/>
              </p:cNvSpPr>
              <p:nvPr/>
            </p:nvSpPr>
            <p:spPr bwMode="auto">
              <a:xfrm>
                <a:off x="7365" y="2843"/>
                <a:ext cx="787" cy="131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2" name="Line 96"/>
              <p:cNvSpPr>
                <a:spLocks noChangeShapeType="1"/>
              </p:cNvSpPr>
              <p:nvPr/>
            </p:nvSpPr>
            <p:spPr bwMode="auto">
              <a:xfrm>
                <a:off x="6910" y="2857"/>
                <a:ext cx="1145" cy="135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3" name="Line 97"/>
              <p:cNvSpPr>
                <a:spLocks noChangeShapeType="1"/>
              </p:cNvSpPr>
              <p:nvPr/>
            </p:nvSpPr>
            <p:spPr bwMode="auto">
              <a:xfrm>
                <a:off x="7139" y="2864"/>
                <a:ext cx="954" cy="129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14" name="Line 98"/>
              <p:cNvSpPr>
                <a:spLocks noChangeShapeType="1"/>
              </p:cNvSpPr>
              <p:nvPr/>
            </p:nvSpPr>
            <p:spPr bwMode="auto">
              <a:xfrm>
                <a:off x="6657" y="2864"/>
                <a:ext cx="1320" cy="139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1" name="Group 99"/>
          <p:cNvGrpSpPr>
            <a:grpSpLocks/>
          </p:cNvGrpSpPr>
          <p:nvPr/>
        </p:nvGrpSpPr>
        <p:grpSpPr bwMode="auto">
          <a:xfrm>
            <a:off x="4606925" y="32404050"/>
            <a:ext cx="2087563" cy="1603375"/>
            <a:chOff x="8636" y="2651"/>
            <a:chExt cx="2160" cy="2185"/>
          </a:xfrm>
        </p:grpSpPr>
        <p:grpSp>
          <p:nvGrpSpPr>
            <p:cNvPr id="12" name="Group 100"/>
            <p:cNvGrpSpPr>
              <a:grpSpLocks/>
            </p:cNvGrpSpPr>
            <p:nvPr/>
          </p:nvGrpSpPr>
          <p:grpSpPr bwMode="auto">
            <a:xfrm>
              <a:off x="8636" y="2856"/>
              <a:ext cx="2160" cy="1980"/>
              <a:chOff x="3341" y="2763"/>
              <a:chExt cx="2160" cy="1980"/>
            </a:xfrm>
          </p:grpSpPr>
          <p:sp>
            <p:nvSpPr>
              <p:cNvPr id="39983" name="Freeform 101"/>
              <p:cNvSpPr>
                <a:spLocks/>
              </p:cNvSpPr>
              <p:nvPr/>
            </p:nvSpPr>
            <p:spPr bwMode="auto">
              <a:xfrm>
                <a:off x="4689" y="3242"/>
                <a:ext cx="502" cy="318"/>
              </a:xfrm>
              <a:custGeom>
                <a:avLst/>
                <a:gdLst>
                  <a:gd name="T0" fmla="*/ 44 w 502"/>
                  <a:gd name="T1" fmla="*/ 225 h 318"/>
                  <a:gd name="T2" fmla="*/ 59 w 502"/>
                  <a:gd name="T3" fmla="*/ 270 h 318"/>
                  <a:gd name="T4" fmla="*/ 502 w 502"/>
                  <a:gd name="T5" fmla="*/ 0 h 318"/>
                  <a:gd name="T6" fmla="*/ 37 w 502"/>
                  <a:gd name="T7" fmla="*/ 165 h 318"/>
                  <a:gd name="T8" fmla="*/ 44 w 502"/>
                  <a:gd name="T9" fmla="*/ 225 h 3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2"/>
                  <a:gd name="T16" fmla="*/ 0 h 318"/>
                  <a:gd name="T17" fmla="*/ 502 w 502"/>
                  <a:gd name="T18" fmla="*/ 318 h 3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2" h="318">
                    <a:moveTo>
                      <a:pt x="44" y="225"/>
                    </a:moveTo>
                    <a:cubicBezTo>
                      <a:pt x="56" y="210"/>
                      <a:pt x="0" y="318"/>
                      <a:pt x="59" y="270"/>
                    </a:cubicBezTo>
                    <a:lnTo>
                      <a:pt x="502" y="0"/>
                    </a:lnTo>
                    <a:lnTo>
                      <a:pt x="37" y="165"/>
                    </a:lnTo>
                    <a:lnTo>
                      <a:pt x="44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4" name="Freeform 102"/>
              <p:cNvSpPr>
                <a:spLocks/>
              </p:cNvSpPr>
              <p:nvPr/>
            </p:nvSpPr>
            <p:spPr bwMode="auto">
              <a:xfrm>
                <a:off x="4208" y="3488"/>
                <a:ext cx="517" cy="240"/>
              </a:xfrm>
              <a:custGeom>
                <a:avLst/>
                <a:gdLst>
                  <a:gd name="T0" fmla="*/ 0 w 517"/>
                  <a:gd name="T1" fmla="*/ 60 h 240"/>
                  <a:gd name="T2" fmla="*/ 157 w 517"/>
                  <a:gd name="T3" fmla="*/ 0 h 240"/>
                  <a:gd name="T4" fmla="*/ 517 w 517"/>
                  <a:gd name="T5" fmla="*/ 7 h 240"/>
                  <a:gd name="T6" fmla="*/ 45 w 517"/>
                  <a:gd name="T7" fmla="*/ 240 h 240"/>
                  <a:gd name="T8" fmla="*/ 0 w 517"/>
                  <a:gd name="T9" fmla="*/ 6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7"/>
                  <a:gd name="T16" fmla="*/ 0 h 240"/>
                  <a:gd name="T17" fmla="*/ 517 w 517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7" h="240">
                    <a:moveTo>
                      <a:pt x="0" y="60"/>
                    </a:moveTo>
                    <a:lnTo>
                      <a:pt x="157" y="0"/>
                    </a:lnTo>
                    <a:lnTo>
                      <a:pt x="517" y="7"/>
                    </a:lnTo>
                    <a:lnTo>
                      <a:pt x="45" y="24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5" name="Freeform 103"/>
              <p:cNvSpPr>
                <a:spLocks/>
              </p:cNvSpPr>
              <p:nvPr/>
            </p:nvSpPr>
            <p:spPr bwMode="auto">
              <a:xfrm>
                <a:off x="3690" y="3663"/>
                <a:ext cx="542" cy="251"/>
              </a:xfrm>
              <a:custGeom>
                <a:avLst/>
                <a:gdLst>
                  <a:gd name="T0" fmla="*/ 0 w 542"/>
                  <a:gd name="T1" fmla="*/ 49 h 251"/>
                  <a:gd name="T2" fmla="*/ 118 w 542"/>
                  <a:gd name="T3" fmla="*/ 7 h 251"/>
                  <a:gd name="T4" fmla="*/ 542 w 542"/>
                  <a:gd name="T5" fmla="*/ 0 h 251"/>
                  <a:gd name="T6" fmla="*/ 540 w 542"/>
                  <a:gd name="T7" fmla="*/ 26 h 251"/>
                  <a:gd name="T8" fmla="*/ 45 w 542"/>
                  <a:gd name="T9" fmla="*/ 251 h 251"/>
                  <a:gd name="T10" fmla="*/ 0 w 542"/>
                  <a:gd name="T11" fmla="*/ 49 h 2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2"/>
                  <a:gd name="T19" fmla="*/ 0 h 251"/>
                  <a:gd name="T20" fmla="*/ 542 w 542"/>
                  <a:gd name="T21" fmla="*/ 251 h 2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2" h="251">
                    <a:moveTo>
                      <a:pt x="0" y="49"/>
                    </a:moveTo>
                    <a:lnTo>
                      <a:pt x="118" y="7"/>
                    </a:lnTo>
                    <a:lnTo>
                      <a:pt x="542" y="0"/>
                    </a:lnTo>
                    <a:lnTo>
                      <a:pt x="540" y="26"/>
                    </a:lnTo>
                    <a:lnTo>
                      <a:pt x="45" y="251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6" name="Freeform 104"/>
              <p:cNvSpPr>
                <a:spLocks/>
              </p:cNvSpPr>
              <p:nvPr/>
            </p:nvSpPr>
            <p:spPr bwMode="auto">
              <a:xfrm>
                <a:off x="3777" y="3521"/>
                <a:ext cx="458" cy="150"/>
              </a:xfrm>
              <a:custGeom>
                <a:avLst/>
                <a:gdLst>
                  <a:gd name="T0" fmla="*/ 0 w 458"/>
                  <a:gd name="T1" fmla="*/ 150 h 150"/>
                  <a:gd name="T2" fmla="*/ 458 w 458"/>
                  <a:gd name="T3" fmla="*/ 150 h 150"/>
                  <a:gd name="T4" fmla="*/ 420 w 458"/>
                  <a:gd name="T5" fmla="*/ 0 h 150"/>
                  <a:gd name="T6" fmla="*/ 0 w 458"/>
                  <a:gd name="T7" fmla="*/ 150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8"/>
                  <a:gd name="T13" fmla="*/ 0 h 150"/>
                  <a:gd name="T14" fmla="*/ 458 w 458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8" h="150">
                    <a:moveTo>
                      <a:pt x="0" y="150"/>
                    </a:moveTo>
                    <a:lnTo>
                      <a:pt x="458" y="150"/>
                    </a:lnTo>
                    <a:lnTo>
                      <a:pt x="420" y="0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7" name="Freeform 105"/>
              <p:cNvSpPr>
                <a:spLocks/>
              </p:cNvSpPr>
              <p:nvPr/>
            </p:nvSpPr>
            <p:spPr bwMode="auto">
              <a:xfrm>
                <a:off x="4350" y="3371"/>
                <a:ext cx="394" cy="125"/>
              </a:xfrm>
              <a:custGeom>
                <a:avLst/>
                <a:gdLst>
                  <a:gd name="T0" fmla="*/ 0 w 510"/>
                  <a:gd name="T1" fmla="*/ 172 h 172"/>
                  <a:gd name="T2" fmla="*/ 510 w 510"/>
                  <a:gd name="T3" fmla="*/ 172 h 172"/>
                  <a:gd name="T4" fmla="*/ 470 w 510"/>
                  <a:gd name="T5" fmla="*/ 0 h 172"/>
                  <a:gd name="T6" fmla="*/ 0 w 510"/>
                  <a:gd name="T7" fmla="*/ 172 h 1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0"/>
                  <a:gd name="T13" fmla="*/ 0 h 172"/>
                  <a:gd name="T14" fmla="*/ 510 w 510"/>
                  <a:gd name="T15" fmla="*/ 172 h 1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0" h="172">
                    <a:moveTo>
                      <a:pt x="0" y="172"/>
                    </a:moveTo>
                    <a:lnTo>
                      <a:pt x="510" y="172"/>
                    </a:lnTo>
                    <a:lnTo>
                      <a:pt x="470" y="0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8" name="Line 106"/>
              <p:cNvSpPr>
                <a:spLocks noChangeShapeType="1"/>
              </p:cNvSpPr>
              <p:nvPr/>
            </p:nvSpPr>
            <p:spPr bwMode="auto">
              <a:xfrm>
                <a:off x="3341" y="2763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9" name="Line 107"/>
              <p:cNvSpPr>
                <a:spLocks noChangeShapeType="1"/>
              </p:cNvSpPr>
              <p:nvPr/>
            </p:nvSpPr>
            <p:spPr bwMode="auto">
              <a:xfrm>
                <a:off x="406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0" name="Line 108"/>
              <p:cNvSpPr>
                <a:spLocks noChangeShapeType="1"/>
              </p:cNvSpPr>
              <p:nvPr/>
            </p:nvSpPr>
            <p:spPr bwMode="auto">
              <a:xfrm>
                <a:off x="4601" y="2763"/>
                <a:ext cx="360" cy="198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1" name="Line 109"/>
              <p:cNvSpPr>
                <a:spLocks noChangeShapeType="1"/>
              </p:cNvSpPr>
              <p:nvPr/>
            </p:nvSpPr>
            <p:spPr bwMode="auto">
              <a:xfrm flipV="1">
                <a:off x="4208" y="3363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2" name="Line 110"/>
              <p:cNvSpPr>
                <a:spLocks noChangeShapeType="1"/>
              </p:cNvSpPr>
              <p:nvPr/>
            </p:nvSpPr>
            <p:spPr bwMode="auto">
              <a:xfrm flipV="1">
                <a:off x="4234" y="3471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3" name="Line 111"/>
              <p:cNvSpPr>
                <a:spLocks noChangeShapeType="1"/>
              </p:cNvSpPr>
              <p:nvPr/>
            </p:nvSpPr>
            <p:spPr bwMode="auto">
              <a:xfrm flipV="1">
                <a:off x="4752" y="3230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4" name="Line 112"/>
              <p:cNvSpPr>
                <a:spLocks noChangeShapeType="1"/>
              </p:cNvSpPr>
              <p:nvPr/>
            </p:nvSpPr>
            <p:spPr bwMode="auto">
              <a:xfrm flipV="1">
                <a:off x="3729" y="3690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5" name="Line 113"/>
              <p:cNvSpPr>
                <a:spLocks noChangeShapeType="1"/>
              </p:cNvSpPr>
              <p:nvPr/>
            </p:nvSpPr>
            <p:spPr bwMode="auto">
              <a:xfrm flipV="1">
                <a:off x="3684" y="3518"/>
                <a:ext cx="503" cy="1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6" name="Line 114"/>
              <p:cNvSpPr>
                <a:spLocks noChangeShapeType="1"/>
              </p:cNvSpPr>
              <p:nvPr/>
            </p:nvSpPr>
            <p:spPr bwMode="auto">
              <a:xfrm flipV="1">
                <a:off x="4689" y="3230"/>
                <a:ext cx="525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7" name="Line 115"/>
              <p:cNvSpPr>
                <a:spLocks noChangeShapeType="1"/>
              </p:cNvSpPr>
              <p:nvPr/>
            </p:nvSpPr>
            <p:spPr bwMode="auto">
              <a:xfrm flipV="1">
                <a:off x="4353" y="4168"/>
                <a:ext cx="516" cy="2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8" name="Line 116"/>
              <p:cNvSpPr>
                <a:spLocks noChangeShapeType="1"/>
              </p:cNvSpPr>
              <p:nvPr/>
            </p:nvSpPr>
            <p:spPr bwMode="auto">
              <a:xfrm flipV="1">
                <a:off x="4871" y="3943"/>
                <a:ext cx="462" cy="2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99" name="Line 117"/>
              <p:cNvSpPr>
                <a:spLocks noChangeShapeType="1"/>
              </p:cNvSpPr>
              <p:nvPr/>
            </p:nvSpPr>
            <p:spPr bwMode="auto">
              <a:xfrm flipV="1">
                <a:off x="3848" y="4379"/>
                <a:ext cx="501" cy="2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948" name="Freeform 118"/>
            <p:cNvSpPr>
              <a:spLocks/>
            </p:cNvSpPr>
            <p:nvPr/>
          </p:nvSpPr>
          <p:spPr bwMode="auto">
            <a:xfrm>
              <a:off x="8886" y="2863"/>
              <a:ext cx="1496" cy="1852"/>
            </a:xfrm>
            <a:custGeom>
              <a:avLst/>
              <a:gdLst>
                <a:gd name="T0" fmla="*/ 77 w 1496"/>
                <a:gd name="T1" fmla="*/ 0 h 1852"/>
                <a:gd name="T2" fmla="*/ 236 w 1496"/>
                <a:gd name="T3" fmla="*/ 1410 h 1852"/>
                <a:gd name="T4" fmla="*/ 1496 w 1496"/>
                <a:gd name="T5" fmla="*/ 1852 h 1852"/>
                <a:gd name="T6" fmla="*/ 0 60000 65536"/>
                <a:gd name="T7" fmla="*/ 0 60000 65536"/>
                <a:gd name="T8" fmla="*/ 0 60000 65536"/>
                <a:gd name="T9" fmla="*/ 0 w 1496"/>
                <a:gd name="T10" fmla="*/ 0 h 1852"/>
                <a:gd name="T11" fmla="*/ 1496 w 1496"/>
                <a:gd name="T12" fmla="*/ 1852 h 18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96" h="1852">
                  <a:moveTo>
                    <a:pt x="77" y="0"/>
                  </a:moveTo>
                  <a:cubicBezTo>
                    <a:pt x="102" y="235"/>
                    <a:pt x="0" y="1101"/>
                    <a:pt x="236" y="1410"/>
                  </a:cubicBezTo>
                  <a:cubicBezTo>
                    <a:pt x="472" y="1719"/>
                    <a:pt x="1234" y="1760"/>
                    <a:pt x="1496" y="1852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9" name="Line 119"/>
            <p:cNvSpPr>
              <a:spLocks noChangeShapeType="1"/>
            </p:cNvSpPr>
            <p:nvPr/>
          </p:nvSpPr>
          <p:spPr bwMode="auto">
            <a:xfrm>
              <a:off x="10509" y="2863"/>
              <a:ext cx="0" cy="14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0" name="Freeform 120"/>
            <p:cNvSpPr>
              <a:spLocks/>
            </p:cNvSpPr>
            <p:nvPr/>
          </p:nvSpPr>
          <p:spPr bwMode="auto">
            <a:xfrm>
              <a:off x="10439" y="2663"/>
              <a:ext cx="143" cy="19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Freeform 121"/>
            <p:cNvSpPr>
              <a:spLocks/>
            </p:cNvSpPr>
            <p:nvPr/>
          </p:nvSpPr>
          <p:spPr bwMode="auto">
            <a:xfrm>
              <a:off x="8886" y="2651"/>
              <a:ext cx="143" cy="19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2" name="Freeform 122"/>
            <p:cNvSpPr>
              <a:spLocks/>
            </p:cNvSpPr>
            <p:nvPr/>
          </p:nvSpPr>
          <p:spPr bwMode="auto">
            <a:xfrm flipV="1">
              <a:off x="8925" y="3392"/>
              <a:ext cx="92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3" name="Freeform 123"/>
            <p:cNvSpPr>
              <a:spLocks/>
            </p:cNvSpPr>
            <p:nvPr/>
          </p:nvSpPr>
          <p:spPr bwMode="auto">
            <a:xfrm>
              <a:off x="10462" y="3098"/>
              <a:ext cx="92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4" name="Freeform 124"/>
            <p:cNvSpPr>
              <a:spLocks/>
            </p:cNvSpPr>
            <p:nvPr/>
          </p:nvSpPr>
          <p:spPr bwMode="auto">
            <a:xfrm>
              <a:off x="10462" y="3895"/>
              <a:ext cx="92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5" name="Freeform 125"/>
            <p:cNvSpPr>
              <a:spLocks/>
            </p:cNvSpPr>
            <p:nvPr/>
          </p:nvSpPr>
          <p:spPr bwMode="auto">
            <a:xfrm>
              <a:off x="10462" y="3352"/>
              <a:ext cx="92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6" name="Line 126"/>
            <p:cNvSpPr>
              <a:spLocks noChangeShapeType="1"/>
            </p:cNvSpPr>
            <p:nvPr/>
          </p:nvSpPr>
          <p:spPr bwMode="auto">
            <a:xfrm flipV="1">
              <a:off x="9017" y="3170"/>
              <a:ext cx="1415" cy="29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7" name="Line 127"/>
            <p:cNvSpPr>
              <a:spLocks noChangeShapeType="1"/>
            </p:cNvSpPr>
            <p:nvPr/>
          </p:nvSpPr>
          <p:spPr bwMode="auto">
            <a:xfrm>
              <a:off x="8972" y="3464"/>
              <a:ext cx="1488" cy="46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8" name="Line 128"/>
            <p:cNvSpPr>
              <a:spLocks noChangeShapeType="1"/>
            </p:cNvSpPr>
            <p:nvPr/>
          </p:nvSpPr>
          <p:spPr bwMode="auto">
            <a:xfrm flipV="1">
              <a:off x="8996" y="3392"/>
              <a:ext cx="1466" cy="7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9" name="Freeform 129"/>
            <p:cNvSpPr>
              <a:spLocks/>
            </p:cNvSpPr>
            <p:nvPr/>
          </p:nvSpPr>
          <p:spPr bwMode="auto">
            <a:xfrm>
              <a:off x="10462" y="3623"/>
              <a:ext cx="92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0" name="Line 130"/>
            <p:cNvSpPr>
              <a:spLocks noChangeShapeType="1"/>
            </p:cNvSpPr>
            <p:nvPr/>
          </p:nvSpPr>
          <p:spPr bwMode="auto">
            <a:xfrm>
              <a:off x="8972" y="3464"/>
              <a:ext cx="1532" cy="23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" name="Group 131"/>
            <p:cNvGrpSpPr>
              <a:grpSpLocks/>
            </p:cNvGrpSpPr>
            <p:nvPr/>
          </p:nvGrpSpPr>
          <p:grpSpPr bwMode="auto">
            <a:xfrm>
              <a:off x="8921" y="2785"/>
              <a:ext cx="1247" cy="1886"/>
              <a:chOff x="4406" y="2777"/>
              <a:chExt cx="1247" cy="1886"/>
            </a:xfrm>
          </p:grpSpPr>
          <p:sp>
            <p:nvSpPr>
              <p:cNvPr id="39974" name="Freeform 132"/>
              <p:cNvSpPr>
                <a:spLocks/>
              </p:cNvSpPr>
              <p:nvPr/>
            </p:nvSpPr>
            <p:spPr bwMode="auto">
              <a:xfrm flipV="1">
                <a:off x="5518" y="2777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75" name="Freeform 133"/>
              <p:cNvSpPr>
                <a:spLocks/>
              </p:cNvSpPr>
              <p:nvPr/>
            </p:nvSpPr>
            <p:spPr bwMode="auto">
              <a:xfrm>
                <a:off x="4406" y="3392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76" name="Freeform 134"/>
              <p:cNvSpPr>
                <a:spLocks/>
              </p:cNvSpPr>
              <p:nvPr/>
            </p:nvSpPr>
            <p:spPr bwMode="auto">
              <a:xfrm>
                <a:off x="5564" y="4591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77" name="Freeform 135"/>
              <p:cNvSpPr>
                <a:spLocks/>
              </p:cNvSpPr>
              <p:nvPr/>
            </p:nvSpPr>
            <p:spPr bwMode="auto">
              <a:xfrm>
                <a:off x="4471" y="4083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78" name="Line 136"/>
              <p:cNvSpPr>
                <a:spLocks noChangeShapeType="1"/>
              </p:cNvSpPr>
              <p:nvPr/>
            </p:nvSpPr>
            <p:spPr bwMode="auto">
              <a:xfrm>
                <a:off x="5564" y="2849"/>
                <a:ext cx="43" cy="174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79" name="Line 137"/>
              <p:cNvSpPr>
                <a:spLocks noChangeShapeType="1"/>
              </p:cNvSpPr>
              <p:nvPr/>
            </p:nvSpPr>
            <p:spPr bwMode="auto">
              <a:xfrm flipH="1">
                <a:off x="4495" y="2849"/>
                <a:ext cx="1069" cy="54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0" name="Line 138"/>
              <p:cNvSpPr>
                <a:spLocks noChangeShapeType="1"/>
              </p:cNvSpPr>
              <p:nvPr/>
            </p:nvSpPr>
            <p:spPr bwMode="auto">
              <a:xfrm flipH="1">
                <a:off x="5001" y="2856"/>
                <a:ext cx="563" cy="1616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1" name="Freeform 139"/>
              <p:cNvSpPr>
                <a:spLocks/>
              </p:cNvSpPr>
              <p:nvPr/>
            </p:nvSpPr>
            <p:spPr bwMode="auto">
              <a:xfrm>
                <a:off x="4955" y="4440"/>
                <a:ext cx="89" cy="72"/>
              </a:xfrm>
              <a:custGeom>
                <a:avLst/>
                <a:gdLst>
                  <a:gd name="T0" fmla="*/ 0 w 143"/>
                  <a:gd name="T1" fmla="*/ 192 h 192"/>
                  <a:gd name="T2" fmla="*/ 70 w 143"/>
                  <a:gd name="T3" fmla="*/ 0 h 192"/>
                  <a:gd name="T4" fmla="*/ 143 w 143"/>
                  <a:gd name="T5" fmla="*/ 192 h 192"/>
                  <a:gd name="T6" fmla="*/ 0 w 143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3"/>
                  <a:gd name="T13" fmla="*/ 0 h 192"/>
                  <a:gd name="T14" fmla="*/ 143 w 143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3" h="192">
                    <a:moveTo>
                      <a:pt x="0" y="192"/>
                    </a:moveTo>
                    <a:lnTo>
                      <a:pt x="70" y="0"/>
                    </a:lnTo>
                    <a:lnTo>
                      <a:pt x="143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82" name="Line 140"/>
              <p:cNvSpPr>
                <a:spLocks noChangeShapeType="1"/>
              </p:cNvSpPr>
              <p:nvPr/>
            </p:nvSpPr>
            <p:spPr bwMode="auto">
              <a:xfrm flipH="1">
                <a:off x="4543" y="2849"/>
                <a:ext cx="1021" cy="123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962" name="Freeform 141"/>
            <p:cNvSpPr>
              <a:spLocks/>
            </p:cNvSpPr>
            <p:nvPr/>
          </p:nvSpPr>
          <p:spPr bwMode="auto">
            <a:xfrm>
              <a:off x="8910" y="2775"/>
              <a:ext cx="89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3" name="Freeform 142"/>
            <p:cNvSpPr>
              <a:spLocks/>
            </p:cNvSpPr>
            <p:nvPr/>
          </p:nvSpPr>
          <p:spPr bwMode="auto">
            <a:xfrm>
              <a:off x="9619" y="2769"/>
              <a:ext cx="89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4" name="Freeform 143"/>
            <p:cNvSpPr>
              <a:spLocks/>
            </p:cNvSpPr>
            <p:nvPr/>
          </p:nvSpPr>
          <p:spPr bwMode="auto">
            <a:xfrm>
              <a:off x="9163" y="2777"/>
              <a:ext cx="89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5" name="Line 144"/>
            <p:cNvSpPr>
              <a:spLocks noChangeShapeType="1"/>
            </p:cNvSpPr>
            <p:nvPr/>
          </p:nvSpPr>
          <p:spPr bwMode="auto">
            <a:xfrm>
              <a:off x="10097" y="2847"/>
              <a:ext cx="179" cy="141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6" name="Line 145"/>
            <p:cNvSpPr>
              <a:spLocks noChangeShapeType="1"/>
            </p:cNvSpPr>
            <p:nvPr/>
          </p:nvSpPr>
          <p:spPr bwMode="auto">
            <a:xfrm>
              <a:off x="10097" y="2847"/>
              <a:ext cx="257" cy="136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7" name="Line 146"/>
            <p:cNvSpPr>
              <a:spLocks noChangeShapeType="1"/>
            </p:cNvSpPr>
            <p:nvPr/>
          </p:nvSpPr>
          <p:spPr bwMode="auto">
            <a:xfrm>
              <a:off x="10097" y="2854"/>
              <a:ext cx="354" cy="130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8" name="Freeform 147"/>
            <p:cNvSpPr>
              <a:spLocks/>
            </p:cNvSpPr>
            <p:nvPr/>
          </p:nvSpPr>
          <p:spPr bwMode="auto">
            <a:xfrm>
              <a:off x="9392" y="2774"/>
              <a:ext cx="89" cy="72"/>
            </a:xfrm>
            <a:custGeom>
              <a:avLst/>
              <a:gdLst>
                <a:gd name="T0" fmla="*/ 0 w 143"/>
                <a:gd name="T1" fmla="*/ 192 h 192"/>
                <a:gd name="T2" fmla="*/ 70 w 143"/>
                <a:gd name="T3" fmla="*/ 0 h 192"/>
                <a:gd name="T4" fmla="*/ 143 w 143"/>
                <a:gd name="T5" fmla="*/ 192 h 192"/>
                <a:gd name="T6" fmla="*/ 0 w 143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3"/>
                <a:gd name="T13" fmla="*/ 0 h 192"/>
                <a:gd name="T14" fmla="*/ 143 w 143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3" h="192">
                  <a:moveTo>
                    <a:pt x="0" y="192"/>
                  </a:moveTo>
                  <a:lnTo>
                    <a:pt x="70" y="0"/>
                  </a:lnTo>
                  <a:lnTo>
                    <a:pt x="143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9" name="Line 148"/>
            <p:cNvSpPr>
              <a:spLocks noChangeShapeType="1"/>
            </p:cNvSpPr>
            <p:nvPr/>
          </p:nvSpPr>
          <p:spPr bwMode="auto">
            <a:xfrm>
              <a:off x="10097" y="2847"/>
              <a:ext cx="295" cy="131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0" name="Line 149"/>
            <p:cNvSpPr>
              <a:spLocks noChangeShapeType="1"/>
            </p:cNvSpPr>
            <p:nvPr/>
          </p:nvSpPr>
          <p:spPr bwMode="auto">
            <a:xfrm>
              <a:off x="9664" y="2841"/>
              <a:ext cx="787" cy="131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1" name="Line 150"/>
            <p:cNvSpPr>
              <a:spLocks noChangeShapeType="1"/>
            </p:cNvSpPr>
            <p:nvPr/>
          </p:nvSpPr>
          <p:spPr bwMode="auto">
            <a:xfrm>
              <a:off x="9209" y="2855"/>
              <a:ext cx="1145" cy="135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2" name="Line 151"/>
            <p:cNvSpPr>
              <a:spLocks noChangeShapeType="1"/>
            </p:cNvSpPr>
            <p:nvPr/>
          </p:nvSpPr>
          <p:spPr bwMode="auto">
            <a:xfrm>
              <a:off x="9438" y="2862"/>
              <a:ext cx="954" cy="129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73" name="Line 152"/>
            <p:cNvSpPr>
              <a:spLocks noChangeShapeType="1"/>
            </p:cNvSpPr>
            <p:nvPr/>
          </p:nvSpPr>
          <p:spPr bwMode="auto">
            <a:xfrm>
              <a:off x="8956" y="2862"/>
              <a:ext cx="1320" cy="139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42" name="Rectangle 153"/>
          <p:cNvSpPr>
            <a:spLocks noChangeArrowheads="1"/>
          </p:cNvSpPr>
          <p:nvPr/>
        </p:nvSpPr>
        <p:spPr bwMode="auto">
          <a:xfrm>
            <a:off x="2232025" y="26490613"/>
            <a:ext cx="4824413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r>
              <a:rPr lang="ru-RU" sz="2400" b="1">
                <a:cs typeface="Times New Roman" pitchFamily="18" charset="0"/>
              </a:rPr>
              <a:t>Геометрические схемы измерений</a:t>
            </a:r>
            <a:endParaRPr lang="en-US" sz="2400" b="1"/>
          </a:p>
          <a:p>
            <a:pPr algn="just" eaLnBrk="0" hangingPunct="0"/>
            <a:endParaRPr lang="ru-RU" sz="2000">
              <a:cs typeface="Times New Roman" pitchFamily="18" charset="0"/>
            </a:endParaRPr>
          </a:p>
          <a:p>
            <a:pPr algn="just" eaLnBrk="0" hangingPunct="0"/>
            <a:r>
              <a:rPr lang="ru-RU" sz="2000">
                <a:cs typeface="Times New Roman" pitchFamily="18" charset="0"/>
              </a:rPr>
              <a:t>Ниже представлены основные из возможных «активных» схем получения сейсмических данных, предусматривающих томографическую обработку. Для «пассивных» наблюдений, схемы могут оставаться прежними, за исключением отсутствия искусственного источника возбуждеия сейсмических колебаний.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r>
              <a:rPr lang="ru-RU" sz="2000">
                <a:cs typeface="Times New Roman" pitchFamily="18" charset="0"/>
              </a:rPr>
              <a:t>  </a:t>
            </a:r>
            <a:r>
              <a:rPr lang="ru-RU" sz="2000"/>
              <a:t>(по Колонину А.Г.)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endParaRPr lang="en-US" sz="2000"/>
          </a:p>
          <a:p>
            <a:pPr eaLnBrk="0" hangingPunct="0"/>
            <a:endParaRPr lang="en-US" sz="2000"/>
          </a:p>
        </p:txBody>
      </p:sp>
      <p:sp>
        <p:nvSpPr>
          <p:cNvPr id="39943" name="Rectangle 154"/>
          <p:cNvSpPr>
            <a:spLocks noChangeArrowheads="1"/>
          </p:cNvSpPr>
          <p:nvPr/>
        </p:nvSpPr>
        <p:spPr bwMode="auto">
          <a:xfrm>
            <a:off x="0" y="2446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9944" name="Rectangle 155"/>
          <p:cNvSpPr>
            <a:spLocks noChangeArrowheads="1"/>
          </p:cNvSpPr>
          <p:nvPr/>
        </p:nvSpPr>
        <p:spPr bwMode="auto">
          <a:xfrm>
            <a:off x="-1193800" y="207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9945" name="Picture 156"/>
          <p:cNvPicPr>
            <a:picLocks noChangeAspect="1" noChangeArrowheads="1"/>
          </p:cNvPicPr>
          <p:nvPr/>
        </p:nvPicPr>
        <p:blipFill>
          <a:blip r:embed="rId2" cstate="print"/>
          <a:srcRect t="8000" b="9891"/>
          <a:stretch>
            <a:fillRect/>
          </a:stretch>
        </p:blipFill>
        <p:spPr bwMode="auto">
          <a:xfrm>
            <a:off x="395536" y="2060848"/>
            <a:ext cx="8157137" cy="439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6" name="Rectangle 157"/>
          <p:cNvSpPr>
            <a:spLocks noChangeArrowheads="1"/>
          </p:cNvSpPr>
          <p:nvPr/>
        </p:nvSpPr>
        <p:spPr bwMode="auto">
          <a:xfrm>
            <a:off x="539552" y="463384"/>
            <a:ext cx="78980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9263" algn="ctr"/>
            <a:r>
              <a:rPr lang="ru-RU" sz="2000" b="1" dirty="0"/>
              <a:t>П</a:t>
            </a:r>
            <a:r>
              <a:rPr lang="ru-RU" sz="2000" b="1" dirty="0">
                <a:cs typeface="Times New Roman" pitchFamily="18" charset="0"/>
              </a:rPr>
              <a:t>ример </a:t>
            </a:r>
            <a:r>
              <a:rPr lang="ru-RU" sz="2000" b="1" dirty="0" err="1">
                <a:cs typeface="Times New Roman" pitchFamily="18" charset="0"/>
              </a:rPr>
              <a:t>сейсмотомографического</a:t>
            </a:r>
            <a:r>
              <a:rPr lang="ru-RU" sz="2000" b="1" dirty="0">
                <a:cs typeface="Times New Roman" pitchFamily="18" charset="0"/>
              </a:rPr>
              <a:t> разреза и сопоставление теоретических </a:t>
            </a:r>
            <a:endParaRPr lang="ru-RU" sz="2000" b="1" dirty="0"/>
          </a:p>
          <a:p>
            <a:pPr indent="449263" algn="ctr"/>
            <a:r>
              <a:rPr lang="ru-RU" sz="2000" b="1" dirty="0">
                <a:cs typeface="Times New Roman" pitchFamily="18" charset="0"/>
              </a:rPr>
              <a:t>и наблюдаемых годографов первых вступлений, рассчитанных в программе </a:t>
            </a:r>
            <a:r>
              <a:rPr lang="en-US" sz="2000" b="1" dirty="0" err="1">
                <a:cs typeface="Times New Roman" pitchFamily="18" charset="0"/>
              </a:rPr>
              <a:t>XTomo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220072" y="1700808"/>
            <a:ext cx="3309368" cy="1800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Линзой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называется прозрачное тело, ограниченное двумя сферическими поверхностями.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3075" name="Picture 4" descr="Безымянный"/>
          <p:cNvPicPr>
            <a:picLocks noChangeAspect="1" noChangeArrowheads="1"/>
          </p:cNvPicPr>
          <p:nvPr/>
        </p:nvPicPr>
        <p:blipFill>
          <a:blip r:embed="rId4" cstate="print"/>
          <a:srcRect l="4555" t="4349" r="45244" b="64223"/>
          <a:stretch>
            <a:fillRect/>
          </a:stretch>
        </p:blipFill>
        <p:spPr bwMode="auto">
          <a:xfrm>
            <a:off x="323528" y="1268760"/>
            <a:ext cx="509587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РАССЕИВ"/>
          <p:cNvPicPr>
            <a:picLocks noChangeAspect="1" noChangeArrowheads="1"/>
          </p:cNvPicPr>
          <p:nvPr/>
        </p:nvPicPr>
        <p:blipFill>
          <a:blip r:embed="rId5" cstate="print"/>
          <a:srcRect l="3262" t="7872" r="46553" b="63316"/>
          <a:stretch>
            <a:fillRect/>
          </a:stretch>
        </p:blipFill>
        <p:spPr bwMode="auto">
          <a:xfrm>
            <a:off x="251520" y="3717032"/>
            <a:ext cx="52085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линзы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436096" y="4365104"/>
          <a:ext cx="3538391" cy="2231677"/>
        </p:xfrm>
        <a:graphic>
          <a:graphicData uri="http://schemas.openxmlformats.org/presentationml/2006/ole">
            <p:oleObj spid="_x0000_s23554" name="CorelDRAW" r:id="rId6" imgW="3672720" imgH="18957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0"/>
            <a:ext cx="4000528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 descr="D:\для урока\31816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3624258" cy="352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для урока\9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492896"/>
            <a:ext cx="277177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D:\для урока\2818.jpg"/>
          <p:cNvPicPr>
            <a:picLocks noChangeAspect="1" noChangeArrowheads="1"/>
          </p:cNvPicPr>
          <p:nvPr/>
        </p:nvPicPr>
        <p:blipFill>
          <a:blip r:embed="rId5" cstate="print">
            <a:lum bright="30000" contrast="30000"/>
          </a:blip>
          <a:srcRect/>
          <a:stretch>
            <a:fillRect/>
          </a:stretch>
        </p:blipFill>
        <p:spPr bwMode="auto">
          <a:xfrm>
            <a:off x="179512" y="3861048"/>
            <a:ext cx="257176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501008"/>
            <a:ext cx="3387056" cy="313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45f9073be4b428b8504e0ad071e5e96d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72200" y="1988840"/>
            <a:ext cx="2432794" cy="1428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692150"/>
            <a:ext cx="8226425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Линзы бывают </a:t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собирающими и рассеивающими.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8" name="Picture 4" descr="Lens_typ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225" y="2193925"/>
            <a:ext cx="8101013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848872" cy="616767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789"/>
          <p:cNvPicPr>
            <a:picLocks noChangeAspect="1" noChangeArrowheads="1"/>
          </p:cNvPicPr>
          <p:nvPr/>
        </p:nvPicPr>
        <p:blipFill>
          <a:blip r:embed="rId3" cstate="print"/>
          <a:srcRect t="25653" b="13681"/>
          <a:stretch>
            <a:fillRect/>
          </a:stretch>
        </p:blipFill>
        <p:spPr bwMode="auto">
          <a:xfrm>
            <a:off x="467544" y="4459287"/>
            <a:ext cx="6265862" cy="23987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Фокус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/>
              <a:t>собирающей линзы </a:t>
            </a:r>
            <a:r>
              <a:rPr lang="ru-RU" sz="2400" b="1" dirty="0" smtClean="0">
                <a:solidFill>
                  <a:srgbClr val="002060"/>
                </a:solidFill>
              </a:rPr>
              <a:t>(</a:t>
            </a:r>
            <a:r>
              <a:rPr lang="en-US" sz="2400" b="1" i="1" dirty="0" smtClean="0">
                <a:solidFill>
                  <a:srgbClr val="002060"/>
                </a:solidFill>
              </a:rPr>
              <a:t>F</a:t>
            </a:r>
            <a:r>
              <a:rPr lang="en-US" sz="2400" b="1" dirty="0" smtClean="0">
                <a:solidFill>
                  <a:srgbClr val="002060"/>
                </a:solidFill>
              </a:rPr>
              <a:t>) </a:t>
            </a:r>
            <a:r>
              <a:rPr lang="ru-RU" sz="2400" b="1" dirty="0" smtClean="0"/>
              <a:t>– точка на главной оптической оси, в которой собираются лучи, падающие параллельно главной оптической оси, после преломления их в линзе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132856"/>
            <a:ext cx="785818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400" b="1" i="1" dirty="0" smtClean="0">
                <a:solidFill>
                  <a:srgbClr val="002060"/>
                </a:solidFill>
              </a:rPr>
              <a:t>Фокусное расстояние (О</a:t>
            </a:r>
            <a:r>
              <a:rPr lang="en-US" sz="2400" b="1" i="1" dirty="0" smtClean="0">
                <a:solidFill>
                  <a:srgbClr val="002060"/>
                </a:solidFill>
              </a:rPr>
              <a:t>F</a:t>
            </a:r>
            <a:r>
              <a:rPr lang="ru-RU" sz="2400" b="1" i="1" dirty="0" smtClean="0">
                <a:solidFill>
                  <a:srgbClr val="002060"/>
                </a:solidFill>
              </a:rPr>
              <a:t>)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/>
              <a:t>– расстояние от главного фокуса до центра линзы (О). У собирающей линзы фокус действительный, потому – положительный.</a:t>
            </a:r>
            <a:endParaRPr lang="en-US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64502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83464" fontAlgn="auto"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Оптическая сила линзы </a:t>
            </a:r>
            <a:r>
              <a:rPr lang="ru-RU" sz="2400" b="1" dirty="0"/>
              <a:t>– величина, обратная ее фокусному расстоянию: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7572374" y="3500438"/>
          <a:ext cx="1323833" cy="936674"/>
        </p:xfrm>
        <a:graphic>
          <a:graphicData uri="http://schemas.openxmlformats.org/presentationml/2006/ole">
            <p:oleObj spid="_x0000_s25602" name="Формула" r:id="rId4" imgW="4572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4024247" cy="44644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4343400" cy="449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979712" y="4869160"/>
          <a:ext cx="5818267" cy="1728191"/>
        </p:xfrm>
        <a:graphic>
          <a:graphicData uri="http://schemas.openxmlformats.org/presentationml/2006/ole">
            <p:oleObj spid="_x0000_s26626" name="Формула" r:id="rId5" imgW="1574640" imgH="533160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696200" cy="16764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sz="2800" dirty="0" smtClean="0"/>
              <a:t>Лучи параллельные главной оптической оси, преломившись в линзе, проходят через её фокус.</a:t>
            </a:r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>
            <a:off x="838200" y="4927600"/>
            <a:ext cx="7162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34290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WordArt 7"/>
          <p:cNvSpPr>
            <a:spLocks noChangeArrowheads="1" noChangeShapeType="1" noTextEdit="1"/>
          </p:cNvSpPr>
          <p:nvPr/>
        </p:nvSpPr>
        <p:spPr bwMode="auto">
          <a:xfrm>
            <a:off x="3429000" y="51562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auto">
          <a:xfrm>
            <a:off x="2209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WordArt 9"/>
          <p:cNvSpPr>
            <a:spLocks noChangeArrowheads="1" noChangeShapeType="1" noTextEdit="1"/>
          </p:cNvSpPr>
          <p:nvPr/>
        </p:nvSpPr>
        <p:spPr bwMode="auto">
          <a:xfrm>
            <a:off x="2133600" y="5156200"/>
            <a:ext cx="304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4345" name="Line 10"/>
          <p:cNvSpPr>
            <a:spLocks noChangeShapeType="1"/>
          </p:cNvSpPr>
          <p:nvPr/>
        </p:nvSpPr>
        <p:spPr bwMode="auto">
          <a:xfrm>
            <a:off x="5638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Line 11"/>
          <p:cNvSpPr>
            <a:spLocks noChangeShapeType="1"/>
          </p:cNvSpPr>
          <p:nvPr/>
        </p:nvSpPr>
        <p:spPr bwMode="auto">
          <a:xfrm>
            <a:off x="70866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7" name="WordArt 12"/>
          <p:cNvSpPr>
            <a:spLocks noChangeArrowheads="1" noChangeShapeType="1" noTextEdit="1"/>
          </p:cNvSpPr>
          <p:nvPr/>
        </p:nvSpPr>
        <p:spPr bwMode="auto">
          <a:xfrm>
            <a:off x="5867400" y="45466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4348" name="WordArt 13"/>
          <p:cNvSpPr>
            <a:spLocks noChangeArrowheads="1" noChangeShapeType="1" noTextEdit="1"/>
          </p:cNvSpPr>
          <p:nvPr/>
        </p:nvSpPr>
        <p:spPr bwMode="auto">
          <a:xfrm>
            <a:off x="6934200" y="4470400"/>
            <a:ext cx="3810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31087" name="Line 15"/>
          <p:cNvSpPr>
            <a:spLocks noChangeShapeType="1"/>
          </p:cNvSpPr>
          <p:nvPr/>
        </p:nvSpPr>
        <p:spPr bwMode="auto">
          <a:xfrm>
            <a:off x="2555875" y="4292600"/>
            <a:ext cx="2057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0" name="Line 19"/>
          <p:cNvSpPr>
            <a:spLocks noChangeShapeType="1"/>
          </p:cNvSpPr>
          <p:nvPr/>
        </p:nvSpPr>
        <p:spPr bwMode="auto">
          <a:xfrm flipH="1">
            <a:off x="4643438" y="3068638"/>
            <a:ext cx="0" cy="3411537"/>
          </a:xfrm>
          <a:prstGeom prst="line">
            <a:avLst/>
          </a:prstGeom>
          <a:noFill/>
          <a:ln w="76200">
            <a:solidFill>
              <a:srgbClr val="66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1092" name="Line 20"/>
          <p:cNvSpPr>
            <a:spLocks noChangeShapeType="1"/>
          </p:cNvSpPr>
          <p:nvPr/>
        </p:nvSpPr>
        <p:spPr bwMode="auto">
          <a:xfrm rot="-260296">
            <a:off x="4754563" y="4198938"/>
            <a:ext cx="2879725" cy="22923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52" name="AutoShape 21"/>
          <p:cNvSpPr>
            <a:spLocks noChangeArrowheads="1"/>
          </p:cNvSpPr>
          <p:nvPr/>
        </p:nvSpPr>
        <p:spPr bwMode="auto">
          <a:xfrm>
            <a:off x="2484438" y="4221163"/>
            <a:ext cx="71437" cy="71437"/>
          </a:xfrm>
          <a:prstGeom prst="irregularSeal1">
            <a:avLst/>
          </a:prstGeom>
          <a:noFill/>
          <a:ln w="5715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395536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Построение изображения в линзе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7" grpId="0" animBg="1"/>
      <p:bldP spid="13109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358775" y="1340768"/>
            <a:ext cx="8785225" cy="1760538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800" dirty="0" smtClean="0"/>
              <a:t>2. Лучи идущие к линзе через её фокус, после преломления будут направлены параллельно главной оптической оси.</a:t>
            </a:r>
          </a:p>
          <a:p>
            <a:pPr marL="609600" indent="-609600"/>
            <a:endParaRPr lang="ru-RU" sz="2800" dirty="0" smtClean="0"/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>
            <a:off x="838200" y="4927600"/>
            <a:ext cx="7162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34290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5" name="WordArt 6"/>
          <p:cNvSpPr>
            <a:spLocks noChangeArrowheads="1" noChangeShapeType="1" noTextEdit="1"/>
          </p:cNvSpPr>
          <p:nvPr/>
        </p:nvSpPr>
        <p:spPr bwMode="auto">
          <a:xfrm>
            <a:off x="3429000" y="51562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2209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WordArt 8"/>
          <p:cNvSpPr>
            <a:spLocks noChangeArrowheads="1" noChangeShapeType="1" noTextEdit="1"/>
          </p:cNvSpPr>
          <p:nvPr/>
        </p:nvSpPr>
        <p:spPr bwMode="auto">
          <a:xfrm>
            <a:off x="2133600" y="5156200"/>
            <a:ext cx="304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>
            <a:off x="5638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70866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WordArt 11"/>
          <p:cNvSpPr>
            <a:spLocks noChangeArrowheads="1" noChangeShapeType="1" noTextEdit="1"/>
          </p:cNvSpPr>
          <p:nvPr/>
        </p:nvSpPr>
        <p:spPr bwMode="auto">
          <a:xfrm>
            <a:off x="5867400" y="45466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5371" name="WordArt 12"/>
          <p:cNvSpPr>
            <a:spLocks noChangeArrowheads="1" noChangeShapeType="1" noTextEdit="1"/>
          </p:cNvSpPr>
          <p:nvPr/>
        </p:nvSpPr>
        <p:spPr bwMode="auto">
          <a:xfrm>
            <a:off x="6934200" y="4470400"/>
            <a:ext cx="3810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5372" name="AutoShape 15"/>
          <p:cNvSpPr>
            <a:spLocks noChangeArrowheads="1"/>
          </p:cNvSpPr>
          <p:nvPr/>
        </p:nvSpPr>
        <p:spPr bwMode="auto">
          <a:xfrm>
            <a:off x="2484438" y="4221163"/>
            <a:ext cx="71437" cy="71437"/>
          </a:xfrm>
          <a:prstGeom prst="irregularSeal1">
            <a:avLst/>
          </a:prstGeom>
          <a:noFill/>
          <a:ln w="5715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3" name="Line 16"/>
          <p:cNvSpPr>
            <a:spLocks noChangeShapeType="1"/>
          </p:cNvSpPr>
          <p:nvPr/>
        </p:nvSpPr>
        <p:spPr bwMode="auto">
          <a:xfrm flipH="1">
            <a:off x="4643438" y="3068638"/>
            <a:ext cx="0" cy="3411537"/>
          </a:xfrm>
          <a:prstGeom prst="line">
            <a:avLst/>
          </a:prstGeom>
          <a:noFill/>
          <a:ln w="76200">
            <a:solidFill>
              <a:srgbClr val="66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13" name="Line 17"/>
          <p:cNvSpPr>
            <a:spLocks noChangeShapeType="1"/>
          </p:cNvSpPr>
          <p:nvPr/>
        </p:nvSpPr>
        <p:spPr bwMode="auto">
          <a:xfrm>
            <a:off x="2484438" y="4292600"/>
            <a:ext cx="2159000" cy="13684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114" name="Line 18"/>
          <p:cNvSpPr>
            <a:spLocks noChangeShapeType="1"/>
          </p:cNvSpPr>
          <p:nvPr/>
        </p:nvSpPr>
        <p:spPr bwMode="auto">
          <a:xfrm>
            <a:off x="4643438" y="5589588"/>
            <a:ext cx="338455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Построение изображения в линзе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13" grpId="0" animBg="1"/>
      <p:bldP spid="1321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539552" y="1556792"/>
            <a:ext cx="792088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defRPr/>
            </a:pPr>
            <a:r>
              <a:rPr lang="ru-RU" sz="2800" dirty="0"/>
              <a:t>3. </a:t>
            </a:r>
            <a:r>
              <a:rPr lang="ru-RU" sz="2800" dirty="0">
                <a:latin typeface="+mn-lt"/>
              </a:rPr>
              <a:t>Лучи, проходящие через оптический центр не меняют своего направления.</a:t>
            </a:r>
          </a:p>
        </p:txBody>
      </p:sp>
      <p:sp>
        <p:nvSpPr>
          <p:cNvPr id="16387" name="Line 4"/>
          <p:cNvSpPr>
            <a:spLocks noChangeShapeType="1"/>
          </p:cNvSpPr>
          <p:nvPr/>
        </p:nvSpPr>
        <p:spPr bwMode="auto">
          <a:xfrm>
            <a:off x="838200" y="4927600"/>
            <a:ext cx="7162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>
            <a:off x="34290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WordArt 6"/>
          <p:cNvSpPr>
            <a:spLocks noChangeArrowheads="1" noChangeShapeType="1" noTextEdit="1"/>
          </p:cNvSpPr>
          <p:nvPr/>
        </p:nvSpPr>
        <p:spPr bwMode="auto">
          <a:xfrm>
            <a:off x="3429000" y="51562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2209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WordArt 8"/>
          <p:cNvSpPr>
            <a:spLocks noChangeArrowheads="1" noChangeShapeType="1" noTextEdit="1"/>
          </p:cNvSpPr>
          <p:nvPr/>
        </p:nvSpPr>
        <p:spPr bwMode="auto">
          <a:xfrm>
            <a:off x="2133600" y="5156200"/>
            <a:ext cx="3048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6392" name="Line 9"/>
          <p:cNvSpPr>
            <a:spLocks noChangeShapeType="1"/>
          </p:cNvSpPr>
          <p:nvPr/>
        </p:nvSpPr>
        <p:spPr bwMode="auto">
          <a:xfrm>
            <a:off x="56388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7086600" y="4775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WordArt 11"/>
          <p:cNvSpPr>
            <a:spLocks noChangeArrowheads="1" noChangeShapeType="1" noTextEdit="1"/>
          </p:cNvSpPr>
          <p:nvPr/>
        </p:nvSpPr>
        <p:spPr bwMode="auto">
          <a:xfrm>
            <a:off x="5867400" y="4546600"/>
            <a:ext cx="1524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6395" name="WordArt 12"/>
          <p:cNvSpPr>
            <a:spLocks noChangeArrowheads="1" noChangeShapeType="1" noTextEdit="1"/>
          </p:cNvSpPr>
          <p:nvPr/>
        </p:nvSpPr>
        <p:spPr bwMode="auto">
          <a:xfrm>
            <a:off x="6934200" y="4470400"/>
            <a:ext cx="3810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2F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6396" name="AutoShape 13"/>
          <p:cNvSpPr>
            <a:spLocks noChangeArrowheads="1"/>
          </p:cNvSpPr>
          <p:nvPr/>
        </p:nvSpPr>
        <p:spPr bwMode="auto">
          <a:xfrm>
            <a:off x="2484438" y="4221163"/>
            <a:ext cx="71437" cy="71437"/>
          </a:xfrm>
          <a:prstGeom prst="irregularSeal1">
            <a:avLst/>
          </a:prstGeom>
          <a:noFill/>
          <a:ln w="5715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7" name="Line 16"/>
          <p:cNvSpPr>
            <a:spLocks noChangeShapeType="1"/>
          </p:cNvSpPr>
          <p:nvPr/>
        </p:nvSpPr>
        <p:spPr bwMode="auto">
          <a:xfrm flipH="1">
            <a:off x="4643438" y="2997200"/>
            <a:ext cx="0" cy="3411538"/>
          </a:xfrm>
          <a:prstGeom prst="line">
            <a:avLst/>
          </a:prstGeom>
          <a:noFill/>
          <a:ln w="76200">
            <a:solidFill>
              <a:srgbClr val="66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37" name="Line 17"/>
          <p:cNvSpPr>
            <a:spLocks noChangeShapeType="1"/>
          </p:cNvSpPr>
          <p:nvPr/>
        </p:nvSpPr>
        <p:spPr bwMode="auto">
          <a:xfrm>
            <a:off x="2555875" y="4221163"/>
            <a:ext cx="2087563" cy="7207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>
            <a:off x="4572000" y="4941888"/>
            <a:ext cx="2305050" cy="792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Построение изображения в линзе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7" grpId="0" animBg="1"/>
      <p:bldP spid="1331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6" descr="4"/>
          <p:cNvPicPr>
            <a:picLocks noChangeAspect="1" noChangeArrowheads="1"/>
          </p:cNvPicPr>
          <p:nvPr/>
        </p:nvPicPr>
        <p:blipFill>
          <a:blip r:embed="rId3" cstate="print"/>
          <a:srcRect t="13185" r="12891"/>
          <a:stretch>
            <a:fillRect/>
          </a:stretch>
        </p:blipFill>
        <p:spPr bwMode="auto">
          <a:xfrm>
            <a:off x="571472" y="1357298"/>
            <a:ext cx="4143404" cy="2907429"/>
          </a:xfrm>
          <a:prstGeom prst="rect">
            <a:avLst/>
          </a:prstGeom>
          <a:noFill/>
        </p:spPr>
      </p:pic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143504" y="1571612"/>
          <a:ext cx="2214578" cy="1261820"/>
        </p:xfrm>
        <a:graphic>
          <a:graphicData uri="http://schemas.openxmlformats.org/presentationml/2006/ole">
            <p:oleObj spid="_x0000_s27650" name="Формула" r:id="rId4" imgW="748975" imgH="431613" progId="Equation.3">
              <p:embed/>
            </p:oleObj>
          </a:graphicData>
        </a:graphic>
      </p:graphicFrame>
      <p:sp>
        <p:nvSpPr>
          <p:cNvPr id="5" name="Text Box 48"/>
          <p:cNvSpPr txBox="1">
            <a:spLocks noChangeArrowheads="1"/>
          </p:cNvSpPr>
          <p:nvPr/>
        </p:nvSpPr>
        <p:spPr bwMode="auto">
          <a:xfrm>
            <a:off x="1698871" y="428604"/>
            <a:ext cx="575458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Times New Roman" pitchFamily="18" charset="0"/>
              </a:rPr>
              <a:t>Формула тонкой 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</a:rPr>
              <a:t>линзы</a:t>
            </a:r>
            <a:endParaRPr lang="ru-RU" sz="44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725144"/>
            <a:ext cx="715779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F – </a:t>
            </a:r>
            <a:r>
              <a:rPr lang="ru-RU" sz="2800" dirty="0" smtClean="0">
                <a:solidFill>
                  <a:srgbClr val="002060"/>
                </a:solidFill>
              </a:rPr>
              <a:t>фокусное расстояние линзы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d</a:t>
            </a:r>
            <a:r>
              <a:rPr lang="ru-RU" sz="2800" dirty="0" smtClean="0">
                <a:solidFill>
                  <a:srgbClr val="002060"/>
                </a:solidFill>
              </a:rPr>
              <a:t> – расстояние от линзы до изображения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f</a:t>
            </a:r>
            <a:r>
              <a:rPr lang="ru-RU" sz="2800" dirty="0" smtClean="0">
                <a:solidFill>
                  <a:srgbClr val="002060"/>
                </a:solidFill>
              </a:rPr>
              <a:t> -  расстояние от предмета до линзы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0344" y="260648"/>
            <a:ext cx="9133656" cy="1738312"/>
          </a:xfrm>
        </p:spPr>
        <p:txBody>
          <a:bodyPr>
            <a:normAutofit fontScale="90000"/>
          </a:bodyPr>
          <a:lstStyle/>
          <a:p>
            <a:pPr eaLnBrk="1" hangingPunct="1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600" dirty="0" err="1" smtClean="0"/>
              <a:t>Если</a:t>
            </a:r>
            <a:r>
              <a:rPr lang="en-GB" sz="3600" dirty="0" smtClean="0"/>
              <a:t> </a:t>
            </a:r>
            <a:r>
              <a:rPr lang="en-GB" sz="3600" dirty="0" err="1" smtClean="0"/>
              <a:t>предмет</a:t>
            </a:r>
            <a:r>
              <a:rPr lang="en-GB" sz="3600" dirty="0" smtClean="0"/>
              <a:t> </a:t>
            </a:r>
            <a:r>
              <a:rPr lang="en-GB" sz="3600" dirty="0" err="1" smtClean="0"/>
              <a:t>находится</a:t>
            </a:r>
            <a:r>
              <a:rPr lang="en-GB" sz="3600" dirty="0" smtClean="0"/>
              <a:t> </a:t>
            </a:r>
            <a:r>
              <a:rPr lang="en-GB" sz="3600" dirty="0" err="1" smtClean="0"/>
              <a:t>между</a:t>
            </a:r>
            <a:r>
              <a:rPr lang="en-GB" sz="3600" dirty="0" smtClean="0"/>
              <a:t> </a:t>
            </a:r>
            <a:r>
              <a:rPr lang="en-GB" sz="3600" dirty="0" err="1" smtClean="0"/>
              <a:t>фокусом</a:t>
            </a:r>
            <a:r>
              <a:rPr lang="en-GB" sz="3600" dirty="0" smtClean="0"/>
              <a:t> и </a:t>
            </a:r>
            <a:r>
              <a:rPr lang="en-GB" sz="3600" dirty="0" err="1" smtClean="0"/>
              <a:t>двойным</a:t>
            </a:r>
            <a:r>
              <a:rPr lang="en-GB" sz="3600" dirty="0" smtClean="0"/>
              <a:t> </a:t>
            </a:r>
            <a:r>
              <a:rPr lang="en-GB" sz="3600" dirty="0" err="1" smtClean="0"/>
              <a:t>фокусом</a:t>
            </a:r>
            <a:r>
              <a:rPr lang="en-GB" sz="3600" dirty="0" smtClean="0"/>
              <a:t>, </a:t>
            </a:r>
            <a:r>
              <a:rPr lang="en-GB" sz="3600" dirty="0" err="1" smtClean="0"/>
              <a:t>то</a:t>
            </a:r>
            <a:r>
              <a:rPr lang="en-GB" sz="3600" dirty="0" smtClean="0"/>
              <a:t> </a:t>
            </a:r>
            <a:r>
              <a:rPr lang="en-GB" sz="3600" dirty="0" err="1" smtClean="0"/>
              <a:t>изображение</a:t>
            </a:r>
            <a:r>
              <a:rPr lang="en-GB" sz="3600" dirty="0" smtClean="0"/>
              <a:t> </a:t>
            </a:r>
            <a:r>
              <a:rPr lang="en-GB" sz="3600" dirty="0" err="1" smtClean="0"/>
              <a:t>действительное</a:t>
            </a:r>
            <a:r>
              <a:rPr lang="en-GB" sz="3600" dirty="0" smtClean="0"/>
              <a:t>, </a:t>
            </a:r>
            <a:r>
              <a:rPr lang="en-GB" sz="3600" dirty="0" err="1" smtClean="0"/>
              <a:t>обратное</a:t>
            </a:r>
            <a:r>
              <a:rPr lang="en-GB" sz="3600" dirty="0" smtClean="0"/>
              <a:t>, </a:t>
            </a:r>
            <a:r>
              <a:rPr lang="en-GB" sz="3600" dirty="0" err="1" smtClean="0"/>
              <a:t>увеличенное</a:t>
            </a:r>
            <a:r>
              <a:rPr lang="en-GB" sz="3600" dirty="0" smtClean="0"/>
              <a:t>.</a:t>
            </a:r>
            <a:r>
              <a:rPr lang="en-GB" sz="2000" dirty="0" smtClean="0"/>
              <a:t> 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132856"/>
            <a:ext cx="8229600" cy="388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971600" y="5013176"/>
          <a:ext cx="2214563" cy="1262063"/>
        </p:xfrm>
        <a:graphic>
          <a:graphicData uri="http://schemas.openxmlformats.org/presentationml/2006/ole">
            <p:oleObj spid="_x0000_s28674" name="Формула" r:id="rId5" imgW="723600" imgH="419040" progId="Equation.3">
              <p:embed/>
            </p:oleObj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11150"/>
            <a:ext cx="7772400" cy="1738313"/>
          </a:xfrm>
        </p:spPr>
        <p:txBody>
          <a:bodyPr>
            <a:normAutofit fontScale="90000"/>
          </a:bodyPr>
          <a:lstStyle/>
          <a:p>
            <a:pPr eaLnBrk="1" hangingPunct="1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600" dirty="0" err="1" smtClean="0"/>
              <a:t>Если</a:t>
            </a:r>
            <a:r>
              <a:rPr lang="en-GB" sz="3600" dirty="0" smtClean="0"/>
              <a:t> </a:t>
            </a:r>
            <a:r>
              <a:rPr lang="en-GB" sz="3600" dirty="0" err="1" smtClean="0"/>
              <a:t>предмет</a:t>
            </a:r>
            <a:r>
              <a:rPr lang="en-GB" sz="3600" dirty="0" smtClean="0"/>
              <a:t> </a:t>
            </a:r>
            <a:r>
              <a:rPr lang="en-GB" sz="3600" dirty="0" err="1" smtClean="0"/>
              <a:t>находится</a:t>
            </a:r>
            <a:r>
              <a:rPr lang="en-GB" sz="3600" dirty="0" smtClean="0"/>
              <a:t> в </a:t>
            </a:r>
            <a:r>
              <a:rPr lang="en-GB" sz="3600" dirty="0" err="1" smtClean="0"/>
              <a:t>двойном</a:t>
            </a:r>
            <a:r>
              <a:rPr lang="en-GB" sz="3600" dirty="0" smtClean="0"/>
              <a:t>         </a:t>
            </a:r>
            <a:r>
              <a:rPr lang="en-GB" sz="3600" dirty="0" err="1" smtClean="0"/>
              <a:t>фокусе</a:t>
            </a:r>
            <a:r>
              <a:rPr lang="en-GB" sz="3600" dirty="0" smtClean="0"/>
              <a:t>, </a:t>
            </a:r>
            <a:r>
              <a:rPr lang="en-GB" sz="3600" dirty="0" err="1" smtClean="0"/>
              <a:t>то</a:t>
            </a:r>
            <a:r>
              <a:rPr lang="en-GB" sz="3600" dirty="0" smtClean="0"/>
              <a:t> </a:t>
            </a:r>
            <a:r>
              <a:rPr lang="en-GB" sz="3600" dirty="0" err="1" smtClean="0"/>
              <a:t>изображение</a:t>
            </a:r>
            <a:r>
              <a:rPr lang="en-GB" sz="3600" dirty="0" smtClean="0"/>
              <a:t> </a:t>
            </a:r>
            <a:r>
              <a:rPr lang="en-GB" sz="3600" dirty="0" err="1" smtClean="0"/>
              <a:t>получится</a:t>
            </a:r>
            <a:r>
              <a:rPr lang="en-GB" sz="3600" dirty="0" smtClean="0"/>
              <a:t> </a:t>
            </a:r>
            <a:r>
              <a:rPr lang="en-GB" sz="3600" dirty="0" err="1" smtClean="0"/>
              <a:t>действительное</a:t>
            </a:r>
            <a:r>
              <a:rPr lang="en-GB" sz="3600" dirty="0" smtClean="0"/>
              <a:t>, </a:t>
            </a:r>
            <a:r>
              <a:rPr lang="en-GB" sz="3600" dirty="0" err="1" smtClean="0"/>
              <a:t>равное</a:t>
            </a:r>
            <a:r>
              <a:rPr lang="en-GB" sz="3600" dirty="0" smtClean="0"/>
              <a:t>, </a:t>
            </a:r>
            <a:r>
              <a:rPr lang="en-GB" sz="3600" dirty="0" err="1" smtClean="0"/>
              <a:t>обратное</a:t>
            </a:r>
            <a:r>
              <a:rPr lang="en-GB" sz="3600" dirty="0" smtClean="0"/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3138" y="2286000"/>
            <a:ext cx="7124700" cy="3505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83568" y="4941168"/>
          <a:ext cx="2214563" cy="1262063"/>
        </p:xfrm>
        <a:graphic>
          <a:graphicData uri="http://schemas.openxmlformats.org/presentationml/2006/ole">
            <p:oleObj spid="_x0000_s29698" name="Формула" r:id="rId5" imgW="723600" imgH="419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</a:rPr>
              <a:t>Предмет находится за двойным фокусом линзы 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</a:rPr>
              <a:t>(d&gt;2F)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571612"/>
            <a:ext cx="6786610" cy="472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755576" y="4941168"/>
          <a:ext cx="2214563" cy="1262063"/>
        </p:xfrm>
        <a:graphic>
          <a:graphicData uri="http://schemas.openxmlformats.org/presentationml/2006/ole">
            <p:oleObj spid="_x0000_s30722" name="Формула" r:id="rId4" imgW="7236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200" smtClean="0"/>
              <a:t>Если предмет находится в фокусе, то изображения нет.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62188"/>
            <a:ext cx="7772400" cy="3552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03225"/>
            <a:ext cx="7772400" cy="1554163"/>
          </a:xfrm>
        </p:spPr>
        <p:txBody>
          <a:bodyPr>
            <a:normAutofit fontScale="90000"/>
          </a:bodyPr>
          <a:lstStyle/>
          <a:p>
            <a:pPr eaLnBrk="1" hangingPunct="1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200" smtClean="0"/>
              <a:t>Если предмет находится между фокусом и оптическим центром, то изображение мнимое, прямое, увеличенное.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057400"/>
            <a:ext cx="7870825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6156176" y="2708920"/>
          <a:ext cx="2214563" cy="1262063"/>
        </p:xfrm>
        <a:graphic>
          <a:graphicData uri="http://schemas.openxmlformats.org/presentationml/2006/ole">
            <p:oleObj spid="_x0000_s31746" name="Формула" r:id="rId5" imgW="723600" imgH="419040" progId="Equation.3">
              <p:embed/>
            </p:oleObj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200" smtClean="0"/>
              <a:t>Построение в рассеивающей линзе: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828800"/>
            <a:ext cx="8229600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725488" y="4724400"/>
          <a:ext cx="2563812" cy="1262063"/>
        </p:xfrm>
        <a:graphic>
          <a:graphicData uri="http://schemas.openxmlformats.org/presentationml/2006/ole">
            <p:oleObj spid="_x0000_s32770" name="Формула" r:id="rId5" imgW="838080" imgH="419040" progId="Equation.3">
              <p:embed/>
            </p:oleObj>
          </a:graphicData>
        </a:graphic>
      </p:graphicFrame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Увеличение линзы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571612"/>
            <a:ext cx="7715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Линейное увеличение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отношение линейного размера изображения к линейному размеру предмета.</a:t>
            </a:r>
          </a:p>
        </p:txBody>
      </p:sp>
      <p:pic>
        <p:nvPicPr>
          <p:cNvPr id="4" name="Содержимое 3" descr="image007_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860" y="3643314"/>
            <a:ext cx="4459366" cy="2378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</a:rPr>
              <a:t>Точечный источник света, находящийся на главной оптической оси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643050"/>
            <a:ext cx="6572296" cy="463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Построение изображения точки,  лежащей на главной оптической оси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рассеивающей линз</a:t>
            </a:r>
            <a:r>
              <a:rPr lang="ru-RU" sz="2800" dirty="0" smtClean="0">
                <a:solidFill>
                  <a:srgbClr val="002060"/>
                </a:solidFill>
              </a:rPr>
              <a:t>ы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738" y="1916832"/>
            <a:ext cx="786489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Аберрации линз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28596" y="1357298"/>
            <a:ext cx="8229600" cy="55007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Сферическая аберрация</a:t>
            </a:r>
            <a:r>
              <a:rPr kumimoji="0" lang="ru-RU" sz="2400" b="0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заключается в том, что при преломлении широких (не параксиальных) пучков света на сферических поверхностях линз нарушается их фокусировка и вместо точки в фокусе линзы будет наблюдаться пятно.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Spherical_aberration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501008"/>
            <a:ext cx="7001494" cy="31432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29190" y="4429132"/>
            <a:ext cx="3786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Контраст и разрешение в изображении — уменьшаются.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Аберрации линз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14422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Хроматическая аберрация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(зависимость фокусного расстояния от длины волны света) возникает вследствие дисперсии показателя преломления стекол, из которых изготавливаются линзы.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romaticheskaya_aberracciy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2857496"/>
            <a:ext cx="6715172" cy="3497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p011185cr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Тип хроматических аберраций: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571612"/>
            <a:ext cx="807249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Хроматическая аберрация положения - пересечение лучей с различной длиной волны в разных плоскостях вдоль оптической оси (вблизи плоскости изображения), при этом изображения будут разного цвета, но одного увеличения.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Астигматизм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Содержимое 3" descr="Astigmati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25285" y="2636912"/>
            <a:ext cx="5018715" cy="39008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544" y="980728"/>
            <a:ext cx="824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Астигматизм</a:t>
            </a:r>
            <a:r>
              <a:rPr lang="ru-RU" sz="2400" dirty="0" smtClean="0">
                <a:solidFill>
                  <a:srgbClr val="002060"/>
                </a:solidFill>
              </a:rPr>
              <a:t> - изображение точки, удалённой от оптической оси, представляет собой не точку, а две взаимно перпендикулярные линии, лежащие в разных плоскостях.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564904"/>
            <a:ext cx="37444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Аберрация астигматизм характеризуется тем, что лучи от объекта собираются в двух взаимно перпендикулярных плоскостях изображения, которые разнесены друг от друга на некоторое расстояние. 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928670"/>
            <a:ext cx="8458200" cy="1222375"/>
          </a:xfrm>
          <a:ln w="76200">
            <a:solidFill>
              <a:srgbClr val="009900"/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latin typeface="+mj-lt"/>
              </a:rPr>
              <a:t>Оптическая система глаза. Оптическая микроскопия.</a:t>
            </a:r>
            <a:endParaRPr lang="ru-RU" sz="4000" dirty="0">
              <a:latin typeface="+mj-lt"/>
            </a:endParaRP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/>
          </a:p>
        </p:txBody>
      </p:sp>
      <p:pic>
        <p:nvPicPr>
          <p:cNvPr id="14341" name="Picture 5" descr="http://30.media.tumblr.com/c8lKr5YrUgkwgeykWI947lxMo1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571744"/>
            <a:ext cx="545707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214290"/>
            <a:ext cx="8686800" cy="838200"/>
          </a:xfrm>
          <a:prstGeom prst="rect">
            <a:avLst/>
          </a:prstGeom>
          <a:ln>
            <a:noFill/>
          </a:ln>
        </p:spPr>
        <p:txBody>
          <a:bodyPr>
            <a:normAutofit fontScale="8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u="sng" cap="all" dirty="0">
                <a:solidFill>
                  <a:srgbClr val="0099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Упрощенная оптическая схема глаза</a:t>
            </a:r>
          </a:p>
        </p:txBody>
      </p:sp>
      <p:pic>
        <p:nvPicPr>
          <p:cNvPr id="17411" name="Picture 1" descr="F:\Медицинская и биологическая физика курс лекций с задачами Федорова Фаустов\Презентации Галина Вячеславовна\Геом.опт\3 image00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914400"/>
            <a:ext cx="7058025" cy="3846513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</p:spPr>
      </p:pic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0" y="4919663"/>
            <a:ext cx="87868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>
                <a:solidFill>
                  <a:srgbClr val="009900"/>
                </a:solidFill>
              </a:rPr>
              <a:t>Передняя камера глаза </a:t>
            </a:r>
            <a:r>
              <a:rPr lang="ru-RU"/>
              <a:t>- это пространство между роговицей и радужкой. </a:t>
            </a:r>
            <a:r>
              <a:rPr lang="ru-RU" i="1"/>
              <a:t>Она заполнена внутриглазной жидкостью.</a:t>
            </a:r>
          </a:p>
          <a:p>
            <a:r>
              <a:rPr lang="ru-RU" b="1" u="sng">
                <a:solidFill>
                  <a:srgbClr val="009900"/>
                </a:solidFill>
              </a:rPr>
              <a:t>Стекловидное тело </a:t>
            </a:r>
            <a:r>
              <a:rPr lang="ru-RU"/>
              <a:t>- гелеобразная прозрачная субстанция, расположенная в заднем отделе глаза. </a:t>
            </a:r>
            <a:r>
              <a:rPr lang="ru-RU" i="1"/>
              <a:t>Стекловидное тело поддерживает форму глазного яблока, участвует во внутриглазном обмене веществ.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0" y="214313"/>
            <a:ext cx="55721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u="sng">
                <a:solidFill>
                  <a:srgbClr val="009900"/>
                </a:solidFill>
              </a:rPr>
              <a:t>Аккомодация </a:t>
            </a:r>
          </a:p>
          <a:p>
            <a:pPr>
              <a:buFontTx/>
              <a:buChar char="-"/>
            </a:pPr>
            <a:r>
              <a:rPr lang="ru-RU" sz="2400" i="1"/>
              <a:t>изменение кривизны хрусталика, способствующее четкому видению различно удаленных предметов</a:t>
            </a:r>
            <a:r>
              <a:rPr lang="ru-RU" sz="2400"/>
              <a:t>.</a:t>
            </a:r>
          </a:p>
          <a:p>
            <a:r>
              <a:rPr lang="ru-RU" sz="2400"/>
              <a:t> </a:t>
            </a:r>
            <a:r>
              <a:rPr lang="ru-RU"/>
              <a:t>Предмет расположения </a:t>
            </a:r>
            <a:r>
              <a:rPr lang="ru-RU">
                <a:solidFill>
                  <a:srgbClr val="0070C0"/>
                </a:solidFill>
              </a:rPr>
              <a:t>на бесконечности </a:t>
            </a:r>
            <a:r>
              <a:rPr lang="ru-RU"/>
              <a:t>=</a:t>
            </a:r>
            <a:r>
              <a:rPr lang="en-US"/>
              <a:t>&gt;</a:t>
            </a:r>
            <a:r>
              <a:rPr lang="ru-RU"/>
              <a:t> </a:t>
            </a:r>
            <a:r>
              <a:rPr lang="en-US">
                <a:solidFill>
                  <a:srgbClr val="0070C0"/>
                </a:solidFill>
              </a:rPr>
              <a:t>D</a:t>
            </a:r>
            <a:r>
              <a:rPr lang="ru-RU">
                <a:solidFill>
                  <a:srgbClr val="0070C0"/>
                </a:solidFill>
              </a:rPr>
              <a:t> →</a:t>
            </a:r>
            <a:r>
              <a:rPr lang="en-US">
                <a:solidFill>
                  <a:srgbClr val="0070C0"/>
                </a:solidFill>
              </a:rPr>
              <a:t> min</a:t>
            </a:r>
            <a:r>
              <a:rPr lang="ru-RU"/>
              <a:t>, хрусталик аккомодирован на ∞. </a:t>
            </a:r>
            <a:r>
              <a:rPr lang="ru-RU">
                <a:solidFill>
                  <a:srgbClr val="FF0000"/>
                </a:solidFill>
              </a:rPr>
              <a:t>Предмет приближается </a:t>
            </a:r>
            <a:r>
              <a:rPr lang="ru-RU"/>
              <a:t>к глазу=</a:t>
            </a:r>
            <a:r>
              <a:rPr lang="en-US"/>
              <a:t>&gt;</a:t>
            </a:r>
            <a:r>
              <a:rPr lang="ru-RU"/>
              <a:t> </a:t>
            </a:r>
            <a:r>
              <a:rPr lang="en-US">
                <a:solidFill>
                  <a:srgbClr val="FF0000"/>
                </a:solidFill>
              </a:rPr>
              <a:t>D</a:t>
            </a:r>
            <a:r>
              <a:rPr lang="ru-RU">
                <a:solidFill>
                  <a:srgbClr val="FF0000"/>
                </a:solidFill>
              </a:rPr>
              <a:t>↑</a:t>
            </a:r>
            <a:r>
              <a:rPr lang="ru-RU"/>
              <a:t> (увеличивается кривизна хрусталика).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562600" y="142875"/>
            <a:ext cx="2971800" cy="3743325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u="sng">
                <a:solidFill>
                  <a:schemeClr val="tx1"/>
                </a:solidFill>
                <a:latin typeface="Franklin Gothic Book" pitchFamily="34" charset="0"/>
              </a:rPr>
              <a:t>У рыб </a:t>
            </a:r>
            <a:r>
              <a:rPr lang="ru-RU" sz="1800" b="1">
                <a:solidFill>
                  <a:schemeClr val="tx1"/>
                </a:solidFill>
                <a:latin typeface="Franklin Gothic Book" pitchFamily="34" charset="0"/>
              </a:rPr>
              <a:t>хрусталик круглый </a:t>
            </a:r>
            <a:r>
              <a:rPr lang="ru-RU" sz="1800" b="1">
                <a:solidFill>
                  <a:schemeClr val="tx1"/>
                </a:solidFill>
                <a:latin typeface="Times New Roman" pitchFamily="18" charset="0"/>
              </a:rPr>
              <a:t>,</a:t>
            </a:r>
            <a:r>
              <a:rPr lang="ru-RU" sz="1800" b="1">
                <a:solidFill>
                  <a:schemeClr val="tx1"/>
                </a:solidFill>
                <a:latin typeface="Franklin Gothic Book" pitchFamily="34" charset="0"/>
              </a:rPr>
              <a:t> плотный и может подстраивать фокус, только двигаясь относительно сетчатки.  Глаз рыбы настроен на резкое видение близких предметов и аккомодирует на далекие, отдаляя хрусталик от сетчатки.</a:t>
            </a:r>
            <a:endParaRPr lang="ru-RU" sz="1800">
              <a:solidFill>
                <a:schemeClr val="tx1"/>
              </a:solidFill>
              <a:latin typeface="Franklin Gothic Book" pitchFamily="34" charset="0"/>
            </a:endParaRPr>
          </a:p>
        </p:txBody>
      </p:sp>
      <p:pic>
        <p:nvPicPr>
          <p:cNvPr id="18436" name="Picture 5" descr="F:\Медицинская и биологическая физика курс лекций с задачами Федорова Фаустов\Презентации Галина Вячеславовна\Геом.опт\002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214688"/>
            <a:ext cx="1285875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F:\Медицинская и биологическая физика курс лекций с задачами Федорова Фаустов\Презентации Галина Вячеславовна\Геом.опт\002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3214688"/>
            <a:ext cx="1285875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285750" y="6143625"/>
            <a:ext cx="3651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   покой          напряжение       </a:t>
            </a:r>
          </a:p>
        </p:txBody>
      </p:sp>
      <p:sp>
        <p:nvSpPr>
          <p:cNvPr id="18439" name="TextBox 6"/>
          <p:cNvSpPr txBox="1">
            <a:spLocks noChangeArrowheads="1"/>
          </p:cNvSpPr>
          <p:nvPr/>
        </p:nvSpPr>
        <p:spPr bwMode="auto">
          <a:xfrm>
            <a:off x="3357563" y="4038600"/>
            <a:ext cx="5429250" cy="27701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  </a:t>
            </a:r>
            <a:r>
              <a:rPr lang="en-US" sz="3200" b="1">
                <a:solidFill>
                  <a:srgbClr val="00B0F0"/>
                </a:solidFill>
              </a:rPr>
              <a:t>S=</a:t>
            </a:r>
            <a:r>
              <a:rPr lang="ru-RU" sz="3200" b="1">
                <a:solidFill>
                  <a:srgbClr val="00B0F0"/>
                </a:solidFill>
              </a:rPr>
              <a:t>25 см</a:t>
            </a:r>
          </a:p>
          <a:p>
            <a:r>
              <a:rPr lang="ru-RU" sz="2400"/>
              <a:t> – </a:t>
            </a:r>
            <a:r>
              <a:rPr lang="ru-RU" sz="2400" u="sng"/>
              <a:t>расстояние наилучшего зрения</a:t>
            </a:r>
            <a:r>
              <a:rPr lang="ru-RU" sz="2400"/>
              <a:t>.</a:t>
            </a:r>
          </a:p>
          <a:p>
            <a:r>
              <a:rPr lang="ru-RU" sz="2400"/>
              <a:t>При приближении предмета до </a:t>
            </a:r>
          </a:p>
          <a:p>
            <a:r>
              <a:rPr lang="en-US" sz="2400"/>
              <a:t>S</a:t>
            </a:r>
            <a:r>
              <a:rPr lang="ru-RU" sz="2400"/>
              <a:t> = 25 см аккомодация совершается без напряжения.</a:t>
            </a:r>
          </a:p>
          <a:p>
            <a:r>
              <a:rPr lang="ru-RU" sz="2400" i="1"/>
              <a:t>( С возрастом аккомодация уменьшается)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85750" y="214313"/>
            <a:ext cx="8572500" cy="95408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u="sng">
                <a:solidFill>
                  <a:srgbClr val="00B050"/>
                </a:solidFill>
              </a:rPr>
              <a:t>Недостатки оптической системы глаза и способы их компенсации с помощью линз</a:t>
            </a: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285750" y="1214438"/>
            <a:ext cx="8572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Здоровый глаз (</a:t>
            </a:r>
            <a:r>
              <a:rPr lang="ru-RU" sz="2400" b="1">
                <a:solidFill>
                  <a:srgbClr val="1B0BE5"/>
                </a:solidFill>
              </a:rPr>
              <a:t>эмметропический</a:t>
            </a:r>
            <a:r>
              <a:rPr lang="ru-RU" sz="2400"/>
              <a:t>) – изображение фокусируется на сетчатке.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2071688"/>
            <a:ext cx="528637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88" y="4429125"/>
            <a:ext cx="8429625" cy="2143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u="sng" dirty="0">
                <a:solidFill>
                  <a:schemeClr val="accent6">
                    <a:lumMod val="50000"/>
                  </a:schemeClr>
                </a:solidFill>
              </a:rPr>
              <a:t>Недостатки оптической системы глаза</a:t>
            </a:r>
          </a:p>
          <a:p>
            <a:pPr algn="ctr">
              <a:defRPr/>
            </a:pPr>
            <a:endParaRPr lang="ru-RU" sz="1800" dirty="0"/>
          </a:p>
          <a:p>
            <a:pPr algn="ctr">
              <a:defRPr/>
            </a:pPr>
            <a:endParaRPr lang="ru-RU" sz="1800" dirty="0"/>
          </a:p>
          <a:p>
            <a:pPr algn="ctr">
              <a:defRPr/>
            </a:pPr>
            <a:endParaRPr lang="ru-RU" sz="1800" dirty="0"/>
          </a:p>
          <a:p>
            <a:pPr algn="ctr">
              <a:defRPr/>
            </a:pPr>
            <a:endParaRPr lang="ru-RU" sz="1800" dirty="0"/>
          </a:p>
          <a:p>
            <a:pPr algn="ctr">
              <a:defRPr/>
            </a:pPr>
            <a:endParaRPr lang="ru-RU" sz="1800" dirty="0"/>
          </a:p>
          <a:p>
            <a:pPr algn="ctr">
              <a:defRPr/>
            </a:pPr>
            <a:endParaRPr lang="ru-RU" sz="1800" dirty="0"/>
          </a:p>
        </p:txBody>
      </p:sp>
      <p:sp>
        <p:nvSpPr>
          <p:cNvPr id="6" name="Стрелка вниз 5"/>
          <p:cNvSpPr/>
          <p:nvPr/>
        </p:nvSpPr>
        <p:spPr>
          <a:xfrm rot="3600000">
            <a:off x="2413794" y="4690269"/>
            <a:ext cx="219075" cy="13350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7" name="Стрелка вниз 6"/>
          <p:cNvSpPr/>
          <p:nvPr/>
        </p:nvSpPr>
        <p:spPr>
          <a:xfrm>
            <a:off x="4214813" y="5000625"/>
            <a:ext cx="214312" cy="85725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8" name="Стрелка вниз 7"/>
          <p:cNvSpPr/>
          <p:nvPr/>
        </p:nvSpPr>
        <p:spPr>
          <a:xfrm rot="-3600000">
            <a:off x="6033294" y="4682332"/>
            <a:ext cx="209550" cy="135096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/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714375" y="5857875"/>
            <a:ext cx="1598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миопия</a:t>
            </a:r>
          </a:p>
        </p:txBody>
      </p:sp>
      <p:sp>
        <p:nvSpPr>
          <p:cNvPr id="22538" name="TextBox 9"/>
          <p:cNvSpPr txBox="1">
            <a:spLocks noChangeArrowheads="1"/>
          </p:cNvSpPr>
          <p:nvPr/>
        </p:nvSpPr>
        <p:spPr bwMode="auto">
          <a:xfrm>
            <a:off x="2643188" y="5857875"/>
            <a:ext cx="3054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гиперметропия</a:t>
            </a:r>
          </a:p>
        </p:txBody>
      </p:sp>
      <p:sp>
        <p:nvSpPr>
          <p:cNvPr id="22539" name="TextBox 10"/>
          <p:cNvSpPr txBox="1">
            <a:spLocks noChangeArrowheads="1"/>
          </p:cNvSpPr>
          <p:nvPr/>
        </p:nvSpPr>
        <p:spPr bwMode="auto">
          <a:xfrm>
            <a:off x="6000750" y="5857875"/>
            <a:ext cx="2570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астигматизм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j-lt"/>
              </a:rPr>
              <a:t>Миопия (близорукость)</a:t>
            </a:r>
            <a:endParaRPr lang="ru-RU" dirty="0">
              <a:latin typeface="+mj-lt"/>
            </a:endParaRP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285750" y="5429250"/>
            <a:ext cx="8742363" cy="584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Изображение фокусируется </a:t>
            </a:r>
            <a:r>
              <a:rPr lang="ru-RU" sz="3200">
                <a:solidFill>
                  <a:srgbClr val="C00000"/>
                </a:solidFill>
              </a:rPr>
              <a:t>перед сетчаткой</a:t>
            </a:r>
          </a:p>
        </p:txBody>
      </p:sp>
      <p:pic>
        <p:nvPicPr>
          <p:cNvPr id="23556" name="Picture 2" descr="F:\Медицинская и биологическая физика курс лекций с задачами Федорова Фаустов\Презентации Галина Вячеславовна\Геом.опт\6 miop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143000"/>
            <a:ext cx="87693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F:\Медицинская и биологическая физика курс лекций с задачами Федорова Фаустов\Презентации Галина Вячеславовна\Геом.опт\0000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F:\Медицинская и биологическая физика курс лекций с задачами Федорова Фаустов\Презентации Галина Вячеславовна\Геом.опт\003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357188"/>
            <a:ext cx="828675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428625" y="3548063"/>
            <a:ext cx="7656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б) Коррекция с помощью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рассеивающей линзы</a:t>
            </a:r>
          </a:p>
        </p:txBody>
      </p:sp>
      <p:sp>
        <p:nvSpPr>
          <p:cNvPr id="24581" name="TextBox 3"/>
          <p:cNvSpPr txBox="1">
            <a:spLocks noChangeArrowheads="1"/>
          </p:cNvSpPr>
          <p:nvPr/>
        </p:nvSpPr>
        <p:spPr bwMode="auto">
          <a:xfrm>
            <a:off x="357188" y="214313"/>
            <a:ext cx="4006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а) Ход лучей при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миопии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j-lt"/>
              </a:rPr>
              <a:t>Гиперметропия (дальнозоркость)</a:t>
            </a:r>
            <a:endParaRPr lang="ru-RU" dirty="0">
              <a:latin typeface="+mj-lt"/>
            </a:endParaRPr>
          </a:p>
        </p:txBody>
      </p:sp>
      <p:pic>
        <p:nvPicPr>
          <p:cNvPr id="25603" name="Picture 2" descr="F:\Медицинская и биологическая физика курс лекций с задачами Федорова Фаустов\Презентации Галина Вячеславовна\Геом.опт\8 dalnozorko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14438"/>
            <a:ext cx="842962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500063" y="5500688"/>
            <a:ext cx="8023225" cy="584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Изображение фокусируется </a:t>
            </a:r>
            <a:r>
              <a:rPr lang="ru-RU" sz="3200">
                <a:solidFill>
                  <a:srgbClr val="C00000"/>
                </a:solidFill>
              </a:rPr>
              <a:t>за сетчаткой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F:\Медицинская и биологическая физика курс лекций с задачами Федорова Фаустов\Презентации Галина Вячеславовна\Геом.опт\0000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642938" y="119063"/>
            <a:ext cx="5216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а) Ход лучей при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гиперметропии</a:t>
            </a: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571500" y="3643313"/>
            <a:ext cx="7302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б) Коррекция с помощью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собирающей линзы</a:t>
            </a:r>
          </a:p>
        </p:txBody>
      </p:sp>
      <p:pic>
        <p:nvPicPr>
          <p:cNvPr id="26629" name="Picture 2" descr="F:\Медицинская и биологическая физика курс лекций с задачами Федорова Фаустов\Презентации Галина Вячеславовна\Геом.опт\003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31825"/>
            <a:ext cx="8358188" cy="622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j-lt"/>
              </a:rPr>
              <a:t>Астигматизм</a:t>
            </a:r>
            <a:endParaRPr lang="ru-RU" dirty="0">
              <a:latin typeface="+mj-lt"/>
            </a:endParaRPr>
          </a:p>
        </p:txBody>
      </p:sp>
      <p:pic>
        <p:nvPicPr>
          <p:cNvPr id="27651" name="Picture 2" descr="F:\Медицинская и биологическая физика курс лекций с задачами Федорова Фаустов\Презентации Галина Вячеславовна\Геом.опт\10 astigmatiz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143000"/>
            <a:ext cx="859472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254000" y="5357813"/>
            <a:ext cx="8604250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(Неспособность глаза </a:t>
            </a:r>
            <a:r>
              <a:rPr lang="ru-RU" sz="2400">
                <a:solidFill>
                  <a:srgbClr val="C00000"/>
                </a:solidFill>
              </a:rPr>
              <a:t>одинаково резко видеть взаимно перпендикулярные линии</a:t>
            </a:r>
            <a:r>
              <a:rPr lang="ru-RU" sz="2400"/>
              <a:t>. Причина – неодинаковая кривизна роговицы или хрусталика).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F:\Медицинская и биологическая физика курс лекций с задачами Федорова Фаустов\Презентации Галина Вячеславовна\Геом.опт\0000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F:\Медицинская и биологическая физика курс лекций с задачами Федорова Фаустов\Презентации Галина Вячеславовна\Геом.опт\00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469900"/>
            <a:ext cx="6786563" cy="624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642938" y="119063"/>
            <a:ext cx="508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а) Ход лучей при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астигматизме</a:t>
            </a:r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642938" y="3429000"/>
            <a:ext cx="7754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Franklin Gothic Book" pitchFamily="34" charset="0"/>
              </a:rPr>
              <a:t>б) Коррекция с помощью </a:t>
            </a:r>
            <a:r>
              <a:rPr lang="ru-RU" sz="2800">
                <a:solidFill>
                  <a:srgbClr val="C00000"/>
                </a:solidFill>
                <a:latin typeface="Franklin Gothic Book" pitchFamily="34" charset="0"/>
              </a:rPr>
              <a:t>цилиндрической линзы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85750" y="214313"/>
            <a:ext cx="8572500" cy="1631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u="sng">
                <a:solidFill>
                  <a:srgbClr val="009900"/>
                </a:solidFill>
              </a:rPr>
              <a:t>Оптическая микроскопия </a:t>
            </a:r>
          </a:p>
          <a:p>
            <a:r>
              <a:rPr lang="ru-RU" sz="2400"/>
              <a:t>- раздел физики , изучающий приборы для получения </a:t>
            </a:r>
            <a:r>
              <a:rPr lang="ru-RU" sz="2400">
                <a:solidFill>
                  <a:srgbClr val="0070C0"/>
                </a:solidFill>
              </a:rPr>
              <a:t>увеличенных изображений  </a:t>
            </a:r>
            <a:r>
              <a:rPr lang="ru-RU" sz="2400" u="sng"/>
              <a:t>малых объектов</a:t>
            </a:r>
            <a:r>
              <a:rPr lang="ru-RU" sz="2400"/>
              <a:t> , которые невозможно рассмотреть невооруженным глазом.</a:t>
            </a:r>
          </a:p>
        </p:txBody>
      </p:sp>
      <p:pic>
        <p:nvPicPr>
          <p:cNvPr id="29699" name="Picture 2" descr="F:\Медицинская и биологическая физика курс лекций с задачами Федорова Фаустов\Презентации Галина Вячеславовна\Геом.опт\микр-п\13 микр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857375"/>
            <a:ext cx="24765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2786063" y="1857375"/>
            <a:ext cx="5929312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/>
              <a:t>Микроскоп</a:t>
            </a:r>
            <a:r>
              <a:rPr lang="ru-RU" sz="1800"/>
              <a:t> - (от греческого mikros - малый и skopeo - смотрю), оптический прибор для получения увеличенного изображения мелких объектов и их деталей, не видимых невооруженным глазом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5334000"/>
            <a:ext cx="3733800" cy="1371600"/>
          </a:xfrm>
          <a:prstGeom prst="roundRect">
            <a:avLst/>
          </a:prstGeom>
          <a:solidFill>
            <a:srgbClr val="8DE7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>
                <a:solidFill>
                  <a:srgbClr val="603B14"/>
                </a:solidFill>
                <a:latin typeface="Franklin Gothic Book" pitchFamily="34" charset="0"/>
              </a:rPr>
              <a:t>Микроскоп – важнейший лабораторный прибор для медицинских и биологических  исследований.</a:t>
            </a:r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124200"/>
            <a:ext cx="426720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Прямоугольник 2"/>
          <p:cNvSpPr>
            <a:spLocks noChangeArrowheads="1"/>
          </p:cNvSpPr>
          <p:nvPr/>
        </p:nvSpPr>
        <p:spPr bwMode="auto">
          <a:xfrm>
            <a:off x="4114800" y="5562600"/>
            <a:ext cx="4572000" cy="13144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Поперечный срез сетчатки глаза под микроскопом. Видны клетки, образующие зрительный нерв (красные), и фоторецепторные клетки — палочки (белые) и колбочки (желтые).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2400"/>
            <a:ext cx="2895600" cy="7715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000000"/>
                </a:solidFill>
                <a:latin typeface="Franklin Gothic Book" pitchFamily="34" charset="0"/>
              </a:rPr>
              <a:t>ГУК (Hooke), Роберт</a:t>
            </a:r>
            <a:endParaRPr lang="ru-RU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ru-RU">
                <a:solidFill>
                  <a:srgbClr val="000000"/>
                </a:solidFill>
                <a:latin typeface="Franklin Gothic Book" pitchFamily="34" charset="0"/>
              </a:rPr>
              <a:t>1635  – 1703</a:t>
            </a:r>
            <a:r>
              <a:rPr lang="ru-RU" sz="2400">
                <a:solidFill>
                  <a:srgbClr val="000000"/>
                </a:solidFill>
                <a:latin typeface="Franklin Gothic Book" pitchFamily="34" charset="0"/>
              </a:rPr>
              <a:t> 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90600"/>
            <a:ext cx="2678113" cy="3052763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3048000" y="152400"/>
            <a:ext cx="5486400" cy="1778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Первые успехи, связанные с применением микроскопа в научных биологических исследованиях, были достигнуты Гуком, который </a:t>
            </a:r>
            <a:r>
              <a:rPr lang="ru-RU" sz="1800">
                <a:solidFill>
                  <a:srgbClr val="C00000"/>
                </a:solidFill>
              </a:rPr>
              <a:t>первым описал растительную клетку  </a:t>
            </a:r>
            <a:r>
              <a:rPr lang="ru-RU" sz="1800"/>
              <a:t>(1665 г.). </a:t>
            </a:r>
          </a:p>
          <a:p>
            <a:r>
              <a:rPr lang="ru-RU" sz="1800"/>
              <a:t>В своей книге "Micrographia"  Гук описал устройство микроскопа.</a:t>
            </a:r>
          </a:p>
        </p:txBody>
      </p:sp>
      <p:sp>
        <p:nvSpPr>
          <p:cNvPr id="31749" name="Прямоугольник 4"/>
          <p:cNvSpPr>
            <a:spLocks noChangeArrowheads="1"/>
          </p:cNvSpPr>
          <p:nvPr/>
        </p:nvSpPr>
        <p:spPr bwMode="auto">
          <a:xfrm>
            <a:off x="152400" y="4114800"/>
            <a:ext cx="2362200" cy="71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Английский естествоиспытатель</a:t>
            </a:r>
            <a:r>
              <a:rPr lang="ru-RU" sz="2400"/>
              <a:t> </a:t>
            </a:r>
          </a:p>
        </p:txBody>
      </p:sp>
      <p:pic>
        <p:nvPicPr>
          <p:cNvPr id="317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981200"/>
            <a:ext cx="31242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Прямоугольник 4"/>
          <p:cNvSpPr>
            <a:spLocks noChangeArrowheads="1"/>
          </p:cNvSpPr>
          <p:nvPr/>
        </p:nvSpPr>
        <p:spPr bwMode="auto">
          <a:xfrm>
            <a:off x="6781800" y="3581400"/>
            <a:ext cx="1822450" cy="396875"/>
          </a:xfrm>
          <a:prstGeom prst="rect">
            <a:avLst/>
          </a:prstGeom>
          <a:solidFill>
            <a:srgbClr val="D886C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Сгусток крови</a:t>
            </a:r>
          </a:p>
        </p:txBody>
      </p:sp>
      <p:pic>
        <p:nvPicPr>
          <p:cNvPr id="317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191000"/>
            <a:ext cx="3784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Прямоугольник 6"/>
          <p:cNvSpPr>
            <a:spLocks noChangeArrowheads="1"/>
          </p:cNvSpPr>
          <p:nvPr/>
        </p:nvSpPr>
        <p:spPr bwMode="auto">
          <a:xfrm>
            <a:off x="4724400" y="6324600"/>
            <a:ext cx="4214813" cy="366713"/>
          </a:xfrm>
          <a:prstGeom prst="rect">
            <a:avLst/>
          </a:prstGeom>
          <a:solidFill>
            <a:srgbClr val="94DF7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Внутренняя структура печени мыши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75" y="142875"/>
            <a:ext cx="7643813" cy="461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/>
              <a:t>Левенгук (</a:t>
            </a:r>
            <a:r>
              <a:rPr lang="ru-RU" sz="2400" b="1" dirty="0" err="1"/>
              <a:t>Leeuwenhoek</a:t>
            </a:r>
            <a:r>
              <a:rPr lang="ru-RU" sz="2400" b="1" dirty="0"/>
              <a:t>) </a:t>
            </a:r>
            <a:r>
              <a:rPr lang="ru-RU" sz="2400" b="1" dirty="0" err="1"/>
              <a:t>Антони</a:t>
            </a:r>
            <a:r>
              <a:rPr lang="ru-RU" sz="2400" b="1" dirty="0"/>
              <a:t> </a:t>
            </a:r>
            <a:r>
              <a:rPr lang="ru-RU" sz="2400" b="1" dirty="0" err="1"/>
              <a:t>ван</a:t>
            </a:r>
            <a:r>
              <a:rPr lang="ru-RU" sz="2400" b="1" dirty="0"/>
              <a:t> (1632-1723)</a:t>
            </a:r>
            <a:endParaRPr lang="ru-RU" sz="2400" dirty="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714375"/>
            <a:ext cx="23177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Прямоугольник 3"/>
          <p:cNvSpPr>
            <a:spLocks noChangeArrowheads="1"/>
          </p:cNvSpPr>
          <p:nvPr/>
        </p:nvSpPr>
        <p:spPr bwMode="auto">
          <a:xfrm>
            <a:off x="2590800" y="714375"/>
            <a:ext cx="6324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Нидерландский натуралист, один из основоположников научной микроскопии. Изготовив линзы с </a:t>
            </a:r>
            <a:r>
              <a:rPr lang="ru-RU" sz="1800">
                <a:solidFill>
                  <a:srgbClr val="C00000"/>
                </a:solidFill>
              </a:rPr>
              <a:t>150-300</a:t>
            </a:r>
            <a:r>
              <a:rPr lang="ru-RU" sz="1800"/>
              <a:t>-кратным увеличением, впервые наблюдал и зарисовал ряд простейших, сперматозоиды, бактерии, эритроциты и их движение в капиллярах, строение костной ткани.</a:t>
            </a:r>
          </a:p>
        </p:txBody>
      </p:sp>
      <p:sp>
        <p:nvSpPr>
          <p:cNvPr id="32773" name="Прямоугольник 4"/>
          <p:cNvSpPr>
            <a:spLocks noChangeArrowheads="1"/>
          </p:cNvSpPr>
          <p:nvPr/>
        </p:nvSpPr>
        <p:spPr bwMode="auto">
          <a:xfrm>
            <a:off x="2590800" y="2133600"/>
            <a:ext cx="6096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   </a:t>
            </a:r>
            <a:r>
              <a:rPr lang="ru-RU" i="1"/>
              <a:t>В 1681 г. на заседании Лондонского королевского общества   </a:t>
            </a:r>
            <a:r>
              <a:rPr lang="ru-RU" b="1" i="1"/>
              <a:t>Левенгук</a:t>
            </a:r>
            <a:r>
              <a:rPr lang="ru-RU" i="1"/>
              <a:t> описывал изумительные чудеса, видимые под своим микроскопом в капле воды, в настое перца, в иле реки. </a:t>
            </a:r>
          </a:p>
        </p:txBody>
      </p:sp>
      <p:sp>
        <p:nvSpPr>
          <p:cNvPr id="3" name="Прямоугольник 1"/>
          <p:cNvSpPr/>
          <p:nvPr/>
        </p:nvSpPr>
        <p:spPr>
          <a:xfrm>
            <a:off x="266700" y="3733800"/>
            <a:ext cx="8610600" cy="10175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rgbClr val="000000"/>
                </a:solidFill>
                <a:latin typeface="Franklin Gothic Book" pitchFamily="34" charset="0"/>
              </a:rPr>
              <a:t>"С величайшим изумлением я увидел в капле великое множество зверюшек, оживленно двигающихся во всех направлениях, как щука в воде. Самое мелкое из этих крошечных животных в тысячу раз меньше глаза взрослой вши."</a:t>
            </a:r>
            <a:r>
              <a:rPr lang="ru-RU" sz="2800" dirty="0">
                <a:solidFill>
                  <a:srgbClr val="000000"/>
                </a:solidFill>
                <a:latin typeface="Franklin Gothic Book" pitchFamily="34" charset="0"/>
              </a:rPr>
              <a:t> </a:t>
            </a:r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876800"/>
            <a:ext cx="2528888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Прямоугольник 3"/>
          <p:cNvSpPr>
            <a:spLocks noChangeArrowheads="1"/>
          </p:cNvSpPr>
          <p:nvPr/>
        </p:nvSpPr>
        <p:spPr bwMode="auto">
          <a:xfrm>
            <a:off x="3505200" y="5105400"/>
            <a:ext cx="4572000" cy="1644650"/>
          </a:xfrm>
          <a:prstGeom prst="rect">
            <a:avLst/>
          </a:prstGeom>
          <a:solidFill>
            <a:srgbClr val="FFCCFF"/>
          </a:solidFill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Открывался новый мир живых существ, более  разнообразный и бесконечно более  оригинальный, чем </a:t>
            </a:r>
          </a:p>
          <a:p>
            <a:pPr algn="ctr"/>
            <a:r>
              <a:rPr lang="ru-RU"/>
              <a:t>видимый нами мир.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51370"/>
            <a:ext cx="8686800" cy="1001872"/>
          </a:xfrm>
          <a:ln w="2857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j-lt"/>
              </a:rPr>
              <a:t>Внешний ВИД ОПТИЧЕСКОГО МИКРОСКОПА</a:t>
            </a:r>
            <a:endParaRPr lang="ru-RU" dirty="0">
              <a:latin typeface="+mj-lt"/>
            </a:endParaRPr>
          </a:p>
        </p:txBody>
      </p:sp>
      <p:pic>
        <p:nvPicPr>
          <p:cNvPr id="33795" name="Picture 2" descr="F:\Медицинская и биологическая физика курс лекций с задачами Федорова Фаустов\Презентации Галина Вячеславовна\Геом.опт\микр-п\13 микр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295400"/>
            <a:ext cx="1851025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2" descr="F:\Медицинская и биологическая физика курс лекций с задачами Федорова Фаустов\Презентации Галина Вячеславовна\Геом.опт\микр-п\13 микр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733800"/>
            <a:ext cx="169068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268413"/>
            <a:ext cx="2374900" cy="398938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257800"/>
            <a:ext cx="2743200" cy="9255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800">
                <a:solidFill>
                  <a:srgbClr val="000000"/>
                </a:solidFill>
                <a:latin typeface="Franklin Gothic Book" pitchFamily="34" charset="0"/>
              </a:rPr>
              <a:t>Большой микроскоп“ фирмы Карл Цейс с оптикой от Аббе 1879 г.</a:t>
            </a:r>
          </a:p>
        </p:txBody>
      </p:sp>
      <p:pic>
        <p:nvPicPr>
          <p:cNvPr id="337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295400"/>
            <a:ext cx="2578100" cy="390525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500" y="5257800"/>
            <a:ext cx="2628900" cy="12001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800">
                <a:solidFill>
                  <a:srgbClr val="000000"/>
                </a:solidFill>
                <a:latin typeface="Franklin Gothic Book" pitchFamily="34" charset="0"/>
              </a:rPr>
              <a:t>Современный оптический бинокуляр </a:t>
            </a:r>
            <a:r>
              <a:rPr lang="ru-RU" sz="1800" i="1">
                <a:solidFill>
                  <a:srgbClr val="000000"/>
                </a:solidFill>
                <a:latin typeface="Franklin Gothic Book" pitchFamily="34" charset="0"/>
              </a:rPr>
              <a:t>Nikon Stereo microscope</a:t>
            </a:r>
            <a:endParaRPr lang="ru-RU" sz="1800">
              <a:solidFill>
                <a:srgbClr val="000000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382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j-lt"/>
              </a:rPr>
              <a:t>Оптическая схема микроскопа</a:t>
            </a:r>
            <a:endParaRPr lang="ru-RU" dirty="0">
              <a:latin typeface="+mj-lt"/>
            </a:endParaRPr>
          </a:p>
        </p:txBody>
      </p:sp>
      <p:pic>
        <p:nvPicPr>
          <p:cNvPr id="36867" name="Picture 2" descr="F:\Медицинская и биологическая физика курс лекций с задачами Федорова Фаустов\Презентации Галина Вячеславовна\Геом.опт\скан\28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143000"/>
            <a:ext cx="7929563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152400" y="5943600"/>
            <a:ext cx="8686800" cy="439738"/>
          </a:xfrm>
          <a:prstGeom prst="rect">
            <a:avLst/>
          </a:prstGeom>
          <a:solidFill>
            <a:srgbClr val="FFCCFF"/>
          </a:solid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Состоит из двух систем линз – </a:t>
            </a:r>
            <a:r>
              <a:rPr lang="ru-RU" sz="2200" b="1">
                <a:solidFill>
                  <a:srgbClr val="0070C0"/>
                </a:solidFill>
              </a:rPr>
              <a:t>объектива (Об) </a:t>
            </a:r>
            <a:r>
              <a:rPr lang="ru-RU" sz="2200"/>
              <a:t>и </a:t>
            </a:r>
            <a:r>
              <a:rPr lang="ru-RU" sz="2200" b="1">
                <a:solidFill>
                  <a:srgbClr val="0070C0"/>
                </a:solidFill>
              </a:rPr>
              <a:t>окуляра (Ок)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1196752"/>
            <a:ext cx="5686436" cy="4429156"/>
          </a:xfrm>
        </p:spPr>
        <p:txBody>
          <a:bodyPr>
            <a:normAutofit/>
          </a:bodyPr>
          <a:lstStyle/>
          <a:p>
            <a:pPr lvl="1"/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Луч прожектора хорошо виден в тумане, </a:t>
            </a:r>
            <a:r>
              <a:rPr lang="ru-RU" sz="2800" dirty="0" err="1" smtClean="0">
                <a:solidFill>
                  <a:srgbClr val="002060"/>
                </a:solidFill>
                <a:latin typeface="Calibri" pitchFamily="34" charset="0"/>
              </a:rPr>
              <a:t>a</a:t>
            </a: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 в ясную погоду хуже. Почему?</a:t>
            </a:r>
          </a:p>
          <a:p>
            <a:pPr lvl="1"/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Зимой, когда земля покрыта снегом, лунные ночи бывают светлее, чем летом. Почему?</a:t>
            </a:r>
          </a:p>
          <a:p>
            <a:pPr marL="420624" lvl="1" indent="-384048">
              <a:buSzPct val="80000"/>
              <a:buFont typeface="Wingdings 2"/>
              <a:buChar char=""/>
            </a:pPr>
            <a:endParaRPr lang="ru-RU" sz="2800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5" name="Рисунок 4" descr="пр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2774112" cy="4179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лунная ноч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4007183"/>
            <a:ext cx="3872809" cy="2850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4" descr="AMCON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028384" y="4581128"/>
            <a:ext cx="954087" cy="2052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115360" cy="5500702"/>
          </a:xfrm>
        </p:spPr>
        <p:txBody>
          <a:bodyPr>
            <a:normAutofit/>
          </a:bodyPr>
          <a:lstStyle/>
          <a:p>
            <a:pPr lvl="1"/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Герою знаменитого романа Герберта Уэллса «Человек – невидимка» удалось так изменить коэффициент преломления своего тела, что он стал невидимым. Каким должно быть значение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этого коэффициента? 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Мог ли человек, имея 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такой показатель 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преломления, видеть 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что-либо  сам?</a:t>
            </a:r>
          </a:p>
          <a:p>
            <a:pPr lvl="1"/>
            <a:endParaRPr lang="ru-RU" sz="28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4" name="Рисунок 3" descr="невид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3212976"/>
            <a:ext cx="4754636" cy="2787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4" descr="AMCONF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189913" y="0"/>
            <a:ext cx="954087" cy="2052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Решаем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5072066" cy="4857784"/>
          </a:xfrm>
        </p:spPr>
        <p:txBody>
          <a:bodyPr>
            <a:normAutofit/>
          </a:bodyPr>
          <a:lstStyle/>
          <a:p>
            <a:pPr lvl="1"/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Как получить от одной и той же палки тень разной длины?</a:t>
            </a:r>
          </a:p>
          <a:p>
            <a:pPr lvl="1"/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Во время хирургических операций  тень от рук хирурга закрывает операционное поле. </a:t>
            </a:r>
            <a:b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Calibri" pitchFamily="34" charset="0"/>
              </a:rPr>
              <a:t>Как устранить такое неудобство?</a:t>
            </a:r>
          </a:p>
          <a:p>
            <a:pPr marL="420624" lvl="1" indent="-384048">
              <a:buSzPct val="80000"/>
              <a:buFont typeface="Wingdings 2"/>
              <a:buChar char=""/>
            </a:pPr>
            <a:endParaRPr lang="ru-RU" sz="2800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4" name="Рисунок 3" descr="операционн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6352" y="2348879"/>
            <a:ext cx="4297648" cy="3223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4" descr="AMCONF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596336" y="0"/>
            <a:ext cx="954087" cy="205263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1912</Words>
  <Application>Microsoft Office PowerPoint</Application>
  <PresentationFormat>Экран (4:3)</PresentationFormat>
  <Paragraphs>261</Paragraphs>
  <Slides>62</Slides>
  <Notes>15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62</vt:i4>
      </vt:variant>
    </vt:vector>
  </HeadingPairs>
  <TitlesOfParts>
    <vt:vector size="65" baseType="lpstr">
      <vt:lpstr>Тема Office</vt:lpstr>
      <vt:lpstr>Формула</vt:lpstr>
      <vt:lpstr>CorelDRAW</vt:lpstr>
      <vt:lpstr>Геометрическая оптика. Основные законы геометрической оптики</vt:lpstr>
      <vt:lpstr>Слайд 2</vt:lpstr>
      <vt:lpstr>Геометрическая оптика</vt:lpstr>
      <vt:lpstr>1. Закон прямолинейного распространения света</vt:lpstr>
      <vt:lpstr>2. Независимость световых лучей</vt:lpstr>
      <vt:lpstr>Слайд 6</vt:lpstr>
      <vt:lpstr>3. Закон отражения света</vt:lpstr>
      <vt:lpstr>4. Закон преломления света</vt:lpstr>
      <vt:lpstr>Слайд 9</vt:lpstr>
      <vt:lpstr>Полное внутреннее отражение</vt:lpstr>
      <vt:lpstr>Полное внутреннее отражение</vt:lpstr>
      <vt:lpstr>Предельный угол полного отражения</vt:lpstr>
      <vt:lpstr>Слайд 13</vt:lpstr>
      <vt:lpstr>Слайд 14</vt:lpstr>
      <vt:lpstr>Слайд 15</vt:lpstr>
      <vt:lpstr>Слайд 16</vt:lpstr>
      <vt:lpstr>Слайд 17</vt:lpstr>
      <vt:lpstr>Методы сейсморазведки</vt:lpstr>
      <vt:lpstr>Годографы отраженных и преломленных волн</vt:lpstr>
      <vt:lpstr>Годографы отраженных и преломленных волн</vt:lpstr>
      <vt:lpstr>Слайд 21</vt:lpstr>
      <vt:lpstr>Линзой называется прозрачное тело, ограниченное двумя сферическими поверхностями. </vt:lpstr>
      <vt:lpstr>Слайд 23</vt:lpstr>
      <vt:lpstr>Линзы бывают  собирающими и рассеивающими.  </vt:lpstr>
      <vt:lpstr>Слайд 25</vt:lpstr>
      <vt:lpstr>Слайд 26</vt:lpstr>
      <vt:lpstr>Слайд 27</vt:lpstr>
      <vt:lpstr>Слайд 28</vt:lpstr>
      <vt:lpstr>Построение изображения в линзе</vt:lpstr>
      <vt:lpstr>Слайд 30</vt:lpstr>
      <vt:lpstr>Слайд 31</vt:lpstr>
      <vt:lpstr>Если предмет находится между фокусом и двойным фокусом, то изображение действительное, обратное, увеличенное. </vt:lpstr>
      <vt:lpstr>Если предмет находится в двойном         фокусе, то изображение получится действительное, равное, обратное.</vt:lpstr>
      <vt:lpstr>Предмет находится за двойным фокусом линзы (d&gt;2F)</vt:lpstr>
      <vt:lpstr>Если предмет находится в фокусе, то изображения нет.</vt:lpstr>
      <vt:lpstr>Если предмет находится между фокусом и оптическим центром, то изображение мнимое, прямое, увеличенное.</vt:lpstr>
      <vt:lpstr>Построение в рассеивающей линзе:</vt:lpstr>
      <vt:lpstr>Увеличение линзы</vt:lpstr>
      <vt:lpstr>Точечный источник света, находящийся на главной оптической оси</vt:lpstr>
      <vt:lpstr>Построение изображения точки,  лежащей на главной оптической оси рассеивающей линзы</vt:lpstr>
      <vt:lpstr>Аберрации линз</vt:lpstr>
      <vt:lpstr>Аберрации линз</vt:lpstr>
      <vt:lpstr>Тип хроматических аберраций:</vt:lpstr>
      <vt:lpstr>Астигматизм</vt:lpstr>
      <vt:lpstr>Оптическая система глаза. Оптическая микроскопия.</vt:lpstr>
      <vt:lpstr>Слайд 46</vt:lpstr>
      <vt:lpstr>Слайд 47</vt:lpstr>
      <vt:lpstr>Слайд 48</vt:lpstr>
      <vt:lpstr>Миопия (близорукость)</vt:lpstr>
      <vt:lpstr>Слайд 50</vt:lpstr>
      <vt:lpstr>Гиперметропия (дальнозоркость)</vt:lpstr>
      <vt:lpstr>Слайд 52</vt:lpstr>
      <vt:lpstr>Астигматизм</vt:lpstr>
      <vt:lpstr>Слайд 54</vt:lpstr>
      <vt:lpstr>Слайд 55</vt:lpstr>
      <vt:lpstr>Слайд 56</vt:lpstr>
      <vt:lpstr>Слайд 57</vt:lpstr>
      <vt:lpstr>Внешний ВИД ОПТИЧЕСКОГО МИКРОСКОПА</vt:lpstr>
      <vt:lpstr>Оптическая схема микроскопа</vt:lpstr>
      <vt:lpstr>Решаем задачи</vt:lpstr>
      <vt:lpstr>Решаем задачи</vt:lpstr>
      <vt:lpstr>Решаем задачи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Лада</dc:creator>
  <cp:lastModifiedBy>Шаповалова</cp:lastModifiedBy>
  <cp:revision>42</cp:revision>
  <dcterms:created xsi:type="dcterms:W3CDTF">2018-02-27T06:46:35Z</dcterms:created>
  <dcterms:modified xsi:type="dcterms:W3CDTF">2020-03-02T01:23:12Z</dcterms:modified>
</cp:coreProperties>
</file>