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2" r:id="rId2"/>
    <p:sldId id="340" r:id="rId3"/>
    <p:sldId id="341" r:id="rId4"/>
    <p:sldId id="348" r:id="rId5"/>
    <p:sldId id="347" r:id="rId6"/>
    <p:sldId id="346" r:id="rId7"/>
    <p:sldId id="345" r:id="rId8"/>
    <p:sldId id="344" r:id="rId9"/>
    <p:sldId id="342" r:id="rId10"/>
    <p:sldId id="373" r:id="rId11"/>
    <p:sldId id="358" r:id="rId12"/>
    <p:sldId id="357" r:id="rId13"/>
    <p:sldId id="356" r:id="rId14"/>
    <p:sldId id="374" r:id="rId15"/>
    <p:sldId id="355" r:id="rId16"/>
    <p:sldId id="376" r:id="rId17"/>
    <p:sldId id="354" r:id="rId18"/>
    <p:sldId id="375" r:id="rId19"/>
    <p:sldId id="353" r:id="rId20"/>
    <p:sldId id="352" r:id="rId21"/>
    <p:sldId id="350" r:id="rId22"/>
    <p:sldId id="349" r:id="rId23"/>
    <p:sldId id="372" r:id="rId24"/>
    <p:sldId id="371" r:id="rId25"/>
    <p:sldId id="370" r:id="rId26"/>
    <p:sldId id="369" r:id="rId27"/>
    <p:sldId id="377" r:id="rId28"/>
    <p:sldId id="378" r:id="rId29"/>
    <p:sldId id="368" r:id="rId30"/>
    <p:sldId id="367" r:id="rId31"/>
    <p:sldId id="366" r:id="rId32"/>
    <p:sldId id="365" r:id="rId33"/>
    <p:sldId id="364" r:id="rId34"/>
    <p:sldId id="363" r:id="rId35"/>
    <p:sldId id="362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1D0"/>
    <a:srgbClr val="76AEE1"/>
    <a:srgbClr val="ECF3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618" y="-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ED9CA-B76B-48B2-AB01-DBDA04D3F3C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1A9E3-C74B-4181-9FE8-3C78D26C5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49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0FEBF2-6442-444D-83F9-238D6C8FF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FFD064-FD32-489F-8578-ACB4EF7F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8C5C22-8D17-43DF-BB1C-5E261F0C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AA8C83-C7EE-4DB8-BC18-ED2E3437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655E15-E3F7-4FC7-A007-85E8D03B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02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8029DB-4378-48C3-B955-634ACD63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8568A6-E1FD-4B19-A9CE-9863A33F4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70891D-E513-4820-89F9-504E4057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B7FA3F-2832-4D7E-BBF9-D204C4ED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0B1248-EBCA-4694-AABD-7828776B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677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F31F91A-05EF-47FE-B861-906669C19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B1583AC-D2A7-4489-BE1E-1833F790C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504BA7-7A45-4896-9FE3-6257F065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BAE803-43E9-45C5-93D2-09FB1F1B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DEB8C0-40E4-4B01-B0BB-89BCA03A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90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C82B2C-2E50-4E30-903A-2C5AA96E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A01A99-387E-46DD-ADF3-DDEC03178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269246-E360-42F5-A1BD-51EEEC8B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2CB56F-D7B8-4A21-8032-B07ACD6C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C27232-A8F9-42F5-A625-1A18B0F8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04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951061-DD03-4119-8981-A69526B1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548032-A6CC-4BA0-8893-07904C48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7E4FB3-616E-4CB0-8207-0E47FD69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C396C5-956D-47E0-85FB-12C668C8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5B6F9B-7ECD-4FE9-BD52-3714FA49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27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964551-3CA9-4489-B17F-77251CED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C8FCAF-C651-4900-ACBD-91855584F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E33127-0A9E-4904-A744-710A0818E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CCC916-CCB2-41B2-BEFB-9942188B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E569FC-F5B7-40E7-A55D-9E0CDCD1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3A5501-F113-4E5A-B264-CEE3D911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21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89E67-AA22-4B73-86CA-DA3131BF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6FDB2C-C717-45EF-B5B0-DDA627825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35953AA-F139-4DEA-8D50-7FA3161DA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1CD77AC-51CA-4B90-8460-54BE75C85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C591F6A-287D-4FCF-AC7A-019A5F7D2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0448EE8-D978-42E3-9F06-7804C9CE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06D0C9-A0DF-4E90-87E1-D8C747A9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18DEB5-4DEE-4C2F-83CF-5F69BDCE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80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BB5B2C-2F0F-4036-9865-A8BC3A3D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AA4F230-C7E5-46C3-8098-2CD3688C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BF253AD-851F-4307-AED1-004171C3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47E4006-FBE2-4A8F-9A8E-9DB85540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1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EB5FA42-E55B-48FF-9BAE-2EAD02DE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280ED82-378F-4536-AD80-434FDAFF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1ACF8C-4C0B-4462-8A47-672FD460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68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C87B08-2AD4-4317-9B7E-75B238A8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6D4518-9AF2-495A-B727-4F109C6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C5ED1C-8F90-40E4-AF3F-2D692C74F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B515F6-2143-4012-A6DE-F359F1DA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6E4361-35D1-47A0-8824-75EB07DB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25EEF4-19D7-4C88-94A6-DC965118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50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324C0D-9930-4278-98D1-B8DFEBCC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28653B7-1B89-4052-B237-4B1BFCDD8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DD9607-7A1B-4707-AF4E-93305A0FF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BD9FCC-1C4C-4672-96E8-0BC1DD53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47F6DF-367E-408E-9585-85998233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7DCB91-7E5C-461C-B8A4-39773E69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24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38E76-E50A-46C2-B00C-4D81EF4B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84608A-841C-4972-B6DF-0ADE0909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567560-5065-4DEE-A908-C160E1E75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912C5-A827-49BA-B60A-3BE99A5F639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71C951-A986-46D7-B161-1D13CE371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150222-D71D-4159-860E-4F04B1ADA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8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emf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emf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emf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emf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07C30A-31FF-450B-B309-1CEB9A2A1A09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31E17C-713F-4EB8-A361-C0E825D058C5}"/>
              </a:ext>
            </a:extLst>
          </p:cNvPr>
          <p:cNvSpPr txBox="1"/>
          <p:nvPr/>
        </p:nvSpPr>
        <p:spPr>
          <a:xfrm>
            <a:off x="2397512" y="2125730"/>
            <a:ext cx="9794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/>
                </a:solidFill>
              </a:rPr>
              <a:t>Курс Физика среды и ограждающих конструкций</a:t>
            </a:r>
          </a:p>
          <a:p>
            <a:pPr algn="ctr"/>
            <a:endParaRPr lang="ru-RU" sz="3200" b="1" i="1" dirty="0">
              <a:solidFill>
                <a:schemeClr val="accent1"/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1"/>
                </a:solidFill>
              </a:rPr>
              <a:t>Преподаватель – Гайдай Наталия Константиновна</a:t>
            </a:r>
          </a:p>
          <a:p>
            <a:pPr algn="ctr"/>
            <a:r>
              <a:rPr lang="ru-RU" sz="2400" b="1" i="1" dirty="0">
                <a:solidFill>
                  <a:schemeClr val="accent1"/>
                </a:solidFill>
              </a:rPr>
              <a:t>(директор политехнического института СВГУ, кандидат геолого-минералогических наук, доцент)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148305F-BFB1-4D0F-A19A-C3D295661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50" y="1050125"/>
            <a:ext cx="1473958" cy="47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5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98F6B97-BE62-4A6A-94E2-D3CD37889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222" y="1785977"/>
            <a:ext cx="9207023" cy="28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2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50F8253-9B52-406D-A82F-2DCB95F57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850" y="884159"/>
            <a:ext cx="8930397" cy="18754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722D72F-22D2-4E49-A5D4-FDE172506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522" y="2606722"/>
            <a:ext cx="8770478" cy="42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8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A07427F-1AB6-430B-864A-E7A3EC1B5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714" y="1097769"/>
            <a:ext cx="8479855" cy="10210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0382A35B-CCC9-4B87-B019-B6A19E234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806" y="2207423"/>
            <a:ext cx="5593848" cy="41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9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CFE88A8-544F-4B7D-9263-88A7C02CE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420" y="1303155"/>
            <a:ext cx="8786856" cy="798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5E1433E-791B-4FE2-A1FF-985435C08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653" y="1995767"/>
            <a:ext cx="7592562" cy="39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8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13AC14-BB29-454E-AA9D-3AF75F8DC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671" y="1009181"/>
            <a:ext cx="9474330" cy="58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98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EE425DF-751C-4E23-B750-58E5404C7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420" y="1087214"/>
            <a:ext cx="8381143" cy="10091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19250DE-8E88-4C20-852A-9CE99E442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483" y="2096394"/>
            <a:ext cx="5718412" cy="40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7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750A45F-86C6-4C5B-A95B-2936F2AEC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833" y="1341003"/>
            <a:ext cx="9144793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33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397C757-DAB2-48EA-9B60-29DB20892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426" y="1072692"/>
            <a:ext cx="8381143" cy="10091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04731D7-30A5-4194-8686-C7BFED676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534" y="2350098"/>
            <a:ext cx="6729183" cy="37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8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16F750FE-32FC-4900-854A-34A57EED4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3" t="13680" r="7649" b="10881"/>
          <a:stretch>
            <a:fillRect/>
          </a:stretch>
        </p:blipFill>
        <p:spPr bwMode="auto">
          <a:xfrm>
            <a:off x="2565779" y="1310145"/>
            <a:ext cx="91440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72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123CDCB-F8F0-4CBB-B301-C3400B114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426" y="1114510"/>
            <a:ext cx="8381143" cy="10091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75231A-43C0-433D-9220-F33ADC3AD8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921" y="2276201"/>
            <a:ext cx="5690363" cy="425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44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BF40CD-248C-4713-90DE-7591EA883A09}"/>
              </a:ext>
            </a:extLst>
          </p:cNvPr>
          <p:cNvSpPr txBox="1"/>
          <p:nvPr/>
        </p:nvSpPr>
        <p:spPr>
          <a:xfrm>
            <a:off x="2988141" y="2512987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9A893D-EB4C-45F8-AC39-DDAD3F76B41B}"/>
              </a:ext>
            </a:extLst>
          </p:cNvPr>
          <p:cNvSpPr txBox="1"/>
          <p:nvPr/>
        </p:nvSpPr>
        <p:spPr>
          <a:xfrm>
            <a:off x="2988141" y="3482230"/>
            <a:ext cx="7844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Архитектурно-строительная акустика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2FC634-97EF-42EA-9167-F7838CD4093E}"/>
              </a:ext>
            </a:extLst>
          </p:cNvPr>
          <p:cNvSpPr txBox="1"/>
          <p:nvPr/>
        </p:nvSpPr>
        <p:spPr>
          <a:xfrm>
            <a:off x="3060511" y="4508522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теплофизика.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E0C6F2B-2BA5-46D8-8FCF-C9D10234524F}"/>
              </a:ext>
            </a:extLst>
          </p:cNvPr>
          <p:cNvSpPr txBox="1"/>
          <p:nvPr/>
        </p:nvSpPr>
        <p:spPr>
          <a:xfrm>
            <a:off x="2988141" y="1040419"/>
            <a:ext cx="8940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Физика среды и ограждающих конструкций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9D03DAD-DA9C-4FFB-9250-6AE765F5C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989" y="1248564"/>
            <a:ext cx="8937011" cy="8122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39EFA8-1511-438C-89FD-C050E64CB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846" y="2599974"/>
            <a:ext cx="6143349" cy="37805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0B6E309-68C0-4C58-B7B5-C82BE4F1B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4989" y="1825714"/>
            <a:ext cx="8902740" cy="81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6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0418CAA-2B7C-4E51-8104-4725AF905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5305" y="1344099"/>
            <a:ext cx="8937011" cy="8122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C26504-F8FF-428F-B81C-1B80760598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4203" y="2012948"/>
            <a:ext cx="6492942" cy="40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4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6B1C2C4-18E4-4634-B9A7-B0EB55003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418" y="1073567"/>
            <a:ext cx="8381151" cy="10091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A702AA-5DDA-4393-9595-415FD05901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83" t="20181" r="18955" b="13951"/>
          <a:stretch/>
        </p:blipFill>
        <p:spPr>
          <a:xfrm>
            <a:off x="3199418" y="1888621"/>
            <a:ext cx="7956645" cy="45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19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67CDFEA-D7C4-4F84-B2EC-D803FA33A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38" y="1364776"/>
            <a:ext cx="8596880" cy="8806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29AC0A-7D7C-446B-ADA0-12FC063A7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146" y="2413439"/>
            <a:ext cx="6832994" cy="33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0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60BAC15-2AFB-45DE-80F1-46EB41DE7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653" y="1214651"/>
            <a:ext cx="7916808" cy="485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625810-D7C5-4E74-BC70-EEF2A7059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454" y="1865810"/>
            <a:ext cx="5145206" cy="43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7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1C95B56-5DA5-4662-A006-98BB15A3B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713" y="1087214"/>
            <a:ext cx="8381143" cy="10091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0A05E59-447F-4833-9232-FA9391ED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426" y="2174427"/>
            <a:ext cx="7024616" cy="41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89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BDC2DEB-75C9-46E9-BF1A-F477A1CF6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009" y="1199717"/>
            <a:ext cx="9530119" cy="5847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354FAD-020D-413B-96B8-CB8F95C07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2678" y="1628582"/>
            <a:ext cx="6143948" cy="48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3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7078982-3665-4202-945D-FB2BE8293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711" y="1282890"/>
            <a:ext cx="8894535" cy="46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2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1E2266A-F7A7-47A5-8FA1-E1161A26A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3590" y="171504"/>
            <a:ext cx="8926952" cy="668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9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наличия возможной зоны увлажнения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5D6BF3-D1C4-40E1-A079-1FA635CB3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741" y="1207622"/>
            <a:ext cx="9387500" cy="8531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68C0550-40DF-44DE-A345-9E7CD321E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5021" y="1903214"/>
            <a:ext cx="5752010" cy="430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9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xmlns="" id="{45E576BD-DFC2-4737-A269-E789293CE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2865" y="931418"/>
            <a:ext cx="8448402" cy="52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4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2588E10-9C3C-4D20-A1D4-8E9D81E5E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057" y="1072692"/>
            <a:ext cx="8486512" cy="7713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8C9FC7-AB2E-47D1-B962-BC8AAD970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058" y="1757039"/>
            <a:ext cx="8486512" cy="10194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3F2FAEA-ECA7-45C5-A3D4-4878C630B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876" y="2857913"/>
            <a:ext cx="6180356" cy="346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BAA5DB-E827-4604-AA83-7552B66AB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372" y="1162503"/>
            <a:ext cx="9438097" cy="453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096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7E9EE93-6B5B-4BA4-BD7B-DAB794AD0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652" y="1072691"/>
            <a:ext cx="7873979" cy="4831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F805A68-E0E6-4176-AE12-1DFCB0909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091" y="1731106"/>
            <a:ext cx="72771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038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468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093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DFF583-3A46-41C7-87F3-9AC67856F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588" y="714375"/>
            <a:ext cx="55721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08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B9CB3988-0EBE-4738-AC90-9F209ADC9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4022" y="1009181"/>
            <a:ext cx="6868118" cy="515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5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46FAD8-B7AD-4E9A-9827-D4178A66AC20}"/>
              </a:ext>
            </a:extLst>
          </p:cNvPr>
          <p:cNvSpPr txBox="1"/>
          <p:nvPr/>
        </p:nvSpPr>
        <p:spPr>
          <a:xfrm>
            <a:off x="3062048" y="1009181"/>
            <a:ext cx="7992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Выбираем Район строительства</a:t>
            </a:r>
            <a:endParaRPr lang="en-US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9EE44C-CE31-440B-9587-6F6DD55CC8D7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3F28B75-43A4-4E82-BE89-21B3FF29D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456" y="2021791"/>
            <a:ext cx="5750998" cy="3827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A63827F-4850-4A10-8DFE-861D7A9C86F0}"/>
              </a:ext>
            </a:extLst>
          </p:cNvPr>
          <p:cNvSpPr txBox="1"/>
          <p:nvPr/>
        </p:nvSpPr>
        <p:spPr>
          <a:xfrm>
            <a:off x="9172280" y="1163601"/>
            <a:ext cx="224648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 (удобно из табл. Климатические параметры для холодного времени года) СП 131.13330.2012 (актуализированный СНиП 23-01-99 Строительная климатология)</a:t>
            </a:r>
          </a:p>
        </p:txBody>
      </p:sp>
    </p:spTree>
    <p:extLst>
      <p:ext uri="{BB962C8B-B14F-4D97-AF65-F5344CB8AC3E}">
        <p14:creationId xmlns:p14="http://schemas.microsoft.com/office/powerpoint/2010/main" xmlns="" val="19068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C53446-20AC-4D85-8C87-5B3D5A84A79F}"/>
              </a:ext>
            </a:extLst>
          </p:cNvPr>
          <p:cNvSpPr txBox="1"/>
          <p:nvPr/>
        </p:nvSpPr>
        <p:spPr>
          <a:xfrm>
            <a:off x="2874741" y="1009181"/>
            <a:ext cx="83983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2. Определяем зону влажности.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299246-A994-477D-A061-447783F4A0DD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C5212-99DC-4A29-B0A7-B4E740AE4A66}"/>
              </a:ext>
            </a:extLst>
          </p:cNvPr>
          <p:cNvSpPr txBox="1"/>
          <p:nvPr/>
        </p:nvSpPr>
        <p:spPr>
          <a:xfrm>
            <a:off x="8995761" y="2156068"/>
            <a:ext cx="26982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Карта зон влажности СНиП 23-02-2003 (приложение В к документу):  Или  (Приложение 2.1) учебник (Соловьев А.К. Физика среды)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6A1010E-6CF2-4FEC-8C8C-1C8FE2436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829" y="1840178"/>
            <a:ext cx="5817391" cy="38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5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9FFFF1-13BA-44C2-8358-20FC240F3F90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74FA69-5113-442D-84A5-E35A30BA94F6}"/>
              </a:ext>
            </a:extLst>
          </p:cNvPr>
          <p:cNvSpPr txBox="1"/>
          <p:nvPr/>
        </p:nvSpPr>
        <p:spPr>
          <a:xfrm>
            <a:off x="2874741" y="870780"/>
            <a:ext cx="8139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 </a:t>
            </a:r>
            <a:r>
              <a:rPr lang="ru-RU" sz="2400" dirty="0" err="1">
                <a:solidFill>
                  <a:srgbClr val="002060"/>
                </a:solidFill>
              </a:rPr>
              <a:t>Прил</a:t>
            </a:r>
            <a:r>
              <a:rPr lang="ru-RU" sz="2400" dirty="0">
                <a:solidFill>
                  <a:srgbClr val="002060"/>
                </a:solidFill>
              </a:rPr>
              <a:t> 2.1 учебника </a:t>
            </a:r>
            <a:r>
              <a:rPr lang="ru-RU" sz="2400" dirty="0" err="1">
                <a:solidFill>
                  <a:srgbClr val="002060"/>
                </a:solidFill>
              </a:rPr>
              <a:t>табл</a:t>
            </a:r>
            <a:r>
              <a:rPr lang="ru-RU" sz="2400" dirty="0">
                <a:solidFill>
                  <a:srgbClr val="002060"/>
                </a:solidFill>
              </a:rPr>
              <a:t> 1  (СНиП </a:t>
            </a:r>
            <a:r>
              <a:rPr lang="ru-RU" sz="2400" dirty="0" err="1">
                <a:solidFill>
                  <a:srgbClr val="002060"/>
                </a:solidFill>
              </a:rPr>
              <a:t>табл</a:t>
            </a:r>
            <a:r>
              <a:rPr lang="ru-RU" sz="2400" dirty="0">
                <a:solidFill>
                  <a:srgbClr val="002060"/>
                </a:solidFill>
              </a:rPr>
              <a:t> 1, с.2) определяем влажностный режим помещения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33207A-B7D8-4723-9F93-5913148EB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201" y="1728379"/>
            <a:ext cx="7712081" cy="44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0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FA085A5-6808-4D15-A603-D567ACF80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75" y="2018363"/>
            <a:ext cx="7769160" cy="451647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910AD0-3CBE-4581-A751-751B2331F20F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B0C293-500C-4F13-920B-488C249366E1}"/>
              </a:ext>
            </a:extLst>
          </p:cNvPr>
          <p:cNvSpPr txBox="1"/>
          <p:nvPr/>
        </p:nvSpPr>
        <p:spPr>
          <a:xfrm>
            <a:off x="3060511" y="1009181"/>
            <a:ext cx="84172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Определяем условия эксплуатации ограждающей конструкции (определяется по </a:t>
            </a:r>
            <a:r>
              <a:rPr lang="ru-RU" sz="2400" dirty="0" err="1">
                <a:solidFill>
                  <a:srgbClr val="002060"/>
                </a:solidFill>
              </a:rPr>
              <a:t>табл</a:t>
            </a:r>
            <a:r>
              <a:rPr lang="ru-RU" sz="2400" dirty="0">
                <a:solidFill>
                  <a:srgbClr val="002060"/>
                </a:solidFill>
              </a:rPr>
              <a:t> 2 </a:t>
            </a:r>
            <a:r>
              <a:rPr lang="ru-RU" sz="2400" dirty="0" err="1">
                <a:solidFill>
                  <a:srgbClr val="002060"/>
                </a:solidFill>
              </a:rPr>
              <a:t>Прил</a:t>
            </a:r>
            <a:r>
              <a:rPr lang="ru-RU" sz="2400" dirty="0">
                <a:solidFill>
                  <a:srgbClr val="002060"/>
                </a:solidFill>
              </a:rPr>
              <a:t> 2.1 , </a:t>
            </a:r>
            <a:r>
              <a:rPr lang="ru-RU" sz="2400" dirty="0" err="1">
                <a:solidFill>
                  <a:srgbClr val="002060"/>
                </a:solidFill>
              </a:rPr>
              <a:t>табл</a:t>
            </a:r>
            <a:r>
              <a:rPr lang="ru-RU" sz="2400" dirty="0">
                <a:solidFill>
                  <a:srgbClr val="002060"/>
                </a:solidFill>
              </a:rPr>
              <a:t> 2 СНиП, с.3) в зависимости от зоны влажности и влажностного режима помещения)</a:t>
            </a:r>
          </a:p>
        </p:txBody>
      </p:sp>
    </p:spTree>
    <p:extLst>
      <p:ext uri="{BB962C8B-B14F-4D97-AF65-F5344CB8AC3E}">
        <p14:creationId xmlns:p14="http://schemas.microsoft.com/office/powerpoint/2010/main" xmlns="" val="26665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E34CE08-85EE-4FA1-8FE3-6BCE8C73A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362" y="1904452"/>
            <a:ext cx="6295947" cy="47219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66EBEA-2BB7-4FDD-AAC7-2EBD34A755A1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17D65A-7908-4D19-9D13-DA4459086246}"/>
              </a:ext>
            </a:extLst>
          </p:cNvPr>
          <p:cNvSpPr txBox="1"/>
          <p:nvPr/>
        </p:nvSpPr>
        <p:spPr>
          <a:xfrm>
            <a:off x="2988141" y="895271"/>
            <a:ext cx="85924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Изображаем состав многослойной конструкции (расчетная схема стены). Толщина изоляционного материала неизвестна (параметры – </a:t>
            </a:r>
            <a:r>
              <a:rPr lang="ru-RU" sz="2400" dirty="0" err="1">
                <a:solidFill>
                  <a:srgbClr val="002060"/>
                </a:solidFill>
              </a:rPr>
              <a:t>Прилож</a:t>
            </a:r>
            <a:r>
              <a:rPr lang="ru-RU" sz="2400" dirty="0">
                <a:solidFill>
                  <a:srgbClr val="002060"/>
                </a:solidFill>
              </a:rPr>
              <a:t> 2.2 или СНИП таблица Приложение Т1 (с. 82)</a:t>
            </a:r>
          </a:p>
        </p:txBody>
      </p:sp>
    </p:spTree>
    <p:extLst>
      <p:ext uri="{BB962C8B-B14F-4D97-AF65-F5344CB8AC3E}">
        <p14:creationId xmlns:p14="http://schemas.microsoft.com/office/powerpoint/2010/main" xmlns="" val="39901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719</Words>
  <Application>Microsoft Office PowerPoint</Application>
  <PresentationFormat>Произвольный</PresentationFormat>
  <Paragraphs>115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 Шипунов</dc:creator>
  <cp:lastModifiedBy>Admin</cp:lastModifiedBy>
  <cp:revision>162</cp:revision>
  <dcterms:created xsi:type="dcterms:W3CDTF">2020-10-07T03:16:07Z</dcterms:created>
  <dcterms:modified xsi:type="dcterms:W3CDTF">2021-02-16T05:26:06Z</dcterms:modified>
</cp:coreProperties>
</file>