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9" r:id="rId4"/>
    <p:sldId id="315" r:id="rId5"/>
    <p:sldId id="316" r:id="rId6"/>
    <p:sldId id="261" r:id="rId7"/>
    <p:sldId id="262" r:id="rId8"/>
    <p:sldId id="317" r:id="rId9"/>
    <p:sldId id="318" r:id="rId10"/>
    <p:sldId id="319" r:id="rId11"/>
    <p:sldId id="320" r:id="rId12"/>
    <p:sldId id="323" r:id="rId13"/>
    <p:sldId id="324" r:id="rId14"/>
    <p:sldId id="326" r:id="rId15"/>
    <p:sldId id="328" r:id="rId16"/>
    <p:sldId id="329" r:id="rId17"/>
    <p:sldId id="330" r:id="rId18"/>
    <p:sldId id="333" r:id="rId19"/>
    <p:sldId id="331" r:id="rId20"/>
    <p:sldId id="332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917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image" Target="../media/image4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9BD86D-9351-4190-A26D-036D017734E2}" type="datetimeFigureOut">
              <a:rPr lang="ru-RU" smtClean="0"/>
              <a:pPr/>
              <a:t>18.09.2019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903606-BF56-4DD8-ACDC-F55E3A5BAD0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685799" y="4343040"/>
            <a:ext cx="5486040" cy="4114800"/>
          </a:xfrm>
        </p:spPr>
        <p:txBody>
          <a:bodyPr>
            <a:spAutoFit/>
          </a:bodyPr>
          <a:lstStyle>
            <a:defPPr lvl="0">
              <a:buClr>
                <a:srgbClr val="000000"/>
              </a:buClr>
              <a:buSzPct val="100000"/>
              <a:buFont typeface="Calibri" pitchFamily="34"/>
              <a:buNone/>
            </a:defPPr>
            <a:lvl1pPr lvl="0">
              <a:buClr>
                <a:srgbClr val="000000"/>
              </a:buClr>
              <a:buSzPct val="100000"/>
              <a:buFont typeface="Calibri" pitchFamily="34"/>
              <a:buChar char="•"/>
            </a:lvl1pPr>
            <a:lvl2pPr lvl="1">
              <a:buClr>
                <a:srgbClr val="000000"/>
              </a:buClr>
              <a:buSzPct val="100000"/>
              <a:buFont typeface="Calibri" pitchFamily="34"/>
              <a:buChar char="•"/>
            </a:lvl2pPr>
            <a:lvl3pPr lvl="2">
              <a:buClr>
                <a:srgbClr val="000000"/>
              </a:buClr>
              <a:buSzPct val="100000"/>
              <a:buFont typeface="Calibri" pitchFamily="34"/>
              <a:buChar char="•"/>
            </a:lvl3pPr>
            <a:lvl4pPr lvl="3">
              <a:buClr>
                <a:srgbClr val="000000"/>
              </a:buClr>
              <a:buSzPct val="100000"/>
              <a:buFont typeface="Calibri" pitchFamily="34"/>
              <a:buChar char="•"/>
            </a:lvl4pPr>
            <a:lvl5pPr lvl="4">
              <a:buClr>
                <a:srgbClr val="000000"/>
              </a:buClr>
              <a:buSzPct val="100000"/>
              <a:buFont typeface="Calibri" pitchFamily="34"/>
              <a:buChar char="•"/>
            </a:lvl5pPr>
            <a:lvl6pPr lvl="5">
              <a:buClr>
                <a:srgbClr val="000000"/>
              </a:buClr>
              <a:buSzPct val="100000"/>
              <a:buFont typeface="Calibri" pitchFamily="34"/>
              <a:buChar char="•"/>
            </a:lvl6pPr>
            <a:lvl7pPr lvl="6">
              <a:buClr>
                <a:srgbClr val="000000"/>
              </a:buClr>
              <a:buSzPct val="100000"/>
              <a:buFont typeface="Calibri" pitchFamily="34"/>
              <a:buChar char="•"/>
            </a:lvl7pPr>
            <a:lvl8pPr lvl="7">
              <a:buClr>
                <a:srgbClr val="000000"/>
              </a:buClr>
              <a:buSzPct val="100000"/>
              <a:buFont typeface="Calibri" pitchFamily="34"/>
              <a:buChar char="•"/>
            </a:lvl8pPr>
            <a:lvl9pPr lvl="8">
              <a:buClr>
                <a:srgbClr val="000000"/>
              </a:buClr>
              <a:buSzPct val="100000"/>
              <a:buFont typeface="Calibri" pitchFamily="34"/>
              <a:buChar char="•"/>
            </a:lvl9pPr>
          </a:lstStyle>
          <a:p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685799" y="4343040"/>
            <a:ext cx="5486040" cy="4114800"/>
          </a:xfrm>
        </p:spPr>
        <p:txBody>
          <a:bodyPr>
            <a:spAutoFit/>
          </a:bodyPr>
          <a:lstStyle>
            <a:defPPr lvl="0">
              <a:buClr>
                <a:srgbClr val="000000"/>
              </a:buClr>
              <a:buSzPct val="100000"/>
              <a:buFont typeface="Calibri" pitchFamily="34"/>
              <a:buNone/>
            </a:defPPr>
            <a:lvl1pPr lvl="0">
              <a:buClr>
                <a:srgbClr val="000000"/>
              </a:buClr>
              <a:buSzPct val="100000"/>
              <a:buFont typeface="Calibri" pitchFamily="34"/>
              <a:buChar char="•"/>
            </a:lvl1pPr>
            <a:lvl2pPr lvl="1">
              <a:buClr>
                <a:srgbClr val="000000"/>
              </a:buClr>
              <a:buSzPct val="100000"/>
              <a:buFont typeface="Calibri" pitchFamily="34"/>
              <a:buChar char="•"/>
            </a:lvl2pPr>
            <a:lvl3pPr lvl="2">
              <a:buClr>
                <a:srgbClr val="000000"/>
              </a:buClr>
              <a:buSzPct val="100000"/>
              <a:buFont typeface="Calibri" pitchFamily="34"/>
              <a:buChar char="•"/>
            </a:lvl3pPr>
            <a:lvl4pPr lvl="3">
              <a:buClr>
                <a:srgbClr val="000000"/>
              </a:buClr>
              <a:buSzPct val="100000"/>
              <a:buFont typeface="Calibri" pitchFamily="34"/>
              <a:buChar char="•"/>
            </a:lvl4pPr>
            <a:lvl5pPr lvl="4">
              <a:buClr>
                <a:srgbClr val="000000"/>
              </a:buClr>
              <a:buSzPct val="100000"/>
              <a:buFont typeface="Calibri" pitchFamily="34"/>
              <a:buChar char="•"/>
            </a:lvl5pPr>
            <a:lvl6pPr lvl="5">
              <a:buClr>
                <a:srgbClr val="000000"/>
              </a:buClr>
              <a:buSzPct val="100000"/>
              <a:buFont typeface="Calibri" pitchFamily="34"/>
              <a:buChar char="•"/>
            </a:lvl6pPr>
            <a:lvl7pPr lvl="6">
              <a:buClr>
                <a:srgbClr val="000000"/>
              </a:buClr>
              <a:buSzPct val="100000"/>
              <a:buFont typeface="Calibri" pitchFamily="34"/>
              <a:buChar char="•"/>
            </a:lvl7pPr>
            <a:lvl8pPr lvl="7">
              <a:buClr>
                <a:srgbClr val="000000"/>
              </a:buClr>
              <a:buSzPct val="100000"/>
              <a:buFont typeface="Calibri" pitchFamily="34"/>
              <a:buChar char="•"/>
            </a:lvl8pPr>
            <a:lvl9pPr lvl="8">
              <a:buClr>
                <a:srgbClr val="000000"/>
              </a:buClr>
              <a:buSzPct val="100000"/>
              <a:buFont typeface="Calibri" pitchFamily="34"/>
              <a:buChar char="•"/>
            </a:lvl9pPr>
          </a:lstStyle>
          <a:p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fld id="{6594962E-2073-4D99-987A-3F88D41B6253}" type="slidenum">
              <a:rPr lang="ru-RU"/>
              <a:pPr/>
              <a:t>4</a:t>
            </a:fld>
            <a:endParaRPr lang="ru-RU"/>
          </a:p>
        </p:txBody>
      </p:sp>
      <p:sp>
        <p:nvSpPr>
          <p:cNvPr id="40963" name="Text Box 1"/>
          <p:cNvSpPr txBox="1">
            <a:spLocks noChangeArrowheads="1"/>
          </p:cNvSpPr>
          <p:nvPr/>
        </p:nvSpPr>
        <p:spPr bwMode="auto">
          <a:xfrm>
            <a:off x="1003786" y="695134"/>
            <a:ext cx="4848989" cy="342815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80165" tIns="40083" rIns="80165" bIns="40083" anchor="ctr"/>
          <a:lstStyle/>
          <a:p>
            <a:endParaRPr lang="ru-RU"/>
          </a:p>
        </p:txBody>
      </p:sp>
      <p:sp>
        <p:nvSpPr>
          <p:cNvPr id="40964" name="Rectangle 2"/>
          <p:cNvSpPr txBox="1">
            <a:spLocks noGrp="1" noChangeArrowheads="1"/>
          </p:cNvSpPr>
          <p:nvPr>
            <p:ph type="body"/>
          </p:nvPr>
        </p:nvSpPr>
        <p:spPr>
          <a:xfrm>
            <a:off x="685512" y="4343231"/>
            <a:ext cx="5485536" cy="4113782"/>
          </a:xfrm>
          <a:noFill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fld id="{A5CD3775-B66F-412A-BC0A-61F66E07F3C4}" type="slidenum">
              <a:rPr lang="ru-RU"/>
              <a:pPr/>
              <a:t>5</a:t>
            </a:fld>
            <a:endParaRPr lang="ru-RU"/>
          </a:p>
        </p:txBody>
      </p:sp>
      <p:sp>
        <p:nvSpPr>
          <p:cNvPr id="41987" name="Text Box 1"/>
          <p:cNvSpPr txBox="1">
            <a:spLocks noChangeArrowheads="1"/>
          </p:cNvSpPr>
          <p:nvPr/>
        </p:nvSpPr>
        <p:spPr bwMode="auto">
          <a:xfrm>
            <a:off x="1003786" y="695134"/>
            <a:ext cx="4848989" cy="342815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80165" tIns="40083" rIns="80165" bIns="40083" anchor="ctr"/>
          <a:lstStyle/>
          <a:p>
            <a:endParaRPr lang="ru-RU"/>
          </a:p>
        </p:txBody>
      </p:sp>
      <p:sp>
        <p:nvSpPr>
          <p:cNvPr id="41988" name="Rectangle 2"/>
          <p:cNvSpPr txBox="1">
            <a:spLocks noGrp="1" noChangeArrowheads="1"/>
          </p:cNvSpPr>
          <p:nvPr>
            <p:ph type="body"/>
          </p:nvPr>
        </p:nvSpPr>
        <p:spPr>
          <a:xfrm>
            <a:off x="685512" y="4343231"/>
            <a:ext cx="5485536" cy="4113782"/>
          </a:xfrm>
          <a:noFill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685799" y="4343040"/>
            <a:ext cx="5486040" cy="4114800"/>
          </a:xfrm>
        </p:spPr>
        <p:txBody>
          <a:bodyPr>
            <a:spAutoFit/>
          </a:bodyPr>
          <a:lstStyle>
            <a:defPPr lvl="0">
              <a:buClr>
                <a:srgbClr val="000000"/>
              </a:buClr>
              <a:buSzPct val="100000"/>
              <a:buFont typeface="Calibri" pitchFamily="34"/>
              <a:buNone/>
            </a:defPPr>
            <a:lvl1pPr lvl="0">
              <a:buClr>
                <a:srgbClr val="000000"/>
              </a:buClr>
              <a:buSzPct val="100000"/>
              <a:buFont typeface="Calibri" pitchFamily="34"/>
              <a:buChar char="•"/>
            </a:lvl1pPr>
            <a:lvl2pPr lvl="1">
              <a:buClr>
                <a:srgbClr val="000000"/>
              </a:buClr>
              <a:buSzPct val="100000"/>
              <a:buFont typeface="Calibri" pitchFamily="34"/>
              <a:buChar char="•"/>
            </a:lvl2pPr>
            <a:lvl3pPr lvl="2">
              <a:buClr>
                <a:srgbClr val="000000"/>
              </a:buClr>
              <a:buSzPct val="100000"/>
              <a:buFont typeface="Calibri" pitchFamily="34"/>
              <a:buChar char="•"/>
            </a:lvl3pPr>
            <a:lvl4pPr lvl="3">
              <a:buClr>
                <a:srgbClr val="000000"/>
              </a:buClr>
              <a:buSzPct val="100000"/>
              <a:buFont typeface="Calibri" pitchFamily="34"/>
              <a:buChar char="•"/>
            </a:lvl4pPr>
            <a:lvl5pPr lvl="4">
              <a:buClr>
                <a:srgbClr val="000000"/>
              </a:buClr>
              <a:buSzPct val="100000"/>
              <a:buFont typeface="Calibri" pitchFamily="34"/>
              <a:buChar char="•"/>
            </a:lvl5pPr>
            <a:lvl6pPr lvl="5">
              <a:buClr>
                <a:srgbClr val="000000"/>
              </a:buClr>
              <a:buSzPct val="100000"/>
              <a:buFont typeface="Calibri" pitchFamily="34"/>
              <a:buChar char="•"/>
            </a:lvl6pPr>
            <a:lvl7pPr lvl="6">
              <a:buClr>
                <a:srgbClr val="000000"/>
              </a:buClr>
              <a:buSzPct val="100000"/>
              <a:buFont typeface="Calibri" pitchFamily="34"/>
              <a:buChar char="•"/>
            </a:lvl7pPr>
            <a:lvl8pPr lvl="7">
              <a:buClr>
                <a:srgbClr val="000000"/>
              </a:buClr>
              <a:buSzPct val="100000"/>
              <a:buFont typeface="Calibri" pitchFamily="34"/>
              <a:buChar char="•"/>
            </a:lvl8pPr>
            <a:lvl9pPr lvl="8">
              <a:buClr>
                <a:srgbClr val="000000"/>
              </a:buClr>
              <a:buSzPct val="100000"/>
              <a:buFont typeface="Calibri" pitchFamily="34"/>
              <a:buChar char="•"/>
            </a:lvl9pPr>
          </a:lstStyle>
          <a:p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fld id="{38C95512-94C0-498C-816C-EFA30E395AAC}" type="slidenum">
              <a:rPr lang="ru-RU"/>
              <a:pPr/>
              <a:t>12</a:t>
            </a:fld>
            <a:endParaRPr lang="ru-RU"/>
          </a:p>
        </p:txBody>
      </p:sp>
      <p:sp>
        <p:nvSpPr>
          <p:cNvPr id="48131" name="Text Box 1"/>
          <p:cNvSpPr txBox="1">
            <a:spLocks noChangeArrowheads="1"/>
          </p:cNvSpPr>
          <p:nvPr/>
        </p:nvSpPr>
        <p:spPr bwMode="auto">
          <a:xfrm>
            <a:off x="1003786" y="695134"/>
            <a:ext cx="4848989" cy="342815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80165" tIns="40083" rIns="80165" bIns="40083" anchor="ctr"/>
          <a:lstStyle/>
          <a:p>
            <a:endParaRPr lang="ru-RU"/>
          </a:p>
        </p:txBody>
      </p:sp>
      <p:sp>
        <p:nvSpPr>
          <p:cNvPr id="48132" name="Rectangle 2"/>
          <p:cNvSpPr txBox="1">
            <a:spLocks noGrp="1" noChangeArrowheads="1"/>
          </p:cNvSpPr>
          <p:nvPr>
            <p:ph type="body"/>
          </p:nvPr>
        </p:nvSpPr>
        <p:spPr>
          <a:xfrm>
            <a:off x="685512" y="4343231"/>
            <a:ext cx="5485536" cy="4113782"/>
          </a:xfrm>
          <a:noFill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fld id="{928985B7-5905-47A3-A642-7D22C934FABF}" type="slidenum">
              <a:rPr lang="ru-RU"/>
              <a:pPr/>
              <a:t>13</a:t>
            </a:fld>
            <a:endParaRPr lang="ru-RU"/>
          </a:p>
        </p:txBody>
      </p:sp>
      <p:sp>
        <p:nvSpPr>
          <p:cNvPr id="49155" name="Text Box 1"/>
          <p:cNvSpPr txBox="1">
            <a:spLocks noChangeArrowheads="1"/>
          </p:cNvSpPr>
          <p:nvPr/>
        </p:nvSpPr>
        <p:spPr bwMode="auto">
          <a:xfrm>
            <a:off x="1003786" y="695134"/>
            <a:ext cx="4848989" cy="342815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80165" tIns="40083" rIns="80165" bIns="40083" anchor="ctr"/>
          <a:lstStyle/>
          <a:p>
            <a:endParaRPr lang="ru-RU"/>
          </a:p>
        </p:txBody>
      </p:sp>
      <p:sp>
        <p:nvSpPr>
          <p:cNvPr id="49156" name="Rectangle 2"/>
          <p:cNvSpPr txBox="1">
            <a:spLocks noGrp="1" noChangeArrowheads="1"/>
          </p:cNvSpPr>
          <p:nvPr>
            <p:ph type="body"/>
          </p:nvPr>
        </p:nvSpPr>
        <p:spPr>
          <a:xfrm>
            <a:off x="685512" y="4343231"/>
            <a:ext cx="5485536" cy="4113782"/>
          </a:xfrm>
          <a:noFill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9AFF6-E6B6-4CD4-8E00-8DFEA52A8BBB}" type="datetimeFigureOut">
              <a:rPr lang="ru-RU" smtClean="0"/>
              <a:pPr/>
              <a:t>18.09.2019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C03CB-A1D4-48F1-8C08-86653A34C0D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9AFF6-E6B6-4CD4-8E00-8DFEA52A8BBB}" type="datetimeFigureOut">
              <a:rPr lang="ru-RU" smtClean="0"/>
              <a:pPr/>
              <a:t>18.09.2019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C03CB-A1D4-48F1-8C08-86653A34C0D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9AFF6-E6B6-4CD4-8E00-8DFEA52A8BBB}" type="datetimeFigureOut">
              <a:rPr lang="ru-RU" smtClean="0"/>
              <a:pPr/>
              <a:t>18.09.2019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C03CB-A1D4-48F1-8C08-86653A34C0D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9AFF6-E6B6-4CD4-8E00-8DFEA52A8BBB}" type="datetimeFigureOut">
              <a:rPr lang="ru-RU" smtClean="0"/>
              <a:pPr/>
              <a:t>18.09.2019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C03CB-A1D4-48F1-8C08-86653A34C0D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9AFF6-E6B6-4CD4-8E00-8DFEA52A8BBB}" type="datetimeFigureOut">
              <a:rPr lang="ru-RU" smtClean="0"/>
              <a:pPr/>
              <a:t>18.09.2019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C03CB-A1D4-48F1-8C08-86653A34C0D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9AFF6-E6B6-4CD4-8E00-8DFEA52A8BBB}" type="datetimeFigureOut">
              <a:rPr lang="ru-RU" smtClean="0"/>
              <a:pPr/>
              <a:t>18.09.2019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C03CB-A1D4-48F1-8C08-86653A34C0D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9AFF6-E6B6-4CD4-8E00-8DFEA52A8BBB}" type="datetimeFigureOut">
              <a:rPr lang="ru-RU" smtClean="0"/>
              <a:pPr/>
              <a:t>18.09.2019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C03CB-A1D4-48F1-8C08-86653A34C0D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9AFF6-E6B6-4CD4-8E00-8DFEA52A8BBB}" type="datetimeFigureOut">
              <a:rPr lang="ru-RU" smtClean="0"/>
              <a:pPr/>
              <a:t>18.09.2019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C03CB-A1D4-48F1-8C08-86653A34C0D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9AFF6-E6B6-4CD4-8E00-8DFEA52A8BBB}" type="datetimeFigureOut">
              <a:rPr lang="ru-RU" smtClean="0"/>
              <a:pPr/>
              <a:t>18.09.2019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C03CB-A1D4-48F1-8C08-86653A34C0D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9AFF6-E6B6-4CD4-8E00-8DFEA52A8BBB}" type="datetimeFigureOut">
              <a:rPr lang="ru-RU" smtClean="0"/>
              <a:pPr/>
              <a:t>18.09.2019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C03CB-A1D4-48F1-8C08-86653A34C0D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9AFF6-E6B6-4CD4-8E00-8DFEA52A8BBB}" type="datetimeFigureOut">
              <a:rPr lang="ru-RU" smtClean="0"/>
              <a:pPr/>
              <a:t>18.09.2019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C03CB-A1D4-48F1-8C08-86653A34C0D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6480" y="273629"/>
            <a:ext cx="8225280" cy="114204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6480" y="1604329"/>
            <a:ext cx="4043520" cy="452351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38240" y="1604329"/>
            <a:ext cx="4043520" cy="452351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F680EB-402F-4AAD-AAA8-1F35B65E5B1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>
  <p:cSld name="Заголовок и объект над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6480" y="273629"/>
            <a:ext cx="8225280" cy="114204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6480" y="1604329"/>
            <a:ext cx="8225280" cy="219191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6480" y="3934493"/>
            <a:ext cx="8225280" cy="219335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F5E470-A056-4D6B-9A36-DF96A8C80AC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69AFF6-E6B6-4CD4-8E00-8DFEA52A8BBB}" type="datetimeFigureOut">
              <a:rPr lang="ru-RU" smtClean="0"/>
              <a:pPr/>
              <a:t>18.09.2019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0C03CB-A1D4-48F1-8C08-86653A34C0D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4.bin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/>
          <p:cNvSpPr txBox="1">
            <a:spLocks noGrp="1"/>
          </p:cNvSpPr>
          <p:nvPr>
            <p:ph type="title"/>
          </p:nvPr>
        </p:nvSpPr>
        <p:spPr>
          <a:xfrm>
            <a:off x="539552" y="1657836"/>
            <a:ext cx="8229600" cy="769441"/>
          </a:xfrm>
        </p:spPr>
        <p:txBody>
          <a:bodyPr wrap="square" lIns="91440" tIns="45720" rIns="91440" bIns="45720" anchorCtr="0">
            <a:spAutoFit/>
          </a:bodyPr>
          <a:lstStyle>
            <a:defPPr lvl="0">
              <a:buClr>
                <a:srgbClr val="000000"/>
              </a:buClr>
              <a:buSzPct val="100000"/>
              <a:buFont typeface="Calibri" pitchFamily="34"/>
              <a:buNone/>
            </a:defPPr>
            <a:lvl1pPr lvl="0">
              <a:buClr>
                <a:srgbClr val="000000"/>
              </a:buClr>
              <a:buSzPct val="100000"/>
              <a:buFont typeface="Calibri" pitchFamily="34"/>
              <a:buChar char="•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ru-RU" b="1" dirty="0" smtClean="0">
                <a:solidFill>
                  <a:schemeClr val="bg2">
                    <a:lumMod val="10000"/>
                  </a:schemeClr>
                </a:solidFill>
                <a:latin typeface="Cambria" pitchFamily="18" charset="0"/>
              </a:rPr>
              <a:t>Интерференция</a:t>
            </a:r>
            <a:endParaRPr lang="ru-RU" b="1" dirty="0">
              <a:solidFill>
                <a:schemeClr val="bg2">
                  <a:lumMod val="10000"/>
                </a:schemeClr>
              </a:solidFill>
              <a:latin typeface="Cambria" pitchFamily="18" charset="0"/>
            </a:endParaRPr>
          </a:p>
        </p:txBody>
      </p:sp>
      <p:pic>
        <p:nvPicPr>
          <p:cNvPr id="16388" name="Picture 4" descr="Похожее изображени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01580" y="3284984"/>
            <a:ext cx="4042420" cy="323393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73025" y="0"/>
            <a:ext cx="9070975" cy="5375275"/>
          </a:xfrm>
          <a:prstGeom prst="rect">
            <a:avLst/>
          </a:prstGeom>
        </p:spPr>
        <p:txBody>
          <a:bodyPr/>
          <a:lstStyle/>
          <a:p>
            <a:pPr marL="430213" marR="0" lvl="0" indent="-3238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45000"/>
              <a:buFont typeface="Wingdings" charset="2"/>
              <a:buChar char="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Интерференция</a:t>
            </a:r>
            <a:r>
              <a:rPr kumimoji="0" lang="ru-RU" sz="32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—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одно из наиболее убедительных доказательств волновых свойств.</a:t>
            </a:r>
          </a:p>
          <a:p>
            <a:pPr marL="430213" marR="0" lvl="0" indent="-3238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45000"/>
              <a:buFont typeface="Wingdings" charset="2"/>
              <a:buChar char="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Интерференция присуща волнам любой природы.</a:t>
            </a:r>
          </a:p>
          <a:p>
            <a:pPr marL="430213" marR="0" lvl="0" indent="-32385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45000"/>
              <a:buFont typeface="Wingdings" charset="2"/>
              <a:buChar char="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/>
            </a:pPr>
            <a:r>
              <a:rPr kumimoji="0" lang="ru-RU" sz="32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Интерференцией 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световых волн называется сложение двух когерентных волн, вследствие которого наблюдается усиление или ослабление результирующих световых колебаний в различных точках пространства.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"/>
          <p:cNvSpPr txBox="1">
            <a:spLocks noChangeArrowheads="1"/>
          </p:cNvSpPr>
          <p:nvPr/>
        </p:nvSpPr>
        <p:spPr>
          <a:xfrm>
            <a:off x="0" y="188640"/>
            <a:ext cx="9070975" cy="1171575"/>
          </a:xfrm>
          <a:prstGeom prst="rect">
            <a:avLst/>
          </a:prstGeom>
        </p:spPr>
        <p:txBody>
          <a:bodyPr tIns="3888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kumimoji="0" lang="ru-RU" sz="4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Когерентные волны</a:t>
            </a: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0" y="1611040"/>
            <a:ext cx="9070975" cy="4989513"/>
          </a:xfrm>
          <a:prstGeom prst="rect">
            <a:avLst/>
          </a:prstGeom>
        </p:spPr>
        <p:txBody>
          <a:bodyPr/>
          <a:lstStyle/>
          <a:p>
            <a:pPr marL="430213" marR="0" lvl="0" indent="-32385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45000"/>
              <a:buFont typeface="Wingdings" charset="2"/>
              <a:buChar char="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Для образования устойчивой интерференционной картины необходимо, чтобы источники волн были </a:t>
            </a:r>
            <a:r>
              <a:rPr kumimoji="0" lang="ru-RU" sz="32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когерентными.</a:t>
            </a:r>
          </a:p>
          <a:p>
            <a:pPr marL="430213" marR="0" lvl="0" indent="-32385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45000"/>
              <a:buFont typeface="Wingdings" charset="2"/>
              <a:buChar char="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Волны, имеющие одинаковую частоту и постоянную во времени разность фаз, называются </a:t>
            </a:r>
            <a:r>
              <a:rPr kumimoji="0" lang="ru-RU" sz="32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когерентными.</a:t>
            </a:r>
          </a:p>
          <a:p>
            <a:pPr marL="430213" marR="0" lvl="0" indent="-32385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45000"/>
              <a:buFont typeface="Wingdings" charset="2"/>
              <a:buChar char="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Все источники света, кроме лазеров, некогерентные.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1"/>
          <p:cNvSpPr>
            <a:spLocks noGrp="1" noChangeArrowheads="1"/>
          </p:cNvSpPr>
          <p:nvPr>
            <p:ph type="title"/>
          </p:nvPr>
        </p:nvSpPr>
        <p:spPr>
          <a:xfrm>
            <a:off x="456481" y="273629"/>
            <a:ext cx="8228160" cy="1144921"/>
          </a:xfrm>
        </p:spPr>
        <p:txBody>
          <a:bodyPr tIns="35268">
            <a:normAutofit fontScale="90000"/>
          </a:bodyPr>
          <a:lstStyle/>
          <a:p>
            <a:pPr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</a:pPr>
            <a:r>
              <a:rPr lang="ru-RU" dirty="0" smtClean="0"/>
              <a:t>Интерференционные максимумы </a:t>
            </a:r>
          </a:p>
        </p:txBody>
      </p:sp>
      <p:sp>
        <p:nvSpPr>
          <p:cNvPr id="9219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6481" y="1604329"/>
            <a:ext cx="8228160" cy="4526396"/>
          </a:xfrm>
        </p:spPr>
        <p:txBody>
          <a:bodyPr/>
          <a:lstStyle/>
          <a:p>
            <a:pPr marL="390246" indent="-293764" algn="just">
              <a:buSzPct val="45000"/>
              <a:buFont typeface="Wingdings" charset="2"/>
              <a:buChar char=""/>
              <a:tabLst>
                <a:tab pos="390246" algn="l"/>
                <a:tab pos="485288" algn="l"/>
                <a:tab pos="892813" algn="l"/>
                <a:tab pos="1300340" algn="l"/>
                <a:tab pos="1707865" algn="l"/>
                <a:tab pos="2115392" algn="l"/>
                <a:tab pos="2522917" algn="l"/>
                <a:tab pos="2930444" algn="l"/>
                <a:tab pos="3337969" algn="l"/>
                <a:tab pos="3745496" algn="l"/>
                <a:tab pos="4153021" algn="l"/>
                <a:tab pos="4560548" algn="l"/>
                <a:tab pos="4968073" algn="l"/>
                <a:tab pos="5375600" algn="l"/>
                <a:tab pos="5783125" algn="l"/>
                <a:tab pos="6190652" algn="l"/>
                <a:tab pos="6598177" algn="l"/>
                <a:tab pos="7005704" algn="l"/>
                <a:tab pos="7413229" algn="l"/>
                <a:tab pos="7820756" algn="l"/>
                <a:tab pos="8228281" algn="l"/>
              </a:tabLst>
            </a:pPr>
            <a:r>
              <a:rPr lang="ru-RU" i="1" dirty="0" smtClean="0"/>
              <a:t>Интерференционные максимумы</a:t>
            </a:r>
            <a:r>
              <a:rPr lang="ru-RU" dirty="0" smtClean="0"/>
              <a:t> наблюдаются в точках, для которых разность хода волн </a:t>
            </a:r>
            <a:r>
              <a:rPr lang="ru-RU" dirty="0" smtClean="0">
                <a:cs typeface="Arial" charset="0"/>
              </a:rPr>
              <a:t>∆</a:t>
            </a:r>
            <a:r>
              <a:rPr lang="ru-RU" i="1" dirty="0" err="1" smtClean="0">
                <a:cs typeface="Arial" charset="0"/>
              </a:rPr>
              <a:t>d</a:t>
            </a:r>
            <a:r>
              <a:rPr lang="ru-RU" dirty="0" smtClean="0">
                <a:cs typeface="Arial" charset="0"/>
              </a:rPr>
              <a:t> равна четному числу полуволн, или, что то же самое, целому числу волн:</a:t>
            </a:r>
          </a:p>
          <a:p>
            <a:pPr marL="390246" indent="-293764">
              <a:buSzPct val="45000"/>
              <a:buFont typeface="Wingdings" charset="2"/>
              <a:buChar char=""/>
              <a:tabLst>
                <a:tab pos="390246" algn="l"/>
                <a:tab pos="485288" algn="l"/>
                <a:tab pos="892813" algn="l"/>
                <a:tab pos="1300340" algn="l"/>
                <a:tab pos="1707865" algn="l"/>
                <a:tab pos="2115392" algn="l"/>
                <a:tab pos="2522917" algn="l"/>
                <a:tab pos="2930444" algn="l"/>
                <a:tab pos="3337969" algn="l"/>
                <a:tab pos="3745496" algn="l"/>
                <a:tab pos="4153021" algn="l"/>
                <a:tab pos="4560548" algn="l"/>
                <a:tab pos="4968073" algn="l"/>
                <a:tab pos="5375600" algn="l"/>
                <a:tab pos="5783125" algn="l"/>
                <a:tab pos="6190652" algn="l"/>
                <a:tab pos="6598177" algn="l"/>
                <a:tab pos="7005704" algn="l"/>
                <a:tab pos="7413229" algn="l"/>
                <a:tab pos="7820756" algn="l"/>
                <a:tab pos="8228281" algn="l"/>
              </a:tabLst>
            </a:pPr>
            <a:r>
              <a:rPr lang="ru-RU" dirty="0" smtClean="0">
                <a:cs typeface="Arial" charset="0"/>
              </a:rPr>
              <a:t>                </a:t>
            </a:r>
            <a:r>
              <a:rPr lang="ru-RU" i="1" dirty="0" smtClean="0">
                <a:cs typeface="Arial" charset="0"/>
              </a:rPr>
              <a:t>    </a:t>
            </a:r>
            <a:r>
              <a:rPr lang="ru-RU" dirty="0" smtClean="0">
                <a:cs typeface="Arial" charset="0"/>
              </a:rPr>
              <a:t>         </a:t>
            </a:r>
          </a:p>
        </p:txBody>
      </p:sp>
      <p:graphicFrame>
        <p:nvGraphicFramePr>
          <p:cNvPr id="9220" name="Object 3"/>
          <p:cNvGraphicFramePr>
            <a:graphicFrameLocks noChangeAspect="1"/>
          </p:cNvGraphicFramePr>
          <p:nvPr/>
        </p:nvGraphicFramePr>
        <p:xfrm>
          <a:off x="1403648" y="4725144"/>
          <a:ext cx="6223680" cy="1144921"/>
        </p:xfrm>
        <a:graphic>
          <a:graphicData uri="http://schemas.openxmlformats.org/presentationml/2006/ole">
            <p:oleObj spid="_x0000_s82946" r:id="rId4" imgW="491432" imgH="393647" progId="Equation.3">
              <p:embed/>
            </p:oleObj>
          </a:graphicData>
        </a:graphic>
      </p:graphicFrame>
    </p:spTree>
  </p:cSld>
  <p:clrMapOvr>
    <a:masterClrMapping/>
  </p:clrMapOvr>
  <p:transition spd="med"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1"/>
          <p:cNvSpPr>
            <a:spLocks noGrp="1" noChangeArrowheads="1"/>
          </p:cNvSpPr>
          <p:nvPr>
            <p:ph type="title"/>
          </p:nvPr>
        </p:nvSpPr>
        <p:spPr>
          <a:xfrm>
            <a:off x="456481" y="313953"/>
            <a:ext cx="8228160" cy="1062832"/>
          </a:xfrm>
        </p:spPr>
        <p:txBody>
          <a:bodyPr tIns="35268">
            <a:normAutofit fontScale="90000"/>
          </a:bodyPr>
          <a:lstStyle/>
          <a:p>
            <a:pPr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</a:pPr>
            <a:r>
              <a:rPr lang="ru-RU" dirty="0" smtClean="0"/>
              <a:t>Интерференционные минимумы</a:t>
            </a:r>
          </a:p>
        </p:txBody>
      </p:sp>
      <p:sp>
        <p:nvSpPr>
          <p:cNvPr id="10243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6481" y="1604329"/>
            <a:ext cx="8228160" cy="4526396"/>
          </a:xfrm>
        </p:spPr>
        <p:txBody>
          <a:bodyPr/>
          <a:lstStyle/>
          <a:p>
            <a:pPr marL="390246" indent="-293764" algn="just">
              <a:buSzPct val="45000"/>
              <a:buFont typeface="Wingdings" charset="2"/>
              <a:buChar char=""/>
              <a:tabLst>
                <a:tab pos="390246" algn="l"/>
                <a:tab pos="485288" algn="l"/>
                <a:tab pos="892813" algn="l"/>
                <a:tab pos="1300340" algn="l"/>
                <a:tab pos="1707865" algn="l"/>
                <a:tab pos="2115392" algn="l"/>
                <a:tab pos="2522917" algn="l"/>
                <a:tab pos="2930444" algn="l"/>
                <a:tab pos="3337969" algn="l"/>
                <a:tab pos="3745496" algn="l"/>
                <a:tab pos="4153021" algn="l"/>
                <a:tab pos="4560548" algn="l"/>
                <a:tab pos="4968073" algn="l"/>
                <a:tab pos="5375600" algn="l"/>
                <a:tab pos="5783125" algn="l"/>
                <a:tab pos="6190652" algn="l"/>
                <a:tab pos="6598177" algn="l"/>
                <a:tab pos="7005704" algn="l"/>
                <a:tab pos="7413229" algn="l"/>
                <a:tab pos="7820756" algn="l"/>
                <a:tab pos="8228281" algn="l"/>
              </a:tabLst>
            </a:pPr>
            <a:r>
              <a:rPr lang="ru-RU" i="1" dirty="0" smtClean="0"/>
              <a:t>Интерференционные минимумы</a:t>
            </a:r>
            <a:r>
              <a:rPr lang="ru-RU" dirty="0" smtClean="0"/>
              <a:t> наблюдаются в точках, для которых разность хода волн </a:t>
            </a:r>
            <a:r>
              <a:rPr lang="ru-RU" dirty="0" smtClean="0">
                <a:cs typeface="Arial" charset="0"/>
              </a:rPr>
              <a:t>∆</a:t>
            </a:r>
            <a:r>
              <a:rPr lang="ru-RU" i="1" dirty="0" err="1" smtClean="0">
                <a:cs typeface="Arial" charset="0"/>
              </a:rPr>
              <a:t>d</a:t>
            </a:r>
            <a:r>
              <a:rPr lang="ru-RU" i="1" dirty="0" smtClean="0">
                <a:cs typeface="Arial" charset="0"/>
              </a:rPr>
              <a:t> </a:t>
            </a:r>
            <a:r>
              <a:rPr lang="ru-RU" dirty="0" smtClean="0">
                <a:cs typeface="Arial" charset="0"/>
              </a:rPr>
              <a:t>равна нечетному числу полуволн:</a:t>
            </a:r>
          </a:p>
          <a:p>
            <a:pPr marL="390246" indent="-293764">
              <a:buNone/>
              <a:tabLst>
                <a:tab pos="390246" algn="l"/>
                <a:tab pos="485288" algn="l"/>
                <a:tab pos="892813" algn="l"/>
                <a:tab pos="1300340" algn="l"/>
                <a:tab pos="1707865" algn="l"/>
                <a:tab pos="2115392" algn="l"/>
                <a:tab pos="2522917" algn="l"/>
                <a:tab pos="2930444" algn="l"/>
                <a:tab pos="3337969" algn="l"/>
                <a:tab pos="3745496" algn="l"/>
                <a:tab pos="4153021" algn="l"/>
                <a:tab pos="4560548" algn="l"/>
                <a:tab pos="4968073" algn="l"/>
                <a:tab pos="5375600" algn="l"/>
                <a:tab pos="5783125" algn="l"/>
                <a:tab pos="6190652" algn="l"/>
                <a:tab pos="6598177" algn="l"/>
                <a:tab pos="7005704" algn="l"/>
                <a:tab pos="7413229" algn="l"/>
                <a:tab pos="7820756" algn="l"/>
                <a:tab pos="8228281" algn="l"/>
              </a:tabLst>
            </a:pPr>
            <a:endParaRPr lang="ru-RU" dirty="0" smtClean="0">
              <a:cs typeface="Arial" charset="0"/>
            </a:endParaRPr>
          </a:p>
          <a:p>
            <a:pPr marL="390246" indent="-293764">
              <a:buSzPct val="45000"/>
              <a:buFont typeface="Wingdings" charset="2"/>
              <a:buChar char=""/>
              <a:tabLst>
                <a:tab pos="390246" algn="l"/>
                <a:tab pos="485288" algn="l"/>
                <a:tab pos="892813" algn="l"/>
                <a:tab pos="1300340" algn="l"/>
                <a:tab pos="1707865" algn="l"/>
                <a:tab pos="2115392" algn="l"/>
                <a:tab pos="2522917" algn="l"/>
                <a:tab pos="2930444" algn="l"/>
                <a:tab pos="3337969" algn="l"/>
                <a:tab pos="3745496" algn="l"/>
                <a:tab pos="4153021" algn="l"/>
                <a:tab pos="4560548" algn="l"/>
                <a:tab pos="4968073" algn="l"/>
                <a:tab pos="5375600" algn="l"/>
                <a:tab pos="5783125" algn="l"/>
                <a:tab pos="6190652" algn="l"/>
                <a:tab pos="6598177" algn="l"/>
                <a:tab pos="7005704" algn="l"/>
                <a:tab pos="7413229" algn="l"/>
                <a:tab pos="7820756" algn="l"/>
                <a:tab pos="8228281" algn="l"/>
              </a:tabLst>
            </a:pPr>
            <a:r>
              <a:rPr lang="ru-RU" dirty="0" smtClean="0">
                <a:cs typeface="Arial" charset="0"/>
              </a:rPr>
              <a:t>          </a:t>
            </a:r>
            <a:r>
              <a:rPr lang="ru-RU" dirty="0" smtClean="0"/>
              <a:t> </a:t>
            </a:r>
          </a:p>
        </p:txBody>
      </p:sp>
      <p:graphicFrame>
        <p:nvGraphicFramePr>
          <p:cNvPr id="10244" name="Object 3"/>
          <p:cNvGraphicFramePr>
            <a:graphicFrameLocks noChangeAspect="1"/>
          </p:cNvGraphicFramePr>
          <p:nvPr/>
        </p:nvGraphicFramePr>
        <p:xfrm>
          <a:off x="3096000" y="3060322"/>
          <a:ext cx="2949120" cy="737357"/>
        </p:xfrm>
        <a:graphic>
          <a:graphicData uri="http://schemas.openxmlformats.org/presentationml/2006/ole">
            <p:oleObj spid="_x0000_s83970" r:id="rId4" imgW="3251520" imgH="812880" progId="">
              <p:embed/>
            </p:oleObj>
          </a:graphicData>
        </a:graphic>
      </p:graphicFrame>
      <p:graphicFrame>
        <p:nvGraphicFramePr>
          <p:cNvPr id="10245" name="Object 4"/>
          <p:cNvGraphicFramePr>
            <a:graphicFrameLocks noChangeAspect="1"/>
          </p:cNvGraphicFramePr>
          <p:nvPr/>
        </p:nvGraphicFramePr>
        <p:xfrm>
          <a:off x="3096000" y="3060322"/>
          <a:ext cx="2949120" cy="737357"/>
        </p:xfrm>
        <a:graphic>
          <a:graphicData uri="http://schemas.openxmlformats.org/presentationml/2006/ole">
            <p:oleObj spid="_x0000_s83971" r:id="rId5" imgW="3251520" imgH="812880" progId="">
              <p:embed/>
            </p:oleObj>
          </a:graphicData>
        </a:graphic>
      </p:graphicFrame>
      <p:graphicFrame>
        <p:nvGraphicFramePr>
          <p:cNvPr id="10246" name="Object 5"/>
          <p:cNvGraphicFramePr>
            <a:graphicFrameLocks noChangeAspect="1"/>
          </p:cNvGraphicFramePr>
          <p:nvPr/>
        </p:nvGraphicFramePr>
        <p:xfrm>
          <a:off x="1187624" y="4077072"/>
          <a:ext cx="6040800" cy="1143480"/>
        </p:xfrm>
        <a:graphic>
          <a:graphicData uri="http://schemas.openxmlformats.org/presentationml/2006/ole">
            <p:oleObj spid="_x0000_s83972" r:id="rId6" imgW="491449" imgH="393660" progId="Equation.3">
              <p:embed/>
            </p:oleObj>
          </a:graphicData>
        </a:graphic>
      </p:graphicFrame>
    </p:spTree>
  </p:cSld>
  <p:clrMapOvr>
    <a:masterClrMapping/>
  </p:clrMapOvr>
  <p:transition spd="med"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4" descr="AMCONFU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8319977" y="1"/>
            <a:ext cx="824023" cy="1772816"/>
          </a:xfrm>
          <a:prstGeom prst="rect">
            <a:avLst/>
          </a:prstGeom>
          <a:noFill/>
        </p:spPr>
      </p:pic>
      <p:sp>
        <p:nvSpPr>
          <p:cNvPr id="7" name="Rectangle 1"/>
          <p:cNvSpPr txBox="1">
            <a:spLocks noChangeArrowheads="1"/>
          </p:cNvSpPr>
          <p:nvPr/>
        </p:nvSpPr>
        <p:spPr>
          <a:xfrm>
            <a:off x="0" y="0"/>
            <a:ext cx="9070975" cy="1285875"/>
          </a:xfrm>
          <a:prstGeom prst="rect">
            <a:avLst/>
          </a:prstGeom>
        </p:spPr>
        <p:txBody>
          <a:bodyPr tIns="3888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kumimoji="0" lang="ru-RU" sz="4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Как можно наблюдать интерференцию света?</a:t>
            </a:r>
            <a:endParaRPr kumimoji="0" lang="ru-RU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0" y="1479550"/>
            <a:ext cx="9070975" cy="4989513"/>
          </a:xfrm>
          <a:prstGeom prst="rect">
            <a:avLst/>
          </a:prstGeom>
        </p:spPr>
        <p:txBody>
          <a:bodyPr/>
          <a:lstStyle/>
          <a:p>
            <a:pPr marL="430213" marR="0" lvl="0" indent="-32385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45000"/>
              <a:buFont typeface="Wingdings" charset="2"/>
              <a:buChar char="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Чтобы наблюдать интерференцию света, надо получить когерентные световые пучки.</a:t>
            </a:r>
          </a:p>
          <a:p>
            <a:pPr marL="430213" marR="0" lvl="0" indent="-32385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45000"/>
              <a:buFont typeface="Wingdings" charset="2"/>
              <a:buChar char="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Для этого, до появления лазеров, во всех приборах для наблюдения интерференции света когерентные пучки получались путем </a:t>
            </a:r>
            <a:r>
              <a:rPr kumimoji="0" lang="ru-RU" sz="28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разделения и последующего сведения световых лучей, исходящих из одного источника света.</a:t>
            </a:r>
          </a:p>
          <a:p>
            <a:pPr marL="430213" marR="0" lvl="0" indent="-32385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45000"/>
              <a:buFont typeface="Wingdings" charset="2"/>
              <a:buChar char="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Для этого использовались щели, зеркала и призмы.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1371600"/>
          </a:xfrm>
        </p:spPr>
        <p:txBody>
          <a:bodyPr/>
          <a:lstStyle/>
          <a:p>
            <a:r>
              <a:rPr lang="ru-RU" sz="2800" b="1" dirty="0">
                <a:solidFill>
                  <a:schemeClr val="folHlink"/>
                </a:solidFill>
                <a:effectLst/>
              </a:rPr>
              <a:t>Опыт английского учёного Т. Юнга по интерференции света 1801 г.</a:t>
            </a:r>
            <a:br>
              <a:rPr lang="ru-RU" sz="2800" b="1" dirty="0">
                <a:solidFill>
                  <a:schemeClr val="folHlink"/>
                </a:solidFill>
                <a:effectLst/>
              </a:rPr>
            </a:br>
            <a:endParaRPr lang="ru-RU" sz="2800" b="1" dirty="0">
              <a:solidFill>
                <a:schemeClr val="folHlink"/>
              </a:solidFill>
              <a:effectLst/>
            </a:endParaRPr>
          </a:p>
        </p:txBody>
      </p:sp>
      <p:pic>
        <p:nvPicPr>
          <p:cNvPr id="10" name="Picture 6" descr="3-7-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533400" y="1524000"/>
            <a:ext cx="8001000" cy="4724400"/>
          </a:xfrm>
          <a:prstGeom prst="rect">
            <a:avLst/>
          </a:prstGeom>
          <a:noFill/>
          <a:ln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6" descr="Результат опыта К.Йёнсон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548680"/>
            <a:ext cx="7467600" cy="3276600"/>
          </a:xfrm>
          <a:prstGeom prst="rect">
            <a:avLst/>
          </a:prstGeom>
          <a:noFill/>
        </p:spPr>
      </p:pic>
      <p:sp>
        <p:nvSpPr>
          <p:cNvPr id="5" name="Rectangle 8"/>
          <p:cNvSpPr txBox="1">
            <a:spLocks noChangeArrowheads="1"/>
          </p:cNvSpPr>
          <p:nvPr/>
        </p:nvSpPr>
        <p:spPr>
          <a:xfrm>
            <a:off x="755576" y="3356992"/>
            <a:ext cx="7772400" cy="31683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40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На экране образуются интерференционные полосы. С помощью этого опыта Т.Юнг впервые определил длины волн, соответствующие свету различного цвета.</a:t>
            </a:r>
            <a:br>
              <a:rPr kumimoji="0" lang="ru-RU" sz="40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4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Grp="1" noChangeArrowheads="1"/>
          </p:cNvSpPr>
          <p:nvPr>
            <p:ph type="title"/>
          </p:nvPr>
        </p:nvSpPr>
        <p:spPr/>
        <p:txBody>
          <a:bodyPr tIns="38880">
            <a:normAutofit fontScale="90000"/>
          </a:bodyPr>
          <a:lstStyle/>
          <a:p>
            <a:pPr eaLnBrk="1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dirty="0" smtClean="0"/>
              <a:t>Интерференция в тонких пленках</a:t>
            </a:r>
          </a:p>
        </p:txBody>
      </p:sp>
      <p:pic>
        <p:nvPicPr>
          <p:cNvPr id="8" name="Picture 16" descr="flie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628799"/>
            <a:ext cx="2742308" cy="3020209"/>
          </a:xfrm>
          <a:prstGeom prst="rect">
            <a:avLst/>
          </a:prstGeom>
          <a:noFill/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25571" y="4644930"/>
            <a:ext cx="5970761" cy="221151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6" name="Picture 12" descr="wave1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48400" y="2895600"/>
            <a:ext cx="2895600" cy="3962400"/>
          </a:xfrm>
          <a:prstGeom prst="rect">
            <a:avLst/>
          </a:prstGeom>
          <a:noFill/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43808" y="1700808"/>
            <a:ext cx="3440515" cy="288954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Полосы равного наклона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628800"/>
            <a:ext cx="4680520" cy="468052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5" name="Picture 10" descr="in5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2040" y="2708920"/>
            <a:ext cx="3810000" cy="2209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Полосы равной толщины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1700807"/>
            <a:ext cx="5832648" cy="498474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1"/>
          <p:cNvSpPr>
            <a:spLocks noGrp="1" noChangeArrowheads="1"/>
          </p:cNvSpPr>
          <p:nvPr>
            <p:ph type="title"/>
          </p:nvPr>
        </p:nvSpPr>
        <p:spPr>
          <a:xfrm>
            <a:off x="456481" y="273629"/>
            <a:ext cx="8228160" cy="1144921"/>
          </a:xfrm>
        </p:spPr>
        <p:txBody>
          <a:bodyPr tIns="35268"/>
          <a:lstStyle/>
          <a:p>
            <a:pPr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</a:pPr>
            <a:r>
              <a:rPr lang="ru-RU" dirty="0" smtClean="0"/>
              <a:t>Кольца Ньютона</a:t>
            </a:r>
          </a:p>
        </p:txBody>
      </p:sp>
      <p:sp>
        <p:nvSpPr>
          <p:cNvPr id="1638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6480" y="1604329"/>
            <a:ext cx="4014720" cy="4526396"/>
          </a:xfrm>
        </p:spPr>
        <p:txBody>
          <a:bodyPr tIns="22532">
            <a:normAutofit fontScale="92500"/>
          </a:bodyPr>
          <a:lstStyle/>
          <a:p>
            <a:pPr marL="390246" indent="-293764">
              <a:buSzPct val="45000"/>
              <a:buFont typeface="Wingdings" charset="2"/>
              <a:buChar char=""/>
              <a:tabLst>
                <a:tab pos="390246" algn="l"/>
                <a:tab pos="485288" algn="l"/>
                <a:tab pos="892813" algn="l"/>
                <a:tab pos="1300340" algn="l"/>
                <a:tab pos="1707865" algn="l"/>
                <a:tab pos="2115392" algn="l"/>
                <a:tab pos="2522917" algn="l"/>
                <a:tab pos="2930444" algn="l"/>
                <a:tab pos="3337969" algn="l"/>
                <a:tab pos="3745496" algn="l"/>
                <a:tab pos="4153021" algn="l"/>
                <a:tab pos="4560548" algn="l"/>
                <a:tab pos="4968073" algn="l"/>
                <a:tab pos="5375600" algn="l"/>
                <a:tab pos="5783125" algn="l"/>
                <a:tab pos="6190652" algn="l"/>
                <a:tab pos="6598177" algn="l"/>
                <a:tab pos="7005704" algn="l"/>
                <a:tab pos="7413229" algn="l"/>
                <a:tab pos="7820756" algn="l"/>
                <a:tab pos="8228281" algn="l"/>
              </a:tabLst>
            </a:pPr>
            <a:r>
              <a:rPr lang="ru-RU" sz="2500" dirty="0" smtClean="0"/>
              <a:t>Простая интерференционная картина возникает в тонкой прослойке воздуха между стеклянной пластиной и положенной на нее плоско-выпуклой линзой, сферическая поверхность которой имеет большой радиус кривизны. </a:t>
            </a:r>
          </a:p>
        </p:txBody>
      </p:sp>
      <p:sp>
        <p:nvSpPr>
          <p:cNvPr id="16388" name="Rectangle 3"/>
          <p:cNvSpPr>
            <a:spLocks noGrp="1" noChangeArrowheads="1"/>
          </p:cNvSpPr>
          <p:nvPr>
            <p:ph idx="2"/>
          </p:nvPr>
        </p:nvSpPr>
        <p:spPr>
          <a:xfrm>
            <a:off x="4672800" y="1604329"/>
            <a:ext cx="4014720" cy="4526396"/>
          </a:xfrm>
        </p:spPr>
        <p:txBody>
          <a:bodyPr/>
          <a:lstStyle/>
          <a:p>
            <a:pPr ea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Times New Roman" pitchFamily="16" charset="0"/>
              <a:buChar char="•"/>
            </a:pPr>
            <a:endParaRPr lang="ru-RU" smtClean="0">
              <a:latin typeface="Times New Roman" pitchFamily="16" charset="0"/>
            </a:endParaRPr>
          </a:p>
        </p:txBody>
      </p:sp>
      <p:pic>
        <p:nvPicPr>
          <p:cNvPr id="16389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1484784"/>
            <a:ext cx="4572000" cy="43886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1"/>
          <p:cNvSpPr>
            <a:spLocks noGrp="1" noChangeArrowheads="1"/>
          </p:cNvSpPr>
          <p:nvPr>
            <p:ph type="title"/>
          </p:nvPr>
        </p:nvSpPr>
        <p:spPr>
          <a:xfrm>
            <a:off x="456481" y="313953"/>
            <a:ext cx="8228160" cy="1146360"/>
          </a:xfrm>
        </p:spPr>
        <p:txBody>
          <a:bodyPr/>
          <a:lstStyle/>
          <a:p>
            <a:pPr eaLnBrk="1"/>
            <a:endParaRPr lang="ru-RU" smtClean="0"/>
          </a:p>
        </p:txBody>
      </p:sp>
      <p:sp>
        <p:nvSpPr>
          <p:cNvPr id="17411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67544" y="5589240"/>
            <a:ext cx="8228160" cy="979303"/>
          </a:xfrm>
        </p:spPr>
        <p:txBody>
          <a:bodyPr>
            <a:normAutofit lnSpcReduction="10000"/>
          </a:bodyPr>
          <a:lstStyle/>
          <a:p>
            <a:pPr eaLnBrk="1">
              <a:buSzPct val="45000"/>
              <a:buFont typeface="Wingdings" charset="2"/>
              <a:buChar char=""/>
            </a:pPr>
            <a:r>
              <a:rPr lang="ru-RU" dirty="0" smtClean="0"/>
              <a:t>Интерференционная картина имеет вид концентрических колец</a:t>
            </a:r>
          </a:p>
        </p:txBody>
      </p:sp>
      <p:sp>
        <p:nvSpPr>
          <p:cNvPr id="17412" name="Rectangle 3"/>
          <p:cNvSpPr>
            <a:spLocks noGrp="1" noChangeArrowheads="1"/>
          </p:cNvSpPr>
          <p:nvPr>
            <p:ph idx="2"/>
          </p:nvPr>
        </p:nvSpPr>
        <p:spPr>
          <a:xfrm>
            <a:off x="456481" y="1604329"/>
            <a:ext cx="8228160" cy="2158787"/>
          </a:xfrm>
        </p:spPr>
        <p:txBody>
          <a:bodyPr/>
          <a:lstStyle/>
          <a:p>
            <a:pPr ea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Times New Roman" pitchFamily="16" charset="0"/>
              <a:buChar char="•"/>
            </a:pPr>
            <a:endParaRPr lang="ru-RU" smtClean="0">
              <a:latin typeface="Times New Roman" pitchFamily="16" charset="0"/>
            </a:endParaRPr>
          </a:p>
        </p:txBody>
      </p:sp>
      <p:pic>
        <p:nvPicPr>
          <p:cNvPr id="17413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0"/>
            <a:ext cx="4680520" cy="354284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6" name="Picture 6" descr="p0238"/>
          <p:cNvPicPr>
            <a:picLocks noChangeAspect="1" noChangeArrowheads="1"/>
          </p:cNvPicPr>
          <p:nvPr/>
        </p:nvPicPr>
        <p:blipFill>
          <a:blip r:embed="rId4" cstate="print">
            <a:lum bright="-18000" contrast="30000"/>
          </a:blip>
          <a:srcRect l="9589" t="56976" b="6976"/>
          <a:stretch>
            <a:fillRect/>
          </a:stretch>
        </p:blipFill>
        <p:spPr bwMode="auto">
          <a:xfrm>
            <a:off x="3635896" y="2420888"/>
            <a:ext cx="5334000" cy="3276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D:\77\ФИЗИКА 3\Интерференция света\2007\post-19-114097516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363457">
            <a:off x="4360639" y="841356"/>
            <a:ext cx="4343400" cy="3047619"/>
          </a:xfrm>
          <a:prstGeom prst="rect">
            <a:avLst/>
          </a:prstGeom>
          <a:noFill/>
        </p:spPr>
      </p:pic>
      <p:sp>
        <p:nvSpPr>
          <p:cNvPr id="11268" name="Text Box 4"/>
          <p:cNvSpPr txBox="1">
            <a:spLocks noChangeArrowheads="1"/>
          </p:cNvSpPr>
          <p:nvPr/>
        </p:nvSpPr>
        <p:spPr bwMode="auto">
          <a:xfrm>
            <a:off x="0" y="4293096"/>
            <a:ext cx="419100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 b="1" dirty="0">
                <a:latin typeface="Arial" charset="0"/>
              </a:rPr>
              <a:t>Просветление оптики</a:t>
            </a:r>
          </a:p>
          <a:p>
            <a:pPr algn="ctr">
              <a:spcBef>
                <a:spcPct val="50000"/>
              </a:spcBef>
            </a:pPr>
            <a:r>
              <a:rPr lang="en-US" sz="2400" b="1" dirty="0">
                <a:latin typeface="Arial" charset="0"/>
              </a:rPr>
              <a:t>n</a:t>
            </a:r>
            <a:r>
              <a:rPr lang="ru-RU" sz="2400" b="1" dirty="0">
                <a:latin typeface="Arial" charset="0"/>
              </a:rPr>
              <a:t>(плёнки)</a:t>
            </a:r>
            <a:r>
              <a:rPr lang="en-US" sz="2400" b="1" dirty="0">
                <a:latin typeface="Arial" charset="0"/>
              </a:rPr>
              <a:t>&lt;n</a:t>
            </a:r>
            <a:r>
              <a:rPr lang="ru-RU" sz="2400" b="1" dirty="0">
                <a:latin typeface="Arial" charset="0"/>
              </a:rPr>
              <a:t>(стекла)</a:t>
            </a:r>
            <a:endParaRPr lang="en-US" sz="2400" b="1" dirty="0">
              <a:latin typeface="Arial" charset="0"/>
            </a:endParaRPr>
          </a:p>
        </p:txBody>
      </p:sp>
      <p:pic>
        <p:nvPicPr>
          <p:cNvPr id="11269" name="Picture 5" descr="Image67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838200"/>
            <a:ext cx="3048000" cy="3276600"/>
          </a:xfrm>
          <a:prstGeom prst="rect">
            <a:avLst/>
          </a:prstGeom>
          <a:noFill/>
        </p:spPr>
      </p:pic>
      <p:sp>
        <p:nvSpPr>
          <p:cNvPr id="9" name="Содержимое 2"/>
          <p:cNvSpPr txBox="1">
            <a:spLocks/>
          </p:cNvSpPr>
          <p:nvPr/>
        </p:nvSpPr>
        <p:spPr>
          <a:xfrm>
            <a:off x="971600" y="0"/>
            <a:ext cx="6624736" cy="864096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Применение интерференции света</a:t>
            </a: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1" name="Picture 3" descr="D:\77\ФИЗИКА 3\Интерференция света\2007\obektiv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0779037">
            <a:off x="4213774" y="3793223"/>
            <a:ext cx="2743200" cy="27797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8" name="Text Box 6"/>
          <p:cNvSpPr txBox="1">
            <a:spLocks noChangeArrowheads="1"/>
          </p:cNvSpPr>
          <p:nvPr/>
        </p:nvSpPr>
        <p:spPr bwMode="auto">
          <a:xfrm>
            <a:off x="228600" y="0"/>
            <a:ext cx="861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 b="1">
                <a:solidFill>
                  <a:srgbClr val="FFFF00"/>
                </a:solidFill>
                <a:latin typeface="Arial" charset="0"/>
              </a:rPr>
              <a:t>Применение интерференции</a:t>
            </a:r>
          </a:p>
        </p:txBody>
      </p:sp>
      <p:pic>
        <p:nvPicPr>
          <p:cNvPr id="8199" name="Picture 7" descr="P1010080"/>
          <p:cNvPicPr>
            <a:picLocks noChangeAspect="1" noChangeArrowheads="1"/>
          </p:cNvPicPr>
          <p:nvPr/>
        </p:nvPicPr>
        <p:blipFill>
          <a:blip r:embed="rId2" cstate="print">
            <a:lum bright="12000" contrast="18000"/>
          </a:blip>
          <a:srcRect/>
          <a:stretch>
            <a:fillRect/>
          </a:stretch>
        </p:blipFill>
        <p:spPr bwMode="auto">
          <a:xfrm>
            <a:off x="1066800" y="0"/>
            <a:ext cx="7010400" cy="6858000"/>
          </a:xfrm>
          <a:prstGeom prst="rect">
            <a:avLst/>
          </a:prstGeom>
          <a:noFill/>
        </p:spPr>
      </p:pic>
      <p:sp>
        <p:nvSpPr>
          <p:cNvPr id="8200" name="Text Box 8"/>
          <p:cNvSpPr txBox="1">
            <a:spLocks noChangeArrowheads="1"/>
          </p:cNvSpPr>
          <p:nvPr/>
        </p:nvSpPr>
        <p:spPr bwMode="auto">
          <a:xfrm>
            <a:off x="457200" y="2819400"/>
            <a:ext cx="4191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b="1">
                <a:latin typeface="Arial" charset="0"/>
              </a:rPr>
              <a:t>Просветление оптики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77\ФИЗИКА 3\Интерференция света\2007\DasiSunDo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737807">
            <a:off x="4730413" y="2601577"/>
            <a:ext cx="3962400" cy="2630043"/>
          </a:xfrm>
          <a:prstGeom prst="rect">
            <a:avLst/>
          </a:prstGeom>
          <a:noFill/>
        </p:spPr>
      </p:pic>
      <p:pic>
        <p:nvPicPr>
          <p:cNvPr id="3075" name="Picture 3" descr="D:\77\ФИЗИКА 3\Интерференция света\2007\lig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1248302">
            <a:off x="342591" y="2284576"/>
            <a:ext cx="3155594" cy="38862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304800"/>
            <a:ext cx="8075240" cy="2188096"/>
          </a:xfrm>
        </p:spPr>
        <p:txBody>
          <a:bodyPr>
            <a:normAutofit fontScale="85000" lnSpcReduction="20000"/>
          </a:bodyPr>
          <a:lstStyle/>
          <a:p>
            <a:pPr algn="just">
              <a:buNone/>
            </a:pPr>
            <a:r>
              <a:rPr lang="ru-RU" dirty="0" smtClean="0"/>
              <a:t>   Явление интерференции также применяется в очень точных измерительных приборах, называемых интерферометрами. Все интерферометры основаны на одном и том же принципе и различаются лишь </a:t>
            </a:r>
            <a:r>
              <a:rPr lang="ru-RU" dirty="0" err="1" smtClean="0"/>
              <a:t>конструкционно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1026" name="Picture 2" descr="D:\77\ФИЗИКА 3\Интерференция света\2007\122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0793387">
            <a:off x="3034809" y="3798051"/>
            <a:ext cx="2519362" cy="28055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81000" y="332656"/>
            <a:ext cx="6063208" cy="6296744"/>
          </a:xfrm>
        </p:spPr>
        <p:txBody>
          <a:bodyPr>
            <a:normAutofit fontScale="85000" lnSpcReduction="20000"/>
          </a:bodyPr>
          <a:lstStyle/>
          <a:p>
            <a:pPr algn="ctr">
              <a:buNone/>
            </a:pPr>
            <a:r>
              <a:rPr lang="ru-RU" dirty="0" smtClean="0"/>
              <a:t>   Интерферометр Майкельсона — </a:t>
            </a:r>
            <a:r>
              <a:rPr lang="ru-RU" dirty="0" err="1" smtClean="0"/>
              <a:t>двухлучевой</a:t>
            </a:r>
            <a:r>
              <a:rPr lang="ru-RU" dirty="0" smtClean="0"/>
              <a:t> интерферометр, изобретённый Альбертом Майкельсоном. </a:t>
            </a:r>
          </a:p>
          <a:p>
            <a:pPr algn="ctr">
              <a:buNone/>
            </a:pPr>
            <a:r>
              <a:rPr lang="ru-RU" dirty="0" smtClean="0"/>
              <a:t>Данный прибор позволил впервые измерить длину волны света. В опыте Майкельсона интерферометр был использован Майкельсоном для проверки гипотезы о светоносном эфире. Устройство используется и сегодня в астрономических, физических исследованиях, а также в измерительной технике.</a:t>
            </a:r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 l="78125" t="14583" r="3125" b="8333"/>
          <a:stretch>
            <a:fillRect/>
          </a:stretch>
        </p:blipFill>
        <p:spPr bwMode="auto">
          <a:xfrm>
            <a:off x="6516216" y="0"/>
            <a:ext cx="2286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6498" name="Picture 2" descr="http://900igr.net/datas/fizika/Interferentsija-sveta-i-ejo-primenenie/0016-016-Interferometry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533400" y="457200"/>
            <a:ext cx="7927032" cy="2286000"/>
          </a:xfrm>
        </p:spPr>
        <p:txBody>
          <a:bodyPr>
            <a:normAutofit fontScale="77500" lnSpcReduction="20000"/>
          </a:bodyPr>
          <a:lstStyle/>
          <a:p>
            <a:pPr algn="ctr">
              <a:buNone/>
            </a:pPr>
            <a:r>
              <a:rPr lang="ru-RU" smtClean="0"/>
              <a:t>   Российский физик В. П. Линник (1889-1984) использовал принцип действия интерферометра Майкельсона для создания микроинтерферометра (комбинация интерферометра и микроскопа), служащего для контроля чистоты обработки поверхности.</a:t>
            </a:r>
            <a:endParaRPr lang="ru-RU"/>
          </a:p>
        </p:txBody>
      </p:sp>
      <p:pic>
        <p:nvPicPr>
          <p:cNvPr id="4098" name="Picture 2" descr="D:\77\ФИЗИКА 3\Интерференция света\2007\116610001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90800" y="2971800"/>
            <a:ext cx="2752725" cy="2381250"/>
          </a:xfrm>
          <a:prstGeom prst="rect">
            <a:avLst/>
          </a:prstGeom>
          <a:noFill/>
        </p:spPr>
      </p:pic>
      <p:pic>
        <p:nvPicPr>
          <p:cNvPr id="4099" name="Picture 3" descr="D:\77\ФИЗИКА 3\Интерференция света\2007\mii4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5000" y="3124200"/>
            <a:ext cx="2362200" cy="3514725"/>
          </a:xfrm>
          <a:prstGeom prst="rect">
            <a:avLst/>
          </a:prstGeom>
          <a:noFill/>
        </p:spPr>
      </p:pic>
      <p:pic>
        <p:nvPicPr>
          <p:cNvPr id="4100" name="Picture 4" descr="D:\77\ФИЗИКА 3\Интерференция света\2007\28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4869160"/>
            <a:ext cx="3157639" cy="179992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09600" y="533400"/>
            <a:ext cx="7467600" cy="1981200"/>
          </a:xfrm>
        </p:spPr>
        <p:txBody>
          <a:bodyPr>
            <a:normAutofit fontScale="77500" lnSpcReduction="20000"/>
          </a:bodyPr>
          <a:lstStyle/>
          <a:p>
            <a:pPr algn="ctr">
              <a:buNone/>
            </a:pPr>
            <a:r>
              <a:rPr lang="ru-RU" dirty="0" smtClean="0"/>
              <a:t>   Явление интерференции волн, рассеянных от некоторого объекта (или прошедших через него) с «опорной» волной, лежит в основе голографии (в т.ч. оптической, акустической или </a:t>
            </a:r>
            <a:r>
              <a:rPr lang="ru-RU" dirty="0" err="1" smtClean="0"/>
              <a:t>СВЧ-голографии</a:t>
            </a:r>
            <a:r>
              <a:rPr lang="ru-RU" dirty="0" smtClean="0"/>
              <a:t>).</a:t>
            </a:r>
            <a:endParaRPr lang="ru-RU" dirty="0"/>
          </a:p>
        </p:txBody>
      </p:sp>
      <p:pic>
        <p:nvPicPr>
          <p:cNvPr id="1026" name="Picture 2" descr="D:\77\ФИЗИКА 3\Интерференция света\2007\3139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742888">
            <a:off x="4245147" y="2808238"/>
            <a:ext cx="4343400" cy="1686946"/>
          </a:xfrm>
          <a:prstGeom prst="rect">
            <a:avLst/>
          </a:prstGeom>
          <a:noFill/>
        </p:spPr>
      </p:pic>
      <p:pic>
        <p:nvPicPr>
          <p:cNvPr id="1027" name="Picture 3" descr="D:\77\ФИЗИКА 3\Интерференция света\2007\bluray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538413">
            <a:off x="442728" y="2900655"/>
            <a:ext cx="3629804" cy="2342873"/>
          </a:xfrm>
          <a:prstGeom prst="rect">
            <a:avLst/>
          </a:prstGeom>
          <a:noFill/>
        </p:spPr>
      </p:pic>
      <p:pic>
        <p:nvPicPr>
          <p:cNvPr id="1028" name="Picture 4" descr="D:\77\ФИЗИКА 3\Интерференция света\2007\Golografiya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47864" y="4437112"/>
            <a:ext cx="3057525" cy="22133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174</TotalTime>
  <Words>410</Words>
  <Application>Microsoft Office PowerPoint</Application>
  <PresentationFormat>Экран (4:3)</PresentationFormat>
  <Paragraphs>41</Paragraphs>
  <Slides>20</Slides>
  <Notes>7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2" baseType="lpstr">
      <vt:lpstr>Тема Office</vt:lpstr>
      <vt:lpstr>Microsoft Equation 3.0</vt:lpstr>
      <vt:lpstr>Интерференция</vt:lpstr>
      <vt:lpstr>Слайд 2</vt:lpstr>
      <vt:lpstr>Слайд 3</vt:lpstr>
      <vt:lpstr>Интерференционные максимумы </vt:lpstr>
      <vt:lpstr>Интерференционные минимумы</vt:lpstr>
      <vt:lpstr>Слайд 6</vt:lpstr>
      <vt:lpstr>Опыт английского учёного Т. Юнга по интерференции света 1801 г. </vt:lpstr>
      <vt:lpstr>Слайд 8</vt:lpstr>
      <vt:lpstr>Интерференция в тонких пленках</vt:lpstr>
      <vt:lpstr>Полосы равного наклона</vt:lpstr>
      <vt:lpstr>Полосы равной толщины</vt:lpstr>
      <vt:lpstr>Кольца Ньютона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Лада</dc:creator>
  <cp:lastModifiedBy>Шаповалова</cp:lastModifiedBy>
  <cp:revision>44</cp:revision>
  <dcterms:created xsi:type="dcterms:W3CDTF">2018-02-27T06:46:35Z</dcterms:created>
  <dcterms:modified xsi:type="dcterms:W3CDTF">2019-09-18T04:21:02Z</dcterms:modified>
</cp:coreProperties>
</file>