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9" r:id="rId2"/>
    <p:sldId id="260" r:id="rId3"/>
    <p:sldId id="261" r:id="rId4"/>
    <p:sldId id="262" r:id="rId5"/>
    <p:sldId id="263" r:id="rId6"/>
    <p:sldId id="305" r:id="rId7"/>
    <p:sldId id="306" r:id="rId8"/>
    <p:sldId id="308" r:id="rId9"/>
    <p:sldId id="309" r:id="rId10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y Sudakov" initials="AS" lastIdx="9" clrIdx="0">
    <p:extLst>
      <p:ext uri="{19B8F6BF-5375-455C-9EA6-DF929625EA0E}">
        <p15:presenceInfo xmlns:p15="http://schemas.microsoft.com/office/powerpoint/2012/main" xmlns="" userId="e5464e540487bfe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CCCCD9"/>
          </a:solidFill>
        </a:fill>
      </a:tcStyle>
    </a:wholeTbl>
    <a:band2H>
      <a:tcTxStyle/>
      <a:tcStyle>
        <a:tcBdr/>
        <a:fill>
          <a:solidFill>
            <a:srgbClr val="E7E7ED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000000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89" d="100"/>
          <a:sy n="89" d="100"/>
        </p:scale>
        <p:origin x="-677" y="24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1-21T15:21:01.064" idx="1">
    <p:pos x="10" y="10"/>
    <p:text>https://sdo.svgu.ru</p:text>
    <p:extLst>
      <p:ext uri="{C676402C-5697-4E1C-873F-D02D1690AC5C}">
        <p15:threadingInfo xmlns:p15="http://schemas.microsoft.com/office/powerpoint/2012/main" xmlns="" timeZoneBias="-660"/>
      </p:ext>
    </p:extLst>
  </p:cm>
  <p:cm authorId="1" dt="2019-11-21T15:22:16.027" idx="3">
    <p:pos x="10" y="146"/>
    <p:text>Но можно указать просто, без лишних слов: sdo.svgu.ru</p:text>
    <p:extLst>
      <p:ext uri="{C676402C-5697-4E1C-873F-D02D1690AC5C}">
        <p15:threadingInfo xmlns:p15="http://schemas.microsoft.com/office/powerpoint/2012/main" xmlns="" timeZoneBias="-660">
          <p15:parentCm authorId="1" idx="1"/>
        </p15:threadingInfo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1" name="Shape 30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299033832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Arial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объект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525" y="-98425"/>
            <a:ext cx="9153525" cy="7026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0850" y="115887"/>
            <a:ext cx="4265613" cy="720726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716016" y="0"/>
            <a:ext cx="4427984" cy="90872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5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таблица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525" y="-98425"/>
            <a:ext cx="9153525" cy="7026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0850" y="115887"/>
            <a:ext cx="4265613" cy="720726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716016" y="0"/>
            <a:ext cx="4427984" cy="906463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71800" y="6483350"/>
            <a:ext cx="358413" cy="35066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pic>
        <p:nvPicPr>
          <p:cNvPr id="36" name="СВГУ - Логотип СВГУ 100.png" descr="СВГУ - Логотип СВГУ 10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100" y="127000"/>
            <a:ext cx="984828" cy="10049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4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63688" y="0"/>
            <a:ext cx="7380313" cy="906463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525" y="-98425"/>
            <a:ext cx="9153525" cy="7026275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2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525" y="-98425"/>
            <a:ext cx="9153525" cy="7026275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63688" y="0"/>
            <a:ext cx="7380313" cy="906463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7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525" y="-98425"/>
            <a:ext cx="9153525" cy="7026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80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312" y="47625"/>
            <a:ext cx="1243013" cy="860425"/>
          </a:xfrm>
          <a:prstGeom prst="rect">
            <a:avLst/>
          </a:prstGeom>
          <a:ln w="12700">
            <a:miter lim="400000"/>
          </a:ln>
        </p:spPr>
      </p:pic>
      <p:sp>
        <p:nvSpPr>
          <p:cNvPr id="8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8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71800" y="6483350"/>
            <a:ext cx="358413" cy="35066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525" y="-98425"/>
            <a:ext cx="9153525" cy="7026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91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312" y="98425"/>
            <a:ext cx="1243013" cy="758825"/>
          </a:xfrm>
          <a:prstGeom prst="rect">
            <a:avLst/>
          </a:prstGeom>
          <a:ln w="12700">
            <a:miter lim="400000"/>
          </a:ln>
        </p:spPr>
      </p:pic>
      <p:sp>
        <p:nvSpPr>
          <p:cNvPr id="92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93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525" y="-98425"/>
            <a:ext cx="9153525" cy="7026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312" y="98425"/>
            <a:ext cx="1243013" cy="758825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63688" y="0"/>
            <a:ext cx="7380313" cy="906463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0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525" y="-98425"/>
            <a:ext cx="9153525" cy="7026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312" y="93663"/>
            <a:ext cx="1243013" cy="768351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14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1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525" y="-98425"/>
            <a:ext cx="9153525" cy="7026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312" y="93663"/>
            <a:ext cx="1243013" cy="768351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63688" y="0"/>
            <a:ext cx="7380313" cy="906463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2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525" y="-98425"/>
            <a:ext cx="9153525" cy="7026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312" y="58738"/>
            <a:ext cx="1243013" cy="838201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35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525" y="-98425"/>
            <a:ext cx="9153525" cy="7026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312" y="58738"/>
            <a:ext cx="1243013" cy="838201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63688" y="0"/>
            <a:ext cx="7380313" cy="906463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4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525" y="-98425"/>
            <a:ext cx="9153525" cy="7026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312" y="95250"/>
            <a:ext cx="1243013" cy="765175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56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5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525" y="-98425"/>
            <a:ext cx="9153525" cy="7026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312" y="95250"/>
            <a:ext cx="1243013" cy="765175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63688" y="0"/>
            <a:ext cx="7380313" cy="906463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6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525" y="-98425"/>
            <a:ext cx="9153525" cy="7026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312" y="95250"/>
            <a:ext cx="1243013" cy="765175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77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7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71800" y="6483350"/>
            <a:ext cx="358413" cy="35066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объект">
    <p:bg>
      <p:bgPr>
        <a:solidFill>
          <a:srgbClr val="523E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525" y="-98425"/>
            <a:ext cx="9153525" cy="7026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312" y="88900"/>
            <a:ext cx="1243013" cy="777875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88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  <a:lvl2pPr>
              <a:defRPr>
                <a:solidFill>
                  <a:schemeClr val="accent3">
                    <a:lumOff val="44000"/>
                  </a:schemeClr>
                </a:solidFill>
              </a:defRPr>
            </a:lvl2pPr>
            <a:lvl3pPr>
              <a:defRPr>
                <a:solidFill>
                  <a:schemeClr val="accent3">
                    <a:lumOff val="44000"/>
                  </a:schemeClr>
                </a:solidFill>
              </a:defRPr>
            </a:lvl3pPr>
            <a:lvl4pPr>
              <a:defRPr>
                <a:solidFill>
                  <a:schemeClr val="accent3">
                    <a:lumOff val="44000"/>
                  </a:schemeClr>
                </a:solidFill>
              </a:defRPr>
            </a:lvl4pPr>
            <a:lvl5pPr>
              <a:defRPr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8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таблица">
    <p:bg>
      <p:bgPr>
        <a:solidFill>
          <a:srgbClr val="523E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525" y="-98425"/>
            <a:ext cx="9153525" cy="7026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312" y="88900"/>
            <a:ext cx="1243013" cy="777875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63688" y="0"/>
            <a:ext cx="7380313" cy="9064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9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Титульный слайд">
    <p:bg>
      <p:bgPr>
        <a:solidFill>
          <a:srgbClr val="523E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525" y="-98425"/>
            <a:ext cx="9153525" cy="7026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312" y="88900"/>
            <a:ext cx="1243013" cy="777875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0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1pPr>
            <a:lvl2pPr marL="0" indent="457200" algn="ctr"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2pPr>
            <a:lvl3pPr marL="0" indent="914400" algn="ctr"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3pPr>
            <a:lvl4pPr marL="0" indent="1371600" algn="ctr"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4pPr>
            <a:lvl5pPr marL="0" indent="1828800" algn="ctr">
              <a:buSzTx/>
              <a:buNone/>
              <a:defRPr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1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71800" y="6483350"/>
            <a:ext cx="358413" cy="350662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525" y="-98425"/>
            <a:ext cx="9153525" cy="7026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312" y="47625"/>
            <a:ext cx="1243013" cy="860425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20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525" y="-98425"/>
            <a:ext cx="9153525" cy="7026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312" y="47625"/>
            <a:ext cx="1243013" cy="860425"/>
          </a:xfrm>
          <a:prstGeom prst="rect">
            <a:avLst/>
          </a:prstGeom>
          <a:ln w="12700">
            <a:miter lim="400000"/>
          </a:ln>
        </p:spPr>
      </p:pic>
      <p:sp>
        <p:nvSpPr>
          <p:cNvPr id="2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63688" y="0"/>
            <a:ext cx="7380313" cy="906463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525" y="-98425"/>
            <a:ext cx="9153525" cy="7026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39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312" y="57150"/>
            <a:ext cx="1243013" cy="841375"/>
          </a:xfrm>
          <a:prstGeom prst="rect">
            <a:avLst/>
          </a:prstGeom>
          <a:ln w="12700">
            <a:miter lim="400000"/>
          </a:ln>
        </p:spPr>
      </p:pic>
      <p:sp>
        <p:nvSpPr>
          <p:cNvPr id="24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4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4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525" y="-98425"/>
            <a:ext cx="9153525" cy="7026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50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312" y="57150"/>
            <a:ext cx="1243013" cy="841375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63688" y="0"/>
            <a:ext cx="7380313" cy="906463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525" y="-98425"/>
            <a:ext cx="9153525" cy="7026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60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312" y="93663"/>
            <a:ext cx="1243013" cy="768351"/>
          </a:xfrm>
          <a:prstGeom prst="rect">
            <a:avLst/>
          </a:prstGeom>
          <a:ln w="12700">
            <a:miter lim="400000"/>
          </a:ln>
        </p:spPr>
      </p:pic>
      <p:sp>
        <p:nvSpPr>
          <p:cNvPr id="261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62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6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525" y="-98425"/>
            <a:ext cx="9153525" cy="7026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312" y="93663"/>
            <a:ext cx="1243013" cy="768351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63688" y="0"/>
            <a:ext cx="7380313" cy="906463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7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525" y="-98425"/>
            <a:ext cx="9153525" cy="7026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312" y="87313"/>
            <a:ext cx="1243013" cy="781051"/>
          </a:xfrm>
          <a:prstGeom prst="rect">
            <a:avLst/>
          </a:prstGeom>
          <a:ln w="12700">
            <a:miter lim="400000"/>
          </a:ln>
        </p:spPr>
      </p:pic>
      <p:sp>
        <p:nvSpPr>
          <p:cNvPr id="282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83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8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525" y="-98425"/>
            <a:ext cx="9153525" cy="7026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92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8312" y="87313"/>
            <a:ext cx="1243013" cy="781051"/>
          </a:xfrm>
          <a:prstGeom prst="rect">
            <a:avLst/>
          </a:prstGeom>
          <a:ln w="12700">
            <a:miter lim="400000"/>
          </a:ln>
        </p:spPr>
      </p:pic>
      <p:sp>
        <p:nvSpPr>
          <p:cNvPr id="29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63688" y="0"/>
            <a:ext cx="7380313" cy="906463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9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Off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Picture 14"/>
          <p:cNvPicPr>
            <a:picLocks noChangeAspect="1"/>
          </p:cNvPicPr>
          <p:nvPr/>
        </p:nvPicPr>
        <p:blipFill>
          <a:blip r:embed="rId30">
            <a:extLst/>
          </a:blip>
          <a:stretch>
            <a:fillRect/>
          </a:stretch>
        </p:blipFill>
        <p:spPr>
          <a:xfrm>
            <a:off x="-9525" y="-98425"/>
            <a:ext cx="9153525" cy="7026275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63688" y="0"/>
            <a:ext cx="7380313" cy="908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6799" tIns="46799" rIns="46799" bIns="46799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4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57200" y="980728"/>
            <a:ext cx="8579296" cy="5832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87" y="6483350"/>
            <a:ext cx="358414" cy="35066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1800" b="1"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all" spc="0" baseline="0">
          <a:solidFill>
            <a:srgbClr val="000000"/>
          </a:solidFill>
          <a:effectLst>
            <a:outerShdw blurRad="38100" dist="38100" dir="2700000" rotWithShape="0">
              <a:srgbClr val="C0C0C0"/>
            </a:outerShdw>
          </a:effectLst>
          <a:uFillTx/>
          <a:latin typeface="+mn-lt"/>
          <a:ea typeface="+mn-ea"/>
          <a:cs typeface="+mn-cs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all" spc="0" baseline="0">
          <a:solidFill>
            <a:srgbClr val="000000"/>
          </a:solidFill>
          <a:effectLst>
            <a:outerShdw blurRad="38100" dist="38100" dir="2700000" rotWithShape="0">
              <a:srgbClr val="C0C0C0"/>
            </a:outerShdw>
          </a:effectLst>
          <a:uFillTx/>
          <a:latin typeface="+mn-lt"/>
          <a:ea typeface="+mn-ea"/>
          <a:cs typeface="+mn-cs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all" spc="0" baseline="0">
          <a:solidFill>
            <a:srgbClr val="000000"/>
          </a:solidFill>
          <a:effectLst>
            <a:outerShdw blurRad="38100" dist="38100" dir="2700000" rotWithShape="0">
              <a:srgbClr val="C0C0C0"/>
            </a:outerShdw>
          </a:effectLst>
          <a:uFillTx/>
          <a:latin typeface="+mn-lt"/>
          <a:ea typeface="+mn-ea"/>
          <a:cs typeface="+mn-cs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all" spc="0" baseline="0">
          <a:solidFill>
            <a:srgbClr val="000000"/>
          </a:solidFill>
          <a:effectLst>
            <a:outerShdw blurRad="38100" dist="38100" dir="2700000" rotWithShape="0">
              <a:srgbClr val="C0C0C0"/>
            </a:outerShdw>
          </a:effectLst>
          <a:uFillTx/>
          <a:latin typeface="+mn-lt"/>
          <a:ea typeface="+mn-ea"/>
          <a:cs typeface="+mn-cs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all" spc="0" baseline="0">
          <a:solidFill>
            <a:srgbClr val="000000"/>
          </a:solidFill>
          <a:effectLst>
            <a:outerShdw blurRad="38100" dist="38100" dir="2700000" rotWithShape="0">
              <a:srgbClr val="C0C0C0"/>
            </a:outerShdw>
          </a:effectLst>
          <a:uFillTx/>
          <a:latin typeface="+mn-lt"/>
          <a:ea typeface="+mn-ea"/>
          <a:cs typeface="+mn-cs"/>
          <a:sym typeface="Arial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all" spc="0" baseline="0">
          <a:solidFill>
            <a:srgbClr val="000000"/>
          </a:solidFill>
          <a:effectLst>
            <a:outerShdw blurRad="38100" dist="38100" dir="2700000" rotWithShape="0">
              <a:srgbClr val="C0C0C0"/>
            </a:outerShdw>
          </a:effectLst>
          <a:uFillTx/>
          <a:latin typeface="+mn-lt"/>
          <a:ea typeface="+mn-ea"/>
          <a:cs typeface="+mn-cs"/>
          <a:sym typeface="Arial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all" spc="0" baseline="0">
          <a:solidFill>
            <a:srgbClr val="000000"/>
          </a:solidFill>
          <a:effectLst>
            <a:outerShdw blurRad="38100" dist="38100" dir="2700000" rotWithShape="0">
              <a:srgbClr val="C0C0C0"/>
            </a:outerShdw>
          </a:effectLst>
          <a:uFillTx/>
          <a:latin typeface="+mn-lt"/>
          <a:ea typeface="+mn-ea"/>
          <a:cs typeface="+mn-cs"/>
          <a:sym typeface="Arial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all" spc="0" baseline="0">
          <a:solidFill>
            <a:srgbClr val="000000"/>
          </a:solidFill>
          <a:effectLst>
            <a:outerShdw blurRad="38100" dist="38100" dir="2700000" rotWithShape="0">
              <a:srgbClr val="C0C0C0"/>
            </a:outerShdw>
          </a:effectLst>
          <a:uFillTx/>
          <a:latin typeface="+mn-lt"/>
          <a:ea typeface="+mn-ea"/>
          <a:cs typeface="+mn-cs"/>
          <a:sym typeface="Arial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all" spc="0" baseline="0">
          <a:solidFill>
            <a:srgbClr val="000000"/>
          </a:solidFill>
          <a:effectLst>
            <a:outerShdw blurRad="38100" dist="38100" dir="2700000" rotWithShape="0">
              <a:srgbClr val="C0C0C0"/>
            </a:outerShdw>
          </a:effectLst>
          <a:uFillTx/>
          <a:latin typeface="+mn-lt"/>
          <a:ea typeface="+mn-ea"/>
          <a:cs typeface="+mn-cs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Заголовок 1"/>
          <p:cNvSpPr txBox="1">
            <a:spLocks noGrp="1"/>
          </p:cNvSpPr>
          <p:nvPr>
            <p:ph type="title"/>
          </p:nvPr>
        </p:nvSpPr>
        <p:spPr>
          <a:xfrm>
            <a:off x="1619671" y="-27385"/>
            <a:ext cx="7524330" cy="936106"/>
          </a:xfrm>
          <a:prstGeom prst="rect">
            <a:avLst/>
          </a:prstGeom>
        </p:spPr>
        <p:txBody>
          <a:bodyPr/>
          <a:lstStyle/>
          <a:p>
            <a:r>
              <a:t>Авторизация в </a:t>
            </a:r>
            <a:r>
              <a:rPr/>
              <a:t>СДО </a:t>
            </a:r>
            <a:r>
              <a:rPr lang="ru-RU" dirty="0" smtClean="0"/>
              <a:t>СВГУ</a:t>
            </a:r>
            <a:endParaRPr/>
          </a:p>
        </p:txBody>
      </p:sp>
      <p:sp>
        <p:nvSpPr>
          <p:cNvPr id="315" name="Номер слайда 3"/>
          <p:cNvSpPr txBox="1">
            <a:spLocks noGrp="1"/>
          </p:cNvSpPr>
          <p:nvPr>
            <p:ph type="sldNum" sz="quarter" idx="2"/>
          </p:nvPr>
        </p:nvSpPr>
        <p:spPr>
          <a:xfrm>
            <a:off x="164259" y="6501034"/>
            <a:ext cx="231277" cy="350663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316" name="Прямоугольник 6"/>
          <p:cNvSpPr txBox="1"/>
          <p:nvPr/>
        </p:nvSpPr>
        <p:spPr>
          <a:xfrm>
            <a:off x="3469168" y="524633"/>
            <a:ext cx="2963310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 smtClean="0"/>
              <a:t>sdo.svgu.ru</a:t>
            </a:r>
            <a:endParaRPr dirty="0"/>
          </a:p>
        </p:txBody>
      </p:sp>
      <p:pic>
        <p:nvPicPr>
          <p:cNvPr id="317" name="Рисунок 4" descr="Рисунок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110" y="1376313"/>
            <a:ext cx="9057889" cy="4848635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7" name="Прямая со стрелкой 6"/>
          <p:cNvCxnSpPr/>
          <p:nvPr/>
        </p:nvCxnSpPr>
        <p:spPr>
          <a:xfrm rot="5400000" flipH="1" flipV="1">
            <a:off x="8168326" y="2088037"/>
            <a:ext cx="659876" cy="537328"/>
          </a:xfrm>
          <a:prstGeom prst="straightConnector1">
            <a:avLst/>
          </a:prstGeom>
          <a:noFill/>
          <a:ln w="25400" cap="flat">
            <a:solidFill>
              <a:schemeClr val="bg1"/>
            </a:solidFill>
            <a:prstDash val="solid"/>
            <a:round/>
            <a:tailEnd type="arrow" w="med" len="lg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Заголовок 1"/>
          <p:cNvSpPr txBox="1">
            <a:spLocks noGrp="1"/>
          </p:cNvSpPr>
          <p:nvPr>
            <p:ph type="title"/>
          </p:nvPr>
        </p:nvSpPr>
        <p:spPr>
          <a:xfrm>
            <a:off x="2535810" y="-27385"/>
            <a:ext cx="6608190" cy="621274"/>
          </a:xfrm>
          <a:prstGeom prst="rect">
            <a:avLst/>
          </a:prstGeom>
        </p:spPr>
        <p:txBody>
          <a:bodyPr/>
          <a:lstStyle/>
          <a:p>
            <a:r>
              <a:t>Авторизация в </a:t>
            </a:r>
            <a:r>
              <a:rPr/>
              <a:t>СДО </a:t>
            </a:r>
            <a:r>
              <a:rPr lang="ru-RU" dirty="0" smtClean="0"/>
              <a:t>СВГУ  </a:t>
            </a:r>
            <a:r>
              <a:rPr smtClean="0"/>
              <a:t>и </a:t>
            </a:r>
            <a:r>
              <a:t>гостевой вход</a:t>
            </a:r>
          </a:p>
        </p:txBody>
      </p:sp>
      <p:sp>
        <p:nvSpPr>
          <p:cNvPr id="320" name="Номер слайда 3"/>
          <p:cNvSpPr txBox="1">
            <a:spLocks noGrp="1"/>
          </p:cNvSpPr>
          <p:nvPr>
            <p:ph type="sldNum" sz="quarter" idx="2"/>
          </p:nvPr>
        </p:nvSpPr>
        <p:spPr>
          <a:xfrm>
            <a:off x="164259" y="6501034"/>
            <a:ext cx="231277" cy="350663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321" name="Прямоугольник 4"/>
          <p:cNvSpPr txBox="1"/>
          <p:nvPr/>
        </p:nvSpPr>
        <p:spPr>
          <a:xfrm>
            <a:off x="1254575" y="543688"/>
            <a:ext cx="5773373" cy="1384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3200"/>
            </a:pPr>
            <a:r>
              <a:rPr sz="2800"/>
              <a:t>Режимы работы:</a:t>
            </a:r>
          </a:p>
          <a:p>
            <a:pPr marL="457200" indent="-457200">
              <a:buSzPct val="100000"/>
              <a:buFont typeface="Arial"/>
              <a:buChar char="•"/>
              <a:defRPr sz="3200"/>
            </a:pPr>
            <a:r>
              <a:rPr sz="2800"/>
              <a:t>Авторизованный пользователь</a:t>
            </a:r>
          </a:p>
          <a:p>
            <a:pPr marL="457200" indent="-457200">
              <a:buSzPct val="100000"/>
              <a:buFont typeface="Arial"/>
              <a:buChar char="•"/>
              <a:defRPr sz="3200"/>
            </a:pPr>
            <a:r>
              <a:rPr sz="2800"/>
              <a:t>Гостевой вход</a:t>
            </a:r>
          </a:p>
        </p:txBody>
      </p:sp>
      <p:pic>
        <p:nvPicPr>
          <p:cNvPr id="322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9802" y="1875934"/>
            <a:ext cx="6318195" cy="4982066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/>
          <p:cNvSpPr txBox="1"/>
          <p:nvPr/>
        </p:nvSpPr>
        <p:spPr>
          <a:xfrm>
            <a:off x="5024487" y="3808429"/>
            <a:ext cx="3493903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Ввести свой логин и пароль.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rot="10800000" flipV="1">
            <a:off x="5335571" y="4232634"/>
            <a:ext cx="725864" cy="499621"/>
          </a:xfrm>
          <a:prstGeom prst="straightConnector1">
            <a:avLst/>
          </a:prstGeom>
          <a:noFill/>
          <a:ln w="25400" cap="flat">
            <a:solidFill>
              <a:schemeClr val="bg1"/>
            </a:solidFill>
            <a:prstDash val="solid"/>
            <a:round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Заголовок 1"/>
          <p:cNvSpPr txBox="1">
            <a:spLocks noGrp="1"/>
          </p:cNvSpPr>
          <p:nvPr>
            <p:ph type="title"/>
          </p:nvPr>
        </p:nvSpPr>
        <p:spPr>
          <a:xfrm>
            <a:off x="4067943" y="-27385"/>
            <a:ext cx="5076057" cy="936106"/>
          </a:xfrm>
          <a:prstGeom prst="rect">
            <a:avLst/>
          </a:prstGeom>
        </p:spPr>
        <p:txBody>
          <a:bodyPr/>
          <a:lstStyle/>
          <a:p>
            <a:r>
              <a:t>Главная страница авторизованного пользователя</a:t>
            </a:r>
          </a:p>
        </p:txBody>
      </p:sp>
      <p:sp>
        <p:nvSpPr>
          <p:cNvPr id="325" name="Номер слайда 3"/>
          <p:cNvSpPr txBox="1">
            <a:spLocks noGrp="1"/>
          </p:cNvSpPr>
          <p:nvPr>
            <p:ph type="sldNum" sz="quarter" idx="2"/>
          </p:nvPr>
        </p:nvSpPr>
        <p:spPr>
          <a:xfrm>
            <a:off x="164259" y="6501034"/>
            <a:ext cx="231277" cy="350663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pic>
        <p:nvPicPr>
          <p:cNvPr id="5" name="Рисунок 4" descr="СДО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8908"/>
            <a:ext cx="9144000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30126" y="1720639"/>
            <a:ext cx="3162082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Время консультаций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 отражается в календаре 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rot="5400000">
            <a:off x="7984504" y="2432116"/>
            <a:ext cx="405352" cy="197963"/>
          </a:xfrm>
          <a:prstGeom prst="straightConnector1">
            <a:avLst/>
          </a:prstGeom>
          <a:noFill/>
          <a:ln w="25400" cap="flat">
            <a:solidFill>
              <a:schemeClr val="bg1"/>
            </a:solidFill>
            <a:prstDash val="solid"/>
            <a:round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" name="Прямая со стрелкой 9"/>
          <p:cNvCxnSpPr/>
          <p:nvPr/>
        </p:nvCxnSpPr>
        <p:spPr>
          <a:xfrm rot="16200000" flipH="1">
            <a:off x="7428322" y="3223967"/>
            <a:ext cx="1838226" cy="47134"/>
          </a:xfrm>
          <a:prstGeom prst="straightConnector1">
            <a:avLst/>
          </a:prstGeom>
          <a:noFill/>
          <a:ln w="25400" cap="flat">
            <a:solidFill>
              <a:schemeClr val="bg1"/>
            </a:solidFill>
            <a:prstDash val="solid"/>
            <a:round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9" name="Подзаголовок 2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0" name="Номер слайда 3"/>
          <p:cNvSpPr txBox="1">
            <a:spLocks noGrp="1"/>
          </p:cNvSpPr>
          <p:nvPr>
            <p:ph type="sldNum" sz="quarter" idx="2"/>
          </p:nvPr>
        </p:nvSpPr>
        <p:spPr>
          <a:xfrm>
            <a:off x="198936" y="6483350"/>
            <a:ext cx="231277" cy="3506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331" name="Заголовок 1"/>
          <p:cNvSpPr txBox="1"/>
          <p:nvPr/>
        </p:nvSpPr>
        <p:spPr>
          <a:xfrm>
            <a:off x="5047248" y="251972"/>
            <a:ext cx="4053552" cy="402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ctr">
              <a:defRPr b="1" cap="all">
                <a:effectLst>
                  <a:outerShdw blurRad="38100" dist="38100" dir="2700000" rotWithShape="0">
                    <a:srgbClr val="C0C0C0"/>
                  </a:outerShdw>
                </a:effectLst>
              </a:defRPr>
            </a:lvl1pPr>
          </a:lstStyle>
          <a:p>
            <a:r>
              <a:rPr lang="ru-RU" dirty="0" smtClean="0"/>
              <a:t>Начало работы</a:t>
            </a:r>
            <a:endParaRPr/>
          </a:p>
        </p:txBody>
      </p:sp>
      <p:pic>
        <p:nvPicPr>
          <p:cNvPr id="7" name="Рисунок 6" descr="СДО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1201"/>
            <a:ext cx="9144000" cy="5143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396137" y="6313513"/>
            <a:ext cx="5564983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Зайти в категорию Политехнический институт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5" name="Подзаголовок 2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6" name="Номер слайда 3"/>
          <p:cNvSpPr txBox="1">
            <a:spLocks noGrp="1"/>
          </p:cNvSpPr>
          <p:nvPr>
            <p:ph type="sldNum" sz="quarter" idx="2"/>
          </p:nvPr>
        </p:nvSpPr>
        <p:spPr>
          <a:xfrm>
            <a:off x="198936" y="6483350"/>
            <a:ext cx="231277" cy="3506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5</a:t>
            </a:fld>
            <a:endParaRPr/>
          </a:p>
        </p:txBody>
      </p:sp>
      <p:sp>
        <p:nvSpPr>
          <p:cNvPr id="337" name="Заголовок 1"/>
          <p:cNvSpPr txBox="1"/>
          <p:nvPr/>
        </p:nvSpPr>
        <p:spPr>
          <a:xfrm>
            <a:off x="5047248" y="251972"/>
            <a:ext cx="4053552" cy="402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6799" tIns="46799" rIns="46799" bIns="46799" anchor="ctr">
            <a:spAutoFit/>
          </a:bodyPr>
          <a:lstStyle>
            <a:lvl1pPr algn="ctr">
              <a:defRPr b="1" cap="all">
                <a:effectLst>
                  <a:outerShdw blurRad="38100" dist="38100" dir="2700000" rotWithShape="0">
                    <a:srgbClr val="C0C0C0"/>
                  </a:outerShdw>
                </a:effectLst>
              </a:defRPr>
            </a:lvl1pPr>
          </a:lstStyle>
          <a:p>
            <a:r>
              <a:rPr lang="ru-RU" dirty="0" smtClean="0"/>
              <a:t>Начало работы</a:t>
            </a:r>
            <a:endParaRPr/>
          </a:p>
        </p:txBody>
      </p:sp>
      <p:pic>
        <p:nvPicPr>
          <p:cNvPr id="7" name="Рисунок 6" descr="СДО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4005"/>
            <a:ext cx="9144000" cy="5143500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 rot="16200000" flipV="1">
            <a:off x="6144426" y="3691784"/>
            <a:ext cx="2375733" cy="2290273"/>
          </a:xfrm>
          <a:prstGeom prst="straightConnector1">
            <a:avLst/>
          </a:prstGeom>
          <a:noFill/>
          <a:ln w="25400" cap="flat">
            <a:solidFill>
              <a:schemeClr val="bg1"/>
            </a:solidFill>
            <a:prstDash val="solid"/>
            <a:round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" name="Прямая со стрелкой 8"/>
          <p:cNvCxnSpPr/>
          <p:nvPr/>
        </p:nvCxnSpPr>
        <p:spPr>
          <a:xfrm rot="16200000" flipV="1">
            <a:off x="2312562" y="3276386"/>
            <a:ext cx="4122333" cy="1244253"/>
          </a:xfrm>
          <a:prstGeom prst="straightConnector1">
            <a:avLst/>
          </a:prstGeom>
          <a:noFill/>
          <a:ln w="25400" cap="flat">
            <a:solidFill>
              <a:schemeClr val="bg1"/>
            </a:solidFill>
            <a:prstDash val="solid"/>
            <a:round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TextBox 12"/>
          <p:cNvSpPr txBox="1"/>
          <p:nvPr/>
        </p:nvSpPr>
        <p:spPr>
          <a:xfrm>
            <a:off x="461914" y="5842339"/>
            <a:ext cx="8391078" cy="1015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Найти курс можно либо по названию курса</a:t>
            </a:r>
            <a:r>
              <a:rPr lang="ru-RU" dirty="0" smtClean="0"/>
              <a:t>,</a:t>
            </a:r>
            <a:r>
              <a:rPr kumimoji="0" lang="ru-RU" sz="2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 либо на странице </a:t>
            </a:r>
            <a:r>
              <a:rPr kumimoji="0" lang="ru-RU" sz="2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курсов. Курсы, на которые вы подписаны отражаются </a:t>
            </a:r>
            <a:r>
              <a:rPr lang="ru-RU" dirty="0" smtClean="0"/>
              <a:t> </a:t>
            </a:r>
            <a:r>
              <a:rPr lang="ru-RU" dirty="0" smtClean="0"/>
              <a:t>в вашем личном кабинете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V="1">
            <a:off x="1615155" y="1350236"/>
            <a:ext cx="6870819" cy="5281302"/>
          </a:xfrm>
          <a:prstGeom prst="straightConnector1">
            <a:avLst/>
          </a:prstGeom>
          <a:noFill/>
          <a:ln w="25400" cap="flat">
            <a:solidFill>
              <a:schemeClr val="bg1"/>
            </a:solidFill>
            <a:prstDash val="solid"/>
            <a:round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226211"/>
            <a:ext cx="7772400" cy="1470025"/>
          </a:xfrm>
        </p:spPr>
        <p:txBody>
          <a:bodyPr/>
          <a:lstStyle/>
          <a:p>
            <a:r>
              <a:rPr lang="ru-RU" dirty="0" smtClean="0"/>
              <a:t>Актуальная информация и объявления для студентов ЗФО в курсе «</a:t>
            </a:r>
            <a:r>
              <a:rPr lang="ru-RU" dirty="0" err="1" smtClean="0"/>
              <a:t>Удаленка</a:t>
            </a:r>
            <a:r>
              <a:rPr lang="ru-RU" dirty="0" smtClean="0"/>
              <a:t>. Заочная форма обучения»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СДО 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7652"/>
            <a:ext cx="9144000" cy="413506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СДО 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9419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230198" y="141370"/>
            <a:ext cx="7772400" cy="1470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6799" tIns="46799" rIns="46799" bIns="46799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all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Arial"/>
              </a:rPr>
              <a:t>Отправить сообщение преподавателю можно в личном кабинете</a:t>
            </a:r>
            <a:endParaRPr kumimoji="0" lang="ru-RU" sz="2000" b="1" i="0" u="none" strike="noStrike" kern="0" cap="all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rotWithShape="0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СДО 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9419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230198" y="141370"/>
            <a:ext cx="7772400" cy="1470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6799" tIns="46799" rIns="46799" bIns="46799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all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Arial"/>
              </a:rPr>
              <a:t>Отправить сообщение преподавателю можно в личном кабинете</a:t>
            </a:r>
            <a:endParaRPr kumimoji="0" lang="ru-RU" sz="2000" b="1" i="0" u="none" strike="noStrike" kern="0" cap="all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rotWithShape="0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06" y="923826"/>
            <a:ext cx="7993904" cy="5961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230198" y="141370"/>
            <a:ext cx="7772400" cy="1470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6799" tIns="46799" rIns="46799" bIns="46799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0" cap="all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rotWithShape="0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1988500" y="914400"/>
            <a:ext cx="2281287" cy="5844065"/>
          </a:xfrm>
          <a:prstGeom prst="straightConnector1">
            <a:avLst/>
          </a:prstGeom>
          <a:noFill/>
          <a:ln w="25400" cap="flat">
            <a:solidFill>
              <a:srgbClr val="C00000"/>
            </a:solidFill>
            <a:prstDash val="solid"/>
            <a:round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Заголовок 1"/>
          <p:cNvSpPr txBox="1">
            <a:spLocks/>
          </p:cNvSpPr>
          <p:nvPr/>
        </p:nvSpPr>
        <p:spPr>
          <a:xfrm>
            <a:off x="1156356" y="0"/>
            <a:ext cx="7772400" cy="1470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6799" tIns="46799" rIns="46799" bIns="46799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all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Arial"/>
              </a:rPr>
              <a:t>Выбираем собеседника и пишем сообщение</a:t>
            </a:r>
            <a:endParaRPr kumimoji="0" lang="ru-RU" sz="2000" b="1" i="0" u="none" strike="noStrike" kern="0" cap="all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rotWithShape="0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1932495" y="914400"/>
            <a:ext cx="1434649" cy="2269864"/>
          </a:xfrm>
          <a:prstGeom prst="straightConnector1">
            <a:avLst/>
          </a:prstGeom>
          <a:noFill/>
          <a:ln w="25400" cap="flat">
            <a:solidFill>
              <a:srgbClr val="C00000"/>
            </a:solidFill>
            <a:prstDash val="solid"/>
            <a:round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5879001" y="923826"/>
            <a:ext cx="1285592" cy="5719240"/>
          </a:xfrm>
          <a:prstGeom prst="straightConnector1">
            <a:avLst/>
          </a:prstGeom>
          <a:noFill/>
          <a:ln w="25400" cap="flat">
            <a:solidFill>
              <a:srgbClr val="C00000"/>
            </a:solidFill>
            <a:prstDash val="solid"/>
            <a:round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СибГИУ">
  <a:themeElements>
    <a:clrScheme name="СибГИУ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СибГИУ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СибГИУ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СибГИУ">
  <a:themeElements>
    <a:clrScheme name="СибГИУ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СибГИУ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СибГИУ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108</Words>
  <Application>Microsoft Office PowerPoint</Application>
  <PresentationFormat>Экран (4:3)</PresentationFormat>
  <Paragraphs>23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СибГИУ</vt:lpstr>
      <vt:lpstr>Авторизация в СДО СВГУ</vt:lpstr>
      <vt:lpstr>Авторизация в СДО СВГУ  и гостевой вход</vt:lpstr>
      <vt:lpstr>Главная страница авторизованного пользователя</vt:lpstr>
      <vt:lpstr>Слайд 4</vt:lpstr>
      <vt:lpstr>Слайд 5</vt:lpstr>
      <vt:lpstr>Актуальная информация и объявления для студентов ЗФО в курсе «Удаленка. Заочная форма обучения»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курсов в СДО Moodle</dc:title>
  <dc:creator>СудаковАВ</dc:creator>
  <cp:lastModifiedBy>Шаповалова</cp:lastModifiedBy>
  <cp:revision>17</cp:revision>
  <dcterms:modified xsi:type="dcterms:W3CDTF">2021-11-11T04:42:20Z</dcterms:modified>
</cp:coreProperties>
</file>