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7" r:id="rId10"/>
    <p:sldId id="269" r:id="rId11"/>
    <p:sldId id="271" r:id="rId12"/>
    <p:sldId id="272" r:id="rId13"/>
    <p:sldId id="274" r:id="rId14"/>
    <p:sldId id="282" r:id="rId15"/>
    <p:sldId id="283" r:id="rId16"/>
    <p:sldId id="278" r:id="rId17"/>
    <p:sldId id="279" r:id="rId18"/>
    <p:sldId id="280" r:id="rId19"/>
    <p:sldId id="281" r:id="rId20"/>
    <p:sldId id="286" r:id="rId21"/>
    <p:sldId id="287" r:id="rId22"/>
    <p:sldId id="288" r:id="rId23"/>
    <p:sldId id="284" r:id="rId24"/>
    <p:sldId id="290" r:id="rId25"/>
    <p:sldId id="292" r:id="rId26"/>
    <p:sldId id="293" r:id="rId27"/>
    <p:sldId id="294" r:id="rId28"/>
    <p:sldId id="295" r:id="rId29"/>
    <p:sldId id="296" r:id="rId30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2" d="100"/>
          <a:sy n="82" d="100"/>
        </p:scale>
        <p:origin x="-102" y="-58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Relationship Id="rId9" Type="http://schemas.openxmlformats.org/officeDocument/2006/relationships/image" Target="../media/image17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7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6" Type="http://schemas.openxmlformats.org/officeDocument/2006/relationships/image" Target="../media/image16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image" Target="../media/image27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image" Target="../media/image33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11.vml.rels><?xml version="1.0" encoding="UTF-8" standalone="yes"?>
<Relationships xmlns="http://schemas.openxmlformats.org/package/2006/relationships"><Relationship Id="rId8" Type="http://schemas.openxmlformats.org/officeDocument/2006/relationships/image" Target="../media/image54.wmf"/><Relationship Id="rId3" Type="http://schemas.openxmlformats.org/officeDocument/2006/relationships/image" Target="../media/image48.wmf"/><Relationship Id="rId7" Type="http://schemas.openxmlformats.org/officeDocument/2006/relationships/image" Target="../media/image53.wmf"/><Relationship Id="rId2" Type="http://schemas.openxmlformats.org/officeDocument/2006/relationships/image" Target="../media/image51.wmf"/><Relationship Id="rId1" Type="http://schemas.openxmlformats.org/officeDocument/2006/relationships/image" Target="../media/image46.wmf"/><Relationship Id="rId6" Type="http://schemas.openxmlformats.org/officeDocument/2006/relationships/image" Target="../media/image52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Relationship Id="rId9" Type="http://schemas.openxmlformats.org/officeDocument/2006/relationships/image" Target="../media/image55.wmf"/></Relationships>
</file>

<file path=ppt/drawings/_rels/vmlDrawing12.vml.rels><?xml version="1.0" encoding="UTF-8" standalone="yes"?>
<Relationships xmlns="http://schemas.openxmlformats.org/package/2006/relationships"><Relationship Id="rId8" Type="http://schemas.openxmlformats.org/officeDocument/2006/relationships/image" Target="../media/image58.wmf"/><Relationship Id="rId13" Type="http://schemas.openxmlformats.org/officeDocument/2006/relationships/image" Target="../media/image63.wmf"/><Relationship Id="rId3" Type="http://schemas.openxmlformats.org/officeDocument/2006/relationships/image" Target="../media/image48.wmf"/><Relationship Id="rId7" Type="http://schemas.openxmlformats.org/officeDocument/2006/relationships/image" Target="../media/image57.wmf"/><Relationship Id="rId12" Type="http://schemas.openxmlformats.org/officeDocument/2006/relationships/image" Target="../media/image62.wmf"/><Relationship Id="rId2" Type="http://schemas.openxmlformats.org/officeDocument/2006/relationships/image" Target="../media/image56.wmf"/><Relationship Id="rId1" Type="http://schemas.openxmlformats.org/officeDocument/2006/relationships/image" Target="../media/image46.wmf"/><Relationship Id="rId6" Type="http://schemas.openxmlformats.org/officeDocument/2006/relationships/image" Target="../media/image52.wmf"/><Relationship Id="rId11" Type="http://schemas.openxmlformats.org/officeDocument/2006/relationships/image" Target="../media/image61.wmf"/><Relationship Id="rId5" Type="http://schemas.openxmlformats.org/officeDocument/2006/relationships/image" Target="../media/image50.wmf"/><Relationship Id="rId10" Type="http://schemas.openxmlformats.org/officeDocument/2006/relationships/image" Target="../media/image60.wmf"/><Relationship Id="rId4" Type="http://schemas.openxmlformats.org/officeDocument/2006/relationships/image" Target="../media/image49.wmf"/><Relationship Id="rId9" Type="http://schemas.openxmlformats.org/officeDocument/2006/relationships/image" Target="../media/image59.wmf"/></Relationships>
</file>

<file path=ppt/drawings/_rels/vmlDrawing13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70.wmf"/><Relationship Id="rId3" Type="http://schemas.openxmlformats.org/officeDocument/2006/relationships/image" Target="../media/image48.wmf"/><Relationship Id="rId7" Type="http://schemas.openxmlformats.org/officeDocument/2006/relationships/image" Target="../media/image57.wmf"/><Relationship Id="rId12" Type="http://schemas.openxmlformats.org/officeDocument/2006/relationships/image" Target="../media/image69.wmf"/><Relationship Id="rId2" Type="http://schemas.openxmlformats.org/officeDocument/2006/relationships/image" Target="../media/image64.wmf"/><Relationship Id="rId1" Type="http://schemas.openxmlformats.org/officeDocument/2006/relationships/image" Target="../media/image46.wmf"/><Relationship Id="rId6" Type="http://schemas.openxmlformats.org/officeDocument/2006/relationships/image" Target="../media/image52.wmf"/><Relationship Id="rId11" Type="http://schemas.openxmlformats.org/officeDocument/2006/relationships/image" Target="../media/image68.wmf"/><Relationship Id="rId5" Type="http://schemas.openxmlformats.org/officeDocument/2006/relationships/image" Target="../media/image50.wmf"/><Relationship Id="rId10" Type="http://schemas.openxmlformats.org/officeDocument/2006/relationships/image" Target="../media/image67.wmf"/><Relationship Id="rId4" Type="http://schemas.openxmlformats.org/officeDocument/2006/relationships/image" Target="../media/image49.wmf"/><Relationship Id="rId9" Type="http://schemas.openxmlformats.org/officeDocument/2006/relationships/image" Target="../media/image66.wmf"/><Relationship Id="rId14" Type="http://schemas.openxmlformats.org/officeDocument/2006/relationships/image" Target="../media/image71.wmf"/></Relationships>
</file>

<file path=ppt/drawings/_rels/vmlDrawing14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77.wmf"/><Relationship Id="rId3" Type="http://schemas.openxmlformats.org/officeDocument/2006/relationships/image" Target="../media/image48.wmf"/><Relationship Id="rId7" Type="http://schemas.openxmlformats.org/officeDocument/2006/relationships/image" Target="../media/image57.wmf"/><Relationship Id="rId12" Type="http://schemas.openxmlformats.org/officeDocument/2006/relationships/image" Target="../media/image76.wmf"/><Relationship Id="rId2" Type="http://schemas.openxmlformats.org/officeDocument/2006/relationships/image" Target="../media/image72.wmf"/><Relationship Id="rId1" Type="http://schemas.openxmlformats.org/officeDocument/2006/relationships/image" Target="../media/image46.wmf"/><Relationship Id="rId6" Type="http://schemas.openxmlformats.org/officeDocument/2006/relationships/image" Target="../media/image52.wmf"/><Relationship Id="rId11" Type="http://schemas.openxmlformats.org/officeDocument/2006/relationships/image" Target="../media/image75.wmf"/><Relationship Id="rId5" Type="http://schemas.openxmlformats.org/officeDocument/2006/relationships/image" Target="../media/image50.wmf"/><Relationship Id="rId10" Type="http://schemas.openxmlformats.org/officeDocument/2006/relationships/image" Target="../media/image74.wmf"/><Relationship Id="rId4" Type="http://schemas.openxmlformats.org/officeDocument/2006/relationships/image" Target="../media/image49.wmf"/><Relationship Id="rId9" Type="http://schemas.openxmlformats.org/officeDocument/2006/relationships/image" Target="../media/image73.wmf"/><Relationship Id="rId14" Type="http://schemas.openxmlformats.org/officeDocument/2006/relationships/image" Target="../media/image7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7E156-A580-4BDC-83B3-21B66D328461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3B008-568C-48BD-9E60-D563435EF5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571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ChangeArrowheads="1" noTextEdit="1"/>
          </p:cNvSpPr>
          <p:nvPr>
            <p:ph type="sldImg"/>
          </p:nvPr>
        </p:nvSpPr>
        <p:spPr bwMode="auto">
          <a:xfrm>
            <a:off x="952500" y="695325"/>
            <a:ext cx="4953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8195" name="Rectangle 2"/>
          <p:cNvSpPr>
            <a:spLocks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B920EBB-3DEF-4C8E-B186-4D7586FFFADF}" type="slidenum">
              <a:rPr lang="ru-RU"/>
              <a:pPr/>
              <a:t>25</a:t>
            </a:fld>
            <a:endParaRPr lang="ru-RU"/>
          </a:p>
        </p:txBody>
      </p:sp>
      <p:sp>
        <p:nvSpPr>
          <p:cNvPr id="6215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21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4FC130-0192-4C48-81AE-70902314E2D1}" type="slidenum">
              <a:rPr lang="ru-RU"/>
              <a:pPr/>
              <a:t>26</a:t>
            </a:fld>
            <a:endParaRPr lang="ru-RU"/>
          </a:p>
        </p:txBody>
      </p:sp>
      <p:sp>
        <p:nvSpPr>
          <p:cNvPr id="69734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9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9DCAEF-61E2-4A6C-A822-C4C2A13BBE73}" type="slidenum">
              <a:rPr lang="ru-RU"/>
              <a:pPr/>
              <a:t>27</a:t>
            </a:fld>
            <a:endParaRPr lang="ru-RU"/>
          </a:p>
        </p:txBody>
      </p:sp>
      <p:sp>
        <p:nvSpPr>
          <p:cNvPr id="69939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69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87DA95-AAD1-44AD-872E-A146A5CEC832}" type="slidenum">
              <a:rPr lang="ru-RU"/>
              <a:pPr/>
              <a:t>28</a:t>
            </a:fld>
            <a:endParaRPr lang="ru-RU"/>
          </a:p>
        </p:txBody>
      </p:sp>
      <p:sp>
        <p:nvSpPr>
          <p:cNvPr id="70144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70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ru-RU"/>
              <a:t>Кафедра физики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1056F95-C7FC-4EBA-9747-D0D38364B6EC}" type="slidenum">
              <a:rPr lang="ru-RU"/>
              <a:pPr/>
              <a:t>29</a:t>
            </a:fld>
            <a:endParaRPr lang="ru-RU"/>
          </a:p>
        </p:txBody>
      </p:sp>
      <p:sp>
        <p:nvSpPr>
          <p:cNvPr id="70349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70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199" y="1371600"/>
            <a:ext cx="89154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485900" y="3331698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33550" y="609600"/>
            <a:ext cx="767715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33550" y="2507786"/>
            <a:ext cx="767715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585200" y="6416676"/>
            <a:ext cx="825500" cy="365125"/>
          </a:xfrm>
        </p:spPr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89154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032111" y="1535113"/>
            <a:ext cx="4378590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95300" y="2362201"/>
            <a:ext cx="437687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362201"/>
            <a:ext cx="4378590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5300" y="1524001"/>
            <a:ext cx="3259006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0" y="609600"/>
            <a:ext cx="59436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81200" y="1831975"/>
            <a:ext cx="59436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81200" y="1166787"/>
            <a:ext cx="59436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355" name="AutoShape 3"/>
          <p:cNvSpPr>
            <a:spLocks noChangeArrowheads="1"/>
          </p:cNvSpPr>
          <p:nvPr/>
        </p:nvSpPr>
        <p:spPr bwMode="auto">
          <a:xfrm>
            <a:off x="271727" y="476251"/>
            <a:ext cx="9439937" cy="5832475"/>
          </a:xfrm>
          <a:prstGeom prst="roundRect">
            <a:avLst>
              <a:gd name="adj" fmla="val 16667"/>
            </a:avLst>
          </a:prstGeom>
          <a:noFill/>
          <a:ln w="5080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endParaRPr lang="ru-RU" sz="2400">
              <a:solidFill>
                <a:schemeClr val="tx1"/>
              </a:solidFill>
            </a:endParaRPr>
          </a:p>
        </p:txBody>
      </p:sp>
      <p:sp>
        <p:nvSpPr>
          <p:cNvPr id="612362" name="Rectangle 10"/>
          <p:cNvSpPr>
            <a:spLocks noGrp="1" noChangeArrowheads="1"/>
          </p:cNvSpPr>
          <p:nvPr>
            <p:ph type="ftr" sz="quarter" idx="3"/>
          </p:nvPr>
        </p:nvSpPr>
        <p:spPr>
          <a:xfrm>
            <a:off x="507339" y="6237288"/>
            <a:ext cx="3430984" cy="457200"/>
          </a:xfrm>
        </p:spPr>
        <p:txBody>
          <a:bodyPr/>
          <a:lstStyle>
            <a:lvl1pPr>
              <a:defRPr sz="1600">
                <a:latin typeface="Arial Narrow" pitchFamily="34" charset="0"/>
              </a:defRPr>
            </a:lvl1pPr>
          </a:lstStyle>
          <a:p>
            <a:r>
              <a:rPr lang="ru-RU"/>
              <a:t>Общая физика</a:t>
            </a:r>
            <a:r>
              <a:rPr lang="ru-RU">
                <a:latin typeface="+mn-lt"/>
              </a:rPr>
              <a:t>.</a:t>
            </a:r>
            <a:r>
              <a:rPr lang="ru-RU" sz="1200">
                <a:latin typeface="+mn-lt"/>
              </a:rPr>
              <a:t>   </a:t>
            </a:r>
            <a:r>
              <a:rPr lang="ru-RU"/>
              <a:t>«Магнитостатика»</a:t>
            </a:r>
          </a:p>
        </p:txBody>
      </p:sp>
      <p:sp>
        <p:nvSpPr>
          <p:cNvPr id="612363" name="Rectangle 11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371027" y="6237289"/>
            <a:ext cx="2311400" cy="471487"/>
          </a:xfrm>
        </p:spPr>
        <p:txBody>
          <a:bodyPr/>
          <a:lstStyle>
            <a:lvl1pPr>
              <a:defRPr/>
            </a:lvl1pPr>
          </a:lstStyle>
          <a:p>
            <a:fld id="{2BD63286-792D-4B93-922D-620F460BBD3F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612364" name="Text Box 12"/>
          <p:cNvSpPr txBox="1">
            <a:spLocks noChangeArrowheads="1"/>
          </p:cNvSpPr>
          <p:nvPr userDrawn="1"/>
        </p:nvSpPr>
        <p:spPr bwMode="auto">
          <a:xfrm>
            <a:off x="7840531" y="117475"/>
            <a:ext cx="2027634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1600">
                <a:latin typeface="Arial Narrow" pitchFamily="34" charset="0"/>
              </a:rPr>
              <a:t>Кафедра физики</a:t>
            </a:r>
          </a:p>
        </p:txBody>
      </p:sp>
    </p:spTree>
    <p:extLst>
      <p:ext uri="{BB962C8B-B14F-4D97-AF65-F5344CB8AC3E}">
        <p14:creationId xmlns:p14="http://schemas.microsoft.com/office/powerpoint/2010/main" val="23283286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95300" y="1600200"/>
            <a:ext cx="89154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95300" y="6416676"/>
            <a:ext cx="23114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423CDF4-6370-46F7-A22D-09E6FE49C622}" type="datetimeFigureOut">
              <a:rPr lang="ru-RU" smtClean="0"/>
              <a:t>08.11.2020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384550" y="6416676"/>
            <a:ext cx="31369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585200" y="6416676"/>
            <a:ext cx="8255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EC70B46-C619-4AC4-AF34-0C50830A7DA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  <p:sldLayoutId id="2147483756" r:id="rId12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image" Target="../media/image13.w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8.jpeg"/><Relationship Id="rId21" Type="http://schemas.openxmlformats.org/officeDocument/2006/relationships/image" Target="../media/image17.wmf"/><Relationship Id="rId7" Type="http://schemas.openxmlformats.org/officeDocument/2006/relationships/image" Target="../media/image10.wmf"/><Relationship Id="rId12" Type="http://schemas.openxmlformats.org/officeDocument/2006/relationships/oleObject" Target="../embeddings/oleObject7.bin"/><Relationship Id="rId17" Type="http://schemas.openxmlformats.org/officeDocument/2006/relationships/image" Target="../media/image15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.bin"/><Relationship Id="rId20" Type="http://schemas.openxmlformats.org/officeDocument/2006/relationships/oleObject" Target="../embeddings/oleObject11.bin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2.wmf"/><Relationship Id="rId5" Type="http://schemas.openxmlformats.org/officeDocument/2006/relationships/image" Target="../media/image9.wmf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6.bin"/><Relationship Id="rId19" Type="http://schemas.openxmlformats.org/officeDocument/2006/relationships/image" Target="../media/image16.wmf"/><Relationship Id="rId4" Type="http://schemas.openxmlformats.org/officeDocument/2006/relationships/oleObject" Target="../embeddings/oleObject3.bin"/><Relationship Id="rId9" Type="http://schemas.openxmlformats.org/officeDocument/2006/relationships/image" Target="../media/image11.wmf"/><Relationship Id="rId1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.bin"/><Relationship Id="rId13" Type="http://schemas.openxmlformats.org/officeDocument/2006/relationships/image" Target="../media/image15.wmf"/><Relationship Id="rId18" Type="http://schemas.openxmlformats.org/officeDocument/2006/relationships/oleObject" Target="../embeddings/oleObject19.bin"/><Relationship Id="rId3" Type="http://schemas.openxmlformats.org/officeDocument/2006/relationships/image" Target="../media/image18.gif"/><Relationship Id="rId21" Type="http://schemas.openxmlformats.org/officeDocument/2006/relationships/oleObject" Target="../embeddings/oleObject22.bin"/><Relationship Id="rId7" Type="http://schemas.openxmlformats.org/officeDocument/2006/relationships/image" Target="../media/image12.wmf"/><Relationship Id="rId12" Type="http://schemas.openxmlformats.org/officeDocument/2006/relationships/oleObject" Target="../embeddings/oleObject16.bin"/><Relationship Id="rId1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8.bin"/><Relationship Id="rId20" Type="http://schemas.openxmlformats.org/officeDocument/2006/relationships/oleObject" Target="../embeddings/oleObject21.bin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3.bin"/><Relationship Id="rId11" Type="http://schemas.openxmlformats.org/officeDocument/2006/relationships/image" Target="../media/image14.wmf"/><Relationship Id="rId24" Type="http://schemas.openxmlformats.org/officeDocument/2006/relationships/oleObject" Target="../embeddings/oleObject25.bin"/><Relationship Id="rId5" Type="http://schemas.openxmlformats.org/officeDocument/2006/relationships/image" Target="../media/image11.wmf"/><Relationship Id="rId15" Type="http://schemas.openxmlformats.org/officeDocument/2006/relationships/image" Target="../media/image16.wmf"/><Relationship Id="rId23" Type="http://schemas.openxmlformats.org/officeDocument/2006/relationships/oleObject" Target="../embeddings/oleObject24.bin"/><Relationship Id="rId10" Type="http://schemas.openxmlformats.org/officeDocument/2006/relationships/oleObject" Target="../embeddings/oleObject15.bin"/><Relationship Id="rId19" Type="http://schemas.openxmlformats.org/officeDocument/2006/relationships/oleObject" Target="../embeddings/oleObject20.bin"/><Relationship Id="rId4" Type="http://schemas.openxmlformats.org/officeDocument/2006/relationships/oleObject" Target="../embeddings/oleObject12.bin"/><Relationship Id="rId9" Type="http://schemas.openxmlformats.org/officeDocument/2006/relationships/image" Target="../media/image13.wmf"/><Relationship Id="rId14" Type="http://schemas.openxmlformats.org/officeDocument/2006/relationships/oleObject" Target="../embeddings/oleObject17.bin"/><Relationship Id="rId22" Type="http://schemas.openxmlformats.org/officeDocument/2006/relationships/oleObject" Target="../embeddings/oleObject2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4.jpeg"/><Relationship Id="rId4" Type="http://schemas.openxmlformats.org/officeDocument/2006/relationships/image" Target="../media/image23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7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1.emf"/><Relationship Id="rId5" Type="http://schemas.openxmlformats.org/officeDocument/2006/relationships/oleObject" Target="../embeddings/oleObject30.bin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4.e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3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7.e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gif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F%D0%BB%D0%B0%D0%BD%D0%B5%D1%82%D0%B0" TargetMode="External"/><Relationship Id="rId2" Type="http://schemas.openxmlformats.org/officeDocument/2006/relationships/hyperlink" Target="https://ru.wikipedia.org/wiki/%D0%9C%D0%B0%D0%B3%D0%BD%D0%B8%D1%82%D0%BE%D1%81%D1%84%D0%B5%D1%80%D0%B0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hyperlink" Target="https://ru.wikipedia.org/wiki/%D0%AD%D0%BB%D0%B5%D0%BA%D1%82%D1%80%D0%BE%D0%BD" TargetMode="External"/><Relationship Id="rId4" Type="http://schemas.openxmlformats.org/officeDocument/2006/relationships/hyperlink" Target="https://ru.wikipedia.org/wiki/%D0%9F%D1%80%D0%BE%D1%82%D0%BE%D0%BD" TargetMode="Externa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4.jpeg"/><Relationship Id="rId7" Type="http://schemas.openxmlformats.org/officeDocument/2006/relationships/hyperlink" Target="https://ru.wikipedia.org/wiki/%D0%A1%D0%BE%D0%BB%D0%BD%D0%B5%D1%87%D0%BD%D0%B0%D1%8F_%D0%B0%D0%BA%D1%82%D0%B8%D0%B2%D0%BD%D0%BE%D1%81%D1%82%D1%8C" TargetMode="Externa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ru.wikipedia.org/wiki/%D0%9C%D0%B0%D0%B3%D0%BD%D0%B8%D1%82%D0%BD%D1%8B%D0%B9_%D0%BF%D0%BE%D0%BB%D1%8E%D1%81" TargetMode="External"/><Relationship Id="rId5" Type="http://schemas.openxmlformats.org/officeDocument/2006/relationships/hyperlink" Target="https://ru.wikipedia.org/wiki/%D0%93%D0%B0%D0%B7_(%D0%B0%D0%B3%D1%80%D0%B5%D0%B3%D0%B0%D1%82%D0%BD%D0%BE%D0%B5_%D1%81%D0%BE%D1%81%D1%82%D0%BE%D1%8F%D0%BD%D0%B8%D0%B5)" TargetMode="External"/><Relationship Id="rId4" Type="http://schemas.openxmlformats.org/officeDocument/2006/relationships/hyperlink" Target="https://ru.wikipedia.org/wiki/%D0%90%D1%82%D0%BC%D0%BE%D1%81%D1%84%D0%B5%D1%80%D0%B0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oleObject" Target="../embeddings/oleObject41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47.wmf"/><Relationship Id="rId12" Type="http://schemas.openxmlformats.org/officeDocument/2006/relationships/image" Target="../media/image49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43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7.bin"/><Relationship Id="rId11" Type="http://schemas.openxmlformats.org/officeDocument/2006/relationships/oleObject" Target="../embeddings/oleObject40.bin"/><Relationship Id="rId5" Type="http://schemas.openxmlformats.org/officeDocument/2006/relationships/image" Target="../media/image46.wmf"/><Relationship Id="rId15" Type="http://schemas.openxmlformats.org/officeDocument/2006/relationships/image" Target="../media/image50.wmf"/><Relationship Id="rId10" Type="http://schemas.openxmlformats.org/officeDocument/2006/relationships/oleObject" Target="../embeddings/oleObject39.bin"/><Relationship Id="rId4" Type="http://schemas.openxmlformats.org/officeDocument/2006/relationships/oleObject" Target="../embeddings/oleObject36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42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6.bin"/><Relationship Id="rId13" Type="http://schemas.openxmlformats.org/officeDocument/2006/relationships/oleObject" Target="../embeddings/oleObject49.bin"/><Relationship Id="rId18" Type="http://schemas.openxmlformats.org/officeDocument/2006/relationships/image" Target="../media/image52.wmf"/><Relationship Id="rId3" Type="http://schemas.openxmlformats.org/officeDocument/2006/relationships/notesSlide" Target="../notesSlides/notesSlide3.xml"/><Relationship Id="rId21" Type="http://schemas.openxmlformats.org/officeDocument/2006/relationships/image" Target="../media/image53.wmf"/><Relationship Id="rId7" Type="http://schemas.openxmlformats.org/officeDocument/2006/relationships/image" Target="../media/image51.wmf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52.bin"/><Relationship Id="rId25" Type="http://schemas.openxmlformats.org/officeDocument/2006/relationships/image" Target="../media/image55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51.bin"/><Relationship Id="rId20" Type="http://schemas.openxmlformats.org/officeDocument/2006/relationships/oleObject" Target="../embeddings/oleObject54.bin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5.bin"/><Relationship Id="rId11" Type="http://schemas.openxmlformats.org/officeDocument/2006/relationships/oleObject" Target="../embeddings/oleObject48.bin"/><Relationship Id="rId24" Type="http://schemas.openxmlformats.org/officeDocument/2006/relationships/oleObject" Target="../embeddings/oleObject56.bin"/><Relationship Id="rId5" Type="http://schemas.openxmlformats.org/officeDocument/2006/relationships/image" Target="../media/image46.wmf"/><Relationship Id="rId15" Type="http://schemas.openxmlformats.org/officeDocument/2006/relationships/image" Target="../media/image50.wmf"/><Relationship Id="rId23" Type="http://schemas.openxmlformats.org/officeDocument/2006/relationships/image" Target="../media/image54.wmf"/><Relationship Id="rId10" Type="http://schemas.openxmlformats.org/officeDocument/2006/relationships/oleObject" Target="../embeddings/oleObject47.bin"/><Relationship Id="rId19" Type="http://schemas.openxmlformats.org/officeDocument/2006/relationships/oleObject" Target="../embeddings/oleObject53.bin"/><Relationship Id="rId4" Type="http://schemas.openxmlformats.org/officeDocument/2006/relationships/oleObject" Target="../embeddings/oleObject44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50.bin"/><Relationship Id="rId22" Type="http://schemas.openxmlformats.org/officeDocument/2006/relationships/oleObject" Target="../embeddings/oleObject55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13" Type="http://schemas.openxmlformats.org/officeDocument/2006/relationships/oleObject" Target="../embeddings/oleObject62.bin"/><Relationship Id="rId18" Type="http://schemas.openxmlformats.org/officeDocument/2006/relationships/image" Target="../media/image52.wmf"/><Relationship Id="rId26" Type="http://schemas.openxmlformats.org/officeDocument/2006/relationships/image" Target="../media/image59.wmf"/><Relationship Id="rId3" Type="http://schemas.openxmlformats.org/officeDocument/2006/relationships/notesSlide" Target="../notesSlides/notesSlide4.xml"/><Relationship Id="rId21" Type="http://schemas.openxmlformats.org/officeDocument/2006/relationships/image" Target="../media/image57.wmf"/><Relationship Id="rId34" Type="http://schemas.openxmlformats.org/officeDocument/2006/relationships/oleObject" Target="../embeddings/oleObject75.bin"/><Relationship Id="rId7" Type="http://schemas.openxmlformats.org/officeDocument/2006/relationships/image" Target="../media/image56.wmf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65.bin"/><Relationship Id="rId25" Type="http://schemas.openxmlformats.org/officeDocument/2006/relationships/oleObject" Target="../embeddings/oleObject70.bin"/><Relationship Id="rId33" Type="http://schemas.openxmlformats.org/officeDocument/2006/relationships/oleObject" Target="../embeddings/oleObject74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4.bin"/><Relationship Id="rId20" Type="http://schemas.openxmlformats.org/officeDocument/2006/relationships/oleObject" Target="../embeddings/oleObject67.bin"/><Relationship Id="rId29" Type="http://schemas.openxmlformats.org/officeDocument/2006/relationships/oleObject" Target="../embeddings/oleObject72.bin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58.bin"/><Relationship Id="rId11" Type="http://schemas.openxmlformats.org/officeDocument/2006/relationships/oleObject" Target="../embeddings/oleObject61.bin"/><Relationship Id="rId24" Type="http://schemas.openxmlformats.org/officeDocument/2006/relationships/oleObject" Target="../embeddings/oleObject69.bin"/><Relationship Id="rId32" Type="http://schemas.openxmlformats.org/officeDocument/2006/relationships/image" Target="../media/image62.wmf"/><Relationship Id="rId5" Type="http://schemas.openxmlformats.org/officeDocument/2006/relationships/image" Target="../media/image46.wmf"/><Relationship Id="rId15" Type="http://schemas.openxmlformats.org/officeDocument/2006/relationships/image" Target="../media/image50.wmf"/><Relationship Id="rId23" Type="http://schemas.openxmlformats.org/officeDocument/2006/relationships/image" Target="../media/image58.wmf"/><Relationship Id="rId28" Type="http://schemas.openxmlformats.org/officeDocument/2006/relationships/image" Target="../media/image60.wmf"/><Relationship Id="rId10" Type="http://schemas.openxmlformats.org/officeDocument/2006/relationships/oleObject" Target="../embeddings/oleObject60.bin"/><Relationship Id="rId19" Type="http://schemas.openxmlformats.org/officeDocument/2006/relationships/oleObject" Target="../embeddings/oleObject66.bin"/><Relationship Id="rId31" Type="http://schemas.openxmlformats.org/officeDocument/2006/relationships/oleObject" Target="../embeddings/oleObject73.bin"/><Relationship Id="rId4" Type="http://schemas.openxmlformats.org/officeDocument/2006/relationships/oleObject" Target="../embeddings/oleObject57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63.bin"/><Relationship Id="rId22" Type="http://schemas.openxmlformats.org/officeDocument/2006/relationships/oleObject" Target="../embeddings/oleObject68.bin"/><Relationship Id="rId27" Type="http://schemas.openxmlformats.org/officeDocument/2006/relationships/oleObject" Target="../embeddings/oleObject71.bin"/><Relationship Id="rId30" Type="http://schemas.openxmlformats.org/officeDocument/2006/relationships/image" Target="../media/image61.wmf"/><Relationship Id="rId35" Type="http://schemas.openxmlformats.org/officeDocument/2006/relationships/image" Target="../media/image63.wmf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8.bin"/><Relationship Id="rId13" Type="http://schemas.openxmlformats.org/officeDocument/2006/relationships/oleObject" Target="../embeddings/oleObject81.bin"/><Relationship Id="rId18" Type="http://schemas.openxmlformats.org/officeDocument/2006/relationships/image" Target="../media/image52.wmf"/><Relationship Id="rId26" Type="http://schemas.openxmlformats.org/officeDocument/2006/relationships/oleObject" Target="../embeddings/oleObject89.bin"/><Relationship Id="rId3" Type="http://schemas.openxmlformats.org/officeDocument/2006/relationships/notesSlide" Target="../notesSlides/notesSlide5.xml"/><Relationship Id="rId21" Type="http://schemas.openxmlformats.org/officeDocument/2006/relationships/image" Target="../media/image57.wmf"/><Relationship Id="rId34" Type="http://schemas.openxmlformats.org/officeDocument/2006/relationships/oleObject" Target="../embeddings/oleObject93.bin"/><Relationship Id="rId7" Type="http://schemas.openxmlformats.org/officeDocument/2006/relationships/image" Target="../media/image64.wmf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84.bin"/><Relationship Id="rId25" Type="http://schemas.openxmlformats.org/officeDocument/2006/relationships/image" Target="../media/image66.wmf"/><Relationship Id="rId33" Type="http://schemas.openxmlformats.org/officeDocument/2006/relationships/image" Target="../media/image70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83.bin"/><Relationship Id="rId20" Type="http://schemas.openxmlformats.org/officeDocument/2006/relationships/oleObject" Target="../embeddings/oleObject86.bin"/><Relationship Id="rId29" Type="http://schemas.openxmlformats.org/officeDocument/2006/relationships/image" Target="../media/image68.wmf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77.bin"/><Relationship Id="rId11" Type="http://schemas.openxmlformats.org/officeDocument/2006/relationships/oleObject" Target="../embeddings/oleObject80.bin"/><Relationship Id="rId24" Type="http://schemas.openxmlformats.org/officeDocument/2006/relationships/oleObject" Target="../embeddings/oleObject88.bin"/><Relationship Id="rId32" Type="http://schemas.openxmlformats.org/officeDocument/2006/relationships/oleObject" Target="../embeddings/oleObject92.bin"/><Relationship Id="rId5" Type="http://schemas.openxmlformats.org/officeDocument/2006/relationships/image" Target="../media/image46.wmf"/><Relationship Id="rId15" Type="http://schemas.openxmlformats.org/officeDocument/2006/relationships/image" Target="../media/image50.wmf"/><Relationship Id="rId23" Type="http://schemas.openxmlformats.org/officeDocument/2006/relationships/image" Target="../media/image65.wmf"/><Relationship Id="rId28" Type="http://schemas.openxmlformats.org/officeDocument/2006/relationships/oleObject" Target="../embeddings/oleObject90.bin"/><Relationship Id="rId10" Type="http://schemas.openxmlformats.org/officeDocument/2006/relationships/oleObject" Target="../embeddings/oleObject79.bin"/><Relationship Id="rId19" Type="http://schemas.openxmlformats.org/officeDocument/2006/relationships/oleObject" Target="../embeddings/oleObject85.bin"/><Relationship Id="rId31" Type="http://schemas.openxmlformats.org/officeDocument/2006/relationships/image" Target="../media/image69.wmf"/><Relationship Id="rId4" Type="http://schemas.openxmlformats.org/officeDocument/2006/relationships/oleObject" Target="../embeddings/oleObject76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82.bin"/><Relationship Id="rId22" Type="http://schemas.openxmlformats.org/officeDocument/2006/relationships/oleObject" Target="../embeddings/oleObject87.bin"/><Relationship Id="rId27" Type="http://schemas.openxmlformats.org/officeDocument/2006/relationships/image" Target="../media/image67.wmf"/><Relationship Id="rId30" Type="http://schemas.openxmlformats.org/officeDocument/2006/relationships/oleObject" Target="../embeddings/oleObject91.bin"/><Relationship Id="rId35" Type="http://schemas.openxmlformats.org/officeDocument/2006/relationships/image" Target="../media/image71.wm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oleObject" Target="../embeddings/oleObject99.bin"/><Relationship Id="rId18" Type="http://schemas.openxmlformats.org/officeDocument/2006/relationships/image" Target="../media/image52.wmf"/><Relationship Id="rId26" Type="http://schemas.openxmlformats.org/officeDocument/2006/relationships/oleObject" Target="../embeddings/oleObject107.bin"/><Relationship Id="rId3" Type="http://schemas.openxmlformats.org/officeDocument/2006/relationships/notesSlide" Target="../notesSlides/notesSlide6.xml"/><Relationship Id="rId21" Type="http://schemas.openxmlformats.org/officeDocument/2006/relationships/image" Target="../media/image57.wmf"/><Relationship Id="rId34" Type="http://schemas.openxmlformats.org/officeDocument/2006/relationships/oleObject" Target="../embeddings/oleObject111.bin"/><Relationship Id="rId7" Type="http://schemas.openxmlformats.org/officeDocument/2006/relationships/image" Target="../media/image72.wmf"/><Relationship Id="rId12" Type="http://schemas.openxmlformats.org/officeDocument/2006/relationships/image" Target="../media/image49.wmf"/><Relationship Id="rId17" Type="http://schemas.openxmlformats.org/officeDocument/2006/relationships/oleObject" Target="../embeddings/oleObject102.bin"/><Relationship Id="rId25" Type="http://schemas.openxmlformats.org/officeDocument/2006/relationships/image" Target="../media/image73.wmf"/><Relationship Id="rId33" Type="http://schemas.openxmlformats.org/officeDocument/2006/relationships/image" Target="../media/image77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01.bin"/><Relationship Id="rId20" Type="http://schemas.openxmlformats.org/officeDocument/2006/relationships/oleObject" Target="../embeddings/oleObject104.bin"/><Relationship Id="rId29" Type="http://schemas.openxmlformats.org/officeDocument/2006/relationships/image" Target="../media/image75.wmf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95.bin"/><Relationship Id="rId11" Type="http://schemas.openxmlformats.org/officeDocument/2006/relationships/oleObject" Target="../embeddings/oleObject98.bin"/><Relationship Id="rId24" Type="http://schemas.openxmlformats.org/officeDocument/2006/relationships/oleObject" Target="../embeddings/oleObject106.bin"/><Relationship Id="rId32" Type="http://schemas.openxmlformats.org/officeDocument/2006/relationships/oleObject" Target="../embeddings/oleObject110.bin"/><Relationship Id="rId37" Type="http://schemas.openxmlformats.org/officeDocument/2006/relationships/oleObject" Target="../embeddings/oleObject113.bin"/><Relationship Id="rId5" Type="http://schemas.openxmlformats.org/officeDocument/2006/relationships/image" Target="../media/image46.wmf"/><Relationship Id="rId15" Type="http://schemas.openxmlformats.org/officeDocument/2006/relationships/image" Target="../media/image50.wmf"/><Relationship Id="rId23" Type="http://schemas.openxmlformats.org/officeDocument/2006/relationships/image" Target="../media/image65.wmf"/><Relationship Id="rId28" Type="http://schemas.openxmlformats.org/officeDocument/2006/relationships/oleObject" Target="../embeddings/oleObject108.bin"/><Relationship Id="rId36" Type="http://schemas.openxmlformats.org/officeDocument/2006/relationships/oleObject" Target="../embeddings/oleObject112.bin"/><Relationship Id="rId10" Type="http://schemas.openxmlformats.org/officeDocument/2006/relationships/oleObject" Target="../embeddings/oleObject97.bin"/><Relationship Id="rId19" Type="http://schemas.openxmlformats.org/officeDocument/2006/relationships/oleObject" Target="../embeddings/oleObject103.bin"/><Relationship Id="rId31" Type="http://schemas.openxmlformats.org/officeDocument/2006/relationships/image" Target="../media/image76.wmf"/><Relationship Id="rId4" Type="http://schemas.openxmlformats.org/officeDocument/2006/relationships/oleObject" Target="../embeddings/oleObject94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100.bin"/><Relationship Id="rId22" Type="http://schemas.openxmlformats.org/officeDocument/2006/relationships/oleObject" Target="../embeddings/oleObject105.bin"/><Relationship Id="rId27" Type="http://schemas.openxmlformats.org/officeDocument/2006/relationships/image" Target="../media/image74.wmf"/><Relationship Id="rId30" Type="http://schemas.openxmlformats.org/officeDocument/2006/relationships/oleObject" Target="../embeddings/oleObject109.bin"/><Relationship Id="rId35" Type="http://schemas.openxmlformats.org/officeDocument/2006/relationships/image" Target="../media/image7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Сила Ампера. Сила Лоренца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99479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6" name="Заголовок 1"/>
          <p:cNvSpPr>
            <a:spLocks noGrp="1"/>
          </p:cNvSpPr>
          <p:nvPr>
            <p:ph type="title"/>
          </p:nvPr>
        </p:nvSpPr>
        <p:spPr>
          <a:xfrm>
            <a:off x="47717" y="12"/>
            <a:ext cx="9711664" cy="1143001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Закон Ампера</a:t>
            </a:r>
          </a:p>
        </p:txBody>
      </p:sp>
      <p:sp>
        <p:nvSpPr>
          <p:cNvPr id="89097" name="Содержимое 4"/>
          <p:cNvSpPr>
            <a:spLocks noGrp="1"/>
          </p:cNvSpPr>
          <p:nvPr>
            <p:ph idx="1"/>
          </p:nvPr>
        </p:nvSpPr>
        <p:spPr>
          <a:xfrm>
            <a:off x="35315" y="908720"/>
            <a:ext cx="7137243" cy="2663825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1820 Андре Мари Ампер установил закон взаимодействия электрических токов.         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Законом Ампера также называется закон, определяющий силу, с которой магнитное поле действует на малый отрезок проводника с током.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Закон Ампера можно сформулировать следующим образом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</a:t>
            </a:r>
            <a:r>
              <a:rPr lang="en-US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dF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которой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магнитное поле действует на элемент </a:t>
            </a:r>
            <a:endParaRPr lang="ru-RU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8" name="Picture 2" descr="File:Ampere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97834" y="0"/>
            <a:ext cx="2908167" cy="2979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9099" name="Содержимое 4"/>
              <p:cNvSpPr txBox="1">
                <a:spLocks/>
              </p:cNvSpPr>
              <p:nvPr/>
            </p:nvSpPr>
            <p:spPr bwMode="auto">
              <a:xfrm>
                <a:off x="0" y="3474020"/>
                <a:ext cx="9906000" cy="26638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Font typeface="Arial" charset="0"/>
                  <a:buNone/>
                </a:pPr>
                <a:r>
                  <a:rPr lang="ru-RU" sz="2400" dirty="0" smtClean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проводника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с током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dl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прямо пропорциональна силе тока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I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в проводнике и векторному произведению элемента длины </a:t>
                </a:r>
                <a:r>
                  <a:rPr lang="en-US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dl </a:t>
                </a:r>
                <a:r>
                  <a:rPr lang="ru-RU" sz="2400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проводника на магнитную индукцию </a:t>
                </a:r>
                <a:r>
                  <a:rPr lang="en-US" sz="2400" i="1" dirty="0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</a:rPr>
                  <a:t>B:</a:t>
                </a:r>
              </a:p>
              <a:p>
                <a:pPr>
                  <a:spcBef>
                    <a:spcPct val="20000"/>
                  </a:spcBef>
                  <a:buFont typeface="Arial" charset="0"/>
                  <a:buNone/>
                </a:pPr>
                <a:r>
                  <a:rPr lang="ru-RU" sz="2200" dirty="0">
                    <a:latin typeface="Calibri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3600" b="0" i="0" smtClean="0">
                        <a:latin typeface="Cambria Math"/>
                      </a:rPr>
                      <m:t>                                           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𝑑𝐹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=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</a:rPr>
                      <m:t>𝐼𝑑𝑙𝐵𝑠𝑖𝑛</m:t>
                    </m:r>
                    <m:r>
                      <a:rPr lang="en-US" sz="3600" b="0" i="1" smtClean="0">
                        <a:solidFill>
                          <a:schemeClr val="bg1"/>
                        </a:solidFill>
                        <a:latin typeface="Cambria Math"/>
                        <a:ea typeface="Cambria Math"/>
                      </a:rPr>
                      <m:t>𝛼</m:t>
                    </m:r>
                  </m:oMath>
                </a14:m>
                <a:endParaRPr lang="ru-RU" sz="3600" dirty="0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</mc:Choice>
        <mc:Fallback>
          <p:sp>
            <p:nvSpPr>
              <p:cNvPr id="89099" name="Содержимое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474020"/>
                <a:ext cx="9906000" cy="2663825"/>
              </a:xfrm>
              <a:prstGeom prst="rect">
                <a:avLst/>
              </a:prstGeom>
              <a:blipFill rotWithShape="1">
                <a:blip r:embed="rId4"/>
                <a:stretch>
                  <a:fillRect l="-923" t="-1831" r="-98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890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9573966"/>
              </p:ext>
            </p:extLst>
          </p:nvPr>
        </p:nvGraphicFramePr>
        <p:xfrm>
          <a:off x="416496" y="4653136"/>
          <a:ext cx="280670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Формула" r:id="rId5" imgW="863280" imgH="241200" progId="Equation.3">
                  <p:embed/>
                </p:oleObj>
              </mc:Choice>
              <mc:Fallback>
                <p:oleObj name="Формула" r:id="rId5" imgW="86328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496" y="4653136"/>
                        <a:ext cx="2806700" cy="720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9100" name="TextBox 9"/>
          <p:cNvSpPr txBox="1">
            <a:spLocks noChangeArrowheads="1"/>
          </p:cNvSpPr>
          <p:nvPr/>
        </p:nvSpPr>
        <p:spPr bwMode="auto">
          <a:xfrm>
            <a:off x="1168106" y="5876938"/>
            <a:ext cx="67071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Эту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силу </a:t>
            </a:r>
            <a:r>
              <a:rPr lang="en-US" sz="2400" b="1" i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называют силой Ампера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sp>
        <p:nvSpPr>
          <p:cNvPr id="89101" name="TextBox 8"/>
          <p:cNvSpPr txBox="1">
            <a:spLocks noChangeArrowheads="1"/>
          </p:cNvSpPr>
          <p:nvPr/>
        </p:nvSpPr>
        <p:spPr bwMode="auto">
          <a:xfrm>
            <a:off x="7367593" y="2924175"/>
            <a:ext cx="234391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Андре Мари Ампер</a:t>
            </a:r>
          </a:p>
        </p:txBody>
      </p:sp>
    </p:spTree>
    <p:extLst>
      <p:ext uri="{BB962C8B-B14F-4D97-AF65-F5344CB8AC3E}">
        <p14:creationId xmlns:p14="http://schemas.microsoft.com/office/powerpoint/2010/main" val="9326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http://www.phyzika.ru/images/zakonAmper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2600" y="2420942"/>
            <a:ext cx="3314038" cy="209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http://rush.selyam.net/tw_files2/urls_1/520/d-519875/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2561" y="28382"/>
            <a:ext cx="8726761" cy="520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769288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1100105" y="116632"/>
            <a:ext cx="8613594" cy="2531368"/>
          </a:xfrm>
          <a:prstGeom prst="rect">
            <a:avLst/>
          </a:prstGeom>
        </p:spPr>
        <p:txBody>
          <a:bodyPr>
            <a:normAutofit/>
          </a:bodyPr>
          <a:lstStyle>
            <a:lvl1pPr marL="365760" indent="-283464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37744" algn="l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/>
              <a:buChar char="◦"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86968" indent="-22860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173736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8448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0876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0240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30552" indent="-182880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Направление силы Ампера можно определить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правилу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левой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руки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(см. рис.). 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5" name="Picture 5" descr="http://www.phyzika.ru/images/zakonAmpera2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968" y="1382316"/>
            <a:ext cx="5236655" cy="3308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241031" y="2357436"/>
            <a:ext cx="4492291" cy="45243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Если кисть левой руки расположить так, что четыре вытянутых пальца указывают направление тока в </a:t>
            </a:r>
            <a:r>
              <a:rPr lang="ru-RU" sz="2400" dirty="0" smtClean="0">
                <a:solidFill>
                  <a:schemeClr val="bg1"/>
                </a:solidFill>
              </a:rPr>
              <a:t>проводнике, </a:t>
            </a:r>
            <a:r>
              <a:rPr lang="ru-RU" sz="2400" dirty="0" smtClean="0">
                <a:solidFill>
                  <a:schemeClr val="bg1"/>
                </a:solidFill>
              </a:rPr>
              <a:t>а вектор магнитной индукции входит в ладонь, то отогнутый (в плоскости ладони) на 90° большой палец покажет направление силы, действующей на отрезок проводника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093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376936" y="5013176"/>
            <a:ext cx="2088232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7124" name="Picture 15" descr="http://www.physbook.ru/images/e/e8/Img_Slob-10-12-025.jpg"/>
          <p:cNvPicPr>
            <a:picLocks noChangeAspect="1" noChangeArrowheads="1"/>
          </p:cNvPicPr>
          <p:nvPr/>
        </p:nvPicPr>
        <p:blipFill>
          <a:blip r:embed="rId3"/>
          <a:srcRect b="10345"/>
          <a:stretch>
            <a:fillRect/>
          </a:stretch>
        </p:blipFill>
        <p:spPr bwMode="auto">
          <a:xfrm>
            <a:off x="6794904" y="2205051"/>
            <a:ext cx="3111103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26" name="Содержимое 2"/>
          <p:cNvSpPr>
            <a:spLocks noGrp="1"/>
          </p:cNvSpPr>
          <p:nvPr>
            <p:ph idx="1"/>
          </p:nvPr>
        </p:nvSpPr>
        <p:spPr>
          <a:xfrm>
            <a:off x="194477" y="1340768"/>
            <a:ext cx="7020190" cy="5400428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Пусть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два проводника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токами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находятся на расстоянии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друг от друга. Из закона Ампера следует, что они действуют друг на друга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найдем силу этого взаимодействия. </a:t>
            </a:r>
          </a:p>
          <a:p>
            <a:pPr marL="0" indent="0">
              <a:buFont typeface="Arial" charset="0"/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Ранее нами была вычислена индукция (по закону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Био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Савара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– Лапласа), которое создается бесконечным проводником с током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расстоянии </a:t>
            </a:r>
            <a:r>
              <a:rPr lang="en-US" sz="2800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0" indent="0">
              <a:buFont typeface="Arial" charset="0"/>
              <a:buNone/>
            </a:pPr>
            <a:endParaRPr lang="ru-RU" sz="2200" dirty="0" smtClean="0">
              <a:solidFill>
                <a:schemeClr val="bg1"/>
              </a:solidFill>
            </a:endParaRPr>
          </a:p>
        </p:txBody>
      </p:sp>
      <p:sp>
        <p:nvSpPr>
          <p:cNvPr id="47127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8" name="Rectangle 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47129" name="Rectangle 9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47123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76319118"/>
              </p:ext>
            </p:extLst>
          </p:nvPr>
        </p:nvGraphicFramePr>
        <p:xfrm>
          <a:off x="4304934" y="4941168"/>
          <a:ext cx="2135981" cy="1052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3" name="Формула" r:id="rId4" imgW="736280" imgH="393529" progId="Equation.3">
                  <p:embed/>
                </p:oleObj>
              </mc:Choice>
              <mc:Fallback>
                <p:oleObj name="Формула" r:id="rId4" imgW="736280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4934" y="4941168"/>
                        <a:ext cx="2135981" cy="1052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652807" y="153178"/>
            <a:ext cx="8137526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</a:rPr>
              <a:t>С помощью закона Ампера можно определить силу взаимодействия двух параллельных токов</a:t>
            </a:r>
          </a:p>
        </p:txBody>
      </p:sp>
    </p:spTree>
    <p:extLst>
      <p:ext uri="{BB962C8B-B14F-4D97-AF65-F5344CB8AC3E}">
        <p14:creationId xmlns:p14="http://schemas.microsoft.com/office/powerpoint/2010/main" val="344485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угольник 43"/>
          <p:cNvSpPr/>
          <p:nvPr/>
        </p:nvSpPr>
        <p:spPr>
          <a:xfrm>
            <a:off x="5530848" y="3568687"/>
            <a:ext cx="4375151" cy="30222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Прямоугольник 42"/>
          <p:cNvSpPr/>
          <p:nvPr/>
        </p:nvSpPr>
        <p:spPr>
          <a:xfrm>
            <a:off x="3584848" y="3157025"/>
            <a:ext cx="2880320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/>
          <p:cNvSpPr/>
          <p:nvPr/>
        </p:nvSpPr>
        <p:spPr>
          <a:xfrm>
            <a:off x="2648744" y="1736638"/>
            <a:ext cx="2088232" cy="108012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9823" name="Picture 15" descr="http://www.physbook.ru/images/e/e8/Img_Slob-10-12-025.jpg"/>
          <p:cNvPicPr>
            <a:picLocks noChangeAspect="1" noChangeArrowheads="1"/>
          </p:cNvPicPr>
          <p:nvPr/>
        </p:nvPicPr>
        <p:blipFill>
          <a:blip r:embed="rId3"/>
          <a:srcRect b="10345"/>
          <a:stretch>
            <a:fillRect/>
          </a:stretch>
        </p:blipFill>
        <p:spPr bwMode="auto">
          <a:xfrm>
            <a:off x="6825215" y="1196404"/>
            <a:ext cx="3111103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9825" name="Rectangle 6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6" name="Rectangle 7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7" name="Rectangle 9"/>
          <p:cNvSpPr>
            <a:spLocks noChangeArrowheads="1"/>
          </p:cNvSpPr>
          <p:nvPr/>
        </p:nvSpPr>
        <p:spPr bwMode="auto">
          <a:xfrm>
            <a:off x="6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19828" name="TextBox 13"/>
          <p:cNvSpPr txBox="1">
            <a:spLocks noChangeArrowheads="1"/>
          </p:cNvSpPr>
          <p:nvPr/>
        </p:nvSpPr>
        <p:spPr bwMode="auto">
          <a:xfrm>
            <a:off x="21998" y="451493"/>
            <a:ext cx="799533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Далее, по закону Ампера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определим силу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с которой 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поле В,  создаваемое  током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-25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проводнике 1,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действует на проводник 2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ru-RU" sz="24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модуль этой силы (подставляя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выражение</a:t>
            </a:r>
            <a:r>
              <a:rPr lang="en-US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en-US" sz="2400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en-US" sz="2400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): </a:t>
            </a:r>
            <a:endParaRPr lang="en-US" sz="24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9820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5284917"/>
              </p:ext>
            </p:extLst>
          </p:nvPr>
        </p:nvGraphicFramePr>
        <p:xfrm>
          <a:off x="2757488" y="2022475"/>
          <a:ext cx="1924050" cy="57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1" name="Формула" r:id="rId4" imgW="660240" imgH="215640" progId="Equation.3">
                  <p:embed/>
                </p:oleObj>
              </mc:Choice>
              <mc:Fallback>
                <p:oleObj name="Формула" r:id="rId4" imgW="66024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488" y="2022475"/>
                        <a:ext cx="1924050" cy="579438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9821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8872991"/>
              </p:ext>
            </p:extLst>
          </p:nvPr>
        </p:nvGraphicFramePr>
        <p:xfrm>
          <a:off x="3744913" y="3213101"/>
          <a:ext cx="25844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2" name="Формула" r:id="rId6" imgW="1002960" imgH="393480" progId="Equation.3">
                  <p:embed/>
                </p:oleObj>
              </mc:Choice>
              <mc:Fallback>
                <p:oleObj name="Формула" r:id="rId6" imgW="1002960" imgH="3934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4913" y="3213101"/>
                        <a:ext cx="25844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9"/>
          <p:cNvSpPr>
            <a:spLocks noChangeAspect="1" noChangeArrowheads="1"/>
          </p:cNvSpPr>
          <p:nvPr/>
        </p:nvSpPr>
        <p:spPr bwMode="auto">
          <a:xfrm>
            <a:off x="7052865" y="3681413"/>
            <a:ext cx="2853135" cy="2635250"/>
          </a:xfrm>
          <a:prstGeom prst="ellipse">
            <a:avLst/>
          </a:prstGeom>
          <a:noFill/>
          <a:ln w="22225" algn="ctr">
            <a:solidFill>
              <a:srgbClr val="BF2B03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6" name="Line 11"/>
          <p:cNvSpPr>
            <a:spLocks noChangeAspect="1" noChangeShapeType="1"/>
          </p:cNvSpPr>
          <p:nvPr/>
        </p:nvSpPr>
        <p:spPr bwMode="auto">
          <a:xfrm flipH="1">
            <a:off x="9381463" y="5838825"/>
            <a:ext cx="202935" cy="190500"/>
          </a:xfrm>
          <a:prstGeom prst="line">
            <a:avLst/>
          </a:prstGeom>
          <a:noFill/>
          <a:ln w="34925">
            <a:solidFill>
              <a:schemeClr val="folHlink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7" name="Line 12"/>
          <p:cNvSpPr>
            <a:spLocks noChangeAspect="1" noChangeShapeType="1"/>
          </p:cNvSpPr>
          <p:nvPr/>
        </p:nvSpPr>
        <p:spPr bwMode="auto">
          <a:xfrm rot="13020000" flipH="1">
            <a:off x="8196526" y="3608388"/>
            <a:ext cx="190896" cy="176212"/>
          </a:xfrm>
          <a:prstGeom prst="line">
            <a:avLst/>
          </a:prstGeom>
          <a:noFill/>
          <a:ln w="34925">
            <a:solidFill>
              <a:schemeClr val="folHlink"/>
            </a:solidFill>
            <a:round/>
            <a:headEnd type="stealth" w="lg" len="lg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8" name="Line 15"/>
          <p:cNvSpPr>
            <a:spLocks noChangeAspect="1" noChangeShapeType="1"/>
          </p:cNvSpPr>
          <p:nvPr/>
        </p:nvSpPr>
        <p:spPr bwMode="auto">
          <a:xfrm rot="10800000" flipV="1">
            <a:off x="7018468" y="5133975"/>
            <a:ext cx="0" cy="792163"/>
          </a:xfrm>
          <a:prstGeom prst="line">
            <a:avLst/>
          </a:prstGeom>
          <a:noFill/>
          <a:ln w="53975">
            <a:solidFill>
              <a:srgbClr val="3838A8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19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2715570"/>
              </p:ext>
            </p:extLst>
          </p:nvPr>
        </p:nvGraphicFramePr>
        <p:xfrm>
          <a:off x="6561004" y="5668963"/>
          <a:ext cx="460904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3" name="Формула" r:id="rId8" imgW="253800" imgH="291960" progId="Equation.3">
                  <p:embed/>
                </p:oleObj>
              </mc:Choice>
              <mc:Fallback>
                <p:oleObj name="Формула" r:id="rId8" imgW="25380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61004" y="5668963"/>
                        <a:ext cx="460904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208211"/>
              </p:ext>
            </p:extLst>
          </p:nvPr>
        </p:nvGraphicFramePr>
        <p:xfrm>
          <a:off x="7013310" y="4492626"/>
          <a:ext cx="591608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4" name="Формула" r:id="rId10" imgW="355320" imgH="291960" progId="Equation.3">
                  <p:embed/>
                </p:oleObj>
              </mc:Choice>
              <mc:Fallback>
                <p:oleObj name="Формула" r:id="rId10" imgW="355320" imgH="2919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3310" y="4492626"/>
                        <a:ext cx="591608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Line 6"/>
          <p:cNvSpPr>
            <a:spLocks noChangeShapeType="1"/>
          </p:cNvSpPr>
          <p:nvPr/>
        </p:nvSpPr>
        <p:spPr bwMode="auto">
          <a:xfrm>
            <a:off x="7039106" y="4984750"/>
            <a:ext cx="584729" cy="0"/>
          </a:xfrm>
          <a:prstGeom prst="line">
            <a:avLst/>
          </a:prstGeom>
          <a:noFill/>
          <a:ln w="44450">
            <a:solidFill>
              <a:schemeClr val="tx1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22" name="Group 71"/>
          <p:cNvGrpSpPr>
            <a:grpSpLocks/>
          </p:cNvGrpSpPr>
          <p:nvPr/>
        </p:nvGrpSpPr>
        <p:grpSpPr bwMode="auto">
          <a:xfrm>
            <a:off x="5530849" y="3608389"/>
            <a:ext cx="3589205" cy="2706687"/>
            <a:chOff x="291" y="1225"/>
            <a:chExt cx="2087" cy="1705"/>
          </a:xfrm>
        </p:grpSpPr>
        <p:sp>
          <p:nvSpPr>
            <p:cNvPr id="23" name="Line 13"/>
            <p:cNvSpPr>
              <a:spLocks noChangeAspect="1" noChangeShapeType="1"/>
            </p:cNvSpPr>
            <p:nvPr/>
          </p:nvSpPr>
          <p:spPr bwMode="auto">
            <a:xfrm rot="13020000" flipH="1">
              <a:off x="945" y="1225"/>
              <a:ext cx="111" cy="111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24" name="Group 70"/>
            <p:cNvGrpSpPr>
              <a:grpSpLocks/>
            </p:cNvGrpSpPr>
            <p:nvPr/>
          </p:nvGrpSpPr>
          <p:grpSpPr bwMode="auto">
            <a:xfrm>
              <a:off x="291" y="1270"/>
              <a:ext cx="2087" cy="1660"/>
              <a:chOff x="291" y="1270"/>
              <a:chExt cx="2087" cy="1660"/>
            </a:xfrm>
          </p:grpSpPr>
          <p:sp>
            <p:nvSpPr>
              <p:cNvPr id="25" name="Line 7"/>
              <p:cNvSpPr>
                <a:spLocks noChangeShapeType="1"/>
              </p:cNvSpPr>
              <p:nvPr/>
            </p:nvSpPr>
            <p:spPr bwMode="auto">
              <a:xfrm rot="10800000">
                <a:off x="1607" y="2092"/>
                <a:ext cx="340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6" name="Oval 8"/>
              <p:cNvSpPr>
                <a:spLocks noChangeAspect="1" noChangeArrowheads="1"/>
              </p:cNvSpPr>
              <p:nvPr/>
            </p:nvSpPr>
            <p:spPr bwMode="auto">
              <a:xfrm>
                <a:off x="291" y="1270"/>
                <a:ext cx="1659" cy="166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27" name="Line 10"/>
              <p:cNvSpPr>
                <a:spLocks noChangeAspect="1" noChangeShapeType="1"/>
              </p:cNvSpPr>
              <p:nvPr/>
            </p:nvSpPr>
            <p:spPr bwMode="auto">
              <a:xfrm flipH="1">
                <a:off x="1639" y="2634"/>
                <a:ext cx="111" cy="112"/>
              </a:xfrm>
              <a:prstGeom prst="line">
                <a:avLst/>
              </a:pr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8" name="Line 14"/>
              <p:cNvSpPr>
                <a:spLocks noChangeAspect="1" noChangeShapeType="1"/>
              </p:cNvSpPr>
              <p:nvPr/>
            </p:nvSpPr>
            <p:spPr bwMode="auto">
              <a:xfrm flipV="1">
                <a:off x="1952" y="1500"/>
                <a:ext cx="0" cy="499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29" name="Object 16"/>
              <p:cNvGraphicFramePr>
                <a:graphicFrameLocks noChangeAspect="1"/>
              </p:cNvGraphicFramePr>
              <p:nvPr/>
            </p:nvGraphicFramePr>
            <p:xfrm>
              <a:off x="2035" y="1401"/>
              <a:ext cx="254" cy="30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5" name="Формула" r:id="rId12" imgW="241200" imgH="291960" progId="Equation.3">
                      <p:embed/>
                    </p:oleObj>
                  </mc:Choice>
                  <mc:Fallback>
                    <p:oleObj name="Формула" r:id="rId12" imgW="2412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35" y="1401"/>
                            <a:ext cx="254" cy="30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0" name="Object 18"/>
              <p:cNvGraphicFramePr>
                <a:graphicFrameLocks noChangeAspect="1"/>
              </p:cNvGraphicFramePr>
              <p:nvPr/>
            </p:nvGraphicFramePr>
            <p:xfrm>
              <a:off x="1585" y="1780"/>
              <a:ext cx="331" cy="28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6" name="Формула" r:id="rId14" imgW="342720" imgH="291960" progId="Equation.3">
                      <p:embed/>
                    </p:oleObj>
                  </mc:Choice>
                  <mc:Fallback>
                    <p:oleObj name="Формула" r:id="rId14" imgW="3427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585" y="1780"/>
                            <a:ext cx="331" cy="282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>
                <a:off x="1939" y="2111"/>
                <a:ext cx="0" cy="317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2" name="Oval 22"/>
              <p:cNvSpPr>
                <a:spLocks noChangeAspect="1" noChangeArrowheads="1"/>
              </p:cNvSpPr>
              <p:nvPr/>
            </p:nvSpPr>
            <p:spPr bwMode="auto">
              <a:xfrm>
                <a:off x="1846" y="2001"/>
                <a:ext cx="186" cy="186"/>
              </a:xfrm>
              <a:prstGeom prst="ellipse">
                <a:avLst/>
              </a:prstGeom>
              <a:noFill/>
              <a:ln w="28575" algn="ctr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3" name="Oval 23"/>
              <p:cNvSpPr>
                <a:spLocks noChangeAspect="1" noChangeArrowheads="1"/>
              </p:cNvSpPr>
              <p:nvPr/>
            </p:nvSpPr>
            <p:spPr bwMode="auto">
              <a:xfrm>
                <a:off x="1908" y="2061"/>
                <a:ext cx="68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graphicFrame>
            <p:nvGraphicFramePr>
              <p:cNvPr id="34" name="Object 24"/>
              <p:cNvGraphicFramePr>
                <a:graphicFrameLocks noChangeAspect="1"/>
              </p:cNvGraphicFramePr>
              <p:nvPr/>
            </p:nvGraphicFramePr>
            <p:xfrm>
              <a:off x="732" y="1983"/>
              <a:ext cx="247" cy="3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7" name="Формула" r:id="rId16" imgW="203040" imgH="266400" progId="Equation.3">
                      <p:embed/>
                    </p:oleObj>
                  </mc:Choice>
                  <mc:Fallback>
                    <p:oleObj name="Формула" r:id="rId16" imgW="203040" imgH="266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732" y="1983"/>
                            <a:ext cx="247" cy="32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35" name="Object 25"/>
              <p:cNvGraphicFramePr>
                <a:graphicFrameLocks noChangeAspect="1"/>
              </p:cNvGraphicFramePr>
              <p:nvPr/>
            </p:nvGraphicFramePr>
            <p:xfrm>
              <a:off x="2115" y="1983"/>
              <a:ext cx="263" cy="32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8" name="Формула" r:id="rId18" imgW="215640" imgH="266400" progId="Equation.3">
                      <p:embed/>
                    </p:oleObj>
                  </mc:Choice>
                  <mc:Fallback>
                    <p:oleObj name="Формула" r:id="rId18" imgW="215640" imgH="2664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15" y="1983"/>
                            <a:ext cx="263" cy="32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Line 26"/>
              <p:cNvSpPr>
                <a:spLocks noChangeShapeType="1"/>
              </p:cNvSpPr>
              <p:nvPr/>
            </p:nvSpPr>
            <p:spPr bwMode="auto">
              <a:xfrm>
                <a:off x="1165" y="2396"/>
                <a:ext cx="771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arrow" w="med" len="lg"/>
                <a:tailEnd type="arrow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>
                <a:off x="1165" y="2095"/>
                <a:ext cx="0" cy="3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38" name="Object 28"/>
              <p:cNvGraphicFramePr>
                <a:graphicFrameLocks noChangeAspect="1"/>
              </p:cNvGraphicFramePr>
              <p:nvPr/>
            </p:nvGraphicFramePr>
            <p:xfrm>
              <a:off x="1445" y="2187"/>
              <a:ext cx="188" cy="1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199" name="Формула" r:id="rId20" imgW="190440" imgH="190440" progId="Equation.3">
                      <p:embed/>
                    </p:oleObj>
                  </mc:Choice>
                  <mc:Fallback>
                    <p:oleObj name="Формула" r:id="rId20" imgW="19044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445" y="2187"/>
                            <a:ext cx="188" cy="188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Oval 29"/>
              <p:cNvSpPr>
                <a:spLocks noChangeAspect="1" noChangeArrowheads="1"/>
              </p:cNvSpPr>
              <p:nvPr/>
            </p:nvSpPr>
            <p:spPr bwMode="auto">
              <a:xfrm>
                <a:off x="1070" y="2004"/>
                <a:ext cx="186" cy="187"/>
              </a:xfrm>
              <a:prstGeom prst="ellipse">
                <a:avLst/>
              </a:prstGeom>
              <a:noFill/>
              <a:ln w="28575" algn="ctr">
                <a:solidFill>
                  <a:srgbClr val="FF66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0" name="Oval 30"/>
              <p:cNvSpPr>
                <a:spLocks noChangeAspect="1" noChangeArrowheads="1"/>
              </p:cNvSpPr>
              <p:nvPr/>
            </p:nvSpPr>
            <p:spPr bwMode="auto">
              <a:xfrm>
                <a:off x="1132" y="2063"/>
                <a:ext cx="68" cy="66"/>
              </a:xfrm>
              <a:prstGeom prst="ellipse">
                <a:avLst/>
              </a:pr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41" name="TextBox 18"/>
          <p:cNvSpPr txBox="1">
            <a:spLocks noChangeArrowheads="1"/>
          </p:cNvSpPr>
          <p:nvPr/>
        </p:nvSpPr>
        <p:spPr bwMode="auto">
          <a:xfrm>
            <a:off x="26527" y="4221088"/>
            <a:ext cx="5704373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правилу левой руки сила </a:t>
            </a:r>
            <a:r>
              <a:rPr lang="en-US" sz="24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b="1" baseline="-25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направлена в сторону проводника 1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(т.е.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1-й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притягивает к себе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2-й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проводник). Для 2го </a:t>
            </a:r>
            <a:r>
              <a:rPr lang="ru-RU" sz="2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проводника аналогично), т.е. </a:t>
            </a:r>
            <a:r>
              <a:rPr lang="ru-RU" sz="2400" b="1" u="sng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проводники притягиваются</a:t>
            </a:r>
            <a:r>
              <a:rPr lang="ru-RU" sz="28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3214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Прямоугольник 93"/>
          <p:cNvSpPr/>
          <p:nvPr/>
        </p:nvSpPr>
        <p:spPr>
          <a:xfrm>
            <a:off x="6357195" y="-21068"/>
            <a:ext cx="3548805" cy="4746212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х</a:t>
            </a:r>
            <a:endParaRPr lang="ru-RU" dirty="0"/>
          </a:p>
        </p:txBody>
      </p:sp>
      <p:pic>
        <p:nvPicPr>
          <p:cNvPr id="8194" name="Picture 2" descr="https://physics.ru/courses/op25part2/content/chapterM/section3/paragraph2/images/pic2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03" y="7008"/>
            <a:ext cx="6271491" cy="387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1" name="Группа 90"/>
          <p:cNvGrpSpPr/>
          <p:nvPr/>
        </p:nvGrpSpPr>
        <p:grpSpPr>
          <a:xfrm>
            <a:off x="6357195" y="7008"/>
            <a:ext cx="3284211" cy="4595478"/>
            <a:chOff x="5171665" y="7008"/>
            <a:chExt cx="4469741" cy="5770227"/>
          </a:xfrm>
        </p:grpSpPr>
        <p:sp>
          <p:nvSpPr>
            <p:cNvPr id="8" name="Line 12"/>
            <p:cNvSpPr>
              <a:spLocks noChangeAspect="1" noChangeShapeType="1"/>
            </p:cNvSpPr>
            <p:nvPr/>
          </p:nvSpPr>
          <p:spPr bwMode="auto">
            <a:xfrm rot="13020000" flipH="1">
              <a:off x="7931932" y="7008"/>
              <a:ext cx="190896" cy="176212"/>
            </a:xfrm>
            <a:prstGeom prst="line">
              <a:avLst/>
            </a:prstGeom>
            <a:noFill/>
            <a:ln w="34925">
              <a:solidFill>
                <a:schemeClr val="folHlink"/>
              </a:solidFill>
              <a:round/>
              <a:headEnd type="stealth" w="lg" len="lg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0" name="Группа 89"/>
            <p:cNvGrpSpPr/>
            <p:nvPr/>
          </p:nvGrpSpPr>
          <p:grpSpPr>
            <a:xfrm>
              <a:off x="5171665" y="7009"/>
              <a:ext cx="4469741" cy="5770226"/>
              <a:chOff x="5171665" y="7009"/>
              <a:chExt cx="4469741" cy="5770226"/>
            </a:xfrm>
          </p:grpSpPr>
          <p:sp>
            <p:nvSpPr>
              <p:cNvPr id="6" name="Oval 9"/>
              <p:cNvSpPr>
                <a:spLocks noChangeAspect="1" noChangeArrowheads="1"/>
              </p:cNvSpPr>
              <p:nvPr/>
            </p:nvSpPr>
            <p:spPr bwMode="auto">
              <a:xfrm>
                <a:off x="6788271" y="80033"/>
                <a:ext cx="2853135" cy="263525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9116869" y="2237445"/>
                <a:ext cx="202935" cy="190500"/>
              </a:xfrm>
              <a:prstGeom prst="line">
                <a:avLst/>
              </a:pr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9" name="Line 15"/>
              <p:cNvSpPr>
                <a:spLocks noChangeAspect="1" noChangeShapeType="1"/>
              </p:cNvSpPr>
              <p:nvPr/>
            </p:nvSpPr>
            <p:spPr bwMode="auto">
              <a:xfrm rot="10800000" flipV="1">
                <a:off x="6753874" y="1532595"/>
                <a:ext cx="0" cy="792163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10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683222727"/>
                  </p:ext>
                </p:extLst>
              </p:nvPr>
            </p:nvGraphicFramePr>
            <p:xfrm>
              <a:off x="6296410" y="2067583"/>
              <a:ext cx="460904" cy="488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63" name="Формула" r:id="rId4" imgW="253800" imgH="291960" progId="Equation.3">
                      <p:embed/>
                    </p:oleObj>
                  </mc:Choice>
                  <mc:Fallback>
                    <p:oleObj name="Формула" r:id="rId4" imgW="2538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296410" y="2067583"/>
                            <a:ext cx="460904" cy="4889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1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44289912"/>
                  </p:ext>
                </p:extLst>
              </p:nvPr>
            </p:nvGraphicFramePr>
            <p:xfrm>
              <a:off x="6748716" y="891246"/>
              <a:ext cx="591608" cy="447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64" name="Формула" r:id="rId6" imgW="355320" imgH="291960" progId="Equation.3">
                      <p:embed/>
                    </p:oleObj>
                  </mc:Choice>
                  <mc:Fallback>
                    <p:oleObj name="Формула" r:id="rId6" imgW="3553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748716" y="891246"/>
                            <a:ext cx="591608" cy="447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" name="Line 6"/>
              <p:cNvSpPr>
                <a:spLocks noChangeShapeType="1"/>
              </p:cNvSpPr>
              <p:nvPr/>
            </p:nvSpPr>
            <p:spPr bwMode="auto">
              <a:xfrm>
                <a:off x="6774512" y="1383370"/>
                <a:ext cx="584729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" name="Group 71"/>
              <p:cNvGrpSpPr>
                <a:grpSpLocks/>
              </p:cNvGrpSpPr>
              <p:nvPr/>
            </p:nvGrpSpPr>
            <p:grpSpPr bwMode="auto">
              <a:xfrm>
                <a:off x="5266255" y="7009"/>
                <a:ext cx="3589205" cy="2706687"/>
                <a:chOff x="291" y="1225"/>
                <a:chExt cx="2087" cy="1705"/>
              </a:xfrm>
            </p:grpSpPr>
            <p:sp>
              <p:nvSpPr>
                <p:cNvPr id="14" name="Line 13"/>
                <p:cNvSpPr>
                  <a:spLocks noChangeAspect="1" noChangeShapeType="1"/>
                </p:cNvSpPr>
                <p:nvPr/>
              </p:nvSpPr>
              <p:spPr bwMode="auto">
                <a:xfrm rot="13020000" flipH="1">
                  <a:off x="945" y="1225"/>
                  <a:ext cx="111" cy="111"/>
                </a:xfrm>
                <a:prstGeom prst="line">
                  <a:avLst/>
                </a:prstGeom>
                <a:noFill/>
                <a:ln w="34925">
                  <a:solidFill>
                    <a:schemeClr val="folHlink"/>
                  </a:solidFill>
                  <a:round/>
                  <a:headEnd type="stealth" w="lg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5" name="Group 70"/>
                <p:cNvGrpSpPr>
                  <a:grpSpLocks/>
                </p:cNvGrpSpPr>
                <p:nvPr/>
              </p:nvGrpSpPr>
              <p:grpSpPr bwMode="auto">
                <a:xfrm>
                  <a:off x="291" y="1270"/>
                  <a:ext cx="2087" cy="1660"/>
                  <a:chOff x="291" y="1270"/>
                  <a:chExt cx="2087" cy="1660"/>
                </a:xfrm>
              </p:grpSpPr>
              <p:sp>
                <p:nvSpPr>
                  <p:cNvPr id="16" name="Line 7"/>
                  <p:cNvSpPr>
                    <a:spLocks noChangeShapeType="1"/>
                  </p:cNvSpPr>
                  <p:nvPr/>
                </p:nvSpPr>
                <p:spPr bwMode="auto">
                  <a:xfrm rot="10800000">
                    <a:off x="1607" y="2092"/>
                    <a:ext cx="340" cy="0"/>
                  </a:xfrm>
                  <a:prstGeom prst="line">
                    <a:avLst/>
                  </a:prstGeom>
                  <a:noFill/>
                  <a:ln w="444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7" name="Oval 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1" y="1270"/>
                    <a:ext cx="1659" cy="1660"/>
                  </a:xfrm>
                  <a:prstGeom prst="ellipse">
                    <a:avLst/>
                  </a:prstGeom>
                  <a:noFill/>
                  <a:ln w="22225" algn="ctr">
                    <a:solidFill>
                      <a:srgbClr val="BF2B03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18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639" y="2634"/>
                    <a:ext cx="111" cy="112"/>
                  </a:xfrm>
                  <a:prstGeom prst="line">
                    <a:avLst/>
                  </a:prstGeom>
                  <a:noFill/>
                  <a:ln w="34925">
                    <a:solidFill>
                      <a:schemeClr val="folHlink"/>
                    </a:solidFill>
                    <a:round/>
                    <a:headEnd type="stealth" w="lg" len="lg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9" name="Line 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2" y="1500"/>
                    <a:ext cx="0" cy="499"/>
                  </a:xfrm>
                  <a:prstGeom prst="line">
                    <a:avLst/>
                  </a:prstGeom>
                  <a:noFill/>
                  <a:ln w="53975">
                    <a:solidFill>
                      <a:srgbClr val="3838A8"/>
                    </a:solidFill>
                    <a:round/>
                    <a:headEnd/>
                    <a:tailEnd type="triangle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0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2035" y="1401"/>
                  <a:ext cx="254" cy="30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65" name="Формула" r:id="rId8" imgW="241200" imgH="291960" progId="Equation.3">
                          <p:embed/>
                        </p:oleObj>
                      </mc:Choice>
                      <mc:Fallback>
                        <p:oleObj name="Формула" r:id="rId8" imgW="24120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35" y="1401"/>
                                <a:ext cx="254" cy="30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21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1585" y="1780"/>
                  <a:ext cx="331" cy="2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66" name="Формула" r:id="rId10" imgW="342720" imgH="291960" progId="Equation.3">
                          <p:embed/>
                        </p:oleObj>
                      </mc:Choice>
                      <mc:Fallback>
                        <p:oleObj name="Формула" r:id="rId10" imgW="34272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585" y="1780"/>
                                <a:ext cx="331" cy="2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22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39" y="2111"/>
                    <a:ext cx="0" cy="3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3" name="Oval 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46" y="2001"/>
                    <a:ext cx="186" cy="186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24" name="Oval 23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908" y="2061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5" name="Object 24"/>
                  <p:cNvGraphicFramePr>
                    <a:graphicFrameLocks noChangeAspect="1"/>
                  </p:cNvGraphicFramePr>
                  <p:nvPr/>
                </p:nvGraphicFramePr>
                <p:xfrm>
                  <a:off x="732" y="1983"/>
                  <a:ext cx="247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67" name="Формула" r:id="rId12" imgW="203040" imgH="266400" progId="Equation.3">
                          <p:embed/>
                        </p:oleObj>
                      </mc:Choice>
                      <mc:Fallback>
                        <p:oleObj name="Формула" r:id="rId12" imgW="2030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732" y="1983"/>
                                <a:ext cx="247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26" name="Object 25"/>
                  <p:cNvGraphicFramePr>
                    <a:graphicFrameLocks noChangeAspect="1"/>
                  </p:cNvGraphicFramePr>
                  <p:nvPr/>
                </p:nvGraphicFramePr>
                <p:xfrm>
                  <a:off x="2115" y="1983"/>
                  <a:ext cx="263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68" name="Формула" r:id="rId14" imgW="215640" imgH="266400" progId="Equation.3">
                          <p:embed/>
                        </p:oleObj>
                      </mc:Choice>
                      <mc:Fallback>
                        <p:oleObj name="Формула" r:id="rId14" imgW="2156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115" y="1983"/>
                                <a:ext cx="263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27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396"/>
                    <a:ext cx="77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arrow" w="med" len="lg"/>
                    <a:tailEnd type="arrow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28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095"/>
                    <a:ext cx="0" cy="3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29" name="Object 28"/>
                  <p:cNvGraphicFramePr>
                    <a:graphicFrameLocks noChangeAspect="1"/>
                  </p:cNvGraphicFramePr>
                  <p:nvPr/>
                </p:nvGraphicFramePr>
                <p:xfrm>
                  <a:off x="1445" y="2187"/>
                  <a:ext cx="188" cy="1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69" name="Формула" r:id="rId16" imgW="190440" imgH="190440" progId="Equation.3">
                          <p:embed/>
                        </p:oleObj>
                      </mc:Choice>
                      <mc:Fallback>
                        <p:oleObj name="Формула" r:id="rId16" imgW="190440" imgH="1904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45" y="2187"/>
                                <a:ext cx="188" cy="1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30" name="Oval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70" y="2004"/>
                    <a:ext cx="186" cy="187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31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2" y="2063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sp>
            <p:nvSpPr>
              <p:cNvPr id="60" name="Oval 9"/>
              <p:cNvSpPr>
                <a:spLocks noChangeAspect="1" noChangeArrowheads="1"/>
              </p:cNvSpPr>
              <p:nvPr/>
            </p:nvSpPr>
            <p:spPr bwMode="auto">
              <a:xfrm>
                <a:off x="6693681" y="3141985"/>
                <a:ext cx="2853135" cy="2635250"/>
              </a:xfrm>
              <a:prstGeom prst="ellipse">
                <a:avLst/>
              </a:prstGeom>
              <a:noFill/>
              <a:ln w="22225" algn="ctr">
                <a:solidFill>
                  <a:srgbClr val="BF2B03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1" name="Line 11"/>
              <p:cNvSpPr>
                <a:spLocks noChangeAspect="1" noChangeShapeType="1"/>
              </p:cNvSpPr>
              <p:nvPr/>
            </p:nvSpPr>
            <p:spPr bwMode="auto">
              <a:xfrm flipH="1">
                <a:off x="8840891" y="5477967"/>
                <a:ext cx="191195" cy="110597"/>
              </a:xfrm>
              <a:custGeom>
                <a:avLst/>
                <a:gdLst>
                  <a:gd name="connsiteX0" fmla="*/ 0 w 202935"/>
                  <a:gd name="connsiteY0" fmla="*/ 0 h 190500"/>
                  <a:gd name="connsiteX1" fmla="*/ 202935 w 202935"/>
                  <a:gd name="connsiteY1" fmla="*/ 190500 h 190500"/>
                  <a:gd name="connsiteX0" fmla="*/ 181388 w 191195"/>
                  <a:gd name="connsiteY0" fmla="*/ 98668 h 110597"/>
                  <a:gd name="connsiteX1" fmla="*/ 9808 w 191195"/>
                  <a:gd name="connsiteY1" fmla="*/ 11930 h 110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91195" h="110597">
                    <a:moveTo>
                      <a:pt x="181388" y="98668"/>
                    </a:moveTo>
                    <a:cubicBezTo>
                      <a:pt x="249033" y="162168"/>
                      <a:pt x="-57837" y="-51570"/>
                      <a:pt x="9808" y="11930"/>
                    </a:cubicBezTo>
                  </a:path>
                </a:pathLst>
              </a:cu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2" name="Line 12"/>
              <p:cNvSpPr>
                <a:spLocks noChangeAspect="1" noChangeShapeType="1"/>
              </p:cNvSpPr>
              <p:nvPr/>
            </p:nvSpPr>
            <p:spPr bwMode="auto">
              <a:xfrm rot="13020000" flipH="1">
                <a:off x="8074573" y="3073940"/>
                <a:ext cx="227133" cy="156524"/>
              </a:xfrm>
              <a:custGeom>
                <a:avLst/>
                <a:gdLst>
                  <a:gd name="connsiteX0" fmla="*/ 0 w 190896"/>
                  <a:gd name="connsiteY0" fmla="*/ 0 h 176212"/>
                  <a:gd name="connsiteX1" fmla="*/ 190896 w 190896"/>
                  <a:gd name="connsiteY1" fmla="*/ 176212 h 176212"/>
                  <a:gd name="connsiteX0" fmla="*/ 219124 w 227133"/>
                  <a:gd name="connsiteY0" fmla="*/ 147715 h 156524"/>
                  <a:gd name="connsiteX1" fmla="*/ 8010 w 227133"/>
                  <a:gd name="connsiteY1" fmla="*/ 8810 h 1565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27133" h="156524">
                    <a:moveTo>
                      <a:pt x="219124" y="147715"/>
                    </a:moveTo>
                    <a:cubicBezTo>
                      <a:pt x="282756" y="206452"/>
                      <a:pt x="-55622" y="-49927"/>
                      <a:pt x="8010" y="8810"/>
                    </a:cubicBezTo>
                  </a:path>
                </a:pathLst>
              </a:custGeom>
              <a:noFill/>
              <a:ln w="34925">
                <a:solidFill>
                  <a:schemeClr val="folHlink"/>
                </a:solidFill>
                <a:round/>
                <a:headEnd type="stealth" w="lg" len="lg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3" name="Line 15"/>
              <p:cNvSpPr>
                <a:spLocks noChangeAspect="1" noChangeShapeType="1"/>
              </p:cNvSpPr>
              <p:nvPr/>
            </p:nvSpPr>
            <p:spPr bwMode="auto">
              <a:xfrm rot="10800000" flipV="1">
                <a:off x="6676483" y="3428998"/>
                <a:ext cx="0" cy="792163"/>
              </a:xfrm>
              <a:prstGeom prst="line">
                <a:avLst/>
              </a:prstGeom>
              <a:noFill/>
              <a:ln w="53975">
                <a:solidFill>
                  <a:srgbClr val="3838A8"/>
                </a:solidFill>
                <a:round/>
                <a:headEnd/>
                <a:tailEnd type="triangle" w="med" len="lg"/>
              </a:ln>
              <a:effectLst/>
              <a:scene3d>
                <a:camera prst="orthographicFront">
                  <a:rot lat="10800000" lon="10800000" rev="1080000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64" name="Object 1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788312937"/>
                  </p:ext>
                </p:extLst>
              </p:nvPr>
            </p:nvGraphicFramePr>
            <p:xfrm>
              <a:off x="6664318" y="3195117"/>
              <a:ext cx="460904" cy="4889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70" name="Формула" r:id="rId18" imgW="253800" imgH="291960" progId="Equation.3">
                      <p:embed/>
                    </p:oleObj>
                  </mc:Choice>
                  <mc:Fallback>
                    <p:oleObj name="Формула" r:id="rId18" imgW="25380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664318" y="3195117"/>
                            <a:ext cx="460904" cy="48895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5" name="Object 1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07055170"/>
                  </p:ext>
                </p:extLst>
              </p:nvPr>
            </p:nvGraphicFramePr>
            <p:xfrm>
              <a:off x="5885084" y="3845740"/>
              <a:ext cx="591608" cy="44767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8371" name="Формула" r:id="rId19" imgW="355320" imgH="291960" progId="Equation.3">
                      <p:embed/>
                    </p:oleObj>
                  </mc:Choice>
                  <mc:Fallback>
                    <p:oleObj name="Формула" r:id="rId19" imgW="355320" imgH="29196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885084" y="3845740"/>
                            <a:ext cx="591608" cy="447675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66" name="Line 6"/>
              <p:cNvSpPr>
                <a:spLocks noChangeShapeType="1"/>
              </p:cNvSpPr>
              <p:nvPr/>
            </p:nvSpPr>
            <p:spPr bwMode="auto">
              <a:xfrm>
                <a:off x="5901718" y="4445323"/>
                <a:ext cx="584729" cy="0"/>
              </a:xfrm>
              <a:prstGeom prst="line">
                <a:avLst/>
              </a:prstGeom>
              <a:noFill/>
              <a:ln w="44450">
                <a:solidFill>
                  <a:schemeClr val="tx1"/>
                </a:solidFill>
                <a:round/>
                <a:headEnd/>
                <a:tailEnd type="stealth" w="med" len="lg"/>
              </a:ln>
              <a:effectLst/>
              <a:scene3d>
                <a:camera prst="orthographicFront">
                  <a:rot lat="0" lon="0" rev="1080000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67" name="Group 71"/>
              <p:cNvGrpSpPr>
                <a:grpSpLocks/>
              </p:cNvGrpSpPr>
              <p:nvPr/>
            </p:nvGrpSpPr>
            <p:grpSpPr bwMode="auto">
              <a:xfrm>
                <a:off x="5171665" y="3068961"/>
                <a:ext cx="3986477" cy="2706687"/>
                <a:chOff x="291" y="1225"/>
                <a:chExt cx="2318" cy="1705"/>
              </a:xfrm>
            </p:grpSpPr>
            <p:sp>
              <p:nvSpPr>
                <p:cNvPr id="68" name="Line 13"/>
                <p:cNvSpPr>
                  <a:spLocks noChangeAspect="1" noChangeShapeType="1"/>
                </p:cNvSpPr>
                <p:nvPr/>
              </p:nvSpPr>
              <p:spPr bwMode="auto">
                <a:xfrm rot="13020000" flipH="1">
                  <a:off x="945" y="1225"/>
                  <a:ext cx="111" cy="111"/>
                </a:xfrm>
                <a:prstGeom prst="line">
                  <a:avLst/>
                </a:prstGeom>
                <a:noFill/>
                <a:ln w="34925">
                  <a:solidFill>
                    <a:schemeClr val="folHlink"/>
                  </a:solidFill>
                  <a:round/>
                  <a:headEnd type="stealth" w="lg" len="lg"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69" name="Group 70"/>
                <p:cNvGrpSpPr>
                  <a:grpSpLocks/>
                </p:cNvGrpSpPr>
                <p:nvPr/>
              </p:nvGrpSpPr>
              <p:grpSpPr bwMode="auto">
                <a:xfrm>
                  <a:off x="291" y="1270"/>
                  <a:ext cx="2318" cy="1660"/>
                  <a:chOff x="291" y="1270"/>
                  <a:chExt cx="2318" cy="1660"/>
                </a:xfrm>
              </p:grpSpPr>
              <p:sp>
                <p:nvSpPr>
                  <p:cNvPr id="70" name="Line 7"/>
                  <p:cNvSpPr>
                    <a:spLocks noChangeShapeType="1"/>
                  </p:cNvSpPr>
                  <p:nvPr/>
                </p:nvSpPr>
                <p:spPr bwMode="auto">
                  <a:xfrm rot="10800000">
                    <a:off x="2087" y="2092"/>
                    <a:ext cx="340" cy="0"/>
                  </a:xfrm>
                  <a:prstGeom prst="line">
                    <a:avLst/>
                  </a:prstGeom>
                  <a:noFill/>
                  <a:ln w="44450">
                    <a:solidFill>
                      <a:schemeClr val="tx1"/>
                    </a:solidFill>
                    <a:round/>
                    <a:headEnd/>
                    <a:tailEnd type="stealth" w="med" len="lg"/>
                  </a:ln>
                  <a:effectLst/>
                  <a:scene3d>
                    <a:camera prst="orthographicFront">
                      <a:rot lat="0" lon="0" rev="10800000"/>
                    </a:camera>
                    <a:lightRig rig="threePt" dir="t"/>
                  </a:scene3d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1" name="Oval 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291" y="1270"/>
                    <a:ext cx="1659" cy="1660"/>
                  </a:xfrm>
                  <a:prstGeom prst="ellipse">
                    <a:avLst/>
                  </a:prstGeom>
                  <a:noFill/>
                  <a:ln w="22225" algn="ctr">
                    <a:solidFill>
                      <a:srgbClr val="BF2B03"/>
                    </a:solidFill>
                    <a:prstDash val="dash"/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72" name="Line 10"/>
                  <p:cNvSpPr>
                    <a:spLocks noChangeAspect="1" noChangeShapeType="1"/>
                  </p:cNvSpPr>
                  <p:nvPr/>
                </p:nvSpPr>
                <p:spPr bwMode="auto">
                  <a:xfrm flipH="1">
                    <a:off x="1639" y="2634"/>
                    <a:ext cx="111" cy="112"/>
                  </a:xfrm>
                  <a:prstGeom prst="line">
                    <a:avLst/>
                  </a:prstGeom>
                  <a:noFill/>
                  <a:ln w="34925">
                    <a:solidFill>
                      <a:schemeClr val="folHlink"/>
                    </a:solidFill>
                    <a:round/>
                    <a:headEnd type="stealth" w="lg" len="lg"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3" name="Line 14"/>
                  <p:cNvSpPr>
                    <a:spLocks noChangeAspect="1" noChangeShapeType="1"/>
                  </p:cNvSpPr>
                  <p:nvPr/>
                </p:nvSpPr>
                <p:spPr bwMode="auto">
                  <a:xfrm flipV="1">
                    <a:off x="1952" y="1500"/>
                    <a:ext cx="0" cy="499"/>
                  </a:xfrm>
                  <a:prstGeom prst="line">
                    <a:avLst/>
                  </a:prstGeom>
                  <a:noFill/>
                  <a:ln w="53975">
                    <a:solidFill>
                      <a:srgbClr val="3838A8"/>
                    </a:solidFill>
                    <a:round/>
                    <a:headEnd/>
                    <a:tailEnd type="triangle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74" name="Object 16"/>
                  <p:cNvGraphicFramePr>
                    <a:graphicFrameLocks noChangeAspect="1"/>
                  </p:cNvGraphicFramePr>
                  <p:nvPr/>
                </p:nvGraphicFramePr>
                <p:xfrm>
                  <a:off x="2035" y="1401"/>
                  <a:ext cx="254" cy="30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72" name="Формула" r:id="rId20" imgW="241200" imgH="291960" progId="Equation.3">
                          <p:embed/>
                        </p:oleObj>
                      </mc:Choice>
                      <mc:Fallback>
                        <p:oleObj name="Формула" r:id="rId20" imgW="24120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9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035" y="1401"/>
                                <a:ext cx="254" cy="30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75" name="Object 18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1750897316"/>
                      </p:ext>
                    </p:extLst>
                  </p:nvPr>
                </p:nvGraphicFramePr>
                <p:xfrm>
                  <a:off x="2278" y="1749"/>
                  <a:ext cx="331" cy="282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73" name="Формула" r:id="rId21" imgW="342720" imgH="291960" progId="Equation.3">
                          <p:embed/>
                        </p:oleObj>
                      </mc:Choice>
                      <mc:Fallback>
                        <p:oleObj name="Формула" r:id="rId21" imgW="342720" imgH="29196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1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2278" y="1749"/>
                                <a:ext cx="331" cy="282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76" name="Line 21"/>
                  <p:cNvSpPr>
                    <a:spLocks noChangeShapeType="1"/>
                  </p:cNvSpPr>
                  <p:nvPr/>
                </p:nvSpPr>
                <p:spPr bwMode="auto">
                  <a:xfrm>
                    <a:off x="1939" y="2111"/>
                    <a:ext cx="0" cy="317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77" name="Oval 2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846" y="2001"/>
                    <a:ext cx="186" cy="186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79" name="Object 24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3628906302"/>
                      </p:ext>
                    </p:extLst>
                  </p:nvPr>
                </p:nvGraphicFramePr>
                <p:xfrm>
                  <a:off x="1269" y="1828"/>
                  <a:ext cx="247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74" name="Формула" r:id="rId22" imgW="203040" imgH="266400" progId="Equation.3">
                          <p:embed/>
                        </p:oleObj>
                      </mc:Choice>
                      <mc:Fallback>
                        <p:oleObj name="Формула" r:id="rId22" imgW="2030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3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269" y="1828"/>
                                <a:ext cx="247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graphicFrame>
                <p:nvGraphicFramePr>
                  <p:cNvPr id="80" name="Object 25"/>
                  <p:cNvGraphicFramePr>
                    <a:graphicFrameLocks noChangeAspect="1"/>
                  </p:cNvGraphicFramePr>
                  <p:nvPr>
                    <p:extLst>
                      <p:ext uri="{D42A27DB-BD31-4B8C-83A1-F6EECF244321}">
                        <p14:modId xmlns:p14="http://schemas.microsoft.com/office/powerpoint/2010/main" val="2477954613"/>
                      </p:ext>
                    </p:extLst>
                  </p:nvPr>
                </p:nvGraphicFramePr>
                <p:xfrm>
                  <a:off x="1642" y="1705"/>
                  <a:ext cx="263" cy="323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75" name="Формула" r:id="rId23" imgW="215640" imgH="266400" progId="Equation.3">
                          <p:embed/>
                        </p:oleObj>
                      </mc:Choice>
                      <mc:Fallback>
                        <p:oleObj name="Формула" r:id="rId23" imgW="215640" imgH="26640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5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642" y="1705"/>
                                <a:ext cx="263" cy="323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1" name="Line 26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396"/>
                    <a:ext cx="771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tx1"/>
                    </a:solidFill>
                    <a:round/>
                    <a:headEnd type="arrow" w="med" len="lg"/>
                    <a:tailEnd type="arrow" w="med" len="lg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82" name="Line 27"/>
                  <p:cNvSpPr>
                    <a:spLocks noChangeShapeType="1"/>
                  </p:cNvSpPr>
                  <p:nvPr/>
                </p:nvSpPr>
                <p:spPr bwMode="auto">
                  <a:xfrm>
                    <a:off x="1165" y="2095"/>
                    <a:ext cx="0" cy="34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graphicFrame>
                <p:nvGraphicFramePr>
                  <p:cNvPr id="83" name="Object 28"/>
                  <p:cNvGraphicFramePr>
                    <a:graphicFrameLocks noChangeAspect="1"/>
                  </p:cNvGraphicFramePr>
                  <p:nvPr/>
                </p:nvGraphicFramePr>
                <p:xfrm>
                  <a:off x="1445" y="2187"/>
                  <a:ext cx="188" cy="188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8376" name="Формула" r:id="rId24" imgW="190440" imgH="190440" progId="Equation.3">
                          <p:embed/>
                        </p:oleObj>
                      </mc:Choice>
                      <mc:Fallback>
                        <p:oleObj name="Формула" r:id="rId24" imgW="190440" imgH="190440" progId="Equation.3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7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1445" y="2187"/>
                                <a:ext cx="188" cy="188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  <p:sp>
                <p:nvSpPr>
                  <p:cNvPr id="84" name="Oval 29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070" y="2004"/>
                    <a:ext cx="186" cy="187"/>
                  </a:xfrm>
                  <a:prstGeom prst="ellipse">
                    <a:avLst/>
                  </a:prstGeom>
                  <a:noFill/>
                  <a:ln w="28575" algn="ctr">
                    <a:solidFill>
                      <a:srgbClr val="FF6600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85" name="Oval 3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1132" y="2063"/>
                    <a:ext cx="68" cy="66"/>
                  </a:xfrm>
                  <a:prstGeom prst="ellipse">
                    <a:avLst/>
                  </a:pr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9525" algn="ctr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</p:grpSp>
          <p:cxnSp>
            <p:nvCxnSpPr>
              <p:cNvPr id="86" name="Прямая соединительная линия 85"/>
              <p:cNvCxnSpPr>
                <a:stCxn id="77" idx="1"/>
                <a:endCxn id="77" idx="5"/>
              </p:cNvCxnSpPr>
              <p:nvPr/>
            </p:nvCxnSpPr>
            <p:spPr>
              <a:xfrm>
                <a:off x="7892786" y="4344103"/>
                <a:ext cx="226191" cy="2087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Прямая соединительная линия 87"/>
              <p:cNvCxnSpPr>
                <a:stCxn id="77" idx="7"/>
                <a:endCxn id="77" idx="3"/>
              </p:cNvCxnSpPr>
              <p:nvPr/>
            </p:nvCxnSpPr>
            <p:spPr>
              <a:xfrm flipH="1">
                <a:off x="7892786" y="4344103"/>
                <a:ext cx="226191" cy="208791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93" name="TextBox 18"/>
          <p:cNvSpPr txBox="1">
            <a:spLocks noChangeArrowheads="1"/>
          </p:cNvSpPr>
          <p:nvPr/>
        </p:nvSpPr>
        <p:spPr bwMode="auto">
          <a:xfrm>
            <a:off x="26527" y="4221088"/>
            <a:ext cx="640016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Т.о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параллельные токи одинакового направления</a:t>
            </a:r>
          </a:p>
          <a:p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Притягиваются. Параллельные токи противоположного направления – отталкиваются.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383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4" y="1500188"/>
            <a:ext cx="278606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12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1" y="1500188"/>
            <a:ext cx="2631281" cy="50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500188"/>
            <a:ext cx="2476500" cy="5072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>
                    <a:lum contrast="6000"/>
                  </a:blip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173" name="Text Box 4"/>
          <p:cNvSpPr txBox="1">
            <a:spLocks noChangeArrowheads="1"/>
          </p:cNvSpPr>
          <p:nvPr/>
        </p:nvSpPr>
        <p:spPr bwMode="auto">
          <a:xfrm>
            <a:off x="811072" y="320205"/>
            <a:ext cx="8420100" cy="1071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Arial" pitchFamily="34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Arial" pitchFamily="34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5pPr>
            <a:lvl6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6pPr>
            <a:lvl7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7pPr>
            <a:lvl8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8pPr>
            <a:lvl9pPr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sz="4400" dirty="0">
                <a:solidFill>
                  <a:schemeClr val="bg1"/>
                </a:solidFill>
                <a:ea typeface="DejaVu Sans"/>
                <a:cs typeface="DejaVu Sans"/>
              </a:rPr>
              <a:t>1820 г. - опыт Ампера</a:t>
            </a:r>
          </a:p>
        </p:txBody>
      </p:sp>
    </p:spTree>
    <p:extLst>
      <p:ext uri="{BB962C8B-B14F-4D97-AF65-F5344CB8AC3E}">
        <p14:creationId xmlns:p14="http://schemas.microsoft.com/office/powerpoint/2010/main" val="220880550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101697" y="2143116"/>
            <a:ext cx="5262599" cy="70788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000" dirty="0" smtClean="0">
                <a:solidFill>
                  <a:schemeClr val="bg1"/>
                </a:solidFill>
              </a:rPr>
              <a:t>Сила Лоренца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01697" y="4714884"/>
            <a:ext cx="5262599" cy="18158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- сила, действующая на движущуюся заряженную частицу со стороны магнитного поля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лоренц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704" y="1285860"/>
            <a:ext cx="2786082" cy="342902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2139" y="4919008"/>
            <a:ext cx="3250429" cy="15542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900" b="1" dirty="0" err="1" smtClean="0">
                <a:solidFill>
                  <a:schemeClr val="bg1"/>
                </a:solidFill>
              </a:rPr>
              <a:t>Хендрик</a:t>
            </a:r>
            <a:r>
              <a:rPr lang="ru-RU" sz="1900" b="1" dirty="0" smtClean="0">
                <a:solidFill>
                  <a:schemeClr val="bg1"/>
                </a:solidFill>
              </a:rPr>
              <a:t> Антон Лоренц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(18.07.1853 – 04.02.1928)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нидерландский физик</a:t>
            </a:r>
          </a:p>
          <a:p>
            <a:pPr algn="ctr"/>
            <a:r>
              <a:rPr lang="ru-RU" sz="1900" dirty="0" smtClean="0">
                <a:solidFill>
                  <a:schemeClr val="bg1"/>
                </a:solidFill>
              </a:rPr>
              <a:t>создатель электронной теории строения вещества</a:t>
            </a:r>
            <a:endParaRPr lang="ru-RU" sz="1900" dirty="0">
              <a:solidFill>
                <a:schemeClr val="bg1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036477" y="3286124"/>
            <a:ext cx="1083476" cy="10001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200" dirty="0" smtClean="0"/>
              <a:t>=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20406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56" name="Заголовок 1"/>
          <p:cNvSpPr>
            <a:spLocks noGrp="1"/>
          </p:cNvSpPr>
          <p:nvPr>
            <p:ph type="title"/>
          </p:nvPr>
        </p:nvSpPr>
        <p:spPr>
          <a:xfrm>
            <a:off x="1064568" y="1"/>
            <a:ext cx="5850732" cy="908719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Лоренца</a:t>
            </a:r>
          </a:p>
        </p:txBody>
      </p:sp>
      <p:sp>
        <p:nvSpPr>
          <p:cNvPr id="87057" name="Содержимое 2"/>
          <p:cNvSpPr>
            <a:spLocks noGrp="1"/>
          </p:cNvSpPr>
          <p:nvPr>
            <p:ph idx="1"/>
          </p:nvPr>
        </p:nvSpPr>
        <p:spPr>
          <a:xfrm>
            <a:off x="78822" y="836712"/>
            <a:ext cx="9484121" cy="2665413"/>
          </a:xfrm>
        </p:spPr>
        <p:txBody>
          <a:bodyPr>
            <a:normAutofit lnSpcReduction="10000"/>
          </a:bodyPr>
          <a:lstStyle/>
          <a:p>
            <a:pPr marL="0" indent="0">
              <a:buFont typeface="Arial" charset="0"/>
              <a:buNone/>
            </a:pP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Сила Ампера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возникает из-за того, что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магнитное поле действует на носители тока (движущиеся заряды),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которые передают усилие на проводник.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Силу, с которой магнитное поле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действует на движущийся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 скоростью 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заряд</a:t>
            </a:r>
            <a:r>
              <a:rPr lang="en-US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q</a:t>
            </a:r>
            <a:r>
              <a:rPr lang="ru-RU" sz="2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называют силой Лоренца 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имени голландского физика </a:t>
            </a:r>
            <a:r>
              <a:rPr lang="ru-RU" sz="24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Хендрика</a:t>
            </a: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Лоренца, который получил выражение для этой силы:</a:t>
            </a:r>
          </a:p>
          <a:p>
            <a:pPr marL="0" indent="0">
              <a:buFont typeface="Arial" charset="0"/>
              <a:buNone/>
            </a:pPr>
            <a:r>
              <a:rPr lang="ru-RU" sz="2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7058" name="Rectangle 8"/>
          <p:cNvSpPr>
            <a:spLocks noChangeArrowheads="1"/>
          </p:cNvSpPr>
          <p:nvPr/>
        </p:nvSpPr>
        <p:spPr bwMode="auto">
          <a:xfrm>
            <a:off x="0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87054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1364690"/>
              </p:ext>
            </p:extLst>
          </p:nvPr>
        </p:nvGraphicFramePr>
        <p:xfrm>
          <a:off x="488504" y="2924944"/>
          <a:ext cx="2491978" cy="763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Формула" r:id="rId3" imgW="723586" imgH="241195" progId="Equation.3">
                  <p:embed/>
                </p:oleObj>
              </mc:Choice>
              <mc:Fallback>
                <p:oleObj name="Формула" r:id="rId3" imgW="723586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8504" y="2924944"/>
                        <a:ext cx="2491978" cy="763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Рисунок 10" descr="сила Лоренца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6856" y="2644117"/>
            <a:ext cx="6086718" cy="421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220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Сила Лоренца</a:t>
            </a:r>
            <a:endParaRPr lang="ru-RU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386921" y="1500175"/>
            <a:ext cx="9209549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Направление силы Лоренца определяет правило левой руки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921" y="2357431"/>
            <a:ext cx="355999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Правило</a:t>
            </a:r>
            <a:r>
              <a:rPr lang="ru-RU" sz="2400" dirty="0" smtClean="0"/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левой руки</a:t>
            </a:r>
            <a:r>
              <a:rPr lang="ru-RU" sz="2400" dirty="0" smtClean="0"/>
              <a:t>: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86920" y="3071810"/>
            <a:ext cx="5934231" cy="25545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Если кисть левой руки расположить так, что четыре вытянутых пальца указывают направление скорости положительного заряда (или противоположное скорости отрицательного заряда), а вектор магнитной индукции входит в ладонь, то отогнутый в плоскости ладони на 90° большой палец покажет направление силы, действующей на данный заряд</a:t>
            </a:r>
            <a:endParaRPr lang="ru-RU" sz="2000" dirty="0"/>
          </a:p>
        </p:txBody>
      </p:sp>
      <p:pic>
        <p:nvPicPr>
          <p:cNvPr id="7" name="Рисунок 6" descr="напр сила Лоренца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1259" y="2928934"/>
            <a:ext cx="3474775" cy="2643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4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>
                <a:solidFill>
                  <a:schemeClr val="bg1"/>
                </a:solidFill>
              </a:rPr>
              <a:t>Т.к. сила Лоренца направлена перпендикулярно скорости частицы, то она не совершает работы. Т.е. кинетическая энергия частицы не меняется, меняется только направление движения частицы.</a:t>
            </a:r>
          </a:p>
          <a:p>
            <a:pPr algn="just"/>
            <a:r>
              <a:rPr lang="ru-RU" dirty="0" smtClean="0">
                <a:solidFill>
                  <a:schemeClr val="bg1"/>
                </a:solidFill>
              </a:rPr>
              <a:t>Магнитное поле не ускоряет и не тормозит частицу, а только искривляет траекторию движения.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371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515" y="116632"/>
            <a:ext cx="8122920" cy="1143000"/>
          </a:xfrm>
        </p:spPr>
        <p:txBody>
          <a:bodyPr>
            <a:no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Сила Лоренца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875" y="1340768"/>
            <a:ext cx="9810692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Прямоугольник 5"/>
          <p:cNvSpPr/>
          <p:nvPr/>
        </p:nvSpPr>
        <p:spPr>
          <a:xfrm>
            <a:off x="0" y="5286388"/>
            <a:ext cx="1238224" cy="428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05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3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31252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0" name="Rectangle 7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1" name="Rectangle 9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2" name="Rectangle 12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3" name="Rectangle 16"/>
          <p:cNvSpPr>
            <a:spLocks noChangeArrowheads="1"/>
          </p:cNvSpPr>
          <p:nvPr/>
        </p:nvSpPr>
        <p:spPr bwMode="auto">
          <a:xfrm>
            <a:off x="5879968" y="7884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4" name="Rectangle 18"/>
          <p:cNvSpPr>
            <a:spLocks noChangeArrowheads="1"/>
          </p:cNvSpPr>
          <p:nvPr/>
        </p:nvSpPr>
        <p:spPr bwMode="auto">
          <a:xfrm>
            <a:off x="5745825" y="16854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6155" name="Rectangle 20"/>
          <p:cNvSpPr>
            <a:spLocks noChangeArrowheads="1"/>
          </p:cNvSpPr>
          <p:nvPr/>
        </p:nvSpPr>
        <p:spPr bwMode="auto">
          <a:xfrm>
            <a:off x="0" y="31109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6" name="Object 19"/>
          <p:cNvGraphicFramePr>
            <a:graphicFrameLocks noChangeAspect="1"/>
          </p:cNvGraphicFramePr>
          <p:nvPr/>
        </p:nvGraphicFramePr>
        <p:xfrm>
          <a:off x="7137136" y="1989139"/>
          <a:ext cx="2302802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6" name="Формула" r:id="rId3" imgW="672808" imgH="266584" progId="Equation.3">
                  <p:embed/>
                </p:oleObj>
              </mc:Choice>
              <mc:Fallback>
                <p:oleObj name="Формула" r:id="rId3" imgW="67280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136" y="1989139"/>
                        <a:ext cx="2302802" cy="83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6" name="Rectangle 22"/>
          <p:cNvSpPr>
            <a:spLocks noChangeArrowheads="1"/>
          </p:cNvSpPr>
          <p:nvPr/>
        </p:nvSpPr>
        <p:spPr bwMode="auto">
          <a:xfrm>
            <a:off x="0" y="301097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147" name="Object 21"/>
          <p:cNvGraphicFramePr>
            <a:graphicFrameLocks noChangeAspect="1"/>
          </p:cNvGraphicFramePr>
          <p:nvPr/>
        </p:nvGraphicFramePr>
        <p:xfrm>
          <a:off x="6903244" y="3500438"/>
          <a:ext cx="2534973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7" name="Формула" r:id="rId5" imgW="876300" imgH="469900" progId="Equation.3">
                  <p:embed/>
                </p:oleObj>
              </mc:Choice>
              <mc:Fallback>
                <p:oleObj name="Формула" r:id="rId5" imgW="876300" imgH="4699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3244" y="3500438"/>
                        <a:ext cx="2534973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7" name="Picture 23" descr="сила лоренц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" y="2132856"/>
            <a:ext cx="6419174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8" name="Text Box 15"/>
          <p:cNvSpPr txBox="1">
            <a:spLocks noChangeArrowheads="1"/>
          </p:cNvSpPr>
          <p:nvPr/>
        </p:nvSpPr>
        <p:spPr bwMode="auto">
          <a:xfrm>
            <a:off x="350837" y="476251"/>
            <a:ext cx="9555163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 скорость частицы перпендикулярна направлению магнитного поля, то частица движется по окружности, причем ее радиус может быть найден по закону Ньютона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ru-RU" sz="2800" dirty="0" smtClean="0"/>
              <a:t>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789512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>
          <a:xfrm>
            <a:off x="350838" y="260350"/>
            <a:ext cx="8915400" cy="1143000"/>
          </a:xfrm>
        </p:spPr>
        <p:txBody>
          <a:bodyPr/>
          <a:lstStyle/>
          <a:p>
            <a:pPr algn="just" eaLnBrk="1" hangingPunct="1"/>
            <a:r>
              <a:rPr lang="ru-RU" sz="2400" dirty="0" smtClean="0">
                <a:solidFill>
                  <a:schemeClr val="bg1"/>
                </a:solidFill>
              </a:rPr>
              <a:t>Период вращения и радиус окружности в магнитном поле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9931394"/>
              </p:ext>
            </p:extLst>
          </p:nvPr>
        </p:nvGraphicFramePr>
        <p:xfrm>
          <a:off x="3584848" y="2927350"/>
          <a:ext cx="2060310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0" name="Equation" r:id="rId3" imgW="545863" imgH="418918" progId="Equation.DSMT4">
                  <p:embed/>
                </p:oleObj>
              </mc:Choice>
              <mc:Fallback>
                <p:oleObj name="Equation" r:id="rId3" imgW="545863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4848" y="2927350"/>
                        <a:ext cx="2060310" cy="1466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6887766" y="1500188"/>
            <a:ext cx="858176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(1)</a:t>
            </a:r>
          </a:p>
        </p:txBody>
      </p:sp>
      <p:graphicFrame>
        <p:nvGraphicFramePr>
          <p:cNvPr id="7171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7123839"/>
              </p:ext>
            </p:extLst>
          </p:nvPr>
        </p:nvGraphicFramePr>
        <p:xfrm>
          <a:off x="3008784" y="1500188"/>
          <a:ext cx="3291681" cy="1238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1" name="Equation" r:id="rId5" imgW="1028700" imgH="419100" progId="Equation.DSMT4">
                  <p:embed/>
                </p:oleObj>
              </mc:Choice>
              <mc:Fallback>
                <p:oleObj name="Equation" r:id="rId5" imgW="1028700" imgH="4191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08784" y="1500188"/>
                        <a:ext cx="3291681" cy="1238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4" name="Text Box 7"/>
          <p:cNvSpPr txBox="1">
            <a:spLocks noChangeArrowheads="1"/>
          </p:cNvSpPr>
          <p:nvPr/>
        </p:nvSpPr>
        <p:spPr bwMode="auto">
          <a:xfrm>
            <a:off x="6903244" y="3141663"/>
            <a:ext cx="818621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 sz="2800">
                <a:solidFill>
                  <a:schemeClr val="bg1"/>
                </a:solidFill>
                <a:latin typeface="Times New Roman" pitchFamily="18" charset="0"/>
              </a:rPr>
              <a:t>(2)</a:t>
            </a:r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428229" y="4797425"/>
            <a:ext cx="904782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Движение частиц в магнитном поле является синхронным, т.е. с одинаковым периодом. Радиус окружности пропорционален скорости движения.</a:t>
            </a:r>
          </a:p>
        </p:txBody>
      </p:sp>
    </p:spTree>
    <p:extLst>
      <p:ext uri="{BB962C8B-B14F-4D97-AF65-F5344CB8AC3E}">
        <p14:creationId xmlns:p14="http://schemas.microsoft.com/office/powerpoint/2010/main" val="415871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271727" y="333375"/>
            <a:ext cx="4112951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Если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направление скорости заряда составляет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произвольный угол </a:t>
            </a:r>
            <a:r>
              <a:rPr lang="el-GR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α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 направлением поля, то движение можно представить как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сложение двух движений:  движение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 окружности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(из-за перпендикулярной полю составляющей скорости)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b="1" u="sng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поступательное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движение (параллельная полю составляющая скорости). Таким образом, траекторией является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винтовая линия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ось которой совпадает с направлением поля.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8" name="Rectangle 6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29" name="Rectangle 10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26630" name="Rectangle 12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26631" name="Picture 18" descr="сила лоренца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678" y="2132856"/>
            <a:ext cx="5278235" cy="4518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043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Text Box 2"/>
          <p:cNvSpPr txBox="1">
            <a:spLocks noChangeArrowheads="1"/>
          </p:cNvSpPr>
          <p:nvPr/>
        </p:nvSpPr>
        <p:spPr bwMode="auto">
          <a:xfrm>
            <a:off x="350838" y="549276"/>
            <a:ext cx="889304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sz="2800" dirty="0">
                <a:solidFill>
                  <a:schemeClr val="bg1"/>
                </a:solidFill>
              </a:rPr>
              <a:t>Определим радиус винтовой линии</a:t>
            </a:r>
          </a:p>
        </p:txBody>
      </p:sp>
      <p:sp>
        <p:nvSpPr>
          <p:cNvPr id="9222" name="Rectangle 3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4" name="Rectangle 5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5" name="Rectangle 6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9226" name="Rectangle 9"/>
          <p:cNvSpPr>
            <a:spLocks noChangeArrowheads="1"/>
          </p:cNvSpPr>
          <p:nvPr/>
        </p:nvSpPr>
        <p:spPr bwMode="auto">
          <a:xfrm>
            <a:off x="6870568" y="38809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8" name="Object 11"/>
          <p:cNvGraphicFramePr>
            <a:graphicFrameLocks noChangeAspect="1"/>
          </p:cNvGraphicFramePr>
          <p:nvPr/>
        </p:nvGraphicFramePr>
        <p:xfrm>
          <a:off x="3549650" y="4292600"/>
          <a:ext cx="2808420" cy="1252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6" name="Equation" r:id="rId3" imgW="863225" imgH="418918" progId="Equation.DSMT4">
                  <p:embed/>
                </p:oleObj>
              </mc:Choice>
              <mc:Fallback>
                <p:oleObj name="Equation" r:id="rId3" imgW="863225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4292600"/>
                        <a:ext cx="2808420" cy="12525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12"/>
          <p:cNvGraphicFramePr>
            <a:graphicFrameLocks noChangeAspect="1"/>
          </p:cNvGraphicFramePr>
          <p:nvPr/>
        </p:nvGraphicFramePr>
        <p:xfrm>
          <a:off x="3549650" y="1412876"/>
          <a:ext cx="2105025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7" name="Формула" r:id="rId5" imgW="672808" imgH="266584" progId="Equation.3">
                  <p:embed/>
                </p:oleObj>
              </mc:Choice>
              <mc:Fallback>
                <p:oleObj name="Формула" r:id="rId5" imgW="672808" imgH="26658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1412876"/>
                        <a:ext cx="2105025" cy="766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13"/>
          <p:cNvGraphicFramePr>
            <a:graphicFrameLocks noChangeAspect="1"/>
          </p:cNvGraphicFramePr>
          <p:nvPr/>
        </p:nvGraphicFramePr>
        <p:xfrm>
          <a:off x="3549650" y="2636838"/>
          <a:ext cx="4602163" cy="1263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8" name="Equation" r:id="rId7" imgW="1523880" imgH="457200" progId="Equation.DSMT4">
                  <p:embed/>
                </p:oleObj>
              </mc:Choice>
              <mc:Fallback>
                <p:oleObj name="Equation" r:id="rId7" imgW="1523880" imgH="4572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9650" y="2636838"/>
                        <a:ext cx="4602163" cy="1263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6036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3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5" name="Rectangle 4"/>
          <p:cNvSpPr>
            <a:spLocks noChangeArrowheads="1"/>
          </p:cNvSpPr>
          <p:nvPr/>
        </p:nvSpPr>
        <p:spPr bwMode="auto">
          <a:xfrm>
            <a:off x="0" y="31300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6" name="Rectangle 5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0247" name="Rectangle 6"/>
          <p:cNvSpPr>
            <a:spLocks noChangeArrowheads="1"/>
          </p:cNvSpPr>
          <p:nvPr/>
        </p:nvSpPr>
        <p:spPr bwMode="auto">
          <a:xfrm>
            <a:off x="0" y="303478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2" name="Object 8"/>
          <p:cNvGraphicFramePr>
            <a:graphicFrameLocks noChangeAspect="1"/>
          </p:cNvGraphicFramePr>
          <p:nvPr/>
        </p:nvGraphicFramePr>
        <p:xfrm>
          <a:off x="2612364" y="1125538"/>
          <a:ext cx="4602163" cy="1500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4" name="Equation" r:id="rId3" imgW="1180800" imgH="419040" progId="Equation.DSMT4">
                  <p:embed/>
                </p:oleObj>
              </mc:Choice>
              <mc:Fallback>
                <p:oleObj name="Equation" r:id="rId3" imgW="11808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364" y="1125538"/>
                        <a:ext cx="4602163" cy="15001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8" name="Rectangle 9"/>
          <p:cNvSpPr>
            <a:spLocks noChangeArrowheads="1"/>
          </p:cNvSpPr>
          <p:nvPr/>
        </p:nvSpPr>
        <p:spPr bwMode="auto">
          <a:xfrm>
            <a:off x="6870568" y="3880922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10243" name="Object 15"/>
          <p:cNvGraphicFramePr>
            <a:graphicFrameLocks noChangeAspect="1"/>
          </p:cNvGraphicFramePr>
          <p:nvPr/>
        </p:nvGraphicFramePr>
        <p:xfrm>
          <a:off x="2534973" y="3644900"/>
          <a:ext cx="5345113" cy="1500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5" name="Equation" r:id="rId5" imgW="1371600" imgH="419040" progId="Equation.DSMT4">
                  <p:embed/>
                </p:oleObj>
              </mc:Choice>
              <mc:Fallback>
                <p:oleObj name="Equation" r:id="rId5" imgW="137160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4973" y="3644900"/>
                        <a:ext cx="5345113" cy="1500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9" name="Text Box 16"/>
          <p:cNvSpPr txBox="1">
            <a:spLocks noChangeArrowheads="1"/>
          </p:cNvSpPr>
          <p:nvPr/>
        </p:nvSpPr>
        <p:spPr bwMode="auto">
          <a:xfrm>
            <a:off x="741231" y="333375"/>
            <a:ext cx="75653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Период обращения не зависит от угла</a:t>
            </a:r>
          </a:p>
        </p:txBody>
      </p:sp>
      <p:sp>
        <p:nvSpPr>
          <p:cNvPr id="10250" name="Text Box 17"/>
          <p:cNvSpPr txBox="1">
            <a:spLocks noChangeArrowheads="1"/>
          </p:cNvSpPr>
          <p:nvPr/>
        </p:nvSpPr>
        <p:spPr bwMode="auto">
          <a:xfrm>
            <a:off x="818621" y="2924175"/>
            <a:ext cx="7565364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Шаг винтовой линии</a:t>
            </a:r>
          </a:p>
        </p:txBody>
      </p:sp>
    </p:spTree>
    <p:extLst>
      <p:ext uri="{BB962C8B-B14F-4D97-AF65-F5344CB8AC3E}">
        <p14:creationId xmlns:p14="http://schemas.microsoft.com/office/powerpoint/2010/main" val="3009614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0689" y="1989139"/>
            <a:ext cx="6005513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ext Box 17"/>
          <p:cNvSpPr txBox="1">
            <a:spLocks noChangeArrowheads="1"/>
          </p:cNvSpPr>
          <p:nvPr/>
        </p:nvSpPr>
        <p:spPr bwMode="auto">
          <a:xfrm>
            <a:off x="662121" y="476251"/>
            <a:ext cx="858176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>
                <a:solidFill>
                  <a:schemeClr val="bg1"/>
                </a:solidFill>
              </a:rPr>
              <a:t>При попадании в неоднородное магнитное поле заряды движутся по винтовой линии, накручиваясь на нее.  Примеры: северное сияние, магнитные ловушки, магнитные линзы.</a:t>
            </a:r>
          </a:p>
        </p:txBody>
      </p:sp>
    </p:spTree>
    <p:extLst>
      <p:ext uri="{BB962C8B-B14F-4D97-AF65-F5344CB8AC3E}">
        <p14:creationId xmlns:p14="http://schemas.microsoft.com/office/powerpoint/2010/main" val="344422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49364" y="260648"/>
            <a:ext cx="9906000" cy="660612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Причина физического явления</a:t>
            </a:r>
            <a:endParaRPr lang="ru-RU" sz="28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8464" y="1052737"/>
            <a:ext cx="9273480" cy="3090644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bg1"/>
                </a:solidFill>
              </a:rPr>
              <a:t>Периодически на Солнце происходит мощнейшая вспышка, и в космос выбрасывается масса частиц, мчащихся с огромной скоростью. Поэтому, как показывают наблюдения со спутников Земли, космос заполнен активной средой – плазмой. Её основные параметры на подлёте к Земле таковы: скорость частиц 400–700 км/с, их концентрация 1–10 частиц/см3, поток массы 108–1010 кг/с, мощность 1019 Вт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5" name="Рисунок 4" descr="Polyarnoe_siyanie_clip_image003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7789" y="4143381"/>
            <a:ext cx="2567045" cy="251175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855433" y="3652692"/>
            <a:ext cx="4875644" cy="3046988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Когда солнечный ветер  достигает Земли, его частицы попадают в её магнитное поле</a:t>
            </a:r>
            <a:r>
              <a:rPr lang="ru-RU" sz="2400" b="1" dirty="0" smtClean="0">
                <a:solidFill>
                  <a:schemeClr val="bg1"/>
                </a:solidFill>
              </a:rPr>
              <a:t> .</a:t>
            </a:r>
          </a:p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Двигаясь вокруг - вдоль силовых линий, потоки электронов сгущаются там же, где и линии магнитного поля – в полярных областях</a:t>
            </a:r>
            <a:r>
              <a:rPr lang="ru-RU" sz="2400" b="1" dirty="0" smtClean="0">
                <a:solidFill>
                  <a:schemeClr val="bg1"/>
                </a:solidFill>
              </a:rPr>
              <a:t>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45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04" y="571480"/>
            <a:ext cx="8915400" cy="1143000"/>
          </a:xfrm>
        </p:spPr>
        <p:txBody>
          <a:bodyPr>
            <a:noAutofit/>
          </a:bodyPr>
          <a:lstStyle/>
          <a:p>
            <a:r>
              <a:rPr lang="ru-RU" sz="6600" b="1" dirty="0" smtClean="0"/>
              <a:t>Магнитное поле Земли.</a:t>
            </a:r>
            <a:endParaRPr lang="ru-RU" sz="6600" b="1" dirty="0"/>
          </a:p>
        </p:txBody>
      </p:sp>
      <p:pic>
        <p:nvPicPr>
          <p:cNvPr id="28678" name="Picture 6" descr="http://mfina.ru/wp-content/uploads/2017/03/pols-e14892266234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1704" y="2143116"/>
            <a:ext cx="8899984" cy="45005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87410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4488" y="1556792"/>
            <a:ext cx="5649555" cy="4214842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Однако потоки электронов достигнуть поверхности Земли они всё же не могут. Ведь по мере перемещения вдоль линии поля и приближения к земной поверхности каждый электрон попадает в область всё более сильного поля, которое в итоге выталкивает электроны обратно</a:t>
            </a:r>
            <a:r>
              <a:rPr lang="ru-RU" sz="24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ru-RU" sz="2400" b="1" dirty="0" smtClean="0">
                <a:solidFill>
                  <a:schemeClr val="bg1"/>
                </a:solidFill>
              </a:rPr>
              <a:t>Поэтому</a:t>
            </a:r>
            <a:r>
              <a:rPr lang="ru-RU" sz="2400" b="1" dirty="0" smtClean="0">
                <a:solidFill>
                  <a:schemeClr val="bg1"/>
                </a:solidFill>
              </a:rPr>
              <a:t>, приблизившись к земле приблизительно до 100 км, электроны «отражаются» назад вдоль тех же самых силовых линий.</a:t>
            </a:r>
            <a:endParaRPr lang="ru-RU" sz="2400" b="1" dirty="0">
              <a:solidFill>
                <a:schemeClr val="bg1"/>
              </a:solidFill>
            </a:endParaRPr>
          </a:p>
        </p:txBody>
      </p:sp>
      <p:pic>
        <p:nvPicPr>
          <p:cNvPr id="1026" name="Picture 2" descr="Полярные сияния физик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91258" y="2357430"/>
            <a:ext cx="3506926" cy="37147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61674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32520" y="620688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err="1"/>
              <a:t>Радиацио́нный</a:t>
            </a:r>
            <a:r>
              <a:rPr lang="ru-RU" sz="2800" b="1" dirty="0"/>
              <a:t> </a:t>
            </a:r>
            <a:r>
              <a:rPr lang="ru-RU" sz="2800" b="1" dirty="0" err="1"/>
              <a:t>по́яс</a:t>
            </a:r>
            <a:r>
              <a:rPr lang="ru-RU" sz="2800" dirty="0"/>
              <a:t> — область </a:t>
            </a:r>
            <a:r>
              <a:rPr lang="ru-RU" sz="2800" dirty="0">
                <a:hlinkClick r:id="rId2" tooltip="Магнитосфера"/>
              </a:rPr>
              <a:t>магнитосфер</a:t>
            </a:r>
            <a:r>
              <a:rPr lang="ru-RU" sz="2800" dirty="0"/>
              <a:t> </a:t>
            </a:r>
            <a:r>
              <a:rPr lang="ru-RU" sz="2800" dirty="0">
                <a:hlinkClick r:id="rId3" tooltip="Планета"/>
              </a:rPr>
              <a:t>планет</a:t>
            </a:r>
            <a:r>
              <a:rPr lang="ru-RU" sz="2800" dirty="0"/>
              <a:t>, в которой накапливаются и удерживаются проникшие в </a:t>
            </a:r>
            <a:r>
              <a:rPr lang="ru-RU" sz="2800" dirty="0">
                <a:hlinkClick r:id="rId2" tooltip="Магнитосфера"/>
              </a:rPr>
              <a:t>магнитосферу</a:t>
            </a:r>
            <a:r>
              <a:rPr lang="ru-RU" sz="2800" dirty="0"/>
              <a:t> высокоэнергичные заряженные частицы (в основном </a:t>
            </a:r>
            <a:r>
              <a:rPr lang="ru-RU" sz="2800" dirty="0">
                <a:hlinkClick r:id="rId4" tooltip="Протон"/>
              </a:rPr>
              <a:t>протоны</a:t>
            </a:r>
            <a:r>
              <a:rPr lang="ru-RU" sz="2800" dirty="0"/>
              <a:t> и </a:t>
            </a:r>
            <a:r>
              <a:rPr lang="ru-RU" sz="2800" dirty="0">
                <a:hlinkClick r:id="rId5" tooltip="Электрон"/>
              </a:rPr>
              <a:t>электроны</a:t>
            </a:r>
            <a:r>
              <a:rPr lang="ru-RU" sz="2800" dirty="0" smtClean="0"/>
              <a:t>).</a:t>
            </a:r>
          </a:p>
          <a:p>
            <a:pPr algn="just"/>
            <a:endParaRPr lang="ru-RU" sz="2800" dirty="0"/>
          </a:p>
        </p:txBody>
      </p:sp>
      <p:pic>
        <p:nvPicPr>
          <p:cNvPr id="23554" name="Picture 2" descr="https://upload.wikimedia.org/wikipedia/commons/b/b5/Van_Allen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8904" y="3284984"/>
            <a:ext cx="5222875" cy="34401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969302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://img-a.photosight.ru/1ec/5225724_xlar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78850" y="2204864"/>
            <a:ext cx="3792167" cy="2329155"/>
          </a:xfrm>
          <a:prstGeom prst="rect">
            <a:avLst/>
          </a:prstGeom>
          <a:noFill/>
        </p:spPr>
      </p:pic>
      <p:pic>
        <p:nvPicPr>
          <p:cNvPr id="22530" name="Picture 2" descr="http://cn1.nevsedoma.com.ua/images/2011/31/4/aurora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29153" y="116632"/>
            <a:ext cx="4358404" cy="2259461"/>
          </a:xfrm>
          <a:prstGeom prst="rect">
            <a:avLst/>
          </a:prstGeom>
          <a:noFill/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81" y="116632"/>
            <a:ext cx="5745088" cy="5688632"/>
          </a:xfrm>
        </p:spPr>
        <p:txBody>
          <a:bodyPr>
            <a:noAutofit/>
          </a:bodyPr>
          <a:lstStyle/>
          <a:p>
            <a:pPr algn="just"/>
            <a:r>
              <a:rPr lang="ru-RU" sz="2200" dirty="0"/>
              <a:t>При столкновении энергичных частиц </a:t>
            </a:r>
            <a:r>
              <a:rPr lang="ru-RU" sz="2200" dirty="0" smtClean="0"/>
              <a:t>плазменного </a:t>
            </a:r>
            <a:r>
              <a:rPr lang="ru-RU" sz="2200" dirty="0"/>
              <a:t>слоя с верхней </a:t>
            </a:r>
            <a:r>
              <a:rPr lang="ru-RU" sz="2200" u="sng" dirty="0">
                <a:hlinkClick r:id="rId4"/>
              </a:rPr>
              <a:t>атмосферой</a:t>
            </a:r>
            <a:r>
              <a:rPr lang="ru-RU" sz="2200" dirty="0"/>
              <a:t> </a:t>
            </a:r>
            <a:r>
              <a:rPr lang="ru-RU" sz="2200" dirty="0" smtClean="0"/>
              <a:t>происходит возбуждение атомов и молекул </a:t>
            </a:r>
            <a:r>
              <a:rPr lang="ru-RU" sz="2200" u="sng" dirty="0" smtClean="0">
                <a:hlinkClick r:id="rId5"/>
              </a:rPr>
              <a:t>газов</a:t>
            </a:r>
            <a:r>
              <a:rPr lang="ru-RU" sz="2200" dirty="0" smtClean="0"/>
              <a:t>, входящих в её состав. Излучение возбуждённых атомов в видимом диапазоне и наблюдается как полярное сияние. Полярные сияния наблюдаются преимущественно в высоких широтах обоих полушарий в овальных зонах-поясах, окружающих </a:t>
            </a:r>
            <a:r>
              <a:rPr lang="ru-RU" sz="2200" u="sng" dirty="0" smtClean="0">
                <a:hlinkClick r:id="rId6"/>
              </a:rPr>
              <a:t>магнитные полюса Земли</a:t>
            </a:r>
            <a:r>
              <a:rPr lang="ru-RU" sz="2200" dirty="0" smtClean="0"/>
              <a:t>. Поскольку магнитные полюса Земли отстоят от географических на ~12°, полярные сияния наблюдаются в широтах 67—70°, однако во времена </a:t>
            </a:r>
            <a:r>
              <a:rPr lang="ru-RU" sz="2200" u="sng" dirty="0" smtClean="0">
                <a:hlinkClick r:id="rId7"/>
              </a:rPr>
              <a:t>солнечной активности</a:t>
            </a:r>
            <a:r>
              <a:rPr lang="ru-RU" sz="2200" dirty="0" smtClean="0"/>
              <a:t> полярные сияния могут наблюдаться в более низких широтах — на 20—25° южнее или севернее границ их обычного проявления. </a:t>
            </a:r>
            <a:endParaRPr lang="ru-RU" sz="2200" dirty="0"/>
          </a:p>
          <a:p>
            <a:pPr algn="just"/>
            <a:endParaRPr lang="ru-RU" sz="2200" b="1" u="sng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8" name="Picture 2" descr="https://pp.userapi.com/c840323/v840323798/430fd/Zm2zz9iQed8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940642" y="4443778"/>
            <a:ext cx="3946915" cy="24201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28838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554" name="Text Box 10"/>
          <p:cNvSpPr txBox="1">
            <a:spLocks noChangeArrowheads="1"/>
          </p:cNvSpPr>
          <p:nvPr/>
        </p:nvSpPr>
        <p:spPr bwMode="auto">
          <a:xfrm>
            <a:off x="1286405" y="836615"/>
            <a:ext cx="7333191" cy="38417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2400" b="1" i="1">
                <a:solidFill>
                  <a:schemeClr val="bg1"/>
                </a:solidFill>
                <a:latin typeface="Arial Narrow" pitchFamily="34" charset="0"/>
              </a:rPr>
              <a:t>КОНТУР С ТОКОМ В МАГНИТНОМ ПОЛЕ</a:t>
            </a:r>
          </a:p>
        </p:txBody>
      </p:sp>
      <p:grpSp>
        <p:nvGrpSpPr>
          <p:cNvPr id="620597" name="Group 53"/>
          <p:cNvGrpSpPr>
            <a:grpSpLocks/>
          </p:cNvGrpSpPr>
          <p:nvPr/>
        </p:nvGrpSpPr>
        <p:grpSpPr bwMode="auto">
          <a:xfrm>
            <a:off x="973403" y="1985964"/>
            <a:ext cx="3197093" cy="2268537"/>
            <a:chOff x="907" y="1640"/>
            <a:chExt cx="1859" cy="1429"/>
          </a:xfrm>
        </p:grpSpPr>
        <p:sp>
          <p:nvSpPr>
            <p:cNvPr id="620590" name="AutoShape 46"/>
            <p:cNvSpPr>
              <a:spLocks noChangeArrowheads="1"/>
            </p:cNvSpPr>
            <p:nvPr/>
          </p:nvSpPr>
          <p:spPr bwMode="auto">
            <a:xfrm rot="31543462">
              <a:off x="907" y="2026"/>
              <a:ext cx="1859" cy="1043"/>
            </a:xfrm>
            <a:prstGeom prst="parallelogram">
              <a:avLst>
                <a:gd name="adj" fmla="val 21463"/>
              </a:avLst>
            </a:prstGeom>
            <a:solidFill>
              <a:schemeClr val="tx2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620592" name="Line 48"/>
            <p:cNvSpPr>
              <a:spLocks noChangeShapeType="1"/>
            </p:cNvSpPr>
            <p:nvPr/>
          </p:nvSpPr>
          <p:spPr bwMode="auto">
            <a:xfrm>
              <a:off x="1807" y="1653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0593" name="Line 49"/>
            <p:cNvSpPr>
              <a:spLocks noChangeShapeType="1"/>
            </p:cNvSpPr>
            <p:nvPr/>
          </p:nvSpPr>
          <p:spPr bwMode="auto">
            <a:xfrm>
              <a:off x="1898" y="1640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20596" name="AutoShape 52"/>
            <p:cNvSpPr>
              <a:spLocks noChangeArrowheads="1"/>
            </p:cNvSpPr>
            <p:nvPr/>
          </p:nvSpPr>
          <p:spPr bwMode="auto">
            <a:xfrm rot="-1001321">
              <a:off x="1809" y="1991"/>
              <a:ext cx="86" cy="25"/>
            </a:xfrm>
            <a:prstGeom prst="parallelogram">
              <a:avLst>
                <a:gd name="adj" fmla="val 36725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620591" name="Line 47"/>
          <p:cNvSpPr>
            <a:spLocks noChangeAspect="1" noChangeShapeType="1"/>
          </p:cNvSpPr>
          <p:nvPr/>
        </p:nvSpPr>
        <p:spPr bwMode="auto">
          <a:xfrm rot="60000">
            <a:off x="2562490" y="1844675"/>
            <a:ext cx="85990" cy="2806700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599" name="Line 55"/>
          <p:cNvSpPr>
            <a:spLocks noChangeShapeType="1"/>
          </p:cNvSpPr>
          <p:nvPr/>
        </p:nvSpPr>
        <p:spPr bwMode="auto">
          <a:xfrm>
            <a:off x="2608925" y="3421063"/>
            <a:ext cx="2418027" cy="0"/>
          </a:xfrm>
          <a:prstGeom prst="line">
            <a:avLst/>
          </a:prstGeom>
          <a:noFill/>
          <a:ln w="44450">
            <a:solidFill>
              <a:srgbClr val="180BBF"/>
            </a:solidFill>
            <a:round/>
            <a:headEnd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600" name="Line 56"/>
          <p:cNvSpPr>
            <a:spLocks noChangeShapeType="1"/>
          </p:cNvSpPr>
          <p:nvPr/>
        </p:nvSpPr>
        <p:spPr bwMode="auto">
          <a:xfrm>
            <a:off x="2622684" y="3413125"/>
            <a:ext cx="1482460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20607" name="Object 63"/>
          <p:cNvGraphicFramePr>
            <a:graphicFrameLocks noChangeAspect="1"/>
          </p:cNvGraphicFramePr>
          <p:nvPr/>
        </p:nvGraphicFramePr>
        <p:xfrm>
          <a:off x="4523053" y="2876550"/>
          <a:ext cx="349118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0" name="Формула" r:id="rId4" imgW="190440" imgH="241200" progId="Equation.3">
                  <p:embed/>
                </p:oleObj>
              </mc:Choice>
              <mc:Fallback>
                <p:oleObj name="Формула" r:id="rId4" imgW="1904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3053" y="2876550"/>
                        <a:ext cx="349118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0" name="Object 66"/>
          <p:cNvGraphicFramePr>
            <a:graphicFrameLocks noChangeAspect="1"/>
          </p:cNvGraphicFramePr>
          <p:nvPr/>
        </p:nvGraphicFramePr>
        <p:xfrm>
          <a:off x="3742267" y="4076701"/>
          <a:ext cx="441987" cy="430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1" name="Формула" r:id="rId6" imgW="241200" imgH="253800" progId="Equation.3">
                  <p:embed/>
                </p:oleObj>
              </mc:Choice>
              <mc:Fallback>
                <p:oleObj name="Формула" r:id="rId6" imgW="24120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2267" y="4076701"/>
                        <a:ext cx="441987" cy="430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1" name="Object 67"/>
          <p:cNvGraphicFramePr>
            <a:graphicFrameLocks noChangeAspect="1"/>
          </p:cNvGraphicFramePr>
          <p:nvPr/>
        </p:nvGraphicFramePr>
        <p:xfrm>
          <a:off x="818622" y="2955926"/>
          <a:ext cx="278606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2" name="Формула" r:id="rId8" imgW="152280" imgH="190440" progId="Equation.3">
                  <p:embed/>
                </p:oleObj>
              </mc:Choice>
              <mc:Fallback>
                <p:oleObj name="Формула" r:id="rId8" imgW="1522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8622" y="2955926"/>
                        <a:ext cx="278606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2" name="Object 68"/>
          <p:cNvGraphicFramePr>
            <a:graphicFrameLocks noChangeAspect="1"/>
          </p:cNvGraphicFramePr>
          <p:nvPr/>
        </p:nvGraphicFramePr>
        <p:xfrm>
          <a:off x="4041511" y="2425701"/>
          <a:ext cx="278606" cy="32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3" name="Формула" r:id="rId10" imgW="152280" imgH="190440" progId="Equation.3">
                  <p:embed/>
                </p:oleObj>
              </mc:Choice>
              <mc:Fallback>
                <p:oleObj name="Формула" r:id="rId10" imgW="152280" imgH="1904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1511" y="2425701"/>
                        <a:ext cx="278606" cy="32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6" name="Object 72"/>
          <p:cNvGraphicFramePr>
            <a:graphicFrameLocks noChangeAspect="1"/>
          </p:cNvGraphicFramePr>
          <p:nvPr/>
        </p:nvGraphicFramePr>
        <p:xfrm>
          <a:off x="2727590" y="4235450"/>
          <a:ext cx="278606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4" name="Формула" r:id="rId11" imgW="152280" imgH="164880" progId="Equation.3">
                  <p:embed/>
                </p:oleObj>
              </mc:Choice>
              <mc:Fallback>
                <p:oleObj name="Формула" r:id="rId11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590" y="4235450"/>
                        <a:ext cx="278606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7" name="Object 73"/>
          <p:cNvGraphicFramePr>
            <a:graphicFrameLocks noChangeAspect="1"/>
          </p:cNvGraphicFramePr>
          <p:nvPr/>
        </p:nvGraphicFramePr>
        <p:xfrm>
          <a:off x="2094707" y="2354263"/>
          <a:ext cx="278606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5" name="Формула" r:id="rId13" imgW="152280" imgH="164880" progId="Equation.3">
                  <p:embed/>
                </p:oleObj>
              </mc:Choice>
              <mc:Fallback>
                <p:oleObj name="Формула" r:id="rId13" imgW="1522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4707" y="2354263"/>
                        <a:ext cx="278606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8" name="Object 74"/>
          <p:cNvGraphicFramePr>
            <a:graphicFrameLocks noChangeAspect="1"/>
          </p:cNvGraphicFramePr>
          <p:nvPr/>
        </p:nvGraphicFramePr>
        <p:xfrm>
          <a:off x="3976158" y="3044825"/>
          <a:ext cx="254529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6" name="Формула" r:id="rId14" imgW="139680" imgH="203040" progId="Equation.3">
                  <p:embed/>
                </p:oleObj>
              </mc:Choice>
              <mc:Fallback>
                <p:oleObj name="Формула" r:id="rId14" imgW="13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76158" y="3044825"/>
                        <a:ext cx="254529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0619" name="Object 75"/>
          <p:cNvGraphicFramePr>
            <a:graphicFrameLocks noChangeAspect="1"/>
          </p:cNvGraphicFramePr>
          <p:nvPr/>
        </p:nvGraphicFramePr>
        <p:xfrm>
          <a:off x="913210" y="3981450"/>
          <a:ext cx="254529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97" name="Формула" r:id="rId16" imgW="139680" imgH="203040" progId="Equation.3">
                  <p:embed/>
                </p:oleObj>
              </mc:Choice>
              <mc:Fallback>
                <p:oleObj name="Формула" r:id="rId16" imgW="139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3210" y="3981450"/>
                        <a:ext cx="254529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0624" name="Text Box 80"/>
          <p:cNvSpPr txBox="1">
            <a:spLocks noChangeArrowheads="1"/>
          </p:cNvSpPr>
          <p:nvPr/>
        </p:nvSpPr>
        <p:spPr bwMode="auto">
          <a:xfrm>
            <a:off x="5241032" y="1657634"/>
            <a:ext cx="4368271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Рамка со сторонами </a:t>
            </a:r>
            <a:r>
              <a:rPr lang="ru-RU" sz="2400" b="1" i="1" dirty="0">
                <a:solidFill>
                  <a:schemeClr val="bg1"/>
                </a:solidFill>
              </a:rPr>
              <a:t>а</a:t>
            </a:r>
            <a:r>
              <a:rPr lang="ru-RU" sz="2400" dirty="0">
                <a:solidFill>
                  <a:schemeClr val="bg1"/>
                </a:solidFill>
              </a:rPr>
              <a:t> и </a:t>
            </a:r>
            <a:r>
              <a:rPr lang="en-US" sz="2400" b="1" i="1" dirty="0">
                <a:solidFill>
                  <a:schemeClr val="bg1"/>
                </a:solidFill>
              </a:rPr>
              <a:t>b</a:t>
            </a:r>
            <a:r>
              <a:rPr lang="ru-RU" sz="2400" dirty="0">
                <a:solidFill>
                  <a:schemeClr val="bg1"/>
                </a:solidFill>
              </a:rPr>
              <a:t> имеет возможность вращаться вокруг оси, проходящей через середины ее сторон длиной </a:t>
            </a:r>
            <a:r>
              <a:rPr lang="ru-RU" sz="2400" b="1" i="1" dirty="0">
                <a:solidFill>
                  <a:schemeClr val="bg1"/>
                </a:solidFill>
              </a:rPr>
              <a:t>а</a:t>
            </a:r>
            <a:r>
              <a:rPr lang="ru-RU" sz="24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620625" name="Text Box 81"/>
          <p:cNvSpPr txBox="1">
            <a:spLocks noChangeArrowheads="1"/>
          </p:cNvSpPr>
          <p:nvPr/>
        </p:nvSpPr>
        <p:spPr bwMode="auto">
          <a:xfrm>
            <a:off x="4953000" y="3933056"/>
            <a:ext cx="4524771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Поместим рамку под некоторым углом по отношению к линиям индукции магнитного поля. </a:t>
            </a:r>
          </a:p>
        </p:txBody>
      </p:sp>
      <p:sp>
        <p:nvSpPr>
          <p:cNvPr id="620627" name="Text Box 83"/>
          <p:cNvSpPr txBox="1">
            <a:spLocks noChangeArrowheads="1"/>
          </p:cNvSpPr>
          <p:nvPr/>
        </p:nvSpPr>
        <p:spPr bwMode="auto">
          <a:xfrm>
            <a:off x="493581" y="5307014"/>
            <a:ext cx="858004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i="1" dirty="0">
                <a:solidFill>
                  <a:schemeClr val="bg1"/>
                </a:solidFill>
              </a:rPr>
              <a:t>Рассмотрим действие сил Ампера на каждую из сторон рамки. </a:t>
            </a:r>
          </a:p>
        </p:txBody>
      </p:sp>
      <p:sp>
        <p:nvSpPr>
          <p:cNvPr id="620604" name="Line 60"/>
          <p:cNvSpPr>
            <a:spLocks noChangeShapeType="1"/>
          </p:cNvSpPr>
          <p:nvPr/>
        </p:nvSpPr>
        <p:spPr bwMode="auto">
          <a:xfrm>
            <a:off x="1181497" y="3027363"/>
            <a:ext cx="0" cy="215900"/>
          </a:xfrm>
          <a:prstGeom prst="line">
            <a:avLst/>
          </a:prstGeom>
          <a:noFill/>
          <a:ln w="38100">
            <a:solidFill>
              <a:srgbClr val="FD051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0605" name="Line 61"/>
          <p:cNvSpPr>
            <a:spLocks noChangeShapeType="1"/>
          </p:cNvSpPr>
          <p:nvPr/>
        </p:nvSpPr>
        <p:spPr bwMode="auto">
          <a:xfrm rot="10800000">
            <a:off x="3912527" y="2519363"/>
            <a:ext cx="0" cy="215900"/>
          </a:xfrm>
          <a:prstGeom prst="line">
            <a:avLst/>
          </a:prstGeom>
          <a:noFill/>
          <a:ln w="38100">
            <a:solidFill>
              <a:srgbClr val="FD0511"/>
            </a:solidFill>
            <a:round/>
            <a:headEnd/>
            <a:tailEnd type="arrow" w="lg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0849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6354" name="Group 34"/>
          <p:cNvGrpSpPr>
            <a:grpSpLocks/>
          </p:cNvGrpSpPr>
          <p:nvPr/>
        </p:nvGrpSpPr>
        <p:grpSpPr bwMode="auto">
          <a:xfrm>
            <a:off x="400712" y="1560513"/>
            <a:ext cx="4562607" cy="2806700"/>
            <a:chOff x="227" y="981"/>
            <a:chExt cx="2653" cy="1768"/>
          </a:xfrm>
        </p:grpSpPr>
        <p:grpSp>
          <p:nvGrpSpPr>
            <p:cNvPr id="696325" name="Group 5"/>
            <p:cNvGrpSpPr>
              <a:grpSpLocks/>
            </p:cNvGrpSpPr>
            <p:nvPr/>
          </p:nvGrpSpPr>
          <p:grpSpPr bwMode="auto">
            <a:xfrm>
              <a:off x="317" y="1070"/>
              <a:ext cx="1859" cy="1429"/>
              <a:chOff x="907" y="1640"/>
              <a:chExt cx="1859" cy="1429"/>
            </a:xfrm>
          </p:grpSpPr>
          <p:sp>
            <p:nvSpPr>
              <p:cNvPr id="696326" name="AutoShape 6"/>
              <p:cNvSpPr>
                <a:spLocks noChangeArrowheads="1"/>
              </p:cNvSpPr>
              <p:nvPr/>
            </p:nvSpPr>
            <p:spPr bwMode="auto">
              <a:xfrm rot="31543462">
                <a:off x="907" y="2026"/>
                <a:ext cx="1859" cy="1043"/>
              </a:xfrm>
              <a:prstGeom prst="parallelogram">
                <a:avLst>
                  <a:gd name="adj" fmla="val 21463"/>
                </a:avLst>
              </a:prstGeom>
              <a:solidFill>
                <a:schemeClr val="tx2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696327" name="Line 7"/>
              <p:cNvSpPr>
                <a:spLocks noChangeShapeType="1"/>
              </p:cNvSpPr>
              <p:nvPr/>
            </p:nvSpPr>
            <p:spPr bwMode="auto">
              <a:xfrm>
                <a:off x="1807" y="1653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328" name="Line 8"/>
              <p:cNvSpPr>
                <a:spLocks noChangeShapeType="1"/>
              </p:cNvSpPr>
              <p:nvPr/>
            </p:nvSpPr>
            <p:spPr bwMode="auto">
              <a:xfrm>
                <a:off x="1898" y="1640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6329" name="AutoShape 9"/>
              <p:cNvSpPr>
                <a:spLocks noChangeArrowheads="1"/>
              </p:cNvSpPr>
              <p:nvPr/>
            </p:nvSpPr>
            <p:spPr bwMode="auto">
              <a:xfrm rot="-1001321">
                <a:off x="1809" y="1991"/>
                <a:ext cx="86" cy="25"/>
              </a:xfrm>
              <a:prstGeom prst="parallelogram">
                <a:avLst>
                  <a:gd name="adj" fmla="val 36725"/>
                </a:avLst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696330" name="Line 10"/>
            <p:cNvSpPr>
              <a:spLocks noChangeAspect="1" noChangeShapeType="1"/>
            </p:cNvSpPr>
            <p:nvPr/>
          </p:nvSpPr>
          <p:spPr bwMode="auto">
            <a:xfrm rot="60000">
              <a:off x="1244" y="981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2" name="Line 12"/>
            <p:cNvSpPr>
              <a:spLocks noChangeShapeType="1"/>
            </p:cNvSpPr>
            <p:nvPr/>
          </p:nvSpPr>
          <p:spPr bwMode="auto">
            <a:xfrm>
              <a:off x="1268" y="1974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3" name="Line 13"/>
            <p:cNvSpPr>
              <a:spLocks noChangeShapeType="1"/>
            </p:cNvSpPr>
            <p:nvPr/>
          </p:nvSpPr>
          <p:spPr bwMode="auto">
            <a:xfrm>
              <a:off x="1276" y="1969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6" name="Line 16"/>
            <p:cNvSpPr>
              <a:spLocks noChangeShapeType="1"/>
            </p:cNvSpPr>
            <p:nvPr/>
          </p:nvSpPr>
          <p:spPr bwMode="auto">
            <a:xfrm>
              <a:off x="438" y="1726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6337" name="Line 17"/>
            <p:cNvSpPr>
              <a:spLocks noChangeShapeType="1"/>
            </p:cNvSpPr>
            <p:nvPr/>
          </p:nvSpPr>
          <p:spPr bwMode="auto">
            <a:xfrm rot="10800000">
              <a:off x="2026" y="1406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6339" name="Object 19"/>
            <p:cNvGraphicFramePr>
              <a:graphicFrameLocks noChangeAspect="1"/>
            </p:cNvGraphicFramePr>
            <p:nvPr/>
          </p:nvGraphicFramePr>
          <p:xfrm>
            <a:off x="2677" y="1816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4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77" y="1816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2" name="Object 22"/>
            <p:cNvGraphicFramePr>
              <a:graphicFrameLocks noChangeAspect="1"/>
            </p:cNvGraphicFramePr>
            <p:nvPr/>
          </p:nvGraphicFramePr>
          <p:xfrm>
            <a:off x="2109" y="2323"/>
            <a:ext cx="257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5" name="Формула" r:id="rId6" imgW="241200" imgH="253800" progId="Equation.3">
                    <p:embed/>
                  </p:oleObj>
                </mc:Choice>
                <mc:Fallback>
                  <p:oleObj name="Формула" r:id="rId6" imgW="241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9" y="2323"/>
                          <a:ext cx="257" cy="27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3" name="Object 23"/>
            <p:cNvGraphicFramePr>
              <a:graphicFrameLocks noChangeAspect="1"/>
            </p:cNvGraphicFramePr>
            <p:nvPr/>
          </p:nvGraphicFramePr>
          <p:xfrm>
            <a:off x="227" y="1681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6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" y="1681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4" name="Object 24"/>
            <p:cNvGraphicFramePr>
              <a:graphicFrameLocks noChangeAspect="1"/>
            </p:cNvGraphicFramePr>
            <p:nvPr/>
          </p:nvGraphicFramePr>
          <p:xfrm>
            <a:off x="2101" y="1347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7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01" y="1347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8" name="Object 28"/>
            <p:cNvGraphicFramePr>
              <a:graphicFrameLocks noChangeAspect="1"/>
            </p:cNvGraphicFramePr>
            <p:nvPr/>
          </p:nvGraphicFramePr>
          <p:xfrm>
            <a:off x="1337" y="2487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8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37" y="2487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49" name="Object 29"/>
            <p:cNvGraphicFramePr>
              <a:graphicFrameLocks noChangeAspect="1"/>
            </p:cNvGraphicFramePr>
            <p:nvPr/>
          </p:nvGraphicFramePr>
          <p:xfrm>
            <a:off x="969" y="1302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29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69" y="1302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50" name="Object 30"/>
            <p:cNvGraphicFramePr>
              <a:graphicFrameLocks noChangeAspect="1"/>
            </p:cNvGraphicFramePr>
            <p:nvPr/>
          </p:nvGraphicFramePr>
          <p:xfrm>
            <a:off x="2063" y="1737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30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3" y="1737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51" name="Object 31"/>
            <p:cNvGraphicFramePr>
              <a:graphicFrameLocks noChangeAspect="1"/>
            </p:cNvGraphicFramePr>
            <p:nvPr/>
          </p:nvGraphicFramePr>
          <p:xfrm>
            <a:off x="282" y="2327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31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" y="2327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331" name="Line 11"/>
          <p:cNvSpPr>
            <a:spLocks noChangeShapeType="1"/>
          </p:cNvSpPr>
          <p:nvPr/>
        </p:nvSpPr>
        <p:spPr bwMode="auto">
          <a:xfrm rot="60000" flipV="1">
            <a:off x="777346" y="2811463"/>
            <a:ext cx="2727590" cy="652462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34" name="Line 14"/>
          <p:cNvSpPr>
            <a:spLocks noChangeShapeType="1"/>
          </p:cNvSpPr>
          <p:nvPr/>
        </p:nvSpPr>
        <p:spPr bwMode="auto">
          <a:xfrm>
            <a:off x="2923647" y="2562225"/>
            <a:ext cx="574410" cy="261938"/>
          </a:xfrm>
          <a:prstGeom prst="line">
            <a:avLst/>
          </a:prstGeom>
          <a:noFill/>
          <a:ln w="47625">
            <a:solidFill>
              <a:srgbClr val="3366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35" name="Line 15"/>
          <p:cNvSpPr>
            <a:spLocks noChangeShapeType="1"/>
          </p:cNvSpPr>
          <p:nvPr/>
        </p:nvSpPr>
        <p:spPr bwMode="auto">
          <a:xfrm>
            <a:off x="791105" y="3443289"/>
            <a:ext cx="574410" cy="261937"/>
          </a:xfrm>
          <a:prstGeom prst="line">
            <a:avLst/>
          </a:prstGeom>
          <a:noFill/>
          <a:ln w="47625">
            <a:solidFill>
              <a:srgbClr val="33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96340" name="Object 20"/>
          <p:cNvGraphicFramePr>
            <a:graphicFrameLocks noChangeAspect="1"/>
          </p:cNvGraphicFramePr>
          <p:nvPr/>
        </p:nvGraphicFramePr>
        <p:xfrm>
          <a:off x="1350037" y="3473450"/>
          <a:ext cx="371475" cy="407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2" name="Формула" r:id="rId17" imgW="203040" imgH="241200" progId="Equation.3">
                  <p:embed/>
                </p:oleObj>
              </mc:Choice>
              <mc:Fallback>
                <p:oleObj name="Формула" r:id="rId17" imgW="20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037" y="3473450"/>
                        <a:ext cx="371475" cy="407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41" name="Object 21"/>
          <p:cNvGraphicFramePr>
            <a:graphicFrameLocks noChangeAspect="1"/>
          </p:cNvGraphicFramePr>
          <p:nvPr/>
        </p:nvGraphicFramePr>
        <p:xfrm>
          <a:off x="2612364" y="2332039"/>
          <a:ext cx="371475" cy="407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33" name="Формула" r:id="rId19" imgW="203040" imgH="241200" progId="Equation.3">
                  <p:embed/>
                </p:oleObj>
              </mc:Choice>
              <mc:Fallback>
                <p:oleObj name="Формула" r:id="rId19" imgW="20304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2364" y="2332039"/>
                        <a:ext cx="371475" cy="4079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6356" name="Text Box 36"/>
          <p:cNvSpPr txBox="1">
            <a:spLocks noChangeArrowheads="1"/>
          </p:cNvSpPr>
          <p:nvPr/>
        </p:nvSpPr>
        <p:spPr bwMode="auto">
          <a:xfrm>
            <a:off x="4330437" y="922878"/>
            <a:ext cx="5147336" cy="127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Силы  Ампера, действующие на стороны  </a:t>
            </a:r>
            <a:r>
              <a:rPr lang="en-US" sz="2400" b="1" i="1" dirty="0">
                <a:solidFill>
                  <a:schemeClr val="bg1"/>
                </a:solidFill>
              </a:rPr>
              <a:t>a</a:t>
            </a:r>
            <a:r>
              <a:rPr lang="en-US" sz="2400" dirty="0">
                <a:solidFill>
                  <a:schemeClr val="bg1"/>
                </a:solidFill>
              </a:rPr>
              <a:t>  </a:t>
            </a:r>
            <a:r>
              <a:rPr lang="ru-RU" sz="2400" dirty="0">
                <a:solidFill>
                  <a:schemeClr val="bg1"/>
                </a:solidFill>
              </a:rPr>
              <a:t>контура, направлены в противоположные стороны вдоль оси контура. </a:t>
            </a:r>
          </a:p>
        </p:txBody>
      </p:sp>
      <p:sp>
        <p:nvSpPr>
          <p:cNvPr id="696357" name="Text Box 37"/>
          <p:cNvSpPr txBox="1">
            <a:spLocks noChangeArrowheads="1"/>
          </p:cNvSpPr>
          <p:nvPr/>
        </p:nvSpPr>
        <p:spPr bwMode="auto">
          <a:xfrm>
            <a:off x="4608861" y="3348652"/>
            <a:ext cx="4992556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>
                <a:solidFill>
                  <a:schemeClr val="bg1"/>
                </a:solidFill>
              </a:rPr>
              <a:t>Действие этих сил приводит к деформации (сжатию или растяжению) контура. </a:t>
            </a:r>
          </a:p>
        </p:txBody>
      </p:sp>
      <p:grpSp>
        <p:nvGrpSpPr>
          <p:cNvPr id="696378" name="Group 58"/>
          <p:cNvGrpSpPr>
            <a:grpSpLocks/>
          </p:cNvGrpSpPr>
          <p:nvPr/>
        </p:nvGrpSpPr>
        <p:grpSpPr bwMode="auto">
          <a:xfrm>
            <a:off x="531416" y="4797430"/>
            <a:ext cx="9126934" cy="830263"/>
            <a:chOff x="309" y="3022"/>
            <a:chExt cx="5307" cy="523"/>
          </a:xfrm>
        </p:grpSpPr>
        <p:sp>
          <p:nvSpPr>
            <p:cNvPr id="696358" name="Text Box 38"/>
            <p:cNvSpPr txBox="1">
              <a:spLocks noChangeArrowheads="1"/>
            </p:cNvSpPr>
            <p:nvPr/>
          </p:nvSpPr>
          <p:spPr bwMode="auto">
            <a:xfrm>
              <a:off x="309" y="3022"/>
              <a:ext cx="5307" cy="5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400" dirty="0">
                  <a:solidFill>
                    <a:schemeClr val="bg1"/>
                  </a:solidFill>
                </a:rPr>
                <a:t>Силы Ампера , действующие на стороны  </a:t>
              </a:r>
              <a:r>
                <a:rPr lang="en-US" sz="2400" b="1" i="1" dirty="0">
                  <a:solidFill>
                    <a:schemeClr val="bg1"/>
                  </a:solidFill>
                </a:rPr>
                <a:t>b</a:t>
              </a:r>
              <a:r>
                <a:rPr lang="ru-RU" sz="2400" dirty="0">
                  <a:solidFill>
                    <a:schemeClr val="bg1"/>
                  </a:solidFill>
                </a:rPr>
                <a:t>  контура, </a:t>
              </a:r>
              <a:r>
                <a:rPr lang="en-US" sz="2400" dirty="0">
                  <a:solidFill>
                    <a:schemeClr val="bg1"/>
                  </a:solidFill>
                </a:rPr>
                <a:t>     </a:t>
              </a:r>
              <a:r>
                <a:rPr lang="ru-RU" sz="2400" dirty="0">
                  <a:solidFill>
                    <a:schemeClr val="bg1"/>
                  </a:solidFill>
                </a:rPr>
                <a:t> плоскости, в которой лежат векторы  </a:t>
              </a:r>
              <a:r>
                <a:rPr lang="en-US" sz="2400" dirty="0">
                  <a:solidFill>
                    <a:schemeClr val="bg1"/>
                  </a:solidFill>
                </a:rPr>
                <a:t> </a:t>
              </a:r>
              <a:r>
                <a:rPr lang="ru-RU" sz="2400" dirty="0">
                  <a:solidFill>
                    <a:schemeClr val="bg1"/>
                  </a:solidFill>
                </a:rPr>
                <a:t>   и  </a:t>
              </a:r>
              <a:r>
                <a:rPr lang="en-US" sz="2400" dirty="0">
                  <a:solidFill>
                    <a:schemeClr val="bg1"/>
                  </a:solidFill>
                </a:rPr>
                <a:t>   </a:t>
              </a:r>
              <a:r>
                <a:rPr lang="ru-RU" sz="2400" dirty="0">
                  <a:solidFill>
                    <a:schemeClr val="bg1"/>
                  </a:solidFill>
                </a:rPr>
                <a:t>.</a:t>
              </a:r>
              <a:r>
                <a:rPr lang="en-US" sz="2400" dirty="0">
                  <a:solidFill>
                    <a:schemeClr val="bg1"/>
                  </a:solidFill>
                </a:rPr>
                <a:t> 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aphicFrame>
          <p:nvGraphicFramePr>
            <p:cNvPr id="696359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77658014"/>
                </p:ext>
              </p:extLst>
            </p:nvPr>
          </p:nvGraphicFramePr>
          <p:xfrm>
            <a:off x="4387" y="3022"/>
            <a:ext cx="225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34" name="Формула" r:id="rId20" imgW="177480" imgH="190440" progId="Equation.3">
                    <p:embed/>
                  </p:oleObj>
                </mc:Choice>
                <mc:Fallback>
                  <p:oleObj name="Формула" r:id="rId20" imgW="1774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7" y="3022"/>
                          <a:ext cx="225" cy="24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60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89803448"/>
                </p:ext>
              </p:extLst>
            </p:nvPr>
          </p:nvGraphicFramePr>
          <p:xfrm>
            <a:off x="2642" y="3249"/>
            <a:ext cx="193" cy="24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35" name="Формула" r:id="rId22" imgW="190417" imgH="241195" progId="Equation.3">
                    <p:embed/>
                  </p:oleObj>
                </mc:Choice>
                <mc:Fallback>
                  <p:oleObj name="Формула" r:id="rId22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2" y="3249"/>
                          <a:ext cx="193" cy="241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6362" name="Object 4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94975588"/>
                </p:ext>
              </p:extLst>
            </p:nvPr>
          </p:nvGraphicFramePr>
          <p:xfrm>
            <a:off x="2277" y="3249"/>
            <a:ext cx="234" cy="2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9736" name="Формула" r:id="rId24" imgW="241195" imgH="253890" progId="Equation.3">
                    <p:embed/>
                  </p:oleObj>
                </mc:Choice>
                <mc:Fallback>
                  <p:oleObj name="Формула" r:id="rId24" imgW="241195" imgH="25389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77" y="3249"/>
                          <a:ext cx="234" cy="253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6365" name="Line 45"/>
          <p:cNvSpPr>
            <a:spLocks noChangeShapeType="1"/>
          </p:cNvSpPr>
          <p:nvPr/>
        </p:nvSpPr>
        <p:spPr bwMode="auto">
          <a:xfrm>
            <a:off x="2221971" y="4221163"/>
            <a:ext cx="0" cy="576262"/>
          </a:xfrm>
          <a:prstGeom prst="line">
            <a:avLst/>
          </a:prstGeom>
          <a:noFill/>
          <a:ln w="57150">
            <a:solidFill>
              <a:srgbClr val="368719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6" name="Line 46"/>
          <p:cNvSpPr>
            <a:spLocks noChangeShapeType="1"/>
          </p:cNvSpPr>
          <p:nvPr/>
        </p:nvSpPr>
        <p:spPr bwMode="auto">
          <a:xfrm flipV="1">
            <a:off x="818621" y="4221164"/>
            <a:ext cx="1403350" cy="71437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7" name="Line 47"/>
          <p:cNvSpPr>
            <a:spLocks noChangeShapeType="1"/>
          </p:cNvSpPr>
          <p:nvPr/>
        </p:nvSpPr>
        <p:spPr bwMode="auto">
          <a:xfrm flipH="1">
            <a:off x="2221971" y="3644901"/>
            <a:ext cx="1327679" cy="576263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96368" name="Line 48"/>
          <p:cNvSpPr>
            <a:spLocks noChangeShapeType="1"/>
          </p:cNvSpPr>
          <p:nvPr/>
        </p:nvSpPr>
        <p:spPr bwMode="auto">
          <a:xfrm flipV="1">
            <a:off x="818621" y="3657600"/>
            <a:ext cx="2731029" cy="6477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24168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8434" name="Group 66"/>
          <p:cNvGrpSpPr>
            <a:grpSpLocks/>
          </p:cNvGrpSpPr>
          <p:nvPr/>
        </p:nvGrpSpPr>
        <p:grpSpPr bwMode="auto">
          <a:xfrm>
            <a:off x="313002" y="2998788"/>
            <a:ext cx="4562608" cy="2806700"/>
            <a:chOff x="182" y="1889"/>
            <a:chExt cx="2653" cy="1768"/>
          </a:xfrm>
        </p:grpSpPr>
        <p:grpSp>
          <p:nvGrpSpPr>
            <p:cNvPr id="698370" name="Group 2"/>
            <p:cNvGrpSpPr>
              <a:grpSpLocks/>
            </p:cNvGrpSpPr>
            <p:nvPr/>
          </p:nvGrpSpPr>
          <p:grpSpPr bwMode="auto">
            <a:xfrm>
              <a:off x="182" y="1889"/>
              <a:ext cx="2653" cy="1768"/>
              <a:chOff x="227" y="981"/>
              <a:chExt cx="2653" cy="1768"/>
            </a:xfrm>
          </p:grpSpPr>
          <p:grpSp>
            <p:nvGrpSpPr>
              <p:cNvPr id="698371" name="Group 3"/>
              <p:cNvGrpSpPr>
                <a:grpSpLocks/>
              </p:cNvGrpSpPr>
              <p:nvPr/>
            </p:nvGrpSpPr>
            <p:grpSpPr bwMode="auto">
              <a:xfrm>
                <a:off x="317" y="1070"/>
                <a:ext cx="1859" cy="1429"/>
                <a:chOff x="907" y="1640"/>
                <a:chExt cx="1859" cy="1429"/>
              </a:xfrm>
            </p:grpSpPr>
            <p:sp>
              <p:nvSpPr>
                <p:cNvPr id="698372" name="AutoShape 4"/>
                <p:cNvSpPr>
                  <a:spLocks noChangeArrowheads="1"/>
                </p:cNvSpPr>
                <p:nvPr/>
              </p:nvSpPr>
              <p:spPr bwMode="auto">
                <a:xfrm rot="31543462">
                  <a:off x="907" y="2026"/>
                  <a:ext cx="1859" cy="1043"/>
                </a:xfrm>
                <a:prstGeom prst="parallelogram">
                  <a:avLst>
                    <a:gd name="adj" fmla="val 21463"/>
                  </a:avLst>
                </a:prstGeom>
                <a:solidFill>
                  <a:schemeClr val="tx2"/>
                </a:solidFill>
                <a:ln w="28575" algn="ctr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698373" name="Line 5"/>
                <p:cNvSpPr>
                  <a:spLocks noChangeShapeType="1"/>
                </p:cNvSpPr>
                <p:nvPr/>
              </p:nvSpPr>
              <p:spPr bwMode="auto">
                <a:xfrm>
                  <a:off x="1807" y="1653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374" name="Line 6"/>
                <p:cNvSpPr>
                  <a:spLocks noChangeShapeType="1"/>
                </p:cNvSpPr>
                <p:nvPr/>
              </p:nvSpPr>
              <p:spPr bwMode="auto">
                <a:xfrm>
                  <a:off x="1898" y="1640"/>
                  <a:ext cx="0" cy="363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698375" name="AutoShape 7"/>
                <p:cNvSpPr>
                  <a:spLocks noChangeArrowheads="1"/>
                </p:cNvSpPr>
                <p:nvPr/>
              </p:nvSpPr>
              <p:spPr bwMode="auto">
                <a:xfrm rot="-1001321">
                  <a:off x="1809" y="1991"/>
                  <a:ext cx="86" cy="25"/>
                </a:xfrm>
                <a:prstGeom prst="parallelogram">
                  <a:avLst>
                    <a:gd name="adj" fmla="val 36725"/>
                  </a:avLst>
                </a:prstGeom>
                <a:solidFill>
                  <a:schemeClr val="tx2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algn="ctr">
                      <a:solidFill>
                        <a:schemeClr val="bg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</p:grpSp>
          <p:sp>
            <p:nvSpPr>
              <p:cNvPr id="698376" name="Line 8"/>
              <p:cNvSpPr>
                <a:spLocks noChangeAspect="1" noChangeShapeType="1"/>
              </p:cNvSpPr>
              <p:nvPr/>
            </p:nvSpPr>
            <p:spPr bwMode="auto">
              <a:xfrm rot="60000">
                <a:off x="1244" y="981"/>
                <a:ext cx="50" cy="176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prstDash val="lgDashDot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7" name="Line 9"/>
              <p:cNvSpPr>
                <a:spLocks noChangeShapeType="1"/>
              </p:cNvSpPr>
              <p:nvPr/>
            </p:nvSpPr>
            <p:spPr bwMode="auto">
              <a:xfrm>
                <a:off x="1268" y="1974"/>
                <a:ext cx="1406" cy="0"/>
              </a:xfrm>
              <a:prstGeom prst="line">
                <a:avLst/>
              </a:prstGeom>
              <a:noFill/>
              <a:ln w="44450">
                <a:solidFill>
                  <a:srgbClr val="180BBF"/>
                </a:solidFill>
                <a:round/>
                <a:headEnd/>
                <a:tailEnd type="stealth" w="med" len="lg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8" name="Line 10"/>
              <p:cNvSpPr>
                <a:spLocks noChangeShapeType="1"/>
              </p:cNvSpPr>
              <p:nvPr/>
            </p:nvSpPr>
            <p:spPr bwMode="auto">
              <a:xfrm>
                <a:off x="1276" y="1969"/>
                <a:ext cx="862" cy="4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79" name="Line 11"/>
              <p:cNvSpPr>
                <a:spLocks noChangeShapeType="1"/>
              </p:cNvSpPr>
              <p:nvPr/>
            </p:nvSpPr>
            <p:spPr bwMode="auto">
              <a:xfrm>
                <a:off x="438" y="1726"/>
                <a:ext cx="0" cy="1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698380" name="Line 12"/>
              <p:cNvSpPr>
                <a:spLocks noChangeShapeType="1"/>
              </p:cNvSpPr>
              <p:nvPr/>
            </p:nvSpPr>
            <p:spPr bwMode="auto">
              <a:xfrm rot="10800000">
                <a:off x="2026" y="1406"/>
                <a:ext cx="0" cy="1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arrow" w="lg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aphicFrame>
            <p:nvGraphicFramePr>
              <p:cNvPr id="698381" name="Object 13"/>
              <p:cNvGraphicFramePr>
                <a:graphicFrameLocks noChangeAspect="1"/>
              </p:cNvGraphicFramePr>
              <p:nvPr/>
            </p:nvGraphicFramePr>
            <p:xfrm>
              <a:off x="2677" y="1816"/>
              <a:ext cx="203" cy="25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0" name="Формула" r:id="rId4" imgW="190440" imgH="241200" progId="Equation.3">
                      <p:embed/>
                    </p:oleObj>
                  </mc:Choice>
                  <mc:Fallback>
                    <p:oleObj name="Формула" r:id="rId4" imgW="190440" imgH="2412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677" y="1816"/>
                            <a:ext cx="203" cy="257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2" name="Object 14"/>
              <p:cNvGraphicFramePr>
                <a:graphicFrameLocks noChangeAspect="1"/>
              </p:cNvGraphicFramePr>
              <p:nvPr/>
            </p:nvGraphicFramePr>
            <p:xfrm>
              <a:off x="2109" y="2322"/>
              <a:ext cx="257" cy="27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1" name="Формула" r:id="rId6" imgW="241200" imgH="253800" progId="Equation.3">
                      <p:embed/>
                    </p:oleObj>
                  </mc:Choice>
                  <mc:Fallback>
                    <p:oleObj name="Формула" r:id="rId6" imgW="241200" imgH="25380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9" y="2322"/>
                            <a:ext cx="257" cy="271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3" name="Object 15"/>
              <p:cNvGraphicFramePr>
                <a:graphicFrameLocks noChangeAspect="1"/>
              </p:cNvGraphicFramePr>
              <p:nvPr/>
            </p:nvGraphicFramePr>
            <p:xfrm>
              <a:off x="227" y="1681"/>
              <a:ext cx="162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2" name="Формула" r:id="rId8" imgW="152280" imgH="190440" progId="Equation.3">
                      <p:embed/>
                    </p:oleObj>
                  </mc:Choice>
                  <mc:Fallback>
                    <p:oleObj name="Формула" r:id="rId8" imgW="15228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7" y="1681"/>
                            <a:ext cx="162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4" name="Object 16"/>
              <p:cNvGraphicFramePr>
                <a:graphicFrameLocks noChangeAspect="1"/>
              </p:cNvGraphicFramePr>
              <p:nvPr/>
            </p:nvGraphicFramePr>
            <p:xfrm>
              <a:off x="2101" y="1347"/>
              <a:ext cx="162" cy="2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3" name="Формула" r:id="rId10" imgW="152280" imgH="190440" progId="Equation.3">
                      <p:embed/>
                    </p:oleObj>
                  </mc:Choice>
                  <mc:Fallback>
                    <p:oleObj name="Формула" r:id="rId10" imgW="152280" imgH="1904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01" y="1347"/>
                            <a:ext cx="162" cy="20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5" name="Object 17"/>
              <p:cNvGraphicFramePr>
                <a:graphicFrameLocks noChangeAspect="1"/>
              </p:cNvGraphicFramePr>
              <p:nvPr/>
            </p:nvGraphicFramePr>
            <p:xfrm>
              <a:off x="1337" y="2487"/>
              <a:ext cx="162" cy="1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4" name="Формула" r:id="rId11" imgW="152280" imgH="164880" progId="Equation.3">
                      <p:embed/>
                    </p:oleObj>
                  </mc:Choice>
                  <mc:Fallback>
                    <p:oleObj name="Формула" r:id="rId11" imgW="1522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37" y="2487"/>
                            <a:ext cx="162" cy="1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6" name="Object 18"/>
              <p:cNvGraphicFramePr>
                <a:graphicFrameLocks noChangeAspect="1"/>
              </p:cNvGraphicFramePr>
              <p:nvPr/>
            </p:nvGraphicFramePr>
            <p:xfrm>
              <a:off x="969" y="1302"/>
              <a:ext cx="162" cy="17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5" name="Формула" r:id="rId13" imgW="152280" imgH="164880" progId="Equation.3">
                      <p:embed/>
                    </p:oleObj>
                  </mc:Choice>
                  <mc:Fallback>
                    <p:oleObj name="Формула" r:id="rId13" imgW="152280" imgH="16488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69" y="1302"/>
                            <a:ext cx="162" cy="17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7" name="Object 19"/>
              <p:cNvGraphicFramePr>
                <a:graphicFrameLocks noChangeAspect="1"/>
              </p:cNvGraphicFramePr>
              <p:nvPr/>
            </p:nvGraphicFramePr>
            <p:xfrm>
              <a:off x="2063" y="1737"/>
              <a:ext cx="14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6" name="Формула" r:id="rId14" imgW="139680" imgH="203040" progId="Equation.3">
                      <p:embed/>
                    </p:oleObj>
                  </mc:Choice>
                  <mc:Fallback>
                    <p:oleObj name="Формула" r:id="rId14" imgW="1396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063" y="1737"/>
                            <a:ext cx="14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698388" name="Object 20"/>
              <p:cNvGraphicFramePr>
                <a:graphicFrameLocks noChangeAspect="1"/>
              </p:cNvGraphicFramePr>
              <p:nvPr/>
            </p:nvGraphicFramePr>
            <p:xfrm>
              <a:off x="282" y="2327"/>
              <a:ext cx="148" cy="21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30767" name="Формула" r:id="rId16" imgW="139680" imgH="203040" progId="Equation.3">
                      <p:embed/>
                    </p:oleObj>
                  </mc:Choice>
                  <mc:Fallback>
                    <p:oleObj name="Формула" r:id="rId16" imgW="139680" imgH="203040" progId="Equation.3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82" y="2327"/>
                            <a:ext cx="148" cy="216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698392" name="Line 24"/>
            <p:cNvSpPr>
              <a:spLocks noChangeShapeType="1"/>
            </p:cNvSpPr>
            <p:nvPr/>
          </p:nvSpPr>
          <p:spPr bwMode="auto">
            <a:xfrm rot="60000" flipV="1">
              <a:off x="401" y="2677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8393" name="Line 25"/>
            <p:cNvSpPr>
              <a:spLocks noChangeShapeType="1"/>
            </p:cNvSpPr>
            <p:nvPr/>
          </p:nvSpPr>
          <p:spPr bwMode="auto">
            <a:xfrm>
              <a:off x="1649" y="2520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698394" name="Line 26"/>
            <p:cNvSpPr>
              <a:spLocks noChangeShapeType="1"/>
            </p:cNvSpPr>
            <p:nvPr/>
          </p:nvSpPr>
          <p:spPr bwMode="auto">
            <a:xfrm>
              <a:off x="409" y="3075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698396" name="Object 28"/>
            <p:cNvGraphicFramePr>
              <a:graphicFrameLocks noChangeAspect="1"/>
            </p:cNvGraphicFramePr>
            <p:nvPr/>
          </p:nvGraphicFramePr>
          <p:xfrm>
            <a:off x="734" y="3094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8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" y="3094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397" name="Object 29"/>
            <p:cNvGraphicFramePr>
              <a:graphicFrameLocks noChangeAspect="1"/>
            </p:cNvGraphicFramePr>
            <p:nvPr/>
          </p:nvGraphicFramePr>
          <p:xfrm>
            <a:off x="1468" y="2375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69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" y="2375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698401" name="Arc 33"/>
          <p:cNvSpPr>
            <a:spLocks/>
          </p:cNvSpPr>
          <p:nvPr/>
        </p:nvSpPr>
        <p:spPr bwMode="auto">
          <a:xfrm rot="11016967" flipH="1">
            <a:off x="2753387" y="4538663"/>
            <a:ext cx="495300" cy="3429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698402" name="Object 34"/>
          <p:cNvGraphicFramePr>
            <a:graphicFrameLocks noChangeAspect="1"/>
          </p:cNvGraphicFramePr>
          <p:nvPr/>
        </p:nvGraphicFramePr>
        <p:xfrm>
          <a:off x="2708672" y="4576764"/>
          <a:ext cx="330200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0" name="Формула" r:id="rId20" imgW="177480" imgH="164880" progId="Equation.3">
                  <p:embed/>
                </p:oleObj>
              </mc:Choice>
              <mc:Fallback>
                <p:oleObj name="Формула" r:id="rId20" imgW="17748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8672" y="4576764"/>
                        <a:ext cx="330200" cy="282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8410" name="Text Box 42"/>
          <p:cNvSpPr txBox="1">
            <a:spLocks noChangeArrowheads="1"/>
          </p:cNvSpPr>
          <p:nvPr/>
        </p:nvSpPr>
        <p:spPr bwMode="auto">
          <a:xfrm>
            <a:off x="534856" y="764704"/>
            <a:ext cx="4524771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ru-RU" sz="2400"/>
              <a:t>Численное значение сил Ампера:</a:t>
            </a:r>
          </a:p>
        </p:txBody>
      </p:sp>
      <p:graphicFrame>
        <p:nvGraphicFramePr>
          <p:cNvPr id="698411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019958"/>
              </p:ext>
            </p:extLst>
          </p:nvPr>
        </p:nvGraphicFramePr>
        <p:xfrm>
          <a:off x="5264283" y="700815"/>
          <a:ext cx="2117510" cy="4316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1" name="Формула" r:id="rId22" imgW="748975" imgH="203112" progId="Equation.3">
                  <p:embed/>
                </p:oleObj>
              </mc:Choice>
              <mc:Fallback>
                <p:oleObj name="Формула" r:id="rId22" imgW="748975" imgH="203112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4283" y="700815"/>
                        <a:ext cx="2117510" cy="43165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8426" name="Group 58"/>
          <p:cNvGrpSpPr>
            <a:grpSpLocks/>
          </p:cNvGrpSpPr>
          <p:nvPr/>
        </p:nvGrpSpPr>
        <p:grpSpPr bwMode="auto">
          <a:xfrm>
            <a:off x="429948" y="1412878"/>
            <a:ext cx="9204325" cy="757238"/>
            <a:chOff x="188" y="890"/>
            <a:chExt cx="5352" cy="477"/>
          </a:xfrm>
        </p:grpSpPr>
        <p:sp>
          <p:nvSpPr>
            <p:cNvPr id="698413" name="Text Box 45"/>
            <p:cNvSpPr txBox="1">
              <a:spLocks noChangeArrowheads="1"/>
            </p:cNvSpPr>
            <p:nvPr/>
          </p:nvSpPr>
          <p:spPr bwMode="auto">
            <a:xfrm>
              <a:off x="188" y="890"/>
              <a:ext cx="5352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2400" dirty="0"/>
                <a:t>Из рисунка видно, что силы, действующие на стороны</a:t>
              </a:r>
              <a:r>
                <a:rPr lang="ru-RU" sz="2400" dirty="0">
                  <a:solidFill>
                    <a:schemeClr val="bg1"/>
                  </a:solidFill>
                </a:rPr>
                <a:t> . </a:t>
              </a:r>
              <a:r>
                <a:rPr lang="ru-RU" sz="2400" dirty="0"/>
                <a:t> контура, создают вращающий момент      , модуль которого равен</a:t>
              </a:r>
            </a:p>
          </p:txBody>
        </p:sp>
        <p:graphicFrame>
          <p:nvGraphicFramePr>
            <p:cNvPr id="698414" name="Object 4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50912730"/>
                </p:ext>
              </p:extLst>
            </p:nvPr>
          </p:nvGraphicFramePr>
          <p:xfrm>
            <a:off x="4665" y="890"/>
            <a:ext cx="16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2" name="Формула" r:id="rId24" imgW="139639" imgH="203112" progId="Equation.3">
                    <p:embed/>
                  </p:oleObj>
                </mc:Choice>
                <mc:Fallback>
                  <p:oleObj name="Формула" r:id="rId24" imgW="139639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65" y="890"/>
                          <a:ext cx="162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416" name="Object 4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271263479"/>
                </p:ext>
              </p:extLst>
            </p:nvPr>
          </p:nvGraphicFramePr>
          <p:xfrm>
            <a:off x="2483" y="1071"/>
            <a:ext cx="227" cy="2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3" name="Формула" r:id="rId25" imgW="253800" imgH="241200" progId="Equation.3">
                    <p:embed/>
                  </p:oleObj>
                </mc:Choice>
                <mc:Fallback>
                  <p:oleObj name="Формула" r:id="rId25" imgW="253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3" y="1071"/>
                          <a:ext cx="227" cy="21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8418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768042"/>
              </p:ext>
            </p:extLst>
          </p:nvPr>
        </p:nvGraphicFramePr>
        <p:xfrm>
          <a:off x="3422712" y="2395645"/>
          <a:ext cx="3738897" cy="6026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4" name="Формула" r:id="rId27" imgW="1143000" imgH="203200" progId="Equation.3">
                  <p:embed/>
                </p:oleObj>
              </mc:Choice>
              <mc:Fallback>
                <p:oleObj name="Формула" r:id="rId27" imgW="1143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22712" y="2395645"/>
                        <a:ext cx="3738897" cy="60260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98425" name="Group 57"/>
          <p:cNvGrpSpPr>
            <a:grpSpLocks/>
          </p:cNvGrpSpPr>
          <p:nvPr/>
        </p:nvGrpSpPr>
        <p:grpSpPr bwMode="auto">
          <a:xfrm>
            <a:off x="4321838" y="2959100"/>
            <a:ext cx="5305557" cy="979488"/>
            <a:chOff x="2513" y="1864"/>
            <a:chExt cx="3085" cy="617"/>
          </a:xfrm>
        </p:grpSpPr>
        <p:sp>
          <p:nvSpPr>
            <p:cNvPr id="698420" name="Text Box 52"/>
            <p:cNvSpPr txBox="1">
              <a:spLocks noChangeArrowheads="1"/>
            </p:cNvSpPr>
            <p:nvPr/>
          </p:nvSpPr>
          <p:spPr bwMode="auto">
            <a:xfrm>
              <a:off x="2513" y="1864"/>
              <a:ext cx="3085" cy="6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400" dirty="0">
                  <a:solidFill>
                    <a:schemeClr val="bg1"/>
                  </a:solidFill>
                </a:rPr>
                <a:t>    - угол между нормалью к контуру и направлением силовых линий магнитного поля,              - плечо силы.</a:t>
              </a:r>
            </a:p>
          </p:txBody>
        </p:sp>
        <p:graphicFrame>
          <p:nvGraphicFramePr>
            <p:cNvPr id="698421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655312653"/>
                </p:ext>
              </p:extLst>
            </p:nvPr>
          </p:nvGraphicFramePr>
          <p:xfrm>
            <a:off x="2538" y="1888"/>
            <a:ext cx="181" cy="1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5" name="Формула" r:id="rId29" imgW="177492" imgH="164814" progId="Equation.3">
                    <p:embed/>
                  </p:oleObj>
                </mc:Choice>
                <mc:Fallback>
                  <p:oleObj name="Формула" r:id="rId29" imgW="177492" imgH="164814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8" y="1888"/>
                          <a:ext cx="181" cy="16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98423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38000758"/>
                </p:ext>
              </p:extLst>
            </p:nvPr>
          </p:nvGraphicFramePr>
          <p:xfrm>
            <a:off x="3931" y="2251"/>
            <a:ext cx="545" cy="1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6" name="Формула" r:id="rId31" imgW="583947" imgH="190417" progId="Equation.3">
                    <p:embed/>
                  </p:oleObj>
                </mc:Choice>
                <mc:Fallback>
                  <p:oleObj name="Формула" r:id="rId31" imgW="583947" imgH="190417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31" y="2251"/>
                          <a:ext cx="545" cy="17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98430" name="Group 62"/>
          <p:cNvGrpSpPr>
            <a:grpSpLocks/>
          </p:cNvGrpSpPr>
          <p:nvPr/>
        </p:nvGrpSpPr>
        <p:grpSpPr bwMode="auto">
          <a:xfrm>
            <a:off x="5264283" y="4605342"/>
            <a:ext cx="3743986" cy="757238"/>
            <a:chOff x="3334" y="2795"/>
            <a:chExt cx="2177" cy="477"/>
          </a:xfrm>
        </p:grpSpPr>
        <p:sp>
          <p:nvSpPr>
            <p:cNvPr id="698427" name="Text Box 59"/>
            <p:cNvSpPr txBox="1">
              <a:spLocks noChangeArrowheads="1"/>
            </p:cNvSpPr>
            <p:nvPr/>
          </p:nvSpPr>
          <p:spPr bwMode="auto">
            <a:xfrm>
              <a:off x="3334" y="2795"/>
              <a:ext cx="2177" cy="4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400" dirty="0"/>
                <a:t>Подставив выражение для силы                    , получим </a:t>
              </a:r>
            </a:p>
          </p:txBody>
        </p:sp>
        <p:graphicFrame>
          <p:nvGraphicFramePr>
            <p:cNvPr id="698428" name="Object 6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22964390"/>
                </p:ext>
              </p:extLst>
            </p:nvPr>
          </p:nvGraphicFramePr>
          <p:xfrm>
            <a:off x="3865" y="3019"/>
            <a:ext cx="770" cy="2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77" name="Формула" r:id="rId33" imgW="748975" imgH="203112" progId="Equation.3">
                    <p:embed/>
                  </p:oleObj>
                </mc:Choice>
                <mc:Fallback>
                  <p:oleObj name="Формула" r:id="rId33" imgW="74897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65" y="3019"/>
                          <a:ext cx="770" cy="20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98431" name="Object 63"/>
          <p:cNvGraphicFramePr>
            <a:graphicFrameLocks noChangeAspect="1"/>
          </p:cNvGraphicFramePr>
          <p:nvPr/>
        </p:nvGraphicFramePr>
        <p:xfrm>
          <a:off x="4461140" y="5589588"/>
          <a:ext cx="2775744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8" name="Формула" r:id="rId34" imgW="1282680" imgH="203040" progId="Equation.3">
                  <p:embed/>
                </p:oleObj>
              </mc:Choice>
              <mc:Fallback>
                <p:oleObj name="Формула" r:id="rId34" imgW="1282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61140" y="5589588"/>
                        <a:ext cx="2775744" cy="400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758906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0466" name="Group 50"/>
          <p:cNvGrpSpPr>
            <a:grpSpLocks/>
          </p:cNvGrpSpPr>
          <p:nvPr/>
        </p:nvGrpSpPr>
        <p:grpSpPr bwMode="auto">
          <a:xfrm>
            <a:off x="340519" y="1908175"/>
            <a:ext cx="4562608" cy="2806700"/>
            <a:chOff x="182" y="935"/>
            <a:chExt cx="2653" cy="1768"/>
          </a:xfrm>
        </p:grpSpPr>
        <p:grpSp>
          <p:nvGrpSpPr>
            <p:cNvPr id="700419" name="Group 3"/>
            <p:cNvGrpSpPr>
              <a:grpSpLocks/>
            </p:cNvGrpSpPr>
            <p:nvPr/>
          </p:nvGrpSpPr>
          <p:grpSpPr bwMode="auto">
            <a:xfrm>
              <a:off x="272" y="1024"/>
              <a:ext cx="1859" cy="1429"/>
              <a:chOff x="907" y="1640"/>
              <a:chExt cx="1859" cy="1429"/>
            </a:xfrm>
          </p:grpSpPr>
          <p:sp>
            <p:nvSpPr>
              <p:cNvPr id="700420" name="AutoShape 4"/>
              <p:cNvSpPr>
                <a:spLocks noChangeArrowheads="1"/>
              </p:cNvSpPr>
              <p:nvPr/>
            </p:nvSpPr>
            <p:spPr bwMode="auto">
              <a:xfrm rot="31543462">
                <a:off x="907" y="2026"/>
                <a:ext cx="1859" cy="1043"/>
              </a:xfrm>
              <a:prstGeom prst="parallelogram">
                <a:avLst>
                  <a:gd name="adj" fmla="val 21463"/>
                </a:avLst>
              </a:prstGeom>
              <a:solidFill>
                <a:schemeClr val="tx2"/>
              </a:solidFill>
              <a:ln w="28575" algn="ctr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700421" name="Line 5"/>
              <p:cNvSpPr>
                <a:spLocks noChangeShapeType="1"/>
              </p:cNvSpPr>
              <p:nvPr/>
            </p:nvSpPr>
            <p:spPr bwMode="auto">
              <a:xfrm>
                <a:off x="1807" y="1653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0422" name="Line 6"/>
              <p:cNvSpPr>
                <a:spLocks noChangeShapeType="1"/>
              </p:cNvSpPr>
              <p:nvPr/>
            </p:nvSpPr>
            <p:spPr bwMode="auto">
              <a:xfrm>
                <a:off x="1898" y="1640"/>
                <a:ext cx="0" cy="36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700423" name="AutoShape 7"/>
              <p:cNvSpPr>
                <a:spLocks noChangeArrowheads="1"/>
              </p:cNvSpPr>
              <p:nvPr/>
            </p:nvSpPr>
            <p:spPr bwMode="auto">
              <a:xfrm rot="-1001321">
                <a:off x="1809" y="1991"/>
                <a:ext cx="86" cy="25"/>
              </a:xfrm>
              <a:prstGeom prst="parallelogram">
                <a:avLst>
                  <a:gd name="adj" fmla="val 36725"/>
                </a:avLst>
              </a:prstGeom>
              <a:solidFill>
                <a:schemeClr val="tx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chemeClr val="bg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700424" name="Line 8"/>
            <p:cNvSpPr>
              <a:spLocks noChangeAspect="1" noChangeShapeType="1"/>
            </p:cNvSpPr>
            <p:nvPr/>
          </p:nvSpPr>
          <p:spPr bwMode="auto">
            <a:xfrm rot="60000">
              <a:off x="1199" y="935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5" name="Line 9"/>
            <p:cNvSpPr>
              <a:spLocks noChangeShapeType="1"/>
            </p:cNvSpPr>
            <p:nvPr/>
          </p:nvSpPr>
          <p:spPr bwMode="auto">
            <a:xfrm>
              <a:off x="1223" y="1928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6" name="Line 10"/>
            <p:cNvSpPr>
              <a:spLocks noChangeShapeType="1"/>
            </p:cNvSpPr>
            <p:nvPr/>
          </p:nvSpPr>
          <p:spPr bwMode="auto">
            <a:xfrm>
              <a:off x="1231" y="1923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7" name="Line 11"/>
            <p:cNvSpPr>
              <a:spLocks noChangeShapeType="1"/>
            </p:cNvSpPr>
            <p:nvPr/>
          </p:nvSpPr>
          <p:spPr bwMode="auto">
            <a:xfrm>
              <a:off x="393" y="1680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28" name="Line 12"/>
            <p:cNvSpPr>
              <a:spLocks noChangeShapeType="1"/>
            </p:cNvSpPr>
            <p:nvPr/>
          </p:nvSpPr>
          <p:spPr bwMode="auto">
            <a:xfrm rot="10800000">
              <a:off x="1981" y="1360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29" name="Object 13"/>
            <p:cNvGraphicFramePr>
              <a:graphicFrameLocks noChangeAspect="1"/>
            </p:cNvGraphicFramePr>
            <p:nvPr/>
          </p:nvGraphicFramePr>
          <p:xfrm>
            <a:off x="2632" y="1770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2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32" y="1770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0" name="Object 14"/>
            <p:cNvGraphicFramePr>
              <a:graphicFrameLocks noChangeAspect="1"/>
            </p:cNvGraphicFramePr>
            <p:nvPr/>
          </p:nvGraphicFramePr>
          <p:xfrm>
            <a:off x="2064" y="2276"/>
            <a:ext cx="257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3" name="Формула" r:id="rId6" imgW="241200" imgH="253800" progId="Equation.3">
                    <p:embed/>
                  </p:oleObj>
                </mc:Choice>
                <mc:Fallback>
                  <p:oleObj name="Формула" r:id="rId6" imgW="241200" imgH="2538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276"/>
                          <a:ext cx="257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1" name="Object 15"/>
            <p:cNvGraphicFramePr>
              <a:graphicFrameLocks noChangeAspect="1"/>
            </p:cNvGraphicFramePr>
            <p:nvPr/>
          </p:nvGraphicFramePr>
          <p:xfrm>
            <a:off x="182" y="1635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4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" y="1635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2" name="Object 16"/>
            <p:cNvGraphicFramePr>
              <a:graphicFrameLocks noChangeAspect="1"/>
            </p:cNvGraphicFramePr>
            <p:nvPr/>
          </p:nvGraphicFramePr>
          <p:xfrm>
            <a:off x="2056" y="1301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5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56" y="1301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3" name="Object 17"/>
            <p:cNvGraphicFramePr>
              <a:graphicFrameLocks noChangeAspect="1"/>
            </p:cNvGraphicFramePr>
            <p:nvPr/>
          </p:nvGraphicFramePr>
          <p:xfrm>
            <a:off x="1292" y="2441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6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92" y="2441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4" name="Object 18"/>
            <p:cNvGraphicFramePr>
              <a:graphicFrameLocks noChangeAspect="1"/>
            </p:cNvGraphicFramePr>
            <p:nvPr/>
          </p:nvGraphicFramePr>
          <p:xfrm>
            <a:off x="924" y="1256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7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24" y="1256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5" name="Object 19"/>
            <p:cNvGraphicFramePr>
              <a:graphicFrameLocks noChangeAspect="1"/>
            </p:cNvGraphicFramePr>
            <p:nvPr/>
          </p:nvGraphicFramePr>
          <p:xfrm>
            <a:off x="2018" y="1691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8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18" y="1691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36" name="Object 20"/>
            <p:cNvGraphicFramePr>
              <a:graphicFrameLocks noChangeAspect="1"/>
            </p:cNvGraphicFramePr>
            <p:nvPr/>
          </p:nvGraphicFramePr>
          <p:xfrm>
            <a:off x="237" y="2281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89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7" y="2281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0440" name="Line 24"/>
            <p:cNvSpPr>
              <a:spLocks noChangeShapeType="1"/>
            </p:cNvSpPr>
            <p:nvPr/>
          </p:nvSpPr>
          <p:spPr bwMode="auto">
            <a:xfrm rot="60000" flipV="1">
              <a:off x="401" y="1723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41" name="Line 25"/>
            <p:cNvSpPr>
              <a:spLocks noChangeShapeType="1"/>
            </p:cNvSpPr>
            <p:nvPr/>
          </p:nvSpPr>
          <p:spPr bwMode="auto">
            <a:xfrm>
              <a:off x="1649" y="1566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0442" name="Line 26"/>
            <p:cNvSpPr>
              <a:spLocks noChangeShapeType="1"/>
            </p:cNvSpPr>
            <p:nvPr/>
          </p:nvSpPr>
          <p:spPr bwMode="auto">
            <a:xfrm>
              <a:off x="409" y="2121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44" name="Object 28"/>
            <p:cNvGraphicFramePr>
              <a:graphicFrameLocks noChangeAspect="1"/>
            </p:cNvGraphicFramePr>
            <p:nvPr/>
          </p:nvGraphicFramePr>
          <p:xfrm>
            <a:off x="734" y="2140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0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34" y="2140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45" name="Object 29"/>
            <p:cNvGraphicFramePr>
              <a:graphicFrameLocks noChangeAspect="1"/>
            </p:cNvGraphicFramePr>
            <p:nvPr/>
          </p:nvGraphicFramePr>
          <p:xfrm>
            <a:off x="1468" y="1421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1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68" y="1421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0449" name="Arc 33"/>
            <p:cNvSpPr>
              <a:spLocks/>
            </p:cNvSpPr>
            <p:nvPr/>
          </p:nvSpPr>
          <p:spPr bwMode="auto">
            <a:xfrm rot="11016967" flipH="1">
              <a:off x="1601" y="1905"/>
              <a:ext cx="288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0450" name="Object 34"/>
            <p:cNvGraphicFramePr>
              <a:graphicFrameLocks noChangeAspect="1"/>
            </p:cNvGraphicFramePr>
            <p:nvPr/>
          </p:nvGraphicFramePr>
          <p:xfrm>
            <a:off x="1575" y="1929"/>
            <a:ext cx="192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2" name="Формула" r:id="rId20" imgW="177480" imgH="164880" progId="Equation.3">
                    <p:embed/>
                  </p:oleObj>
                </mc:Choice>
                <mc:Fallback>
                  <p:oleObj name="Формула" r:id="rId20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75" y="1929"/>
                          <a:ext cx="192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43" name="Line 27"/>
          <p:cNvSpPr>
            <a:spLocks noChangeShapeType="1"/>
          </p:cNvSpPr>
          <p:nvPr/>
        </p:nvSpPr>
        <p:spPr bwMode="auto">
          <a:xfrm>
            <a:off x="2110186" y="3486150"/>
            <a:ext cx="574410" cy="261938"/>
          </a:xfrm>
          <a:prstGeom prst="line">
            <a:avLst/>
          </a:prstGeom>
          <a:noFill/>
          <a:ln w="47625">
            <a:solidFill>
              <a:srgbClr val="F061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0446" name="Object 30"/>
          <p:cNvGraphicFramePr>
            <a:graphicFrameLocks noChangeAspect="1"/>
          </p:cNvGraphicFramePr>
          <p:nvPr/>
        </p:nvGraphicFramePr>
        <p:xfrm>
          <a:off x="2235729" y="3659188"/>
          <a:ext cx="481542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3" name="Формула" r:id="rId22" imgW="291960" imgH="279360" progId="Equation.3">
                  <p:embed/>
                </p:oleObj>
              </mc:Choice>
              <mc:Fallback>
                <p:oleObj name="Формула" r:id="rId22" imgW="29196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5729" y="3659188"/>
                        <a:ext cx="481542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0467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153074"/>
              </p:ext>
            </p:extLst>
          </p:nvPr>
        </p:nvGraphicFramePr>
        <p:xfrm>
          <a:off x="838732" y="476672"/>
          <a:ext cx="3863701" cy="5637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4" name="Формула" r:id="rId24" imgW="1282680" imgH="203040" progId="Equation.3">
                  <p:embed/>
                </p:oleObj>
              </mc:Choice>
              <mc:Fallback>
                <p:oleObj name="Формула" r:id="rId24" imgW="1282680" imgH="2030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732" y="476672"/>
                        <a:ext cx="3863701" cy="56375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0473" name="Group 57"/>
          <p:cNvGrpSpPr>
            <a:grpSpLocks/>
          </p:cNvGrpSpPr>
          <p:nvPr/>
        </p:nvGrpSpPr>
        <p:grpSpPr bwMode="auto">
          <a:xfrm>
            <a:off x="3627042" y="1341440"/>
            <a:ext cx="6007232" cy="1422401"/>
            <a:chOff x="2109" y="845"/>
            <a:chExt cx="3493" cy="896"/>
          </a:xfrm>
        </p:grpSpPr>
        <p:sp>
          <p:nvSpPr>
            <p:cNvPr id="700468" name="Text Box 52"/>
            <p:cNvSpPr txBox="1">
              <a:spLocks noChangeArrowheads="1"/>
            </p:cNvSpPr>
            <p:nvPr/>
          </p:nvSpPr>
          <p:spPr bwMode="auto">
            <a:xfrm>
              <a:off x="2109" y="845"/>
              <a:ext cx="3493" cy="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90000"/>
                </a:lnSpc>
              </a:pPr>
              <a:r>
                <a:rPr lang="ru-RU" sz="2400" dirty="0"/>
                <a:t>        - это площадь, ограниченная контуром, </a:t>
              </a:r>
              <a:r>
                <a:rPr lang="ru-RU" sz="2400" dirty="0" smtClean="0"/>
                <a:t>                         </a:t>
              </a:r>
            </a:p>
            <a:p>
              <a:pPr algn="just">
                <a:lnSpc>
                  <a:spcPct val="90000"/>
                </a:lnSpc>
              </a:pPr>
              <a:endParaRPr lang="ru-RU" sz="2400" dirty="0" smtClean="0"/>
            </a:p>
            <a:p>
              <a:pPr algn="just">
                <a:lnSpc>
                  <a:spcPct val="90000"/>
                </a:lnSpc>
              </a:pPr>
              <a:endParaRPr lang="ru-RU" sz="2400" dirty="0"/>
            </a:p>
            <a:p>
              <a:pPr algn="just">
                <a:lnSpc>
                  <a:spcPct val="90000"/>
                </a:lnSpc>
              </a:pPr>
              <a:r>
                <a:rPr lang="ru-RU" sz="2400" dirty="0" smtClean="0"/>
                <a:t>магнитного </a:t>
              </a:r>
              <a:r>
                <a:rPr lang="ru-RU" sz="2400" dirty="0"/>
                <a:t>момента контура с током.</a:t>
              </a:r>
            </a:p>
          </p:txBody>
        </p:sp>
        <p:graphicFrame>
          <p:nvGraphicFramePr>
            <p:cNvPr id="700469" name="Object 5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07409348"/>
                </p:ext>
              </p:extLst>
            </p:nvPr>
          </p:nvGraphicFramePr>
          <p:xfrm>
            <a:off x="2202" y="845"/>
            <a:ext cx="227" cy="1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5" name="Формула" r:id="rId26" imgW="241195" imgH="203112" progId="Equation.3">
                    <p:embed/>
                  </p:oleObj>
                </mc:Choice>
                <mc:Fallback>
                  <p:oleObj name="Формула" r:id="rId26" imgW="241195" imgH="203112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202" y="845"/>
                          <a:ext cx="227" cy="19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0471" name="Object 5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25391418"/>
                </p:ext>
              </p:extLst>
            </p:nvPr>
          </p:nvGraphicFramePr>
          <p:xfrm>
            <a:off x="2545" y="1117"/>
            <a:ext cx="1968" cy="5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6" name="Формула" r:id="rId28" imgW="876240" imgH="228600" progId="Equation.3">
                    <p:embed/>
                  </p:oleObj>
                </mc:Choice>
                <mc:Fallback>
                  <p:oleObj name="Формула" r:id="rId28" imgW="876240" imgH="2286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5" y="1117"/>
                          <a:ext cx="1968" cy="509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74" name="Text Box 58"/>
          <p:cNvSpPr txBox="1">
            <a:spLocks noChangeArrowheads="1"/>
          </p:cNvSpPr>
          <p:nvPr/>
        </p:nvSpPr>
        <p:spPr bwMode="auto">
          <a:xfrm>
            <a:off x="4562608" y="2780928"/>
            <a:ext cx="468127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400" dirty="0"/>
              <a:t>В итоге получим выражение вида </a:t>
            </a:r>
          </a:p>
        </p:txBody>
      </p:sp>
      <p:graphicFrame>
        <p:nvGraphicFramePr>
          <p:cNvPr id="700475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97484"/>
              </p:ext>
            </p:extLst>
          </p:nvPr>
        </p:nvGraphicFramePr>
        <p:xfrm>
          <a:off x="5529064" y="3246713"/>
          <a:ext cx="3073624" cy="630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7" name="Формула" r:id="rId30" imgW="1257120" imgH="279360" progId="Equation.3">
                  <p:embed/>
                </p:oleObj>
              </mc:Choice>
              <mc:Fallback>
                <p:oleObj name="Формула" r:id="rId30" imgW="125712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29064" y="3246713"/>
                        <a:ext cx="3073624" cy="63023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00481" name="Group 65"/>
          <p:cNvGrpSpPr>
            <a:grpSpLocks/>
          </p:cNvGrpSpPr>
          <p:nvPr/>
        </p:nvGrpSpPr>
        <p:grpSpPr bwMode="auto">
          <a:xfrm>
            <a:off x="4562606" y="4019544"/>
            <a:ext cx="4837775" cy="1200148"/>
            <a:chOff x="2653" y="2566"/>
            <a:chExt cx="2813" cy="756"/>
          </a:xfrm>
        </p:grpSpPr>
        <p:sp>
          <p:nvSpPr>
            <p:cNvPr id="700477" name="Text Box 61"/>
            <p:cNvSpPr txBox="1">
              <a:spLocks noChangeArrowheads="1"/>
            </p:cNvSpPr>
            <p:nvPr/>
          </p:nvSpPr>
          <p:spPr bwMode="auto">
            <a:xfrm>
              <a:off x="2653" y="2566"/>
              <a:ext cx="2813" cy="75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ru-RU" sz="2400" dirty="0"/>
                <a:t>Магнитный момент        контура с током по направлению совпадает с положительной нормалью  контура</a:t>
              </a:r>
            </a:p>
          </p:txBody>
        </p:sp>
        <p:graphicFrame>
          <p:nvGraphicFramePr>
            <p:cNvPr id="700480" name="Object 6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8266027"/>
                </p:ext>
              </p:extLst>
            </p:nvPr>
          </p:nvGraphicFramePr>
          <p:xfrm>
            <a:off x="4262" y="2593"/>
            <a:ext cx="249" cy="23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98" name="Формула" r:id="rId32" imgW="291960" imgH="279360" progId="Equation.3">
                    <p:embed/>
                  </p:oleObj>
                </mc:Choice>
                <mc:Fallback>
                  <p:oleObj name="Формула" r:id="rId32" imgW="29196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62" y="2593"/>
                          <a:ext cx="249" cy="23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0482" name="Text Box 66"/>
          <p:cNvSpPr txBox="1">
            <a:spLocks noChangeArrowheads="1"/>
          </p:cNvSpPr>
          <p:nvPr/>
        </p:nvSpPr>
        <p:spPr bwMode="auto">
          <a:xfrm>
            <a:off x="499999" y="5283996"/>
            <a:ext cx="7955756" cy="387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dirty="0"/>
              <a:t>Выражение для вращающего момента в векторной форме: </a:t>
            </a:r>
          </a:p>
        </p:txBody>
      </p:sp>
      <p:graphicFrame>
        <p:nvGraphicFramePr>
          <p:cNvPr id="700483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4786218"/>
              </p:ext>
            </p:extLst>
          </p:nvPr>
        </p:nvGraphicFramePr>
        <p:xfrm>
          <a:off x="4160912" y="5644359"/>
          <a:ext cx="2445590" cy="740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99" name="Формула" r:id="rId34" imgW="774360" imgH="253800" progId="Equation.3">
                  <p:embed/>
                </p:oleObj>
              </mc:Choice>
              <mc:Fallback>
                <p:oleObj name="Формула" r:id="rId34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0912" y="5644359"/>
                        <a:ext cx="2445590" cy="74091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75214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2515" name="Group 51"/>
          <p:cNvGrpSpPr>
            <a:grpSpLocks/>
          </p:cNvGrpSpPr>
          <p:nvPr/>
        </p:nvGrpSpPr>
        <p:grpSpPr bwMode="auto">
          <a:xfrm>
            <a:off x="340519" y="1908175"/>
            <a:ext cx="4562608" cy="2806700"/>
            <a:chOff x="198" y="1202"/>
            <a:chExt cx="2653" cy="1768"/>
          </a:xfrm>
        </p:grpSpPr>
        <p:sp>
          <p:nvSpPr>
            <p:cNvPr id="702468" name="AutoShape 4"/>
            <p:cNvSpPr>
              <a:spLocks noChangeArrowheads="1"/>
            </p:cNvSpPr>
            <p:nvPr/>
          </p:nvSpPr>
          <p:spPr bwMode="auto">
            <a:xfrm rot="31543462">
              <a:off x="288" y="1677"/>
              <a:ext cx="1859" cy="1043"/>
            </a:xfrm>
            <a:prstGeom prst="parallelogram">
              <a:avLst>
                <a:gd name="adj" fmla="val 21463"/>
              </a:avLst>
            </a:prstGeom>
            <a:solidFill>
              <a:schemeClr val="tx2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2469" name="Line 5"/>
            <p:cNvSpPr>
              <a:spLocks noChangeShapeType="1"/>
            </p:cNvSpPr>
            <p:nvPr/>
          </p:nvSpPr>
          <p:spPr bwMode="auto">
            <a:xfrm>
              <a:off x="1188" y="1304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0" name="Line 6"/>
            <p:cNvSpPr>
              <a:spLocks noChangeShapeType="1"/>
            </p:cNvSpPr>
            <p:nvPr/>
          </p:nvSpPr>
          <p:spPr bwMode="auto">
            <a:xfrm>
              <a:off x="1279" y="1291"/>
              <a:ext cx="0" cy="3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1" name="AutoShape 7"/>
            <p:cNvSpPr>
              <a:spLocks noChangeArrowheads="1"/>
            </p:cNvSpPr>
            <p:nvPr/>
          </p:nvSpPr>
          <p:spPr bwMode="auto">
            <a:xfrm rot="-1001321">
              <a:off x="1190" y="1642"/>
              <a:ext cx="86" cy="25"/>
            </a:xfrm>
            <a:prstGeom prst="parallelogram">
              <a:avLst>
                <a:gd name="adj" fmla="val 36725"/>
              </a:avLst>
            </a:prstGeom>
            <a:solidFill>
              <a:schemeClr val="tx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02472" name="Line 8"/>
            <p:cNvSpPr>
              <a:spLocks noChangeAspect="1" noChangeShapeType="1"/>
            </p:cNvSpPr>
            <p:nvPr/>
          </p:nvSpPr>
          <p:spPr bwMode="auto">
            <a:xfrm rot="60000">
              <a:off x="1215" y="1202"/>
              <a:ext cx="50" cy="176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3" name="Line 9"/>
            <p:cNvSpPr>
              <a:spLocks noChangeShapeType="1"/>
            </p:cNvSpPr>
            <p:nvPr/>
          </p:nvSpPr>
          <p:spPr bwMode="auto">
            <a:xfrm>
              <a:off x="1239" y="2195"/>
              <a:ext cx="1406" cy="0"/>
            </a:xfrm>
            <a:prstGeom prst="line">
              <a:avLst/>
            </a:prstGeom>
            <a:noFill/>
            <a:ln w="44450">
              <a:solidFill>
                <a:srgbClr val="180BBF"/>
              </a:solidFill>
              <a:round/>
              <a:headEnd/>
              <a:tailEnd type="stealth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4" name="Line 10"/>
            <p:cNvSpPr>
              <a:spLocks noChangeShapeType="1"/>
            </p:cNvSpPr>
            <p:nvPr/>
          </p:nvSpPr>
          <p:spPr bwMode="auto">
            <a:xfrm>
              <a:off x="1247" y="2190"/>
              <a:ext cx="862" cy="45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5" name="Line 11"/>
            <p:cNvSpPr>
              <a:spLocks noChangeShapeType="1"/>
            </p:cNvSpPr>
            <p:nvPr/>
          </p:nvSpPr>
          <p:spPr bwMode="auto">
            <a:xfrm>
              <a:off x="409" y="1947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76" name="Line 12"/>
            <p:cNvSpPr>
              <a:spLocks noChangeShapeType="1"/>
            </p:cNvSpPr>
            <p:nvPr/>
          </p:nvSpPr>
          <p:spPr bwMode="auto">
            <a:xfrm rot="10800000">
              <a:off x="1997" y="1627"/>
              <a:ext cx="0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lg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77" name="Object 13"/>
            <p:cNvGraphicFramePr>
              <a:graphicFrameLocks noChangeAspect="1"/>
            </p:cNvGraphicFramePr>
            <p:nvPr/>
          </p:nvGraphicFramePr>
          <p:xfrm>
            <a:off x="2648" y="2037"/>
            <a:ext cx="203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09" name="Формула" r:id="rId4" imgW="190440" imgH="241200" progId="Equation.3">
                    <p:embed/>
                  </p:oleObj>
                </mc:Choice>
                <mc:Fallback>
                  <p:oleObj name="Формула" r:id="rId4" imgW="1904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8" y="2037"/>
                          <a:ext cx="203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78" name="Object 14"/>
            <p:cNvGraphicFramePr>
              <a:graphicFrameLocks noChangeAspect="1"/>
            </p:cNvGraphicFramePr>
            <p:nvPr/>
          </p:nvGraphicFramePr>
          <p:xfrm>
            <a:off x="2080" y="2537"/>
            <a:ext cx="257" cy="2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0" name="Формула" r:id="rId6" imgW="241200" imgH="266400" progId="Equation.3">
                    <p:embed/>
                  </p:oleObj>
                </mc:Choice>
                <mc:Fallback>
                  <p:oleObj name="Формула" r:id="rId6" imgW="241200" imgH="2664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80" y="2537"/>
                          <a:ext cx="257" cy="28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79" name="Object 15"/>
            <p:cNvGraphicFramePr>
              <a:graphicFrameLocks noChangeAspect="1"/>
            </p:cNvGraphicFramePr>
            <p:nvPr/>
          </p:nvGraphicFramePr>
          <p:xfrm>
            <a:off x="198" y="1902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1" name="Формула" r:id="rId8" imgW="152280" imgH="190440" progId="Equation.3">
                    <p:embed/>
                  </p:oleObj>
                </mc:Choice>
                <mc:Fallback>
                  <p:oleObj name="Формула" r:id="rId8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8" y="1902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0" name="Object 16"/>
            <p:cNvGraphicFramePr>
              <a:graphicFrameLocks noChangeAspect="1"/>
            </p:cNvGraphicFramePr>
            <p:nvPr/>
          </p:nvGraphicFramePr>
          <p:xfrm>
            <a:off x="2072" y="1568"/>
            <a:ext cx="162" cy="2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2" name="Формула" r:id="rId10" imgW="152280" imgH="190440" progId="Equation.3">
                    <p:embed/>
                  </p:oleObj>
                </mc:Choice>
                <mc:Fallback>
                  <p:oleObj name="Формула" r:id="rId10" imgW="1522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72" y="1568"/>
                          <a:ext cx="162" cy="20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1" name="Object 17"/>
            <p:cNvGraphicFramePr>
              <a:graphicFrameLocks noChangeAspect="1"/>
            </p:cNvGraphicFramePr>
            <p:nvPr/>
          </p:nvGraphicFramePr>
          <p:xfrm>
            <a:off x="1308" y="2708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3" name="Формула" r:id="rId11" imgW="152280" imgH="164880" progId="Equation.3">
                    <p:embed/>
                  </p:oleObj>
                </mc:Choice>
                <mc:Fallback>
                  <p:oleObj name="Формула" r:id="rId11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8" y="2708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2" name="Object 18"/>
            <p:cNvGraphicFramePr>
              <a:graphicFrameLocks noChangeAspect="1"/>
            </p:cNvGraphicFramePr>
            <p:nvPr/>
          </p:nvGraphicFramePr>
          <p:xfrm>
            <a:off x="940" y="1523"/>
            <a:ext cx="162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4" name="Формула" r:id="rId13" imgW="152280" imgH="164880" progId="Equation.3">
                    <p:embed/>
                  </p:oleObj>
                </mc:Choice>
                <mc:Fallback>
                  <p:oleObj name="Формула" r:id="rId13" imgW="1522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40" y="1523"/>
                          <a:ext cx="162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3" name="Object 19"/>
            <p:cNvGraphicFramePr>
              <a:graphicFrameLocks noChangeAspect="1"/>
            </p:cNvGraphicFramePr>
            <p:nvPr/>
          </p:nvGraphicFramePr>
          <p:xfrm>
            <a:off x="2034" y="1958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5" name="Формула" r:id="rId14" imgW="139680" imgH="203040" progId="Equation.3">
                    <p:embed/>
                  </p:oleObj>
                </mc:Choice>
                <mc:Fallback>
                  <p:oleObj name="Формула" r:id="rId14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4" y="1958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4" name="Object 20"/>
            <p:cNvGraphicFramePr>
              <a:graphicFrameLocks noChangeAspect="1"/>
            </p:cNvGraphicFramePr>
            <p:nvPr/>
          </p:nvGraphicFramePr>
          <p:xfrm>
            <a:off x="253" y="2548"/>
            <a:ext cx="148" cy="21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6" name="Формула" r:id="rId16" imgW="139680" imgH="203040" progId="Equation.3">
                    <p:embed/>
                  </p:oleObj>
                </mc:Choice>
                <mc:Fallback>
                  <p:oleObj name="Формула" r:id="rId16" imgW="139680" imgH="2030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3" y="2548"/>
                          <a:ext cx="148" cy="21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85" name="Line 21"/>
            <p:cNvSpPr>
              <a:spLocks noChangeShapeType="1"/>
            </p:cNvSpPr>
            <p:nvPr/>
          </p:nvSpPr>
          <p:spPr bwMode="auto">
            <a:xfrm rot="60000" flipV="1">
              <a:off x="417" y="1990"/>
              <a:ext cx="1586" cy="41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86" name="Line 22"/>
            <p:cNvSpPr>
              <a:spLocks noChangeShapeType="1"/>
            </p:cNvSpPr>
            <p:nvPr/>
          </p:nvSpPr>
          <p:spPr bwMode="auto">
            <a:xfrm>
              <a:off x="1665" y="1833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 type="triangle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02487" name="Line 23"/>
            <p:cNvSpPr>
              <a:spLocks noChangeShapeType="1"/>
            </p:cNvSpPr>
            <p:nvPr/>
          </p:nvSpPr>
          <p:spPr bwMode="auto">
            <a:xfrm>
              <a:off x="425" y="2388"/>
              <a:ext cx="334" cy="165"/>
            </a:xfrm>
            <a:prstGeom prst="line">
              <a:avLst/>
            </a:prstGeom>
            <a:noFill/>
            <a:ln w="47625">
              <a:solidFill>
                <a:srgbClr val="3366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88" name="Object 24"/>
            <p:cNvGraphicFramePr>
              <a:graphicFrameLocks noChangeAspect="1"/>
            </p:cNvGraphicFramePr>
            <p:nvPr/>
          </p:nvGraphicFramePr>
          <p:xfrm>
            <a:off x="750" y="2407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7" name="Формула" r:id="rId17" imgW="203040" imgH="241200" progId="Equation.3">
                    <p:embed/>
                  </p:oleObj>
                </mc:Choice>
                <mc:Fallback>
                  <p:oleObj name="Формула" r:id="rId17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50" y="2407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489" name="Object 25"/>
            <p:cNvGraphicFramePr>
              <a:graphicFrameLocks noChangeAspect="1"/>
            </p:cNvGraphicFramePr>
            <p:nvPr/>
          </p:nvGraphicFramePr>
          <p:xfrm>
            <a:off x="1484" y="1688"/>
            <a:ext cx="216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8" name="Формула" r:id="rId19" imgW="203040" imgH="241200" progId="Equation.3">
                    <p:embed/>
                  </p:oleObj>
                </mc:Choice>
                <mc:Fallback>
                  <p:oleObj name="Формула" r:id="rId19" imgW="20304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84" y="1688"/>
                          <a:ext cx="216" cy="25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90" name="Arc 26"/>
            <p:cNvSpPr>
              <a:spLocks/>
            </p:cNvSpPr>
            <p:nvPr/>
          </p:nvSpPr>
          <p:spPr bwMode="auto">
            <a:xfrm rot="11016967" flipH="1">
              <a:off x="1617" y="2172"/>
              <a:ext cx="288" cy="216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91" name="Object 27"/>
            <p:cNvGraphicFramePr>
              <a:graphicFrameLocks noChangeAspect="1"/>
            </p:cNvGraphicFramePr>
            <p:nvPr/>
          </p:nvGraphicFramePr>
          <p:xfrm>
            <a:off x="1591" y="2196"/>
            <a:ext cx="192" cy="1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19" name="Формула" r:id="rId20" imgW="177480" imgH="164880" progId="Equation.3">
                    <p:embed/>
                  </p:oleObj>
                </mc:Choice>
                <mc:Fallback>
                  <p:oleObj name="Формула" r:id="rId20" imgW="177480" imgH="16488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91" y="2196"/>
                          <a:ext cx="192" cy="1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02495" name="Line 31"/>
            <p:cNvSpPr>
              <a:spLocks noChangeShapeType="1"/>
            </p:cNvSpPr>
            <p:nvPr/>
          </p:nvSpPr>
          <p:spPr bwMode="auto">
            <a:xfrm>
              <a:off x="1227" y="2196"/>
              <a:ext cx="334" cy="165"/>
            </a:xfrm>
            <a:prstGeom prst="line">
              <a:avLst/>
            </a:prstGeom>
            <a:noFill/>
            <a:ln w="47625">
              <a:solidFill>
                <a:srgbClr val="F061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aphicFrame>
          <p:nvGraphicFramePr>
            <p:cNvPr id="702496" name="Object 32"/>
            <p:cNvGraphicFramePr>
              <a:graphicFrameLocks noChangeAspect="1"/>
            </p:cNvGraphicFramePr>
            <p:nvPr/>
          </p:nvGraphicFramePr>
          <p:xfrm>
            <a:off x="1300" y="2305"/>
            <a:ext cx="280" cy="26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0" name="Формула" r:id="rId22" imgW="291960" imgH="279360" progId="Equation.3">
                    <p:embed/>
                  </p:oleObj>
                </mc:Choice>
                <mc:Fallback>
                  <p:oleObj name="Формула" r:id="rId22" imgW="291960" imgH="27936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00" y="2305"/>
                          <a:ext cx="280" cy="26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2497" name="Line 33"/>
          <p:cNvSpPr>
            <a:spLocks noChangeShapeType="1"/>
          </p:cNvSpPr>
          <p:nvPr/>
        </p:nvSpPr>
        <p:spPr bwMode="auto">
          <a:xfrm>
            <a:off x="2125663" y="3049588"/>
            <a:ext cx="0" cy="4318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graphicFrame>
        <p:nvGraphicFramePr>
          <p:cNvPr id="702498" name="Object 34"/>
          <p:cNvGraphicFramePr>
            <a:graphicFrameLocks noChangeAspect="1"/>
          </p:cNvGraphicFramePr>
          <p:nvPr/>
        </p:nvGraphicFramePr>
        <p:xfrm>
          <a:off x="1620044" y="2967039"/>
          <a:ext cx="464344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1" name="Формула" r:id="rId24" imgW="253800" imgH="241200" progId="Equation.3">
                  <p:embed/>
                </p:oleObj>
              </mc:Choice>
              <mc:Fallback>
                <p:oleObj name="Формула" r:id="rId24" imgW="253800" imgH="241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0044" y="2967039"/>
                        <a:ext cx="464344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2514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4080793"/>
              </p:ext>
            </p:extLst>
          </p:nvPr>
        </p:nvGraphicFramePr>
        <p:xfrm>
          <a:off x="1097226" y="960438"/>
          <a:ext cx="1673357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2" name="Формула" r:id="rId26" imgW="774360" imgH="253800" progId="Equation.3">
                  <p:embed/>
                </p:oleObj>
              </mc:Choice>
              <mc:Fallback>
                <p:oleObj name="Формула" r:id="rId26" imgW="774360" imgH="2538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7226" y="960438"/>
                        <a:ext cx="1673357" cy="508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02516" name="AutoShape 52"/>
          <p:cNvSpPr>
            <a:spLocks noChangeArrowheads="1"/>
          </p:cNvSpPr>
          <p:nvPr/>
        </p:nvSpPr>
        <p:spPr bwMode="auto">
          <a:xfrm rot="10800000">
            <a:off x="2919927" y="980728"/>
            <a:ext cx="935567" cy="360362"/>
          </a:xfrm>
          <a:prstGeom prst="leftArrow">
            <a:avLst>
              <a:gd name="adj1" fmla="val 50000"/>
              <a:gd name="adj2" fmla="val 59912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pSp>
        <p:nvGrpSpPr>
          <p:cNvPr id="702527" name="Group 63"/>
          <p:cNvGrpSpPr>
            <a:grpSpLocks/>
          </p:cNvGrpSpPr>
          <p:nvPr/>
        </p:nvGrpSpPr>
        <p:grpSpPr bwMode="auto">
          <a:xfrm>
            <a:off x="4326997" y="685801"/>
            <a:ext cx="5305557" cy="2063751"/>
            <a:chOff x="2425" y="432"/>
            <a:chExt cx="3085" cy="1300"/>
          </a:xfrm>
        </p:grpSpPr>
        <p:sp>
          <p:nvSpPr>
            <p:cNvPr id="702517" name="Text Box 53"/>
            <p:cNvSpPr txBox="1">
              <a:spLocks noChangeArrowheads="1"/>
            </p:cNvSpPr>
            <p:nvPr/>
          </p:nvSpPr>
          <p:spPr bwMode="auto">
            <a:xfrm>
              <a:off x="2425" y="432"/>
              <a:ext cx="3085" cy="11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ru-RU" sz="2400" dirty="0" smtClean="0"/>
                <a:t>Вектор момента силы направлен по правилу правого винта. Если вращаем ручку винта по направлению от</a:t>
              </a:r>
            </a:p>
            <a:p>
              <a:pPr>
                <a:lnSpc>
                  <a:spcPct val="90000"/>
                </a:lnSpc>
              </a:pPr>
              <a:r>
                <a:rPr lang="ru-RU" sz="2400" dirty="0"/>
                <a:t>к</a:t>
              </a:r>
              <a:r>
                <a:rPr lang="ru-RU" sz="2400" dirty="0" smtClean="0"/>
                <a:t>     , то поступательное движение винта указывает направление вектора </a:t>
              </a:r>
              <a:endParaRPr lang="ru-RU" sz="2400" i="1" dirty="0"/>
            </a:p>
          </p:txBody>
        </p:sp>
        <p:graphicFrame>
          <p:nvGraphicFramePr>
            <p:cNvPr id="702520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2548428"/>
                </p:ext>
              </p:extLst>
            </p:nvPr>
          </p:nvGraphicFramePr>
          <p:xfrm>
            <a:off x="4987" y="845"/>
            <a:ext cx="272" cy="25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3" name="Формула" r:id="rId28" imgW="291973" imgH="279279" progId="Equation.3">
                    <p:embed/>
                  </p:oleObj>
                </mc:Choice>
                <mc:Fallback>
                  <p:oleObj name="Формула" r:id="rId28" imgW="291973" imgH="279279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987" y="845"/>
                          <a:ext cx="272" cy="25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522" name="Object 5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28175632"/>
                </p:ext>
              </p:extLst>
            </p:nvPr>
          </p:nvGraphicFramePr>
          <p:xfrm>
            <a:off x="2607" y="1077"/>
            <a:ext cx="182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4" name="Формула" r:id="rId30" imgW="190417" imgH="241195" progId="Equation.3">
                    <p:embed/>
                  </p:oleObj>
                </mc:Choice>
                <mc:Fallback>
                  <p:oleObj name="Формула" r:id="rId30" imgW="190417" imgH="241195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07" y="1077"/>
                          <a:ext cx="182" cy="22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02526" name="Object 6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04818105"/>
                </p:ext>
              </p:extLst>
            </p:nvPr>
          </p:nvGraphicFramePr>
          <p:xfrm>
            <a:off x="2525" y="1522"/>
            <a:ext cx="227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5" name="Формула" r:id="rId32" imgW="253800" imgH="241200" progId="Equation.3">
                    <p:embed/>
                  </p:oleObj>
                </mc:Choice>
                <mc:Fallback>
                  <p:oleObj name="Формула" r:id="rId32" imgW="253800" imgH="241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25" y="1522"/>
                          <a:ext cx="227" cy="2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702530" name="Group 66"/>
          <p:cNvGrpSpPr>
            <a:grpSpLocks/>
          </p:cNvGrpSpPr>
          <p:nvPr/>
        </p:nvGrpSpPr>
        <p:grpSpPr bwMode="auto">
          <a:xfrm>
            <a:off x="5109502" y="2790826"/>
            <a:ext cx="4289160" cy="1865313"/>
            <a:chOff x="2971" y="1814"/>
            <a:chExt cx="2494" cy="1175"/>
          </a:xfrm>
        </p:grpSpPr>
        <p:sp>
          <p:nvSpPr>
            <p:cNvPr id="702528" name="Text Box 64"/>
            <p:cNvSpPr txBox="1">
              <a:spLocks noChangeArrowheads="1"/>
            </p:cNvSpPr>
            <p:nvPr/>
          </p:nvSpPr>
          <p:spPr bwMode="auto">
            <a:xfrm>
              <a:off x="2971" y="1814"/>
              <a:ext cx="2494" cy="1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80000"/>
                </a:lnSpc>
              </a:pPr>
              <a:r>
                <a:rPr lang="ru-RU" sz="2400" dirty="0"/>
                <a:t>Вращающий момент направлен по оси вращения контура,          </a:t>
              </a:r>
              <a:r>
                <a:rPr lang="ru-RU" sz="2400" dirty="0">
                  <a:solidFill>
                    <a:schemeClr val="tx2"/>
                  </a:solidFill>
                </a:rPr>
                <a:t>.</a:t>
              </a:r>
              <a:r>
                <a:rPr lang="ru-RU" sz="2400" dirty="0"/>
                <a:t> плоскости, в которой размещаются векторы магнитного момента и магнитной </a:t>
              </a:r>
              <a:r>
                <a:rPr lang="ru-RU" sz="2400" dirty="0" smtClean="0"/>
                <a:t>индукции     .</a:t>
              </a:r>
              <a:endParaRPr lang="ru-RU" sz="2400" dirty="0"/>
            </a:p>
          </p:txBody>
        </p:sp>
        <p:graphicFrame>
          <p:nvGraphicFramePr>
            <p:cNvPr id="702529" name="Object 6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00148306"/>
                </p:ext>
              </p:extLst>
            </p:nvPr>
          </p:nvGraphicFramePr>
          <p:xfrm>
            <a:off x="3047" y="2216"/>
            <a:ext cx="164" cy="1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2826" name="Формула" r:id="rId34" imgW="177480" imgH="190440" progId="Equation.3">
                    <p:embed/>
                  </p:oleObj>
                </mc:Choice>
                <mc:Fallback>
                  <p:oleObj name="Формула" r:id="rId34" imgW="177480" imgH="19044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47" y="2216"/>
                          <a:ext cx="164" cy="17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02531" name="Text Box 67"/>
          <p:cNvSpPr txBox="1">
            <a:spLocks noChangeArrowheads="1"/>
          </p:cNvSpPr>
          <p:nvPr/>
        </p:nvSpPr>
        <p:spPr bwMode="auto">
          <a:xfrm>
            <a:off x="507339" y="5084764"/>
            <a:ext cx="8893042" cy="9787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sz="2400" i="1" dirty="0"/>
              <a:t>Вращающий момент, действующий в однородном магнитном поле на контур с током, стремится сориентировать его перпендикулярно к силовым линиям магнитного поля.</a:t>
            </a:r>
            <a:r>
              <a:rPr lang="ru-RU" sz="2400" dirty="0"/>
              <a:t> </a:t>
            </a:r>
          </a:p>
        </p:txBody>
      </p:sp>
      <p:graphicFrame>
        <p:nvGraphicFramePr>
          <p:cNvPr id="4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64918462"/>
              </p:ext>
            </p:extLst>
          </p:nvPr>
        </p:nvGraphicFramePr>
        <p:xfrm>
          <a:off x="8625408" y="3885010"/>
          <a:ext cx="46778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7" name="Формула" r:id="rId36" imgW="291973" imgH="279279" progId="Equation.3">
                  <p:embed/>
                </p:oleObj>
              </mc:Choice>
              <mc:Fallback>
                <p:oleObj name="Формула" r:id="rId36" imgW="291973" imgH="27927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25408" y="3885010"/>
                        <a:ext cx="46778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0023675"/>
              </p:ext>
            </p:extLst>
          </p:nvPr>
        </p:nvGraphicFramePr>
        <p:xfrm>
          <a:off x="7952366" y="4221088"/>
          <a:ext cx="313002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28" name="Формула" r:id="rId37" imgW="190417" imgH="241195" progId="Equation.3">
                  <p:embed/>
                </p:oleObj>
              </mc:Choice>
              <mc:Fallback>
                <p:oleObj name="Формула" r:id="rId37" imgW="190417" imgH="241195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52366" y="4221088"/>
                        <a:ext cx="313002" cy="360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8666451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</TotalTime>
  <Words>1103</Words>
  <Application>Microsoft Office PowerPoint</Application>
  <PresentationFormat>Лист A4 (210x297 мм)</PresentationFormat>
  <Paragraphs>92</Paragraphs>
  <Slides>29</Slides>
  <Notes>6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4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Апекс</vt:lpstr>
      <vt:lpstr>Microsoft Equation 3.0</vt:lpstr>
      <vt:lpstr>Формула</vt:lpstr>
      <vt:lpstr>MathType 5.0 Equation</vt:lpstr>
      <vt:lpstr>MathType 6.0 Equation</vt:lpstr>
      <vt:lpstr>Сила Ампера. Сила Лоренца</vt:lpstr>
      <vt:lpstr>Закон Ампера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Сила Лоренца</vt:lpstr>
      <vt:lpstr>Сила Лоренца</vt:lpstr>
      <vt:lpstr>Презентация PowerPoint</vt:lpstr>
      <vt:lpstr>Сила Лоренца</vt:lpstr>
      <vt:lpstr>Презентация PowerPoint</vt:lpstr>
      <vt:lpstr>Период вращения и радиус окружности в магнитном поле</vt:lpstr>
      <vt:lpstr>Презентация PowerPoint</vt:lpstr>
      <vt:lpstr>Презентация PowerPoint</vt:lpstr>
      <vt:lpstr>Презентация PowerPoint</vt:lpstr>
      <vt:lpstr>Презентация PowerPoint</vt:lpstr>
      <vt:lpstr>Причина физического явления</vt:lpstr>
      <vt:lpstr>Магнитное поле Земли.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Сила Ампера. Сила Лоренца</dc:title>
  <dc:creator>Petr</dc:creator>
  <cp:lastModifiedBy>Petr</cp:lastModifiedBy>
  <cp:revision>15</cp:revision>
  <dcterms:created xsi:type="dcterms:W3CDTF">2020-11-08T04:38:46Z</dcterms:created>
  <dcterms:modified xsi:type="dcterms:W3CDTF">2020-11-08T06:10:03Z</dcterms:modified>
</cp:coreProperties>
</file>