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68" r:id="rId1"/>
  </p:sldMasterIdLst>
  <p:notesMasterIdLst>
    <p:notesMasterId r:id="rId106"/>
  </p:notesMasterIdLst>
  <p:sldIdLst>
    <p:sldId id="650" r:id="rId2"/>
    <p:sldId id="651" r:id="rId3"/>
    <p:sldId id="652" r:id="rId4"/>
    <p:sldId id="653" r:id="rId5"/>
    <p:sldId id="654" r:id="rId6"/>
    <p:sldId id="655" r:id="rId7"/>
    <p:sldId id="657" r:id="rId8"/>
    <p:sldId id="681" r:id="rId9"/>
    <p:sldId id="682" r:id="rId10"/>
    <p:sldId id="715" r:id="rId11"/>
    <p:sldId id="659" r:id="rId12"/>
    <p:sldId id="736" r:id="rId13"/>
    <p:sldId id="730" r:id="rId14"/>
    <p:sldId id="743" r:id="rId15"/>
    <p:sldId id="744" r:id="rId16"/>
    <p:sldId id="665" r:id="rId17"/>
    <p:sldId id="708" r:id="rId18"/>
    <p:sldId id="679" r:id="rId19"/>
    <p:sldId id="680" r:id="rId20"/>
    <p:sldId id="723" r:id="rId21"/>
    <p:sldId id="706" r:id="rId22"/>
    <p:sldId id="722" r:id="rId23"/>
    <p:sldId id="720" r:id="rId24"/>
    <p:sldId id="721" r:id="rId25"/>
    <p:sldId id="709" r:id="rId26"/>
    <p:sldId id="686" r:id="rId27"/>
    <p:sldId id="687" r:id="rId28"/>
    <p:sldId id="688" r:id="rId29"/>
    <p:sldId id="724" r:id="rId30"/>
    <p:sldId id="725" r:id="rId31"/>
    <p:sldId id="713" r:id="rId32"/>
    <p:sldId id="719" r:id="rId33"/>
    <p:sldId id="726" r:id="rId34"/>
    <p:sldId id="727" r:id="rId35"/>
    <p:sldId id="728" r:id="rId36"/>
    <p:sldId id="729" r:id="rId37"/>
    <p:sldId id="733" r:id="rId38"/>
    <p:sldId id="757" r:id="rId39"/>
    <p:sldId id="710" r:id="rId40"/>
    <p:sldId id="689" r:id="rId41"/>
    <p:sldId id="669" r:id="rId42"/>
    <p:sldId id="671" r:id="rId43"/>
    <p:sldId id="673" r:id="rId44"/>
    <p:sldId id="675" r:id="rId45"/>
    <p:sldId id="674" r:id="rId46"/>
    <p:sldId id="676" r:id="rId47"/>
    <p:sldId id="677" r:id="rId48"/>
    <p:sldId id="678" r:id="rId49"/>
    <p:sldId id="683" r:id="rId50"/>
    <p:sldId id="684" r:id="rId51"/>
    <p:sldId id="685" r:id="rId52"/>
    <p:sldId id="703" r:id="rId53"/>
    <p:sldId id="691" r:id="rId54"/>
    <p:sldId id="701" r:id="rId55"/>
    <p:sldId id="692" r:id="rId56"/>
    <p:sldId id="693" r:id="rId57"/>
    <p:sldId id="697" r:id="rId58"/>
    <p:sldId id="698" r:id="rId59"/>
    <p:sldId id="704" r:id="rId60"/>
    <p:sldId id="705" r:id="rId61"/>
    <p:sldId id="694" r:id="rId62"/>
    <p:sldId id="695" r:id="rId63"/>
    <p:sldId id="696" r:id="rId64"/>
    <p:sldId id="699" r:id="rId65"/>
    <p:sldId id="700" r:id="rId66"/>
    <p:sldId id="702" r:id="rId67"/>
    <p:sldId id="641" r:id="rId68"/>
    <p:sldId id="644" r:id="rId69"/>
    <p:sldId id="643" r:id="rId70"/>
    <p:sldId id="642" r:id="rId71"/>
    <p:sldId id="646" r:id="rId72"/>
    <p:sldId id="645" r:id="rId73"/>
    <p:sldId id="649" r:id="rId74"/>
    <p:sldId id="647" r:id="rId75"/>
    <p:sldId id="648" r:id="rId76"/>
    <p:sldId id="637" r:id="rId77"/>
    <p:sldId id="638" r:id="rId78"/>
    <p:sldId id="639" r:id="rId79"/>
    <p:sldId id="640" r:id="rId80"/>
    <p:sldId id="711" r:id="rId81"/>
    <p:sldId id="732" r:id="rId82"/>
    <p:sldId id="707" r:id="rId83"/>
    <p:sldId id="716" r:id="rId84"/>
    <p:sldId id="734" r:id="rId85"/>
    <p:sldId id="735" r:id="rId86"/>
    <p:sldId id="737" r:id="rId87"/>
    <p:sldId id="738" r:id="rId88"/>
    <p:sldId id="739" r:id="rId89"/>
    <p:sldId id="741" r:id="rId90"/>
    <p:sldId id="740" r:id="rId91"/>
    <p:sldId id="742" r:id="rId92"/>
    <p:sldId id="745" r:id="rId93"/>
    <p:sldId id="746" r:id="rId94"/>
    <p:sldId id="747" r:id="rId95"/>
    <p:sldId id="748" r:id="rId96"/>
    <p:sldId id="749" r:id="rId97"/>
    <p:sldId id="750" r:id="rId98"/>
    <p:sldId id="751" r:id="rId99"/>
    <p:sldId id="752" r:id="rId100"/>
    <p:sldId id="753" r:id="rId101"/>
    <p:sldId id="754" r:id="rId102"/>
    <p:sldId id="755" r:id="rId103"/>
    <p:sldId id="756" r:id="rId104"/>
    <p:sldId id="758" r:id="rId105"/>
  </p:sldIdLst>
  <p:sldSz cx="9144000" cy="6858000" type="screen4x3"/>
  <p:notesSz cx="6797675" cy="9928225"/>
  <p:defaultTextStyle>
    <a:defPPr>
      <a:defRPr lang="ru-RU"/>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3399FF"/>
    <a:srgbClr val="FF3300"/>
    <a:srgbClr val="FF6600"/>
    <a:srgbClr val="0099CC"/>
    <a:srgbClr val="0000FF"/>
    <a:srgbClr val="FFFF99"/>
    <a:srgbClr val="FF5050"/>
    <a:srgbClr val="FFFFCC"/>
    <a:srgbClr val="4357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49" autoAdjust="0"/>
    <p:restoredTop sz="94654" autoAdjust="0"/>
  </p:normalViewPr>
  <p:slideViewPr>
    <p:cSldViewPr>
      <p:cViewPr varScale="1">
        <p:scale>
          <a:sx n="115" d="100"/>
          <a:sy n="115" d="100"/>
        </p:scale>
        <p:origin x="1482"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1143784153005468"/>
          <c:y val="1.7208672086720868E-2"/>
        </c:manualLayout>
      </c:layout>
      <c:overlay val="0"/>
    </c:title>
    <c:autoTitleDeleted val="0"/>
    <c:plotArea>
      <c:layout/>
      <c:barChart>
        <c:barDir val="col"/>
        <c:grouping val="stacked"/>
        <c:varyColors val="0"/>
        <c:ser>
          <c:idx val="0"/>
          <c:order val="0"/>
          <c:tx>
            <c:strRef>
              <c:f>Лист1!$B$1</c:f>
              <c:strCache>
                <c:ptCount val="1"/>
                <c:pt idx="0">
                  <c:v>Количество угроз</c:v>
                </c:pt>
              </c:strCache>
            </c:strRef>
          </c:tx>
          <c:spPr>
            <a:solidFill>
              <a:schemeClr val="accent2">
                <a:lumMod val="75000"/>
              </a:schemeClr>
            </a:solidFill>
            <a:scene3d>
              <a:camera prst="orthographicFront"/>
              <a:lightRig rig="threePt" dir="t"/>
            </a:scene3d>
            <a:sp3d prstMaterial="matte">
              <a:bevelT/>
            </a:sp3d>
          </c:spPr>
          <c:invertIfNegative val="0"/>
          <c:dLbls>
            <c:dLbl>
              <c:idx val="0"/>
              <c:layout>
                <c:manualLayout>
                  <c:x val="0"/>
                  <c:y val="-0.16778455284552846"/>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5.3012441633394771E-17"/>
                  <c:y val="-0.283943089430894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8.6748633879781423E-3"/>
                  <c:y val="-0.34417344173441738"/>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0602488326678954E-16"/>
                  <c:y val="-0.35277777777777786"/>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8916211293260473E-3"/>
                  <c:y val="-0.36568428184281859"/>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solidFill>
                      <a:schemeClr val="tx1"/>
                    </a:solidFill>
                    <a:latin typeface="Arial" pitchFamily="34" charset="0"/>
                    <a:cs typeface="Arial"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Лист1!$A$2:$A$6</c:f>
              <c:numCache>
                <c:formatCode>General</c:formatCode>
                <c:ptCount val="5"/>
                <c:pt idx="0">
                  <c:v>2015</c:v>
                </c:pt>
                <c:pt idx="1">
                  <c:v>2016</c:v>
                </c:pt>
                <c:pt idx="2">
                  <c:v>2017</c:v>
                </c:pt>
                <c:pt idx="3">
                  <c:v>2018</c:v>
                </c:pt>
                <c:pt idx="4">
                  <c:v>2019</c:v>
                </c:pt>
              </c:numCache>
            </c:numRef>
          </c:cat>
          <c:val>
            <c:numRef>
              <c:f>Лист1!$B$2:$B$6</c:f>
              <c:numCache>
                <c:formatCode>General</c:formatCode>
                <c:ptCount val="5"/>
                <c:pt idx="0">
                  <c:v>184</c:v>
                </c:pt>
                <c:pt idx="1">
                  <c:v>196</c:v>
                </c:pt>
                <c:pt idx="2">
                  <c:v>207</c:v>
                </c:pt>
                <c:pt idx="3">
                  <c:v>213</c:v>
                </c:pt>
                <c:pt idx="4">
                  <c:v>213</c:v>
                </c:pt>
              </c:numCache>
            </c:numRef>
          </c:val>
        </c:ser>
        <c:dLbls>
          <c:showLegendKey val="0"/>
          <c:showVal val="0"/>
          <c:showCatName val="0"/>
          <c:showSerName val="0"/>
          <c:showPercent val="0"/>
          <c:showBubbleSize val="0"/>
        </c:dLbls>
        <c:gapWidth val="150"/>
        <c:overlap val="100"/>
        <c:axId val="388928536"/>
        <c:axId val="389151776"/>
      </c:barChart>
      <c:catAx>
        <c:axId val="388928536"/>
        <c:scaling>
          <c:orientation val="minMax"/>
        </c:scaling>
        <c:delete val="0"/>
        <c:axPos val="b"/>
        <c:numFmt formatCode="General" sourceLinked="1"/>
        <c:majorTickMark val="out"/>
        <c:minorTickMark val="none"/>
        <c:tickLblPos val="nextTo"/>
        <c:crossAx val="389151776"/>
        <c:crosses val="autoZero"/>
        <c:auto val="1"/>
        <c:lblAlgn val="ctr"/>
        <c:lblOffset val="100"/>
        <c:noMultiLvlLbl val="0"/>
      </c:catAx>
      <c:valAx>
        <c:axId val="389151776"/>
        <c:scaling>
          <c:orientation val="minMax"/>
        </c:scaling>
        <c:delete val="1"/>
        <c:axPos val="l"/>
        <c:majorGridlines>
          <c:spPr>
            <a:ln>
              <a:noFill/>
            </a:ln>
          </c:spPr>
        </c:majorGridlines>
        <c:numFmt formatCode="General" sourceLinked="1"/>
        <c:majorTickMark val="out"/>
        <c:minorTickMark val="none"/>
        <c:tickLblPos val="none"/>
        <c:crossAx val="388928536"/>
        <c:crosses val="autoZero"/>
        <c:crossBetween val="between"/>
      </c:valAx>
      <c:spPr>
        <a:noFill/>
      </c:spPr>
    </c:plotArea>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stacked"/>
        <c:varyColors val="0"/>
        <c:ser>
          <c:idx val="0"/>
          <c:order val="0"/>
          <c:tx>
            <c:strRef>
              <c:f>Лист1!$B$1</c:f>
              <c:strCache>
                <c:ptCount val="1"/>
                <c:pt idx="0">
                  <c:v>Количество уязвимостей</c:v>
                </c:pt>
              </c:strCache>
            </c:strRef>
          </c:tx>
          <c:spPr>
            <a:solidFill>
              <a:schemeClr val="accent2">
                <a:lumMod val="75000"/>
              </a:schemeClr>
            </a:solidFill>
            <a:scene3d>
              <a:camera prst="orthographicFront"/>
              <a:lightRig rig="threePt" dir="t"/>
            </a:scene3d>
            <a:sp3d prstMaterial="matte">
              <a:bevelT/>
            </a:sp3d>
          </c:spPr>
          <c:invertIfNegative val="0"/>
          <c:dLbls>
            <c:dLbl>
              <c:idx val="0"/>
              <c:layout>
                <c:manualLayout>
                  <c:x val="0"/>
                  <c:y val="-0.27964092140921415"/>
                </c:manualLayout>
              </c:layout>
              <c:spPr/>
              <c:txPr>
                <a:bodyPr/>
                <a:lstStyle/>
                <a:p>
                  <a:pPr>
                    <a:defRPr b="1">
                      <a:solidFill>
                        <a:schemeClr val="tx1"/>
                      </a:solidFill>
                      <a:latin typeface="Arial" pitchFamily="34" charset="0"/>
                      <a:cs typeface="Arial" pitchFamily="34" charset="0"/>
                    </a:defRPr>
                  </a:pPr>
                  <a:endParaRPr lang="ru-RU"/>
                </a:p>
              </c:txPr>
              <c:showLegendKey val="0"/>
              <c:showVal val="1"/>
              <c:showCatName val="0"/>
              <c:showSerName val="0"/>
              <c:showPercent val="0"/>
              <c:showBubbleSize val="0"/>
              <c:extLst>
                <c:ext xmlns:c15="http://schemas.microsoft.com/office/drawing/2012/chart" uri="{CE6537A1-D6FC-4f65-9D91-7224C49458BB}"/>
              </c:extLst>
            </c:dLbl>
            <c:dLbl>
              <c:idx val="1"/>
              <c:layout>
                <c:manualLayout>
                  <c:x val="-1.1065674560689454E-2"/>
                  <c:y val="-0.31405826558265593"/>
                </c:manualLayout>
              </c:layout>
              <c:spPr/>
              <c:txPr>
                <a:bodyPr/>
                <a:lstStyle/>
                <a:p>
                  <a:pPr>
                    <a:defRPr b="1">
                      <a:solidFill>
                        <a:schemeClr val="tx1"/>
                      </a:solidFill>
                      <a:latin typeface="Arial" pitchFamily="34" charset="0"/>
                      <a:cs typeface="Arial" pitchFamily="34" charset="0"/>
                    </a:defRPr>
                  </a:pPr>
                  <a:endParaRPr lang="ru-RU"/>
                </a:p>
              </c:txPr>
              <c:showLegendKey val="0"/>
              <c:showVal val="1"/>
              <c:showCatName val="0"/>
              <c:showSerName val="0"/>
              <c:showPercent val="0"/>
              <c:showBubbleSize val="0"/>
              <c:extLst>
                <c:ext xmlns:c15="http://schemas.microsoft.com/office/drawing/2012/chart" uri="{CE6537A1-D6FC-4f65-9D91-7224C49458BB}"/>
              </c:extLst>
            </c:dLbl>
            <c:dLbl>
              <c:idx val="2"/>
              <c:layout>
                <c:manualLayout>
                  <c:x val="1.0143417836336923E-16"/>
                  <c:y val="-0.33556910569105697"/>
                </c:manualLayout>
              </c:layout>
              <c:spPr/>
              <c:txPr>
                <a:bodyPr/>
                <a:lstStyle/>
                <a:p>
                  <a:pPr>
                    <a:defRPr b="1">
                      <a:solidFill>
                        <a:schemeClr val="tx1"/>
                      </a:solidFill>
                      <a:latin typeface="Arial" pitchFamily="34" charset="0"/>
                      <a:cs typeface="Arial" pitchFamily="34" charset="0"/>
                    </a:defRPr>
                  </a:pPr>
                  <a:endParaRPr lang="ru-RU"/>
                </a:p>
              </c:txPr>
              <c:showLegendKey val="0"/>
              <c:showVal val="1"/>
              <c:showCatName val="0"/>
              <c:showSerName val="0"/>
              <c:showPercent val="0"/>
              <c:showBubbleSize val="0"/>
              <c:extLst>
                <c:ext xmlns:c15="http://schemas.microsoft.com/office/drawing/2012/chart" uri="{CE6537A1-D6FC-4f65-9D91-7224C49458BB}"/>
              </c:extLst>
            </c:dLbl>
            <c:dLbl>
              <c:idx val="3"/>
              <c:layout>
                <c:manualLayout>
                  <c:x val="0"/>
                  <c:y val="-0.35277777777777786"/>
                </c:manualLayout>
              </c:layout>
              <c:spPr>
                <a:noFill/>
                <a:ln>
                  <a:noFill/>
                </a:ln>
                <a:effectLst/>
              </c:spPr>
              <c:txPr>
                <a:bodyPr/>
                <a:lstStyle/>
                <a:p>
                  <a:pPr>
                    <a:defRPr b="1">
                      <a:solidFill>
                        <a:schemeClr val="tx1"/>
                      </a:solidFill>
                      <a:latin typeface="Arial" pitchFamily="34" charset="0"/>
                      <a:cs typeface="Arial" pitchFamily="34" charset="0"/>
                    </a:defRPr>
                  </a:pPr>
                  <a:endParaRPr lang="ru-RU"/>
                </a:p>
              </c:txPr>
              <c:showLegendKey val="0"/>
              <c:showVal val="1"/>
              <c:showCatName val="0"/>
              <c:showSerName val="0"/>
              <c:showPercent val="0"/>
              <c:showBubbleSize val="0"/>
              <c:extLst>
                <c:ext xmlns:c15="http://schemas.microsoft.com/office/drawing/2012/chart" uri="{CE6537A1-D6FC-4f65-9D91-7224C49458BB}"/>
              </c:extLst>
            </c:dLbl>
            <c:dLbl>
              <c:idx val="4"/>
              <c:layout>
                <c:manualLayout>
                  <c:x val="0"/>
                  <c:y val="-0.34847560975609759"/>
                </c:manualLayout>
              </c:layout>
              <c:spPr>
                <a:noFill/>
                <a:ln>
                  <a:noFill/>
                </a:ln>
                <a:effectLst/>
              </c:spPr>
              <c:txPr>
                <a:bodyPr/>
                <a:lstStyle/>
                <a:p>
                  <a:pPr>
                    <a:defRPr b="1">
                      <a:solidFill>
                        <a:schemeClr val="tx1"/>
                      </a:solidFill>
                      <a:latin typeface="Arial" pitchFamily="34" charset="0"/>
                      <a:cs typeface="Arial" pitchFamily="34" charset="0"/>
                    </a:defRPr>
                  </a:pPr>
                  <a:endParaRPr lang="ru-RU"/>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solidFill>
                      <a:schemeClr val="bg1"/>
                    </a:solidFill>
                    <a:latin typeface="Arial" pitchFamily="34" charset="0"/>
                    <a:cs typeface="Arial"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Лист1!$A$2:$A$6</c:f>
              <c:numCache>
                <c:formatCode>General</c:formatCode>
                <c:ptCount val="5"/>
                <c:pt idx="0">
                  <c:v>2015</c:v>
                </c:pt>
                <c:pt idx="1">
                  <c:v>2016</c:v>
                </c:pt>
                <c:pt idx="2">
                  <c:v>2017</c:v>
                </c:pt>
                <c:pt idx="3">
                  <c:v>2018</c:v>
                </c:pt>
                <c:pt idx="4">
                  <c:v>2019</c:v>
                </c:pt>
              </c:numCache>
            </c:numRef>
          </c:cat>
          <c:val>
            <c:numRef>
              <c:f>Лист1!$B$2:$B$6</c:f>
              <c:numCache>
                <c:formatCode>General</c:formatCode>
                <c:ptCount val="5"/>
                <c:pt idx="0">
                  <c:v>12268</c:v>
                </c:pt>
                <c:pt idx="1">
                  <c:v>15178</c:v>
                </c:pt>
                <c:pt idx="2">
                  <c:v>17557</c:v>
                </c:pt>
                <c:pt idx="3">
                  <c:v>19240</c:v>
                </c:pt>
                <c:pt idx="4">
                  <c:v>21022</c:v>
                </c:pt>
              </c:numCache>
            </c:numRef>
          </c:val>
        </c:ser>
        <c:dLbls>
          <c:showLegendKey val="0"/>
          <c:showVal val="0"/>
          <c:showCatName val="0"/>
          <c:showSerName val="0"/>
          <c:showPercent val="0"/>
          <c:showBubbleSize val="0"/>
        </c:dLbls>
        <c:gapWidth val="150"/>
        <c:overlap val="100"/>
        <c:axId val="476498240"/>
        <c:axId val="476497064"/>
      </c:barChart>
      <c:catAx>
        <c:axId val="476498240"/>
        <c:scaling>
          <c:orientation val="minMax"/>
        </c:scaling>
        <c:delete val="0"/>
        <c:axPos val="b"/>
        <c:numFmt formatCode="General" sourceLinked="1"/>
        <c:majorTickMark val="out"/>
        <c:minorTickMark val="none"/>
        <c:tickLblPos val="nextTo"/>
        <c:crossAx val="476497064"/>
        <c:crosses val="autoZero"/>
        <c:auto val="1"/>
        <c:lblAlgn val="ctr"/>
        <c:lblOffset val="100"/>
        <c:noMultiLvlLbl val="0"/>
      </c:catAx>
      <c:valAx>
        <c:axId val="476497064"/>
        <c:scaling>
          <c:orientation val="minMax"/>
        </c:scaling>
        <c:delete val="1"/>
        <c:axPos val="l"/>
        <c:majorGridlines>
          <c:spPr>
            <a:ln>
              <a:noFill/>
            </a:ln>
          </c:spPr>
        </c:majorGridlines>
        <c:numFmt formatCode="General" sourceLinked="1"/>
        <c:majorTickMark val="out"/>
        <c:minorTickMark val="none"/>
        <c:tickLblPos val="none"/>
        <c:crossAx val="476498240"/>
        <c:crosses val="autoZero"/>
        <c:crossBetween val="between"/>
      </c:valAx>
      <c:spPr>
        <a:noFill/>
      </c:spPr>
    </c:plotArea>
    <c:plotVisOnly val="1"/>
    <c:dispBlanksAs val="gap"/>
    <c:showDLblsOverMax val="0"/>
  </c:chart>
  <c:txPr>
    <a:bodyPr/>
    <a:lstStyle/>
    <a:p>
      <a:pPr>
        <a:defRPr sz="1800"/>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FF3DCC-B8C3-47BE-9452-0DBBFD313467}" type="doc">
      <dgm:prSet loTypeId="urn:microsoft.com/office/officeart/2008/layout/VerticalCurvedList" loCatId="list" qsTypeId="urn:microsoft.com/office/officeart/2005/8/quickstyle/3d1" qsCatId="3D" csTypeId="urn:microsoft.com/office/officeart/2005/8/colors/accent0_1" csCatId="mainScheme" phldr="1"/>
      <dgm:spPr/>
      <dgm:t>
        <a:bodyPr/>
        <a:lstStyle/>
        <a:p>
          <a:endParaRPr lang="ru-RU"/>
        </a:p>
      </dgm:t>
    </dgm:pt>
    <dgm:pt modelId="{00A17DA3-1F85-482C-895C-0019274FFDF2}">
      <dgm:prSet phldrT="[Текст]"/>
      <dgm:spPr/>
      <dgm:t>
        <a:bodyPr/>
        <a:lstStyle/>
        <a:p>
          <a:r>
            <a:rPr lang="ru-RU" dirty="0" smtClean="0"/>
            <a:t>информация</a:t>
          </a:r>
          <a:endParaRPr lang="ru-RU" dirty="0"/>
        </a:p>
      </dgm:t>
    </dgm:pt>
    <dgm:pt modelId="{AEBF22C0-D51F-4907-9311-18CF3637B21A}" type="parTrans" cxnId="{5A0F2C67-0E44-40F6-BD34-FE826E9C371B}">
      <dgm:prSet/>
      <dgm:spPr/>
      <dgm:t>
        <a:bodyPr/>
        <a:lstStyle/>
        <a:p>
          <a:endParaRPr lang="ru-RU"/>
        </a:p>
      </dgm:t>
    </dgm:pt>
    <dgm:pt modelId="{D8C2F65D-6A5F-4767-9274-9235F8567A61}" type="sibTrans" cxnId="{5A0F2C67-0E44-40F6-BD34-FE826E9C371B}">
      <dgm:prSet/>
      <dgm:spPr/>
      <dgm:t>
        <a:bodyPr/>
        <a:lstStyle/>
        <a:p>
          <a:endParaRPr lang="ru-RU"/>
        </a:p>
      </dgm:t>
    </dgm:pt>
    <dgm:pt modelId="{A2B9666B-48F9-4510-AC90-B2FC92E4B85D}">
      <dgm:prSet phldrT="[Текст]"/>
      <dgm:spPr/>
      <dgm:t>
        <a:bodyPr/>
        <a:lstStyle/>
        <a:p>
          <a:r>
            <a:rPr lang="ru-RU" dirty="0" smtClean="0"/>
            <a:t>вид ОИ </a:t>
          </a:r>
          <a:endParaRPr lang="ru-RU" dirty="0"/>
        </a:p>
      </dgm:t>
    </dgm:pt>
    <dgm:pt modelId="{3DCF1367-A234-47B4-AA65-CE3BE7552B6D}" type="parTrans" cxnId="{D5197F6C-5193-4FAE-9C5E-ED8F52F1C213}">
      <dgm:prSet/>
      <dgm:spPr/>
      <dgm:t>
        <a:bodyPr/>
        <a:lstStyle/>
        <a:p>
          <a:endParaRPr lang="ru-RU"/>
        </a:p>
      </dgm:t>
    </dgm:pt>
    <dgm:pt modelId="{12822BB5-4122-42DA-B105-9E733B8A5227}" type="sibTrans" cxnId="{D5197F6C-5193-4FAE-9C5E-ED8F52F1C213}">
      <dgm:prSet/>
      <dgm:spPr/>
      <dgm:t>
        <a:bodyPr/>
        <a:lstStyle/>
        <a:p>
          <a:endParaRPr lang="ru-RU"/>
        </a:p>
      </dgm:t>
    </dgm:pt>
    <dgm:pt modelId="{2DCD5F14-38E6-4A44-A0BC-008B82EF039D}">
      <dgm:prSet phldrT="[Текст]"/>
      <dgm:spPr/>
      <dgm:t>
        <a:bodyPr/>
        <a:lstStyle/>
        <a:p>
          <a:r>
            <a:rPr lang="ru-RU" dirty="0" smtClean="0"/>
            <a:t>дополнительные условия</a:t>
          </a:r>
          <a:endParaRPr lang="ru-RU" dirty="0"/>
        </a:p>
      </dgm:t>
    </dgm:pt>
    <dgm:pt modelId="{9D5C161D-B7F9-401F-B3A2-7A62D35D63D3}" type="parTrans" cxnId="{8846DB3E-C0C4-436A-9D9B-57060B9E0AE4}">
      <dgm:prSet/>
      <dgm:spPr/>
      <dgm:t>
        <a:bodyPr/>
        <a:lstStyle/>
        <a:p>
          <a:endParaRPr lang="ru-RU"/>
        </a:p>
      </dgm:t>
    </dgm:pt>
    <dgm:pt modelId="{F02F9531-3198-46A8-BDC9-F0C0B96D7434}" type="sibTrans" cxnId="{8846DB3E-C0C4-436A-9D9B-57060B9E0AE4}">
      <dgm:prSet/>
      <dgm:spPr/>
      <dgm:t>
        <a:bodyPr/>
        <a:lstStyle/>
        <a:p>
          <a:endParaRPr lang="ru-RU"/>
        </a:p>
      </dgm:t>
    </dgm:pt>
    <dgm:pt modelId="{A71CD755-ACE5-4F4A-B46A-BE8BD9F3205F}" type="pres">
      <dgm:prSet presAssocID="{D9FF3DCC-B8C3-47BE-9452-0DBBFD313467}" presName="Name0" presStyleCnt="0">
        <dgm:presLayoutVars>
          <dgm:chMax val="7"/>
          <dgm:chPref val="7"/>
          <dgm:dir/>
        </dgm:presLayoutVars>
      </dgm:prSet>
      <dgm:spPr/>
      <dgm:t>
        <a:bodyPr/>
        <a:lstStyle/>
        <a:p>
          <a:endParaRPr lang="ru-RU"/>
        </a:p>
      </dgm:t>
    </dgm:pt>
    <dgm:pt modelId="{DFB4889E-7F0D-48E2-A868-DF0540403D5B}" type="pres">
      <dgm:prSet presAssocID="{D9FF3DCC-B8C3-47BE-9452-0DBBFD313467}" presName="Name1" presStyleCnt="0"/>
      <dgm:spPr/>
    </dgm:pt>
    <dgm:pt modelId="{9C01D99B-51BB-4DA8-A89D-B69CADD44631}" type="pres">
      <dgm:prSet presAssocID="{D9FF3DCC-B8C3-47BE-9452-0DBBFD313467}" presName="cycle" presStyleCnt="0"/>
      <dgm:spPr/>
    </dgm:pt>
    <dgm:pt modelId="{FA5D0B3B-1C17-4401-95AB-9746A79F5F7C}" type="pres">
      <dgm:prSet presAssocID="{D9FF3DCC-B8C3-47BE-9452-0DBBFD313467}" presName="srcNode" presStyleLbl="node1" presStyleIdx="0" presStyleCnt="3"/>
      <dgm:spPr/>
    </dgm:pt>
    <dgm:pt modelId="{71AFBEB9-8755-4590-92A1-B15789B11180}" type="pres">
      <dgm:prSet presAssocID="{D9FF3DCC-B8C3-47BE-9452-0DBBFD313467}" presName="conn" presStyleLbl="parChTrans1D2" presStyleIdx="0" presStyleCnt="1"/>
      <dgm:spPr/>
      <dgm:t>
        <a:bodyPr/>
        <a:lstStyle/>
        <a:p>
          <a:endParaRPr lang="ru-RU"/>
        </a:p>
      </dgm:t>
    </dgm:pt>
    <dgm:pt modelId="{0EA8646C-A36A-4A5D-9576-ABD3C888648B}" type="pres">
      <dgm:prSet presAssocID="{D9FF3DCC-B8C3-47BE-9452-0DBBFD313467}" presName="extraNode" presStyleLbl="node1" presStyleIdx="0" presStyleCnt="3"/>
      <dgm:spPr/>
    </dgm:pt>
    <dgm:pt modelId="{869B6C08-03EF-4C17-927E-7C9C233D74BF}" type="pres">
      <dgm:prSet presAssocID="{D9FF3DCC-B8C3-47BE-9452-0DBBFD313467}" presName="dstNode" presStyleLbl="node1" presStyleIdx="0" presStyleCnt="3"/>
      <dgm:spPr/>
    </dgm:pt>
    <dgm:pt modelId="{02A65EA6-B608-4126-B843-9C4DFF59327A}" type="pres">
      <dgm:prSet presAssocID="{00A17DA3-1F85-482C-895C-0019274FFDF2}" presName="text_1" presStyleLbl="node1" presStyleIdx="0" presStyleCnt="3">
        <dgm:presLayoutVars>
          <dgm:bulletEnabled val="1"/>
        </dgm:presLayoutVars>
      </dgm:prSet>
      <dgm:spPr/>
      <dgm:t>
        <a:bodyPr/>
        <a:lstStyle/>
        <a:p>
          <a:endParaRPr lang="ru-RU"/>
        </a:p>
      </dgm:t>
    </dgm:pt>
    <dgm:pt modelId="{B3AD64D6-2D31-493B-AE40-07EBAF9DF6ED}" type="pres">
      <dgm:prSet presAssocID="{00A17DA3-1F85-482C-895C-0019274FFDF2}" presName="accent_1" presStyleCnt="0"/>
      <dgm:spPr/>
    </dgm:pt>
    <dgm:pt modelId="{BD683AF7-F947-4954-95E0-DCE555873B36}" type="pres">
      <dgm:prSet presAssocID="{00A17DA3-1F85-482C-895C-0019274FFDF2}" presName="accentRepeatNode" presStyleLbl="solidFgAcc1" presStyleIdx="0" presStyleCnt="3"/>
      <dgm:spPr/>
    </dgm:pt>
    <dgm:pt modelId="{D6F1CC73-30F5-4CAF-AA56-C96A8307D40C}" type="pres">
      <dgm:prSet presAssocID="{A2B9666B-48F9-4510-AC90-B2FC92E4B85D}" presName="text_2" presStyleLbl="node1" presStyleIdx="1" presStyleCnt="3">
        <dgm:presLayoutVars>
          <dgm:bulletEnabled val="1"/>
        </dgm:presLayoutVars>
      </dgm:prSet>
      <dgm:spPr/>
      <dgm:t>
        <a:bodyPr/>
        <a:lstStyle/>
        <a:p>
          <a:endParaRPr lang="ru-RU"/>
        </a:p>
      </dgm:t>
    </dgm:pt>
    <dgm:pt modelId="{5F165039-0B58-4DE3-9D3F-671FC654574D}" type="pres">
      <dgm:prSet presAssocID="{A2B9666B-48F9-4510-AC90-B2FC92E4B85D}" presName="accent_2" presStyleCnt="0"/>
      <dgm:spPr/>
    </dgm:pt>
    <dgm:pt modelId="{C4B6DB59-B221-44B5-B7E9-995C38F402AF}" type="pres">
      <dgm:prSet presAssocID="{A2B9666B-48F9-4510-AC90-B2FC92E4B85D}" presName="accentRepeatNode" presStyleLbl="solidFgAcc1" presStyleIdx="1" presStyleCnt="3"/>
      <dgm:spPr/>
    </dgm:pt>
    <dgm:pt modelId="{DEFE974E-626D-4B43-B8CC-1535B3AEDF16}" type="pres">
      <dgm:prSet presAssocID="{2DCD5F14-38E6-4A44-A0BC-008B82EF039D}" presName="text_3" presStyleLbl="node1" presStyleIdx="2" presStyleCnt="3">
        <dgm:presLayoutVars>
          <dgm:bulletEnabled val="1"/>
        </dgm:presLayoutVars>
      </dgm:prSet>
      <dgm:spPr/>
      <dgm:t>
        <a:bodyPr/>
        <a:lstStyle/>
        <a:p>
          <a:endParaRPr lang="ru-RU"/>
        </a:p>
      </dgm:t>
    </dgm:pt>
    <dgm:pt modelId="{30640A6C-5F27-4A09-AC68-8DD3B8AE8413}" type="pres">
      <dgm:prSet presAssocID="{2DCD5F14-38E6-4A44-A0BC-008B82EF039D}" presName="accent_3" presStyleCnt="0"/>
      <dgm:spPr/>
    </dgm:pt>
    <dgm:pt modelId="{572B3A31-DCF3-484D-8232-8408E0A0217D}" type="pres">
      <dgm:prSet presAssocID="{2DCD5F14-38E6-4A44-A0BC-008B82EF039D}" presName="accentRepeatNode" presStyleLbl="solidFgAcc1" presStyleIdx="2" presStyleCnt="3"/>
      <dgm:spPr/>
    </dgm:pt>
  </dgm:ptLst>
  <dgm:cxnLst>
    <dgm:cxn modelId="{E61B4891-C9E5-4903-A3E6-A1E78579302C}" type="presOf" srcId="{D9FF3DCC-B8C3-47BE-9452-0DBBFD313467}" destId="{A71CD755-ACE5-4F4A-B46A-BE8BD9F3205F}" srcOrd="0" destOrd="0" presId="urn:microsoft.com/office/officeart/2008/layout/VerticalCurvedList"/>
    <dgm:cxn modelId="{6F72A09C-0453-4766-8726-E03384E95D53}" type="presOf" srcId="{2DCD5F14-38E6-4A44-A0BC-008B82EF039D}" destId="{DEFE974E-626D-4B43-B8CC-1535B3AEDF16}" srcOrd="0" destOrd="0" presId="urn:microsoft.com/office/officeart/2008/layout/VerticalCurvedList"/>
    <dgm:cxn modelId="{8846DB3E-C0C4-436A-9D9B-57060B9E0AE4}" srcId="{D9FF3DCC-B8C3-47BE-9452-0DBBFD313467}" destId="{2DCD5F14-38E6-4A44-A0BC-008B82EF039D}" srcOrd="2" destOrd="0" parTransId="{9D5C161D-B7F9-401F-B3A2-7A62D35D63D3}" sibTransId="{F02F9531-3198-46A8-BDC9-F0C0B96D7434}"/>
    <dgm:cxn modelId="{5A0F2C67-0E44-40F6-BD34-FE826E9C371B}" srcId="{D9FF3DCC-B8C3-47BE-9452-0DBBFD313467}" destId="{00A17DA3-1F85-482C-895C-0019274FFDF2}" srcOrd="0" destOrd="0" parTransId="{AEBF22C0-D51F-4907-9311-18CF3637B21A}" sibTransId="{D8C2F65D-6A5F-4767-9274-9235F8567A61}"/>
    <dgm:cxn modelId="{3112865F-3784-4665-A01B-96780796CD7E}" type="presOf" srcId="{D8C2F65D-6A5F-4767-9274-9235F8567A61}" destId="{71AFBEB9-8755-4590-92A1-B15789B11180}" srcOrd="0" destOrd="0" presId="urn:microsoft.com/office/officeart/2008/layout/VerticalCurvedList"/>
    <dgm:cxn modelId="{FE54480C-0CC0-48AD-8E67-276D3F4D0B09}" type="presOf" srcId="{00A17DA3-1F85-482C-895C-0019274FFDF2}" destId="{02A65EA6-B608-4126-B843-9C4DFF59327A}" srcOrd="0" destOrd="0" presId="urn:microsoft.com/office/officeart/2008/layout/VerticalCurvedList"/>
    <dgm:cxn modelId="{D3D3A026-C98D-45B2-A8D9-977B419DBB65}" type="presOf" srcId="{A2B9666B-48F9-4510-AC90-B2FC92E4B85D}" destId="{D6F1CC73-30F5-4CAF-AA56-C96A8307D40C}" srcOrd="0" destOrd="0" presId="urn:microsoft.com/office/officeart/2008/layout/VerticalCurvedList"/>
    <dgm:cxn modelId="{D5197F6C-5193-4FAE-9C5E-ED8F52F1C213}" srcId="{D9FF3DCC-B8C3-47BE-9452-0DBBFD313467}" destId="{A2B9666B-48F9-4510-AC90-B2FC92E4B85D}" srcOrd="1" destOrd="0" parTransId="{3DCF1367-A234-47B4-AA65-CE3BE7552B6D}" sibTransId="{12822BB5-4122-42DA-B105-9E733B8A5227}"/>
    <dgm:cxn modelId="{2353DE71-7F66-4FB9-94C8-6E1E61EE8C6F}" type="presParOf" srcId="{A71CD755-ACE5-4F4A-B46A-BE8BD9F3205F}" destId="{DFB4889E-7F0D-48E2-A868-DF0540403D5B}" srcOrd="0" destOrd="0" presId="urn:microsoft.com/office/officeart/2008/layout/VerticalCurvedList"/>
    <dgm:cxn modelId="{B98EFE9A-E1BE-479C-8905-E886E9E4A48C}" type="presParOf" srcId="{DFB4889E-7F0D-48E2-A868-DF0540403D5B}" destId="{9C01D99B-51BB-4DA8-A89D-B69CADD44631}" srcOrd="0" destOrd="0" presId="urn:microsoft.com/office/officeart/2008/layout/VerticalCurvedList"/>
    <dgm:cxn modelId="{CFC8ABA2-B0C0-4C61-9C96-232CB0BFAE13}" type="presParOf" srcId="{9C01D99B-51BB-4DA8-A89D-B69CADD44631}" destId="{FA5D0B3B-1C17-4401-95AB-9746A79F5F7C}" srcOrd="0" destOrd="0" presId="urn:microsoft.com/office/officeart/2008/layout/VerticalCurvedList"/>
    <dgm:cxn modelId="{140D77E3-7733-4D87-BA04-9823CE651E20}" type="presParOf" srcId="{9C01D99B-51BB-4DA8-A89D-B69CADD44631}" destId="{71AFBEB9-8755-4590-92A1-B15789B11180}" srcOrd="1" destOrd="0" presId="urn:microsoft.com/office/officeart/2008/layout/VerticalCurvedList"/>
    <dgm:cxn modelId="{DA42992E-C667-4EA9-B7AC-53727195E7DA}" type="presParOf" srcId="{9C01D99B-51BB-4DA8-A89D-B69CADD44631}" destId="{0EA8646C-A36A-4A5D-9576-ABD3C888648B}" srcOrd="2" destOrd="0" presId="urn:microsoft.com/office/officeart/2008/layout/VerticalCurvedList"/>
    <dgm:cxn modelId="{C9F361B2-0CE5-41FD-AFAE-BD85DF12AB25}" type="presParOf" srcId="{9C01D99B-51BB-4DA8-A89D-B69CADD44631}" destId="{869B6C08-03EF-4C17-927E-7C9C233D74BF}" srcOrd="3" destOrd="0" presId="urn:microsoft.com/office/officeart/2008/layout/VerticalCurvedList"/>
    <dgm:cxn modelId="{85329ADF-A12B-496F-A30F-3C9018431296}" type="presParOf" srcId="{DFB4889E-7F0D-48E2-A868-DF0540403D5B}" destId="{02A65EA6-B608-4126-B843-9C4DFF59327A}" srcOrd="1" destOrd="0" presId="urn:microsoft.com/office/officeart/2008/layout/VerticalCurvedList"/>
    <dgm:cxn modelId="{1EF86E57-42B3-4FE1-BF01-A9B521F21A8D}" type="presParOf" srcId="{DFB4889E-7F0D-48E2-A868-DF0540403D5B}" destId="{B3AD64D6-2D31-493B-AE40-07EBAF9DF6ED}" srcOrd="2" destOrd="0" presId="urn:microsoft.com/office/officeart/2008/layout/VerticalCurvedList"/>
    <dgm:cxn modelId="{0E036200-0E4B-4023-8DCC-2DF5FF3B9D1C}" type="presParOf" srcId="{B3AD64D6-2D31-493B-AE40-07EBAF9DF6ED}" destId="{BD683AF7-F947-4954-95E0-DCE555873B36}" srcOrd="0" destOrd="0" presId="urn:microsoft.com/office/officeart/2008/layout/VerticalCurvedList"/>
    <dgm:cxn modelId="{DE61D216-BAD0-4D63-8922-B57D6906A59E}" type="presParOf" srcId="{DFB4889E-7F0D-48E2-A868-DF0540403D5B}" destId="{D6F1CC73-30F5-4CAF-AA56-C96A8307D40C}" srcOrd="3" destOrd="0" presId="urn:microsoft.com/office/officeart/2008/layout/VerticalCurvedList"/>
    <dgm:cxn modelId="{25A0E761-A948-4030-9A8A-0BDB799AFAF7}" type="presParOf" srcId="{DFB4889E-7F0D-48E2-A868-DF0540403D5B}" destId="{5F165039-0B58-4DE3-9D3F-671FC654574D}" srcOrd="4" destOrd="0" presId="urn:microsoft.com/office/officeart/2008/layout/VerticalCurvedList"/>
    <dgm:cxn modelId="{11E8C3D1-2ACF-4B48-9F3E-B35D01F351EF}" type="presParOf" srcId="{5F165039-0B58-4DE3-9D3F-671FC654574D}" destId="{C4B6DB59-B221-44B5-B7E9-995C38F402AF}" srcOrd="0" destOrd="0" presId="urn:microsoft.com/office/officeart/2008/layout/VerticalCurvedList"/>
    <dgm:cxn modelId="{9DBBF56E-248E-4E1A-994C-2642F203BCA7}" type="presParOf" srcId="{DFB4889E-7F0D-48E2-A868-DF0540403D5B}" destId="{DEFE974E-626D-4B43-B8CC-1535B3AEDF16}" srcOrd="5" destOrd="0" presId="urn:microsoft.com/office/officeart/2008/layout/VerticalCurvedList"/>
    <dgm:cxn modelId="{C0C07AC6-0E8B-4734-97F5-8398DC439A27}" type="presParOf" srcId="{DFB4889E-7F0D-48E2-A868-DF0540403D5B}" destId="{30640A6C-5F27-4A09-AC68-8DD3B8AE8413}" srcOrd="6" destOrd="0" presId="urn:microsoft.com/office/officeart/2008/layout/VerticalCurvedList"/>
    <dgm:cxn modelId="{F4D48D98-C8F4-4897-BDB7-7A17513D29A4}" type="presParOf" srcId="{30640A6C-5F27-4A09-AC68-8DD3B8AE8413}" destId="{572B3A31-DCF3-484D-8232-8408E0A0217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9FF3DCC-B8C3-47BE-9452-0DBBFD313467}" type="doc">
      <dgm:prSet loTypeId="urn:microsoft.com/office/officeart/2008/layout/VerticalCurvedList" loCatId="list" qsTypeId="urn:microsoft.com/office/officeart/2005/8/quickstyle/3d1" qsCatId="3D" csTypeId="urn:microsoft.com/office/officeart/2005/8/colors/accent1_5" csCatId="accent1" phldr="1"/>
      <dgm:spPr/>
      <dgm:t>
        <a:bodyPr/>
        <a:lstStyle/>
        <a:p>
          <a:endParaRPr lang="ru-RU"/>
        </a:p>
      </dgm:t>
    </dgm:pt>
    <dgm:pt modelId="{00A17DA3-1F85-482C-895C-0019274FFDF2}">
      <dgm:prSet phldrT="[Текст]"/>
      <dgm:spPr/>
      <dgm:t>
        <a:bodyPr/>
        <a:lstStyle/>
        <a:p>
          <a:r>
            <a:rPr lang="ru-RU" dirty="0" smtClean="0"/>
            <a:t>выбор стандартов и методических документов </a:t>
          </a:r>
          <a:endParaRPr lang="ru-RU" dirty="0"/>
        </a:p>
      </dgm:t>
    </dgm:pt>
    <dgm:pt modelId="{AEBF22C0-D51F-4907-9311-18CF3637B21A}" type="parTrans" cxnId="{5A0F2C67-0E44-40F6-BD34-FE826E9C371B}">
      <dgm:prSet/>
      <dgm:spPr/>
      <dgm:t>
        <a:bodyPr/>
        <a:lstStyle/>
        <a:p>
          <a:endParaRPr lang="ru-RU"/>
        </a:p>
      </dgm:t>
    </dgm:pt>
    <dgm:pt modelId="{D8C2F65D-6A5F-4767-9274-9235F8567A61}" type="sibTrans" cxnId="{5A0F2C67-0E44-40F6-BD34-FE826E9C371B}">
      <dgm:prSet/>
      <dgm:spPr/>
      <dgm:t>
        <a:bodyPr/>
        <a:lstStyle/>
        <a:p>
          <a:endParaRPr lang="ru-RU"/>
        </a:p>
      </dgm:t>
    </dgm:pt>
    <dgm:pt modelId="{A2B9666B-48F9-4510-AC90-B2FC92E4B85D}">
      <dgm:prSet phldrT="[Текст]"/>
      <dgm:spPr/>
      <dgm:t>
        <a:bodyPr/>
        <a:lstStyle/>
        <a:p>
          <a:r>
            <a:rPr lang="ru-RU" dirty="0" smtClean="0"/>
            <a:t>оценка каналов утечки и угроз БИ</a:t>
          </a:r>
          <a:endParaRPr lang="ru-RU" dirty="0"/>
        </a:p>
      </dgm:t>
    </dgm:pt>
    <dgm:pt modelId="{3DCF1367-A234-47B4-AA65-CE3BE7552B6D}" type="parTrans" cxnId="{D5197F6C-5193-4FAE-9C5E-ED8F52F1C213}">
      <dgm:prSet/>
      <dgm:spPr/>
      <dgm:t>
        <a:bodyPr/>
        <a:lstStyle/>
        <a:p>
          <a:endParaRPr lang="ru-RU"/>
        </a:p>
      </dgm:t>
    </dgm:pt>
    <dgm:pt modelId="{12822BB5-4122-42DA-B105-9E733B8A5227}" type="sibTrans" cxnId="{D5197F6C-5193-4FAE-9C5E-ED8F52F1C213}">
      <dgm:prSet/>
      <dgm:spPr/>
      <dgm:t>
        <a:bodyPr/>
        <a:lstStyle/>
        <a:p>
          <a:endParaRPr lang="ru-RU"/>
        </a:p>
      </dgm:t>
    </dgm:pt>
    <dgm:pt modelId="{2DCD5F14-38E6-4A44-A0BC-008B82EF039D}">
      <dgm:prSet phldrT="[Текст]"/>
      <dgm:spPr/>
      <dgm:t>
        <a:bodyPr/>
        <a:lstStyle/>
        <a:p>
          <a:r>
            <a:rPr lang="ru-RU" dirty="0" smtClean="0"/>
            <a:t>реализация требований</a:t>
          </a:r>
          <a:endParaRPr lang="ru-RU" dirty="0"/>
        </a:p>
      </dgm:t>
    </dgm:pt>
    <dgm:pt modelId="{9D5C161D-B7F9-401F-B3A2-7A62D35D63D3}" type="parTrans" cxnId="{8846DB3E-C0C4-436A-9D9B-57060B9E0AE4}">
      <dgm:prSet/>
      <dgm:spPr/>
      <dgm:t>
        <a:bodyPr/>
        <a:lstStyle/>
        <a:p>
          <a:endParaRPr lang="ru-RU"/>
        </a:p>
      </dgm:t>
    </dgm:pt>
    <dgm:pt modelId="{F02F9531-3198-46A8-BDC9-F0C0B96D7434}" type="sibTrans" cxnId="{8846DB3E-C0C4-436A-9D9B-57060B9E0AE4}">
      <dgm:prSet/>
      <dgm:spPr/>
      <dgm:t>
        <a:bodyPr/>
        <a:lstStyle/>
        <a:p>
          <a:endParaRPr lang="ru-RU"/>
        </a:p>
      </dgm:t>
    </dgm:pt>
    <dgm:pt modelId="{34594360-24F9-4025-8ACA-BA8450C082CF}">
      <dgm:prSet phldrT="[Текст]"/>
      <dgm:spPr/>
      <dgm:t>
        <a:bodyPr/>
        <a:lstStyle/>
        <a:p>
          <a:r>
            <a:rPr lang="ru-RU" dirty="0" smtClean="0"/>
            <a:t>персонал</a:t>
          </a:r>
          <a:endParaRPr lang="ru-RU" dirty="0"/>
        </a:p>
      </dgm:t>
    </dgm:pt>
    <dgm:pt modelId="{3D155ED5-8E23-4A58-B0F5-7ACDF224A19D}" type="parTrans" cxnId="{F160E66F-5D9E-4E8B-A477-A39442FC5845}">
      <dgm:prSet/>
      <dgm:spPr/>
      <dgm:t>
        <a:bodyPr/>
        <a:lstStyle/>
        <a:p>
          <a:endParaRPr lang="ru-RU"/>
        </a:p>
      </dgm:t>
    </dgm:pt>
    <dgm:pt modelId="{7ABB4445-3B3C-4D87-8CE4-2EE3048E3625}" type="sibTrans" cxnId="{F160E66F-5D9E-4E8B-A477-A39442FC5845}">
      <dgm:prSet/>
      <dgm:spPr/>
      <dgm:t>
        <a:bodyPr/>
        <a:lstStyle/>
        <a:p>
          <a:endParaRPr lang="ru-RU"/>
        </a:p>
      </dgm:t>
    </dgm:pt>
    <dgm:pt modelId="{A661E956-AE58-4A2D-B239-376BA3A994C6}">
      <dgm:prSet phldrT="[Текст]"/>
      <dgm:spPr/>
      <dgm:t>
        <a:bodyPr/>
        <a:lstStyle/>
        <a:p>
          <a:r>
            <a:rPr lang="ru-RU" dirty="0" smtClean="0"/>
            <a:t>прием работ</a:t>
          </a:r>
          <a:endParaRPr lang="ru-RU" dirty="0"/>
        </a:p>
      </dgm:t>
    </dgm:pt>
    <dgm:pt modelId="{1475C5BB-DB47-4BDC-B290-C1CC68481E2A}" type="parTrans" cxnId="{519A332A-068D-40FF-A349-C0950B3D6D20}">
      <dgm:prSet/>
      <dgm:spPr/>
      <dgm:t>
        <a:bodyPr/>
        <a:lstStyle/>
        <a:p>
          <a:endParaRPr lang="ru-RU"/>
        </a:p>
      </dgm:t>
    </dgm:pt>
    <dgm:pt modelId="{81B5BB75-AA0F-468A-AFDF-8BA618C4B5F8}" type="sibTrans" cxnId="{519A332A-068D-40FF-A349-C0950B3D6D20}">
      <dgm:prSet/>
      <dgm:spPr/>
      <dgm:t>
        <a:bodyPr/>
        <a:lstStyle/>
        <a:p>
          <a:endParaRPr lang="ru-RU"/>
        </a:p>
      </dgm:t>
    </dgm:pt>
    <dgm:pt modelId="{A71CD755-ACE5-4F4A-B46A-BE8BD9F3205F}" type="pres">
      <dgm:prSet presAssocID="{D9FF3DCC-B8C3-47BE-9452-0DBBFD313467}" presName="Name0" presStyleCnt="0">
        <dgm:presLayoutVars>
          <dgm:chMax val="7"/>
          <dgm:chPref val="7"/>
          <dgm:dir/>
        </dgm:presLayoutVars>
      </dgm:prSet>
      <dgm:spPr/>
      <dgm:t>
        <a:bodyPr/>
        <a:lstStyle/>
        <a:p>
          <a:endParaRPr lang="ru-RU"/>
        </a:p>
      </dgm:t>
    </dgm:pt>
    <dgm:pt modelId="{DFB4889E-7F0D-48E2-A868-DF0540403D5B}" type="pres">
      <dgm:prSet presAssocID="{D9FF3DCC-B8C3-47BE-9452-0DBBFD313467}" presName="Name1" presStyleCnt="0"/>
      <dgm:spPr/>
    </dgm:pt>
    <dgm:pt modelId="{9C01D99B-51BB-4DA8-A89D-B69CADD44631}" type="pres">
      <dgm:prSet presAssocID="{D9FF3DCC-B8C3-47BE-9452-0DBBFD313467}" presName="cycle" presStyleCnt="0"/>
      <dgm:spPr/>
    </dgm:pt>
    <dgm:pt modelId="{FA5D0B3B-1C17-4401-95AB-9746A79F5F7C}" type="pres">
      <dgm:prSet presAssocID="{D9FF3DCC-B8C3-47BE-9452-0DBBFD313467}" presName="srcNode" presStyleLbl="node1" presStyleIdx="0" presStyleCnt="5"/>
      <dgm:spPr/>
    </dgm:pt>
    <dgm:pt modelId="{71AFBEB9-8755-4590-92A1-B15789B11180}" type="pres">
      <dgm:prSet presAssocID="{D9FF3DCC-B8C3-47BE-9452-0DBBFD313467}" presName="conn" presStyleLbl="parChTrans1D2" presStyleIdx="0" presStyleCnt="1"/>
      <dgm:spPr/>
      <dgm:t>
        <a:bodyPr/>
        <a:lstStyle/>
        <a:p>
          <a:endParaRPr lang="ru-RU"/>
        </a:p>
      </dgm:t>
    </dgm:pt>
    <dgm:pt modelId="{0EA8646C-A36A-4A5D-9576-ABD3C888648B}" type="pres">
      <dgm:prSet presAssocID="{D9FF3DCC-B8C3-47BE-9452-0DBBFD313467}" presName="extraNode" presStyleLbl="node1" presStyleIdx="0" presStyleCnt="5"/>
      <dgm:spPr/>
    </dgm:pt>
    <dgm:pt modelId="{869B6C08-03EF-4C17-927E-7C9C233D74BF}" type="pres">
      <dgm:prSet presAssocID="{D9FF3DCC-B8C3-47BE-9452-0DBBFD313467}" presName="dstNode" presStyleLbl="node1" presStyleIdx="0" presStyleCnt="5"/>
      <dgm:spPr/>
    </dgm:pt>
    <dgm:pt modelId="{02A65EA6-B608-4126-B843-9C4DFF59327A}" type="pres">
      <dgm:prSet presAssocID="{00A17DA3-1F85-482C-895C-0019274FFDF2}" presName="text_1" presStyleLbl="node1" presStyleIdx="0" presStyleCnt="5">
        <dgm:presLayoutVars>
          <dgm:bulletEnabled val="1"/>
        </dgm:presLayoutVars>
      </dgm:prSet>
      <dgm:spPr/>
      <dgm:t>
        <a:bodyPr/>
        <a:lstStyle/>
        <a:p>
          <a:endParaRPr lang="ru-RU"/>
        </a:p>
      </dgm:t>
    </dgm:pt>
    <dgm:pt modelId="{B3AD64D6-2D31-493B-AE40-07EBAF9DF6ED}" type="pres">
      <dgm:prSet presAssocID="{00A17DA3-1F85-482C-895C-0019274FFDF2}" presName="accent_1" presStyleCnt="0"/>
      <dgm:spPr/>
    </dgm:pt>
    <dgm:pt modelId="{BD683AF7-F947-4954-95E0-DCE555873B36}" type="pres">
      <dgm:prSet presAssocID="{00A17DA3-1F85-482C-895C-0019274FFDF2}" presName="accentRepeatNode" presStyleLbl="solidFgAcc1" presStyleIdx="0" presStyleCnt="5"/>
      <dgm:spPr/>
    </dgm:pt>
    <dgm:pt modelId="{D6F1CC73-30F5-4CAF-AA56-C96A8307D40C}" type="pres">
      <dgm:prSet presAssocID="{A2B9666B-48F9-4510-AC90-B2FC92E4B85D}" presName="text_2" presStyleLbl="node1" presStyleIdx="1" presStyleCnt="5">
        <dgm:presLayoutVars>
          <dgm:bulletEnabled val="1"/>
        </dgm:presLayoutVars>
      </dgm:prSet>
      <dgm:spPr/>
      <dgm:t>
        <a:bodyPr/>
        <a:lstStyle/>
        <a:p>
          <a:endParaRPr lang="ru-RU"/>
        </a:p>
      </dgm:t>
    </dgm:pt>
    <dgm:pt modelId="{5F165039-0B58-4DE3-9D3F-671FC654574D}" type="pres">
      <dgm:prSet presAssocID="{A2B9666B-48F9-4510-AC90-B2FC92E4B85D}" presName="accent_2" presStyleCnt="0"/>
      <dgm:spPr/>
    </dgm:pt>
    <dgm:pt modelId="{C4B6DB59-B221-44B5-B7E9-995C38F402AF}" type="pres">
      <dgm:prSet presAssocID="{A2B9666B-48F9-4510-AC90-B2FC92E4B85D}" presName="accentRepeatNode" presStyleLbl="solidFgAcc1" presStyleIdx="1" presStyleCnt="5"/>
      <dgm:spPr/>
    </dgm:pt>
    <dgm:pt modelId="{DEFE974E-626D-4B43-B8CC-1535B3AEDF16}" type="pres">
      <dgm:prSet presAssocID="{2DCD5F14-38E6-4A44-A0BC-008B82EF039D}" presName="text_3" presStyleLbl="node1" presStyleIdx="2" presStyleCnt="5">
        <dgm:presLayoutVars>
          <dgm:bulletEnabled val="1"/>
        </dgm:presLayoutVars>
      </dgm:prSet>
      <dgm:spPr/>
      <dgm:t>
        <a:bodyPr/>
        <a:lstStyle/>
        <a:p>
          <a:endParaRPr lang="ru-RU"/>
        </a:p>
      </dgm:t>
    </dgm:pt>
    <dgm:pt modelId="{30640A6C-5F27-4A09-AC68-8DD3B8AE8413}" type="pres">
      <dgm:prSet presAssocID="{2DCD5F14-38E6-4A44-A0BC-008B82EF039D}" presName="accent_3" presStyleCnt="0"/>
      <dgm:spPr/>
    </dgm:pt>
    <dgm:pt modelId="{572B3A31-DCF3-484D-8232-8408E0A0217D}" type="pres">
      <dgm:prSet presAssocID="{2DCD5F14-38E6-4A44-A0BC-008B82EF039D}" presName="accentRepeatNode" presStyleLbl="solidFgAcc1" presStyleIdx="2" presStyleCnt="5" custLinFactNeighborX="48371" custLinFactNeighborY="7520"/>
      <dgm:spPr/>
    </dgm:pt>
    <dgm:pt modelId="{537F6346-28AE-4C5E-A522-F42BBEAAC3A2}" type="pres">
      <dgm:prSet presAssocID="{34594360-24F9-4025-8ACA-BA8450C082CF}" presName="text_4" presStyleLbl="node1" presStyleIdx="3" presStyleCnt="5">
        <dgm:presLayoutVars>
          <dgm:bulletEnabled val="1"/>
        </dgm:presLayoutVars>
      </dgm:prSet>
      <dgm:spPr/>
      <dgm:t>
        <a:bodyPr/>
        <a:lstStyle/>
        <a:p>
          <a:endParaRPr lang="ru-RU"/>
        </a:p>
      </dgm:t>
    </dgm:pt>
    <dgm:pt modelId="{AE4333EA-EB07-4E79-A868-FD9C82EA4586}" type="pres">
      <dgm:prSet presAssocID="{34594360-24F9-4025-8ACA-BA8450C082CF}" presName="accent_4" presStyleCnt="0"/>
      <dgm:spPr/>
    </dgm:pt>
    <dgm:pt modelId="{AEEA31F0-2533-4965-9337-790E588E71B8}" type="pres">
      <dgm:prSet presAssocID="{34594360-24F9-4025-8ACA-BA8450C082CF}" presName="accentRepeatNode" presStyleLbl="solidFgAcc1" presStyleIdx="3" presStyleCnt="5"/>
      <dgm:spPr/>
    </dgm:pt>
    <dgm:pt modelId="{38013BA4-C334-4E2A-A188-384C4C71C22C}" type="pres">
      <dgm:prSet presAssocID="{A661E956-AE58-4A2D-B239-376BA3A994C6}" presName="text_5" presStyleLbl="node1" presStyleIdx="4" presStyleCnt="5">
        <dgm:presLayoutVars>
          <dgm:bulletEnabled val="1"/>
        </dgm:presLayoutVars>
      </dgm:prSet>
      <dgm:spPr/>
      <dgm:t>
        <a:bodyPr/>
        <a:lstStyle/>
        <a:p>
          <a:endParaRPr lang="ru-RU"/>
        </a:p>
      </dgm:t>
    </dgm:pt>
    <dgm:pt modelId="{CC6D6FF2-006F-4721-A7B6-72460A60EFC2}" type="pres">
      <dgm:prSet presAssocID="{A661E956-AE58-4A2D-B239-376BA3A994C6}" presName="accent_5" presStyleCnt="0"/>
      <dgm:spPr/>
    </dgm:pt>
    <dgm:pt modelId="{22769987-1DBC-4CEE-972D-5CB269F49EDA}" type="pres">
      <dgm:prSet presAssocID="{A661E956-AE58-4A2D-B239-376BA3A994C6}" presName="accentRepeatNode" presStyleLbl="solidFgAcc1" presStyleIdx="4" presStyleCnt="5"/>
      <dgm:spPr/>
    </dgm:pt>
  </dgm:ptLst>
  <dgm:cxnLst>
    <dgm:cxn modelId="{8846DB3E-C0C4-436A-9D9B-57060B9E0AE4}" srcId="{D9FF3DCC-B8C3-47BE-9452-0DBBFD313467}" destId="{2DCD5F14-38E6-4A44-A0BC-008B82EF039D}" srcOrd="2" destOrd="0" parTransId="{9D5C161D-B7F9-401F-B3A2-7A62D35D63D3}" sibTransId="{F02F9531-3198-46A8-BDC9-F0C0B96D7434}"/>
    <dgm:cxn modelId="{519A332A-068D-40FF-A349-C0950B3D6D20}" srcId="{D9FF3DCC-B8C3-47BE-9452-0DBBFD313467}" destId="{A661E956-AE58-4A2D-B239-376BA3A994C6}" srcOrd="4" destOrd="0" parTransId="{1475C5BB-DB47-4BDC-B290-C1CC68481E2A}" sibTransId="{81B5BB75-AA0F-468A-AFDF-8BA618C4B5F8}"/>
    <dgm:cxn modelId="{7C0981A6-DAA3-46BE-AC15-D1DE638CC702}" type="presOf" srcId="{D9FF3DCC-B8C3-47BE-9452-0DBBFD313467}" destId="{A71CD755-ACE5-4F4A-B46A-BE8BD9F3205F}" srcOrd="0" destOrd="0" presId="urn:microsoft.com/office/officeart/2008/layout/VerticalCurvedList"/>
    <dgm:cxn modelId="{98C8114B-829F-4697-AA7C-5FBD5115F8B6}" type="presOf" srcId="{34594360-24F9-4025-8ACA-BA8450C082CF}" destId="{537F6346-28AE-4C5E-A522-F42BBEAAC3A2}" srcOrd="0" destOrd="0" presId="urn:microsoft.com/office/officeart/2008/layout/VerticalCurvedList"/>
    <dgm:cxn modelId="{5A0F2C67-0E44-40F6-BD34-FE826E9C371B}" srcId="{D9FF3DCC-B8C3-47BE-9452-0DBBFD313467}" destId="{00A17DA3-1F85-482C-895C-0019274FFDF2}" srcOrd="0" destOrd="0" parTransId="{AEBF22C0-D51F-4907-9311-18CF3637B21A}" sibTransId="{D8C2F65D-6A5F-4767-9274-9235F8567A61}"/>
    <dgm:cxn modelId="{76975F69-4478-4010-8C57-54FF2F1746A6}" type="presOf" srcId="{D8C2F65D-6A5F-4767-9274-9235F8567A61}" destId="{71AFBEB9-8755-4590-92A1-B15789B11180}" srcOrd="0" destOrd="0" presId="urn:microsoft.com/office/officeart/2008/layout/VerticalCurvedList"/>
    <dgm:cxn modelId="{709FF4F6-7C9F-427F-8EF7-832DC145AF73}" type="presOf" srcId="{A661E956-AE58-4A2D-B239-376BA3A994C6}" destId="{38013BA4-C334-4E2A-A188-384C4C71C22C}" srcOrd="0" destOrd="0" presId="urn:microsoft.com/office/officeart/2008/layout/VerticalCurvedList"/>
    <dgm:cxn modelId="{1C6E4053-3E5D-4677-AFC0-BA5DD1CA3E4F}" type="presOf" srcId="{2DCD5F14-38E6-4A44-A0BC-008B82EF039D}" destId="{DEFE974E-626D-4B43-B8CC-1535B3AEDF16}" srcOrd="0" destOrd="0" presId="urn:microsoft.com/office/officeart/2008/layout/VerticalCurvedList"/>
    <dgm:cxn modelId="{C5633F2E-B2B7-48D6-8B23-933B77B7E21A}" type="presOf" srcId="{00A17DA3-1F85-482C-895C-0019274FFDF2}" destId="{02A65EA6-B608-4126-B843-9C4DFF59327A}" srcOrd="0" destOrd="0" presId="urn:microsoft.com/office/officeart/2008/layout/VerticalCurvedList"/>
    <dgm:cxn modelId="{F160E66F-5D9E-4E8B-A477-A39442FC5845}" srcId="{D9FF3DCC-B8C3-47BE-9452-0DBBFD313467}" destId="{34594360-24F9-4025-8ACA-BA8450C082CF}" srcOrd="3" destOrd="0" parTransId="{3D155ED5-8E23-4A58-B0F5-7ACDF224A19D}" sibTransId="{7ABB4445-3B3C-4D87-8CE4-2EE3048E3625}"/>
    <dgm:cxn modelId="{D5197F6C-5193-4FAE-9C5E-ED8F52F1C213}" srcId="{D9FF3DCC-B8C3-47BE-9452-0DBBFD313467}" destId="{A2B9666B-48F9-4510-AC90-B2FC92E4B85D}" srcOrd="1" destOrd="0" parTransId="{3DCF1367-A234-47B4-AA65-CE3BE7552B6D}" sibTransId="{12822BB5-4122-42DA-B105-9E733B8A5227}"/>
    <dgm:cxn modelId="{F09728D9-06E4-45A1-9336-6AC78FA3A2EA}" type="presOf" srcId="{A2B9666B-48F9-4510-AC90-B2FC92E4B85D}" destId="{D6F1CC73-30F5-4CAF-AA56-C96A8307D40C}" srcOrd="0" destOrd="0" presId="urn:microsoft.com/office/officeart/2008/layout/VerticalCurvedList"/>
    <dgm:cxn modelId="{880AACB9-7524-4E6A-86DF-B7B8810F37BC}" type="presParOf" srcId="{A71CD755-ACE5-4F4A-B46A-BE8BD9F3205F}" destId="{DFB4889E-7F0D-48E2-A868-DF0540403D5B}" srcOrd="0" destOrd="0" presId="urn:microsoft.com/office/officeart/2008/layout/VerticalCurvedList"/>
    <dgm:cxn modelId="{B760484B-A0A8-4EBC-A7B0-A846C6C0E586}" type="presParOf" srcId="{DFB4889E-7F0D-48E2-A868-DF0540403D5B}" destId="{9C01D99B-51BB-4DA8-A89D-B69CADD44631}" srcOrd="0" destOrd="0" presId="urn:microsoft.com/office/officeart/2008/layout/VerticalCurvedList"/>
    <dgm:cxn modelId="{2359241B-9064-4183-8BCE-A6C669D004D0}" type="presParOf" srcId="{9C01D99B-51BB-4DA8-A89D-B69CADD44631}" destId="{FA5D0B3B-1C17-4401-95AB-9746A79F5F7C}" srcOrd="0" destOrd="0" presId="urn:microsoft.com/office/officeart/2008/layout/VerticalCurvedList"/>
    <dgm:cxn modelId="{9C2D8A38-2EAA-4563-90BF-6C0CF2518283}" type="presParOf" srcId="{9C01D99B-51BB-4DA8-A89D-B69CADD44631}" destId="{71AFBEB9-8755-4590-92A1-B15789B11180}" srcOrd="1" destOrd="0" presId="urn:microsoft.com/office/officeart/2008/layout/VerticalCurvedList"/>
    <dgm:cxn modelId="{6F2B48EA-5573-473D-85E8-737A532B653D}" type="presParOf" srcId="{9C01D99B-51BB-4DA8-A89D-B69CADD44631}" destId="{0EA8646C-A36A-4A5D-9576-ABD3C888648B}" srcOrd="2" destOrd="0" presId="urn:microsoft.com/office/officeart/2008/layout/VerticalCurvedList"/>
    <dgm:cxn modelId="{5D6DCEAF-027B-4870-87D8-AA7C1ACD7B06}" type="presParOf" srcId="{9C01D99B-51BB-4DA8-A89D-B69CADD44631}" destId="{869B6C08-03EF-4C17-927E-7C9C233D74BF}" srcOrd="3" destOrd="0" presId="urn:microsoft.com/office/officeart/2008/layout/VerticalCurvedList"/>
    <dgm:cxn modelId="{4561D111-38C5-4F34-89BC-0C4547C4871D}" type="presParOf" srcId="{DFB4889E-7F0D-48E2-A868-DF0540403D5B}" destId="{02A65EA6-B608-4126-B843-9C4DFF59327A}" srcOrd="1" destOrd="0" presId="urn:microsoft.com/office/officeart/2008/layout/VerticalCurvedList"/>
    <dgm:cxn modelId="{019E832B-F8EB-4489-9586-B58BBBEAFFF1}" type="presParOf" srcId="{DFB4889E-7F0D-48E2-A868-DF0540403D5B}" destId="{B3AD64D6-2D31-493B-AE40-07EBAF9DF6ED}" srcOrd="2" destOrd="0" presId="urn:microsoft.com/office/officeart/2008/layout/VerticalCurvedList"/>
    <dgm:cxn modelId="{42109BC8-9C24-4B4B-8591-D1B1342BAD4E}" type="presParOf" srcId="{B3AD64D6-2D31-493B-AE40-07EBAF9DF6ED}" destId="{BD683AF7-F947-4954-95E0-DCE555873B36}" srcOrd="0" destOrd="0" presId="urn:microsoft.com/office/officeart/2008/layout/VerticalCurvedList"/>
    <dgm:cxn modelId="{A1DB9A2A-DB38-41BD-A746-9D3DA851C779}" type="presParOf" srcId="{DFB4889E-7F0D-48E2-A868-DF0540403D5B}" destId="{D6F1CC73-30F5-4CAF-AA56-C96A8307D40C}" srcOrd="3" destOrd="0" presId="urn:microsoft.com/office/officeart/2008/layout/VerticalCurvedList"/>
    <dgm:cxn modelId="{A08BEC7B-75F2-41E6-9F12-05F93E4F6704}" type="presParOf" srcId="{DFB4889E-7F0D-48E2-A868-DF0540403D5B}" destId="{5F165039-0B58-4DE3-9D3F-671FC654574D}" srcOrd="4" destOrd="0" presId="urn:microsoft.com/office/officeart/2008/layout/VerticalCurvedList"/>
    <dgm:cxn modelId="{4A940449-00DD-4888-9041-3F8FEB4D61E3}" type="presParOf" srcId="{5F165039-0B58-4DE3-9D3F-671FC654574D}" destId="{C4B6DB59-B221-44B5-B7E9-995C38F402AF}" srcOrd="0" destOrd="0" presId="urn:microsoft.com/office/officeart/2008/layout/VerticalCurvedList"/>
    <dgm:cxn modelId="{CF807FB1-8126-4856-9B77-B0486642BC24}" type="presParOf" srcId="{DFB4889E-7F0D-48E2-A868-DF0540403D5B}" destId="{DEFE974E-626D-4B43-B8CC-1535B3AEDF16}" srcOrd="5" destOrd="0" presId="urn:microsoft.com/office/officeart/2008/layout/VerticalCurvedList"/>
    <dgm:cxn modelId="{858102F8-8D20-4C68-A557-4CD709531BDA}" type="presParOf" srcId="{DFB4889E-7F0D-48E2-A868-DF0540403D5B}" destId="{30640A6C-5F27-4A09-AC68-8DD3B8AE8413}" srcOrd="6" destOrd="0" presId="urn:microsoft.com/office/officeart/2008/layout/VerticalCurvedList"/>
    <dgm:cxn modelId="{6A119E84-266E-4EDA-B555-C45DEDC927BC}" type="presParOf" srcId="{30640A6C-5F27-4A09-AC68-8DD3B8AE8413}" destId="{572B3A31-DCF3-484D-8232-8408E0A0217D}" srcOrd="0" destOrd="0" presId="urn:microsoft.com/office/officeart/2008/layout/VerticalCurvedList"/>
    <dgm:cxn modelId="{AA5ACE01-8105-4414-96A7-45ED5C64F3BA}" type="presParOf" srcId="{DFB4889E-7F0D-48E2-A868-DF0540403D5B}" destId="{537F6346-28AE-4C5E-A522-F42BBEAAC3A2}" srcOrd="7" destOrd="0" presId="urn:microsoft.com/office/officeart/2008/layout/VerticalCurvedList"/>
    <dgm:cxn modelId="{BAD825A5-C9E1-4D38-A11F-C4361C6E74ED}" type="presParOf" srcId="{DFB4889E-7F0D-48E2-A868-DF0540403D5B}" destId="{AE4333EA-EB07-4E79-A868-FD9C82EA4586}" srcOrd="8" destOrd="0" presId="urn:microsoft.com/office/officeart/2008/layout/VerticalCurvedList"/>
    <dgm:cxn modelId="{D21296EA-EB18-4CFC-986F-F786C1B121DE}" type="presParOf" srcId="{AE4333EA-EB07-4E79-A868-FD9C82EA4586}" destId="{AEEA31F0-2533-4965-9337-790E588E71B8}" srcOrd="0" destOrd="0" presId="urn:microsoft.com/office/officeart/2008/layout/VerticalCurvedList"/>
    <dgm:cxn modelId="{68A6FAFD-6853-4E70-95AF-E425823A75B8}" type="presParOf" srcId="{DFB4889E-7F0D-48E2-A868-DF0540403D5B}" destId="{38013BA4-C334-4E2A-A188-384C4C71C22C}" srcOrd="9" destOrd="0" presId="urn:microsoft.com/office/officeart/2008/layout/VerticalCurvedList"/>
    <dgm:cxn modelId="{0950608E-ABCD-421C-ADDD-4A129079F059}" type="presParOf" srcId="{DFB4889E-7F0D-48E2-A868-DF0540403D5B}" destId="{CC6D6FF2-006F-4721-A7B6-72460A60EFC2}" srcOrd="10" destOrd="0" presId="urn:microsoft.com/office/officeart/2008/layout/VerticalCurvedList"/>
    <dgm:cxn modelId="{E2637A61-179A-40B0-A5AD-9CF3DECB3009}" type="presParOf" srcId="{CC6D6FF2-006F-4721-A7B6-72460A60EFC2}" destId="{22769987-1DBC-4CEE-972D-5CB269F49EDA}"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928B5484-BDD3-47E0-8D7F-6C72897630FA}" type="doc">
      <dgm:prSet loTypeId="urn:microsoft.com/office/officeart/2005/8/layout/list1" loCatId="list" qsTypeId="urn:microsoft.com/office/officeart/2005/8/quickstyle/simple5" qsCatId="simple" csTypeId="urn:microsoft.com/office/officeart/2005/8/colors/accent2_2" csCatId="accent2" phldr="1"/>
      <dgm:spPr/>
      <dgm:t>
        <a:bodyPr/>
        <a:lstStyle/>
        <a:p>
          <a:endParaRPr lang="ru-RU"/>
        </a:p>
      </dgm:t>
    </dgm:pt>
    <dgm:pt modelId="{9770F628-2629-452D-A7F4-07095E58FFAD}">
      <dgm:prSet phldrT="[Текст]"/>
      <dgm:spPr/>
      <dgm:t>
        <a:bodyPr/>
        <a:lstStyle/>
        <a:p>
          <a:r>
            <a:rPr lang="ru-RU" dirty="0" smtClean="0"/>
            <a:t>выбор схемы обслуживания и эксплуатации  </a:t>
          </a:r>
          <a:endParaRPr lang="ru-RU" dirty="0"/>
        </a:p>
      </dgm:t>
    </dgm:pt>
    <dgm:pt modelId="{927CA4FF-35B2-4A47-BA72-4881917CF7CB}" type="parTrans" cxnId="{515A6082-F3D6-4CCF-B13D-7F2FDE64256E}">
      <dgm:prSet/>
      <dgm:spPr/>
      <dgm:t>
        <a:bodyPr/>
        <a:lstStyle/>
        <a:p>
          <a:endParaRPr lang="ru-RU"/>
        </a:p>
      </dgm:t>
    </dgm:pt>
    <dgm:pt modelId="{E13C36EA-C788-4C52-BB78-F5577CA83963}" type="sibTrans" cxnId="{515A6082-F3D6-4CCF-B13D-7F2FDE64256E}">
      <dgm:prSet/>
      <dgm:spPr/>
      <dgm:t>
        <a:bodyPr/>
        <a:lstStyle/>
        <a:p>
          <a:endParaRPr lang="ru-RU"/>
        </a:p>
      </dgm:t>
    </dgm:pt>
    <dgm:pt modelId="{1B2C923B-F50C-4ACF-9AD1-5788947BF8EE}">
      <dgm:prSet phldrT="[Текст]"/>
      <dgm:spPr/>
      <dgm:t>
        <a:bodyPr/>
        <a:lstStyle/>
        <a:p>
          <a:r>
            <a:rPr lang="ru-RU" dirty="0" smtClean="0"/>
            <a:t>периодический контроль</a:t>
          </a:r>
          <a:endParaRPr lang="ru-RU" dirty="0"/>
        </a:p>
      </dgm:t>
    </dgm:pt>
    <dgm:pt modelId="{33308580-6922-4870-951B-2E83B0F448A5}" type="parTrans" cxnId="{A926A892-6A62-464B-9F11-6E036B43A84D}">
      <dgm:prSet/>
      <dgm:spPr/>
      <dgm:t>
        <a:bodyPr/>
        <a:lstStyle/>
        <a:p>
          <a:endParaRPr lang="ru-RU"/>
        </a:p>
      </dgm:t>
    </dgm:pt>
    <dgm:pt modelId="{87D629D0-4E20-4DCC-A176-C2EB480863DB}" type="sibTrans" cxnId="{A926A892-6A62-464B-9F11-6E036B43A84D}">
      <dgm:prSet/>
      <dgm:spPr/>
      <dgm:t>
        <a:bodyPr/>
        <a:lstStyle/>
        <a:p>
          <a:endParaRPr lang="ru-RU"/>
        </a:p>
      </dgm:t>
    </dgm:pt>
    <dgm:pt modelId="{54D02A63-13B6-4C6D-9F1B-DDA9977FB102}">
      <dgm:prSet phldrT="[Текст]"/>
      <dgm:spPr/>
      <dgm:t>
        <a:bodyPr/>
        <a:lstStyle/>
        <a:p>
          <a:r>
            <a:rPr lang="ru-RU" dirty="0" smtClean="0"/>
            <a:t>модернизация</a:t>
          </a:r>
          <a:endParaRPr lang="ru-RU" dirty="0"/>
        </a:p>
      </dgm:t>
    </dgm:pt>
    <dgm:pt modelId="{FA3BA767-8F40-40CA-8E2B-926578DC8532}" type="parTrans" cxnId="{140D735C-42CD-47B8-938D-5728A53EAF29}">
      <dgm:prSet/>
      <dgm:spPr/>
      <dgm:t>
        <a:bodyPr/>
        <a:lstStyle/>
        <a:p>
          <a:endParaRPr lang="ru-RU"/>
        </a:p>
      </dgm:t>
    </dgm:pt>
    <dgm:pt modelId="{78878762-1A7C-4A6A-8BA8-1D64C5CCBBF2}" type="sibTrans" cxnId="{140D735C-42CD-47B8-938D-5728A53EAF29}">
      <dgm:prSet/>
      <dgm:spPr/>
      <dgm:t>
        <a:bodyPr/>
        <a:lstStyle/>
        <a:p>
          <a:endParaRPr lang="ru-RU"/>
        </a:p>
      </dgm:t>
    </dgm:pt>
    <dgm:pt modelId="{D50610C8-B311-4AB6-ABC4-419167892A9F}" type="pres">
      <dgm:prSet presAssocID="{928B5484-BDD3-47E0-8D7F-6C72897630FA}" presName="linear" presStyleCnt="0">
        <dgm:presLayoutVars>
          <dgm:dir/>
          <dgm:animLvl val="lvl"/>
          <dgm:resizeHandles val="exact"/>
        </dgm:presLayoutVars>
      </dgm:prSet>
      <dgm:spPr/>
      <dgm:t>
        <a:bodyPr/>
        <a:lstStyle/>
        <a:p>
          <a:endParaRPr lang="ru-RU"/>
        </a:p>
      </dgm:t>
    </dgm:pt>
    <dgm:pt modelId="{0BB18FD0-416C-42CD-8E72-59DC229AE659}" type="pres">
      <dgm:prSet presAssocID="{9770F628-2629-452D-A7F4-07095E58FFAD}" presName="parentLin" presStyleCnt="0"/>
      <dgm:spPr/>
    </dgm:pt>
    <dgm:pt modelId="{3C122890-5607-4402-8BA6-429F062FAF5B}" type="pres">
      <dgm:prSet presAssocID="{9770F628-2629-452D-A7F4-07095E58FFAD}" presName="parentLeftMargin" presStyleLbl="node1" presStyleIdx="0" presStyleCnt="3"/>
      <dgm:spPr/>
      <dgm:t>
        <a:bodyPr/>
        <a:lstStyle/>
        <a:p>
          <a:endParaRPr lang="ru-RU"/>
        </a:p>
      </dgm:t>
    </dgm:pt>
    <dgm:pt modelId="{9CA9E64C-3D21-42C3-A18F-A9A58CD4CF2E}" type="pres">
      <dgm:prSet presAssocID="{9770F628-2629-452D-A7F4-07095E58FFAD}" presName="parentText" presStyleLbl="node1" presStyleIdx="0" presStyleCnt="3">
        <dgm:presLayoutVars>
          <dgm:chMax val="0"/>
          <dgm:bulletEnabled val="1"/>
        </dgm:presLayoutVars>
      </dgm:prSet>
      <dgm:spPr/>
      <dgm:t>
        <a:bodyPr/>
        <a:lstStyle/>
        <a:p>
          <a:endParaRPr lang="ru-RU"/>
        </a:p>
      </dgm:t>
    </dgm:pt>
    <dgm:pt modelId="{22F34CEF-3EE8-40D5-931B-86DA310DA544}" type="pres">
      <dgm:prSet presAssocID="{9770F628-2629-452D-A7F4-07095E58FFAD}" presName="negativeSpace" presStyleCnt="0"/>
      <dgm:spPr/>
    </dgm:pt>
    <dgm:pt modelId="{B0B98C83-3D9D-4628-A2F7-2131B5C7DB1A}" type="pres">
      <dgm:prSet presAssocID="{9770F628-2629-452D-A7F4-07095E58FFAD}" presName="childText" presStyleLbl="conFgAcc1" presStyleIdx="0" presStyleCnt="3">
        <dgm:presLayoutVars>
          <dgm:bulletEnabled val="1"/>
        </dgm:presLayoutVars>
      </dgm:prSet>
      <dgm:spPr/>
    </dgm:pt>
    <dgm:pt modelId="{CA1EE5C8-1110-4F2C-A4F0-613CA231076D}" type="pres">
      <dgm:prSet presAssocID="{E13C36EA-C788-4C52-BB78-F5577CA83963}" presName="spaceBetweenRectangles" presStyleCnt="0"/>
      <dgm:spPr/>
    </dgm:pt>
    <dgm:pt modelId="{54E4E17D-3676-4D67-9186-D9A7E8AD85C2}" type="pres">
      <dgm:prSet presAssocID="{1B2C923B-F50C-4ACF-9AD1-5788947BF8EE}" presName="parentLin" presStyleCnt="0"/>
      <dgm:spPr/>
    </dgm:pt>
    <dgm:pt modelId="{80591E40-3C17-44C0-A184-F4358F6C1736}" type="pres">
      <dgm:prSet presAssocID="{1B2C923B-F50C-4ACF-9AD1-5788947BF8EE}" presName="parentLeftMargin" presStyleLbl="node1" presStyleIdx="0" presStyleCnt="3"/>
      <dgm:spPr/>
      <dgm:t>
        <a:bodyPr/>
        <a:lstStyle/>
        <a:p>
          <a:endParaRPr lang="ru-RU"/>
        </a:p>
      </dgm:t>
    </dgm:pt>
    <dgm:pt modelId="{1C042C12-1767-49B2-B4EF-B051C21E190B}" type="pres">
      <dgm:prSet presAssocID="{1B2C923B-F50C-4ACF-9AD1-5788947BF8EE}" presName="parentText" presStyleLbl="node1" presStyleIdx="1" presStyleCnt="3">
        <dgm:presLayoutVars>
          <dgm:chMax val="0"/>
          <dgm:bulletEnabled val="1"/>
        </dgm:presLayoutVars>
      </dgm:prSet>
      <dgm:spPr/>
      <dgm:t>
        <a:bodyPr/>
        <a:lstStyle/>
        <a:p>
          <a:endParaRPr lang="ru-RU"/>
        </a:p>
      </dgm:t>
    </dgm:pt>
    <dgm:pt modelId="{0BE1E4BF-064E-46BE-B088-8CA7B2C57045}" type="pres">
      <dgm:prSet presAssocID="{1B2C923B-F50C-4ACF-9AD1-5788947BF8EE}" presName="negativeSpace" presStyleCnt="0"/>
      <dgm:spPr/>
    </dgm:pt>
    <dgm:pt modelId="{3200B366-D184-443F-BC8A-A73E60D6F11B}" type="pres">
      <dgm:prSet presAssocID="{1B2C923B-F50C-4ACF-9AD1-5788947BF8EE}" presName="childText" presStyleLbl="conFgAcc1" presStyleIdx="1" presStyleCnt="3">
        <dgm:presLayoutVars>
          <dgm:bulletEnabled val="1"/>
        </dgm:presLayoutVars>
      </dgm:prSet>
      <dgm:spPr/>
    </dgm:pt>
    <dgm:pt modelId="{E70378EE-6C45-411F-82F9-0D26D56FFF85}" type="pres">
      <dgm:prSet presAssocID="{87D629D0-4E20-4DCC-A176-C2EB480863DB}" presName="spaceBetweenRectangles" presStyleCnt="0"/>
      <dgm:spPr/>
    </dgm:pt>
    <dgm:pt modelId="{2C7969DA-E702-4129-B4D2-B1FEAFCF7C01}" type="pres">
      <dgm:prSet presAssocID="{54D02A63-13B6-4C6D-9F1B-DDA9977FB102}" presName="parentLin" presStyleCnt="0"/>
      <dgm:spPr/>
    </dgm:pt>
    <dgm:pt modelId="{0C3A1776-19FA-46C2-9934-07A6D922CDDC}" type="pres">
      <dgm:prSet presAssocID="{54D02A63-13B6-4C6D-9F1B-DDA9977FB102}" presName="parentLeftMargin" presStyleLbl="node1" presStyleIdx="1" presStyleCnt="3"/>
      <dgm:spPr/>
      <dgm:t>
        <a:bodyPr/>
        <a:lstStyle/>
        <a:p>
          <a:endParaRPr lang="ru-RU"/>
        </a:p>
      </dgm:t>
    </dgm:pt>
    <dgm:pt modelId="{E0779E01-6A20-4B0D-AF4B-FE022F9E7FCB}" type="pres">
      <dgm:prSet presAssocID="{54D02A63-13B6-4C6D-9F1B-DDA9977FB102}" presName="parentText" presStyleLbl="node1" presStyleIdx="2" presStyleCnt="3">
        <dgm:presLayoutVars>
          <dgm:chMax val="0"/>
          <dgm:bulletEnabled val="1"/>
        </dgm:presLayoutVars>
      </dgm:prSet>
      <dgm:spPr/>
      <dgm:t>
        <a:bodyPr/>
        <a:lstStyle/>
        <a:p>
          <a:endParaRPr lang="ru-RU"/>
        </a:p>
      </dgm:t>
    </dgm:pt>
    <dgm:pt modelId="{4E05F0DC-5602-4D82-A237-F641B7D2C7F2}" type="pres">
      <dgm:prSet presAssocID="{54D02A63-13B6-4C6D-9F1B-DDA9977FB102}" presName="negativeSpace" presStyleCnt="0"/>
      <dgm:spPr/>
    </dgm:pt>
    <dgm:pt modelId="{0C447274-897B-40C2-AF18-B9DEB1EE9C27}" type="pres">
      <dgm:prSet presAssocID="{54D02A63-13B6-4C6D-9F1B-DDA9977FB102}" presName="childText" presStyleLbl="conFgAcc1" presStyleIdx="2" presStyleCnt="3">
        <dgm:presLayoutVars>
          <dgm:bulletEnabled val="1"/>
        </dgm:presLayoutVars>
      </dgm:prSet>
      <dgm:spPr/>
    </dgm:pt>
  </dgm:ptLst>
  <dgm:cxnLst>
    <dgm:cxn modelId="{778F34D9-EDE2-4695-AE61-E935FC0015DA}" type="presOf" srcId="{1B2C923B-F50C-4ACF-9AD1-5788947BF8EE}" destId="{80591E40-3C17-44C0-A184-F4358F6C1736}" srcOrd="0" destOrd="0" presId="urn:microsoft.com/office/officeart/2005/8/layout/list1"/>
    <dgm:cxn modelId="{9DFCBA37-DEB0-43E5-A1BB-D496AC9C65AE}" type="presOf" srcId="{9770F628-2629-452D-A7F4-07095E58FFAD}" destId="{3C122890-5607-4402-8BA6-429F062FAF5B}" srcOrd="0" destOrd="0" presId="urn:microsoft.com/office/officeart/2005/8/layout/list1"/>
    <dgm:cxn modelId="{3075F0AD-F0E3-43AD-B94B-59000326ED61}" type="presOf" srcId="{9770F628-2629-452D-A7F4-07095E58FFAD}" destId="{9CA9E64C-3D21-42C3-A18F-A9A58CD4CF2E}" srcOrd="1" destOrd="0" presId="urn:microsoft.com/office/officeart/2005/8/layout/list1"/>
    <dgm:cxn modelId="{7402B243-2B2D-49A6-982D-857AA2F41827}" type="presOf" srcId="{928B5484-BDD3-47E0-8D7F-6C72897630FA}" destId="{D50610C8-B311-4AB6-ABC4-419167892A9F}" srcOrd="0" destOrd="0" presId="urn:microsoft.com/office/officeart/2005/8/layout/list1"/>
    <dgm:cxn modelId="{515A6082-F3D6-4CCF-B13D-7F2FDE64256E}" srcId="{928B5484-BDD3-47E0-8D7F-6C72897630FA}" destId="{9770F628-2629-452D-A7F4-07095E58FFAD}" srcOrd="0" destOrd="0" parTransId="{927CA4FF-35B2-4A47-BA72-4881917CF7CB}" sibTransId="{E13C36EA-C788-4C52-BB78-F5577CA83963}"/>
    <dgm:cxn modelId="{A71A087C-0D2C-41E3-AA84-1D712A553F3C}" type="presOf" srcId="{54D02A63-13B6-4C6D-9F1B-DDA9977FB102}" destId="{E0779E01-6A20-4B0D-AF4B-FE022F9E7FCB}" srcOrd="1" destOrd="0" presId="urn:microsoft.com/office/officeart/2005/8/layout/list1"/>
    <dgm:cxn modelId="{A926A892-6A62-464B-9F11-6E036B43A84D}" srcId="{928B5484-BDD3-47E0-8D7F-6C72897630FA}" destId="{1B2C923B-F50C-4ACF-9AD1-5788947BF8EE}" srcOrd="1" destOrd="0" parTransId="{33308580-6922-4870-951B-2E83B0F448A5}" sibTransId="{87D629D0-4E20-4DCC-A176-C2EB480863DB}"/>
    <dgm:cxn modelId="{F519FB70-5F5E-4B0D-90F0-5EFC389C9505}" type="presOf" srcId="{54D02A63-13B6-4C6D-9F1B-DDA9977FB102}" destId="{0C3A1776-19FA-46C2-9934-07A6D922CDDC}" srcOrd="0" destOrd="0" presId="urn:microsoft.com/office/officeart/2005/8/layout/list1"/>
    <dgm:cxn modelId="{1458AAE4-9688-4F6B-86A6-3DD47FDE4ED9}" type="presOf" srcId="{1B2C923B-F50C-4ACF-9AD1-5788947BF8EE}" destId="{1C042C12-1767-49B2-B4EF-B051C21E190B}" srcOrd="1" destOrd="0" presId="urn:microsoft.com/office/officeart/2005/8/layout/list1"/>
    <dgm:cxn modelId="{140D735C-42CD-47B8-938D-5728A53EAF29}" srcId="{928B5484-BDD3-47E0-8D7F-6C72897630FA}" destId="{54D02A63-13B6-4C6D-9F1B-DDA9977FB102}" srcOrd="2" destOrd="0" parTransId="{FA3BA767-8F40-40CA-8E2B-926578DC8532}" sibTransId="{78878762-1A7C-4A6A-8BA8-1D64C5CCBBF2}"/>
    <dgm:cxn modelId="{5B074186-3F33-4794-9C22-EB09441D5195}" type="presParOf" srcId="{D50610C8-B311-4AB6-ABC4-419167892A9F}" destId="{0BB18FD0-416C-42CD-8E72-59DC229AE659}" srcOrd="0" destOrd="0" presId="urn:microsoft.com/office/officeart/2005/8/layout/list1"/>
    <dgm:cxn modelId="{D76A4B95-6931-47FB-B262-4661F88F7062}" type="presParOf" srcId="{0BB18FD0-416C-42CD-8E72-59DC229AE659}" destId="{3C122890-5607-4402-8BA6-429F062FAF5B}" srcOrd="0" destOrd="0" presId="urn:microsoft.com/office/officeart/2005/8/layout/list1"/>
    <dgm:cxn modelId="{21AE055C-9029-42B0-BA60-9E819EA6A478}" type="presParOf" srcId="{0BB18FD0-416C-42CD-8E72-59DC229AE659}" destId="{9CA9E64C-3D21-42C3-A18F-A9A58CD4CF2E}" srcOrd="1" destOrd="0" presId="urn:microsoft.com/office/officeart/2005/8/layout/list1"/>
    <dgm:cxn modelId="{861B0145-C9C7-4AA0-86E6-0B363782A14A}" type="presParOf" srcId="{D50610C8-B311-4AB6-ABC4-419167892A9F}" destId="{22F34CEF-3EE8-40D5-931B-86DA310DA544}" srcOrd="1" destOrd="0" presId="urn:microsoft.com/office/officeart/2005/8/layout/list1"/>
    <dgm:cxn modelId="{117D56BD-4D0E-4296-832D-3EE1A34D4C19}" type="presParOf" srcId="{D50610C8-B311-4AB6-ABC4-419167892A9F}" destId="{B0B98C83-3D9D-4628-A2F7-2131B5C7DB1A}" srcOrd="2" destOrd="0" presId="urn:microsoft.com/office/officeart/2005/8/layout/list1"/>
    <dgm:cxn modelId="{8A200EAB-DA9C-4B17-A7D3-340B8AA523B7}" type="presParOf" srcId="{D50610C8-B311-4AB6-ABC4-419167892A9F}" destId="{CA1EE5C8-1110-4F2C-A4F0-613CA231076D}" srcOrd="3" destOrd="0" presId="urn:microsoft.com/office/officeart/2005/8/layout/list1"/>
    <dgm:cxn modelId="{DBF99639-11AD-4739-A538-5066F024BFFE}" type="presParOf" srcId="{D50610C8-B311-4AB6-ABC4-419167892A9F}" destId="{54E4E17D-3676-4D67-9186-D9A7E8AD85C2}" srcOrd="4" destOrd="0" presId="urn:microsoft.com/office/officeart/2005/8/layout/list1"/>
    <dgm:cxn modelId="{905E7B43-88B5-4416-A056-11BE77E0E8CB}" type="presParOf" srcId="{54E4E17D-3676-4D67-9186-D9A7E8AD85C2}" destId="{80591E40-3C17-44C0-A184-F4358F6C1736}" srcOrd="0" destOrd="0" presId="urn:microsoft.com/office/officeart/2005/8/layout/list1"/>
    <dgm:cxn modelId="{9D3FA1E1-6002-4AB3-8582-08BF8DA458DB}" type="presParOf" srcId="{54E4E17D-3676-4D67-9186-D9A7E8AD85C2}" destId="{1C042C12-1767-49B2-B4EF-B051C21E190B}" srcOrd="1" destOrd="0" presId="urn:microsoft.com/office/officeart/2005/8/layout/list1"/>
    <dgm:cxn modelId="{D2A48384-B8E4-4E11-893D-3BA0BCDA7DB9}" type="presParOf" srcId="{D50610C8-B311-4AB6-ABC4-419167892A9F}" destId="{0BE1E4BF-064E-46BE-B088-8CA7B2C57045}" srcOrd="5" destOrd="0" presId="urn:microsoft.com/office/officeart/2005/8/layout/list1"/>
    <dgm:cxn modelId="{58EC03F1-F69C-4F44-BD0F-FBDDB59675CF}" type="presParOf" srcId="{D50610C8-B311-4AB6-ABC4-419167892A9F}" destId="{3200B366-D184-443F-BC8A-A73E60D6F11B}" srcOrd="6" destOrd="0" presId="urn:microsoft.com/office/officeart/2005/8/layout/list1"/>
    <dgm:cxn modelId="{4A2FF9B0-30B4-4F54-BC46-52195D4BFB8C}" type="presParOf" srcId="{D50610C8-B311-4AB6-ABC4-419167892A9F}" destId="{E70378EE-6C45-411F-82F9-0D26D56FFF85}" srcOrd="7" destOrd="0" presId="urn:microsoft.com/office/officeart/2005/8/layout/list1"/>
    <dgm:cxn modelId="{D8807671-008C-4C79-A11D-3E3372008BF2}" type="presParOf" srcId="{D50610C8-B311-4AB6-ABC4-419167892A9F}" destId="{2C7969DA-E702-4129-B4D2-B1FEAFCF7C01}" srcOrd="8" destOrd="0" presId="urn:microsoft.com/office/officeart/2005/8/layout/list1"/>
    <dgm:cxn modelId="{569B053C-1FAD-4C98-B4D2-1D2F612486B0}" type="presParOf" srcId="{2C7969DA-E702-4129-B4D2-B1FEAFCF7C01}" destId="{0C3A1776-19FA-46C2-9934-07A6D922CDDC}" srcOrd="0" destOrd="0" presId="urn:microsoft.com/office/officeart/2005/8/layout/list1"/>
    <dgm:cxn modelId="{CE928990-1123-4E41-8133-BD038E15B50C}" type="presParOf" srcId="{2C7969DA-E702-4129-B4D2-B1FEAFCF7C01}" destId="{E0779E01-6A20-4B0D-AF4B-FE022F9E7FCB}" srcOrd="1" destOrd="0" presId="urn:microsoft.com/office/officeart/2005/8/layout/list1"/>
    <dgm:cxn modelId="{6C5489B7-F8A4-4DA5-87D1-2B7EA97C0E9A}" type="presParOf" srcId="{D50610C8-B311-4AB6-ABC4-419167892A9F}" destId="{4E05F0DC-5602-4D82-A237-F641B7D2C7F2}" srcOrd="9" destOrd="0" presId="urn:microsoft.com/office/officeart/2005/8/layout/list1"/>
    <dgm:cxn modelId="{7EC0BB8A-4A0E-4558-AC0D-A830FDA620BE}" type="presParOf" srcId="{D50610C8-B311-4AB6-ABC4-419167892A9F}" destId="{0C447274-897B-40C2-AF18-B9DEB1EE9C27}" srcOrd="10"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FBEB9-8755-4590-92A1-B15789B11180}">
      <dsp:nvSpPr>
        <dsp:cNvPr id="0" name=""/>
        <dsp:cNvSpPr/>
      </dsp:nvSpPr>
      <dsp:spPr>
        <a:xfrm>
          <a:off x="-1870176" y="-290263"/>
          <a:ext cx="2236711" cy="2236711"/>
        </a:xfrm>
        <a:prstGeom prst="blockArc">
          <a:avLst>
            <a:gd name="adj1" fmla="val 18900000"/>
            <a:gd name="adj2" fmla="val 2700000"/>
            <a:gd name="adj3" fmla="val 966"/>
          </a:avLst>
        </a:prstGeom>
        <a:noFill/>
        <a:ln w="12700" cap="flat" cmpd="sng" algn="ctr">
          <a:solidFill>
            <a:schemeClr val="dk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2A65EA6-B608-4126-B843-9C4DFF59327A}">
      <dsp:nvSpPr>
        <dsp:cNvPr id="0" name=""/>
        <dsp:cNvSpPr/>
      </dsp:nvSpPr>
      <dsp:spPr>
        <a:xfrm>
          <a:off x="235576" y="165618"/>
          <a:ext cx="2411562" cy="33123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2919" tIns="38100" rIns="38100" bIns="38100" numCol="1" spcCol="1270" anchor="ctr" anchorCtr="0">
          <a:noAutofit/>
        </a:bodyPr>
        <a:lstStyle/>
        <a:p>
          <a:pPr lvl="0" algn="l" defTabSz="666750">
            <a:lnSpc>
              <a:spcPct val="90000"/>
            </a:lnSpc>
            <a:spcBef>
              <a:spcPct val="0"/>
            </a:spcBef>
            <a:spcAft>
              <a:spcPct val="35000"/>
            </a:spcAft>
          </a:pPr>
          <a:r>
            <a:rPr lang="ru-RU" sz="1500" kern="1200" dirty="0" smtClean="0"/>
            <a:t>информация</a:t>
          </a:r>
          <a:endParaRPr lang="ru-RU" sz="1500" kern="1200" dirty="0"/>
        </a:p>
      </dsp:txBody>
      <dsp:txXfrm>
        <a:off x="235576" y="165618"/>
        <a:ext cx="2411562" cy="331236"/>
      </dsp:txXfrm>
    </dsp:sp>
    <dsp:sp modelId="{BD683AF7-F947-4954-95E0-DCE555873B36}">
      <dsp:nvSpPr>
        <dsp:cNvPr id="0" name=""/>
        <dsp:cNvSpPr/>
      </dsp:nvSpPr>
      <dsp:spPr>
        <a:xfrm>
          <a:off x="28553" y="124213"/>
          <a:ext cx="414046" cy="414046"/>
        </a:xfrm>
        <a:prstGeom prst="ellipse">
          <a:avLst/>
        </a:prstGeom>
        <a:solidFill>
          <a:schemeClr val="lt1">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6F1CC73-30F5-4CAF-AA56-C96A8307D40C}">
      <dsp:nvSpPr>
        <dsp:cNvPr id="0" name=""/>
        <dsp:cNvSpPr/>
      </dsp:nvSpPr>
      <dsp:spPr>
        <a:xfrm>
          <a:off x="355980" y="662473"/>
          <a:ext cx="2291157" cy="33123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2919" tIns="38100" rIns="38100" bIns="38100" numCol="1" spcCol="1270" anchor="ctr" anchorCtr="0">
          <a:noAutofit/>
        </a:bodyPr>
        <a:lstStyle/>
        <a:p>
          <a:pPr lvl="0" algn="l" defTabSz="666750">
            <a:lnSpc>
              <a:spcPct val="90000"/>
            </a:lnSpc>
            <a:spcBef>
              <a:spcPct val="0"/>
            </a:spcBef>
            <a:spcAft>
              <a:spcPct val="35000"/>
            </a:spcAft>
          </a:pPr>
          <a:r>
            <a:rPr lang="ru-RU" sz="1500" kern="1200" dirty="0" smtClean="0"/>
            <a:t>вид ОИ </a:t>
          </a:r>
          <a:endParaRPr lang="ru-RU" sz="1500" kern="1200" dirty="0"/>
        </a:p>
      </dsp:txBody>
      <dsp:txXfrm>
        <a:off x="355980" y="662473"/>
        <a:ext cx="2291157" cy="331236"/>
      </dsp:txXfrm>
    </dsp:sp>
    <dsp:sp modelId="{C4B6DB59-B221-44B5-B7E9-995C38F402AF}">
      <dsp:nvSpPr>
        <dsp:cNvPr id="0" name=""/>
        <dsp:cNvSpPr/>
      </dsp:nvSpPr>
      <dsp:spPr>
        <a:xfrm>
          <a:off x="148957" y="621069"/>
          <a:ext cx="414046" cy="414046"/>
        </a:xfrm>
        <a:prstGeom prst="ellipse">
          <a:avLst/>
        </a:prstGeom>
        <a:solidFill>
          <a:schemeClr val="lt1">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EFE974E-626D-4B43-B8CC-1535B3AEDF16}">
      <dsp:nvSpPr>
        <dsp:cNvPr id="0" name=""/>
        <dsp:cNvSpPr/>
      </dsp:nvSpPr>
      <dsp:spPr>
        <a:xfrm>
          <a:off x="235576" y="1159328"/>
          <a:ext cx="2411562" cy="33123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2919" tIns="38100" rIns="38100" bIns="38100" numCol="1" spcCol="1270" anchor="ctr" anchorCtr="0">
          <a:noAutofit/>
        </a:bodyPr>
        <a:lstStyle/>
        <a:p>
          <a:pPr lvl="0" algn="l" defTabSz="666750">
            <a:lnSpc>
              <a:spcPct val="90000"/>
            </a:lnSpc>
            <a:spcBef>
              <a:spcPct val="0"/>
            </a:spcBef>
            <a:spcAft>
              <a:spcPct val="35000"/>
            </a:spcAft>
          </a:pPr>
          <a:r>
            <a:rPr lang="ru-RU" sz="1500" kern="1200" dirty="0" smtClean="0"/>
            <a:t>дополнительные условия</a:t>
          </a:r>
          <a:endParaRPr lang="ru-RU" sz="1500" kern="1200" dirty="0"/>
        </a:p>
      </dsp:txBody>
      <dsp:txXfrm>
        <a:off x="235576" y="1159328"/>
        <a:ext cx="2411562" cy="331236"/>
      </dsp:txXfrm>
    </dsp:sp>
    <dsp:sp modelId="{572B3A31-DCF3-484D-8232-8408E0A0217D}">
      <dsp:nvSpPr>
        <dsp:cNvPr id="0" name=""/>
        <dsp:cNvSpPr/>
      </dsp:nvSpPr>
      <dsp:spPr>
        <a:xfrm>
          <a:off x="28553" y="1117924"/>
          <a:ext cx="414046" cy="414046"/>
        </a:xfrm>
        <a:prstGeom prst="ellipse">
          <a:avLst/>
        </a:prstGeom>
        <a:solidFill>
          <a:schemeClr val="lt1">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FBEB9-8755-4590-92A1-B15789B11180}">
      <dsp:nvSpPr>
        <dsp:cNvPr id="0" name=""/>
        <dsp:cNvSpPr/>
      </dsp:nvSpPr>
      <dsp:spPr>
        <a:xfrm>
          <a:off x="-2702710" y="-416830"/>
          <a:ext cx="3225701" cy="3225701"/>
        </a:xfrm>
        <a:prstGeom prst="blockArc">
          <a:avLst>
            <a:gd name="adj1" fmla="val 18900000"/>
            <a:gd name="adj2" fmla="val 2700000"/>
            <a:gd name="adj3" fmla="val 670"/>
          </a:avLst>
        </a:prstGeom>
        <a:noFill/>
        <a:ln w="12700" cap="flat" cmpd="sng" algn="ctr">
          <a:solidFill>
            <a:schemeClr val="accent1">
              <a:tint val="9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2A65EA6-B608-4126-B843-9C4DFF59327A}">
      <dsp:nvSpPr>
        <dsp:cNvPr id="0" name=""/>
        <dsp:cNvSpPr/>
      </dsp:nvSpPr>
      <dsp:spPr>
        <a:xfrm>
          <a:off x="230038" y="149454"/>
          <a:ext cx="3413589" cy="299100"/>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7411" tIns="30480" rIns="30480" bIns="30480" numCol="1" spcCol="1270" anchor="ctr" anchorCtr="0">
          <a:noAutofit/>
        </a:bodyPr>
        <a:lstStyle/>
        <a:p>
          <a:pPr lvl="0" algn="l" defTabSz="533400">
            <a:lnSpc>
              <a:spcPct val="90000"/>
            </a:lnSpc>
            <a:spcBef>
              <a:spcPct val="0"/>
            </a:spcBef>
            <a:spcAft>
              <a:spcPct val="35000"/>
            </a:spcAft>
          </a:pPr>
          <a:r>
            <a:rPr lang="ru-RU" sz="1200" kern="1200" dirty="0" smtClean="0"/>
            <a:t>выбор стандартов и методических документов </a:t>
          </a:r>
          <a:endParaRPr lang="ru-RU" sz="1200" kern="1200" dirty="0"/>
        </a:p>
      </dsp:txBody>
      <dsp:txXfrm>
        <a:off x="230038" y="149454"/>
        <a:ext cx="3413589" cy="299100"/>
      </dsp:txXfrm>
    </dsp:sp>
    <dsp:sp modelId="{BD683AF7-F947-4954-95E0-DCE555873B36}">
      <dsp:nvSpPr>
        <dsp:cNvPr id="0" name=""/>
        <dsp:cNvSpPr/>
      </dsp:nvSpPr>
      <dsp:spPr>
        <a:xfrm>
          <a:off x="43101" y="112067"/>
          <a:ext cx="373875" cy="373875"/>
        </a:xfrm>
        <a:prstGeom prst="ellipse">
          <a:avLst/>
        </a:prstGeom>
        <a:solidFill>
          <a:schemeClr val="lt1">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6F1CC73-30F5-4CAF-AA56-C96A8307D40C}">
      <dsp:nvSpPr>
        <dsp:cNvPr id="0" name=""/>
        <dsp:cNvSpPr/>
      </dsp:nvSpPr>
      <dsp:spPr>
        <a:xfrm>
          <a:off x="444365" y="597962"/>
          <a:ext cx="3199262" cy="299100"/>
        </a:xfrm>
        <a:prstGeom prst="rect">
          <a:avLst/>
        </a:prstGeom>
        <a:gradFill rotWithShape="0">
          <a:gsLst>
            <a:gs pos="0">
              <a:schemeClr val="accent1">
                <a:alpha val="90000"/>
                <a:hueOff val="0"/>
                <a:satOff val="0"/>
                <a:lumOff val="0"/>
                <a:alphaOff val="-10000"/>
                <a:satMod val="103000"/>
                <a:lumMod val="102000"/>
                <a:tint val="94000"/>
              </a:schemeClr>
            </a:gs>
            <a:gs pos="50000">
              <a:schemeClr val="accent1">
                <a:alpha val="90000"/>
                <a:hueOff val="0"/>
                <a:satOff val="0"/>
                <a:lumOff val="0"/>
                <a:alphaOff val="-10000"/>
                <a:satMod val="110000"/>
                <a:lumMod val="100000"/>
                <a:shade val="100000"/>
              </a:schemeClr>
            </a:gs>
            <a:gs pos="100000">
              <a:schemeClr val="accent1">
                <a:alpha val="90000"/>
                <a:hueOff val="0"/>
                <a:satOff val="0"/>
                <a:lumOff val="0"/>
                <a:alphaOff val="-10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7411" tIns="30480" rIns="30480" bIns="30480" numCol="1" spcCol="1270" anchor="ctr" anchorCtr="0">
          <a:noAutofit/>
        </a:bodyPr>
        <a:lstStyle/>
        <a:p>
          <a:pPr lvl="0" algn="l" defTabSz="533400">
            <a:lnSpc>
              <a:spcPct val="90000"/>
            </a:lnSpc>
            <a:spcBef>
              <a:spcPct val="0"/>
            </a:spcBef>
            <a:spcAft>
              <a:spcPct val="35000"/>
            </a:spcAft>
          </a:pPr>
          <a:r>
            <a:rPr lang="ru-RU" sz="1200" kern="1200" dirty="0" smtClean="0"/>
            <a:t>оценка каналов утечки и угроз БИ</a:t>
          </a:r>
          <a:endParaRPr lang="ru-RU" sz="1200" kern="1200" dirty="0"/>
        </a:p>
      </dsp:txBody>
      <dsp:txXfrm>
        <a:off x="444365" y="597962"/>
        <a:ext cx="3199262" cy="299100"/>
      </dsp:txXfrm>
    </dsp:sp>
    <dsp:sp modelId="{C4B6DB59-B221-44B5-B7E9-995C38F402AF}">
      <dsp:nvSpPr>
        <dsp:cNvPr id="0" name=""/>
        <dsp:cNvSpPr/>
      </dsp:nvSpPr>
      <dsp:spPr>
        <a:xfrm>
          <a:off x="257427" y="560574"/>
          <a:ext cx="373875" cy="373875"/>
        </a:xfrm>
        <a:prstGeom prst="ellipse">
          <a:avLst/>
        </a:prstGeom>
        <a:solidFill>
          <a:schemeClr val="lt1">
            <a:hueOff val="0"/>
            <a:satOff val="0"/>
            <a:lumOff val="0"/>
            <a:alphaOff val="0"/>
          </a:schemeClr>
        </a:solidFill>
        <a:ln w="6350" cap="flat" cmpd="sng" algn="ctr">
          <a:solidFill>
            <a:schemeClr val="accent1">
              <a:alpha val="90000"/>
              <a:hueOff val="0"/>
              <a:satOff val="0"/>
              <a:lumOff val="0"/>
              <a:alphaOff val="-1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EFE974E-626D-4B43-B8CC-1535B3AEDF16}">
      <dsp:nvSpPr>
        <dsp:cNvPr id="0" name=""/>
        <dsp:cNvSpPr/>
      </dsp:nvSpPr>
      <dsp:spPr>
        <a:xfrm>
          <a:off x="510146" y="1046469"/>
          <a:ext cx="3133481" cy="299100"/>
        </a:xfrm>
        <a:prstGeom prst="rect">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7411" tIns="30480" rIns="30480" bIns="30480" numCol="1" spcCol="1270" anchor="ctr" anchorCtr="0">
          <a:noAutofit/>
        </a:bodyPr>
        <a:lstStyle/>
        <a:p>
          <a:pPr lvl="0" algn="l" defTabSz="533400">
            <a:lnSpc>
              <a:spcPct val="90000"/>
            </a:lnSpc>
            <a:spcBef>
              <a:spcPct val="0"/>
            </a:spcBef>
            <a:spcAft>
              <a:spcPct val="35000"/>
            </a:spcAft>
          </a:pPr>
          <a:r>
            <a:rPr lang="ru-RU" sz="1200" kern="1200" dirty="0" smtClean="0"/>
            <a:t>реализация требований</a:t>
          </a:r>
          <a:endParaRPr lang="ru-RU" sz="1200" kern="1200" dirty="0"/>
        </a:p>
      </dsp:txBody>
      <dsp:txXfrm>
        <a:off x="510146" y="1046469"/>
        <a:ext cx="3133481" cy="299100"/>
      </dsp:txXfrm>
    </dsp:sp>
    <dsp:sp modelId="{572B3A31-DCF3-484D-8232-8408E0A0217D}">
      <dsp:nvSpPr>
        <dsp:cNvPr id="0" name=""/>
        <dsp:cNvSpPr/>
      </dsp:nvSpPr>
      <dsp:spPr>
        <a:xfrm>
          <a:off x="504056" y="1037197"/>
          <a:ext cx="373875" cy="373875"/>
        </a:xfrm>
        <a:prstGeom prst="ellipse">
          <a:avLst/>
        </a:prstGeom>
        <a:solidFill>
          <a:schemeClr val="lt1">
            <a:hueOff val="0"/>
            <a:satOff val="0"/>
            <a:lumOff val="0"/>
            <a:alphaOff val="0"/>
          </a:schemeClr>
        </a:solidFill>
        <a:ln w="6350" cap="flat" cmpd="sng" algn="ctr">
          <a:solidFill>
            <a:schemeClr val="accent1">
              <a:alpha val="90000"/>
              <a:hueOff val="0"/>
              <a:satOff val="0"/>
              <a:lumOff val="0"/>
              <a:alphaOff val="-2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37F6346-28AE-4C5E-A522-F42BBEAAC3A2}">
      <dsp:nvSpPr>
        <dsp:cNvPr id="0" name=""/>
        <dsp:cNvSpPr/>
      </dsp:nvSpPr>
      <dsp:spPr>
        <a:xfrm>
          <a:off x="444365" y="1494977"/>
          <a:ext cx="3199262" cy="299100"/>
        </a:xfrm>
        <a:prstGeom prst="rect">
          <a:avLst/>
        </a:prstGeom>
        <a:gradFill rotWithShape="0">
          <a:gsLst>
            <a:gs pos="0">
              <a:schemeClr val="accent1">
                <a:alpha val="90000"/>
                <a:hueOff val="0"/>
                <a:satOff val="0"/>
                <a:lumOff val="0"/>
                <a:alphaOff val="-30000"/>
                <a:satMod val="103000"/>
                <a:lumMod val="102000"/>
                <a:tint val="94000"/>
              </a:schemeClr>
            </a:gs>
            <a:gs pos="50000">
              <a:schemeClr val="accent1">
                <a:alpha val="90000"/>
                <a:hueOff val="0"/>
                <a:satOff val="0"/>
                <a:lumOff val="0"/>
                <a:alphaOff val="-30000"/>
                <a:satMod val="110000"/>
                <a:lumMod val="100000"/>
                <a:shade val="100000"/>
              </a:schemeClr>
            </a:gs>
            <a:gs pos="100000">
              <a:schemeClr val="accent1">
                <a:alpha val="90000"/>
                <a:hueOff val="0"/>
                <a:satOff val="0"/>
                <a:lumOff val="0"/>
                <a:alphaOff val="-30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7411" tIns="30480" rIns="30480" bIns="30480" numCol="1" spcCol="1270" anchor="ctr" anchorCtr="0">
          <a:noAutofit/>
        </a:bodyPr>
        <a:lstStyle/>
        <a:p>
          <a:pPr lvl="0" algn="l" defTabSz="533400">
            <a:lnSpc>
              <a:spcPct val="90000"/>
            </a:lnSpc>
            <a:spcBef>
              <a:spcPct val="0"/>
            </a:spcBef>
            <a:spcAft>
              <a:spcPct val="35000"/>
            </a:spcAft>
          </a:pPr>
          <a:r>
            <a:rPr lang="ru-RU" sz="1200" kern="1200" dirty="0" smtClean="0"/>
            <a:t>персонал</a:t>
          </a:r>
          <a:endParaRPr lang="ru-RU" sz="1200" kern="1200" dirty="0"/>
        </a:p>
      </dsp:txBody>
      <dsp:txXfrm>
        <a:off x="444365" y="1494977"/>
        <a:ext cx="3199262" cy="299100"/>
      </dsp:txXfrm>
    </dsp:sp>
    <dsp:sp modelId="{AEEA31F0-2533-4965-9337-790E588E71B8}">
      <dsp:nvSpPr>
        <dsp:cNvPr id="0" name=""/>
        <dsp:cNvSpPr/>
      </dsp:nvSpPr>
      <dsp:spPr>
        <a:xfrm>
          <a:off x="257427" y="1457589"/>
          <a:ext cx="373875" cy="373875"/>
        </a:xfrm>
        <a:prstGeom prst="ellipse">
          <a:avLst/>
        </a:prstGeom>
        <a:solidFill>
          <a:schemeClr val="lt1">
            <a:hueOff val="0"/>
            <a:satOff val="0"/>
            <a:lumOff val="0"/>
            <a:alphaOff val="0"/>
          </a:schemeClr>
        </a:solidFill>
        <a:ln w="6350" cap="flat" cmpd="sng" algn="ctr">
          <a:solidFill>
            <a:schemeClr val="accent1">
              <a:alpha val="90000"/>
              <a:hueOff val="0"/>
              <a:satOff val="0"/>
              <a:lumOff val="0"/>
              <a:alphaOff val="-3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8013BA4-C334-4E2A-A188-384C4C71C22C}">
      <dsp:nvSpPr>
        <dsp:cNvPr id="0" name=""/>
        <dsp:cNvSpPr/>
      </dsp:nvSpPr>
      <dsp:spPr>
        <a:xfrm>
          <a:off x="230038" y="1943484"/>
          <a:ext cx="3413589" cy="299100"/>
        </a:xfrm>
        <a:prstGeom prst="rec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7411" tIns="30480" rIns="30480" bIns="30480" numCol="1" spcCol="1270" anchor="ctr" anchorCtr="0">
          <a:noAutofit/>
        </a:bodyPr>
        <a:lstStyle/>
        <a:p>
          <a:pPr lvl="0" algn="l" defTabSz="533400">
            <a:lnSpc>
              <a:spcPct val="90000"/>
            </a:lnSpc>
            <a:spcBef>
              <a:spcPct val="0"/>
            </a:spcBef>
            <a:spcAft>
              <a:spcPct val="35000"/>
            </a:spcAft>
          </a:pPr>
          <a:r>
            <a:rPr lang="ru-RU" sz="1200" kern="1200" dirty="0" smtClean="0"/>
            <a:t>прием работ</a:t>
          </a:r>
          <a:endParaRPr lang="ru-RU" sz="1200" kern="1200" dirty="0"/>
        </a:p>
      </dsp:txBody>
      <dsp:txXfrm>
        <a:off x="230038" y="1943484"/>
        <a:ext cx="3413589" cy="299100"/>
      </dsp:txXfrm>
    </dsp:sp>
    <dsp:sp modelId="{22769987-1DBC-4CEE-972D-5CB269F49EDA}">
      <dsp:nvSpPr>
        <dsp:cNvPr id="0" name=""/>
        <dsp:cNvSpPr/>
      </dsp:nvSpPr>
      <dsp:spPr>
        <a:xfrm>
          <a:off x="43101" y="1906097"/>
          <a:ext cx="373875" cy="373875"/>
        </a:xfrm>
        <a:prstGeom prst="ellipse">
          <a:avLst/>
        </a:prstGeom>
        <a:solidFill>
          <a:schemeClr val="lt1">
            <a:hueOff val="0"/>
            <a:satOff val="0"/>
            <a:lumOff val="0"/>
            <a:alphaOff val="0"/>
          </a:schemeClr>
        </a:solidFill>
        <a:ln w="6350" cap="flat" cmpd="sng" algn="ctr">
          <a:solidFill>
            <a:schemeClr val="accent1">
              <a:alpha val="90000"/>
              <a:hueOff val="0"/>
              <a:satOff val="0"/>
              <a:lumOff val="0"/>
              <a:alphaOff val="-4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98C83-3D9D-4628-A2F7-2131B5C7DB1A}">
      <dsp:nvSpPr>
        <dsp:cNvPr id="0" name=""/>
        <dsp:cNvSpPr/>
      </dsp:nvSpPr>
      <dsp:spPr>
        <a:xfrm>
          <a:off x="0" y="625301"/>
          <a:ext cx="6096000" cy="4032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9CA9E64C-3D21-42C3-A18F-A9A58CD4CF2E}">
      <dsp:nvSpPr>
        <dsp:cNvPr id="0" name=""/>
        <dsp:cNvSpPr/>
      </dsp:nvSpPr>
      <dsp:spPr>
        <a:xfrm>
          <a:off x="304800" y="389141"/>
          <a:ext cx="4267200" cy="4723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1290" tIns="0" rIns="161290" bIns="0" numCol="1" spcCol="1270" anchor="ctr" anchorCtr="0">
          <a:noAutofit/>
        </a:bodyPr>
        <a:lstStyle/>
        <a:p>
          <a:pPr lvl="0" algn="l" defTabSz="711200">
            <a:lnSpc>
              <a:spcPct val="90000"/>
            </a:lnSpc>
            <a:spcBef>
              <a:spcPct val="0"/>
            </a:spcBef>
            <a:spcAft>
              <a:spcPct val="35000"/>
            </a:spcAft>
          </a:pPr>
          <a:r>
            <a:rPr lang="ru-RU" sz="1600" kern="1200" dirty="0" smtClean="0"/>
            <a:t>выбор схемы обслуживания и эксплуатации  </a:t>
          </a:r>
          <a:endParaRPr lang="ru-RU" sz="1600" kern="1200" dirty="0"/>
        </a:p>
      </dsp:txBody>
      <dsp:txXfrm>
        <a:off x="327857" y="412198"/>
        <a:ext cx="4221086" cy="426206"/>
      </dsp:txXfrm>
    </dsp:sp>
    <dsp:sp modelId="{3200B366-D184-443F-BC8A-A73E60D6F11B}">
      <dsp:nvSpPr>
        <dsp:cNvPr id="0" name=""/>
        <dsp:cNvSpPr/>
      </dsp:nvSpPr>
      <dsp:spPr>
        <a:xfrm>
          <a:off x="0" y="1351061"/>
          <a:ext cx="6096000" cy="4032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1C042C12-1767-49B2-B4EF-B051C21E190B}">
      <dsp:nvSpPr>
        <dsp:cNvPr id="0" name=""/>
        <dsp:cNvSpPr/>
      </dsp:nvSpPr>
      <dsp:spPr>
        <a:xfrm>
          <a:off x="304800" y="1114901"/>
          <a:ext cx="4267200" cy="4723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1290" tIns="0" rIns="161290" bIns="0" numCol="1" spcCol="1270" anchor="ctr" anchorCtr="0">
          <a:noAutofit/>
        </a:bodyPr>
        <a:lstStyle/>
        <a:p>
          <a:pPr lvl="0" algn="l" defTabSz="711200">
            <a:lnSpc>
              <a:spcPct val="90000"/>
            </a:lnSpc>
            <a:spcBef>
              <a:spcPct val="0"/>
            </a:spcBef>
            <a:spcAft>
              <a:spcPct val="35000"/>
            </a:spcAft>
          </a:pPr>
          <a:r>
            <a:rPr lang="ru-RU" sz="1600" kern="1200" dirty="0" smtClean="0"/>
            <a:t>периодический контроль</a:t>
          </a:r>
          <a:endParaRPr lang="ru-RU" sz="1600" kern="1200" dirty="0"/>
        </a:p>
      </dsp:txBody>
      <dsp:txXfrm>
        <a:off x="327857" y="1137958"/>
        <a:ext cx="4221086" cy="426206"/>
      </dsp:txXfrm>
    </dsp:sp>
    <dsp:sp modelId="{0C447274-897B-40C2-AF18-B9DEB1EE9C27}">
      <dsp:nvSpPr>
        <dsp:cNvPr id="0" name=""/>
        <dsp:cNvSpPr/>
      </dsp:nvSpPr>
      <dsp:spPr>
        <a:xfrm>
          <a:off x="0" y="2076821"/>
          <a:ext cx="6096000" cy="4032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0779E01-6A20-4B0D-AF4B-FE022F9E7FCB}">
      <dsp:nvSpPr>
        <dsp:cNvPr id="0" name=""/>
        <dsp:cNvSpPr/>
      </dsp:nvSpPr>
      <dsp:spPr>
        <a:xfrm>
          <a:off x="304800" y="1840661"/>
          <a:ext cx="4267200" cy="4723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1290" tIns="0" rIns="161290" bIns="0" numCol="1" spcCol="1270" anchor="ctr" anchorCtr="0">
          <a:noAutofit/>
        </a:bodyPr>
        <a:lstStyle/>
        <a:p>
          <a:pPr lvl="0" algn="l" defTabSz="711200">
            <a:lnSpc>
              <a:spcPct val="90000"/>
            </a:lnSpc>
            <a:spcBef>
              <a:spcPct val="0"/>
            </a:spcBef>
            <a:spcAft>
              <a:spcPct val="35000"/>
            </a:spcAft>
          </a:pPr>
          <a:r>
            <a:rPr lang="ru-RU" sz="1600" kern="1200" dirty="0" smtClean="0"/>
            <a:t>модернизация</a:t>
          </a:r>
          <a:endParaRPr lang="ru-RU" sz="1600" kern="1200" dirty="0"/>
        </a:p>
      </dsp:txBody>
      <dsp:txXfrm>
        <a:off x="327857" y="1863718"/>
        <a:ext cx="4221086" cy="42620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E531325-EBF2-4B35-8EF8-303663776A07}" type="datetimeFigureOut">
              <a:rPr lang="ru-RU"/>
              <a:pPr>
                <a:defRPr/>
              </a:pPr>
              <a:t>23.11.2024</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2D18FA9-8C17-4559-8718-0164B186C8F1}" type="slidenum">
              <a:rPr lang="ru-RU"/>
              <a:pPr>
                <a:defRPr/>
              </a:pPr>
              <a:t>‹#›</a:t>
            </a:fld>
            <a:endParaRPr lang="ru-RU"/>
          </a:p>
        </p:txBody>
      </p:sp>
    </p:spTree>
    <p:extLst>
      <p:ext uri="{BB962C8B-B14F-4D97-AF65-F5344CB8AC3E}">
        <p14:creationId xmlns:p14="http://schemas.microsoft.com/office/powerpoint/2010/main" val="22796071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r>
              <a:rPr lang="ru-RU" altLang="ru-RU" sz="1400" b="1" dirty="0" smtClean="0">
                <a:latin typeface="Arial" pitchFamily="34" charset="0"/>
              </a:rPr>
              <a:t>Инженерно-техническая защита информации включает комплекс организационных и технических мер по обеспечению </a:t>
            </a:r>
            <a:r>
              <a:rPr lang="ru-RU" altLang="ru-RU" sz="1400" b="1" u="sng" dirty="0" smtClean="0">
                <a:latin typeface="Arial" pitchFamily="34" charset="0"/>
              </a:rPr>
              <a:t>информационной безопасности</a:t>
            </a:r>
            <a:r>
              <a:rPr lang="ru-RU" altLang="ru-RU" sz="1400" b="1" dirty="0" smtClean="0">
                <a:latin typeface="Arial" pitchFamily="34" charset="0"/>
              </a:rPr>
              <a:t> техническими средствами и решает следующие задачи: </a:t>
            </a:r>
          </a:p>
          <a:p>
            <a:pPr marL="228600" indent="-228600"/>
            <a:r>
              <a:rPr lang="ru-RU" altLang="ru-RU" sz="1400" b="1" dirty="0" smtClean="0">
                <a:latin typeface="Arial" pitchFamily="34" charset="0"/>
              </a:rPr>
              <a:t>Предотвращение проникновения злоумышленника к источникам информации с целью её уничтожения, хищения или изменения. </a:t>
            </a:r>
          </a:p>
          <a:p>
            <a:pPr marL="228600" indent="-228600"/>
            <a:r>
              <a:rPr lang="ru-RU" altLang="ru-RU" sz="1400" b="1" dirty="0" smtClean="0">
                <a:latin typeface="Arial" pitchFamily="34" charset="0"/>
              </a:rPr>
              <a:t>Защита носителей информации от уничтожения в результате воздействия стихийных сил и прежде всего, пожара и воды (пены) при его тушении. </a:t>
            </a:r>
          </a:p>
          <a:p>
            <a:pPr marL="228600" indent="-228600"/>
            <a:r>
              <a:rPr lang="ru-RU" altLang="ru-RU" sz="1400" b="1" dirty="0" smtClean="0">
                <a:latin typeface="Arial" pitchFamily="34" charset="0"/>
              </a:rPr>
              <a:t>Предотвращение утечки информации по различным техническим каналам. </a:t>
            </a:r>
          </a:p>
          <a:p>
            <a:pPr marL="228600" indent="-228600"/>
            <a:r>
              <a:rPr lang="ru-RU" altLang="ru-RU" sz="1400" b="1" dirty="0" smtClean="0">
                <a:latin typeface="Arial" pitchFamily="34" charset="0"/>
              </a:rPr>
              <a:t>Способы и средства решения первых двух задач не отличаются от способов и средств защиты любых материальных ценностей, третья задача решается исключительно способами и средствами инженерно-технической защиты информации.</a:t>
            </a:r>
          </a:p>
        </p:txBody>
      </p:sp>
    </p:spTree>
    <p:extLst>
      <p:ext uri="{BB962C8B-B14F-4D97-AF65-F5344CB8AC3E}">
        <p14:creationId xmlns:p14="http://schemas.microsoft.com/office/powerpoint/2010/main" val="3363007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noFill/>
          <a:ln>
            <a:solidFill>
              <a:srgbClr val="000000"/>
            </a:solidFill>
            <a:miter lim="800000"/>
            <a:headEnd/>
            <a:tailEnd/>
          </a:ln>
        </p:spPr>
      </p:sp>
      <p:sp>
        <p:nvSpPr>
          <p:cNvPr id="4608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4608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E58202-88FC-40C3-81AF-46B9AB4F1738}" type="slidenum">
              <a:rPr lang="ru-RU"/>
              <a:pPr fontAlgn="base">
                <a:spcBef>
                  <a:spcPct val="0"/>
                </a:spcBef>
                <a:spcAft>
                  <a:spcPct val="0"/>
                </a:spcAft>
              </a:pPr>
              <a:t>78</a:t>
            </a:fld>
            <a:endParaRPr lang="ru-RU"/>
          </a:p>
        </p:txBody>
      </p:sp>
    </p:spTree>
    <p:extLst>
      <p:ext uri="{BB962C8B-B14F-4D97-AF65-F5344CB8AC3E}">
        <p14:creationId xmlns:p14="http://schemas.microsoft.com/office/powerpoint/2010/main" val="3217204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noFill/>
          <a:ln>
            <a:solidFill>
              <a:srgbClr val="000000"/>
            </a:solidFill>
            <a:miter lim="800000"/>
            <a:headEnd/>
            <a:tailEnd/>
          </a:ln>
        </p:spPr>
      </p:sp>
      <p:sp>
        <p:nvSpPr>
          <p:cNvPr id="4608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4608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E58202-88FC-40C3-81AF-46B9AB4F1738}" type="slidenum">
              <a:rPr lang="ru-RU"/>
              <a:pPr fontAlgn="base">
                <a:spcBef>
                  <a:spcPct val="0"/>
                </a:spcBef>
                <a:spcAft>
                  <a:spcPct val="0"/>
                </a:spcAft>
              </a:pPr>
              <a:t>79</a:t>
            </a:fld>
            <a:endParaRPr lang="ru-RU"/>
          </a:p>
        </p:txBody>
      </p:sp>
    </p:spTree>
    <p:extLst>
      <p:ext uri="{BB962C8B-B14F-4D97-AF65-F5344CB8AC3E}">
        <p14:creationId xmlns:p14="http://schemas.microsoft.com/office/powerpoint/2010/main" val="3629560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31"/>
          <p:cNvSpPr>
            <a:spLocks noGrp="1" noChangeArrowheads="1"/>
          </p:cNvSpPr>
          <p:nvPr>
            <p:ph type="sldNum" sz="quarter" idx="5"/>
          </p:nvPr>
        </p:nvSpPr>
        <p:spPr>
          <a:noFill/>
        </p:spPr>
        <p:txBody>
          <a:bodyPr/>
          <a:lstStyle>
            <a:lvl1pPr defTabSz="913262">
              <a:defRPr sz="1600">
                <a:solidFill>
                  <a:schemeClr val="tx1"/>
                </a:solidFill>
                <a:latin typeface="Arial" pitchFamily="34" charset="0"/>
              </a:defRPr>
            </a:lvl1pPr>
            <a:lvl2pPr marL="739458" indent="-284407" defTabSz="913262">
              <a:defRPr sz="1600">
                <a:solidFill>
                  <a:schemeClr val="tx1"/>
                </a:solidFill>
                <a:latin typeface="Arial" pitchFamily="34" charset="0"/>
              </a:defRPr>
            </a:lvl2pPr>
            <a:lvl3pPr marL="1137628" indent="-227526" defTabSz="913262">
              <a:defRPr sz="1600">
                <a:solidFill>
                  <a:schemeClr val="tx1"/>
                </a:solidFill>
                <a:latin typeface="Arial" pitchFamily="34" charset="0"/>
              </a:defRPr>
            </a:lvl3pPr>
            <a:lvl4pPr marL="1592679" indent="-227526" defTabSz="913262">
              <a:defRPr sz="1600">
                <a:solidFill>
                  <a:schemeClr val="tx1"/>
                </a:solidFill>
                <a:latin typeface="Arial" pitchFamily="34" charset="0"/>
              </a:defRPr>
            </a:lvl4pPr>
            <a:lvl5pPr marL="2047730" indent="-227526" defTabSz="913262">
              <a:defRPr sz="1600">
                <a:solidFill>
                  <a:schemeClr val="tx1"/>
                </a:solidFill>
                <a:latin typeface="Arial" pitchFamily="34" charset="0"/>
              </a:defRPr>
            </a:lvl5pPr>
            <a:lvl6pPr marL="2502781" indent="-227526" defTabSz="913262" eaLnBrk="0" fontAlgn="base" hangingPunct="0">
              <a:spcBef>
                <a:spcPct val="0"/>
              </a:spcBef>
              <a:spcAft>
                <a:spcPct val="0"/>
              </a:spcAft>
              <a:defRPr sz="1600">
                <a:solidFill>
                  <a:schemeClr val="tx1"/>
                </a:solidFill>
                <a:latin typeface="Arial" pitchFamily="34" charset="0"/>
              </a:defRPr>
            </a:lvl6pPr>
            <a:lvl7pPr marL="2957833" indent="-227526" defTabSz="913262" eaLnBrk="0" fontAlgn="base" hangingPunct="0">
              <a:spcBef>
                <a:spcPct val="0"/>
              </a:spcBef>
              <a:spcAft>
                <a:spcPct val="0"/>
              </a:spcAft>
              <a:defRPr sz="1600">
                <a:solidFill>
                  <a:schemeClr val="tx1"/>
                </a:solidFill>
                <a:latin typeface="Arial" pitchFamily="34" charset="0"/>
              </a:defRPr>
            </a:lvl7pPr>
            <a:lvl8pPr marL="3412884" indent="-227526" defTabSz="913262" eaLnBrk="0" fontAlgn="base" hangingPunct="0">
              <a:spcBef>
                <a:spcPct val="0"/>
              </a:spcBef>
              <a:spcAft>
                <a:spcPct val="0"/>
              </a:spcAft>
              <a:defRPr sz="1600">
                <a:solidFill>
                  <a:schemeClr val="tx1"/>
                </a:solidFill>
                <a:latin typeface="Arial" pitchFamily="34" charset="0"/>
              </a:defRPr>
            </a:lvl8pPr>
            <a:lvl9pPr marL="3867935" indent="-227526" defTabSz="913262" eaLnBrk="0" fontAlgn="base" hangingPunct="0">
              <a:spcBef>
                <a:spcPct val="0"/>
              </a:spcBef>
              <a:spcAft>
                <a:spcPct val="0"/>
              </a:spcAft>
              <a:defRPr sz="1600">
                <a:solidFill>
                  <a:schemeClr val="tx1"/>
                </a:solidFill>
                <a:latin typeface="Arial" pitchFamily="34" charset="0"/>
              </a:defRPr>
            </a:lvl9pPr>
          </a:lstStyle>
          <a:p>
            <a:fld id="{E509CA08-9088-4372-ADCF-0992087B0DA6}" type="slidenum">
              <a:rPr lang="ru-RU" altLang="ru-RU" sz="1200">
                <a:solidFill>
                  <a:prstClr val="black"/>
                </a:solidFill>
              </a:rPr>
              <a:pPr/>
              <a:t>83</a:t>
            </a:fld>
            <a:endParaRPr lang="ru-RU" altLang="ru-RU" sz="1200">
              <a:solidFill>
                <a:prstClr val="black"/>
              </a:solidFill>
            </a:endParaRPr>
          </a:p>
        </p:txBody>
      </p:sp>
      <p:sp>
        <p:nvSpPr>
          <p:cNvPr id="59395" name="Rectangle 2"/>
          <p:cNvSpPr>
            <a:spLocks noGrp="1" noRot="1" noChangeAspect="1" noChangeArrowheads="1" noTextEdit="1"/>
          </p:cNvSpPr>
          <p:nvPr>
            <p:ph type="sldImg"/>
          </p:nvPr>
        </p:nvSpPr>
        <p:spPr>
          <a:xfrm>
            <a:off x="896938" y="5043488"/>
            <a:ext cx="4964112" cy="3724275"/>
          </a:xfrm>
          <a:ln/>
        </p:spPr>
      </p:sp>
      <p:sp>
        <p:nvSpPr>
          <p:cNvPr id="59396" name="Rectangle 3"/>
          <p:cNvSpPr>
            <a:spLocks noGrp="1" noChangeArrowheads="1"/>
          </p:cNvSpPr>
          <p:nvPr>
            <p:ph type="body" idx="1"/>
          </p:nvPr>
        </p:nvSpPr>
        <p:spPr>
          <a:xfrm>
            <a:off x="907931" y="4719274"/>
            <a:ext cx="4981815" cy="4464136"/>
          </a:xfrm>
          <a:noFill/>
        </p:spPr>
        <p:txBody>
          <a:bodyPr lIns="91893" tIns="45947" rIns="91893" bIns="45947"/>
          <a:lstStyle/>
          <a:p>
            <a:endParaRPr lang="ru-RU" altLang="ru-RU" dirty="0" smtClean="0"/>
          </a:p>
        </p:txBody>
      </p:sp>
    </p:spTree>
    <p:extLst>
      <p:ext uri="{BB962C8B-B14F-4D97-AF65-F5344CB8AC3E}">
        <p14:creationId xmlns:p14="http://schemas.microsoft.com/office/powerpoint/2010/main" val="827547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p:spPr>
        <p:txBody>
          <a:bodyPr/>
          <a:lstStyle/>
          <a:p>
            <a:fld id="{399E62BA-F83B-494A-98B4-17BEF3EBE54B}" type="slidenum">
              <a:rPr lang="ru-RU" smtClean="0">
                <a:solidFill>
                  <a:prstClr val="black"/>
                </a:solidFill>
              </a:rPr>
              <a:pPr/>
              <a:t>94</a:t>
            </a:fld>
            <a:endParaRPr lang="ru-RU" smtClean="0">
              <a:solidFill>
                <a:prstClr val="black"/>
              </a:solidFill>
            </a:endParaRPr>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pPr eaLnBrk="1" hangingPunct="1"/>
            <a:r>
              <a:rPr lang="ru-RU" smtClean="0"/>
              <a:t>Диэлектрические вставки в оплетки кабелей, проводов, труб отопления, водоснабжения и канализации</a:t>
            </a:r>
          </a:p>
          <a:p>
            <a:pPr eaLnBrk="1" hangingPunct="1"/>
            <a:r>
              <a:rPr lang="ru-RU" smtClean="0"/>
              <a:t>Устройства гарантированного питания – мотор-генераторы</a:t>
            </a:r>
          </a:p>
        </p:txBody>
      </p:sp>
    </p:spTree>
    <p:extLst>
      <p:ext uri="{BB962C8B-B14F-4D97-AF65-F5344CB8AC3E}">
        <p14:creationId xmlns:p14="http://schemas.microsoft.com/office/powerpoint/2010/main" val="824636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r>
              <a:rPr lang="ru-RU" altLang="ru-RU" sz="900" smtClean="0">
                <a:latin typeface="Arial" pitchFamily="34" charset="0"/>
              </a:rPr>
              <a:t>Инженерно-техническая защита информации представляет собой достаточно быстро развивающуюся область науки и техники на стыке теории систем, физики, оптики, акустики, радиоэлектроники, радиотехники, электро- и радиоизмерений и других дисциплин. Круг вопросов, которыми вынуждена заниматься инженерно-техническая защита, широк и обусловлен многообразием источников и носителей информации, способов и средств её добывания, а, следовательно, и защиты. Для обеспечения эффективной инженерно-технической защиты информации необходимо определить:</a:t>
            </a:r>
          </a:p>
          <a:p>
            <a:pPr>
              <a:lnSpc>
                <a:spcPct val="80000"/>
              </a:lnSpc>
            </a:pPr>
            <a:r>
              <a:rPr lang="ru-RU" altLang="ru-RU" sz="900" smtClean="0">
                <a:latin typeface="Arial" pitchFamily="34" charset="0"/>
              </a:rPr>
              <a:t>что защищать техническими средствами в данной организации, здании, помещений;</a:t>
            </a:r>
          </a:p>
          <a:p>
            <a:pPr>
              <a:lnSpc>
                <a:spcPct val="80000"/>
              </a:lnSpc>
            </a:pPr>
            <a:r>
              <a:rPr lang="ru-RU" altLang="ru-RU" sz="900" smtClean="0">
                <a:latin typeface="Arial" pitchFamily="34" charset="0"/>
              </a:rPr>
              <a:t>каким угрозам подвергается защищаемая информация со стороны злоумышленников и их технических средств;</a:t>
            </a:r>
          </a:p>
          <a:p>
            <a:pPr>
              <a:lnSpc>
                <a:spcPct val="80000"/>
              </a:lnSpc>
            </a:pPr>
            <a:r>
              <a:rPr lang="ru-RU" altLang="ru-RU" sz="900" smtClean="0">
                <a:latin typeface="Arial" pitchFamily="34" charset="0"/>
              </a:rPr>
              <a:t>какие способы и средства целесообразно применять для обеспечения информационной безопасности с учётом как величины угрозы, так и затрат на её предотвращение;</a:t>
            </a:r>
          </a:p>
          <a:p>
            <a:pPr>
              <a:lnSpc>
                <a:spcPct val="80000"/>
              </a:lnSpc>
            </a:pPr>
            <a:r>
              <a:rPr lang="ru-RU" altLang="ru-RU" sz="900" smtClean="0">
                <a:latin typeface="Arial" pitchFamily="34" charset="0"/>
              </a:rPr>
              <a:t>как организовать и реализовать техническую защиту информации в организации.</a:t>
            </a:r>
          </a:p>
          <a:p>
            <a:pPr>
              <a:lnSpc>
                <a:spcPct val="80000"/>
              </a:lnSpc>
            </a:pPr>
            <a:r>
              <a:rPr lang="ru-RU" altLang="ru-RU" sz="900" smtClean="0">
                <a:latin typeface="Arial" pitchFamily="34" charset="0"/>
              </a:rPr>
              <a:t>Без этих знаний защита информации может проводиться в форме круговой обороны (при неограниченных ресурсах) или "латания дыр" в более реальном варианте ограниченности средств.</a:t>
            </a:r>
            <a:endParaRPr lang="en-US" altLang="ru-RU" sz="900" smtClean="0">
              <a:latin typeface="Arial" pitchFamily="34" charset="0"/>
            </a:endParaRPr>
          </a:p>
          <a:p>
            <a:pPr>
              <a:lnSpc>
                <a:spcPct val="80000"/>
              </a:lnSpc>
            </a:pPr>
            <a:r>
              <a:rPr lang="ru-RU" altLang="ru-RU" sz="900" smtClean="0">
                <a:latin typeface="Arial" pitchFamily="34" charset="0"/>
              </a:rPr>
              <a:t>Этот подход предусматривает самый высокий уровень описания объекта исследования — системный. Самым низким уровнем является уровень описания параметров объекта — параметрический. Между ними располагаются структурный и функциональный</a:t>
            </a:r>
          </a:p>
          <a:p>
            <a:pPr>
              <a:lnSpc>
                <a:spcPct val="80000"/>
              </a:lnSpc>
            </a:pPr>
            <a:r>
              <a:rPr lang="ru-RU" altLang="ru-RU" sz="900" smtClean="0">
                <a:latin typeface="Arial" pitchFamily="34" charset="0"/>
              </a:rPr>
              <a:t>уровни.</a:t>
            </a:r>
          </a:p>
          <a:p>
            <a:pPr>
              <a:lnSpc>
                <a:spcPct val="80000"/>
              </a:lnSpc>
            </a:pPr>
            <a:r>
              <a:rPr lang="ru-RU" altLang="ru-RU" sz="900" b="1" smtClean="0">
                <a:latin typeface="Arial" pitchFamily="34" charset="0"/>
              </a:rPr>
              <a:t>Сущность системного подхода состоит в следующем:</a:t>
            </a:r>
            <a:r>
              <a:rPr lang="en-US" altLang="ru-RU" sz="900" b="1" smtClean="0">
                <a:latin typeface="Arial" pitchFamily="34" charset="0"/>
              </a:rPr>
              <a:t> </a:t>
            </a:r>
            <a:r>
              <a:rPr lang="ru-RU" altLang="ru-RU" sz="900" b="1" smtClean="0">
                <a:latin typeface="Arial" pitchFamily="34" charset="0"/>
              </a:rPr>
              <a:t>см. слайд</a:t>
            </a:r>
          </a:p>
          <a:p>
            <a:pPr>
              <a:lnSpc>
                <a:spcPct val="80000"/>
              </a:lnSpc>
            </a:pPr>
            <a:r>
              <a:rPr lang="ru-RU" altLang="ru-RU" sz="900" b="1" smtClean="0">
                <a:latin typeface="Arial" pitchFamily="34" charset="0"/>
              </a:rPr>
              <a:t>Например, толпа людей на улице ведет себя спокойно до тех пор, пока не найдется оратор и не сблизит цели собравшихся людей. Толпа может преобразоваться временно в систему с ориентацией суммарного вектора целей как на добрые дела, так и на разрушение. По этой же причине руководитель, назначенный или выбранный на высокий пост, собирает свою команду единомышленников, т. е. людей с одинаковой ориентацией векторов целей. Если это ему не удается, то результирующий вектор целей его аппарата возрастает несущественно, так как складываются лишь проекции целей, величина которых определяется лишь формальным выполнением сотрудниками аппарата своих функциональных обязанностей.</a:t>
            </a:r>
          </a:p>
          <a:p>
            <a:pPr>
              <a:lnSpc>
                <a:spcPct val="80000"/>
              </a:lnSpc>
            </a:pPr>
            <a:r>
              <a:rPr lang="ru-RU" altLang="ru-RU" sz="900" b="1" smtClean="0">
                <a:latin typeface="Arial" pitchFamily="34" charset="0"/>
              </a:rPr>
              <a:t>Важнейшим отличием системы от набора элементов является то, что система обладает свойствами, отсутствующими у ее элементов.</a:t>
            </a:r>
            <a:r>
              <a:rPr lang="ru-RU" altLang="ru-RU" sz="900" smtClean="0"/>
              <a:t> </a:t>
            </a:r>
          </a:p>
        </p:txBody>
      </p:sp>
    </p:spTree>
    <p:extLst>
      <p:ext uri="{BB962C8B-B14F-4D97-AF65-F5344CB8AC3E}">
        <p14:creationId xmlns:p14="http://schemas.microsoft.com/office/powerpoint/2010/main" val="3315690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p:spPr>
        <p:txBody>
          <a:bodyPr/>
          <a:lstStyle/>
          <a:p>
            <a:fld id="{6B01A59F-3F8A-413E-B15E-5CB6C234A4CC}" type="slidenum">
              <a:rPr lang="ru-RU" smtClean="0">
                <a:solidFill>
                  <a:prstClr val="black"/>
                </a:solidFill>
              </a:rPr>
              <a:pPr/>
              <a:t>12</a:t>
            </a:fld>
            <a:endParaRPr lang="ru-RU" smtClean="0">
              <a:solidFill>
                <a:prstClr val="black"/>
              </a:solidFill>
            </a:endParaRPr>
          </a:p>
        </p:txBody>
      </p:sp>
      <p:sp>
        <p:nvSpPr>
          <p:cNvPr id="236547" name="Rectangle 2"/>
          <p:cNvSpPr>
            <a:spLocks noGrp="1" noRot="1" noChangeAspect="1" noChangeArrowheads="1" noTextEdit="1"/>
          </p:cNvSpPr>
          <p:nvPr>
            <p:ph type="sldImg"/>
          </p:nvPr>
        </p:nvSpPr>
        <p:spPr>
          <a:xfrm>
            <a:off x="927100" y="762000"/>
            <a:ext cx="4978400" cy="3733800"/>
          </a:xfrm>
          <a:ln/>
        </p:spPr>
      </p:sp>
      <p:sp>
        <p:nvSpPr>
          <p:cNvPr id="236548" name="Rectangle 3"/>
          <p:cNvSpPr>
            <a:spLocks noGrp="1" noChangeArrowheads="1"/>
          </p:cNvSpPr>
          <p:nvPr>
            <p:ph type="body" idx="1"/>
          </p:nvPr>
        </p:nvSpPr>
        <p:spPr>
          <a:xfrm>
            <a:off x="931534" y="4724525"/>
            <a:ext cx="4970800" cy="4495280"/>
          </a:xfrm>
          <a:noFill/>
          <a:ln/>
        </p:spPr>
        <p:txBody>
          <a:bodyPr/>
          <a:lstStyle/>
          <a:p>
            <a:pPr eaLnBrk="1" hangingPunct="1"/>
            <a:endParaRPr lang="ru-RU" smtClean="0"/>
          </a:p>
        </p:txBody>
      </p:sp>
    </p:spTree>
    <p:extLst>
      <p:ext uri="{BB962C8B-B14F-4D97-AF65-F5344CB8AC3E}">
        <p14:creationId xmlns:p14="http://schemas.microsoft.com/office/powerpoint/2010/main" val="1596784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mtClean="0">
                <a:latin typeface="Arial" pitchFamily="34" charset="0"/>
              </a:rPr>
              <a:t>Цели защиты информации сформулированы в ст. 20 Закона РФ «Об информации, информатизации и защите информации»:</a:t>
            </a:r>
          </a:p>
          <a:p>
            <a:r>
              <a:rPr lang="ru-RU" altLang="ru-RU" smtClean="0">
                <a:latin typeface="Arial" pitchFamily="34" charset="0"/>
              </a:rPr>
              <a:t>предотвращение утечки, хищения, искажения, подделки информации;</a:t>
            </a:r>
          </a:p>
          <a:p>
            <a:r>
              <a:rPr lang="ru-RU" altLang="ru-RU" smtClean="0">
                <a:latin typeface="Arial" pitchFamily="34" charset="0"/>
              </a:rPr>
              <a:t>предотвращение угроз безопасности личности, государства;</a:t>
            </a:r>
          </a:p>
          <a:p>
            <a:r>
              <a:rPr lang="ru-RU" altLang="ru-RU" smtClean="0">
                <a:latin typeface="Arial" pitchFamily="34" charset="0"/>
              </a:rPr>
              <a:t>предотвращение несанкционированных действий по хищению, уничтожению, модификации, копированию, блокированию;</a:t>
            </a:r>
            <a:br>
              <a:rPr lang="ru-RU" altLang="ru-RU" smtClean="0">
                <a:latin typeface="Arial" pitchFamily="34" charset="0"/>
              </a:rPr>
            </a:br>
            <a:r>
              <a:rPr lang="ru-RU" altLang="ru-RU" smtClean="0">
                <a:latin typeface="Arial" pitchFamily="34" charset="0"/>
              </a:rPr>
              <a:t>предотвращение других форм незаконного вмешательства</a:t>
            </a:r>
          </a:p>
        </p:txBody>
      </p:sp>
    </p:spTree>
    <p:extLst>
      <p:ext uri="{BB962C8B-B14F-4D97-AF65-F5344CB8AC3E}">
        <p14:creationId xmlns:p14="http://schemas.microsoft.com/office/powerpoint/2010/main" val="1623693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smtClean="0">
              <a:latin typeface="Arial" pitchFamily="34" charset="0"/>
            </a:endParaRPr>
          </a:p>
        </p:txBody>
      </p:sp>
      <p:sp>
        <p:nvSpPr>
          <p:cNvPr id="5530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AD1D45E8-D337-42C0-89BD-B1C0BBA20A60}" type="slidenum">
              <a:rPr lang="ru-RU">
                <a:solidFill>
                  <a:srgbClr val="000000"/>
                </a:solidFill>
              </a:rPr>
              <a:pPr/>
              <a:t>32</a:t>
            </a:fld>
            <a:endParaRPr lang="ru-RU">
              <a:solidFill>
                <a:srgbClr val="000000"/>
              </a:solidFill>
            </a:endParaRPr>
          </a:p>
        </p:txBody>
      </p:sp>
    </p:spTree>
    <p:extLst>
      <p:ext uri="{BB962C8B-B14F-4D97-AF65-F5344CB8AC3E}">
        <p14:creationId xmlns:p14="http://schemas.microsoft.com/office/powerpoint/2010/main" val="58628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721EDD07-31BE-47F8-8F2B-FFD46F2E1DA1}" type="slidenum">
              <a:rPr lang="ru-RU" smtClean="0">
                <a:solidFill>
                  <a:prstClr val="black"/>
                </a:solidFill>
              </a:rPr>
              <a:pPr>
                <a:defRPr/>
              </a:pPr>
              <a:t>52</a:t>
            </a:fld>
            <a:endParaRPr lang="ru-RU">
              <a:solidFill>
                <a:prstClr val="black"/>
              </a:solidFill>
            </a:endParaRPr>
          </a:p>
        </p:txBody>
      </p:sp>
    </p:spTree>
    <p:extLst>
      <p:ext uri="{BB962C8B-B14F-4D97-AF65-F5344CB8AC3E}">
        <p14:creationId xmlns:p14="http://schemas.microsoft.com/office/powerpoint/2010/main" val="3732800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Образ слайда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Заметки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66564" name="Номер слайда 3"/>
          <p:cNvSpPr txBox="1">
            <a:spLocks noGrp="1" noChangeArrowheads="1"/>
          </p:cNvSpPr>
          <p:nvPr/>
        </p:nvSpPr>
        <p:spPr bwMode="auto">
          <a:xfrm>
            <a:off x="3851098" y="9429750"/>
            <a:ext cx="2944958"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fld id="{5D39133E-017F-47B2-A313-DCD7CC771E57}" type="slidenum">
              <a:rPr lang="ru-RU" altLang="ru-RU" sz="1200" smtClean="0">
                <a:solidFill>
                  <a:prstClr val="black"/>
                </a:solidFill>
                <a:latin typeface="Calibri" pitchFamily="34" charset="0"/>
                <a:cs typeface="+mn-cs"/>
              </a:rPr>
              <a:pPr algn="r"/>
              <a:t>54</a:t>
            </a:fld>
            <a:endParaRPr lang="ru-RU" altLang="ru-RU" sz="1200" smtClean="0">
              <a:solidFill>
                <a:prstClr val="black"/>
              </a:solidFill>
              <a:latin typeface="Calibri" pitchFamily="34" charset="0"/>
              <a:cs typeface="+mn-cs"/>
            </a:endParaRPr>
          </a:p>
        </p:txBody>
      </p:sp>
    </p:spTree>
    <p:extLst>
      <p:ext uri="{BB962C8B-B14F-4D97-AF65-F5344CB8AC3E}">
        <p14:creationId xmlns:p14="http://schemas.microsoft.com/office/powerpoint/2010/main" val="4022760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smtClean="0">
              <a:latin typeface="Arial" pitchFamily="34" charset="0"/>
            </a:endParaRPr>
          </a:p>
        </p:txBody>
      </p:sp>
      <p:sp>
        <p:nvSpPr>
          <p:cNvPr id="5939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58A5B04B-BABF-4229-B41D-7F06112C6E13}" type="slidenum">
              <a:rPr lang="ru-RU">
                <a:solidFill>
                  <a:srgbClr val="000000"/>
                </a:solidFill>
              </a:rPr>
              <a:pPr/>
              <a:t>59</a:t>
            </a:fld>
            <a:endParaRPr lang="ru-RU">
              <a:solidFill>
                <a:srgbClr val="000000"/>
              </a:solidFill>
            </a:endParaRPr>
          </a:p>
        </p:txBody>
      </p:sp>
    </p:spTree>
    <p:extLst>
      <p:ext uri="{BB962C8B-B14F-4D97-AF65-F5344CB8AC3E}">
        <p14:creationId xmlns:p14="http://schemas.microsoft.com/office/powerpoint/2010/main" val="1581836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smtClean="0">
              <a:latin typeface="Arial" pitchFamily="34" charset="0"/>
            </a:endParaRPr>
          </a:p>
        </p:txBody>
      </p:sp>
      <p:sp>
        <p:nvSpPr>
          <p:cNvPr id="5530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AD1D45E8-D337-42C0-89BD-B1C0BBA20A60}" type="slidenum">
              <a:rPr lang="ru-RU">
                <a:solidFill>
                  <a:srgbClr val="000000"/>
                </a:solidFill>
              </a:rPr>
              <a:pPr/>
              <a:t>60</a:t>
            </a:fld>
            <a:endParaRPr lang="ru-RU">
              <a:solidFill>
                <a:srgbClr val="000000"/>
              </a:solidFill>
            </a:endParaRPr>
          </a:p>
        </p:txBody>
      </p:sp>
    </p:spTree>
    <p:extLst>
      <p:ext uri="{BB962C8B-B14F-4D97-AF65-F5344CB8AC3E}">
        <p14:creationId xmlns:p14="http://schemas.microsoft.com/office/powerpoint/2010/main" val="2032595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064D44C-0D5A-40D6-A2CD-FB5E425C47BA}" type="datetimeFigureOut">
              <a:rPr lang="ru-RU" smtClean="0">
                <a:solidFill>
                  <a:prstClr val="black">
                    <a:tint val="75000"/>
                  </a:prstClr>
                </a:solidFill>
              </a:rPr>
              <a:pPr/>
              <a:t>23.11.2024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F9A243F-1EE8-4C89-B47D-6CFB172589D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98344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064D44C-0D5A-40D6-A2CD-FB5E425C47BA}" type="datetimeFigureOut">
              <a:rPr lang="ru-RU" smtClean="0">
                <a:solidFill>
                  <a:prstClr val="black">
                    <a:tint val="75000"/>
                  </a:prstClr>
                </a:solidFill>
              </a:rPr>
              <a:pPr/>
              <a:t>23.11.2024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F9A243F-1EE8-4C89-B47D-6CFB172589D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43456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064D44C-0D5A-40D6-A2CD-FB5E425C47BA}" type="datetimeFigureOut">
              <a:rPr lang="ru-RU" smtClean="0">
                <a:solidFill>
                  <a:prstClr val="black">
                    <a:tint val="75000"/>
                  </a:prstClr>
                </a:solidFill>
              </a:rPr>
              <a:pPr/>
              <a:t>23.11.2024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F9A243F-1EE8-4C89-B47D-6CFB172589D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37331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685800" y="1981200"/>
            <a:ext cx="7772400" cy="4114800"/>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fld id="{47D63EC9-94C9-4988-A801-E27B66F2A170}" type="datetime1">
              <a:rPr lang="ru-RU">
                <a:solidFill>
                  <a:prstClr val="black">
                    <a:tint val="75000"/>
                  </a:prstClr>
                </a:solidFill>
              </a:rPr>
              <a:pPr>
                <a:defRPr/>
              </a:pPr>
              <a:t>23.11.2024</a:t>
            </a:fld>
            <a:endParaRPr lang="ru-RU">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3C543D-61C7-4526-B8AC-A927FFD21DA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897796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CA50317-0FB6-4E32-903C-5FDAB064352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171016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ru-RU" altLang="ru-RU">
              <a:solidFill>
                <a:srgbClr val="000000"/>
              </a:solidFill>
            </a:endParaRPr>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ru-RU" altLang="ru-RU">
              <a:solidFill>
                <a:srgbClr val="000000"/>
              </a:solidFill>
            </a:endParaRPr>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83A96ED7-CA91-41E9-8478-480896075943}"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3568098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064D44C-0D5A-40D6-A2CD-FB5E425C47BA}" type="datetimeFigureOut">
              <a:rPr lang="ru-RU" smtClean="0">
                <a:solidFill>
                  <a:prstClr val="black">
                    <a:tint val="75000"/>
                  </a:prstClr>
                </a:solidFill>
              </a:rPr>
              <a:pPr/>
              <a:t>23.11.2024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F9A243F-1EE8-4C89-B47D-6CFB172589D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14039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064D44C-0D5A-40D6-A2CD-FB5E425C47BA}" type="datetimeFigureOut">
              <a:rPr lang="ru-RU" smtClean="0">
                <a:solidFill>
                  <a:prstClr val="black">
                    <a:tint val="75000"/>
                  </a:prstClr>
                </a:solidFill>
              </a:rPr>
              <a:pPr/>
              <a:t>23.11.2024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F9A243F-1EE8-4C89-B47D-6CFB172589D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12945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064D44C-0D5A-40D6-A2CD-FB5E425C47BA}" type="datetimeFigureOut">
              <a:rPr lang="ru-RU" smtClean="0">
                <a:solidFill>
                  <a:prstClr val="black">
                    <a:tint val="75000"/>
                  </a:prstClr>
                </a:solidFill>
              </a:rPr>
              <a:pPr/>
              <a:t>23.11.2024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2F9A243F-1EE8-4C89-B47D-6CFB172589D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62484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064D44C-0D5A-40D6-A2CD-FB5E425C47BA}" type="datetimeFigureOut">
              <a:rPr lang="ru-RU" smtClean="0">
                <a:solidFill>
                  <a:prstClr val="black">
                    <a:tint val="75000"/>
                  </a:prstClr>
                </a:solidFill>
              </a:rPr>
              <a:pPr/>
              <a:t>23.11.2024</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2F9A243F-1EE8-4C89-B47D-6CFB172589D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8688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064D44C-0D5A-40D6-A2CD-FB5E425C47BA}" type="datetimeFigureOut">
              <a:rPr lang="ru-RU" smtClean="0">
                <a:solidFill>
                  <a:prstClr val="black">
                    <a:tint val="75000"/>
                  </a:prstClr>
                </a:solidFill>
              </a:rPr>
              <a:pPr/>
              <a:t>23.11.2024</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2F9A243F-1EE8-4C89-B47D-6CFB172589D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43751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064D44C-0D5A-40D6-A2CD-FB5E425C47BA}" type="datetimeFigureOut">
              <a:rPr lang="ru-RU" smtClean="0">
                <a:solidFill>
                  <a:prstClr val="black">
                    <a:tint val="75000"/>
                  </a:prstClr>
                </a:solidFill>
              </a:rPr>
              <a:pPr/>
              <a:t>23.11.2024</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2F9A243F-1EE8-4C89-B47D-6CFB172589D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70576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7064D44C-0D5A-40D6-A2CD-FB5E425C47BA}" type="datetimeFigureOut">
              <a:rPr lang="ru-RU" smtClean="0">
                <a:solidFill>
                  <a:prstClr val="black">
                    <a:tint val="75000"/>
                  </a:prstClr>
                </a:solidFill>
              </a:rPr>
              <a:pPr/>
              <a:t>23.11.2024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2F9A243F-1EE8-4C89-B47D-6CFB172589D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18964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7064D44C-0D5A-40D6-A2CD-FB5E425C47BA}" type="datetimeFigureOut">
              <a:rPr lang="ru-RU" smtClean="0">
                <a:solidFill>
                  <a:prstClr val="black">
                    <a:tint val="75000"/>
                  </a:prstClr>
                </a:solidFill>
              </a:rPr>
              <a:pPr/>
              <a:t>23.11.2024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2F9A243F-1EE8-4C89-B47D-6CFB172589D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32984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A959A22A-EA37-42F3-AF7A-2DD588C49123}" type="datetime1">
              <a:rPr lang="ru-RU" smtClean="0"/>
              <a:pPr>
                <a:defRPr/>
              </a:pPr>
              <a:t>23.11.2024</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6CF36877-671E-449F-9E34-5155B8189A80}" type="slidenum">
              <a:rPr lang="ru-RU" smtClean="0"/>
              <a:pPr>
                <a:defRPr/>
              </a:pPr>
              <a:t>‹#›</a:t>
            </a:fld>
            <a:endParaRPr lang="ru-RU"/>
          </a:p>
        </p:txBody>
      </p:sp>
    </p:spTree>
    <p:extLst>
      <p:ext uri="{BB962C8B-B14F-4D97-AF65-F5344CB8AC3E}">
        <p14:creationId xmlns:p14="http://schemas.microsoft.com/office/powerpoint/2010/main" val="1039765360"/>
      </p:ext>
    </p:extLst>
  </p:cSld>
  <p:clrMap bg1="lt1" tx1="dk1" bg2="lt2" tx2="dk2" accent1="accent1" accent2="accent2" accent3="accent3" accent4="accent4" accent5="accent5" accent6="accent6" hlink="hlink" folHlink="folHlink"/>
  <p:sldLayoutIdLst>
    <p:sldLayoutId id="2147484769" r:id="rId1"/>
    <p:sldLayoutId id="2147484770" r:id="rId2"/>
    <p:sldLayoutId id="2147484771" r:id="rId3"/>
    <p:sldLayoutId id="2147484772" r:id="rId4"/>
    <p:sldLayoutId id="2147484773" r:id="rId5"/>
    <p:sldLayoutId id="2147484774" r:id="rId6"/>
    <p:sldLayoutId id="2147484775" r:id="rId7"/>
    <p:sldLayoutId id="2147484776" r:id="rId8"/>
    <p:sldLayoutId id="2147484777" r:id="rId9"/>
    <p:sldLayoutId id="2147484778" r:id="rId10"/>
    <p:sldLayoutId id="2147484779" r:id="rId11"/>
    <p:sldLayoutId id="2147484780" r:id="rId12"/>
    <p:sldLayoutId id="2147484781" r:id="rId13"/>
    <p:sldLayoutId id="2147484782" r:id="rId1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www.wikisec.ru/index.php?title=%D0%93%D0%9E%D0%A1%D0%A2_%D0%A0_51275-2006"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chart" Target="../charts/char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image" Target="../media/image4.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image" Target="../media/image4.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7.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8.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image" Target="../media/image9.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7.xml"/><Relationship Id="rId7"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9.bin"/><Relationship Id="rId5" Type="http://schemas.openxmlformats.org/officeDocument/2006/relationships/image" Target="../media/image13.wmf"/><Relationship Id="rId4" Type="http://schemas.openxmlformats.org/officeDocument/2006/relationships/oleObject" Target="../embeddings/oleObject8.bin"/></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hyperlink" Target="consultantplus://offline/ref=67207342EC01EE24AAB4994D48D558B64DF75FB2EF3CAEAA81BCF6B6CD72020F67E519C010E7B2D7x7XFG" TargetMode="External"/><Relationship Id="rId2" Type="http://schemas.openxmlformats.org/officeDocument/2006/relationships/hyperlink" Target="consultantplus://offline/ref=881C29E7E691E5A3FBA5631316A2E3AACEF67802B99440A6BCF90086816668407FA81C356F2178E3O7S6G" TargetMode="Externa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image" Target="../media/image16.jpeg"/><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7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CBFD1E69-247A-4B02-8A0A-DEA4495C32CB}" type="slidenum">
              <a:rPr lang="ru-RU" smtClean="0"/>
              <a:pPr>
                <a:defRPr/>
              </a:pPr>
              <a:t>1</a:t>
            </a:fld>
            <a:endParaRPr lang="ru-RU" dirty="0"/>
          </a:p>
        </p:txBody>
      </p:sp>
      <p:sp>
        <p:nvSpPr>
          <p:cNvPr id="3" name="Прямоугольник 2"/>
          <p:cNvSpPr/>
          <p:nvPr/>
        </p:nvSpPr>
        <p:spPr>
          <a:xfrm>
            <a:off x="683568" y="692696"/>
            <a:ext cx="7776864" cy="3170099"/>
          </a:xfrm>
          <a:prstGeom prst="rect">
            <a:avLst/>
          </a:prstGeom>
        </p:spPr>
        <p:txBody>
          <a:bodyPr wrap="square">
            <a:spAutoFit/>
          </a:bodyPr>
          <a:lstStyle/>
          <a:p>
            <a:pPr algn="ctr"/>
            <a:r>
              <a:rPr lang="ru-RU" sz="4000" b="1" dirty="0">
                <a:solidFill>
                  <a:srgbClr val="C00000"/>
                </a:solidFill>
                <a:latin typeface="Times New Roman"/>
                <a:ea typeface="Times New Roman"/>
              </a:rPr>
              <a:t>Техническая защита информации. </a:t>
            </a:r>
            <a:endParaRPr lang="en-US" sz="4000" b="1" dirty="0" smtClean="0">
              <a:solidFill>
                <a:srgbClr val="C00000"/>
              </a:solidFill>
              <a:latin typeface="Times New Roman"/>
              <a:ea typeface="Times New Roman"/>
            </a:endParaRPr>
          </a:p>
          <a:p>
            <a:pPr algn="ctr"/>
            <a:r>
              <a:rPr lang="ru-RU" sz="4000" b="1" dirty="0" smtClean="0">
                <a:solidFill>
                  <a:srgbClr val="C00000"/>
                </a:solidFill>
                <a:latin typeface="Times New Roman"/>
                <a:ea typeface="Times New Roman"/>
              </a:rPr>
              <a:t>Способы </a:t>
            </a:r>
            <a:r>
              <a:rPr lang="ru-RU" sz="4000" b="1" dirty="0">
                <a:solidFill>
                  <a:srgbClr val="C00000"/>
                </a:solidFill>
                <a:latin typeface="Times New Roman"/>
                <a:ea typeface="Times New Roman"/>
              </a:rPr>
              <a:t>и средства защиты информации от несанкционированного доступа</a:t>
            </a:r>
            <a:endParaRPr lang="ru-RU" sz="4000" b="1" dirty="0">
              <a:solidFill>
                <a:srgbClr val="C00000"/>
              </a:solidFill>
            </a:endParaRPr>
          </a:p>
        </p:txBody>
      </p:sp>
    </p:spTree>
    <p:extLst>
      <p:ext uri="{BB962C8B-B14F-4D97-AF65-F5344CB8AC3E}">
        <p14:creationId xmlns:p14="http://schemas.microsoft.com/office/powerpoint/2010/main" val="25611402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a:xfrm>
            <a:off x="33338" y="201613"/>
            <a:ext cx="8640762" cy="209550"/>
          </a:xfrm>
          <a:effectLst>
            <a:outerShdw dist="35921" dir="2700000" algn="ctr" rotWithShape="0">
              <a:srgbClr val="FFFFFF"/>
            </a:outerShdw>
          </a:effectLst>
        </p:spPr>
        <p:txBody>
          <a:bodyPr lIns="18000" tIns="10800" rIns="18000" bIns="10800" anchor="ctr">
            <a:normAutofit fontScale="90000"/>
          </a:bodyPr>
          <a:lstStyle/>
          <a:p>
            <a:pPr algn="ctr">
              <a:lnSpc>
                <a:spcPct val="90000"/>
              </a:lnSpc>
              <a:defRPr/>
            </a:pPr>
            <a:r>
              <a:rPr kumimoji="0" lang="ru-RU" altLang="ru-RU" sz="1600" b="1" smtClean="0">
                <a:solidFill>
                  <a:srgbClr val="990033"/>
                </a:solidFill>
                <a:effectLst>
                  <a:outerShdw blurRad="38100" dist="38100" dir="2700000" algn="tl">
                    <a:srgbClr val="C0C0C0"/>
                  </a:outerShdw>
                </a:effectLst>
              </a:rPr>
              <a:t>ЗАДАЧИ ОБЕСПЕЧЕНИЯ ИНФОРМАЦИОННОЙ БЕЗОПАСНОСТИ</a:t>
            </a:r>
            <a:r>
              <a:rPr kumimoji="0" lang="ru-RU" altLang="ru-RU" sz="2000" b="1" smtClean="0">
                <a:solidFill>
                  <a:srgbClr val="990033"/>
                </a:solidFill>
                <a:effectLst>
                  <a:outerShdw blurRad="38100" dist="38100" dir="2700000" algn="tl">
                    <a:srgbClr val="C0C0C0"/>
                  </a:outerShdw>
                </a:effectLst>
              </a:rPr>
              <a:t>  </a:t>
            </a:r>
            <a:r>
              <a:rPr lang="ru-RU" altLang="ru-RU" sz="2200" b="1" smtClean="0">
                <a:solidFill>
                  <a:srgbClr val="CC0000"/>
                </a:solidFill>
              </a:rPr>
              <a:t>                     </a:t>
            </a:r>
          </a:p>
        </p:txBody>
      </p:sp>
      <p:sp>
        <p:nvSpPr>
          <p:cNvPr id="22531" name="Text Box 3"/>
          <p:cNvSpPr txBox="1">
            <a:spLocks noChangeArrowheads="1"/>
          </p:cNvSpPr>
          <p:nvPr/>
        </p:nvSpPr>
        <p:spPr bwMode="auto">
          <a:xfrm>
            <a:off x="79375" y="444500"/>
            <a:ext cx="8959850" cy="1130300"/>
          </a:xfrm>
          <a:prstGeom prst="rect">
            <a:avLst/>
          </a:prstGeom>
          <a:solidFill>
            <a:srgbClr val="FFFFFF">
              <a:alpha val="47842"/>
            </a:srgbClr>
          </a:solidFill>
          <a:ln w="9525">
            <a:solidFill>
              <a:srgbClr val="990033"/>
            </a:solidFill>
            <a:miter lim="800000"/>
            <a:headEnd/>
            <a:tailEnd/>
          </a:ln>
          <a:effectLst/>
          <a:extLst>
            <a:ext uri="{AF507438-7753-43E0-B8FC-AC1667EBCBE1}">
              <a14:hiddenEffects xmlns:a14="http://schemas.microsoft.com/office/drawing/2010/main">
                <a:effectLst>
                  <a:outerShdw dist="45791" dir="19578596" algn="ctr" rotWithShape="0">
                    <a:srgbClr val="0000FF"/>
                  </a:outerShdw>
                </a:effectLst>
              </a14:hiddenEffects>
            </a:ext>
          </a:extLst>
        </p:spPr>
        <p:txBody>
          <a:bodyPr lIns="54000" rIns="18000">
            <a:spAutoFit/>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0" hangingPunct="0">
              <a:lnSpc>
                <a:spcPct val="70000"/>
              </a:lnSpc>
            </a:pPr>
            <a:r>
              <a:rPr lang="ru-RU" altLang="ru-RU" dirty="0" smtClean="0">
                <a:solidFill>
                  <a:srgbClr val="333333"/>
                </a:solidFill>
                <a:cs typeface="+mn-cs"/>
              </a:rPr>
              <a:t>      </a:t>
            </a:r>
            <a:r>
              <a:rPr lang="ru-RU" altLang="ru-RU" dirty="0" smtClean="0">
                <a:solidFill>
                  <a:srgbClr val="333333"/>
                </a:solidFill>
                <a:latin typeface="+mn-lt"/>
                <a:cs typeface="+mn-cs"/>
              </a:rPr>
              <a:t>Реализация конституционных </a:t>
            </a:r>
            <a:r>
              <a:rPr lang="ru-RU" altLang="ru-RU" dirty="0" smtClean="0">
                <a:solidFill>
                  <a:srgbClr val="0000CC"/>
                </a:solidFill>
                <a:latin typeface="+mn-lt"/>
                <a:cs typeface="+mn-cs"/>
              </a:rPr>
              <a:t>прав и свобод </a:t>
            </a:r>
            <a:r>
              <a:rPr lang="ru-RU" altLang="ru-RU" dirty="0" smtClean="0">
                <a:solidFill>
                  <a:srgbClr val="333333"/>
                </a:solidFill>
                <a:latin typeface="+mn-lt"/>
                <a:cs typeface="+mn-cs"/>
              </a:rPr>
              <a:t>акционеров в сфере информационной деятельности по защите персональных данных, банковской тайны и других норм финансовых регуляторов в части информационной безопасности кредитных организаций и мер контроля защищенности, содействие в обеспечении защищенности акционеров и клиентов, контрагентов, поставщиков продуктов и услуг, информирование о факторах рисков информационной безопасности и возможным мерам противодействия </a:t>
            </a:r>
          </a:p>
        </p:txBody>
      </p:sp>
      <p:sp>
        <p:nvSpPr>
          <p:cNvPr id="22532" name="Text Box 6"/>
          <p:cNvSpPr txBox="1">
            <a:spLocks noChangeArrowheads="1"/>
          </p:cNvSpPr>
          <p:nvPr/>
        </p:nvSpPr>
        <p:spPr bwMode="auto">
          <a:xfrm>
            <a:off x="98425" y="1633538"/>
            <a:ext cx="8928100" cy="444500"/>
          </a:xfrm>
          <a:prstGeom prst="rect">
            <a:avLst/>
          </a:prstGeom>
          <a:solidFill>
            <a:srgbClr val="FFFFFF">
              <a:alpha val="47842"/>
            </a:srgbClr>
          </a:solidFill>
          <a:ln w="9525">
            <a:solidFill>
              <a:srgbClr val="990033"/>
            </a:solidFill>
            <a:miter lim="800000"/>
            <a:headEnd/>
            <a:tailEnd/>
          </a:ln>
          <a:effectLst/>
          <a:extLst>
            <a:ext uri="{AF507438-7753-43E0-B8FC-AC1667EBCBE1}">
              <a14:hiddenEffects xmlns:a14="http://schemas.microsoft.com/office/drawing/2010/main">
                <a:effectLst>
                  <a:outerShdw dist="45791" dir="19578596" algn="ctr" rotWithShape="0">
                    <a:srgbClr val="0000FF"/>
                  </a:outerShdw>
                </a:effectLst>
              </a14:hiddenEffects>
            </a:ext>
          </a:extLst>
        </p:spPr>
        <p:txBody>
          <a:bodyPr>
            <a:spAutoFit/>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0" hangingPunct="0">
              <a:lnSpc>
                <a:spcPct val="70000"/>
              </a:lnSpc>
            </a:pPr>
            <a:r>
              <a:rPr lang="ru-RU" altLang="ru-RU" dirty="0" smtClean="0">
                <a:solidFill>
                  <a:srgbClr val="333333"/>
                </a:solidFill>
                <a:latin typeface="+mn-lt"/>
                <a:cs typeface="+mn-cs"/>
              </a:rPr>
              <a:t>   Формирование и реализация </a:t>
            </a:r>
            <a:r>
              <a:rPr lang="ru-RU" altLang="ru-RU" dirty="0" smtClean="0">
                <a:solidFill>
                  <a:srgbClr val="0000CC"/>
                </a:solidFill>
                <a:latin typeface="+mn-lt"/>
                <a:cs typeface="+mn-cs"/>
              </a:rPr>
              <a:t>требований соблюдения государственной тайны </a:t>
            </a:r>
            <a:r>
              <a:rPr lang="ru-RU" altLang="ru-RU" dirty="0" smtClean="0">
                <a:solidFill>
                  <a:srgbClr val="333333"/>
                </a:solidFill>
                <a:latin typeface="+mn-lt"/>
                <a:cs typeface="+mn-cs"/>
              </a:rPr>
              <a:t>и, в соответствии с потребностями и возможностями, по режиму коммерческой тайны </a:t>
            </a:r>
          </a:p>
        </p:txBody>
      </p:sp>
      <p:sp>
        <p:nvSpPr>
          <p:cNvPr id="22533" name="Text Box 7"/>
          <p:cNvSpPr txBox="1">
            <a:spLocks noChangeArrowheads="1"/>
          </p:cNvSpPr>
          <p:nvPr/>
        </p:nvSpPr>
        <p:spPr bwMode="auto">
          <a:xfrm>
            <a:off x="133350" y="3378200"/>
            <a:ext cx="8875713" cy="615950"/>
          </a:xfrm>
          <a:prstGeom prst="rect">
            <a:avLst/>
          </a:prstGeom>
          <a:solidFill>
            <a:srgbClr val="FFFFFF">
              <a:alpha val="47842"/>
            </a:srgbClr>
          </a:solidFill>
          <a:ln w="9525">
            <a:solidFill>
              <a:srgbClr val="990033"/>
            </a:solidFill>
            <a:miter lim="800000"/>
            <a:headEnd/>
            <a:tailEnd/>
          </a:ln>
          <a:effectLst/>
          <a:extLst>
            <a:ext uri="{AF507438-7753-43E0-B8FC-AC1667EBCBE1}">
              <a14:hiddenEffects xmlns:a14="http://schemas.microsoft.com/office/drawing/2010/main">
                <a:effectLst>
                  <a:outerShdw dist="45791" dir="19578596" algn="ctr" rotWithShape="0">
                    <a:srgbClr val="0000FF"/>
                  </a:outerShdw>
                </a:effectLst>
              </a14:hiddenEffects>
            </a:ext>
          </a:extLst>
        </p:spPr>
        <p:txBody>
          <a:bodyPr>
            <a:spAutoFit/>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just" eaLnBrk="0" hangingPunct="0">
              <a:lnSpc>
                <a:spcPct val="70000"/>
              </a:lnSpc>
            </a:pPr>
            <a:r>
              <a:rPr lang="ru-RU" altLang="ru-RU" dirty="0" smtClean="0">
                <a:solidFill>
                  <a:srgbClr val="333333"/>
                </a:solidFill>
                <a:latin typeface="+mn-lt"/>
                <a:cs typeface="+mn-cs"/>
              </a:rPr>
              <a:t>   Совершенствование и защита </a:t>
            </a:r>
            <a:r>
              <a:rPr lang="ru-RU" altLang="ru-RU" dirty="0" smtClean="0">
                <a:solidFill>
                  <a:srgbClr val="0000CC"/>
                </a:solidFill>
                <a:latin typeface="+mn-lt"/>
                <a:cs typeface="+mn-cs"/>
              </a:rPr>
              <a:t>информационной инфраструктуры предприятия</a:t>
            </a:r>
            <a:r>
              <a:rPr lang="ru-RU" altLang="ru-RU" dirty="0" smtClean="0">
                <a:solidFill>
                  <a:srgbClr val="333333"/>
                </a:solidFill>
                <a:latin typeface="+mn-lt"/>
                <a:cs typeface="+mn-cs"/>
              </a:rPr>
              <a:t>, содействие в обеспечении защищенности реализуемых технологических процессов и предоставляемых продуктов и услуг</a:t>
            </a:r>
          </a:p>
        </p:txBody>
      </p:sp>
      <p:sp>
        <p:nvSpPr>
          <p:cNvPr id="22534" name="Text Box 10"/>
          <p:cNvSpPr txBox="1">
            <a:spLocks noChangeArrowheads="1"/>
          </p:cNvSpPr>
          <p:nvPr/>
        </p:nvSpPr>
        <p:spPr bwMode="auto">
          <a:xfrm>
            <a:off x="165100" y="4787900"/>
            <a:ext cx="8882063" cy="683264"/>
          </a:xfrm>
          <a:prstGeom prst="rect">
            <a:avLst/>
          </a:prstGeom>
          <a:solidFill>
            <a:srgbClr val="FFFFFF">
              <a:alpha val="47842"/>
            </a:srgbClr>
          </a:solidFill>
          <a:ln w="9525">
            <a:solidFill>
              <a:srgbClr val="990033"/>
            </a:solidFill>
            <a:miter lim="800000"/>
            <a:headEnd/>
            <a:tailEnd/>
          </a:ln>
          <a:effectLst/>
          <a:extLst>
            <a:ext uri="{AF507438-7753-43E0-B8FC-AC1667EBCBE1}">
              <a14:hiddenEffects xmlns:a14="http://schemas.microsoft.com/office/drawing/2010/main">
                <a:effectLst>
                  <a:outerShdw dist="45791" dir="19578596" algn="ctr" rotWithShape="0">
                    <a:srgbClr val="0000FF"/>
                  </a:outerShdw>
                </a:effectLst>
              </a14:hiddenEffects>
            </a:ext>
          </a:extLst>
        </p:spPr>
        <p:txBody>
          <a:bodyPr>
            <a:spAutoFit/>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just" eaLnBrk="0" hangingPunct="0">
              <a:lnSpc>
                <a:spcPct val="80000"/>
              </a:lnSpc>
            </a:pPr>
            <a:r>
              <a:rPr lang="ru-RU" altLang="ru-RU" dirty="0" smtClean="0">
                <a:solidFill>
                  <a:srgbClr val="333333"/>
                </a:solidFill>
                <a:latin typeface="+mn-lt"/>
                <a:cs typeface="+mn-cs"/>
              </a:rPr>
              <a:t>    </a:t>
            </a:r>
            <a:r>
              <a:rPr lang="ru-RU" altLang="ru-RU" dirty="0" smtClean="0">
                <a:solidFill>
                  <a:srgbClr val="0000CC"/>
                </a:solidFill>
                <a:latin typeface="+mn-lt"/>
                <a:cs typeface="+mn-cs"/>
              </a:rPr>
              <a:t>Координация всех видов деятельности </a:t>
            </a:r>
            <a:r>
              <a:rPr lang="ru-RU" altLang="ru-RU" dirty="0" smtClean="0">
                <a:solidFill>
                  <a:srgbClr val="333333"/>
                </a:solidFill>
                <a:latin typeface="+mn-lt"/>
                <a:cs typeface="+mn-cs"/>
              </a:rPr>
              <a:t>в целях обеспечения информационной безопасности, в том числе и через инициирование/согласование/принятие внутренних документов информационной безопасности, реализацию программ по осведомленности и обучению персонала </a:t>
            </a:r>
          </a:p>
        </p:txBody>
      </p:sp>
      <p:sp>
        <p:nvSpPr>
          <p:cNvPr id="22536" name="Text Box 24"/>
          <p:cNvSpPr txBox="1">
            <a:spLocks noChangeArrowheads="1"/>
          </p:cNvSpPr>
          <p:nvPr/>
        </p:nvSpPr>
        <p:spPr bwMode="auto">
          <a:xfrm>
            <a:off x="117475" y="2138363"/>
            <a:ext cx="8880475" cy="959109"/>
          </a:xfrm>
          <a:prstGeom prst="rect">
            <a:avLst/>
          </a:prstGeom>
          <a:solidFill>
            <a:srgbClr val="FFFFFF">
              <a:alpha val="47842"/>
            </a:srgbClr>
          </a:solidFill>
          <a:ln w="9525">
            <a:solidFill>
              <a:srgbClr val="990033"/>
            </a:solidFill>
            <a:miter lim="800000"/>
            <a:headEnd/>
            <a:tailEnd/>
          </a:ln>
          <a:effectLst/>
          <a:extLst>
            <a:ext uri="{AF507438-7753-43E0-B8FC-AC1667EBCBE1}">
              <a14:hiddenEffects xmlns:a14="http://schemas.microsoft.com/office/drawing/2010/main">
                <a:effectLst>
                  <a:outerShdw dist="45791" dir="19578596" algn="ctr" rotWithShape="0">
                    <a:srgbClr val="0000FF"/>
                  </a:outerShdw>
                </a:effectLst>
              </a14:hiddenEffects>
            </a:ext>
          </a:extLst>
        </p:spPr>
        <p:txBody>
          <a:bodyPr>
            <a:spAutoFit/>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just" eaLnBrk="0" hangingPunct="0">
              <a:lnSpc>
                <a:spcPct val="70000"/>
              </a:lnSpc>
            </a:pPr>
            <a:r>
              <a:rPr lang="ru-RU" altLang="ru-RU" dirty="0" smtClean="0">
                <a:solidFill>
                  <a:srgbClr val="333333"/>
                </a:solidFill>
                <a:latin typeface="+mn-lt"/>
                <a:cs typeface="+mn-cs"/>
              </a:rPr>
              <a:t>    </a:t>
            </a:r>
            <a:r>
              <a:rPr lang="ru-RU" altLang="ru-RU" dirty="0" smtClean="0">
                <a:solidFill>
                  <a:srgbClr val="0000CC"/>
                </a:solidFill>
                <a:latin typeface="+mn-lt"/>
                <a:cs typeface="+mn-cs"/>
              </a:rPr>
              <a:t>Выявление угроз в информационной сфере и защита информации от несанкционированного доступа, выбор мер противодействия угрозам в информационной сфере и использования средств контроля (защитных мер) в технологических процессах, планирование, реализация и контроль использования защитных мер информационной безопасности, прогнозирование развития событий на основе мониторинга и менеджмента инцидентов информационной безопасности </a:t>
            </a:r>
            <a:r>
              <a:rPr lang="ru-RU" altLang="ru-RU" b="1" dirty="0" smtClean="0">
                <a:solidFill>
                  <a:srgbClr val="0000CC"/>
                </a:solidFill>
                <a:latin typeface="+mn-lt"/>
                <a:cs typeface="+mn-cs"/>
              </a:rPr>
              <a:t>                    </a:t>
            </a:r>
          </a:p>
        </p:txBody>
      </p:sp>
      <p:sp>
        <p:nvSpPr>
          <p:cNvPr id="22537" name="Text Box 25"/>
          <p:cNvSpPr txBox="1">
            <a:spLocks noChangeArrowheads="1"/>
          </p:cNvSpPr>
          <p:nvPr/>
        </p:nvSpPr>
        <p:spPr bwMode="auto">
          <a:xfrm>
            <a:off x="169863" y="5757863"/>
            <a:ext cx="8870950" cy="683264"/>
          </a:xfrm>
          <a:prstGeom prst="rect">
            <a:avLst/>
          </a:prstGeom>
          <a:solidFill>
            <a:srgbClr val="FFFFFF">
              <a:alpha val="47842"/>
            </a:srgbClr>
          </a:solidFill>
          <a:ln w="9525">
            <a:solidFill>
              <a:srgbClr val="990033"/>
            </a:solidFill>
            <a:miter lim="800000"/>
            <a:headEnd/>
            <a:tailEnd/>
          </a:ln>
          <a:effectLst/>
          <a:extLst>
            <a:ext uri="{AF507438-7753-43E0-B8FC-AC1667EBCBE1}">
              <a14:hiddenEffects xmlns:a14="http://schemas.microsoft.com/office/drawing/2010/main">
                <a:effectLst>
                  <a:outerShdw dist="45791" dir="19578596" algn="ctr" rotWithShape="0">
                    <a:srgbClr val="0000FF"/>
                  </a:outerShdw>
                </a:effectLst>
              </a14:hiddenEffects>
            </a:ext>
          </a:extLst>
        </p:spPr>
        <p:txBody>
          <a:bodyPr>
            <a:spAutoFit/>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just" eaLnBrk="0" hangingPunct="0">
              <a:lnSpc>
                <a:spcPct val="80000"/>
              </a:lnSpc>
            </a:pPr>
            <a:r>
              <a:rPr lang="ru-RU" altLang="ru-RU" dirty="0" smtClean="0">
                <a:solidFill>
                  <a:srgbClr val="333333"/>
                </a:solidFill>
                <a:cs typeface="+mn-cs"/>
              </a:rPr>
              <a:t>    </a:t>
            </a:r>
            <a:r>
              <a:rPr lang="ru-RU" altLang="ru-RU" dirty="0" smtClean="0">
                <a:solidFill>
                  <a:srgbClr val="0000CC"/>
                </a:solidFill>
                <a:latin typeface="+mn-lt"/>
                <a:cs typeface="+mn-cs"/>
              </a:rPr>
              <a:t>Содействие минимизации ущерба и быстрейшему восстановлению деятельности </a:t>
            </a:r>
            <a:r>
              <a:rPr lang="ru-RU" altLang="ru-RU" dirty="0" smtClean="0">
                <a:solidFill>
                  <a:srgbClr val="333333"/>
                </a:solidFill>
                <a:latin typeface="+mn-lt"/>
                <a:cs typeface="+mn-cs"/>
              </a:rPr>
              <a:t>пострадавших в результате кризисных ситуаций в информационной сфере, участие в расследовании причин возникновения таких ситуаций и принятие соответствующих мер по их предотвращению </a:t>
            </a:r>
          </a:p>
        </p:txBody>
      </p:sp>
      <p:sp>
        <p:nvSpPr>
          <p:cNvPr id="22538" name="Text Box 26"/>
          <p:cNvSpPr txBox="1">
            <a:spLocks noChangeArrowheads="1"/>
          </p:cNvSpPr>
          <p:nvPr/>
        </p:nvSpPr>
        <p:spPr bwMode="auto">
          <a:xfrm>
            <a:off x="160338" y="4076700"/>
            <a:ext cx="8874125" cy="615950"/>
          </a:xfrm>
          <a:prstGeom prst="rect">
            <a:avLst/>
          </a:prstGeom>
          <a:solidFill>
            <a:srgbClr val="FFFFFF">
              <a:alpha val="47842"/>
            </a:srgbClr>
          </a:solidFill>
          <a:ln w="9525">
            <a:solidFill>
              <a:srgbClr val="990033"/>
            </a:solidFill>
            <a:miter lim="800000"/>
            <a:headEnd/>
            <a:tailEnd/>
          </a:ln>
          <a:effectLst/>
          <a:extLst>
            <a:ext uri="{AF507438-7753-43E0-B8FC-AC1667EBCBE1}">
              <a14:hiddenEffects xmlns:a14="http://schemas.microsoft.com/office/drawing/2010/main">
                <a:effectLst>
                  <a:outerShdw dist="45791" dir="19578596" algn="ctr" rotWithShape="0">
                    <a:srgbClr val="0000FF"/>
                  </a:outerShdw>
                </a:effectLst>
              </a14:hiddenEffects>
            </a:ext>
          </a:extLst>
        </p:spPr>
        <p:txBody>
          <a:bodyPr>
            <a:spAutoFit/>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just" eaLnBrk="0" hangingPunct="0">
              <a:lnSpc>
                <a:spcPct val="70000"/>
              </a:lnSpc>
            </a:pPr>
            <a:r>
              <a:rPr lang="ru-RU" altLang="ru-RU" dirty="0" smtClean="0">
                <a:solidFill>
                  <a:srgbClr val="333333"/>
                </a:solidFill>
                <a:latin typeface="+mn-lt"/>
                <a:cs typeface="+mn-cs"/>
              </a:rPr>
              <a:t>    Своевременное </a:t>
            </a:r>
            <a:r>
              <a:rPr lang="ru-RU" altLang="ru-RU" dirty="0" smtClean="0">
                <a:solidFill>
                  <a:srgbClr val="0000CC"/>
                </a:solidFill>
                <a:latin typeface="+mn-lt"/>
                <a:cs typeface="+mn-cs"/>
              </a:rPr>
              <a:t>информирование руководства и акционеров по состоянию информационной безопасности</a:t>
            </a:r>
            <a:r>
              <a:rPr lang="ru-RU" altLang="ru-RU" dirty="0" smtClean="0">
                <a:solidFill>
                  <a:srgbClr val="333333"/>
                </a:solidFill>
                <a:latin typeface="+mn-lt"/>
                <a:cs typeface="+mn-cs"/>
              </a:rPr>
              <a:t>, согласование с руководством планов и стратегий развития и совершенствования обеспечения информационной безопасности</a:t>
            </a:r>
          </a:p>
        </p:txBody>
      </p:sp>
    </p:spTree>
    <p:extLst>
      <p:ext uri="{BB962C8B-B14F-4D97-AF65-F5344CB8AC3E}">
        <p14:creationId xmlns:p14="http://schemas.microsoft.com/office/powerpoint/2010/main" val="11999764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2"/>
          <p:cNvSpPr>
            <a:spLocks noGrp="1" noChangeArrowheads="1"/>
          </p:cNvSpPr>
          <p:nvPr>
            <p:ph type="title"/>
          </p:nvPr>
        </p:nvSpPr>
        <p:spPr>
          <a:xfrm>
            <a:off x="0" y="0"/>
            <a:ext cx="8686800" cy="990600"/>
          </a:xfrm>
        </p:spPr>
        <p:txBody>
          <a:bodyPr/>
          <a:lstStyle/>
          <a:p>
            <a:pPr eaLnBrk="1" hangingPunct="1">
              <a:lnSpc>
                <a:spcPts val="2900"/>
              </a:lnSpc>
            </a:pPr>
            <a:r>
              <a:rPr lang="ru-RU" smtClean="0"/>
              <a:t> </a:t>
            </a:r>
            <a:r>
              <a:rPr lang="ru-RU" sz="3000" b="1" smtClean="0">
                <a:solidFill>
                  <a:srgbClr val="FF3300"/>
                </a:solidFill>
              </a:rPr>
              <a:t>Содержание а</a:t>
            </a:r>
            <a:r>
              <a:rPr lang="ru-RU" sz="3000" b="1" smtClean="0">
                <a:solidFill>
                  <a:srgbClr val="FF3300"/>
                </a:solidFill>
                <a:cs typeface="Times New Roman" pitchFamily="18" charset="0"/>
              </a:rPr>
              <a:t>налитическо</a:t>
            </a:r>
            <a:r>
              <a:rPr lang="ru-RU" sz="3000" b="1" smtClean="0">
                <a:solidFill>
                  <a:srgbClr val="FF3300"/>
                </a:solidFill>
              </a:rPr>
              <a:t>го</a:t>
            </a:r>
            <a:r>
              <a:rPr lang="ru-RU" sz="3000" b="1" smtClean="0">
                <a:solidFill>
                  <a:srgbClr val="FF3300"/>
                </a:solidFill>
                <a:cs typeface="Times New Roman" pitchFamily="18" charset="0"/>
              </a:rPr>
              <a:t> обосновани</a:t>
            </a:r>
            <a:r>
              <a:rPr lang="ru-RU" sz="3000" b="1" smtClean="0">
                <a:solidFill>
                  <a:srgbClr val="FF3300"/>
                </a:solidFill>
              </a:rPr>
              <a:t>я</a:t>
            </a:r>
            <a:r>
              <a:rPr lang="ru-RU" sz="3000" b="1" smtClean="0">
                <a:solidFill>
                  <a:srgbClr val="FF3300"/>
                </a:solidFill>
                <a:cs typeface="Times New Roman" pitchFamily="18" charset="0"/>
              </a:rPr>
              <a:t> необходимости создания СЗИ</a:t>
            </a:r>
            <a:r>
              <a:rPr lang="ru-RU" smtClean="0">
                <a:cs typeface="Times New Roman" pitchFamily="18" charset="0"/>
              </a:rPr>
              <a:t> </a:t>
            </a:r>
          </a:p>
        </p:txBody>
      </p:sp>
      <p:sp>
        <p:nvSpPr>
          <p:cNvPr id="87042" name="Дата 2"/>
          <p:cNvSpPr>
            <a:spLocks noGrp="1"/>
          </p:cNvSpPr>
          <p:nvPr>
            <p:ph type="dt" sz="half" idx="10"/>
          </p:nvPr>
        </p:nvSpPr>
        <p:spPr>
          <a:noFill/>
        </p:spPr>
        <p:txBody>
          <a:bodyPr/>
          <a:lstStyle/>
          <a:p>
            <a:fld id="{5A7EB057-4169-4B0A-8282-31650CB72C0D}" type="datetime1">
              <a:rPr lang="ru-RU" smtClean="0">
                <a:solidFill>
                  <a:prstClr val="black">
                    <a:tint val="75000"/>
                  </a:prstClr>
                </a:solidFill>
              </a:rPr>
              <a:pPr/>
              <a:t>23.11.2024</a:t>
            </a:fld>
            <a:endParaRPr lang="ru-RU" smtClean="0">
              <a:solidFill>
                <a:prstClr val="black">
                  <a:tint val="75000"/>
                </a:prstClr>
              </a:solidFill>
            </a:endParaRPr>
          </a:p>
        </p:txBody>
      </p:sp>
      <p:sp>
        <p:nvSpPr>
          <p:cNvPr id="87043" name="Номер слайда 4"/>
          <p:cNvSpPr>
            <a:spLocks noGrp="1"/>
          </p:cNvSpPr>
          <p:nvPr>
            <p:ph type="sldNum" sz="quarter" idx="12"/>
          </p:nvPr>
        </p:nvSpPr>
        <p:spPr>
          <a:noFill/>
        </p:spPr>
        <p:txBody>
          <a:bodyPr/>
          <a:lstStyle/>
          <a:p>
            <a:fld id="{22406D4B-9EC9-42D6-A002-036E7EE9D493}" type="slidenum">
              <a:rPr lang="ru-RU" smtClean="0">
                <a:solidFill>
                  <a:prstClr val="black">
                    <a:tint val="75000"/>
                  </a:prstClr>
                </a:solidFill>
              </a:rPr>
              <a:pPr/>
              <a:t>100</a:t>
            </a:fld>
            <a:endParaRPr lang="ru-RU" smtClean="0">
              <a:solidFill>
                <a:prstClr val="black">
                  <a:tint val="75000"/>
                </a:prstClr>
              </a:solidFill>
            </a:endParaRPr>
          </a:p>
        </p:txBody>
      </p:sp>
      <p:sp>
        <p:nvSpPr>
          <p:cNvPr id="87045" name="Text Box 3"/>
          <p:cNvSpPr txBox="1">
            <a:spLocks noChangeArrowheads="1"/>
          </p:cNvSpPr>
          <p:nvPr/>
        </p:nvSpPr>
        <p:spPr bwMode="auto">
          <a:xfrm>
            <a:off x="395536" y="914400"/>
            <a:ext cx="8519864" cy="5727700"/>
          </a:xfrm>
          <a:prstGeom prst="rect">
            <a:avLst/>
          </a:prstGeom>
          <a:noFill/>
          <a:ln w="9525">
            <a:noFill/>
            <a:miter lim="800000"/>
            <a:headEnd/>
            <a:tailEnd/>
          </a:ln>
        </p:spPr>
        <p:txBody>
          <a:bodyPr wrap="square">
            <a:spAutoFit/>
          </a:bodyPr>
          <a:lstStyle/>
          <a:p>
            <a:pPr algn="just" fontAlgn="auto">
              <a:spcBef>
                <a:spcPct val="50000"/>
              </a:spcBef>
              <a:spcAft>
                <a:spcPts val="0"/>
              </a:spcAft>
              <a:buFontTx/>
              <a:buChar char="•"/>
            </a:pPr>
            <a:r>
              <a:rPr lang="ru-RU" dirty="0">
                <a:solidFill>
                  <a:srgbClr val="000000"/>
                </a:solidFill>
                <a:latin typeface="Calibri"/>
                <a:cs typeface="+mn-cs"/>
              </a:rPr>
              <a:t>     </a:t>
            </a:r>
            <a:r>
              <a:rPr lang="ru-RU" dirty="0">
                <a:solidFill>
                  <a:srgbClr val="000000"/>
                </a:solidFill>
                <a:latin typeface="Calibri"/>
                <a:cs typeface="Times New Roman" pitchFamily="18" charset="0"/>
              </a:rPr>
              <a:t>информационн</a:t>
            </a:r>
            <a:r>
              <a:rPr lang="ru-RU" dirty="0">
                <a:solidFill>
                  <a:srgbClr val="000000"/>
                </a:solidFill>
                <a:latin typeface="Calibri"/>
                <a:cs typeface="+mn-cs"/>
              </a:rPr>
              <a:t>ая</a:t>
            </a:r>
            <a:r>
              <a:rPr lang="ru-RU" dirty="0">
                <a:solidFill>
                  <a:srgbClr val="000000"/>
                </a:solidFill>
                <a:latin typeface="Calibri"/>
                <a:cs typeface="Times New Roman" pitchFamily="18" charset="0"/>
              </a:rPr>
              <a:t> характеристик</a:t>
            </a:r>
            <a:r>
              <a:rPr lang="ru-RU" dirty="0">
                <a:solidFill>
                  <a:srgbClr val="000000"/>
                </a:solidFill>
                <a:latin typeface="Calibri"/>
                <a:cs typeface="+mn-cs"/>
              </a:rPr>
              <a:t>а</a:t>
            </a:r>
            <a:r>
              <a:rPr lang="ru-RU" dirty="0">
                <a:solidFill>
                  <a:srgbClr val="000000"/>
                </a:solidFill>
                <a:latin typeface="Calibri"/>
                <a:cs typeface="Times New Roman" pitchFamily="18" charset="0"/>
              </a:rPr>
              <a:t> и организационн</a:t>
            </a:r>
            <a:r>
              <a:rPr lang="ru-RU" dirty="0">
                <a:solidFill>
                  <a:srgbClr val="000000"/>
                </a:solidFill>
                <a:latin typeface="Calibri"/>
                <a:cs typeface="+mn-cs"/>
              </a:rPr>
              <a:t>ая</a:t>
            </a:r>
            <a:r>
              <a:rPr lang="ru-RU" dirty="0">
                <a:solidFill>
                  <a:srgbClr val="000000"/>
                </a:solidFill>
                <a:latin typeface="Calibri"/>
                <a:cs typeface="Times New Roman" pitchFamily="18" charset="0"/>
              </a:rPr>
              <a:t> структур</a:t>
            </a:r>
            <a:r>
              <a:rPr lang="ru-RU" dirty="0">
                <a:solidFill>
                  <a:srgbClr val="000000"/>
                </a:solidFill>
                <a:latin typeface="Calibri"/>
                <a:cs typeface="+mn-cs"/>
              </a:rPr>
              <a:t>а</a:t>
            </a:r>
            <a:r>
              <a:rPr lang="ru-RU" dirty="0">
                <a:solidFill>
                  <a:srgbClr val="000000"/>
                </a:solidFill>
                <a:latin typeface="Calibri"/>
                <a:cs typeface="Times New Roman" pitchFamily="18" charset="0"/>
              </a:rPr>
              <a:t> объекта информатизации;</a:t>
            </a:r>
          </a:p>
          <a:p>
            <a:pPr algn="just" fontAlgn="auto">
              <a:spcBef>
                <a:spcPct val="50000"/>
              </a:spcBef>
              <a:spcAft>
                <a:spcPts val="0"/>
              </a:spcAft>
              <a:buFontTx/>
              <a:buChar char="•"/>
            </a:pPr>
            <a:r>
              <a:rPr lang="ru-RU" dirty="0">
                <a:solidFill>
                  <a:srgbClr val="000000"/>
                </a:solidFill>
                <a:latin typeface="Calibri"/>
                <a:cs typeface="+mn-cs"/>
              </a:rPr>
              <a:t>     </a:t>
            </a:r>
            <a:r>
              <a:rPr lang="ru-RU" dirty="0">
                <a:solidFill>
                  <a:srgbClr val="000000"/>
                </a:solidFill>
                <a:latin typeface="Calibri"/>
                <a:cs typeface="Times New Roman" pitchFamily="18" charset="0"/>
              </a:rPr>
              <a:t>характеристик</a:t>
            </a:r>
            <a:r>
              <a:rPr lang="ru-RU" dirty="0">
                <a:solidFill>
                  <a:srgbClr val="000000"/>
                </a:solidFill>
                <a:latin typeface="Calibri"/>
                <a:cs typeface="+mn-cs"/>
              </a:rPr>
              <a:t>а</a:t>
            </a:r>
            <a:r>
              <a:rPr lang="ru-RU" dirty="0">
                <a:solidFill>
                  <a:srgbClr val="000000"/>
                </a:solidFill>
                <a:latin typeface="Calibri"/>
                <a:cs typeface="Times New Roman" pitchFamily="18" charset="0"/>
              </a:rPr>
              <a:t> комплекса основных и вспомогательных технических средств, программного обеспечения, режимов работы, технологического процесса обработки информации;</a:t>
            </a:r>
          </a:p>
          <a:p>
            <a:pPr algn="just" fontAlgn="auto">
              <a:spcBef>
                <a:spcPct val="50000"/>
              </a:spcBef>
              <a:spcAft>
                <a:spcPts val="0"/>
              </a:spcAft>
              <a:buFontTx/>
              <a:buChar char="•"/>
            </a:pPr>
            <a:r>
              <a:rPr lang="ru-RU" dirty="0">
                <a:solidFill>
                  <a:srgbClr val="000000"/>
                </a:solidFill>
                <a:latin typeface="Calibri"/>
                <a:cs typeface="+mn-cs"/>
              </a:rPr>
              <a:t>     в</a:t>
            </a:r>
            <a:r>
              <a:rPr lang="ru-RU" dirty="0">
                <a:solidFill>
                  <a:srgbClr val="000000"/>
                </a:solidFill>
                <a:latin typeface="Calibri"/>
                <a:cs typeface="Times New Roman" pitchFamily="18" charset="0"/>
              </a:rPr>
              <a:t>озможные каналы утечки информации и перечень мероприятий по их устранению и ограничению;</a:t>
            </a:r>
          </a:p>
          <a:p>
            <a:pPr algn="just" fontAlgn="auto">
              <a:spcBef>
                <a:spcPct val="50000"/>
              </a:spcBef>
              <a:spcAft>
                <a:spcPts val="0"/>
              </a:spcAft>
              <a:buFontTx/>
              <a:buChar char="•"/>
            </a:pPr>
            <a:r>
              <a:rPr lang="ru-RU" dirty="0">
                <a:solidFill>
                  <a:srgbClr val="000000"/>
                </a:solidFill>
                <a:latin typeface="Calibri"/>
                <a:cs typeface="+mn-cs"/>
              </a:rPr>
              <a:t>     </a:t>
            </a:r>
            <a:r>
              <a:rPr lang="ru-RU" dirty="0">
                <a:solidFill>
                  <a:srgbClr val="000000"/>
                </a:solidFill>
                <a:latin typeface="Calibri"/>
                <a:cs typeface="Times New Roman" pitchFamily="18" charset="0"/>
              </a:rPr>
              <a:t>перечень предлагаемых к использованию сертифицированных средств защиты информации;</a:t>
            </a:r>
          </a:p>
          <a:p>
            <a:pPr algn="just" fontAlgn="auto">
              <a:spcBef>
                <a:spcPct val="50000"/>
              </a:spcBef>
              <a:spcAft>
                <a:spcPts val="0"/>
              </a:spcAft>
              <a:buFontTx/>
              <a:buChar char="•"/>
            </a:pPr>
            <a:r>
              <a:rPr lang="ru-RU" dirty="0">
                <a:solidFill>
                  <a:srgbClr val="000000"/>
                </a:solidFill>
                <a:latin typeface="Calibri"/>
                <a:cs typeface="+mn-cs"/>
              </a:rPr>
              <a:t>     </a:t>
            </a:r>
            <a:r>
              <a:rPr lang="ru-RU" dirty="0">
                <a:solidFill>
                  <a:srgbClr val="000000"/>
                </a:solidFill>
                <a:latin typeface="Calibri"/>
                <a:cs typeface="Times New Roman" pitchFamily="18" charset="0"/>
              </a:rPr>
              <a:t>обоснование необходимости привлечения специализированных организаций, имеющих необходимые лицензии на право проведения работ по защите информации;</a:t>
            </a:r>
          </a:p>
          <a:p>
            <a:pPr algn="just" fontAlgn="auto">
              <a:spcBef>
                <a:spcPct val="50000"/>
              </a:spcBef>
              <a:spcAft>
                <a:spcPts val="0"/>
              </a:spcAft>
              <a:buFontTx/>
              <a:buChar char="•"/>
            </a:pPr>
            <a:r>
              <a:rPr lang="ru-RU" dirty="0">
                <a:solidFill>
                  <a:srgbClr val="000000"/>
                </a:solidFill>
                <a:latin typeface="Calibri"/>
                <a:cs typeface="Times New Roman" pitchFamily="18" charset="0"/>
              </a:rPr>
              <a:t> </a:t>
            </a:r>
            <a:r>
              <a:rPr lang="ru-RU" dirty="0">
                <a:solidFill>
                  <a:srgbClr val="000000"/>
                </a:solidFill>
                <a:latin typeface="Calibri"/>
                <a:cs typeface="+mn-cs"/>
              </a:rPr>
              <a:t>    </a:t>
            </a:r>
            <a:r>
              <a:rPr lang="ru-RU" dirty="0">
                <a:solidFill>
                  <a:srgbClr val="000000"/>
                </a:solidFill>
                <a:latin typeface="Calibri"/>
                <a:cs typeface="Times New Roman" pitchFamily="18" charset="0"/>
              </a:rPr>
              <a:t>оценк</a:t>
            </a:r>
            <a:r>
              <a:rPr lang="ru-RU" dirty="0">
                <a:solidFill>
                  <a:srgbClr val="000000"/>
                </a:solidFill>
                <a:latin typeface="Calibri"/>
                <a:cs typeface="+mn-cs"/>
              </a:rPr>
              <a:t>а</a:t>
            </a:r>
            <a:r>
              <a:rPr lang="ru-RU" dirty="0">
                <a:solidFill>
                  <a:srgbClr val="000000"/>
                </a:solidFill>
                <a:latin typeface="Calibri"/>
                <a:cs typeface="Times New Roman" pitchFamily="18" charset="0"/>
              </a:rPr>
              <a:t> материальных, трудовых и финансовых затрат на разработку и внедрение СЗИ;</a:t>
            </a:r>
          </a:p>
          <a:p>
            <a:pPr algn="just" fontAlgn="auto">
              <a:spcBef>
                <a:spcPct val="50000"/>
              </a:spcBef>
              <a:spcAft>
                <a:spcPts val="0"/>
              </a:spcAft>
              <a:buFontTx/>
              <a:buChar char="•"/>
            </a:pPr>
            <a:r>
              <a:rPr lang="ru-RU" dirty="0">
                <a:solidFill>
                  <a:srgbClr val="000000"/>
                </a:solidFill>
                <a:latin typeface="Calibri"/>
                <a:cs typeface="+mn-cs"/>
              </a:rPr>
              <a:t>     о</a:t>
            </a:r>
            <a:r>
              <a:rPr lang="ru-RU" dirty="0">
                <a:solidFill>
                  <a:srgbClr val="000000"/>
                </a:solidFill>
                <a:latin typeface="Calibri"/>
                <a:cs typeface="Times New Roman" pitchFamily="18" charset="0"/>
              </a:rPr>
              <a:t>риентировочные сроки разработки и внедрения СЗИ;</a:t>
            </a:r>
            <a:endParaRPr lang="ru-RU" dirty="0">
              <a:solidFill>
                <a:srgbClr val="000000"/>
              </a:solidFill>
              <a:latin typeface="Calibri"/>
              <a:cs typeface="+mn-cs"/>
            </a:endParaRPr>
          </a:p>
          <a:p>
            <a:pPr algn="just" fontAlgn="auto">
              <a:spcBef>
                <a:spcPct val="50000"/>
              </a:spcBef>
              <a:spcAft>
                <a:spcPts val="0"/>
              </a:spcAft>
              <a:buFontTx/>
              <a:buChar char="•"/>
            </a:pPr>
            <a:r>
              <a:rPr lang="ru-RU" dirty="0">
                <a:solidFill>
                  <a:srgbClr val="000000"/>
                </a:solidFill>
                <a:latin typeface="Calibri"/>
                <a:cs typeface="+mn-cs"/>
              </a:rPr>
              <a:t>     </a:t>
            </a:r>
            <a:r>
              <a:rPr lang="ru-RU" dirty="0">
                <a:solidFill>
                  <a:prstClr val="black"/>
                </a:solidFill>
                <a:latin typeface="Calibri"/>
                <a:cs typeface="Times New Roman" pitchFamily="18" charset="0"/>
              </a:rPr>
              <a:t>перечень мероприятий по обеспечению конфиденциальности информации на стадии проектирования объекта информатизации</a:t>
            </a:r>
            <a:r>
              <a:rPr lang="en-US" dirty="0">
                <a:solidFill>
                  <a:prstClr val="black"/>
                </a:solidFill>
                <a:latin typeface="Calibri"/>
                <a:cs typeface="Times New Roman" pitchFamily="18" charset="0"/>
              </a:rPr>
              <a:t>.</a:t>
            </a:r>
            <a:r>
              <a:rPr lang="ru-RU" dirty="0">
                <a:solidFill>
                  <a:prstClr val="black"/>
                </a:solidFill>
                <a:latin typeface="Calibri"/>
                <a:cs typeface="Times New Roman" pitchFamily="18" charset="0"/>
              </a:rPr>
              <a:t> </a:t>
            </a:r>
            <a:endParaRPr lang="ru-RU" dirty="0">
              <a:solidFill>
                <a:prstClr val="black"/>
              </a:solidFill>
              <a:latin typeface="Calibri"/>
              <a:cs typeface="+mn-cs"/>
            </a:endParaRPr>
          </a:p>
        </p:txBody>
      </p:sp>
    </p:spTree>
    <p:extLst>
      <p:ext uri="{BB962C8B-B14F-4D97-AF65-F5344CB8AC3E}">
        <p14:creationId xmlns:p14="http://schemas.microsoft.com/office/powerpoint/2010/main" val="354343201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2"/>
          <p:cNvSpPr>
            <a:spLocks noGrp="1" noChangeArrowheads="1"/>
          </p:cNvSpPr>
          <p:nvPr>
            <p:ph type="title"/>
          </p:nvPr>
        </p:nvSpPr>
        <p:spPr>
          <a:xfrm>
            <a:off x="457200" y="0"/>
            <a:ext cx="8229600" cy="533400"/>
          </a:xfrm>
        </p:spPr>
        <p:txBody>
          <a:bodyPr>
            <a:normAutofit fontScale="90000"/>
          </a:bodyPr>
          <a:lstStyle/>
          <a:p>
            <a:pPr eaLnBrk="1" hangingPunct="1"/>
            <a:r>
              <a:rPr lang="ru-RU" sz="3400" b="1" smtClean="0">
                <a:solidFill>
                  <a:srgbClr val="FF3300"/>
                </a:solidFill>
              </a:rPr>
              <a:t>Содержание ТЗ на разработку СЗИ</a:t>
            </a:r>
          </a:p>
        </p:txBody>
      </p:sp>
      <p:sp>
        <p:nvSpPr>
          <p:cNvPr id="88066" name="Дата 2"/>
          <p:cNvSpPr>
            <a:spLocks noGrp="1"/>
          </p:cNvSpPr>
          <p:nvPr>
            <p:ph type="dt" sz="half" idx="10"/>
          </p:nvPr>
        </p:nvSpPr>
        <p:spPr>
          <a:noFill/>
        </p:spPr>
        <p:txBody>
          <a:bodyPr/>
          <a:lstStyle/>
          <a:p>
            <a:fld id="{32C43631-8B94-4ACE-8D07-564C4FE551AA}" type="datetime1">
              <a:rPr lang="ru-RU" smtClean="0">
                <a:solidFill>
                  <a:prstClr val="black">
                    <a:tint val="75000"/>
                  </a:prstClr>
                </a:solidFill>
              </a:rPr>
              <a:pPr/>
              <a:t>23.11.2024</a:t>
            </a:fld>
            <a:endParaRPr lang="ru-RU" smtClean="0">
              <a:solidFill>
                <a:prstClr val="black">
                  <a:tint val="75000"/>
                </a:prstClr>
              </a:solidFill>
            </a:endParaRPr>
          </a:p>
        </p:txBody>
      </p:sp>
      <p:sp>
        <p:nvSpPr>
          <p:cNvPr id="88067" name="Номер слайда 4"/>
          <p:cNvSpPr>
            <a:spLocks noGrp="1"/>
          </p:cNvSpPr>
          <p:nvPr>
            <p:ph type="sldNum" sz="quarter" idx="12"/>
          </p:nvPr>
        </p:nvSpPr>
        <p:spPr>
          <a:noFill/>
        </p:spPr>
        <p:txBody>
          <a:bodyPr/>
          <a:lstStyle/>
          <a:p>
            <a:fld id="{F5DC75E1-FAF6-4B20-8624-FC405B8842C1}" type="slidenum">
              <a:rPr lang="ru-RU" smtClean="0">
                <a:solidFill>
                  <a:prstClr val="black">
                    <a:tint val="75000"/>
                  </a:prstClr>
                </a:solidFill>
              </a:rPr>
              <a:pPr/>
              <a:t>101</a:t>
            </a:fld>
            <a:endParaRPr lang="ru-RU" smtClean="0">
              <a:solidFill>
                <a:prstClr val="black">
                  <a:tint val="75000"/>
                </a:prstClr>
              </a:solidFill>
            </a:endParaRPr>
          </a:p>
        </p:txBody>
      </p:sp>
      <p:sp>
        <p:nvSpPr>
          <p:cNvPr id="88069" name="Text Box 3"/>
          <p:cNvSpPr txBox="1">
            <a:spLocks noChangeArrowheads="1"/>
          </p:cNvSpPr>
          <p:nvPr/>
        </p:nvSpPr>
        <p:spPr bwMode="auto">
          <a:xfrm>
            <a:off x="228600" y="685800"/>
            <a:ext cx="8763000" cy="6061075"/>
          </a:xfrm>
          <a:prstGeom prst="rect">
            <a:avLst/>
          </a:prstGeom>
          <a:noFill/>
          <a:ln w="9525">
            <a:noFill/>
            <a:miter lim="800000"/>
            <a:headEnd/>
            <a:tailEnd/>
          </a:ln>
        </p:spPr>
        <p:txBody>
          <a:bodyPr>
            <a:spAutoFit/>
          </a:bodyPr>
          <a:lstStyle/>
          <a:p>
            <a:pPr algn="just" fontAlgn="auto">
              <a:lnSpc>
                <a:spcPts val="1500"/>
              </a:lnSpc>
              <a:spcBef>
                <a:spcPts val="1500"/>
              </a:spcBef>
              <a:spcAft>
                <a:spcPts val="0"/>
              </a:spcAft>
              <a:buFontTx/>
              <a:buChar char="•"/>
            </a:pPr>
            <a:r>
              <a:rPr lang="ru-RU" sz="2000" dirty="0">
                <a:solidFill>
                  <a:srgbClr val="000000"/>
                </a:solidFill>
                <a:latin typeface="Calibri"/>
                <a:cs typeface="+mn-cs"/>
              </a:rPr>
              <a:t>     </a:t>
            </a:r>
            <a:r>
              <a:rPr lang="ru-RU" dirty="0">
                <a:solidFill>
                  <a:srgbClr val="000000"/>
                </a:solidFill>
                <a:latin typeface="Calibri"/>
                <a:cs typeface="Times New Roman" pitchFamily="18" charset="0"/>
              </a:rPr>
              <a:t>обоснование разработки;</a:t>
            </a:r>
          </a:p>
          <a:p>
            <a:pPr algn="just" fontAlgn="auto">
              <a:lnSpc>
                <a:spcPts val="2000"/>
              </a:lnSpc>
              <a:spcBef>
                <a:spcPts val="1500"/>
              </a:spcBef>
              <a:spcAft>
                <a:spcPts val="0"/>
              </a:spcAft>
              <a:buFontTx/>
              <a:buChar char="•"/>
            </a:pPr>
            <a:r>
              <a:rPr lang="ru-RU" dirty="0">
                <a:solidFill>
                  <a:srgbClr val="000000"/>
                </a:solidFill>
                <a:latin typeface="Calibri"/>
                <a:cs typeface="+mn-cs"/>
              </a:rPr>
              <a:t>    </a:t>
            </a:r>
            <a:r>
              <a:rPr lang="ru-RU" dirty="0">
                <a:solidFill>
                  <a:srgbClr val="000000"/>
                </a:solidFill>
                <a:latin typeface="Calibri"/>
                <a:cs typeface="Times New Roman" pitchFamily="18" charset="0"/>
              </a:rPr>
              <a:t>исходные данные создаваемого (модернизируемого) объекта информатизации в техническом, программном, информационном и организационном аспектах;</a:t>
            </a:r>
          </a:p>
          <a:p>
            <a:pPr algn="just" fontAlgn="auto">
              <a:lnSpc>
                <a:spcPts val="2000"/>
              </a:lnSpc>
              <a:spcBef>
                <a:spcPts val="1500"/>
              </a:spcBef>
              <a:spcAft>
                <a:spcPts val="0"/>
              </a:spcAft>
              <a:buFontTx/>
              <a:buChar char="•"/>
            </a:pPr>
            <a:r>
              <a:rPr lang="ru-RU" dirty="0">
                <a:solidFill>
                  <a:srgbClr val="000000"/>
                </a:solidFill>
                <a:latin typeface="Calibri"/>
                <a:cs typeface="+mn-cs"/>
              </a:rPr>
              <a:t>    </a:t>
            </a:r>
            <a:r>
              <a:rPr lang="ru-RU" dirty="0">
                <a:solidFill>
                  <a:srgbClr val="000000"/>
                </a:solidFill>
                <a:latin typeface="Calibri"/>
                <a:cs typeface="Times New Roman" pitchFamily="18" charset="0"/>
              </a:rPr>
              <a:t>класс защищенности АС;</a:t>
            </a:r>
          </a:p>
          <a:p>
            <a:pPr algn="just" fontAlgn="auto">
              <a:lnSpc>
                <a:spcPts val="2000"/>
              </a:lnSpc>
              <a:spcBef>
                <a:spcPts val="1500"/>
              </a:spcBef>
              <a:spcAft>
                <a:spcPts val="0"/>
              </a:spcAft>
              <a:buFontTx/>
              <a:buChar char="•"/>
            </a:pPr>
            <a:r>
              <a:rPr lang="ru-RU" dirty="0">
                <a:solidFill>
                  <a:srgbClr val="000000"/>
                </a:solidFill>
                <a:latin typeface="Calibri"/>
                <a:cs typeface="+mn-cs"/>
              </a:rPr>
              <a:t>    </a:t>
            </a:r>
            <a:r>
              <a:rPr lang="ru-RU" dirty="0">
                <a:solidFill>
                  <a:srgbClr val="000000"/>
                </a:solidFill>
                <a:latin typeface="Calibri"/>
                <a:cs typeface="Times New Roman" pitchFamily="18" charset="0"/>
              </a:rPr>
              <a:t>ссылк</a:t>
            </a:r>
            <a:r>
              <a:rPr lang="ru-RU" dirty="0">
                <a:solidFill>
                  <a:srgbClr val="000000"/>
                </a:solidFill>
                <a:latin typeface="Calibri"/>
                <a:cs typeface="+mn-cs"/>
              </a:rPr>
              <a:t>а</a:t>
            </a:r>
            <a:r>
              <a:rPr lang="ru-RU" dirty="0">
                <a:solidFill>
                  <a:srgbClr val="000000"/>
                </a:solidFill>
                <a:latin typeface="Calibri"/>
                <a:cs typeface="Times New Roman" pitchFamily="18" charset="0"/>
              </a:rPr>
              <a:t> на нормативно-методические документы, с учетом которых будет разрабатываться СЗИ и приниматься в эксплуатацию объект информатизации;</a:t>
            </a:r>
          </a:p>
          <a:p>
            <a:pPr algn="just" fontAlgn="auto">
              <a:lnSpc>
                <a:spcPts val="2000"/>
              </a:lnSpc>
              <a:spcBef>
                <a:spcPts val="1500"/>
              </a:spcBef>
              <a:spcAft>
                <a:spcPts val="0"/>
              </a:spcAft>
              <a:buFontTx/>
              <a:buChar char="•"/>
            </a:pPr>
            <a:r>
              <a:rPr lang="ru-RU" dirty="0">
                <a:solidFill>
                  <a:srgbClr val="000000"/>
                </a:solidFill>
                <a:latin typeface="Calibri"/>
                <a:cs typeface="+mn-cs"/>
              </a:rPr>
              <a:t>    </a:t>
            </a:r>
            <a:r>
              <a:rPr lang="ru-RU" dirty="0">
                <a:solidFill>
                  <a:srgbClr val="000000"/>
                </a:solidFill>
                <a:latin typeface="Calibri"/>
                <a:cs typeface="Times New Roman" pitchFamily="18" charset="0"/>
              </a:rPr>
              <a:t>требования к СЗИ на основе нормативно-методических документов и установленного класса защищенности АС;</a:t>
            </a:r>
          </a:p>
          <a:p>
            <a:pPr algn="just" fontAlgn="auto">
              <a:lnSpc>
                <a:spcPts val="2000"/>
              </a:lnSpc>
              <a:spcBef>
                <a:spcPts val="1500"/>
              </a:spcBef>
              <a:spcAft>
                <a:spcPts val="0"/>
              </a:spcAft>
              <a:buFontTx/>
              <a:buChar char="•"/>
            </a:pPr>
            <a:r>
              <a:rPr lang="ru-RU" dirty="0">
                <a:solidFill>
                  <a:srgbClr val="000000"/>
                </a:solidFill>
                <a:latin typeface="Calibri"/>
                <a:cs typeface="Times New Roman" pitchFamily="18" charset="0"/>
              </a:rPr>
              <a:t>перечень предполагаемых к использованию сертифицированных средств защиты информации;</a:t>
            </a:r>
          </a:p>
          <a:p>
            <a:pPr algn="just" fontAlgn="auto">
              <a:lnSpc>
                <a:spcPts val="2000"/>
              </a:lnSpc>
              <a:spcBef>
                <a:spcPts val="1500"/>
              </a:spcBef>
              <a:spcAft>
                <a:spcPts val="0"/>
              </a:spcAft>
              <a:buFontTx/>
              <a:buChar char="•"/>
            </a:pPr>
            <a:r>
              <a:rPr lang="ru-RU" dirty="0">
                <a:solidFill>
                  <a:srgbClr val="000000"/>
                </a:solidFill>
                <a:latin typeface="Calibri"/>
                <a:cs typeface="Times New Roman" pitchFamily="18" charset="0"/>
              </a:rPr>
              <a:t>обоснование проведения разработок собственных средств защиты информации, невозможности или нецелесообразности использования имеющихся на рынке сертифицированных средств защиты информации;</a:t>
            </a:r>
          </a:p>
          <a:p>
            <a:pPr algn="just" fontAlgn="auto">
              <a:lnSpc>
                <a:spcPts val="2000"/>
              </a:lnSpc>
              <a:spcBef>
                <a:spcPts val="1500"/>
              </a:spcBef>
              <a:spcAft>
                <a:spcPts val="0"/>
              </a:spcAft>
              <a:buFontTx/>
              <a:buChar char="•"/>
            </a:pPr>
            <a:r>
              <a:rPr lang="ru-RU" dirty="0">
                <a:solidFill>
                  <a:srgbClr val="000000"/>
                </a:solidFill>
                <a:latin typeface="Calibri"/>
                <a:cs typeface="Times New Roman" pitchFamily="18" charset="0"/>
              </a:rPr>
              <a:t>состав, содержание и сроки проведения работ по этапам разработки и внедрения;</a:t>
            </a:r>
          </a:p>
          <a:p>
            <a:pPr algn="just" fontAlgn="auto">
              <a:lnSpc>
                <a:spcPts val="2000"/>
              </a:lnSpc>
              <a:spcBef>
                <a:spcPts val="1500"/>
              </a:spcBef>
              <a:spcAft>
                <a:spcPts val="0"/>
              </a:spcAft>
              <a:buFontTx/>
              <a:buChar char="•"/>
            </a:pPr>
            <a:r>
              <a:rPr lang="ru-RU" dirty="0">
                <a:solidFill>
                  <a:srgbClr val="000000"/>
                </a:solidFill>
                <a:latin typeface="Calibri"/>
                <a:cs typeface="Times New Roman" pitchFamily="18" charset="0"/>
              </a:rPr>
              <a:t>перечень подрядных организаций-исполнителей видов работ</a:t>
            </a:r>
            <a:r>
              <a:rPr lang="ru-RU" dirty="0">
                <a:solidFill>
                  <a:srgbClr val="000000"/>
                </a:solidFill>
                <a:latin typeface="Calibri"/>
                <a:cs typeface="+mn-cs"/>
              </a:rPr>
              <a:t>;</a:t>
            </a:r>
          </a:p>
          <a:p>
            <a:pPr algn="just" fontAlgn="auto">
              <a:lnSpc>
                <a:spcPts val="2000"/>
              </a:lnSpc>
              <a:spcBef>
                <a:spcPts val="1500"/>
              </a:spcBef>
              <a:spcAft>
                <a:spcPts val="0"/>
              </a:spcAft>
              <a:buFontTx/>
              <a:buChar char="•"/>
            </a:pPr>
            <a:r>
              <a:rPr lang="ru-RU" dirty="0">
                <a:solidFill>
                  <a:srgbClr val="000000"/>
                </a:solidFill>
                <a:latin typeface="Calibri"/>
                <a:cs typeface="+mn-cs"/>
              </a:rPr>
              <a:t>п</a:t>
            </a:r>
            <a:r>
              <a:rPr lang="ru-RU" dirty="0">
                <a:solidFill>
                  <a:srgbClr val="000000"/>
                </a:solidFill>
                <a:latin typeface="Calibri"/>
                <a:cs typeface="Times New Roman" pitchFamily="18" charset="0"/>
              </a:rPr>
              <a:t>еречень предъявляемой заказчику научно-технической продукции и документации</a:t>
            </a:r>
            <a:r>
              <a:rPr lang="ru-RU" sz="2000" dirty="0">
                <a:solidFill>
                  <a:srgbClr val="000000"/>
                </a:solidFill>
                <a:latin typeface="Calibri"/>
                <a:cs typeface="Times New Roman" pitchFamily="18" charset="0"/>
              </a:rPr>
              <a:t>.</a:t>
            </a:r>
            <a:endParaRPr lang="ru-RU" sz="2000" dirty="0">
              <a:solidFill>
                <a:prstClr val="black"/>
              </a:solidFill>
              <a:latin typeface="Calibri"/>
              <a:cs typeface="+mn-cs"/>
            </a:endParaRPr>
          </a:p>
        </p:txBody>
      </p:sp>
    </p:spTree>
    <p:extLst>
      <p:ext uri="{BB962C8B-B14F-4D97-AF65-F5344CB8AC3E}">
        <p14:creationId xmlns:p14="http://schemas.microsoft.com/office/powerpoint/2010/main" val="393561109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2"/>
          <p:cNvSpPr>
            <a:spLocks noGrp="1" noChangeArrowheads="1"/>
          </p:cNvSpPr>
          <p:nvPr>
            <p:ph type="title"/>
          </p:nvPr>
        </p:nvSpPr>
        <p:spPr>
          <a:xfrm>
            <a:off x="685800" y="609600"/>
            <a:ext cx="7772400" cy="715963"/>
          </a:xfrm>
        </p:spPr>
        <p:txBody>
          <a:bodyPr>
            <a:normAutofit/>
          </a:bodyPr>
          <a:lstStyle/>
          <a:p>
            <a:pPr eaLnBrk="1" hangingPunct="1"/>
            <a:r>
              <a:rPr lang="ru-RU" sz="3400" b="1" smtClean="0">
                <a:solidFill>
                  <a:srgbClr val="FF3300"/>
                </a:solidFill>
              </a:rPr>
              <a:t>Состав оформляемых документов</a:t>
            </a:r>
            <a:r>
              <a:rPr lang="ru-RU" smtClean="0"/>
              <a:t> </a:t>
            </a:r>
          </a:p>
        </p:txBody>
      </p:sp>
      <p:sp>
        <p:nvSpPr>
          <p:cNvPr id="89090" name="Дата 2"/>
          <p:cNvSpPr>
            <a:spLocks noGrp="1"/>
          </p:cNvSpPr>
          <p:nvPr>
            <p:ph type="dt" sz="half" idx="10"/>
          </p:nvPr>
        </p:nvSpPr>
        <p:spPr>
          <a:noFill/>
        </p:spPr>
        <p:txBody>
          <a:bodyPr/>
          <a:lstStyle/>
          <a:p>
            <a:fld id="{52421943-9DB5-4B1F-938B-74B6FB3D1853}" type="datetime1">
              <a:rPr lang="ru-RU" smtClean="0">
                <a:solidFill>
                  <a:prstClr val="black">
                    <a:tint val="75000"/>
                  </a:prstClr>
                </a:solidFill>
              </a:rPr>
              <a:pPr/>
              <a:t>23.11.2024</a:t>
            </a:fld>
            <a:endParaRPr lang="ru-RU" smtClean="0">
              <a:solidFill>
                <a:prstClr val="black">
                  <a:tint val="75000"/>
                </a:prstClr>
              </a:solidFill>
            </a:endParaRPr>
          </a:p>
        </p:txBody>
      </p:sp>
      <p:sp>
        <p:nvSpPr>
          <p:cNvPr id="89091" name="Номер слайда 4"/>
          <p:cNvSpPr>
            <a:spLocks noGrp="1"/>
          </p:cNvSpPr>
          <p:nvPr>
            <p:ph type="sldNum" sz="quarter" idx="12"/>
          </p:nvPr>
        </p:nvSpPr>
        <p:spPr>
          <a:noFill/>
        </p:spPr>
        <p:txBody>
          <a:bodyPr/>
          <a:lstStyle/>
          <a:p>
            <a:fld id="{3206ECE6-EA48-46A0-A094-8CF2DD90BC9F}" type="slidenum">
              <a:rPr lang="ru-RU" smtClean="0">
                <a:solidFill>
                  <a:prstClr val="black">
                    <a:tint val="75000"/>
                  </a:prstClr>
                </a:solidFill>
              </a:rPr>
              <a:pPr/>
              <a:t>102</a:t>
            </a:fld>
            <a:endParaRPr lang="ru-RU" smtClean="0">
              <a:solidFill>
                <a:prstClr val="black">
                  <a:tint val="75000"/>
                </a:prstClr>
              </a:solidFill>
            </a:endParaRPr>
          </a:p>
        </p:txBody>
      </p:sp>
      <p:sp>
        <p:nvSpPr>
          <p:cNvPr id="89093" name="Text Box 3"/>
          <p:cNvSpPr txBox="1">
            <a:spLocks noChangeArrowheads="1"/>
          </p:cNvSpPr>
          <p:nvPr/>
        </p:nvSpPr>
        <p:spPr bwMode="auto">
          <a:xfrm>
            <a:off x="381000" y="1752600"/>
            <a:ext cx="3886200" cy="654050"/>
          </a:xfrm>
          <a:prstGeom prst="rect">
            <a:avLst/>
          </a:prstGeom>
          <a:solidFill>
            <a:srgbClr val="FFFF99"/>
          </a:solidFill>
          <a:ln w="12700">
            <a:solidFill>
              <a:schemeClr val="tx1"/>
            </a:solidFill>
            <a:miter lim="800000"/>
            <a:headEnd/>
            <a:tailEnd/>
          </a:ln>
        </p:spPr>
        <p:txBody>
          <a:bodyPr>
            <a:spAutoFit/>
          </a:bodyPr>
          <a:lstStyle/>
          <a:p>
            <a:pPr fontAlgn="auto">
              <a:spcBef>
                <a:spcPct val="50000"/>
              </a:spcBef>
              <a:spcAft>
                <a:spcPts val="0"/>
              </a:spcAft>
            </a:pPr>
            <a:r>
              <a:rPr lang="ru-RU">
                <a:solidFill>
                  <a:prstClr val="black"/>
                </a:solidFill>
                <a:latin typeface="Arial" pitchFamily="34" charset="0"/>
                <a:cs typeface="Times New Roman" pitchFamily="18" charset="0"/>
              </a:rPr>
              <a:t>На стадии ввода в действие объекта информатизации и СЗИ </a:t>
            </a:r>
          </a:p>
        </p:txBody>
      </p:sp>
      <p:sp>
        <p:nvSpPr>
          <p:cNvPr id="89094" name="Text Box 4"/>
          <p:cNvSpPr txBox="1">
            <a:spLocks noChangeArrowheads="1"/>
          </p:cNvSpPr>
          <p:nvPr/>
        </p:nvSpPr>
        <p:spPr bwMode="auto">
          <a:xfrm>
            <a:off x="4572000" y="1828800"/>
            <a:ext cx="4191000" cy="379413"/>
          </a:xfrm>
          <a:prstGeom prst="rect">
            <a:avLst/>
          </a:prstGeom>
          <a:solidFill>
            <a:srgbClr val="FFCC66"/>
          </a:solidFill>
          <a:ln w="12700">
            <a:solidFill>
              <a:schemeClr val="tx1"/>
            </a:solidFill>
            <a:miter lim="800000"/>
            <a:headEnd/>
            <a:tailEnd/>
          </a:ln>
        </p:spPr>
        <p:txBody>
          <a:bodyPr>
            <a:spAutoFit/>
          </a:bodyPr>
          <a:lstStyle/>
          <a:p>
            <a:pPr fontAlgn="auto">
              <a:spcBef>
                <a:spcPct val="50000"/>
              </a:spcBef>
              <a:spcAft>
                <a:spcPts val="0"/>
              </a:spcAft>
            </a:pPr>
            <a:r>
              <a:rPr lang="ru-RU">
                <a:solidFill>
                  <a:srgbClr val="000000"/>
                </a:solidFill>
                <a:latin typeface="Calibri"/>
                <a:cs typeface="+mn-cs"/>
              </a:rPr>
              <a:t>П</a:t>
            </a:r>
            <a:r>
              <a:rPr lang="ru-RU">
                <a:solidFill>
                  <a:srgbClr val="000000"/>
                </a:solidFill>
                <a:latin typeface="Arial" pitchFamily="34" charset="0"/>
                <a:cs typeface="Times New Roman" pitchFamily="18" charset="0"/>
              </a:rPr>
              <a:t>риказы, указания и решения:</a:t>
            </a:r>
            <a:endParaRPr lang="ru-RU">
              <a:solidFill>
                <a:prstClr val="black"/>
              </a:solidFill>
              <a:latin typeface="Arial" pitchFamily="34" charset="0"/>
              <a:cs typeface="+mn-cs"/>
            </a:endParaRPr>
          </a:p>
        </p:txBody>
      </p:sp>
      <p:sp>
        <p:nvSpPr>
          <p:cNvPr id="89095" name="Text Box 5"/>
          <p:cNvSpPr txBox="1">
            <a:spLocks noChangeArrowheads="1"/>
          </p:cNvSpPr>
          <p:nvPr/>
        </p:nvSpPr>
        <p:spPr bwMode="auto">
          <a:xfrm>
            <a:off x="381000" y="2667000"/>
            <a:ext cx="3886200" cy="3444875"/>
          </a:xfrm>
          <a:prstGeom prst="rect">
            <a:avLst/>
          </a:prstGeom>
          <a:solidFill>
            <a:srgbClr val="D5F7D8"/>
          </a:solidFill>
          <a:ln w="9525">
            <a:noFill/>
            <a:miter lim="800000"/>
            <a:headEnd/>
            <a:tailEnd/>
          </a:ln>
        </p:spPr>
        <p:txBody>
          <a:bodyPr>
            <a:spAutoFit/>
          </a:bodyPr>
          <a:lstStyle/>
          <a:p>
            <a:pPr algn="just" fontAlgn="auto">
              <a:spcBef>
                <a:spcPct val="50000"/>
              </a:spcBef>
              <a:spcAft>
                <a:spcPts val="0"/>
              </a:spcAft>
              <a:buFontTx/>
              <a:buChar char="•"/>
            </a:pPr>
            <a:r>
              <a:rPr lang="ru-RU" sz="2000">
                <a:solidFill>
                  <a:srgbClr val="000099"/>
                </a:solidFill>
                <a:latin typeface="Calibri"/>
                <a:cs typeface="+mn-cs"/>
              </a:rPr>
              <a:t>а</a:t>
            </a:r>
            <a:r>
              <a:rPr lang="ru-RU" sz="2000">
                <a:solidFill>
                  <a:srgbClr val="000099"/>
                </a:solidFill>
                <a:latin typeface="Calibri"/>
                <a:cs typeface="Times New Roman" pitchFamily="18" charset="0"/>
              </a:rPr>
              <a:t>кты внедрения средств защиты информации по результатам их приемо-сдаточных испытаний;</a:t>
            </a:r>
          </a:p>
          <a:p>
            <a:pPr algn="just" fontAlgn="auto">
              <a:spcBef>
                <a:spcPct val="50000"/>
              </a:spcBef>
              <a:spcAft>
                <a:spcPts val="0"/>
              </a:spcAft>
              <a:buFontTx/>
              <a:buChar char="•"/>
            </a:pPr>
            <a:r>
              <a:rPr lang="ru-RU" sz="2000">
                <a:solidFill>
                  <a:srgbClr val="000099"/>
                </a:solidFill>
                <a:latin typeface="Calibri"/>
                <a:cs typeface="Times New Roman" pitchFamily="18" charset="0"/>
              </a:rPr>
              <a:t>протоколы аттестационных испытаний и заключение по их результатам;</a:t>
            </a:r>
          </a:p>
          <a:p>
            <a:pPr algn="just" fontAlgn="auto">
              <a:spcBef>
                <a:spcPct val="50000"/>
              </a:spcBef>
              <a:spcAft>
                <a:spcPts val="0"/>
              </a:spcAft>
              <a:buFontTx/>
              <a:buChar char="•"/>
            </a:pPr>
            <a:r>
              <a:rPr lang="ru-RU" sz="2000">
                <a:solidFill>
                  <a:srgbClr val="000099"/>
                </a:solidFill>
                <a:latin typeface="Calibri"/>
                <a:cs typeface="Times New Roman" pitchFamily="18" charset="0"/>
              </a:rPr>
              <a:t>аттестат соответствия объекта информатизации требованиям по безопасности информации.</a:t>
            </a:r>
            <a:endParaRPr lang="ru-RU">
              <a:solidFill>
                <a:srgbClr val="000099"/>
              </a:solidFill>
              <a:latin typeface="Arial" pitchFamily="34" charset="0"/>
              <a:cs typeface="+mn-cs"/>
            </a:endParaRPr>
          </a:p>
        </p:txBody>
      </p:sp>
      <p:sp>
        <p:nvSpPr>
          <p:cNvPr id="89096" name="Text Box 6"/>
          <p:cNvSpPr txBox="1">
            <a:spLocks noChangeArrowheads="1"/>
          </p:cNvSpPr>
          <p:nvPr/>
        </p:nvSpPr>
        <p:spPr bwMode="auto">
          <a:xfrm>
            <a:off x="4572000" y="2590800"/>
            <a:ext cx="4419600" cy="3665538"/>
          </a:xfrm>
          <a:prstGeom prst="rect">
            <a:avLst/>
          </a:prstGeom>
          <a:solidFill>
            <a:srgbClr val="D5F7D8"/>
          </a:solidFill>
          <a:ln w="9525">
            <a:noFill/>
            <a:miter lim="800000"/>
            <a:headEnd/>
            <a:tailEnd/>
          </a:ln>
        </p:spPr>
        <p:txBody>
          <a:bodyPr>
            <a:spAutoFit/>
          </a:bodyPr>
          <a:lstStyle/>
          <a:p>
            <a:pPr algn="just" fontAlgn="auto">
              <a:spcBef>
                <a:spcPct val="50000"/>
              </a:spcBef>
              <a:spcAft>
                <a:spcPts val="0"/>
              </a:spcAft>
              <a:buFontTx/>
              <a:buChar char="•"/>
            </a:pPr>
            <a:r>
              <a:rPr lang="ru-RU">
                <a:solidFill>
                  <a:srgbClr val="A50021"/>
                </a:solidFill>
                <a:latin typeface="Symbol" pitchFamily="18" charset="2"/>
                <a:cs typeface="Times New Roman" pitchFamily="18" charset="0"/>
              </a:rPr>
              <a:t>·</a:t>
            </a:r>
            <a:r>
              <a:rPr lang="ru-RU">
                <a:solidFill>
                  <a:srgbClr val="A50021"/>
                </a:solidFill>
                <a:latin typeface="Calibri"/>
                <a:cs typeface="Times New Roman" pitchFamily="18" charset="0"/>
              </a:rPr>
              <a:t>  </a:t>
            </a:r>
            <a:r>
              <a:rPr lang="ru-RU">
                <a:solidFill>
                  <a:srgbClr val="A50021"/>
                </a:solidFill>
                <a:latin typeface="Arial" pitchFamily="34" charset="0"/>
                <a:cs typeface="Times New Roman" pitchFamily="18" charset="0"/>
              </a:rPr>
              <a:t>на проектирование СЗИ и назначение ответственных исполнителей;</a:t>
            </a:r>
          </a:p>
          <a:p>
            <a:pPr algn="just" fontAlgn="auto">
              <a:spcBef>
                <a:spcPct val="50000"/>
              </a:spcBef>
              <a:spcAft>
                <a:spcPts val="0"/>
              </a:spcAft>
              <a:buFontTx/>
              <a:buChar char="•"/>
            </a:pPr>
            <a:r>
              <a:rPr lang="ru-RU">
                <a:solidFill>
                  <a:srgbClr val="A50021"/>
                </a:solidFill>
                <a:latin typeface="Symbol" pitchFamily="18" charset="2"/>
                <a:cs typeface="Times New Roman" pitchFamily="18" charset="0"/>
              </a:rPr>
              <a:t>·</a:t>
            </a:r>
            <a:r>
              <a:rPr lang="ru-RU">
                <a:solidFill>
                  <a:srgbClr val="A50021"/>
                </a:solidFill>
                <a:latin typeface="Calibri"/>
                <a:cs typeface="Times New Roman" pitchFamily="18" charset="0"/>
              </a:rPr>
              <a:t> </a:t>
            </a:r>
            <a:r>
              <a:rPr lang="ru-RU">
                <a:solidFill>
                  <a:srgbClr val="A50021"/>
                </a:solidFill>
                <a:latin typeface="Arial" pitchFamily="34" charset="0"/>
                <a:cs typeface="Times New Roman" pitchFamily="18" charset="0"/>
              </a:rPr>
              <a:t>на проведение работ по защите информации;</a:t>
            </a:r>
          </a:p>
          <a:p>
            <a:pPr algn="just" fontAlgn="auto">
              <a:spcBef>
                <a:spcPct val="50000"/>
              </a:spcBef>
              <a:spcAft>
                <a:spcPts val="0"/>
              </a:spcAft>
              <a:buFontTx/>
              <a:buChar char="•"/>
            </a:pPr>
            <a:r>
              <a:rPr lang="ru-RU">
                <a:solidFill>
                  <a:srgbClr val="A50021"/>
                </a:solidFill>
                <a:latin typeface="Symbol" pitchFamily="18" charset="2"/>
                <a:cs typeface="Times New Roman" pitchFamily="18" charset="0"/>
              </a:rPr>
              <a:t>·</a:t>
            </a:r>
            <a:r>
              <a:rPr lang="ru-RU">
                <a:solidFill>
                  <a:srgbClr val="A50021"/>
                </a:solidFill>
                <a:latin typeface="Calibri"/>
                <a:cs typeface="Times New Roman" pitchFamily="18" charset="0"/>
              </a:rPr>
              <a:t> </a:t>
            </a:r>
            <a:r>
              <a:rPr lang="ru-RU">
                <a:solidFill>
                  <a:srgbClr val="A50021"/>
                </a:solidFill>
                <a:latin typeface="Arial" pitchFamily="34" charset="0"/>
                <a:cs typeface="Times New Roman" pitchFamily="18" charset="0"/>
              </a:rPr>
              <a:t>о назначении лиц, ответственных за эксплуатацию объекта информатизации;</a:t>
            </a:r>
          </a:p>
          <a:p>
            <a:pPr algn="just" fontAlgn="auto">
              <a:spcBef>
                <a:spcPct val="50000"/>
              </a:spcBef>
              <a:spcAft>
                <a:spcPts val="0"/>
              </a:spcAft>
              <a:buFontTx/>
              <a:buChar char="•"/>
            </a:pPr>
            <a:r>
              <a:rPr lang="ru-RU">
                <a:solidFill>
                  <a:srgbClr val="A50021"/>
                </a:solidFill>
                <a:latin typeface="Symbol" pitchFamily="18" charset="2"/>
                <a:cs typeface="Times New Roman" pitchFamily="18" charset="0"/>
              </a:rPr>
              <a:t>·</a:t>
            </a:r>
            <a:r>
              <a:rPr lang="ru-RU">
                <a:solidFill>
                  <a:srgbClr val="A50021"/>
                </a:solidFill>
                <a:latin typeface="Calibri"/>
                <a:cs typeface="Times New Roman" pitchFamily="18" charset="0"/>
              </a:rPr>
              <a:t> </a:t>
            </a:r>
            <a:r>
              <a:rPr lang="ru-RU">
                <a:solidFill>
                  <a:srgbClr val="A50021"/>
                </a:solidFill>
                <a:latin typeface="Arial" pitchFamily="34" charset="0"/>
                <a:cs typeface="Times New Roman" pitchFamily="18" charset="0"/>
              </a:rPr>
              <a:t>на обработку в АС (обсуждение в защищаемом помещении) конфиденциальной информации.</a:t>
            </a:r>
          </a:p>
          <a:p>
            <a:pPr fontAlgn="auto">
              <a:spcBef>
                <a:spcPct val="50000"/>
              </a:spcBef>
              <a:spcAft>
                <a:spcPts val="0"/>
              </a:spcAft>
              <a:buFontTx/>
              <a:buChar char="•"/>
            </a:pPr>
            <a:endParaRPr lang="ru-RU">
              <a:solidFill>
                <a:srgbClr val="A50021"/>
              </a:solidFill>
              <a:latin typeface="Arial" pitchFamily="34" charset="0"/>
              <a:cs typeface="+mn-cs"/>
            </a:endParaRPr>
          </a:p>
        </p:txBody>
      </p:sp>
      <p:sp>
        <p:nvSpPr>
          <p:cNvPr id="89097" name="Line 7"/>
          <p:cNvSpPr>
            <a:spLocks noChangeShapeType="1"/>
          </p:cNvSpPr>
          <p:nvPr/>
        </p:nvSpPr>
        <p:spPr bwMode="auto">
          <a:xfrm>
            <a:off x="2209800" y="2438400"/>
            <a:ext cx="0" cy="228600"/>
          </a:xfrm>
          <a:prstGeom prst="line">
            <a:avLst/>
          </a:prstGeom>
          <a:noFill/>
          <a:ln w="9525">
            <a:solidFill>
              <a:schemeClr val="tx1"/>
            </a:solidFill>
            <a:round/>
            <a:headEnd/>
            <a:tailEnd type="triangle" w="med" len="med"/>
          </a:ln>
        </p:spPr>
        <p:txBody>
          <a:bodyPr/>
          <a:lstStyle/>
          <a:p>
            <a:pPr fontAlgn="auto">
              <a:spcBef>
                <a:spcPts val="0"/>
              </a:spcBef>
              <a:spcAft>
                <a:spcPts val="0"/>
              </a:spcAft>
            </a:pPr>
            <a:endParaRPr lang="ru-RU">
              <a:solidFill>
                <a:prstClr val="black"/>
              </a:solidFill>
              <a:latin typeface="Calibri"/>
              <a:cs typeface="+mn-cs"/>
            </a:endParaRPr>
          </a:p>
        </p:txBody>
      </p:sp>
      <p:sp>
        <p:nvSpPr>
          <p:cNvPr id="89098" name="Line 8"/>
          <p:cNvSpPr>
            <a:spLocks noChangeShapeType="1"/>
          </p:cNvSpPr>
          <p:nvPr/>
        </p:nvSpPr>
        <p:spPr bwMode="auto">
          <a:xfrm>
            <a:off x="6553200" y="2209800"/>
            <a:ext cx="0" cy="381000"/>
          </a:xfrm>
          <a:prstGeom prst="line">
            <a:avLst/>
          </a:prstGeom>
          <a:noFill/>
          <a:ln w="9525">
            <a:solidFill>
              <a:schemeClr val="tx1"/>
            </a:solidFill>
            <a:round/>
            <a:headEnd/>
            <a:tailEnd type="triangle" w="med" len="med"/>
          </a:ln>
        </p:spPr>
        <p:txBody>
          <a:bodyPr/>
          <a:lstStyle/>
          <a:p>
            <a:pPr fontAlgn="auto">
              <a:spcBef>
                <a:spcPts val="0"/>
              </a:spcBef>
              <a:spcAft>
                <a:spcPts val="0"/>
              </a:spcAft>
            </a:pPr>
            <a:endParaRPr lang="ru-RU">
              <a:solidFill>
                <a:prstClr val="black"/>
              </a:solidFill>
              <a:latin typeface="Calibri"/>
              <a:cs typeface="+mn-cs"/>
            </a:endParaRPr>
          </a:p>
        </p:txBody>
      </p:sp>
    </p:spTree>
    <p:extLst>
      <p:ext uri="{BB962C8B-B14F-4D97-AF65-F5344CB8AC3E}">
        <p14:creationId xmlns:p14="http://schemas.microsoft.com/office/powerpoint/2010/main" val="324505877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2"/>
          <p:cNvSpPr>
            <a:spLocks noGrp="1" noChangeArrowheads="1"/>
          </p:cNvSpPr>
          <p:nvPr>
            <p:ph type="title"/>
          </p:nvPr>
        </p:nvSpPr>
        <p:spPr>
          <a:xfrm>
            <a:off x="457200" y="107950"/>
            <a:ext cx="8229600" cy="1143000"/>
          </a:xfrm>
        </p:spPr>
        <p:txBody>
          <a:bodyPr>
            <a:normAutofit fontScale="90000"/>
          </a:bodyPr>
          <a:lstStyle/>
          <a:p>
            <a:pPr eaLnBrk="1" hangingPunct="1">
              <a:lnSpc>
                <a:spcPts val="3000"/>
              </a:lnSpc>
            </a:pPr>
            <a:r>
              <a:rPr lang="ru-RU" smtClean="0"/>
              <a:t>   </a:t>
            </a:r>
            <a:r>
              <a:rPr lang="ru-RU" sz="3400" b="1" smtClean="0">
                <a:solidFill>
                  <a:srgbClr val="FF3300"/>
                </a:solidFill>
              </a:rPr>
              <a:t>Содержание </a:t>
            </a:r>
            <a:r>
              <a:rPr lang="ru-RU" sz="3400" b="1" smtClean="0">
                <a:solidFill>
                  <a:srgbClr val="FF3300"/>
                </a:solidFill>
                <a:cs typeface="Times New Roman" pitchFamily="18" charset="0"/>
              </a:rPr>
              <a:t>“Положения о порядке организации и проведения работ по защите конфиденциальной информации”</a:t>
            </a:r>
            <a:r>
              <a:rPr lang="ru-RU" smtClean="0"/>
              <a:t> </a:t>
            </a:r>
          </a:p>
        </p:txBody>
      </p:sp>
      <p:sp>
        <p:nvSpPr>
          <p:cNvPr id="90114" name="Дата 2"/>
          <p:cNvSpPr>
            <a:spLocks noGrp="1"/>
          </p:cNvSpPr>
          <p:nvPr>
            <p:ph type="dt" sz="half" idx="10"/>
          </p:nvPr>
        </p:nvSpPr>
        <p:spPr>
          <a:noFill/>
        </p:spPr>
        <p:txBody>
          <a:bodyPr/>
          <a:lstStyle/>
          <a:p>
            <a:fld id="{15185F97-82A8-4807-AEEF-D86129CD8F66}" type="datetime1">
              <a:rPr lang="ru-RU" smtClean="0">
                <a:solidFill>
                  <a:prstClr val="black">
                    <a:tint val="75000"/>
                  </a:prstClr>
                </a:solidFill>
              </a:rPr>
              <a:pPr/>
              <a:t>23.11.2024</a:t>
            </a:fld>
            <a:endParaRPr lang="ru-RU" smtClean="0">
              <a:solidFill>
                <a:prstClr val="black">
                  <a:tint val="75000"/>
                </a:prstClr>
              </a:solidFill>
            </a:endParaRPr>
          </a:p>
        </p:txBody>
      </p:sp>
      <p:sp>
        <p:nvSpPr>
          <p:cNvPr id="90115" name="Номер слайда 4"/>
          <p:cNvSpPr>
            <a:spLocks noGrp="1"/>
          </p:cNvSpPr>
          <p:nvPr>
            <p:ph type="sldNum" sz="quarter" idx="12"/>
          </p:nvPr>
        </p:nvSpPr>
        <p:spPr>
          <a:noFill/>
        </p:spPr>
        <p:txBody>
          <a:bodyPr/>
          <a:lstStyle/>
          <a:p>
            <a:fld id="{6CA2917D-DED3-49E5-8DC7-E6DD93C1A45C}" type="slidenum">
              <a:rPr lang="ru-RU" smtClean="0">
                <a:solidFill>
                  <a:prstClr val="black">
                    <a:tint val="75000"/>
                  </a:prstClr>
                </a:solidFill>
              </a:rPr>
              <a:pPr/>
              <a:t>103</a:t>
            </a:fld>
            <a:endParaRPr lang="ru-RU" smtClean="0">
              <a:solidFill>
                <a:prstClr val="black">
                  <a:tint val="75000"/>
                </a:prstClr>
              </a:solidFill>
            </a:endParaRPr>
          </a:p>
        </p:txBody>
      </p:sp>
      <p:sp>
        <p:nvSpPr>
          <p:cNvPr id="90117" name="Text Box 3"/>
          <p:cNvSpPr txBox="1">
            <a:spLocks noChangeArrowheads="1"/>
          </p:cNvSpPr>
          <p:nvPr/>
        </p:nvSpPr>
        <p:spPr bwMode="auto">
          <a:xfrm>
            <a:off x="228600" y="1600200"/>
            <a:ext cx="8686800" cy="4816475"/>
          </a:xfrm>
          <a:prstGeom prst="rect">
            <a:avLst/>
          </a:prstGeom>
          <a:noFill/>
          <a:ln w="9525">
            <a:noFill/>
            <a:miter lim="800000"/>
            <a:headEnd/>
            <a:tailEnd/>
          </a:ln>
        </p:spPr>
        <p:txBody>
          <a:bodyPr>
            <a:spAutoFit/>
          </a:bodyPr>
          <a:lstStyle/>
          <a:p>
            <a:pPr algn="just" fontAlgn="auto">
              <a:spcBef>
                <a:spcPct val="50000"/>
              </a:spcBef>
              <a:spcAft>
                <a:spcPts val="0"/>
              </a:spcAft>
              <a:buFontTx/>
              <a:buChar char="•"/>
            </a:pPr>
            <a:r>
              <a:rPr lang="ru-RU" dirty="0">
                <a:solidFill>
                  <a:srgbClr val="000000"/>
                </a:solidFill>
                <a:latin typeface="Calibri"/>
                <a:cs typeface="Times New Roman" pitchFamily="18" charset="0"/>
              </a:rPr>
              <a:t> </a:t>
            </a:r>
            <a:r>
              <a:rPr lang="ru-RU" sz="2000" dirty="0">
                <a:latin typeface="Calibri"/>
                <a:cs typeface="Times New Roman" pitchFamily="18" charset="0"/>
              </a:rPr>
              <a:t>порядок определения защищаемой информации;</a:t>
            </a:r>
          </a:p>
          <a:p>
            <a:pPr algn="just" fontAlgn="auto">
              <a:spcBef>
                <a:spcPct val="50000"/>
              </a:spcBef>
              <a:spcAft>
                <a:spcPts val="0"/>
              </a:spcAft>
              <a:buFontTx/>
              <a:buChar char="•"/>
            </a:pPr>
            <a:r>
              <a:rPr lang="en-US" sz="2000" dirty="0">
                <a:latin typeface="Calibri"/>
                <a:cs typeface="Times New Roman" pitchFamily="18" charset="0"/>
              </a:rPr>
              <a:t> </a:t>
            </a:r>
            <a:r>
              <a:rPr lang="ru-RU" sz="2000" dirty="0">
                <a:latin typeface="Calibri"/>
                <a:cs typeface="Times New Roman" pitchFamily="18" charset="0"/>
              </a:rPr>
              <a:t>порядок привлечения подразделений организации, специализированных сторонних организаций к разработке и эксплуатации объектов информатизации и СЗИ, их задачи и функции на различных стадиях создания и эксплуатации объекта информатизации;</a:t>
            </a:r>
          </a:p>
          <a:p>
            <a:pPr algn="just" fontAlgn="auto">
              <a:spcBef>
                <a:spcPct val="50000"/>
              </a:spcBef>
              <a:spcAft>
                <a:spcPts val="0"/>
              </a:spcAft>
              <a:buFontTx/>
              <a:buChar char="•"/>
            </a:pPr>
            <a:r>
              <a:rPr lang="ru-RU" sz="2000" dirty="0">
                <a:latin typeface="Calibri"/>
                <a:cs typeface="Times New Roman" pitchFamily="18" charset="0"/>
              </a:rPr>
              <a:t> порядок взаимодействия всех занятых в этой работе организаций, подразделений и специалистов;</a:t>
            </a:r>
          </a:p>
          <a:p>
            <a:pPr algn="just" fontAlgn="auto">
              <a:spcBef>
                <a:spcPct val="50000"/>
              </a:spcBef>
              <a:spcAft>
                <a:spcPts val="0"/>
              </a:spcAft>
              <a:buFontTx/>
              <a:buChar char="•"/>
            </a:pPr>
            <a:r>
              <a:rPr lang="ru-RU" sz="2000" dirty="0">
                <a:latin typeface="Calibri"/>
                <a:cs typeface="Times New Roman" pitchFamily="18" charset="0"/>
              </a:rPr>
              <a:t> порядок разработки, ввода в действие и эксплуатацию объектов информатизации;</a:t>
            </a:r>
          </a:p>
          <a:p>
            <a:pPr algn="just" fontAlgn="auto">
              <a:spcBef>
                <a:spcPct val="50000"/>
              </a:spcBef>
              <a:spcAft>
                <a:spcPts val="0"/>
              </a:spcAft>
              <a:buFontTx/>
              <a:buChar char="•"/>
            </a:pPr>
            <a:r>
              <a:rPr lang="ru-RU" sz="2000" dirty="0">
                <a:latin typeface="Calibri"/>
                <a:cs typeface="Times New Roman" pitchFamily="18" charset="0"/>
              </a:rPr>
              <a:t> ответственность должностных лиц за своевременность и качество формирования требований по защите информации, за качество и научно-технический уровень разработки СЗИ</a:t>
            </a:r>
          </a:p>
          <a:p>
            <a:pPr fontAlgn="auto">
              <a:spcBef>
                <a:spcPct val="50000"/>
              </a:spcBef>
              <a:spcAft>
                <a:spcPts val="0"/>
              </a:spcAft>
              <a:buFontTx/>
              <a:buChar char="•"/>
            </a:pPr>
            <a:endParaRPr lang="ru-RU" sz="2000" dirty="0">
              <a:solidFill>
                <a:srgbClr val="A50021"/>
              </a:solidFill>
              <a:latin typeface="Calibri"/>
              <a:cs typeface="+mn-cs"/>
            </a:endParaRPr>
          </a:p>
        </p:txBody>
      </p:sp>
    </p:spTree>
    <p:extLst>
      <p:ext uri="{BB962C8B-B14F-4D97-AF65-F5344CB8AC3E}">
        <p14:creationId xmlns:p14="http://schemas.microsoft.com/office/powerpoint/2010/main" val="406889276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92696"/>
            <a:ext cx="8229600" cy="5688632"/>
          </a:xfrm>
        </p:spPr>
        <p:txBody>
          <a:bodyPr>
            <a:normAutofit fontScale="85000" lnSpcReduction="20000"/>
          </a:bodyPr>
          <a:lstStyle/>
          <a:p>
            <a:pPr algn="ctr">
              <a:buNone/>
            </a:pPr>
            <a:r>
              <a:rPr lang="ru-RU" b="1" dirty="0" smtClean="0">
                <a:latin typeface="Times New Roman" pitchFamily="18" charset="0"/>
                <a:cs typeface="Times New Roman" pitchFamily="18" charset="0"/>
              </a:rPr>
              <a:t>Задание</a:t>
            </a:r>
            <a:endParaRPr lang="ru-RU" b="1" dirty="0">
              <a:latin typeface="Times New Roman" pitchFamily="18" charset="0"/>
              <a:cs typeface="Times New Roman" pitchFamily="18" charset="0"/>
            </a:endParaRPr>
          </a:p>
          <a:p>
            <a:pPr algn="just">
              <a:buNone/>
            </a:pPr>
            <a:r>
              <a:rPr lang="ru-RU" dirty="0">
                <a:latin typeface="Times New Roman" pitchFamily="18" charset="0"/>
                <a:cs typeface="Times New Roman" pitchFamily="18" charset="0"/>
              </a:rPr>
              <a:t> </a:t>
            </a:r>
          </a:p>
          <a:p>
            <a:pPr algn="just">
              <a:buNone/>
            </a:pPr>
            <a:r>
              <a:rPr lang="ru-RU" dirty="0">
                <a:latin typeface="Times New Roman" pitchFamily="18" charset="0"/>
                <a:cs typeface="Times New Roman" pitchFamily="18" charset="0"/>
              </a:rPr>
              <a:t> </a:t>
            </a:r>
          </a:p>
          <a:p>
            <a:pPr marL="0" lvl="0" indent="538163" algn="just">
              <a:buFont typeface="+mj-lt"/>
              <a:buAutoNum type="arabicPeriod"/>
            </a:pPr>
            <a:r>
              <a:rPr lang="ru-RU" dirty="0">
                <a:latin typeface="Times New Roman" pitchFamily="18" charset="0"/>
                <a:cs typeface="Times New Roman" pitchFamily="18" charset="0"/>
              </a:rPr>
              <a:t>Задаться гипотетическим или реально существующим объектом защиты. Построить для него пространственную модель объекта защиты</a:t>
            </a:r>
            <a:r>
              <a:rPr lang="ru-RU" dirty="0" smtClean="0">
                <a:latin typeface="Times New Roman" pitchFamily="18" charset="0"/>
                <a:cs typeface="Times New Roman" pitchFamily="18" charset="0"/>
              </a:rPr>
              <a:t>.</a:t>
            </a:r>
          </a:p>
          <a:p>
            <a:pPr marL="0" lvl="0" indent="538163" algn="just">
              <a:buFont typeface="+mj-lt"/>
              <a:buAutoNum type="arabicPeriod"/>
            </a:pPr>
            <a:r>
              <a:rPr lang="ru-RU" dirty="0" smtClean="0">
                <a:latin typeface="Times New Roman" pitchFamily="18" charset="0"/>
                <a:cs typeface="Times New Roman" pitchFamily="18" charset="0"/>
              </a:rPr>
              <a:t>Сформировать перечень защищаемой информации. </a:t>
            </a:r>
          </a:p>
          <a:p>
            <a:pPr marL="0" lvl="0" indent="538163" algn="just">
              <a:buFont typeface="+mj-lt"/>
              <a:buAutoNum type="arabicPeriod"/>
            </a:pPr>
            <a:r>
              <a:rPr lang="ru-RU" dirty="0" smtClean="0">
                <a:latin typeface="Times New Roman" pitchFamily="18" charset="0"/>
                <a:cs typeface="Times New Roman" pitchFamily="18" charset="0"/>
              </a:rPr>
              <a:t>Оценить важность и ценность защищаемой информации информации.</a:t>
            </a:r>
          </a:p>
          <a:p>
            <a:pPr marL="0" lvl="0" indent="538163" algn="just">
              <a:buFont typeface="+mj-lt"/>
              <a:buAutoNum type="arabicPeriod"/>
            </a:pPr>
            <a:r>
              <a:rPr lang="ru-RU" dirty="0" smtClean="0">
                <a:latin typeface="Times New Roman" pitchFamily="18" charset="0"/>
                <a:cs typeface="Times New Roman" pitchFamily="18" charset="0"/>
              </a:rPr>
              <a:t>Определить информационные процессы на предприятии.</a:t>
            </a:r>
          </a:p>
          <a:p>
            <a:pPr marL="0" lvl="0" indent="538163" algn="just">
              <a:buFont typeface="+mj-lt"/>
              <a:buAutoNum type="arabicPeriod"/>
            </a:pPr>
            <a:r>
              <a:rPr lang="ru-RU" dirty="0" smtClean="0">
                <a:latin typeface="Times New Roman" pitchFamily="18" charset="0"/>
                <a:cs typeface="Times New Roman" pitchFamily="18" charset="0"/>
              </a:rPr>
              <a:t>Построить </a:t>
            </a:r>
            <a:r>
              <a:rPr lang="ru-RU" dirty="0" err="1" smtClean="0">
                <a:latin typeface="Times New Roman" pitchFamily="18" charset="0"/>
                <a:cs typeface="Times New Roman" pitchFamily="18" charset="0"/>
              </a:rPr>
              <a:t>субъект-объектную</a:t>
            </a:r>
            <a:r>
              <a:rPr lang="ru-RU" dirty="0" smtClean="0">
                <a:latin typeface="Times New Roman" pitchFamily="18" charset="0"/>
                <a:cs typeface="Times New Roman" pitchFamily="18" charset="0"/>
              </a:rPr>
              <a:t> и </a:t>
            </a:r>
            <a:r>
              <a:rPr lang="ru-RU" dirty="0" err="1" smtClean="0">
                <a:latin typeface="Times New Roman" pitchFamily="18" charset="0"/>
                <a:cs typeface="Times New Roman" pitchFamily="18" charset="0"/>
              </a:rPr>
              <a:t>субъект-субъектную</a:t>
            </a:r>
            <a:r>
              <a:rPr lang="ru-RU" dirty="0" smtClean="0">
                <a:latin typeface="Times New Roman" pitchFamily="18" charset="0"/>
                <a:cs typeface="Times New Roman" pitchFamily="18" charset="0"/>
              </a:rPr>
              <a:t> модели для определенного информационного процесса.</a:t>
            </a:r>
          </a:p>
          <a:p>
            <a:pPr marL="0" lvl="0" indent="538163" algn="just">
              <a:buFont typeface="+mj-lt"/>
              <a:buAutoNum type="arabicPeriod"/>
            </a:pPr>
            <a:r>
              <a:rPr lang="ru-RU" dirty="0" smtClean="0">
                <a:latin typeface="Times New Roman" pitchFamily="18" charset="0"/>
                <a:cs typeface="Times New Roman" pitchFamily="18" charset="0"/>
              </a:rPr>
              <a:t>Определить защищаемый объект информатизации.</a:t>
            </a:r>
          </a:p>
          <a:p>
            <a:pPr marL="0" lvl="0" indent="538163" algn="just">
              <a:buFont typeface="+mj-lt"/>
              <a:buAutoNum type="arabicPeriod"/>
            </a:pPr>
            <a:r>
              <a:rPr lang="ru-RU" dirty="0" smtClean="0">
                <a:latin typeface="Times New Roman" pitchFamily="18" charset="0"/>
                <a:cs typeface="Times New Roman" pitchFamily="18" charset="0"/>
              </a:rPr>
              <a:t>Определить контролируемую зону.</a:t>
            </a:r>
            <a:endParaRPr lang="ru-RU" dirty="0">
              <a:latin typeface="Times New Roman" pitchFamily="18" charset="0"/>
              <a:cs typeface="Times New Roman" pitchFamily="18" charset="0"/>
            </a:endParaRPr>
          </a:p>
          <a:p>
            <a:pPr marL="0" lvl="0" indent="538163" algn="just" fontAlgn="base" hangingPunct="0">
              <a:buFont typeface="+mj-lt"/>
              <a:buAutoNum type="arabicPeriod"/>
            </a:pPr>
            <a:r>
              <a:rPr lang="ru-RU" dirty="0" smtClean="0">
                <a:latin typeface="Times New Roman" pitchFamily="18" charset="0"/>
                <a:cs typeface="Times New Roman" pitchFamily="18" charset="0"/>
              </a:rPr>
              <a:t>Проанализировать </a:t>
            </a:r>
            <a:r>
              <a:rPr lang="ru-RU" dirty="0">
                <a:latin typeface="Times New Roman" pitchFamily="18" charset="0"/>
                <a:cs typeface="Times New Roman" pitchFamily="18" charset="0"/>
              </a:rPr>
              <a:t>обстановку в сфере защиты информации, спланировать необходимые защитные меры и подготовить соответствующие документы.</a:t>
            </a:r>
          </a:p>
          <a:p>
            <a:pPr marL="0" lvl="0" indent="538163" algn="just" fontAlgn="base" hangingPunct="0">
              <a:buFont typeface="+mj-lt"/>
              <a:buAutoNum type="arabicPeriod"/>
            </a:pPr>
            <a:r>
              <a:rPr lang="ru-RU" dirty="0">
                <a:latin typeface="Times New Roman" pitchFamily="18" charset="0"/>
                <a:cs typeface="Times New Roman" pitchFamily="18" charset="0"/>
              </a:rPr>
              <a:t>Разработать и ввести в действие документы, регламентирующие организационно-правовые вопросы защиты информации. Как минимум, отразить обязанности о соблюдении конфиденциальности информации в трудовых и гражданско-правовых договорах, ввести за правило подписание соглашений о конфиденциальности при начале переговоров с партнерами.</a:t>
            </a:r>
          </a:p>
          <a:p>
            <a:pPr marL="0" lvl="0" indent="538163" algn="just" fontAlgn="base" hangingPunct="0">
              <a:buFont typeface="+mj-lt"/>
              <a:buAutoNum type="arabicPeriod"/>
            </a:pPr>
            <a:r>
              <a:rPr lang="ru-RU" dirty="0">
                <a:latin typeface="Times New Roman" pitchFamily="18" charset="0"/>
                <a:cs typeface="Times New Roman" pitchFamily="18" charset="0"/>
              </a:rPr>
              <a:t>Оформить обязательственные отношения по конфиденциальной информации с лицами, работающими по совместительству на других предприятиях, и с лицами, увольняющимися с предприятия.</a:t>
            </a:r>
          </a:p>
          <a:p>
            <a:pPr algn="just">
              <a:buNone/>
            </a:pPr>
            <a:endParaRPr lang="ru-RU"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188913"/>
            <a:ext cx="8229600" cy="900112"/>
          </a:xfrm>
        </p:spPr>
        <p:txBody>
          <a:bodyPr/>
          <a:lstStyle/>
          <a:p>
            <a:pPr>
              <a:defRPr/>
            </a:pPr>
            <a:r>
              <a:rPr lang="ru-RU" sz="3200" b="1" dirty="0" smtClean="0">
                <a:latin typeface="Times New Roman" pitchFamily="18" charset="0"/>
              </a:rPr>
              <a:t>Сущность системного подхода</a:t>
            </a:r>
          </a:p>
        </p:txBody>
      </p:sp>
      <p:sp>
        <p:nvSpPr>
          <p:cNvPr id="86019" name="Rectangle 3"/>
          <p:cNvSpPr>
            <a:spLocks noGrp="1" noChangeArrowheads="1"/>
          </p:cNvSpPr>
          <p:nvPr>
            <p:ph idx="1"/>
          </p:nvPr>
        </p:nvSpPr>
        <p:spPr>
          <a:xfrm>
            <a:off x="115888" y="908721"/>
            <a:ext cx="8866187" cy="6211218"/>
          </a:xfrm>
        </p:spPr>
        <p:txBody>
          <a:bodyPr>
            <a:normAutofit/>
          </a:bodyPr>
          <a:lstStyle/>
          <a:p>
            <a:pPr marL="0" indent="342900" algn="just">
              <a:lnSpc>
                <a:spcPct val="110000"/>
              </a:lnSpc>
              <a:spcBef>
                <a:spcPts val="0"/>
              </a:spcBef>
              <a:buFont typeface="Wingdings" pitchFamily="2" charset="2"/>
              <a:buNone/>
              <a:defRPr/>
            </a:pPr>
            <a:r>
              <a:rPr lang="ru-RU" sz="2800" b="1" dirty="0" smtClean="0">
                <a:latin typeface="Times New Roman" pitchFamily="18" charset="0"/>
              </a:rPr>
              <a:t>    </a:t>
            </a:r>
            <a:r>
              <a:rPr lang="ru-RU" sz="2300" b="1" dirty="0" smtClean="0">
                <a:latin typeface="Times New Roman" pitchFamily="18" charset="0"/>
              </a:rPr>
              <a:t>Системный подход - это исследование объекта или процесса с помощью модели, называемой системой: </a:t>
            </a:r>
          </a:p>
          <a:p>
            <a:pPr marL="0" indent="342900" algn="just">
              <a:lnSpc>
                <a:spcPct val="110000"/>
              </a:lnSpc>
              <a:spcBef>
                <a:spcPts val="0"/>
              </a:spcBef>
              <a:defRPr/>
            </a:pPr>
            <a:r>
              <a:rPr lang="ru-RU" sz="2300" dirty="0" smtClean="0">
                <a:latin typeface="Times New Roman" pitchFamily="18" charset="0"/>
              </a:rPr>
              <a:t>совокупность сил и средств, обеспечивающих решение задачи, представляется в виде модели, называемой системой;</a:t>
            </a:r>
          </a:p>
          <a:p>
            <a:pPr marL="0" indent="342900" algn="just">
              <a:lnSpc>
                <a:spcPct val="110000"/>
              </a:lnSpc>
              <a:spcBef>
                <a:spcPts val="0"/>
              </a:spcBef>
              <a:defRPr/>
            </a:pPr>
            <a:r>
              <a:rPr lang="ru-RU" sz="2300" dirty="0" smtClean="0">
                <a:latin typeface="Times New Roman" pitchFamily="18" charset="0"/>
              </a:rPr>
              <a:t>система описывается совокупностью параметров;</a:t>
            </a:r>
          </a:p>
          <a:p>
            <a:pPr marL="0" indent="342900" algn="just">
              <a:lnSpc>
                <a:spcPct val="110000"/>
              </a:lnSpc>
              <a:spcBef>
                <a:spcPts val="0"/>
              </a:spcBef>
              <a:defRPr/>
            </a:pPr>
            <a:r>
              <a:rPr lang="ru-RU" sz="2300" dirty="0" smtClean="0">
                <a:latin typeface="Times New Roman" pitchFamily="18" charset="0"/>
              </a:rPr>
              <a:t>любая система рассматривается как подсистема более сложной системы, влияющей на структуру и функционирование рассматриваемой;</a:t>
            </a:r>
          </a:p>
          <a:p>
            <a:pPr marL="0" indent="342900" algn="just">
              <a:lnSpc>
                <a:spcPct val="110000"/>
              </a:lnSpc>
              <a:spcBef>
                <a:spcPts val="0"/>
              </a:spcBef>
              <a:defRPr/>
            </a:pPr>
            <a:r>
              <a:rPr lang="ru-RU" sz="2300" dirty="0" smtClean="0">
                <a:latin typeface="Times New Roman" pitchFamily="18" charset="0"/>
              </a:rPr>
              <a:t>любая система имеет иерархическую структуру;</a:t>
            </a:r>
          </a:p>
          <a:p>
            <a:pPr marL="0" indent="342900" algn="just">
              <a:lnSpc>
                <a:spcPct val="110000"/>
              </a:lnSpc>
              <a:spcBef>
                <a:spcPts val="0"/>
              </a:spcBef>
              <a:defRPr/>
            </a:pPr>
            <a:r>
              <a:rPr lang="ru-RU" sz="2300" dirty="0" smtClean="0">
                <a:latin typeface="Times New Roman" pitchFamily="18" charset="0"/>
              </a:rPr>
              <a:t>при анализе системы необходим учет внешних и внутренних влияющих факторов;</a:t>
            </a:r>
          </a:p>
          <a:p>
            <a:pPr marL="0" indent="342900" algn="just">
              <a:lnSpc>
                <a:spcPct val="110000"/>
              </a:lnSpc>
              <a:spcBef>
                <a:spcPts val="0"/>
              </a:spcBef>
              <a:defRPr/>
            </a:pPr>
            <a:r>
              <a:rPr lang="ru-RU" sz="2300" dirty="0" smtClean="0">
                <a:latin typeface="Times New Roman" pitchFamily="18" charset="0"/>
              </a:rPr>
              <a:t>свойства системы превышают сумму свойств ее элементов.</a:t>
            </a:r>
          </a:p>
        </p:txBody>
      </p:sp>
    </p:spTree>
    <p:extLst>
      <p:ext uri="{BB962C8B-B14F-4D97-AF65-F5344CB8AC3E}">
        <p14:creationId xmlns:p14="http://schemas.microsoft.com/office/powerpoint/2010/main" val="3971502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Rectangle 3"/>
          <p:cNvSpPr>
            <a:spLocks noGrp="1" noChangeArrowheads="1"/>
          </p:cNvSpPr>
          <p:nvPr>
            <p:ph type="title"/>
          </p:nvPr>
        </p:nvSpPr>
        <p:spPr>
          <a:xfrm>
            <a:off x="134938" y="76200"/>
            <a:ext cx="8915400" cy="457200"/>
          </a:xfrm>
        </p:spPr>
        <p:txBody>
          <a:bodyPr lIns="0" tIns="0" rIns="0" bIns="0">
            <a:normAutofit fontScale="90000"/>
          </a:bodyPr>
          <a:lstStyle/>
          <a:p>
            <a:pPr eaLnBrk="1" hangingPunct="1">
              <a:lnSpc>
                <a:spcPct val="80000"/>
              </a:lnSpc>
            </a:pPr>
            <a:r>
              <a:rPr lang="ru-RU" sz="2400" b="1" smtClean="0">
                <a:solidFill>
                  <a:srgbClr val="0F0F3D"/>
                </a:solidFill>
              </a:rPr>
              <a:t>Классификационная схема понятий </a:t>
            </a:r>
            <a:br>
              <a:rPr lang="ru-RU" sz="2400" b="1" smtClean="0">
                <a:solidFill>
                  <a:srgbClr val="0F0F3D"/>
                </a:solidFill>
              </a:rPr>
            </a:br>
            <a:r>
              <a:rPr lang="ru-RU" sz="2400" b="1" smtClean="0">
                <a:solidFill>
                  <a:srgbClr val="0F0F3D"/>
                </a:solidFill>
              </a:rPr>
              <a:t>предметной области «Защита информации»</a:t>
            </a:r>
          </a:p>
        </p:txBody>
      </p:sp>
      <p:sp>
        <p:nvSpPr>
          <p:cNvPr id="64514" name="Дата 3"/>
          <p:cNvSpPr>
            <a:spLocks noGrp="1"/>
          </p:cNvSpPr>
          <p:nvPr>
            <p:ph type="dt" sz="half" idx="10"/>
          </p:nvPr>
        </p:nvSpPr>
        <p:spPr>
          <a:noFill/>
        </p:spPr>
        <p:txBody>
          <a:bodyPr/>
          <a:lstStyle/>
          <a:p>
            <a:fld id="{FBFEF472-19E0-498C-AD6C-144EECB80514}" type="datetime1">
              <a:rPr lang="ru-RU" smtClean="0">
                <a:solidFill>
                  <a:prstClr val="black">
                    <a:tint val="75000"/>
                  </a:prstClr>
                </a:solidFill>
              </a:rPr>
              <a:pPr/>
              <a:t>23.11.2024</a:t>
            </a:fld>
            <a:endParaRPr lang="ru-RU" smtClean="0">
              <a:solidFill>
                <a:prstClr val="black">
                  <a:tint val="75000"/>
                </a:prstClr>
              </a:solidFill>
            </a:endParaRPr>
          </a:p>
        </p:txBody>
      </p:sp>
      <p:sp>
        <p:nvSpPr>
          <p:cNvPr id="64515" name="Номер слайда 5"/>
          <p:cNvSpPr>
            <a:spLocks noGrp="1"/>
          </p:cNvSpPr>
          <p:nvPr>
            <p:ph type="sldNum" sz="quarter" idx="12"/>
          </p:nvPr>
        </p:nvSpPr>
        <p:spPr>
          <a:noFill/>
        </p:spPr>
        <p:txBody>
          <a:bodyPr/>
          <a:lstStyle/>
          <a:p>
            <a:fld id="{0F34FF99-B5F7-4A22-95EF-2227BA773B8F}" type="slidenum">
              <a:rPr lang="ru-RU" smtClean="0">
                <a:solidFill>
                  <a:prstClr val="black">
                    <a:tint val="75000"/>
                  </a:prstClr>
                </a:solidFill>
              </a:rPr>
              <a:pPr/>
              <a:t>12</a:t>
            </a:fld>
            <a:endParaRPr lang="ru-RU" smtClean="0">
              <a:solidFill>
                <a:prstClr val="black">
                  <a:tint val="75000"/>
                </a:prstClr>
              </a:solidFill>
            </a:endParaRPr>
          </a:p>
        </p:txBody>
      </p:sp>
      <p:sp>
        <p:nvSpPr>
          <p:cNvPr id="64516" name="Line 2"/>
          <p:cNvSpPr>
            <a:spLocks noChangeShapeType="1"/>
          </p:cNvSpPr>
          <p:nvPr/>
        </p:nvSpPr>
        <p:spPr bwMode="auto">
          <a:xfrm>
            <a:off x="4064000" y="1470025"/>
            <a:ext cx="0" cy="130175"/>
          </a:xfrm>
          <a:prstGeom prst="line">
            <a:avLst/>
          </a:prstGeom>
          <a:noFill/>
          <a:ln w="9525">
            <a:solidFill>
              <a:schemeClr val="tx1"/>
            </a:solidFill>
            <a:round/>
            <a:headEnd/>
            <a:tailEnd/>
          </a:ln>
        </p:spPr>
        <p:txBody>
          <a:bodyPr/>
          <a:lstStyle/>
          <a:p>
            <a:pPr fontAlgn="auto">
              <a:spcBef>
                <a:spcPts val="0"/>
              </a:spcBef>
              <a:spcAft>
                <a:spcPts val="0"/>
              </a:spcAft>
            </a:pPr>
            <a:endParaRPr lang="ru-RU">
              <a:solidFill>
                <a:prstClr val="black"/>
              </a:solidFill>
              <a:latin typeface="Calibri"/>
              <a:cs typeface="+mn-cs"/>
            </a:endParaRPr>
          </a:p>
        </p:txBody>
      </p:sp>
      <p:sp>
        <p:nvSpPr>
          <p:cNvPr id="331780" name="AutoShape 4"/>
          <p:cNvSpPr>
            <a:spLocks noChangeArrowheads="1"/>
          </p:cNvSpPr>
          <p:nvPr/>
        </p:nvSpPr>
        <p:spPr bwMode="auto">
          <a:xfrm>
            <a:off x="3048000" y="620713"/>
            <a:ext cx="2209800" cy="304800"/>
          </a:xfrm>
          <a:prstGeom prst="roundRect">
            <a:avLst>
              <a:gd name="adj" fmla="val 16667"/>
            </a:avLst>
          </a:prstGeom>
          <a:gradFill rotWithShape="0">
            <a:gsLst>
              <a:gs pos="0">
                <a:schemeClr val="accent1"/>
              </a:gs>
              <a:gs pos="50000">
                <a:schemeClr val="bg1"/>
              </a:gs>
              <a:gs pos="100000">
                <a:schemeClr val="accent1"/>
              </a:gs>
            </a:gsLst>
            <a:lin ang="5400000" scaled="1"/>
          </a:gradFill>
          <a:ln w="9525">
            <a:solidFill>
              <a:schemeClr val="tx1"/>
            </a:solidFill>
            <a:prstDash val="lgDash"/>
            <a:round/>
            <a:headEnd/>
            <a:tailEnd/>
          </a:ln>
          <a:effectLst/>
        </p:spPr>
        <p:txBody>
          <a:bodyPr wrap="none" lIns="0" tIns="0" rIns="0" bIns="0" anchor="ctr"/>
          <a:lstStyle/>
          <a:p>
            <a:pPr algn="ctr" fontAlgn="auto">
              <a:spcBef>
                <a:spcPts val="0"/>
              </a:spcBef>
              <a:spcAft>
                <a:spcPts val="0"/>
              </a:spcAft>
              <a:defRPr/>
            </a:pPr>
            <a:r>
              <a:rPr lang="ru-RU" sz="1400">
                <a:solidFill>
                  <a:prstClr val="black"/>
                </a:solidFill>
                <a:latin typeface="Calibri"/>
                <a:cs typeface="+mn-cs"/>
              </a:rPr>
              <a:t>Информация</a:t>
            </a:r>
          </a:p>
        </p:txBody>
      </p:sp>
      <p:sp>
        <p:nvSpPr>
          <p:cNvPr id="331781" name="AutoShape 5"/>
          <p:cNvSpPr>
            <a:spLocks noChangeArrowheads="1"/>
          </p:cNvSpPr>
          <p:nvPr/>
        </p:nvSpPr>
        <p:spPr bwMode="auto">
          <a:xfrm>
            <a:off x="2979738" y="1143000"/>
            <a:ext cx="2438400" cy="327025"/>
          </a:xfrm>
          <a:prstGeom prst="roundRect">
            <a:avLst>
              <a:gd name="adj" fmla="val 16667"/>
            </a:avLst>
          </a:prstGeom>
          <a:gradFill rotWithShape="0">
            <a:gsLst>
              <a:gs pos="0">
                <a:schemeClr val="accent1"/>
              </a:gs>
              <a:gs pos="50000">
                <a:schemeClr val="bg1"/>
              </a:gs>
              <a:gs pos="100000">
                <a:schemeClr val="accent1"/>
              </a:gs>
            </a:gsLst>
            <a:lin ang="5400000" scaled="1"/>
          </a:gradFill>
          <a:ln w="9525">
            <a:solidFill>
              <a:schemeClr val="tx1"/>
            </a:solidFill>
            <a:round/>
            <a:headEnd/>
            <a:tailEnd/>
          </a:ln>
          <a:effectLst/>
        </p:spPr>
        <p:txBody>
          <a:bodyPr wrap="none" lIns="0" tIns="0" rIns="0" bIns="0" anchor="ctr"/>
          <a:lstStyle/>
          <a:p>
            <a:pPr algn="ctr" fontAlgn="auto">
              <a:spcBef>
                <a:spcPts val="0"/>
              </a:spcBef>
              <a:spcAft>
                <a:spcPts val="0"/>
              </a:spcAft>
              <a:defRPr/>
            </a:pPr>
            <a:r>
              <a:rPr lang="ru-RU" sz="1200">
                <a:solidFill>
                  <a:prstClr val="black"/>
                </a:solidFill>
                <a:latin typeface="Calibri"/>
                <a:cs typeface="+mn-cs"/>
              </a:rPr>
              <a:t>Защищаемая информация</a:t>
            </a:r>
          </a:p>
        </p:txBody>
      </p:sp>
      <p:sp>
        <p:nvSpPr>
          <p:cNvPr id="64520" name="AutoShape 6"/>
          <p:cNvSpPr>
            <a:spLocks noChangeArrowheads="1"/>
          </p:cNvSpPr>
          <p:nvPr/>
        </p:nvSpPr>
        <p:spPr bwMode="auto">
          <a:xfrm>
            <a:off x="2557463" y="1568450"/>
            <a:ext cx="3048000" cy="261938"/>
          </a:xfrm>
          <a:prstGeom prst="roundRect">
            <a:avLst>
              <a:gd name="adj" fmla="val 16667"/>
            </a:avLst>
          </a:prstGeom>
          <a:gradFill rotWithShape="0">
            <a:gsLst>
              <a:gs pos="0">
                <a:srgbClr val="D1C39F"/>
              </a:gs>
              <a:gs pos="17500">
                <a:srgbClr val="F0EBD5"/>
              </a:gs>
              <a:gs pos="50000">
                <a:srgbClr val="FFEFD1"/>
              </a:gs>
              <a:gs pos="82500">
                <a:srgbClr val="F0EBD5"/>
              </a:gs>
              <a:gs pos="100000">
                <a:srgbClr val="D1C39F"/>
              </a:gs>
            </a:gsLst>
            <a:lin ang="5400000" scaled="1"/>
          </a:gradFill>
          <a:ln w="9525">
            <a:solidFill>
              <a:schemeClr val="tx1"/>
            </a:solidFill>
            <a:round/>
            <a:headEnd/>
            <a:tailEnd/>
          </a:ln>
        </p:spPr>
        <p:txBody>
          <a:bodyPr wrap="none" lIns="0" tIns="0" rIns="0" bIns="0" anchor="ctr"/>
          <a:lstStyle/>
          <a:p>
            <a:pPr algn="ctr" fontAlgn="auto">
              <a:spcBef>
                <a:spcPts val="0"/>
              </a:spcBef>
              <a:spcAft>
                <a:spcPts val="0"/>
              </a:spcAft>
            </a:pPr>
            <a:r>
              <a:rPr lang="ru-RU" sz="1200">
                <a:solidFill>
                  <a:prstClr val="black"/>
                </a:solidFill>
                <a:latin typeface="Calibri"/>
                <a:cs typeface="+mn-cs"/>
              </a:rPr>
              <a:t>Защита информации</a:t>
            </a:r>
          </a:p>
        </p:txBody>
      </p:sp>
      <p:sp>
        <p:nvSpPr>
          <p:cNvPr id="331783" name="AutoShape 7"/>
          <p:cNvSpPr>
            <a:spLocks noChangeArrowheads="1"/>
          </p:cNvSpPr>
          <p:nvPr/>
        </p:nvSpPr>
        <p:spPr bwMode="auto">
          <a:xfrm>
            <a:off x="5961063" y="1120775"/>
            <a:ext cx="2641600" cy="327025"/>
          </a:xfrm>
          <a:prstGeom prst="roundRect">
            <a:avLst>
              <a:gd name="adj" fmla="val 16667"/>
            </a:avLst>
          </a:prstGeom>
          <a:gradFill rotWithShape="0">
            <a:gsLst>
              <a:gs pos="0">
                <a:schemeClr val="accent1"/>
              </a:gs>
              <a:gs pos="50000">
                <a:schemeClr val="bg1"/>
              </a:gs>
              <a:gs pos="100000">
                <a:schemeClr val="accent1"/>
              </a:gs>
            </a:gsLst>
            <a:lin ang="5400000" scaled="1"/>
          </a:gradFill>
          <a:ln w="9525">
            <a:solidFill>
              <a:schemeClr val="tx1"/>
            </a:solidFill>
            <a:round/>
            <a:headEnd/>
            <a:tailEnd/>
          </a:ln>
          <a:effectLst/>
        </p:spPr>
        <p:txBody>
          <a:bodyPr wrap="none" lIns="0" tIns="0" rIns="0" bIns="0" anchor="ctr"/>
          <a:lstStyle/>
          <a:p>
            <a:pPr algn="ctr" fontAlgn="auto">
              <a:spcBef>
                <a:spcPts val="0"/>
              </a:spcBef>
              <a:spcAft>
                <a:spcPts val="0"/>
              </a:spcAft>
              <a:defRPr/>
            </a:pPr>
            <a:r>
              <a:rPr lang="ru-RU" sz="1200">
                <a:solidFill>
                  <a:prstClr val="black"/>
                </a:solidFill>
                <a:latin typeface="Calibri"/>
                <a:cs typeface="+mn-cs"/>
              </a:rPr>
              <a:t>Информация, не подлежащая защите</a:t>
            </a:r>
          </a:p>
        </p:txBody>
      </p:sp>
      <p:sp>
        <p:nvSpPr>
          <p:cNvPr id="64522" name="AutoShape 8"/>
          <p:cNvSpPr>
            <a:spLocks noChangeArrowheads="1"/>
          </p:cNvSpPr>
          <p:nvPr/>
        </p:nvSpPr>
        <p:spPr bwMode="auto">
          <a:xfrm>
            <a:off x="812800" y="2024063"/>
            <a:ext cx="2776538" cy="261937"/>
          </a:xfrm>
          <a:prstGeom prst="roundRect">
            <a:avLst>
              <a:gd name="adj" fmla="val 16667"/>
            </a:avLst>
          </a:prstGeom>
          <a:gradFill rotWithShape="0">
            <a:gsLst>
              <a:gs pos="0">
                <a:srgbClr val="D1C39F"/>
              </a:gs>
              <a:gs pos="17500">
                <a:srgbClr val="F0EBD5"/>
              </a:gs>
              <a:gs pos="50000">
                <a:srgbClr val="FFEFD1"/>
              </a:gs>
              <a:gs pos="82500">
                <a:srgbClr val="F0EBD5"/>
              </a:gs>
              <a:gs pos="100000">
                <a:srgbClr val="D1C39F"/>
              </a:gs>
            </a:gsLst>
            <a:lin ang="5400000" scaled="1"/>
          </a:gradFill>
          <a:ln w="9525">
            <a:solidFill>
              <a:schemeClr val="tx1"/>
            </a:solidFill>
            <a:round/>
            <a:headEnd/>
            <a:tailEnd/>
          </a:ln>
        </p:spPr>
        <p:txBody>
          <a:bodyPr wrap="none" lIns="0" tIns="0" rIns="0" bIns="0" anchor="ctr"/>
          <a:lstStyle/>
          <a:p>
            <a:pPr algn="ctr" defTabSz="800100" fontAlgn="auto">
              <a:spcBef>
                <a:spcPts val="0"/>
              </a:spcBef>
              <a:spcAft>
                <a:spcPts val="0"/>
              </a:spcAft>
            </a:pPr>
            <a:r>
              <a:rPr lang="ru-RU" sz="1200">
                <a:solidFill>
                  <a:prstClr val="black"/>
                </a:solidFill>
                <a:latin typeface="Calibri"/>
                <a:cs typeface="+mn-cs"/>
              </a:rPr>
              <a:t>Защита информации от утечки</a:t>
            </a:r>
          </a:p>
        </p:txBody>
      </p:sp>
      <p:sp>
        <p:nvSpPr>
          <p:cNvPr id="64523" name="AutoShape 9"/>
          <p:cNvSpPr>
            <a:spLocks noChangeArrowheads="1"/>
          </p:cNvSpPr>
          <p:nvPr/>
        </p:nvSpPr>
        <p:spPr bwMode="auto">
          <a:xfrm>
            <a:off x="4538663" y="2090738"/>
            <a:ext cx="2370137" cy="522287"/>
          </a:xfrm>
          <a:prstGeom prst="roundRect">
            <a:avLst>
              <a:gd name="adj" fmla="val 16667"/>
            </a:avLst>
          </a:prstGeom>
          <a:gradFill rotWithShape="0">
            <a:gsLst>
              <a:gs pos="0">
                <a:srgbClr val="D1C39F"/>
              </a:gs>
              <a:gs pos="17500">
                <a:srgbClr val="F0EBD5"/>
              </a:gs>
              <a:gs pos="50000">
                <a:srgbClr val="FFEFD1"/>
              </a:gs>
              <a:gs pos="82500">
                <a:srgbClr val="F0EBD5"/>
              </a:gs>
              <a:gs pos="100000">
                <a:srgbClr val="D1C39F"/>
              </a:gs>
            </a:gsLst>
            <a:lin ang="5400000" scaled="1"/>
          </a:gradFill>
          <a:ln w="9525">
            <a:solidFill>
              <a:schemeClr val="tx1"/>
            </a:solidFill>
            <a:round/>
            <a:headEnd/>
            <a:tailEnd/>
          </a:ln>
        </p:spPr>
        <p:txBody>
          <a:bodyPr lIns="0" tIns="0" rIns="0" bIns="0" anchor="ctr"/>
          <a:lstStyle/>
          <a:p>
            <a:pPr algn="ctr" defTabSz="800100" fontAlgn="auto">
              <a:spcBef>
                <a:spcPts val="0"/>
              </a:spcBef>
              <a:spcAft>
                <a:spcPts val="0"/>
              </a:spcAft>
            </a:pPr>
            <a:r>
              <a:rPr lang="ru-RU" sz="1200">
                <a:solidFill>
                  <a:prstClr val="black"/>
                </a:solidFill>
                <a:latin typeface="Calibri"/>
                <a:cs typeface="+mn-cs"/>
              </a:rPr>
              <a:t>Защита информации от </a:t>
            </a:r>
          </a:p>
          <a:p>
            <a:pPr algn="ctr" defTabSz="800100" fontAlgn="auto">
              <a:spcBef>
                <a:spcPts val="0"/>
              </a:spcBef>
              <a:spcAft>
                <a:spcPts val="0"/>
              </a:spcAft>
            </a:pPr>
            <a:r>
              <a:rPr lang="ru-RU" sz="1200">
                <a:solidFill>
                  <a:prstClr val="black"/>
                </a:solidFill>
                <a:latin typeface="Calibri"/>
                <a:cs typeface="+mn-cs"/>
              </a:rPr>
              <a:t>несанкционированного воздействия</a:t>
            </a:r>
          </a:p>
        </p:txBody>
      </p:sp>
      <p:sp>
        <p:nvSpPr>
          <p:cNvPr id="64524" name="AutoShape 10"/>
          <p:cNvSpPr>
            <a:spLocks noChangeArrowheads="1"/>
          </p:cNvSpPr>
          <p:nvPr/>
        </p:nvSpPr>
        <p:spPr bwMode="auto">
          <a:xfrm>
            <a:off x="3116263" y="2547938"/>
            <a:ext cx="676275" cy="914400"/>
          </a:xfrm>
          <a:prstGeom prst="roundRect">
            <a:avLst>
              <a:gd name="adj" fmla="val 16667"/>
            </a:avLst>
          </a:prstGeom>
          <a:gradFill rotWithShape="0">
            <a:gsLst>
              <a:gs pos="0">
                <a:srgbClr val="D1C39F"/>
              </a:gs>
              <a:gs pos="17500">
                <a:srgbClr val="F0EBD5"/>
              </a:gs>
              <a:gs pos="50000">
                <a:srgbClr val="FFEFD1"/>
              </a:gs>
              <a:gs pos="82500">
                <a:srgbClr val="F0EBD5"/>
              </a:gs>
              <a:gs pos="100000">
                <a:srgbClr val="D1C39F"/>
              </a:gs>
            </a:gsLst>
            <a:lin ang="5400000" scaled="1"/>
          </a:gradFill>
          <a:ln w="9525">
            <a:solidFill>
              <a:schemeClr val="tx1"/>
            </a:solidFill>
            <a:round/>
            <a:headEnd/>
            <a:tailEnd/>
          </a:ln>
        </p:spPr>
        <p:txBody>
          <a:bodyPr lIns="0" tIns="0" rIns="0" bIns="0" anchor="ctr"/>
          <a:lstStyle/>
          <a:p>
            <a:pPr algn="ctr" defTabSz="800100" fontAlgn="auto">
              <a:lnSpc>
                <a:spcPct val="80000"/>
              </a:lnSpc>
              <a:spcBef>
                <a:spcPts val="0"/>
              </a:spcBef>
              <a:spcAft>
                <a:spcPts val="0"/>
              </a:spcAft>
            </a:pPr>
            <a:r>
              <a:rPr lang="ru-RU" sz="1200">
                <a:solidFill>
                  <a:prstClr val="black"/>
                </a:solidFill>
                <a:latin typeface="Calibri"/>
                <a:cs typeface="+mn-cs"/>
              </a:rPr>
              <a:t>Защита </a:t>
            </a:r>
          </a:p>
          <a:p>
            <a:pPr algn="ctr" defTabSz="800100" fontAlgn="auto">
              <a:lnSpc>
                <a:spcPct val="80000"/>
              </a:lnSpc>
              <a:spcBef>
                <a:spcPts val="0"/>
              </a:spcBef>
              <a:spcAft>
                <a:spcPts val="0"/>
              </a:spcAft>
            </a:pPr>
            <a:r>
              <a:rPr lang="ru-RU" sz="1200">
                <a:solidFill>
                  <a:prstClr val="black"/>
                </a:solidFill>
                <a:latin typeface="Calibri"/>
                <a:cs typeface="+mn-cs"/>
              </a:rPr>
              <a:t>информации</a:t>
            </a:r>
          </a:p>
          <a:p>
            <a:pPr algn="ctr" defTabSz="800100" fontAlgn="auto">
              <a:lnSpc>
                <a:spcPct val="80000"/>
              </a:lnSpc>
              <a:spcBef>
                <a:spcPts val="0"/>
              </a:spcBef>
              <a:spcAft>
                <a:spcPts val="0"/>
              </a:spcAft>
            </a:pPr>
            <a:r>
              <a:rPr lang="ru-RU" sz="1200">
                <a:solidFill>
                  <a:prstClr val="black"/>
                </a:solidFill>
                <a:latin typeface="Calibri"/>
                <a:cs typeface="+mn-cs"/>
              </a:rPr>
              <a:t> от разглашения</a:t>
            </a:r>
          </a:p>
        </p:txBody>
      </p:sp>
      <p:sp>
        <p:nvSpPr>
          <p:cNvPr id="64525" name="AutoShape 11"/>
          <p:cNvSpPr>
            <a:spLocks noChangeArrowheads="1"/>
          </p:cNvSpPr>
          <p:nvPr/>
        </p:nvSpPr>
        <p:spPr bwMode="auto">
          <a:xfrm>
            <a:off x="2032000" y="2547938"/>
            <a:ext cx="1016000" cy="914400"/>
          </a:xfrm>
          <a:prstGeom prst="roundRect">
            <a:avLst>
              <a:gd name="adj" fmla="val 16667"/>
            </a:avLst>
          </a:prstGeom>
          <a:gradFill rotWithShape="0">
            <a:gsLst>
              <a:gs pos="0">
                <a:srgbClr val="D1C39F"/>
              </a:gs>
              <a:gs pos="17500">
                <a:srgbClr val="F0EBD5"/>
              </a:gs>
              <a:gs pos="50000">
                <a:srgbClr val="FFEFD1"/>
              </a:gs>
              <a:gs pos="82500">
                <a:srgbClr val="F0EBD5"/>
              </a:gs>
              <a:gs pos="100000">
                <a:srgbClr val="D1C39F"/>
              </a:gs>
            </a:gsLst>
            <a:lin ang="5400000" scaled="1"/>
          </a:gradFill>
          <a:ln w="9525">
            <a:solidFill>
              <a:schemeClr val="tx1"/>
            </a:solidFill>
            <a:round/>
            <a:headEnd/>
            <a:tailEnd/>
          </a:ln>
        </p:spPr>
        <p:txBody>
          <a:bodyPr lIns="0" tIns="0" rIns="0" bIns="0" anchor="ctr"/>
          <a:lstStyle/>
          <a:p>
            <a:pPr algn="ctr" defTabSz="800100" fontAlgn="auto">
              <a:lnSpc>
                <a:spcPct val="80000"/>
              </a:lnSpc>
              <a:spcBef>
                <a:spcPts val="0"/>
              </a:spcBef>
              <a:spcAft>
                <a:spcPts val="0"/>
              </a:spcAft>
            </a:pPr>
            <a:r>
              <a:rPr lang="ru-RU" sz="1200">
                <a:solidFill>
                  <a:prstClr val="black"/>
                </a:solidFill>
                <a:latin typeface="Calibri"/>
                <a:cs typeface="+mn-cs"/>
              </a:rPr>
              <a:t>Защита </a:t>
            </a:r>
          </a:p>
          <a:p>
            <a:pPr algn="ctr" defTabSz="800100" fontAlgn="auto">
              <a:lnSpc>
                <a:spcPct val="80000"/>
              </a:lnSpc>
              <a:spcBef>
                <a:spcPts val="0"/>
              </a:spcBef>
              <a:spcAft>
                <a:spcPts val="0"/>
              </a:spcAft>
            </a:pPr>
            <a:r>
              <a:rPr lang="ru-RU" sz="1200">
                <a:solidFill>
                  <a:prstClr val="black"/>
                </a:solidFill>
                <a:latin typeface="Calibri"/>
                <a:cs typeface="+mn-cs"/>
              </a:rPr>
              <a:t>информации </a:t>
            </a:r>
          </a:p>
          <a:p>
            <a:pPr algn="ctr" defTabSz="800100" fontAlgn="auto">
              <a:lnSpc>
                <a:spcPct val="80000"/>
              </a:lnSpc>
              <a:spcBef>
                <a:spcPts val="0"/>
              </a:spcBef>
              <a:spcAft>
                <a:spcPts val="0"/>
              </a:spcAft>
            </a:pPr>
            <a:r>
              <a:rPr lang="ru-RU" sz="1200">
                <a:solidFill>
                  <a:prstClr val="black"/>
                </a:solidFill>
                <a:latin typeface="Calibri"/>
                <a:cs typeface="+mn-cs"/>
              </a:rPr>
              <a:t>от несанкционированного доступа</a:t>
            </a:r>
          </a:p>
        </p:txBody>
      </p:sp>
      <p:grpSp>
        <p:nvGrpSpPr>
          <p:cNvPr id="2" name="Group 12"/>
          <p:cNvGrpSpPr>
            <a:grpSpLocks/>
          </p:cNvGrpSpPr>
          <p:nvPr/>
        </p:nvGrpSpPr>
        <p:grpSpPr bwMode="auto">
          <a:xfrm>
            <a:off x="134938" y="2508250"/>
            <a:ext cx="1828800" cy="1411288"/>
            <a:chOff x="0" y="2035"/>
            <a:chExt cx="1296" cy="1037"/>
          </a:xfrm>
        </p:grpSpPr>
        <p:sp>
          <p:nvSpPr>
            <p:cNvPr id="64591" name="AutoShape 13"/>
            <p:cNvSpPr>
              <a:spLocks noChangeArrowheads="1"/>
            </p:cNvSpPr>
            <p:nvPr/>
          </p:nvSpPr>
          <p:spPr bwMode="auto">
            <a:xfrm>
              <a:off x="0" y="2400"/>
              <a:ext cx="1296" cy="672"/>
            </a:xfrm>
            <a:prstGeom prst="roundRect">
              <a:avLst>
                <a:gd name="adj" fmla="val 16667"/>
              </a:avLst>
            </a:prstGeom>
            <a:gradFill rotWithShape="0">
              <a:gsLst>
                <a:gs pos="0">
                  <a:srgbClr val="D1C39F"/>
                </a:gs>
                <a:gs pos="17500">
                  <a:srgbClr val="F0EBD5"/>
                </a:gs>
                <a:gs pos="50000">
                  <a:srgbClr val="FFEFD1"/>
                </a:gs>
                <a:gs pos="82500">
                  <a:srgbClr val="F0EBD5"/>
                </a:gs>
                <a:gs pos="100000">
                  <a:srgbClr val="D1C39F"/>
                </a:gs>
              </a:gsLst>
              <a:lin ang="5400000" scaled="1"/>
            </a:gradFill>
            <a:ln w="9525">
              <a:solidFill>
                <a:schemeClr val="tx1"/>
              </a:solidFill>
              <a:round/>
              <a:headEnd/>
              <a:tailEnd/>
            </a:ln>
          </p:spPr>
          <p:txBody>
            <a:bodyPr lIns="0" tIns="0" rIns="0" bIns="0" anchor="b"/>
            <a:lstStyle/>
            <a:p>
              <a:pPr algn="just" defTabSz="800100" fontAlgn="auto">
                <a:spcBef>
                  <a:spcPts val="0"/>
                </a:spcBef>
                <a:spcAft>
                  <a:spcPts val="0"/>
                </a:spcAft>
                <a:buFont typeface="Wingdings" pitchFamily="2" charset="2"/>
                <a:buChar char="Ø"/>
              </a:pPr>
              <a:r>
                <a:rPr lang="ru-RU" sz="1200">
                  <a:solidFill>
                    <a:prstClr val="black"/>
                  </a:solidFill>
                  <a:latin typeface="Calibri"/>
                  <a:cs typeface="+mn-cs"/>
                </a:rPr>
                <a:t>Защита информации от технической разведки </a:t>
              </a:r>
            </a:p>
            <a:p>
              <a:pPr algn="just" defTabSz="800100" fontAlgn="auto">
                <a:spcBef>
                  <a:spcPts val="0"/>
                </a:spcBef>
                <a:spcAft>
                  <a:spcPts val="0"/>
                </a:spcAft>
                <a:buFont typeface="Wingdings" pitchFamily="2" charset="2"/>
                <a:buChar char="Ø"/>
              </a:pPr>
              <a:r>
                <a:rPr lang="ru-RU" sz="1200">
                  <a:solidFill>
                    <a:prstClr val="black"/>
                  </a:solidFill>
                  <a:latin typeface="Calibri"/>
                  <a:cs typeface="+mn-cs"/>
                </a:rPr>
                <a:t>Защита информации от агентурной разведки</a:t>
              </a:r>
            </a:p>
          </p:txBody>
        </p:sp>
        <p:sp>
          <p:nvSpPr>
            <p:cNvPr id="64592" name="AutoShape 14"/>
            <p:cNvSpPr>
              <a:spLocks noChangeArrowheads="1"/>
            </p:cNvSpPr>
            <p:nvPr/>
          </p:nvSpPr>
          <p:spPr bwMode="auto">
            <a:xfrm>
              <a:off x="223" y="2035"/>
              <a:ext cx="850" cy="413"/>
            </a:xfrm>
            <a:prstGeom prst="roundRect">
              <a:avLst>
                <a:gd name="adj" fmla="val 16667"/>
              </a:avLst>
            </a:prstGeom>
            <a:gradFill rotWithShape="0">
              <a:gsLst>
                <a:gs pos="0">
                  <a:srgbClr val="D1C39F"/>
                </a:gs>
                <a:gs pos="17500">
                  <a:srgbClr val="F0EBD5"/>
                </a:gs>
                <a:gs pos="50000">
                  <a:srgbClr val="FFEFD1"/>
                </a:gs>
                <a:gs pos="82500">
                  <a:srgbClr val="F0EBD5"/>
                </a:gs>
                <a:gs pos="100000">
                  <a:srgbClr val="D1C39F"/>
                </a:gs>
              </a:gsLst>
              <a:lin ang="5400000" scaled="1"/>
            </a:gradFill>
            <a:ln w="9525">
              <a:solidFill>
                <a:schemeClr val="tx1"/>
              </a:solidFill>
              <a:round/>
              <a:headEnd/>
              <a:tailEnd/>
            </a:ln>
          </p:spPr>
          <p:txBody>
            <a:bodyPr wrap="none" lIns="0" tIns="0" rIns="0" bIns="0" anchor="ctr"/>
            <a:lstStyle/>
            <a:p>
              <a:pPr algn="ctr" defTabSz="800100" fontAlgn="auto">
                <a:spcBef>
                  <a:spcPts val="0"/>
                </a:spcBef>
                <a:spcAft>
                  <a:spcPts val="0"/>
                </a:spcAft>
              </a:pPr>
              <a:r>
                <a:rPr lang="ru-RU" sz="1200">
                  <a:solidFill>
                    <a:prstClr val="black"/>
                  </a:solidFill>
                  <a:latin typeface="Calibri"/>
                  <a:cs typeface="+mn-cs"/>
                </a:rPr>
                <a:t>Защита </a:t>
              </a:r>
            </a:p>
            <a:p>
              <a:pPr algn="ctr" defTabSz="800100" fontAlgn="auto">
                <a:spcBef>
                  <a:spcPts val="0"/>
                </a:spcBef>
                <a:spcAft>
                  <a:spcPts val="0"/>
                </a:spcAft>
              </a:pPr>
              <a:r>
                <a:rPr lang="ru-RU" sz="1200">
                  <a:solidFill>
                    <a:prstClr val="black"/>
                  </a:solidFill>
                  <a:latin typeface="Calibri"/>
                  <a:cs typeface="+mn-cs"/>
                </a:rPr>
                <a:t>информации </a:t>
              </a:r>
            </a:p>
            <a:p>
              <a:pPr algn="ctr" defTabSz="800100" fontAlgn="auto">
                <a:spcBef>
                  <a:spcPts val="0"/>
                </a:spcBef>
                <a:spcAft>
                  <a:spcPts val="0"/>
                </a:spcAft>
              </a:pPr>
              <a:r>
                <a:rPr lang="ru-RU" sz="1200">
                  <a:solidFill>
                    <a:prstClr val="black"/>
                  </a:solidFill>
                  <a:latin typeface="Calibri"/>
                  <a:cs typeface="+mn-cs"/>
                </a:rPr>
                <a:t>от разведки</a:t>
              </a:r>
            </a:p>
          </p:txBody>
        </p:sp>
      </p:grpSp>
      <p:sp>
        <p:nvSpPr>
          <p:cNvPr id="64527" name="AutoShape 15"/>
          <p:cNvSpPr>
            <a:spLocks noChangeArrowheads="1"/>
          </p:cNvSpPr>
          <p:nvPr/>
        </p:nvSpPr>
        <p:spPr bwMode="auto">
          <a:xfrm>
            <a:off x="2506663" y="3592513"/>
            <a:ext cx="3114675" cy="260350"/>
          </a:xfrm>
          <a:prstGeom prst="roundRect">
            <a:avLst>
              <a:gd name="adj" fmla="val 16667"/>
            </a:avLst>
          </a:prstGeom>
          <a:gradFill rotWithShape="0">
            <a:gsLst>
              <a:gs pos="0">
                <a:srgbClr val="D1C39F"/>
              </a:gs>
              <a:gs pos="17500">
                <a:srgbClr val="F0EBD5"/>
              </a:gs>
              <a:gs pos="50000">
                <a:srgbClr val="FFEFD1"/>
              </a:gs>
              <a:gs pos="82500">
                <a:srgbClr val="F0EBD5"/>
              </a:gs>
              <a:gs pos="100000">
                <a:srgbClr val="D1C39F"/>
              </a:gs>
            </a:gsLst>
            <a:lin ang="5400000" scaled="1"/>
          </a:gradFill>
          <a:ln w="9525">
            <a:solidFill>
              <a:schemeClr val="tx1"/>
            </a:solidFill>
            <a:round/>
            <a:headEnd/>
            <a:tailEnd/>
          </a:ln>
        </p:spPr>
        <p:txBody>
          <a:bodyPr wrap="none" lIns="0" tIns="0" rIns="0" bIns="0" anchor="ctr"/>
          <a:lstStyle/>
          <a:p>
            <a:pPr algn="ctr" defTabSz="800100" fontAlgn="auto">
              <a:spcBef>
                <a:spcPts val="0"/>
              </a:spcBef>
              <a:spcAft>
                <a:spcPts val="0"/>
              </a:spcAft>
            </a:pPr>
            <a:r>
              <a:rPr lang="ru-RU" sz="1200">
                <a:solidFill>
                  <a:prstClr val="black"/>
                </a:solidFill>
                <a:latin typeface="Calibri"/>
                <a:cs typeface="+mn-cs"/>
              </a:rPr>
              <a:t>Организация защиты информации</a:t>
            </a:r>
          </a:p>
        </p:txBody>
      </p:sp>
      <p:sp>
        <p:nvSpPr>
          <p:cNvPr id="64528" name="AutoShape 16"/>
          <p:cNvSpPr>
            <a:spLocks noChangeArrowheads="1"/>
          </p:cNvSpPr>
          <p:nvPr/>
        </p:nvSpPr>
        <p:spPr bwMode="auto">
          <a:xfrm>
            <a:off x="7112000" y="2155825"/>
            <a:ext cx="1897063" cy="522288"/>
          </a:xfrm>
          <a:prstGeom prst="roundRect">
            <a:avLst>
              <a:gd name="adj" fmla="val 16667"/>
            </a:avLst>
          </a:prstGeom>
          <a:gradFill rotWithShape="0">
            <a:gsLst>
              <a:gs pos="0">
                <a:srgbClr val="D1C39F"/>
              </a:gs>
              <a:gs pos="17500">
                <a:srgbClr val="F0EBD5"/>
              </a:gs>
              <a:gs pos="50000">
                <a:srgbClr val="FFEFD1"/>
              </a:gs>
              <a:gs pos="82500">
                <a:srgbClr val="F0EBD5"/>
              </a:gs>
              <a:gs pos="100000">
                <a:srgbClr val="D1C39F"/>
              </a:gs>
            </a:gsLst>
            <a:lin ang="5400000" scaled="1"/>
          </a:gradFill>
          <a:ln w="9525">
            <a:solidFill>
              <a:schemeClr val="tx1"/>
            </a:solidFill>
            <a:round/>
            <a:headEnd/>
            <a:tailEnd/>
          </a:ln>
        </p:spPr>
        <p:txBody>
          <a:bodyPr lIns="0" tIns="0" rIns="0" bIns="0" anchor="ctr"/>
          <a:lstStyle/>
          <a:p>
            <a:pPr algn="ctr" defTabSz="800100" fontAlgn="auto">
              <a:spcBef>
                <a:spcPts val="0"/>
              </a:spcBef>
              <a:spcAft>
                <a:spcPts val="0"/>
              </a:spcAft>
            </a:pPr>
            <a:r>
              <a:rPr lang="ru-RU" sz="1200">
                <a:solidFill>
                  <a:prstClr val="black"/>
                </a:solidFill>
                <a:latin typeface="Calibri"/>
                <a:cs typeface="+mn-cs"/>
              </a:rPr>
              <a:t>Защита информации от </a:t>
            </a:r>
          </a:p>
          <a:p>
            <a:pPr algn="ctr" defTabSz="800100" fontAlgn="auto">
              <a:spcBef>
                <a:spcPts val="0"/>
              </a:spcBef>
              <a:spcAft>
                <a:spcPts val="0"/>
              </a:spcAft>
            </a:pPr>
            <a:r>
              <a:rPr lang="ru-RU" sz="1200">
                <a:solidFill>
                  <a:prstClr val="black"/>
                </a:solidFill>
                <a:latin typeface="Calibri"/>
                <a:cs typeface="+mn-cs"/>
              </a:rPr>
              <a:t>непреднамеренного воздействия</a:t>
            </a:r>
          </a:p>
        </p:txBody>
      </p:sp>
      <p:sp>
        <p:nvSpPr>
          <p:cNvPr id="64529" name="Line 17"/>
          <p:cNvSpPr>
            <a:spLocks noChangeShapeType="1"/>
          </p:cNvSpPr>
          <p:nvPr/>
        </p:nvSpPr>
        <p:spPr bwMode="auto">
          <a:xfrm>
            <a:off x="4064000" y="947738"/>
            <a:ext cx="0" cy="195262"/>
          </a:xfrm>
          <a:prstGeom prst="line">
            <a:avLst/>
          </a:prstGeom>
          <a:noFill/>
          <a:ln w="9525">
            <a:solidFill>
              <a:schemeClr val="tx1"/>
            </a:solidFill>
            <a:round/>
            <a:headEnd/>
            <a:tailEnd/>
          </a:ln>
        </p:spPr>
        <p:txBody>
          <a:bodyPr/>
          <a:lstStyle/>
          <a:p>
            <a:pPr fontAlgn="auto">
              <a:spcBef>
                <a:spcPts val="0"/>
              </a:spcBef>
              <a:spcAft>
                <a:spcPts val="0"/>
              </a:spcAft>
            </a:pPr>
            <a:endParaRPr lang="ru-RU">
              <a:solidFill>
                <a:prstClr val="black"/>
              </a:solidFill>
              <a:latin typeface="Calibri"/>
              <a:cs typeface="+mn-cs"/>
            </a:endParaRPr>
          </a:p>
        </p:txBody>
      </p:sp>
      <p:sp>
        <p:nvSpPr>
          <p:cNvPr id="64530" name="Line 18"/>
          <p:cNvSpPr>
            <a:spLocks noChangeShapeType="1"/>
          </p:cNvSpPr>
          <p:nvPr/>
        </p:nvSpPr>
        <p:spPr bwMode="auto">
          <a:xfrm>
            <a:off x="4064000" y="1035050"/>
            <a:ext cx="3319463" cy="0"/>
          </a:xfrm>
          <a:prstGeom prst="line">
            <a:avLst/>
          </a:prstGeom>
          <a:noFill/>
          <a:ln w="9525">
            <a:solidFill>
              <a:schemeClr val="tx1"/>
            </a:solidFill>
            <a:round/>
            <a:headEnd/>
            <a:tailEnd/>
          </a:ln>
        </p:spPr>
        <p:txBody>
          <a:bodyPr/>
          <a:lstStyle/>
          <a:p>
            <a:pPr fontAlgn="auto">
              <a:spcBef>
                <a:spcPts val="0"/>
              </a:spcBef>
              <a:spcAft>
                <a:spcPts val="0"/>
              </a:spcAft>
            </a:pPr>
            <a:endParaRPr lang="ru-RU">
              <a:solidFill>
                <a:prstClr val="black"/>
              </a:solidFill>
              <a:latin typeface="Calibri"/>
              <a:cs typeface="+mn-cs"/>
            </a:endParaRPr>
          </a:p>
        </p:txBody>
      </p:sp>
      <p:sp>
        <p:nvSpPr>
          <p:cNvPr id="64531" name="Line 19"/>
          <p:cNvSpPr>
            <a:spLocks noChangeShapeType="1"/>
          </p:cNvSpPr>
          <p:nvPr/>
        </p:nvSpPr>
        <p:spPr bwMode="auto">
          <a:xfrm>
            <a:off x="7383463" y="1033463"/>
            <a:ext cx="0" cy="65087"/>
          </a:xfrm>
          <a:prstGeom prst="line">
            <a:avLst/>
          </a:prstGeom>
          <a:noFill/>
          <a:ln w="9525">
            <a:solidFill>
              <a:schemeClr val="tx1"/>
            </a:solidFill>
            <a:round/>
            <a:headEnd/>
            <a:tailEnd/>
          </a:ln>
        </p:spPr>
        <p:txBody>
          <a:bodyPr/>
          <a:lstStyle/>
          <a:p>
            <a:pPr fontAlgn="auto">
              <a:spcBef>
                <a:spcPts val="0"/>
              </a:spcBef>
              <a:spcAft>
                <a:spcPts val="0"/>
              </a:spcAft>
            </a:pPr>
            <a:endParaRPr lang="ru-RU">
              <a:solidFill>
                <a:prstClr val="black"/>
              </a:solidFill>
              <a:latin typeface="Calibri"/>
              <a:cs typeface="+mn-cs"/>
            </a:endParaRPr>
          </a:p>
        </p:txBody>
      </p:sp>
      <p:grpSp>
        <p:nvGrpSpPr>
          <p:cNvPr id="3" name="Group 20"/>
          <p:cNvGrpSpPr>
            <a:grpSpLocks/>
          </p:cNvGrpSpPr>
          <p:nvPr/>
        </p:nvGrpSpPr>
        <p:grpSpPr bwMode="auto">
          <a:xfrm>
            <a:off x="2166938" y="1828800"/>
            <a:ext cx="5826125" cy="327025"/>
            <a:chOff x="1365" y="1111"/>
            <a:chExt cx="3670" cy="247"/>
          </a:xfrm>
        </p:grpSpPr>
        <p:sp>
          <p:nvSpPr>
            <p:cNvPr id="64586" name="Line 21"/>
            <p:cNvSpPr>
              <a:spLocks noChangeShapeType="1"/>
            </p:cNvSpPr>
            <p:nvPr/>
          </p:nvSpPr>
          <p:spPr bwMode="auto">
            <a:xfrm>
              <a:off x="1365" y="1193"/>
              <a:ext cx="3670" cy="0"/>
            </a:xfrm>
            <a:prstGeom prst="line">
              <a:avLst/>
            </a:prstGeom>
            <a:noFill/>
            <a:ln w="9525">
              <a:solidFill>
                <a:schemeClr val="tx1"/>
              </a:solidFill>
              <a:round/>
              <a:headEnd/>
              <a:tailEnd/>
            </a:ln>
          </p:spPr>
          <p:txBody>
            <a:bodyPr/>
            <a:lstStyle/>
            <a:p>
              <a:pPr fontAlgn="auto">
                <a:spcBef>
                  <a:spcPts val="0"/>
                </a:spcBef>
                <a:spcAft>
                  <a:spcPts val="0"/>
                </a:spcAft>
              </a:pPr>
              <a:endParaRPr lang="ru-RU">
                <a:solidFill>
                  <a:prstClr val="black"/>
                </a:solidFill>
                <a:latin typeface="Calibri"/>
                <a:cs typeface="+mn-cs"/>
              </a:endParaRPr>
            </a:p>
          </p:txBody>
        </p:sp>
        <p:sp>
          <p:nvSpPr>
            <p:cNvPr id="64587" name="Line 22"/>
            <p:cNvSpPr>
              <a:spLocks noChangeShapeType="1"/>
            </p:cNvSpPr>
            <p:nvPr/>
          </p:nvSpPr>
          <p:spPr bwMode="auto">
            <a:xfrm>
              <a:off x="2560" y="1111"/>
              <a:ext cx="0" cy="82"/>
            </a:xfrm>
            <a:prstGeom prst="line">
              <a:avLst/>
            </a:prstGeom>
            <a:noFill/>
            <a:ln w="9525">
              <a:solidFill>
                <a:schemeClr val="tx1"/>
              </a:solidFill>
              <a:round/>
              <a:headEnd/>
              <a:tailEnd/>
            </a:ln>
          </p:spPr>
          <p:txBody>
            <a:bodyPr/>
            <a:lstStyle/>
            <a:p>
              <a:pPr fontAlgn="auto">
                <a:spcBef>
                  <a:spcPts val="0"/>
                </a:spcBef>
                <a:spcAft>
                  <a:spcPts val="0"/>
                </a:spcAft>
              </a:pPr>
              <a:endParaRPr lang="ru-RU">
                <a:solidFill>
                  <a:prstClr val="black"/>
                </a:solidFill>
                <a:latin typeface="Calibri"/>
                <a:cs typeface="+mn-cs"/>
              </a:endParaRPr>
            </a:p>
          </p:txBody>
        </p:sp>
        <p:sp>
          <p:nvSpPr>
            <p:cNvPr id="64588" name="Line 23"/>
            <p:cNvSpPr>
              <a:spLocks noChangeShapeType="1"/>
            </p:cNvSpPr>
            <p:nvPr/>
          </p:nvSpPr>
          <p:spPr bwMode="auto">
            <a:xfrm>
              <a:off x="1365" y="1193"/>
              <a:ext cx="0" cy="82"/>
            </a:xfrm>
            <a:prstGeom prst="line">
              <a:avLst/>
            </a:prstGeom>
            <a:noFill/>
            <a:ln w="9525">
              <a:solidFill>
                <a:schemeClr val="tx1"/>
              </a:solidFill>
              <a:round/>
              <a:headEnd/>
              <a:tailEnd/>
            </a:ln>
          </p:spPr>
          <p:txBody>
            <a:bodyPr/>
            <a:lstStyle/>
            <a:p>
              <a:pPr fontAlgn="auto">
                <a:spcBef>
                  <a:spcPts val="0"/>
                </a:spcBef>
                <a:spcAft>
                  <a:spcPts val="0"/>
                </a:spcAft>
              </a:pPr>
              <a:endParaRPr lang="ru-RU">
                <a:solidFill>
                  <a:prstClr val="black"/>
                </a:solidFill>
                <a:latin typeface="Calibri"/>
                <a:cs typeface="+mn-cs"/>
              </a:endParaRPr>
            </a:p>
          </p:txBody>
        </p:sp>
        <p:sp>
          <p:nvSpPr>
            <p:cNvPr id="64589" name="Line 24"/>
            <p:cNvSpPr>
              <a:spLocks noChangeShapeType="1"/>
            </p:cNvSpPr>
            <p:nvPr/>
          </p:nvSpPr>
          <p:spPr bwMode="auto">
            <a:xfrm>
              <a:off x="3584" y="1193"/>
              <a:ext cx="0" cy="124"/>
            </a:xfrm>
            <a:prstGeom prst="line">
              <a:avLst/>
            </a:prstGeom>
            <a:noFill/>
            <a:ln w="9525">
              <a:solidFill>
                <a:schemeClr val="tx1"/>
              </a:solidFill>
              <a:round/>
              <a:headEnd/>
              <a:tailEnd/>
            </a:ln>
          </p:spPr>
          <p:txBody>
            <a:bodyPr/>
            <a:lstStyle/>
            <a:p>
              <a:pPr fontAlgn="auto">
                <a:spcBef>
                  <a:spcPts val="0"/>
                </a:spcBef>
                <a:spcAft>
                  <a:spcPts val="0"/>
                </a:spcAft>
              </a:pPr>
              <a:endParaRPr lang="ru-RU">
                <a:solidFill>
                  <a:prstClr val="black"/>
                </a:solidFill>
                <a:latin typeface="Calibri"/>
                <a:cs typeface="+mn-cs"/>
              </a:endParaRPr>
            </a:p>
          </p:txBody>
        </p:sp>
        <p:sp>
          <p:nvSpPr>
            <p:cNvPr id="64590" name="Line 25"/>
            <p:cNvSpPr>
              <a:spLocks noChangeShapeType="1"/>
            </p:cNvSpPr>
            <p:nvPr/>
          </p:nvSpPr>
          <p:spPr bwMode="auto">
            <a:xfrm>
              <a:off x="5035" y="1193"/>
              <a:ext cx="0" cy="165"/>
            </a:xfrm>
            <a:prstGeom prst="line">
              <a:avLst/>
            </a:prstGeom>
            <a:noFill/>
            <a:ln w="9525">
              <a:solidFill>
                <a:schemeClr val="tx1"/>
              </a:solidFill>
              <a:round/>
              <a:headEnd/>
              <a:tailEnd/>
            </a:ln>
          </p:spPr>
          <p:txBody>
            <a:bodyPr/>
            <a:lstStyle/>
            <a:p>
              <a:pPr fontAlgn="auto">
                <a:spcBef>
                  <a:spcPts val="0"/>
                </a:spcBef>
                <a:spcAft>
                  <a:spcPts val="0"/>
                </a:spcAft>
              </a:pPr>
              <a:endParaRPr lang="ru-RU">
                <a:solidFill>
                  <a:prstClr val="black"/>
                </a:solidFill>
                <a:latin typeface="Calibri"/>
                <a:cs typeface="+mn-cs"/>
              </a:endParaRPr>
            </a:p>
          </p:txBody>
        </p:sp>
      </p:grpSp>
      <p:sp>
        <p:nvSpPr>
          <p:cNvPr id="64533" name="Line 26"/>
          <p:cNvSpPr>
            <a:spLocks noChangeShapeType="1"/>
          </p:cNvSpPr>
          <p:nvPr/>
        </p:nvSpPr>
        <p:spPr bwMode="auto">
          <a:xfrm>
            <a:off x="1016000" y="2351088"/>
            <a:ext cx="2438400" cy="0"/>
          </a:xfrm>
          <a:prstGeom prst="line">
            <a:avLst/>
          </a:prstGeom>
          <a:noFill/>
          <a:ln w="9525">
            <a:solidFill>
              <a:schemeClr val="tx1"/>
            </a:solidFill>
            <a:round/>
            <a:headEnd/>
            <a:tailEnd/>
          </a:ln>
        </p:spPr>
        <p:txBody>
          <a:bodyPr/>
          <a:lstStyle/>
          <a:p>
            <a:pPr fontAlgn="auto">
              <a:spcBef>
                <a:spcPts val="0"/>
              </a:spcBef>
              <a:spcAft>
                <a:spcPts val="0"/>
              </a:spcAft>
            </a:pPr>
            <a:endParaRPr lang="ru-RU">
              <a:solidFill>
                <a:prstClr val="black"/>
              </a:solidFill>
              <a:latin typeface="Calibri"/>
              <a:cs typeface="+mn-cs"/>
            </a:endParaRPr>
          </a:p>
        </p:txBody>
      </p:sp>
      <p:sp>
        <p:nvSpPr>
          <p:cNvPr id="64534" name="Line 27"/>
          <p:cNvSpPr>
            <a:spLocks noChangeShapeType="1"/>
          </p:cNvSpPr>
          <p:nvPr/>
        </p:nvSpPr>
        <p:spPr bwMode="auto">
          <a:xfrm>
            <a:off x="1016000" y="2351088"/>
            <a:ext cx="0" cy="130175"/>
          </a:xfrm>
          <a:prstGeom prst="line">
            <a:avLst/>
          </a:prstGeom>
          <a:noFill/>
          <a:ln w="9525">
            <a:solidFill>
              <a:schemeClr val="tx1"/>
            </a:solidFill>
            <a:round/>
            <a:headEnd/>
            <a:tailEnd/>
          </a:ln>
        </p:spPr>
        <p:txBody>
          <a:bodyPr/>
          <a:lstStyle/>
          <a:p>
            <a:pPr fontAlgn="auto">
              <a:spcBef>
                <a:spcPts val="0"/>
              </a:spcBef>
              <a:spcAft>
                <a:spcPts val="0"/>
              </a:spcAft>
            </a:pPr>
            <a:endParaRPr lang="ru-RU">
              <a:solidFill>
                <a:prstClr val="black"/>
              </a:solidFill>
              <a:latin typeface="Calibri"/>
              <a:cs typeface="+mn-cs"/>
            </a:endParaRPr>
          </a:p>
        </p:txBody>
      </p:sp>
      <p:sp>
        <p:nvSpPr>
          <p:cNvPr id="64535" name="Line 28"/>
          <p:cNvSpPr>
            <a:spLocks noChangeShapeType="1"/>
          </p:cNvSpPr>
          <p:nvPr/>
        </p:nvSpPr>
        <p:spPr bwMode="auto">
          <a:xfrm>
            <a:off x="2506663" y="2351088"/>
            <a:ext cx="0" cy="196850"/>
          </a:xfrm>
          <a:prstGeom prst="line">
            <a:avLst/>
          </a:prstGeom>
          <a:noFill/>
          <a:ln w="9525">
            <a:solidFill>
              <a:schemeClr val="tx1"/>
            </a:solidFill>
            <a:round/>
            <a:headEnd/>
            <a:tailEnd/>
          </a:ln>
        </p:spPr>
        <p:txBody>
          <a:bodyPr/>
          <a:lstStyle/>
          <a:p>
            <a:pPr fontAlgn="auto">
              <a:spcBef>
                <a:spcPts val="0"/>
              </a:spcBef>
              <a:spcAft>
                <a:spcPts val="0"/>
              </a:spcAft>
            </a:pPr>
            <a:endParaRPr lang="ru-RU">
              <a:solidFill>
                <a:prstClr val="black"/>
              </a:solidFill>
              <a:latin typeface="Calibri"/>
              <a:cs typeface="+mn-cs"/>
            </a:endParaRPr>
          </a:p>
        </p:txBody>
      </p:sp>
      <p:sp>
        <p:nvSpPr>
          <p:cNvPr id="64536" name="Line 29"/>
          <p:cNvSpPr>
            <a:spLocks noChangeShapeType="1"/>
          </p:cNvSpPr>
          <p:nvPr/>
        </p:nvSpPr>
        <p:spPr bwMode="auto">
          <a:xfrm>
            <a:off x="3454400" y="2351088"/>
            <a:ext cx="0" cy="196850"/>
          </a:xfrm>
          <a:prstGeom prst="line">
            <a:avLst/>
          </a:prstGeom>
          <a:noFill/>
          <a:ln w="9525">
            <a:solidFill>
              <a:schemeClr val="tx1"/>
            </a:solidFill>
            <a:round/>
            <a:headEnd/>
            <a:tailEnd/>
          </a:ln>
        </p:spPr>
        <p:txBody>
          <a:bodyPr/>
          <a:lstStyle/>
          <a:p>
            <a:pPr fontAlgn="auto">
              <a:spcBef>
                <a:spcPts val="0"/>
              </a:spcBef>
              <a:spcAft>
                <a:spcPts val="0"/>
              </a:spcAft>
            </a:pPr>
            <a:endParaRPr lang="ru-RU">
              <a:solidFill>
                <a:prstClr val="black"/>
              </a:solidFill>
              <a:latin typeface="Calibri"/>
              <a:cs typeface="+mn-cs"/>
            </a:endParaRPr>
          </a:p>
        </p:txBody>
      </p:sp>
      <p:sp>
        <p:nvSpPr>
          <p:cNvPr id="64537" name="Line 30"/>
          <p:cNvSpPr>
            <a:spLocks noChangeShapeType="1"/>
          </p:cNvSpPr>
          <p:nvPr/>
        </p:nvSpPr>
        <p:spPr bwMode="auto">
          <a:xfrm flipH="1" flipV="1">
            <a:off x="2166938" y="2286000"/>
            <a:ext cx="0" cy="65088"/>
          </a:xfrm>
          <a:prstGeom prst="line">
            <a:avLst/>
          </a:prstGeom>
          <a:noFill/>
          <a:ln w="9525">
            <a:solidFill>
              <a:schemeClr val="tx1"/>
            </a:solidFill>
            <a:round/>
            <a:headEnd/>
            <a:tailEnd/>
          </a:ln>
        </p:spPr>
        <p:txBody>
          <a:bodyPr/>
          <a:lstStyle/>
          <a:p>
            <a:pPr fontAlgn="auto">
              <a:spcBef>
                <a:spcPts val="0"/>
              </a:spcBef>
              <a:spcAft>
                <a:spcPts val="0"/>
              </a:spcAft>
            </a:pPr>
            <a:endParaRPr lang="ru-RU">
              <a:solidFill>
                <a:prstClr val="black"/>
              </a:solidFill>
              <a:latin typeface="Calibri"/>
              <a:cs typeface="+mn-cs"/>
            </a:endParaRPr>
          </a:p>
        </p:txBody>
      </p:sp>
      <p:sp>
        <p:nvSpPr>
          <p:cNvPr id="64538" name="Line 31"/>
          <p:cNvSpPr>
            <a:spLocks noChangeShapeType="1"/>
          </p:cNvSpPr>
          <p:nvPr/>
        </p:nvSpPr>
        <p:spPr bwMode="auto">
          <a:xfrm>
            <a:off x="4064000" y="1893888"/>
            <a:ext cx="0" cy="1698625"/>
          </a:xfrm>
          <a:prstGeom prst="line">
            <a:avLst/>
          </a:prstGeom>
          <a:noFill/>
          <a:ln w="9525">
            <a:solidFill>
              <a:schemeClr val="tx1"/>
            </a:solidFill>
            <a:round/>
            <a:headEnd/>
            <a:tailEnd/>
          </a:ln>
        </p:spPr>
        <p:txBody>
          <a:bodyPr/>
          <a:lstStyle/>
          <a:p>
            <a:pPr fontAlgn="auto">
              <a:spcBef>
                <a:spcPts val="0"/>
              </a:spcBef>
              <a:spcAft>
                <a:spcPts val="0"/>
              </a:spcAft>
            </a:pPr>
            <a:endParaRPr lang="ru-RU">
              <a:solidFill>
                <a:prstClr val="black"/>
              </a:solidFill>
              <a:latin typeface="Calibri"/>
              <a:cs typeface="+mn-cs"/>
            </a:endParaRPr>
          </a:p>
        </p:txBody>
      </p:sp>
      <p:sp>
        <p:nvSpPr>
          <p:cNvPr id="64539" name="AutoShape 32" descr="фон"/>
          <p:cNvSpPr>
            <a:spLocks noChangeArrowheads="1"/>
          </p:cNvSpPr>
          <p:nvPr/>
        </p:nvSpPr>
        <p:spPr bwMode="auto">
          <a:xfrm>
            <a:off x="677863" y="5291138"/>
            <a:ext cx="2098675" cy="195262"/>
          </a:xfrm>
          <a:prstGeom prst="roundRect">
            <a:avLst>
              <a:gd name="adj" fmla="val 16667"/>
            </a:avLst>
          </a:prstGeom>
          <a:blipFill dpi="0" rotWithShape="0">
            <a:blip r:embed="rId3" cstate="print"/>
            <a:srcRect/>
            <a:tile tx="0" ty="0" sx="100000" sy="100000" flip="none" algn="tl"/>
          </a:blipFill>
          <a:ln w="9525">
            <a:solidFill>
              <a:schemeClr val="tx1"/>
            </a:solidFill>
            <a:round/>
            <a:headEnd/>
            <a:tailEnd/>
          </a:ln>
        </p:spPr>
        <p:txBody>
          <a:bodyPr wrap="none" lIns="0" tIns="0" rIns="0" bIns="0" anchor="ctr"/>
          <a:lstStyle/>
          <a:p>
            <a:pPr algn="ctr" fontAlgn="auto">
              <a:spcBef>
                <a:spcPts val="0"/>
              </a:spcBef>
              <a:spcAft>
                <a:spcPts val="0"/>
              </a:spcAft>
            </a:pPr>
            <a:r>
              <a:rPr lang="ru-RU" sz="1200">
                <a:solidFill>
                  <a:prstClr val="black"/>
                </a:solidFill>
                <a:latin typeface="Calibri"/>
                <a:cs typeface="+mn-cs"/>
              </a:rPr>
              <a:t>Средство защиты информации</a:t>
            </a:r>
          </a:p>
        </p:txBody>
      </p:sp>
      <p:sp>
        <p:nvSpPr>
          <p:cNvPr id="64540" name="AutoShape 33" descr="фон"/>
          <p:cNvSpPr>
            <a:spLocks noChangeArrowheads="1"/>
          </p:cNvSpPr>
          <p:nvPr/>
        </p:nvSpPr>
        <p:spPr bwMode="auto">
          <a:xfrm>
            <a:off x="203200" y="4114800"/>
            <a:ext cx="2100263" cy="195263"/>
          </a:xfrm>
          <a:prstGeom prst="roundRect">
            <a:avLst>
              <a:gd name="adj" fmla="val 16667"/>
            </a:avLst>
          </a:prstGeom>
          <a:blipFill dpi="0" rotWithShape="0">
            <a:blip r:embed="rId3" cstate="print"/>
            <a:srcRect/>
            <a:tile tx="0" ty="0" sx="100000" sy="100000" flip="none" algn="tl"/>
          </a:blipFill>
          <a:ln w="9525">
            <a:solidFill>
              <a:schemeClr val="tx1"/>
            </a:solidFill>
            <a:round/>
            <a:headEnd/>
            <a:tailEnd/>
          </a:ln>
        </p:spPr>
        <p:txBody>
          <a:bodyPr wrap="none" lIns="0" tIns="0" rIns="0" bIns="0" anchor="ctr"/>
          <a:lstStyle/>
          <a:p>
            <a:pPr algn="ctr" fontAlgn="auto">
              <a:spcBef>
                <a:spcPts val="0"/>
              </a:spcBef>
              <a:spcAft>
                <a:spcPts val="0"/>
              </a:spcAft>
            </a:pPr>
            <a:r>
              <a:rPr lang="ru-RU" sz="1200">
                <a:solidFill>
                  <a:prstClr val="black"/>
                </a:solidFill>
                <a:latin typeface="Calibri"/>
                <a:cs typeface="+mn-cs"/>
              </a:rPr>
              <a:t>Система защиты информации</a:t>
            </a:r>
          </a:p>
        </p:txBody>
      </p:sp>
      <p:sp>
        <p:nvSpPr>
          <p:cNvPr id="64541" name="AutoShape 34" descr="фон"/>
          <p:cNvSpPr>
            <a:spLocks noChangeArrowheads="1"/>
          </p:cNvSpPr>
          <p:nvPr/>
        </p:nvSpPr>
        <p:spPr bwMode="auto">
          <a:xfrm>
            <a:off x="203200" y="4376738"/>
            <a:ext cx="2100263" cy="195262"/>
          </a:xfrm>
          <a:prstGeom prst="roundRect">
            <a:avLst>
              <a:gd name="adj" fmla="val 16667"/>
            </a:avLst>
          </a:prstGeom>
          <a:blipFill dpi="0" rotWithShape="0">
            <a:blip r:embed="rId3" cstate="print"/>
            <a:srcRect/>
            <a:tile tx="0" ty="0" sx="100000" sy="100000" flip="none" algn="tl"/>
          </a:blipFill>
          <a:ln w="9525">
            <a:solidFill>
              <a:schemeClr val="tx1"/>
            </a:solidFill>
            <a:round/>
            <a:headEnd/>
            <a:tailEnd/>
          </a:ln>
        </p:spPr>
        <p:txBody>
          <a:bodyPr wrap="none" lIns="0" tIns="0" rIns="0" bIns="0" anchor="ctr"/>
          <a:lstStyle/>
          <a:p>
            <a:pPr algn="ctr" fontAlgn="auto">
              <a:spcBef>
                <a:spcPts val="0"/>
              </a:spcBef>
              <a:spcAft>
                <a:spcPts val="0"/>
              </a:spcAft>
            </a:pPr>
            <a:r>
              <a:rPr lang="ru-RU" sz="1200">
                <a:solidFill>
                  <a:prstClr val="black"/>
                </a:solidFill>
                <a:latin typeface="Calibri"/>
                <a:cs typeface="+mn-cs"/>
              </a:rPr>
              <a:t>Орган и (или) исполнители </a:t>
            </a:r>
          </a:p>
        </p:txBody>
      </p:sp>
      <p:sp>
        <p:nvSpPr>
          <p:cNvPr id="64542" name="AutoShape 35" descr="фон"/>
          <p:cNvSpPr>
            <a:spLocks noChangeArrowheads="1"/>
          </p:cNvSpPr>
          <p:nvPr/>
        </p:nvSpPr>
        <p:spPr bwMode="auto">
          <a:xfrm>
            <a:off x="203200" y="4702175"/>
            <a:ext cx="2100263" cy="196850"/>
          </a:xfrm>
          <a:prstGeom prst="roundRect">
            <a:avLst>
              <a:gd name="adj" fmla="val 16667"/>
            </a:avLst>
          </a:prstGeom>
          <a:blipFill dpi="0" rotWithShape="0">
            <a:blip r:embed="rId3" cstate="print"/>
            <a:srcRect/>
            <a:tile tx="0" ty="0" sx="100000" sy="100000" flip="none" algn="tl"/>
          </a:blipFill>
          <a:ln w="9525">
            <a:solidFill>
              <a:schemeClr val="tx1"/>
            </a:solidFill>
            <a:round/>
            <a:headEnd/>
            <a:tailEnd/>
          </a:ln>
        </p:spPr>
        <p:txBody>
          <a:bodyPr wrap="none" lIns="0" tIns="0" rIns="0" bIns="0" anchor="ctr"/>
          <a:lstStyle/>
          <a:p>
            <a:pPr algn="ctr" fontAlgn="auto">
              <a:spcBef>
                <a:spcPts val="0"/>
              </a:spcBef>
              <a:spcAft>
                <a:spcPts val="0"/>
              </a:spcAft>
            </a:pPr>
            <a:r>
              <a:rPr lang="ru-RU" sz="1200">
                <a:solidFill>
                  <a:prstClr val="black"/>
                </a:solidFill>
                <a:latin typeface="Calibri"/>
                <a:cs typeface="+mn-cs"/>
              </a:rPr>
              <a:t>Объект защиты информации</a:t>
            </a:r>
          </a:p>
        </p:txBody>
      </p:sp>
      <p:sp>
        <p:nvSpPr>
          <p:cNvPr id="64543" name="AutoShape 36" descr="фон"/>
          <p:cNvSpPr>
            <a:spLocks noChangeArrowheads="1"/>
          </p:cNvSpPr>
          <p:nvPr/>
        </p:nvSpPr>
        <p:spPr bwMode="auto">
          <a:xfrm>
            <a:off x="203200" y="4964113"/>
            <a:ext cx="2100263" cy="195262"/>
          </a:xfrm>
          <a:prstGeom prst="roundRect">
            <a:avLst>
              <a:gd name="adj" fmla="val 16667"/>
            </a:avLst>
          </a:prstGeom>
          <a:blipFill dpi="0" rotWithShape="0">
            <a:blip r:embed="rId3" cstate="print"/>
            <a:srcRect/>
            <a:tile tx="0" ty="0" sx="100000" sy="100000" flip="none" algn="tl"/>
          </a:blipFill>
          <a:ln w="9525">
            <a:solidFill>
              <a:schemeClr val="tx1"/>
            </a:solidFill>
            <a:round/>
            <a:headEnd/>
            <a:tailEnd/>
          </a:ln>
        </p:spPr>
        <p:txBody>
          <a:bodyPr wrap="none" lIns="0" tIns="0" rIns="0" bIns="0" anchor="ctr"/>
          <a:lstStyle/>
          <a:p>
            <a:pPr algn="ctr" fontAlgn="auto">
              <a:spcBef>
                <a:spcPts val="0"/>
              </a:spcBef>
              <a:spcAft>
                <a:spcPts val="0"/>
              </a:spcAft>
            </a:pPr>
            <a:r>
              <a:rPr lang="ru-RU" sz="1200">
                <a:solidFill>
                  <a:prstClr val="black"/>
                </a:solidFill>
                <a:latin typeface="Calibri"/>
                <a:cs typeface="+mn-cs"/>
              </a:rPr>
              <a:t>Техника защиты информации</a:t>
            </a:r>
          </a:p>
        </p:txBody>
      </p:sp>
      <p:sp>
        <p:nvSpPr>
          <p:cNvPr id="64544" name="AutoShape 37" descr="фон"/>
          <p:cNvSpPr>
            <a:spLocks noChangeArrowheads="1"/>
          </p:cNvSpPr>
          <p:nvPr/>
        </p:nvSpPr>
        <p:spPr bwMode="auto">
          <a:xfrm>
            <a:off x="677863" y="5551488"/>
            <a:ext cx="2098675" cy="196850"/>
          </a:xfrm>
          <a:prstGeom prst="roundRect">
            <a:avLst>
              <a:gd name="adj" fmla="val 16667"/>
            </a:avLst>
          </a:prstGeom>
          <a:blipFill dpi="0" rotWithShape="0">
            <a:blip r:embed="rId3" cstate="print"/>
            <a:srcRect/>
            <a:tile tx="0" ty="0" sx="100000" sy="100000" flip="none" algn="tl"/>
          </a:blipFill>
          <a:ln w="9525">
            <a:solidFill>
              <a:schemeClr val="tx1"/>
            </a:solidFill>
            <a:round/>
            <a:headEnd/>
            <a:tailEnd/>
          </a:ln>
        </p:spPr>
        <p:txBody>
          <a:bodyPr wrap="none" lIns="0" tIns="0" rIns="0" bIns="0" anchor="ctr"/>
          <a:lstStyle/>
          <a:p>
            <a:pPr algn="ctr" fontAlgn="auto">
              <a:spcBef>
                <a:spcPts val="0"/>
              </a:spcBef>
              <a:spcAft>
                <a:spcPts val="0"/>
              </a:spcAft>
            </a:pPr>
            <a:r>
              <a:rPr lang="ru-RU" sz="1200">
                <a:solidFill>
                  <a:prstClr val="black"/>
                </a:solidFill>
                <a:latin typeface="Calibri"/>
                <a:cs typeface="+mn-cs"/>
              </a:rPr>
              <a:t>Средства и системы</a:t>
            </a:r>
          </a:p>
        </p:txBody>
      </p:sp>
      <p:sp>
        <p:nvSpPr>
          <p:cNvPr id="64545" name="AutoShape 38" descr="фон"/>
          <p:cNvSpPr>
            <a:spLocks noChangeArrowheads="1"/>
          </p:cNvSpPr>
          <p:nvPr/>
        </p:nvSpPr>
        <p:spPr bwMode="auto">
          <a:xfrm>
            <a:off x="203200" y="5813425"/>
            <a:ext cx="2573338" cy="392113"/>
          </a:xfrm>
          <a:prstGeom prst="roundRect">
            <a:avLst>
              <a:gd name="adj" fmla="val 16667"/>
            </a:avLst>
          </a:prstGeom>
          <a:blipFill dpi="0" rotWithShape="0">
            <a:blip r:embed="rId3" cstate="print"/>
            <a:srcRect/>
            <a:tile tx="0" ty="0" sx="100000" sy="100000" flip="none" algn="tl"/>
          </a:blipFill>
          <a:ln w="9525">
            <a:solidFill>
              <a:schemeClr val="tx1"/>
            </a:solidFill>
            <a:prstDash val="lgDash"/>
            <a:round/>
            <a:headEnd/>
            <a:tailEnd/>
          </a:ln>
        </p:spPr>
        <p:txBody>
          <a:bodyPr lIns="0" tIns="0" rIns="0" bIns="0" anchor="ctr"/>
          <a:lstStyle/>
          <a:p>
            <a:pPr algn="ctr" fontAlgn="auto">
              <a:lnSpc>
                <a:spcPct val="90000"/>
              </a:lnSpc>
              <a:spcBef>
                <a:spcPts val="0"/>
              </a:spcBef>
              <a:spcAft>
                <a:spcPts val="0"/>
              </a:spcAft>
            </a:pPr>
            <a:r>
              <a:rPr lang="ru-RU" sz="1200">
                <a:solidFill>
                  <a:prstClr val="black"/>
                </a:solidFill>
                <a:latin typeface="Calibri"/>
                <a:cs typeface="+mn-cs"/>
              </a:rPr>
              <a:t>Средство контроля эффективности  защиты информации</a:t>
            </a:r>
          </a:p>
        </p:txBody>
      </p:sp>
      <p:sp>
        <p:nvSpPr>
          <p:cNvPr id="64546" name="Line 39"/>
          <p:cNvSpPr>
            <a:spLocks noChangeShapeType="1"/>
          </p:cNvSpPr>
          <p:nvPr/>
        </p:nvSpPr>
        <p:spPr bwMode="auto">
          <a:xfrm>
            <a:off x="68263" y="4179888"/>
            <a:ext cx="0" cy="914400"/>
          </a:xfrm>
          <a:prstGeom prst="line">
            <a:avLst/>
          </a:prstGeom>
          <a:noFill/>
          <a:ln w="9525">
            <a:solidFill>
              <a:schemeClr val="tx1"/>
            </a:solidFill>
            <a:round/>
            <a:headEnd/>
            <a:tailEnd/>
          </a:ln>
        </p:spPr>
        <p:txBody>
          <a:bodyPr/>
          <a:lstStyle/>
          <a:p>
            <a:pPr fontAlgn="auto">
              <a:spcBef>
                <a:spcPts val="0"/>
              </a:spcBef>
              <a:spcAft>
                <a:spcPts val="0"/>
              </a:spcAft>
            </a:pPr>
            <a:endParaRPr lang="ru-RU">
              <a:solidFill>
                <a:prstClr val="black"/>
              </a:solidFill>
              <a:latin typeface="Calibri"/>
              <a:cs typeface="+mn-cs"/>
            </a:endParaRPr>
          </a:p>
        </p:txBody>
      </p:sp>
      <p:sp>
        <p:nvSpPr>
          <p:cNvPr id="64547" name="Line 40"/>
          <p:cNvSpPr>
            <a:spLocks noChangeShapeType="1"/>
          </p:cNvSpPr>
          <p:nvPr/>
        </p:nvSpPr>
        <p:spPr bwMode="auto">
          <a:xfrm>
            <a:off x="68263" y="4179888"/>
            <a:ext cx="134937" cy="0"/>
          </a:xfrm>
          <a:prstGeom prst="line">
            <a:avLst/>
          </a:prstGeom>
          <a:noFill/>
          <a:ln w="9525">
            <a:solidFill>
              <a:schemeClr val="tx1"/>
            </a:solidFill>
            <a:round/>
            <a:headEnd/>
            <a:tailEnd/>
          </a:ln>
        </p:spPr>
        <p:txBody>
          <a:bodyPr/>
          <a:lstStyle/>
          <a:p>
            <a:pPr fontAlgn="auto">
              <a:spcBef>
                <a:spcPts val="0"/>
              </a:spcBef>
              <a:spcAft>
                <a:spcPts val="0"/>
              </a:spcAft>
            </a:pPr>
            <a:endParaRPr lang="ru-RU">
              <a:solidFill>
                <a:prstClr val="black"/>
              </a:solidFill>
              <a:latin typeface="Calibri"/>
              <a:cs typeface="+mn-cs"/>
            </a:endParaRPr>
          </a:p>
        </p:txBody>
      </p:sp>
      <p:sp>
        <p:nvSpPr>
          <p:cNvPr id="64548" name="Line 41"/>
          <p:cNvSpPr>
            <a:spLocks noChangeShapeType="1"/>
          </p:cNvSpPr>
          <p:nvPr/>
        </p:nvSpPr>
        <p:spPr bwMode="auto">
          <a:xfrm>
            <a:off x="68263" y="4506913"/>
            <a:ext cx="134937" cy="0"/>
          </a:xfrm>
          <a:prstGeom prst="line">
            <a:avLst/>
          </a:prstGeom>
          <a:noFill/>
          <a:ln w="9525">
            <a:solidFill>
              <a:schemeClr val="tx1"/>
            </a:solidFill>
            <a:round/>
            <a:headEnd/>
            <a:tailEnd/>
          </a:ln>
        </p:spPr>
        <p:txBody>
          <a:bodyPr/>
          <a:lstStyle/>
          <a:p>
            <a:pPr fontAlgn="auto">
              <a:spcBef>
                <a:spcPts val="0"/>
              </a:spcBef>
              <a:spcAft>
                <a:spcPts val="0"/>
              </a:spcAft>
            </a:pPr>
            <a:endParaRPr lang="ru-RU">
              <a:solidFill>
                <a:prstClr val="black"/>
              </a:solidFill>
              <a:latin typeface="Calibri"/>
              <a:cs typeface="+mn-cs"/>
            </a:endParaRPr>
          </a:p>
        </p:txBody>
      </p:sp>
      <p:sp>
        <p:nvSpPr>
          <p:cNvPr id="64549" name="Line 42"/>
          <p:cNvSpPr>
            <a:spLocks noChangeShapeType="1"/>
          </p:cNvSpPr>
          <p:nvPr/>
        </p:nvSpPr>
        <p:spPr bwMode="auto">
          <a:xfrm>
            <a:off x="68263" y="4833938"/>
            <a:ext cx="134937" cy="0"/>
          </a:xfrm>
          <a:prstGeom prst="line">
            <a:avLst/>
          </a:prstGeom>
          <a:noFill/>
          <a:ln w="9525">
            <a:solidFill>
              <a:schemeClr val="tx1"/>
            </a:solidFill>
            <a:round/>
            <a:headEnd/>
            <a:tailEnd/>
          </a:ln>
        </p:spPr>
        <p:txBody>
          <a:bodyPr/>
          <a:lstStyle/>
          <a:p>
            <a:pPr fontAlgn="auto">
              <a:spcBef>
                <a:spcPts val="0"/>
              </a:spcBef>
              <a:spcAft>
                <a:spcPts val="0"/>
              </a:spcAft>
            </a:pPr>
            <a:endParaRPr lang="ru-RU">
              <a:solidFill>
                <a:prstClr val="black"/>
              </a:solidFill>
              <a:latin typeface="Calibri"/>
              <a:cs typeface="+mn-cs"/>
            </a:endParaRPr>
          </a:p>
        </p:txBody>
      </p:sp>
      <p:sp>
        <p:nvSpPr>
          <p:cNvPr id="64550" name="Line 43"/>
          <p:cNvSpPr>
            <a:spLocks noChangeShapeType="1"/>
          </p:cNvSpPr>
          <p:nvPr/>
        </p:nvSpPr>
        <p:spPr bwMode="auto">
          <a:xfrm flipV="1">
            <a:off x="68263" y="5094288"/>
            <a:ext cx="134937" cy="0"/>
          </a:xfrm>
          <a:prstGeom prst="line">
            <a:avLst/>
          </a:prstGeom>
          <a:noFill/>
          <a:ln w="9525">
            <a:solidFill>
              <a:schemeClr val="tx1"/>
            </a:solidFill>
            <a:round/>
            <a:headEnd/>
            <a:tailEnd/>
          </a:ln>
        </p:spPr>
        <p:txBody>
          <a:bodyPr/>
          <a:lstStyle/>
          <a:p>
            <a:pPr fontAlgn="auto">
              <a:spcBef>
                <a:spcPts val="0"/>
              </a:spcBef>
              <a:spcAft>
                <a:spcPts val="0"/>
              </a:spcAft>
            </a:pPr>
            <a:endParaRPr lang="ru-RU">
              <a:solidFill>
                <a:prstClr val="black"/>
              </a:solidFill>
              <a:latin typeface="Calibri"/>
              <a:cs typeface="+mn-cs"/>
            </a:endParaRPr>
          </a:p>
        </p:txBody>
      </p:sp>
      <p:sp>
        <p:nvSpPr>
          <p:cNvPr id="64551" name="Line 44"/>
          <p:cNvSpPr>
            <a:spLocks noChangeShapeType="1"/>
          </p:cNvSpPr>
          <p:nvPr/>
        </p:nvSpPr>
        <p:spPr bwMode="auto">
          <a:xfrm>
            <a:off x="338138" y="5159375"/>
            <a:ext cx="0" cy="654050"/>
          </a:xfrm>
          <a:prstGeom prst="line">
            <a:avLst/>
          </a:prstGeom>
          <a:noFill/>
          <a:ln w="9525">
            <a:solidFill>
              <a:schemeClr val="tx1"/>
            </a:solidFill>
            <a:round/>
            <a:headEnd/>
            <a:tailEnd/>
          </a:ln>
        </p:spPr>
        <p:txBody>
          <a:bodyPr/>
          <a:lstStyle/>
          <a:p>
            <a:pPr fontAlgn="auto">
              <a:spcBef>
                <a:spcPts val="0"/>
              </a:spcBef>
              <a:spcAft>
                <a:spcPts val="0"/>
              </a:spcAft>
            </a:pPr>
            <a:endParaRPr lang="ru-RU">
              <a:solidFill>
                <a:prstClr val="black"/>
              </a:solidFill>
              <a:latin typeface="Calibri"/>
              <a:cs typeface="+mn-cs"/>
            </a:endParaRPr>
          </a:p>
        </p:txBody>
      </p:sp>
      <p:sp>
        <p:nvSpPr>
          <p:cNvPr id="64552" name="Line 45"/>
          <p:cNvSpPr>
            <a:spLocks noChangeShapeType="1"/>
          </p:cNvSpPr>
          <p:nvPr/>
        </p:nvSpPr>
        <p:spPr bwMode="auto">
          <a:xfrm>
            <a:off x="338138" y="5356225"/>
            <a:ext cx="339725" cy="0"/>
          </a:xfrm>
          <a:prstGeom prst="line">
            <a:avLst/>
          </a:prstGeom>
          <a:noFill/>
          <a:ln w="9525">
            <a:solidFill>
              <a:schemeClr val="tx1"/>
            </a:solidFill>
            <a:round/>
            <a:headEnd/>
            <a:tailEnd/>
          </a:ln>
        </p:spPr>
        <p:txBody>
          <a:bodyPr/>
          <a:lstStyle/>
          <a:p>
            <a:pPr fontAlgn="auto">
              <a:spcBef>
                <a:spcPts val="0"/>
              </a:spcBef>
              <a:spcAft>
                <a:spcPts val="0"/>
              </a:spcAft>
            </a:pPr>
            <a:endParaRPr lang="ru-RU">
              <a:solidFill>
                <a:prstClr val="black"/>
              </a:solidFill>
              <a:latin typeface="Calibri"/>
              <a:cs typeface="+mn-cs"/>
            </a:endParaRPr>
          </a:p>
        </p:txBody>
      </p:sp>
      <p:sp>
        <p:nvSpPr>
          <p:cNvPr id="64553" name="Line 46"/>
          <p:cNvSpPr>
            <a:spLocks noChangeShapeType="1"/>
          </p:cNvSpPr>
          <p:nvPr/>
        </p:nvSpPr>
        <p:spPr bwMode="auto">
          <a:xfrm>
            <a:off x="338138" y="5616575"/>
            <a:ext cx="339725" cy="0"/>
          </a:xfrm>
          <a:prstGeom prst="line">
            <a:avLst/>
          </a:prstGeom>
          <a:noFill/>
          <a:ln w="9525">
            <a:solidFill>
              <a:schemeClr val="tx1"/>
            </a:solidFill>
            <a:round/>
            <a:headEnd/>
            <a:tailEnd/>
          </a:ln>
        </p:spPr>
        <p:txBody>
          <a:bodyPr/>
          <a:lstStyle/>
          <a:p>
            <a:pPr fontAlgn="auto">
              <a:spcBef>
                <a:spcPts val="0"/>
              </a:spcBef>
              <a:spcAft>
                <a:spcPts val="0"/>
              </a:spcAft>
            </a:pPr>
            <a:endParaRPr lang="ru-RU">
              <a:solidFill>
                <a:prstClr val="black"/>
              </a:solidFill>
              <a:latin typeface="Calibri"/>
              <a:cs typeface="+mn-cs"/>
            </a:endParaRPr>
          </a:p>
        </p:txBody>
      </p:sp>
      <p:sp>
        <p:nvSpPr>
          <p:cNvPr id="64554" name="AutoShape 47" descr="фон"/>
          <p:cNvSpPr>
            <a:spLocks noChangeArrowheads="1"/>
          </p:cNvSpPr>
          <p:nvPr/>
        </p:nvSpPr>
        <p:spPr bwMode="auto">
          <a:xfrm>
            <a:off x="3048000" y="4767263"/>
            <a:ext cx="2844800" cy="327025"/>
          </a:xfrm>
          <a:prstGeom prst="roundRect">
            <a:avLst>
              <a:gd name="adj" fmla="val 16667"/>
            </a:avLst>
          </a:prstGeom>
          <a:blipFill dpi="0" rotWithShape="0">
            <a:blip r:embed="rId3" cstate="print"/>
            <a:srcRect/>
            <a:tile tx="0" ty="0" sx="100000" sy="100000" flip="none" algn="tl"/>
          </a:blipFill>
          <a:ln w="9525">
            <a:solidFill>
              <a:schemeClr val="tx1"/>
            </a:solidFill>
            <a:round/>
            <a:headEnd/>
            <a:tailEnd/>
          </a:ln>
        </p:spPr>
        <p:txBody>
          <a:bodyPr lIns="0" tIns="0" rIns="0" bIns="0" anchor="ctr"/>
          <a:lstStyle/>
          <a:p>
            <a:pPr algn="ctr" fontAlgn="auto">
              <a:lnSpc>
                <a:spcPct val="90000"/>
              </a:lnSpc>
              <a:spcBef>
                <a:spcPts val="0"/>
              </a:spcBef>
              <a:spcAft>
                <a:spcPts val="0"/>
              </a:spcAft>
            </a:pPr>
            <a:r>
              <a:rPr lang="ru-RU" sz="1200">
                <a:solidFill>
                  <a:prstClr val="black"/>
                </a:solidFill>
                <a:latin typeface="Calibri"/>
                <a:cs typeface="+mn-cs"/>
              </a:rPr>
              <a:t>Категорирование   защищаемой  информации</a:t>
            </a:r>
          </a:p>
        </p:txBody>
      </p:sp>
      <p:sp>
        <p:nvSpPr>
          <p:cNvPr id="64555" name="AutoShape 48" descr="фон"/>
          <p:cNvSpPr>
            <a:spLocks noChangeArrowheads="1"/>
          </p:cNvSpPr>
          <p:nvPr/>
        </p:nvSpPr>
        <p:spPr bwMode="auto">
          <a:xfrm>
            <a:off x="3048000" y="4114800"/>
            <a:ext cx="2844800" cy="261938"/>
          </a:xfrm>
          <a:prstGeom prst="roundRect">
            <a:avLst>
              <a:gd name="adj" fmla="val 16667"/>
            </a:avLst>
          </a:prstGeom>
          <a:blipFill dpi="0" rotWithShape="0">
            <a:blip r:embed="rId3" cstate="print"/>
            <a:srcRect/>
            <a:tile tx="0" ty="0" sx="100000" sy="100000" flip="none" algn="tl"/>
          </a:blipFill>
          <a:ln w="9525">
            <a:solidFill>
              <a:schemeClr val="tx1"/>
            </a:solidFill>
            <a:round/>
            <a:headEnd/>
            <a:tailEnd/>
          </a:ln>
        </p:spPr>
        <p:txBody>
          <a:bodyPr wrap="none" lIns="0" tIns="0" rIns="0" bIns="0" anchor="ctr"/>
          <a:lstStyle/>
          <a:p>
            <a:pPr algn="ctr" fontAlgn="auto">
              <a:spcBef>
                <a:spcPts val="0"/>
              </a:spcBef>
              <a:spcAft>
                <a:spcPts val="0"/>
              </a:spcAft>
            </a:pPr>
            <a:r>
              <a:rPr lang="ru-RU" sz="1200">
                <a:solidFill>
                  <a:prstClr val="black"/>
                </a:solidFill>
                <a:latin typeface="Calibri"/>
                <a:cs typeface="+mn-cs"/>
              </a:rPr>
              <a:t>Мероприятие по  защите информации</a:t>
            </a:r>
          </a:p>
        </p:txBody>
      </p:sp>
      <p:sp>
        <p:nvSpPr>
          <p:cNvPr id="64556" name="AutoShape 49" descr="фон"/>
          <p:cNvSpPr>
            <a:spLocks noChangeArrowheads="1"/>
          </p:cNvSpPr>
          <p:nvPr/>
        </p:nvSpPr>
        <p:spPr bwMode="auto">
          <a:xfrm>
            <a:off x="3048000" y="4441825"/>
            <a:ext cx="2844800" cy="260350"/>
          </a:xfrm>
          <a:prstGeom prst="roundRect">
            <a:avLst>
              <a:gd name="adj" fmla="val 16667"/>
            </a:avLst>
          </a:prstGeom>
          <a:blipFill dpi="0" rotWithShape="0">
            <a:blip r:embed="rId3" cstate="print"/>
            <a:srcRect/>
            <a:tile tx="0" ty="0" sx="100000" sy="100000" flip="none" algn="tl"/>
          </a:blipFill>
          <a:ln w="9525">
            <a:solidFill>
              <a:schemeClr val="tx1"/>
            </a:solidFill>
            <a:round/>
            <a:headEnd/>
            <a:tailEnd/>
          </a:ln>
        </p:spPr>
        <p:txBody>
          <a:bodyPr wrap="none" lIns="0" tIns="0" rIns="0" bIns="0" anchor="ctr"/>
          <a:lstStyle/>
          <a:p>
            <a:pPr algn="ctr" fontAlgn="auto">
              <a:spcBef>
                <a:spcPts val="0"/>
              </a:spcBef>
              <a:spcAft>
                <a:spcPts val="0"/>
              </a:spcAft>
            </a:pPr>
            <a:r>
              <a:rPr lang="ru-RU" sz="1200">
                <a:solidFill>
                  <a:prstClr val="black"/>
                </a:solidFill>
                <a:latin typeface="Calibri"/>
                <a:cs typeface="+mn-cs"/>
              </a:rPr>
              <a:t>Способ  защиты информации</a:t>
            </a:r>
          </a:p>
        </p:txBody>
      </p:sp>
      <p:sp>
        <p:nvSpPr>
          <p:cNvPr id="64557" name="AutoShape 50" descr="фон"/>
          <p:cNvSpPr>
            <a:spLocks noChangeArrowheads="1"/>
          </p:cNvSpPr>
          <p:nvPr/>
        </p:nvSpPr>
        <p:spPr bwMode="auto">
          <a:xfrm>
            <a:off x="3048000" y="5159375"/>
            <a:ext cx="2844800" cy="261938"/>
          </a:xfrm>
          <a:prstGeom prst="roundRect">
            <a:avLst>
              <a:gd name="adj" fmla="val 16667"/>
            </a:avLst>
          </a:prstGeom>
          <a:blipFill dpi="0" rotWithShape="0">
            <a:blip r:embed="rId3" cstate="print"/>
            <a:srcRect/>
            <a:tile tx="0" ty="0" sx="100000" sy="100000" flip="none" algn="tl"/>
          </a:blipFill>
          <a:ln w="9525">
            <a:solidFill>
              <a:schemeClr val="tx1"/>
            </a:solidFill>
            <a:prstDash val="lgDash"/>
            <a:round/>
            <a:headEnd/>
            <a:tailEnd/>
          </a:ln>
        </p:spPr>
        <p:txBody>
          <a:bodyPr wrap="none" lIns="0" tIns="0" rIns="0" bIns="0" anchor="ctr"/>
          <a:lstStyle/>
          <a:p>
            <a:pPr algn="ctr" fontAlgn="auto">
              <a:spcBef>
                <a:spcPts val="0"/>
              </a:spcBef>
              <a:spcAft>
                <a:spcPts val="0"/>
              </a:spcAft>
            </a:pPr>
            <a:r>
              <a:rPr lang="ru-RU" sz="1200">
                <a:solidFill>
                  <a:prstClr val="black"/>
                </a:solidFill>
                <a:latin typeface="Calibri"/>
                <a:cs typeface="+mn-cs"/>
              </a:rPr>
              <a:t>Лицензирование</a:t>
            </a:r>
          </a:p>
        </p:txBody>
      </p:sp>
      <p:sp>
        <p:nvSpPr>
          <p:cNvPr id="64558" name="AutoShape 51" descr="фон"/>
          <p:cNvSpPr>
            <a:spLocks noChangeArrowheads="1"/>
          </p:cNvSpPr>
          <p:nvPr/>
        </p:nvSpPr>
        <p:spPr bwMode="auto">
          <a:xfrm>
            <a:off x="3048000" y="5486400"/>
            <a:ext cx="2844800" cy="261938"/>
          </a:xfrm>
          <a:prstGeom prst="roundRect">
            <a:avLst>
              <a:gd name="adj" fmla="val 16667"/>
            </a:avLst>
          </a:prstGeom>
          <a:blipFill dpi="0" rotWithShape="0">
            <a:blip r:embed="rId3" cstate="print"/>
            <a:srcRect/>
            <a:tile tx="0" ty="0" sx="100000" sy="100000" flip="none" algn="tl"/>
          </a:blipFill>
          <a:ln w="9525">
            <a:solidFill>
              <a:schemeClr val="tx1"/>
            </a:solidFill>
            <a:prstDash val="lgDash"/>
            <a:round/>
            <a:headEnd/>
            <a:tailEnd/>
          </a:ln>
        </p:spPr>
        <p:txBody>
          <a:bodyPr wrap="none" lIns="0" tIns="0" rIns="0" bIns="0" anchor="ctr"/>
          <a:lstStyle/>
          <a:p>
            <a:pPr algn="ctr" fontAlgn="auto">
              <a:spcBef>
                <a:spcPts val="0"/>
              </a:spcBef>
              <a:spcAft>
                <a:spcPts val="0"/>
              </a:spcAft>
            </a:pPr>
            <a:r>
              <a:rPr lang="ru-RU" sz="1200">
                <a:solidFill>
                  <a:prstClr val="black"/>
                </a:solidFill>
                <a:latin typeface="Calibri"/>
                <a:cs typeface="+mn-cs"/>
              </a:rPr>
              <a:t>Сертификация</a:t>
            </a:r>
          </a:p>
        </p:txBody>
      </p:sp>
      <p:sp>
        <p:nvSpPr>
          <p:cNvPr id="64559" name="AutoShape 52" descr="фон"/>
          <p:cNvSpPr>
            <a:spLocks noChangeArrowheads="1"/>
          </p:cNvSpPr>
          <p:nvPr/>
        </p:nvSpPr>
        <p:spPr bwMode="auto">
          <a:xfrm>
            <a:off x="3048000" y="5878513"/>
            <a:ext cx="2844800" cy="260350"/>
          </a:xfrm>
          <a:prstGeom prst="roundRect">
            <a:avLst>
              <a:gd name="adj" fmla="val 16667"/>
            </a:avLst>
          </a:prstGeom>
          <a:blipFill dpi="0" rotWithShape="0">
            <a:blip r:embed="rId3" cstate="print"/>
            <a:srcRect/>
            <a:tile tx="0" ty="0" sx="100000" sy="100000" flip="none" algn="tl"/>
          </a:blipFill>
          <a:ln w="9525">
            <a:solidFill>
              <a:schemeClr val="tx1"/>
            </a:solidFill>
            <a:prstDash val="lgDash"/>
            <a:round/>
            <a:headEnd/>
            <a:tailEnd/>
          </a:ln>
        </p:spPr>
        <p:txBody>
          <a:bodyPr wrap="none" lIns="0" tIns="0" rIns="0" bIns="0" anchor="ctr"/>
          <a:lstStyle/>
          <a:p>
            <a:pPr algn="ctr" fontAlgn="auto">
              <a:spcBef>
                <a:spcPts val="0"/>
              </a:spcBef>
              <a:spcAft>
                <a:spcPts val="0"/>
              </a:spcAft>
            </a:pPr>
            <a:r>
              <a:rPr lang="ru-RU" sz="1200">
                <a:solidFill>
                  <a:prstClr val="black"/>
                </a:solidFill>
                <a:latin typeface="Calibri"/>
                <a:cs typeface="+mn-cs"/>
              </a:rPr>
              <a:t>Аттестация </a:t>
            </a:r>
          </a:p>
        </p:txBody>
      </p:sp>
      <p:sp>
        <p:nvSpPr>
          <p:cNvPr id="64560" name="Line 53"/>
          <p:cNvSpPr>
            <a:spLocks noChangeShapeType="1"/>
          </p:cNvSpPr>
          <p:nvPr/>
        </p:nvSpPr>
        <p:spPr bwMode="auto">
          <a:xfrm>
            <a:off x="2844800" y="4244975"/>
            <a:ext cx="0" cy="1763713"/>
          </a:xfrm>
          <a:prstGeom prst="line">
            <a:avLst/>
          </a:prstGeom>
          <a:noFill/>
          <a:ln w="9525">
            <a:solidFill>
              <a:schemeClr val="tx1"/>
            </a:solidFill>
            <a:round/>
            <a:headEnd/>
            <a:tailEnd/>
          </a:ln>
        </p:spPr>
        <p:txBody>
          <a:bodyPr/>
          <a:lstStyle/>
          <a:p>
            <a:pPr fontAlgn="auto">
              <a:spcBef>
                <a:spcPts val="0"/>
              </a:spcBef>
              <a:spcAft>
                <a:spcPts val="0"/>
              </a:spcAft>
            </a:pPr>
            <a:endParaRPr lang="ru-RU">
              <a:solidFill>
                <a:prstClr val="black"/>
              </a:solidFill>
              <a:latin typeface="Calibri"/>
              <a:cs typeface="+mn-cs"/>
            </a:endParaRPr>
          </a:p>
        </p:txBody>
      </p:sp>
      <p:sp>
        <p:nvSpPr>
          <p:cNvPr id="64561" name="Line 54"/>
          <p:cNvSpPr>
            <a:spLocks noChangeShapeType="1"/>
          </p:cNvSpPr>
          <p:nvPr/>
        </p:nvSpPr>
        <p:spPr bwMode="auto">
          <a:xfrm>
            <a:off x="2844800" y="4244975"/>
            <a:ext cx="203200" cy="0"/>
          </a:xfrm>
          <a:prstGeom prst="line">
            <a:avLst/>
          </a:prstGeom>
          <a:noFill/>
          <a:ln w="9525">
            <a:solidFill>
              <a:schemeClr val="tx1"/>
            </a:solidFill>
            <a:round/>
            <a:headEnd/>
            <a:tailEnd/>
          </a:ln>
        </p:spPr>
        <p:txBody>
          <a:bodyPr/>
          <a:lstStyle/>
          <a:p>
            <a:pPr fontAlgn="auto">
              <a:spcBef>
                <a:spcPts val="0"/>
              </a:spcBef>
              <a:spcAft>
                <a:spcPts val="0"/>
              </a:spcAft>
            </a:pPr>
            <a:endParaRPr lang="ru-RU">
              <a:solidFill>
                <a:prstClr val="black"/>
              </a:solidFill>
              <a:latin typeface="Calibri"/>
              <a:cs typeface="+mn-cs"/>
            </a:endParaRPr>
          </a:p>
        </p:txBody>
      </p:sp>
      <p:sp>
        <p:nvSpPr>
          <p:cNvPr id="64562" name="Line 55"/>
          <p:cNvSpPr>
            <a:spLocks noChangeShapeType="1"/>
          </p:cNvSpPr>
          <p:nvPr/>
        </p:nvSpPr>
        <p:spPr bwMode="auto">
          <a:xfrm>
            <a:off x="2844800" y="4572000"/>
            <a:ext cx="203200" cy="0"/>
          </a:xfrm>
          <a:prstGeom prst="line">
            <a:avLst/>
          </a:prstGeom>
          <a:noFill/>
          <a:ln w="9525">
            <a:solidFill>
              <a:schemeClr val="tx1"/>
            </a:solidFill>
            <a:round/>
            <a:headEnd/>
            <a:tailEnd/>
          </a:ln>
        </p:spPr>
        <p:txBody>
          <a:bodyPr/>
          <a:lstStyle/>
          <a:p>
            <a:pPr fontAlgn="auto">
              <a:spcBef>
                <a:spcPts val="0"/>
              </a:spcBef>
              <a:spcAft>
                <a:spcPts val="0"/>
              </a:spcAft>
            </a:pPr>
            <a:endParaRPr lang="ru-RU">
              <a:solidFill>
                <a:prstClr val="black"/>
              </a:solidFill>
              <a:latin typeface="Calibri"/>
              <a:cs typeface="+mn-cs"/>
            </a:endParaRPr>
          </a:p>
        </p:txBody>
      </p:sp>
      <p:sp>
        <p:nvSpPr>
          <p:cNvPr id="64563" name="Line 56"/>
          <p:cNvSpPr>
            <a:spLocks noChangeShapeType="1"/>
          </p:cNvSpPr>
          <p:nvPr/>
        </p:nvSpPr>
        <p:spPr bwMode="auto">
          <a:xfrm>
            <a:off x="2844800" y="4899025"/>
            <a:ext cx="203200" cy="0"/>
          </a:xfrm>
          <a:prstGeom prst="line">
            <a:avLst/>
          </a:prstGeom>
          <a:noFill/>
          <a:ln w="9525">
            <a:solidFill>
              <a:schemeClr val="tx1"/>
            </a:solidFill>
            <a:round/>
            <a:headEnd/>
            <a:tailEnd/>
          </a:ln>
        </p:spPr>
        <p:txBody>
          <a:bodyPr/>
          <a:lstStyle/>
          <a:p>
            <a:pPr fontAlgn="auto">
              <a:spcBef>
                <a:spcPts val="0"/>
              </a:spcBef>
              <a:spcAft>
                <a:spcPts val="0"/>
              </a:spcAft>
            </a:pPr>
            <a:endParaRPr lang="ru-RU">
              <a:solidFill>
                <a:prstClr val="black"/>
              </a:solidFill>
              <a:latin typeface="Calibri"/>
              <a:cs typeface="+mn-cs"/>
            </a:endParaRPr>
          </a:p>
        </p:txBody>
      </p:sp>
      <p:sp>
        <p:nvSpPr>
          <p:cNvPr id="64564" name="Line 57"/>
          <p:cNvSpPr>
            <a:spLocks noChangeShapeType="1"/>
          </p:cNvSpPr>
          <p:nvPr/>
        </p:nvSpPr>
        <p:spPr bwMode="auto">
          <a:xfrm>
            <a:off x="2844800" y="5291138"/>
            <a:ext cx="203200" cy="0"/>
          </a:xfrm>
          <a:prstGeom prst="line">
            <a:avLst/>
          </a:prstGeom>
          <a:noFill/>
          <a:ln w="9525">
            <a:solidFill>
              <a:schemeClr val="tx1"/>
            </a:solidFill>
            <a:round/>
            <a:headEnd/>
            <a:tailEnd/>
          </a:ln>
        </p:spPr>
        <p:txBody>
          <a:bodyPr/>
          <a:lstStyle/>
          <a:p>
            <a:pPr fontAlgn="auto">
              <a:spcBef>
                <a:spcPts val="0"/>
              </a:spcBef>
              <a:spcAft>
                <a:spcPts val="0"/>
              </a:spcAft>
            </a:pPr>
            <a:endParaRPr lang="ru-RU">
              <a:solidFill>
                <a:prstClr val="black"/>
              </a:solidFill>
              <a:latin typeface="Calibri"/>
              <a:cs typeface="+mn-cs"/>
            </a:endParaRPr>
          </a:p>
        </p:txBody>
      </p:sp>
      <p:sp>
        <p:nvSpPr>
          <p:cNvPr id="64565" name="Line 58"/>
          <p:cNvSpPr>
            <a:spLocks noChangeShapeType="1"/>
          </p:cNvSpPr>
          <p:nvPr/>
        </p:nvSpPr>
        <p:spPr bwMode="auto">
          <a:xfrm>
            <a:off x="2844800" y="5616575"/>
            <a:ext cx="203200" cy="0"/>
          </a:xfrm>
          <a:prstGeom prst="line">
            <a:avLst/>
          </a:prstGeom>
          <a:noFill/>
          <a:ln w="9525">
            <a:solidFill>
              <a:schemeClr val="tx1"/>
            </a:solidFill>
            <a:round/>
            <a:headEnd/>
            <a:tailEnd/>
          </a:ln>
        </p:spPr>
        <p:txBody>
          <a:bodyPr/>
          <a:lstStyle/>
          <a:p>
            <a:pPr fontAlgn="auto">
              <a:spcBef>
                <a:spcPts val="0"/>
              </a:spcBef>
              <a:spcAft>
                <a:spcPts val="0"/>
              </a:spcAft>
            </a:pPr>
            <a:endParaRPr lang="ru-RU">
              <a:solidFill>
                <a:prstClr val="black"/>
              </a:solidFill>
              <a:latin typeface="Calibri"/>
              <a:cs typeface="+mn-cs"/>
            </a:endParaRPr>
          </a:p>
        </p:txBody>
      </p:sp>
      <p:sp>
        <p:nvSpPr>
          <p:cNvPr id="64566" name="Line 59"/>
          <p:cNvSpPr>
            <a:spLocks noChangeShapeType="1"/>
          </p:cNvSpPr>
          <p:nvPr/>
        </p:nvSpPr>
        <p:spPr bwMode="auto">
          <a:xfrm>
            <a:off x="2844800" y="6008688"/>
            <a:ext cx="203200" cy="0"/>
          </a:xfrm>
          <a:prstGeom prst="line">
            <a:avLst/>
          </a:prstGeom>
          <a:noFill/>
          <a:ln w="9525">
            <a:solidFill>
              <a:schemeClr val="tx1"/>
            </a:solidFill>
            <a:round/>
            <a:headEnd/>
            <a:tailEnd/>
          </a:ln>
        </p:spPr>
        <p:txBody>
          <a:bodyPr/>
          <a:lstStyle/>
          <a:p>
            <a:pPr fontAlgn="auto">
              <a:spcBef>
                <a:spcPts val="0"/>
              </a:spcBef>
              <a:spcAft>
                <a:spcPts val="0"/>
              </a:spcAft>
            </a:pPr>
            <a:endParaRPr lang="ru-RU">
              <a:solidFill>
                <a:prstClr val="black"/>
              </a:solidFill>
              <a:latin typeface="Calibri"/>
              <a:cs typeface="+mn-cs"/>
            </a:endParaRPr>
          </a:p>
        </p:txBody>
      </p:sp>
      <p:grpSp>
        <p:nvGrpSpPr>
          <p:cNvPr id="4" name="Group 60"/>
          <p:cNvGrpSpPr>
            <a:grpSpLocks/>
          </p:cNvGrpSpPr>
          <p:nvPr/>
        </p:nvGrpSpPr>
        <p:grpSpPr bwMode="auto">
          <a:xfrm>
            <a:off x="6027738" y="4114800"/>
            <a:ext cx="3048000" cy="2613025"/>
            <a:chOff x="4272" y="3120"/>
            <a:chExt cx="2160" cy="1920"/>
          </a:xfrm>
        </p:grpSpPr>
        <p:sp>
          <p:nvSpPr>
            <p:cNvPr id="64577" name="AutoShape 61" descr="фон"/>
            <p:cNvSpPr>
              <a:spLocks noChangeArrowheads="1"/>
            </p:cNvSpPr>
            <p:nvPr/>
          </p:nvSpPr>
          <p:spPr bwMode="auto">
            <a:xfrm>
              <a:off x="4416" y="3120"/>
              <a:ext cx="2016" cy="240"/>
            </a:xfrm>
            <a:prstGeom prst="roundRect">
              <a:avLst>
                <a:gd name="adj" fmla="val 16667"/>
              </a:avLst>
            </a:prstGeom>
            <a:blipFill dpi="0" rotWithShape="0">
              <a:blip r:embed="rId3" cstate="print"/>
              <a:srcRect/>
              <a:tile tx="0" ty="0" sx="100000" sy="100000" flip="none" algn="tl"/>
            </a:blipFill>
            <a:ln w="9525">
              <a:solidFill>
                <a:schemeClr val="tx1"/>
              </a:solidFill>
              <a:round/>
              <a:headEnd/>
              <a:tailEnd/>
            </a:ln>
          </p:spPr>
          <p:txBody>
            <a:bodyPr lIns="0" tIns="0" rIns="0" bIns="0" anchor="ctr"/>
            <a:lstStyle/>
            <a:p>
              <a:pPr algn="ctr" fontAlgn="auto">
                <a:lnSpc>
                  <a:spcPct val="80000"/>
                </a:lnSpc>
                <a:spcBef>
                  <a:spcPts val="0"/>
                </a:spcBef>
                <a:spcAft>
                  <a:spcPts val="0"/>
                </a:spcAft>
              </a:pPr>
              <a:r>
                <a:rPr lang="ru-RU" sz="1200">
                  <a:solidFill>
                    <a:prstClr val="black"/>
                  </a:solidFill>
                  <a:latin typeface="Calibri"/>
                  <a:cs typeface="+mn-cs"/>
                </a:rPr>
                <a:t>Мероприятие по контролю эффективности  защиты информации</a:t>
              </a:r>
            </a:p>
          </p:txBody>
        </p:sp>
        <p:sp>
          <p:nvSpPr>
            <p:cNvPr id="64578" name="AutoShape 62" descr="фон"/>
            <p:cNvSpPr>
              <a:spLocks noChangeArrowheads="1"/>
            </p:cNvSpPr>
            <p:nvPr/>
          </p:nvSpPr>
          <p:spPr bwMode="auto">
            <a:xfrm>
              <a:off x="4416" y="3408"/>
              <a:ext cx="2016" cy="240"/>
            </a:xfrm>
            <a:prstGeom prst="roundRect">
              <a:avLst>
                <a:gd name="adj" fmla="val 16667"/>
              </a:avLst>
            </a:prstGeom>
            <a:blipFill dpi="0" rotWithShape="0">
              <a:blip r:embed="rId3" cstate="print"/>
              <a:srcRect/>
              <a:tile tx="0" ty="0" sx="100000" sy="100000" flip="none" algn="tl"/>
            </a:blipFill>
            <a:ln w="9525">
              <a:solidFill>
                <a:schemeClr val="tx1"/>
              </a:solidFill>
              <a:round/>
              <a:headEnd/>
              <a:tailEnd/>
            </a:ln>
          </p:spPr>
          <p:txBody>
            <a:bodyPr lIns="0" tIns="0" rIns="0" bIns="0" anchor="ctr"/>
            <a:lstStyle/>
            <a:p>
              <a:pPr algn="ctr" fontAlgn="auto">
                <a:lnSpc>
                  <a:spcPct val="90000"/>
                </a:lnSpc>
                <a:spcBef>
                  <a:spcPts val="0"/>
                </a:spcBef>
                <a:spcAft>
                  <a:spcPts val="0"/>
                </a:spcAft>
              </a:pPr>
              <a:r>
                <a:rPr lang="ru-RU" sz="1200">
                  <a:solidFill>
                    <a:prstClr val="black"/>
                  </a:solidFill>
                  <a:latin typeface="Calibri"/>
                  <a:cs typeface="+mn-cs"/>
                </a:rPr>
                <a:t>Способ контроля эффективности  защиты информации</a:t>
              </a:r>
            </a:p>
          </p:txBody>
        </p:sp>
        <p:sp>
          <p:nvSpPr>
            <p:cNvPr id="64579" name="AutoShape 63" descr="фон"/>
            <p:cNvSpPr>
              <a:spLocks noChangeArrowheads="1"/>
            </p:cNvSpPr>
            <p:nvPr/>
          </p:nvSpPr>
          <p:spPr bwMode="auto">
            <a:xfrm>
              <a:off x="4416" y="3696"/>
              <a:ext cx="2016" cy="240"/>
            </a:xfrm>
            <a:prstGeom prst="roundRect">
              <a:avLst>
                <a:gd name="adj" fmla="val 16667"/>
              </a:avLst>
            </a:prstGeom>
            <a:blipFill dpi="0" rotWithShape="0">
              <a:blip r:embed="rId3" cstate="print"/>
              <a:srcRect/>
              <a:tile tx="0" ty="0" sx="100000" sy="100000" flip="none" algn="tl"/>
            </a:blipFill>
            <a:ln w="9525">
              <a:solidFill>
                <a:schemeClr val="tx1"/>
              </a:solidFill>
              <a:round/>
              <a:headEnd/>
              <a:tailEnd/>
            </a:ln>
          </p:spPr>
          <p:txBody>
            <a:bodyPr wrap="none" lIns="0" tIns="0" rIns="0" bIns="0"/>
            <a:lstStyle/>
            <a:p>
              <a:pPr algn="ctr" fontAlgn="auto">
                <a:spcBef>
                  <a:spcPts val="0"/>
                </a:spcBef>
                <a:spcAft>
                  <a:spcPts val="0"/>
                </a:spcAft>
              </a:pPr>
              <a:r>
                <a:rPr lang="ru-RU" sz="1200">
                  <a:solidFill>
                    <a:prstClr val="black"/>
                  </a:solidFill>
                  <a:latin typeface="Calibri"/>
                  <a:cs typeface="+mn-cs"/>
                </a:rPr>
                <a:t>Контроль состояния защиты информации</a:t>
              </a:r>
            </a:p>
          </p:txBody>
        </p:sp>
        <p:sp>
          <p:nvSpPr>
            <p:cNvPr id="64580" name="Line 64" descr="фон"/>
            <p:cNvSpPr>
              <a:spLocks noChangeShapeType="1"/>
            </p:cNvSpPr>
            <p:nvPr/>
          </p:nvSpPr>
          <p:spPr bwMode="auto">
            <a:xfrm>
              <a:off x="4272" y="3264"/>
              <a:ext cx="0" cy="576"/>
            </a:xfrm>
            <a:prstGeom prst="line">
              <a:avLst/>
            </a:prstGeom>
            <a:noFill/>
            <a:ln w="9525">
              <a:solidFill>
                <a:schemeClr val="tx1"/>
              </a:solidFill>
              <a:round/>
              <a:headEnd/>
              <a:tailEnd/>
            </a:ln>
          </p:spPr>
          <p:txBody>
            <a:bodyPr/>
            <a:lstStyle/>
            <a:p>
              <a:pPr fontAlgn="auto">
                <a:spcBef>
                  <a:spcPts val="0"/>
                </a:spcBef>
                <a:spcAft>
                  <a:spcPts val="0"/>
                </a:spcAft>
              </a:pPr>
              <a:endParaRPr lang="ru-RU">
                <a:solidFill>
                  <a:prstClr val="black"/>
                </a:solidFill>
                <a:latin typeface="Calibri"/>
                <a:cs typeface="+mn-cs"/>
              </a:endParaRPr>
            </a:p>
          </p:txBody>
        </p:sp>
        <p:sp>
          <p:nvSpPr>
            <p:cNvPr id="64581" name="Line 65" descr="фон"/>
            <p:cNvSpPr>
              <a:spLocks noChangeShapeType="1"/>
            </p:cNvSpPr>
            <p:nvPr/>
          </p:nvSpPr>
          <p:spPr bwMode="auto">
            <a:xfrm>
              <a:off x="4272" y="3264"/>
              <a:ext cx="144" cy="0"/>
            </a:xfrm>
            <a:prstGeom prst="line">
              <a:avLst/>
            </a:prstGeom>
            <a:noFill/>
            <a:ln w="9525">
              <a:solidFill>
                <a:schemeClr val="tx1"/>
              </a:solidFill>
              <a:round/>
              <a:headEnd/>
              <a:tailEnd/>
            </a:ln>
          </p:spPr>
          <p:txBody>
            <a:bodyPr/>
            <a:lstStyle/>
            <a:p>
              <a:pPr fontAlgn="auto">
                <a:spcBef>
                  <a:spcPts val="0"/>
                </a:spcBef>
                <a:spcAft>
                  <a:spcPts val="0"/>
                </a:spcAft>
              </a:pPr>
              <a:endParaRPr lang="ru-RU">
                <a:solidFill>
                  <a:prstClr val="black"/>
                </a:solidFill>
                <a:latin typeface="Calibri"/>
                <a:cs typeface="+mn-cs"/>
              </a:endParaRPr>
            </a:p>
          </p:txBody>
        </p:sp>
        <p:sp>
          <p:nvSpPr>
            <p:cNvPr id="64582" name="Line 66" descr="фон"/>
            <p:cNvSpPr>
              <a:spLocks noChangeShapeType="1"/>
            </p:cNvSpPr>
            <p:nvPr/>
          </p:nvSpPr>
          <p:spPr bwMode="auto">
            <a:xfrm>
              <a:off x="4272" y="3552"/>
              <a:ext cx="144" cy="0"/>
            </a:xfrm>
            <a:prstGeom prst="line">
              <a:avLst/>
            </a:prstGeom>
            <a:noFill/>
            <a:ln w="9525">
              <a:solidFill>
                <a:schemeClr val="tx1"/>
              </a:solidFill>
              <a:round/>
              <a:headEnd/>
              <a:tailEnd/>
            </a:ln>
          </p:spPr>
          <p:txBody>
            <a:bodyPr/>
            <a:lstStyle/>
            <a:p>
              <a:pPr fontAlgn="auto">
                <a:spcBef>
                  <a:spcPts val="0"/>
                </a:spcBef>
                <a:spcAft>
                  <a:spcPts val="0"/>
                </a:spcAft>
              </a:pPr>
              <a:endParaRPr lang="ru-RU">
                <a:solidFill>
                  <a:prstClr val="black"/>
                </a:solidFill>
                <a:latin typeface="Calibri"/>
                <a:cs typeface="+mn-cs"/>
              </a:endParaRPr>
            </a:p>
          </p:txBody>
        </p:sp>
        <p:sp>
          <p:nvSpPr>
            <p:cNvPr id="64583" name="Line 67" descr="фон"/>
            <p:cNvSpPr>
              <a:spLocks noChangeShapeType="1"/>
            </p:cNvSpPr>
            <p:nvPr/>
          </p:nvSpPr>
          <p:spPr bwMode="auto">
            <a:xfrm>
              <a:off x="4272" y="3840"/>
              <a:ext cx="144" cy="0"/>
            </a:xfrm>
            <a:prstGeom prst="line">
              <a:avLst/>
            </a:prstGeom>
            <a:noFill/>
            <a:ln w="9525">
              <a:solidFill>
                <a:schemeClr val="tx1"/>
              </a:solidFill>
              <a:round/>
              <a:headEnd/>
              <a:tailEnd/>
            </a:ln>
          </p:spPr>
          <p:txBody>
            <a:bodyPr/>
            <a:lstStyle/>
            <a:p>
              <a:pPr fontAlgn="auto">
                <a:spcBef>
                  <a:spcPts val="0"/>
                </a:spcBef>
                <a:spcAft>
                  <a:spcPts val="0"/>
                </a:spcAft>
              </a:pPr>
              <a:endParaRPr lang="ru-RU">
                <a:solidFill>
                  <a:prstClr val="black"/>
                </a:solidFill>
                <a:latin typeface="Calibri"/>
                <a:cs typeface="+mn-cs"/>
              </a:endParaRPr>
            </a:p>
          </p:txBody>
        </p:sp>
        <p:sp>
          <p:nvSpPr>
            <p:cNvPr id="64584" name="AutoShape 68" descr="фон"/>
            <p:cNvSpPr>
              <a:spLocks noChangeArrowheads="1"/>
            </p:cNvSpPr>
            <p:nvPr/>
          </p:nvSpPr>
          <p:spPr bwMode="auto">
            <a:xfrm>
              <a:off x="4656" y="3888"/>
              <a:ext cx="1438" cy="240"/>
            </a:xfrm>
            <a:prstGeom prst="roundRect">
              <a:avLst>
                <a:gd name="adj" fmla="val 16667"/>
              </a:avLst>
            </a:prstGeom>
            <a:blipFill dpi="0" rotWithShape="0">
              <a:blip r:embed="rId3" cstate="print"/>
              <a:srcRect/>
              <a:tile tx="0" ty="0" sx="100000" sy="100000" flip="none" algn="tl"/>
            </a:blipFill>
            <a:ln w="9525">
              <a:solidFill>
                <a:schemeClr val="tx1"/>
              </a:solidFill>
              <a:round/>
              <a:headEnd/>
              <a:tailEnd/>
            </a:ln>
          </p:spPr>
          <p:txBody>
            <a:bodyPr lIns="0" tIns="0" rIns="0" bIns="0"/>
            <a:lstStyle/>
            <a:p>
              <a:pPr algn="ctr" fontAlgn="auto">
                <a:lnSpc>
                  <a:spcPct val="80000"/>
                </a:lnSpc>
                <a:spcBef>
                  <a:spcPts val="0"/>
                </a:spcBef>
                <a:spcAft>
                  <a:spcPts val="0"/>
                </a:spcAft>
              </a:pPr>
              <a:r>
                <a:rPr lang="ru-RU" sz="1200">
                  <a:solidFill>
                    <a:prstClr val="black"/>
                  </a:solidFill>
                  <a:latin typeface="Calibri"/>
                  <a:cs typeface="+mn-cs"/>
                </a:rPr>
                <a:t>Контроль организации защиты информации</a:t>
              </a:r>
            </a:p>
          </p:txBody>
        </p:sp>
        <p:sp>
          <p:nvSpPr>
            <p:cNvPr id="64585" name="AutoShape 69" descr="фон"/>
            <p:cNvSpPr>
              <a:spLocks noChangeArrowheads="1"/>
            </p:cNvSpPr>
            <p:nvPr/>
          </p:nvSpPr>
          <p:spPr bwMode="auto">
            <a:xfrm>
              <a:off x="4656" y="4128"/>
              <a:ext cx="1440" cy="912"/>
            </a:xfrm>
            <a:prstGeom prst="roundRect">
              <a:avLst>
                <a:gd name="adj" fmla="val 16667"/>
              </a:avLst>
            </a:prstGeom>
            <a:blipFill dpi="0" rotWithShape="0">
              <a:blip r:embed="rId3" cstate="print"/>
              <a:srcRect/>
              <a:tile tx="0" ty="0" sx="100000" sy="100000" flip="none" algn="tl"/>
            </a:blipFill>
            <a:ln w="9525">
              <a:solidFill>
                <a:schemeClr val="tx1"/>
              </a:solidFill>
              <a:round/>
              <a:headEnd/>
              <a:tailEnd/>
            </a:ln>
          </p:spPr>
          <p:txBody>
            <a:bodyPr lIns="0" tIns="0" rIns="0" bIns="0"/>
            <a:lstStyle/>
            <a:p>
              <a:pPr algn="ctr" fontAlgn="auto">
                <a:lnSpc>
                  <a:spcPct val="80000"/>
                </a:lnSpc>
                <a:spcBef>
                  <a:spcPts val="0"/>
                </a:spcBef>
                <a:spcAft>
                  <a:spcPts val="0"/>
                </a:spcAft>
              </a:pPr>
              <a:r>
                <a:rPr lang="ru-RU" sz="1200">
                  <a:solidFill>
                    <a:prstClr val="black"/>
                  </a:solidFill>
                  <a:latin typeface="Calibri"/>
                  <a:cs typeface="+mn-cs"/>
                </a:rPr>
                <a:t>Контроль эффективности защиты информации</a:t>
              </a:r>
            </a:p>
            <a:p>
              <a:pPr algn="just" fontAlgn="auto">
                <a:lnSpc>
                  <a:spcPct val="80000"/>
                </a:lnSpc>
                <a:spcBef>
                  <a:spcPts val="0"/>
                </a:spcBef>
                <a:spcAft>
                  <a:spcPts val="0"/>
                </a:spcAft>
                <a:buFont typeface="Wingdings" pitchFamily="2" charset="2"/>
                <a:buChar char="Ø"/>
              </a:pPr>
              <a:r>
                <a:rPr lang="ru-RU" sz="1200">
                  <a:solidFill>
                    <a:prstClr val="black"/>
                  </a:solidFill>
                  <a:latin typeface="Calibri"/>
                  <a:cs typeface="+mn-cs"/>
                </a:rPr>
                <a:t>Организационный контроль эффективности защиты информации</a:t>
              </a:r>
            </a:p>
            <a:p>
              <a:pPr algn="just" fontAlgn="auto">
                <a:lnSpc>
                  <a:spcPct val="80000"/>
                </a:lnSpc>
                <a:spcBef>
                  <a:spcPts val="0"/>
                </a:spcBef>
                <a:spcAft>
                  <a:spcPts val="0"/>
                </a:spcAft>
                <a:buFont typeface="Wingdings" pitchFamily="2" charset="2"/>
                <a:buChar char="Ø"/>
              </a:pPr>
              <a:r>
                <a:rPr lang="ru-RU" sz="1200">
                  <a:solidFill>
                    <a:prstClr val="black"/>
                  </a:solidFill>
                  <a:latin typeface="Calibri"/>
                  <a:cs typeface="+mn-cs"/>
                </a:rPr>
                <a:t>Технический контроль эффективности защиты информации</a:t>
              </a:r>
            </a:p>
            <a:p>
              <a:pPr algn="ctr" fontAlgn="auto">
                <a:lnSpc>
                  <a:spcPct val="80000"/>
                </a:lnSpc>
                <a:spcBef>
                  <a:spcPts val="0"/>
                </a:spcBef>
                <a:spcAft>
                  <a:spcPts val="0"/>
                </a:spcAft>
              </a:pPr>
              <a:endParaRPr lang="ru-RU" sz="1200">
                <a:solidFill>
                  <a:prstClr val="black"/>
                </a:solidFill>
                <a:latin typeface="Calibri"/>
                <a:cs typeface="+mn-cs"/>
              </a:endParaRPr>
            </a:p>
          </p:txBody>
        </p:sp>
      </p:grpSp>
      <p:sp>
        <p:nvSpPr>
          <p:cNvPr id="64568" name="Line 70"/>
          <p:cNvSpPr>
            <a:spLocks noChangeShapeType="1"/>
          </p:cNvSpPr>
          <p:nvPr/>
        </p:nvSpPr>
        <p:spPr bwMode="auto">
          <a:xfrm>
            <a:off x="1084263" y="3984625"/>
            <a:ext cx="6637337" cy="0"/>
          </a:xfrm>
          <a:prstGeom prst="line">
            <a:avLst/>
          </a:prstGeom>
          <a:noFill/>
          <a:ln w="9525">
            <a:solidFill>
              <a:schemeClr val="tx1"/>
            </a:solidFill>
            <a:round/>
            <a:headEnd/>
            <a:tailEnd/>
          </a:ln>
        </p:spPr>
        <p:txBody>
          <a:bodyPr/>
          <a:lstStyle/>
          <a:p>
            <a:pPr fontAlgn="auto">
              <a:spcBef>
                <a:spcPts val="0"/>
              </a:spcBef>
              <a:spcAft>
                <a:spcPts val="0"/>
              </a:spcAft>
            </a:pPr>
            <a:endParaRPr lang="ru-RU">
              <a:solidFill>
                <a:prstClr val="black"/>
              </a:solidFill>
              <a:latin typeface="Calibri"/>
              <a:cs typeface="+mn-cs"/>
            </a:endParaRPr>
          </a:p>
        </p:txBody>
      </p:sp>
      <p:sp>
        <p:nvSpPr>
          <p:cNvPr id="64569" name="Line 71"/>
          <p:cNvSpPr>
            <a:spLocks noChangeShapeType="1"/>
          </p:cNvSpPr>
          <p:nvPr/>
        </p:nvSpPr>
        <p:spPr bwMode="auto">
          <a:xfrm>
            <a:off x="1084263" y="3984625"/>
            <a:ext cx="0" cy="130175"/>
          </a:xfrm>
          <a:prstGeom prst="line">
            <a:avLst/>
          </a:prstGeom>
          <a:noFill/>
          <a:ln w="9525">
            <a:solidFill>
              <a:schemeClr val="tx1"/>
            </a:solidFill>
            <a:round/>
            <a:headEnd/>
            <a:tailEnd/>
          </a:ln>
        </p:spPr>
        <p:txBody>
          <a:bodyPr/>
          <a:lstStyle/>
          <a:p>
            <a:pPr fontAlgn="auto">
              <a:spcBef>
                <a:spcPts val="0"/>
              </a:spcBef>
              <a:spcAft>
                <a:spcPts val="0"/>
              </a:spcAft>
            </a:pPr>
            <a:endParaRPr lang="ru-RU">
              <a:solidFill>
                <a:prstClr val="black"/>
              </a:solidFill>
              <a:latin typeface="Calibri"/>
              <a:cs typeface="+mn-cs"/>
            </a:endParaRPr>
          </a:p>
        </p:txBody>
      </p:sp>
      <p:sp>
        <p:nvSpPr>
          <p:cNvPr id="64570" name="Line 72"/>
          <p:cNvSpPr>
            <a:spLocks noChangeShapeType="1"/>
          </p:cNvSpPr>
          <p:nvPr/>
        </p:nvSpPr>
        <p:spPr bwMode="auto">
          <a:xfrm>
            <a:off x="4267200" y="3984625"/>
            <a:ext cx="0" cy="130175"/>
          </a:xfrm>
          <a:prstGeom prst="line">
            <a:avLst/>
          </a:prstGeom>
          <a:noFill/>
          <a:ln w="9525">
            <a:solidFill>
              <a:schemeClr val="tx1"/>
            </a:solidFill>
            <a:round/>
            <a:headEnd/>
            <a:tailEnd/>
          </a:ln>
        </p:spPr>
        <p:txBody>
          <a:bodyPr/>
          <a:lstStyle/>
          <a:p>
            <a:pPr fontAlgn="auto">
              <a:spcBef>
                <a:spcPts val="0"/>
              </a:spcBef>
              <a:spcAft>
                <a:spcPts val="0"/>
              </a:spcAft>
            </a:pPr>
            <a:endParaRPr lang="ru-RU">
              <a:solidFill>
                <a:prstClr val="black"/>
              </a:solidFill>
              <a:latin typeface="Calibri"/>
              <a:cs typeface="+mn-cs"/>
            </a:endParaRPr>
          </a:p>
        </p:txBody>
      </p:sp>
      <p:sp>
        <p:nvSpPr>
          <p:cNvPr id="64571" name="Line 73"/>
          <p:cNvSpPr>
            <a:spLocks noChangeShapeType="1"/>
          </p:cNvSpPr>
          <p:nvPr/>
        </p:nvSpPr>
        <p:spPr bwMode="auto">
          <a:xfrm>
            <a:off x="7721600" y="3984625"/>
            <a:ext cx="0" cy="130175"/>
          </a:xfrm>
          <a:prstGeom prst="line">
            <a:avLst/>
          </a:prstGeom>
          <a:noFill/>
          <a:ln w="9525">
            <a:solidFill>
              <a:schemeClr val="tx1"/>
            </a:solidFill>
            <a:round/>
            <a:headEnd/>
            <a:tailEnd/>
          </a:ln>
        </p:spPr>
        <p:txBody>
          <a:bodyPr/>
          <a:lstStyle/>
          <a:p>
            <a:pPr fontAlgn="auto">
              <a:spcBef>
                <a:spcPts val="0"/>
              </a:spcBef>
              <a:spcAft>
                <a:spcPts val="0"/>
              </a:spcAft>
            </a:pPr>
            <a:endParaRPr lang="ru-RU">
              <a:solidFill>
                <a:prstClr val="black"/>
              </a:solidFill>
              <a:latin typeface="Calibri"/>
              <a:cs typeface="+mn-cs"/>
            </a:endParaRPr>
          </a:p>
        </p:txBody>
      </p:sp>
      <p:sp>
        <p:nvSpPr>
          <p:cNvPr id="64572" name="Line 74"/>
          <p:cNvSpPr>
            <a:spLocks noChangeShapeType="1"/>
          </p:cNvSpPr>
          <p:nvPr/>
        </p:nvSpPr>
        <p:spPr bwMode="auto">
          <a:xfrm>
            <a:off x="4064000" y="3852863"/>
            <a:ext cx="0" cy="131762"/>
          </a:xfrm>
          <a:prstGeom prst="line">
            <a:avLst/>
          </a:prstGeom>
          <a:noFill/>
          <a:ln w="9525">
            <a:solidFill>
              <a:schemeClr val="tx1"/>
            </a:solidFill>
            <a:round/>
            <a:headEnd/>
            <a:tailEnd/>
          </a:ln>
        </p:spPr>
        <p:txBody>
          <a:bodyPr/>
          <a:lstStyle/>
          <a:p>
            <a:pPr fontAlgn="auto">
              <a:spcBef>
                <a:spcPts val="0"/>
              </a:spcBef>
              <a:spcAft>
                <a:spcPts val="0"/>
              </a:spcAft>
            </a:pPr>
            <a:endParaRPr lang="ru-RU">
              <a:solidFill>
                <a:prstClr val="black"/>
              </a:solidFill>
              <a:latin typeface="Calibri"/>
              <a:cs typeface="+mn-cs"/>
            </a:endParaRPr>
          </a:p>
        </p:txBody>
      </p:sp>
      <p:sp>
        <p:nvSpPr>
          <p:cNvPr id="64573" name="AutoShape 75"/>
          <p:cNvSpPr>
            <a:spLocks noChangeArrowheads="1"/>
          </p:cNvSpPr>
          <p:nvPr/>
        </p:nvSpPr>
        <p:spPr bwMode="auto">
          <a:xfrm>
            <a:off x="541338" y="6335713"/>
            <a:ext cx="406400" cy="130175"/>
          </a:xfrm>
          <a:prstGeom prst="roundRect">
            <a:avLst>
              <a:gd name="adj" fmla="val 16667"/>
            </a:avLst>
          </a:prstGeom>
          <a:noFill/>
          <a:ln w="9525">
            <a:solidFill>
              <a:schemeClr val="tx1"/>
            </a:solidFill>
            <a:round/>
            <a:headEnd/>
            <a:tailEnd/>
          </a:ln>
        </p:spPr>
        <p:txBody>
          <a:bodyPr wrap="none" anchor="ctr"/>
          <a:lstStyle/>
          <a:p>
            <a:pPr fontAlgn="auto">
              <a:spcBef>
                <a:spcPts val="0"/>
              </a:spcBef>
              <a:spcAft>
                <a:spcPts val="0"/>
              </a:spcAft>
            </a:pPr>
            <a:endParaRPr lang="ru-RU">
              <a:solidFill>
                <a:prstClr val="black"/>
              </a:solidFill>
              <a:latin typeface="Calibri"/>
              <a:cs typeface="+mn-cs"/>
            </a:endParaRPr>
          </a:p>
        </p:txBody>
      </p:sp>
      <p:sp>
        <p:nvSpPr>
          <p:cNvPr id="64574" name="AutoShape 76"/>
          <p:cNvSpPr>
            <a:spLocks noChangeArrowheads="1"/>
          </p:cNvSpPr>
          <p:nvPr/>
        </p:nvSpPr>
        <p:spPr bwMode="auto">
          <a:xfrm>
            <a:off x="541338" y="6596063"/>
            <a:ext cx="406400" cy="131762"/>
          </a:xfrm>
          <a:prstGeom prst="roundRect">
            <a:avLst>
              <a:gd name="adj" fmla="val 16667"/>
            </a:avLst>
          </a:prstGeom>
          <a:noFill/>
          <a:ln w="9525">
            <a:solidFill>
              <a:schemeClr val="tx1"/>
            </a:solidFill>
            <a:prstDash val="lgDash"/>
            <a:round/>
            <a:headEnd/>
            <a:tailEnd/>
          </a:ln>
        </p:spPr>
        <p:txBody>
          <a:bodyPr wrap="none" anchor="ctr"/>
          <a:lstStyle/>
          <a:p>
            <a:pPr fontAlgn="auto">
              <a:spcBef>
                <a:spcPts val="0"/>
              </a:spcBef>
              <a:spcAft>
                <a:spcPts val="0"/>
              </a:spcAft>
            </a:pPr>
            <a:endParaRPr lang="ru-RU">
              <a:solidFill>
                <a:prstClr val="black"/>
              </a:solidFill>
              <a:latin typeface="Calibri"/>
              <a:cs typeface="+mn-cs"/>
            </a:endParaRPr>
          </a:p>
        </p:txBody>
      </p:sp>
      <p:sp>
        <p:nvSpPr>
          <p:cNvPr id="64575" name="AutoShape 77"/>
          <p:cNvSpPr>
            <a:spLocks noChangeArrowheads="1"/>
          </p:cNvSpPr>
          <p:nvPr/>
        </p:nvSpPr>
        <p:spPr bwMode="auto">
          <a:xfrm>
            <a:off x="947738" y="6335713"/>
            <a:ext cx="4064000" cy="130175"/>
          </a:xfrm>
          <a:prstGeom prst="roundRect">
            <a:avLst>
              <a:gd name="adj" fmla="val 16667"/>
            </a:avLst>
          </a:prstGeom>
          <a:noFill/>
          <a:ln w="9525">
            <a:noFill/>
            <a:round/>
            <a:headEnd/>
            <a:tailEnd/>
          </a:ln>
        </p:spPr>
        <p:txBody>
          <a:bodyPr wrap="none" lIns="80010" tIns="40005" rIns="80010" bIns="40005" anchor="ctr"/>
          <a:lstStyle/>
          <a:p>
            <a:pPr defTabSz="800100" fontAlgn="auto">
              <a:spcBef>
                <a:spcPts val="0"/>
              </a:spcBef>
              <a:spcAft>
                <a:spcPts val="0"/>
              </a:spcAft>
            </a:pPr>
            <a:r>
              <a:rPr lang="ru-RU" sz="1200">
                <a:solidFill>
                  <a:prstClr val="black"/>
                </a:solidFill>
                <a:latin typeface="Calibri"/>
                <a:cs typeface="+mn-cs"/>
              </a:rPr>
              <a:t>--  </a:t>
            </a:r>
            <a:r>
              <a:rPr lang="ru-RU" sz="1100">
                <a:solidFill>
                  <a:prstClr val="black"/>
                </a:solidFill>
                <a:latin typeface="Calibri"/>
                <a:cs typeface="+mn-cs"/>
              </a:rPr>
              <a:t>Обозначение</a:t>
            </a:r>
            <a:r>
              <a:rPr lang="ru-RU" sz="1200">
                <a:solidFill>
                  <a:prstClr val="black"/>
                </a:solidFill>
                <a:latin typeface="Calibri"/>
                <a:cs typeface="+mn-cs"/>
              </a:rPr>
              <a:t> терминов, подлежащих стандартизации</a:t>
            </a:r>
          </a:p>
        </p:txBody>
      </p:sp>
      <p:sp>
        <p:nvSpPr>
          <p:cNvPr id="64576" name="AutoShape 78"/>
          <p:cNvSpPr>
            <a:spLocks noChangeArrowheads="1"/>
          </p:cNvSpPr>
          <p:nvPr/>
        </p:nvSpPr>
        <p:spPr bwMode="auto">
          <a:xfrm flipV="1">
            <a:off x="947738" y="6530975"/>
            <a:ext cx="4200525" cy="261938"/>
          </a:xfrm>
          <a:prstGeom prst="roundRect">
            <a:avLst>
              <a:gd name="adj" fmla="val 16667"/>
            </a:avLst>
          </a:prstGeom>
          <a:noFill/>
          <a:ln w="9525">
            <a:noFill/>
            <a:round/>
            <a:headEnd/>
            <a:tailEnd/>
          </a:ln>
        </p:spPr>
        <p:txBody>
          <a:bodyPr rot="10800000" wrap="none" lIns="80010" tIns="40005" rIns="80010" bIns="40005" anchor="ctr"/>
          <a:lstStyle/>
          <a:p>
            <a:pPr defTabSz="800100" fontAlgn="auto">
              <a:lnSpc>
                <a:spcPct val="80000"/>
              </a:lnSpc>
              <a:spcBef>
                <a:spcPts val="0"/>
              </a:spcBef>
              <a:spcAft>
                <a:spcPts val="0"/>
              </a:spcAft>
            </a:pPr>
            <a:r>
              <a:rPr lang="ru-RU" sz="1100">
                <a:solidFill>
                  <a:prstClr val="black"/>
                </a:solidFill>
                <a:latin typeface="Calibri"/>
                <a:cs typeface="+mn-cs"/>
              </a:rPr>
              <a:t>--- Обозначение терминов, не подлежащих стандартизации </a:t>
            </a:r>
          </a:p>
          <a:p>
            <a:pPr defTabSz="800100" fontAlgn="auto">
              <a:lnSpc>
                <a:spcPct val="80000"/>
              </a:lnSpc>
              <a:spcBef>
                <a:spcPts val="0"/>
              </a:spcBef>
              <a:spcAft>
                <a:spcPts val="0"/>
              </a:spcAft>
            </a:pPr>
            <a:r>
              <a:rPr lang="ru-RU" sz="1100">
                <a:solidFill>
                  <a:prstClr val="black"/>
                </a:solidFill>
                <a:latin typeface="Calibri"/>
                <a:cs typeface="+mn-cs"/>
              </a:rPr>
              <a:t>Термины приведенные для понимания классификационной схемы</a:t>
            </a:r>
          </a:p>
        </p:txBody>
      </p:sp>
    </p:spTree>
    <p:extLst>
      <p:ext uri="{BB962C8B-B14F-4D97-AF65-F5344CB8AC3E}">
        <p14:creationId xmlns:p14="http://schemas.microsoft.com/office/powerpoint/2010/main" val="126394458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2"/>
          <p:cNvSpPr>
            <a:spLocks noGrp="1" noChangeArrowheads="1"/>
          </p:cNvSpPr>
          <p:nvPr>
            <p:ph type="title"/>
          </p:nvPr>
        </p:nvSpPr>
        <p:spPr>
          <a:xfrm>
            <a:off x="468313" y="0"/>
            <a:ext cx="8229600" cy="561975"/>
          </a:xfrm>
        </p:spPr>
        <p:txBody>
          <a:bodyPr>
            <a:normAutofit/>
          </a:bodyPr>
          <a:lstStyle/>
          <a:p>
            <a:pPr eaLnBrk="1" hangingPunct="1"/>
            <a:r>
              <a:rPr lang="ru-RU" sz="3400" b="1" dirty="0" smtClean="0">
                <a:solidFill>
                  <a:srgbClr val="990033"/>
                </a:solidFill>
                <a:latin typeface="Times New Roman" pitchFamily="18" charset="0"/>
                <a:cs typeface="Times New Roman" pitchFamily="18" charset="0"/>
              </a:rPr>
              <a:t>Принципы организации ТЗИ</a:t>
            </a:r>
          </a:p>
        </p:txBody>
      </p:sp>
      <p:sp>
        <p:nvSpPr>
          <p:cNvPr id="65541" name="Rectangle 3"/>
          <p:cNvSpPr>
            <a:spLocks noGrp="1" noChangeArrowheads="1"/>
          </p:cNvSpPr>
          <p:nvPr>
            <p:ph idx="1"/>
          </p:nvPr>
        </p:nvSpPr>
        <p:spPr>
          <a:xfrm>
            <a:off x="179388" y="692150"/>
            <a:ext cx="8785225" cy="5976938"/>
          </a:xfrm>
        </p:spPr>
        <p:txBody>
          <a:bodyPr/>
          <a:lstStyle/>
          <a:p>
            <a:pPr marL="0" indent="447675" algn="just" eaLnBrk="1" hangingPunct="1">
              <a:lnSpc>
                <a:spcPct val="105000"/>
              </a:lnSpc>
              <a:spcBef>
                <a:spcPct val="55000"/>
              </a:spcBef>
            </a:pPr>
            <a:r>
              <a:rPr lang="ru-RU" sz="2000" b="1" u="sng" dirty="0" smtClean="0">
                <a:latin typeface="Times New Roman" pitchFamily="18" charset="0"/>
                <a:cs typeface="Times New Roman" pitchFamily="18" charset="0"/>
              </a:rPr>
              <a:t>Принцип системности</a:t>
            </a:r>
            <a:r>
              <a:rPr lang="ru-RU" sz="1600" b="1" dirty="0" smtClean="0">
                <a:latin typeface="Times New Roman" pitchFamily="18" charset="0"/>
                <a:cs typeface="Times New Roman" pitchFamily="18" charset="0"/>
              </a:rPr>
              <a:t>  предполагает необходимость учета всех взаимосвязанных, взаимодействующих и изменяющихся во времени элементов, условий и факторов, существенно значимых для понимания и решения проблемы обеспечения безопасности ИТКС.</a:t>
            </a:r>
          </a:p>
          <a:p>
            <a:pPr marL="0" indent="447675" algn="just" eaLnBrk="1" hangingPunct="1">
              <a:lnSpc>
                <a:spcPct val="105000"/>
              </a:lnSpc>
              <a:spcBef>
                <a:spcPct val="55000"/>
              </a:spcBef>
            </a:pPr>
            <a:r>
              <a:rPr lang="ru-RU" sz="2000" b="1" u="sng" dirty="0" smtClean="0">
                <a:latin typeface="Times New Roman" pitchFamily="18" charset="0"/>
                <a:cs typeface="Times New Roman" pitchFamily="18" charset="0"/>
              </a:rPr>
              <a:t>Принцип комплексности</a:t>
            </a:r>
            <a:r>
              <a:rPr lang="ru-RU" sz="1600" b="1" dirty="0" smtClean="0">
                <a:latin typeface="Times New Roman" pitchFamily="18" charset="0"/>
                <a:cs typeface="Times New Roman" pitchFamily="18" charset="0"/>
              </a:rPr>
              <a:t> предполагает согласованное применение разнородных средств при построении целостной системы защиты.</a:t>
            </a:r>
          </a:p>
          <a:p>
            <a:pPr marL="0" indent="447675" algn="just" eaLnBrk="1" hangingPunct="1">
              <a:lnSpc>
                <a:spcPct val="105000"/>
              </a:lnSpc>
              <a:spcBef>
                <a:spcPct val="55000"/>
              </a:spcBef>
            </a:pPr>
            <a:r>
              <a:rPr lang="ru-RU" sz="2000" b="1" u="sng" dirty="0" smtClean="0">
                <a:latin typeface="Times New Roman" pitchFamily="18" charset="0"/>
                <a:cs typeface="Times New Roman" pitchFamily="18" charset="0"/>
              </a:rPr>
              <a:t>Принцип непрерывности</a:t>
            </a:r>
            <a:r>
              <a:rPr lang="ru-RU" sz="1600" dirty="0" smtClean="0">
                <a:latin typeface="Times New Roman" pitchFamily="18" charset="0"/>
                <a:cs typeface="Times New Roman" pitchFamily="18" charset="0"/>
              </a:rPr>
              <a:t> </a:t>
            </a:r>
            <a:r>
              <a:rPr lang="ru-RU" sz="1600" b="1" dirty="0" smtClean="0">
                <a:latin typeface="Times New Roman" pitchFamily="18" charset="0"/>
                <a:cs typeface="Times New Roman" pitchFamily="18" charset="0"/>
              </a:rPr>
              <a:t>предполагает, что  защита информации - это  непрерывный целенаправленный процесс, предполагающий принятие соответствующих мер в ходе всего рассматриваемого периода защиты информации.</a:t>
            </a:r>
            <a:endParaRPr lang="ru-RU" sz="1600" dirty="0" smtClean="0">
              <a:latin typeface="Times New Roman" pitchFamily="18" charset="0"/>
              <a:cs typeface="Times New Roman" pitchFamily="18" charset="0"/>
            </a:endParaRPr>
          </a:p>
          <a:p>
            <a:pPr marL="0" indent="447675" algn="just" eaLnBrk="1" hangingPunct="1">
              <a:lnSpc>
                <a:spcPct val="105000"/>
              </a:lnSpc>
              <a:spcBef>
                <a:spcPct val="55000"/>
              </a:spcBef>
            </a:pPr>
            <a:r>
              <a:rPr lang="ru-RU" sz="2000" b="1" u="sng" dirty="0" smtClean="0">
                <a:latin typeface="Times New Roman" pitchFamily="18" charset="0"/>
                <a:cs typeface="Times New Roman" pitchFamily="18" charset="0"/>
              </a:rPr>
              <a:t>Разумная достаточность</a:t>
            </a:r>
            <a:r>
              <a:rPr lang="ru-RU" sz="1600" dirty="0" smtClean="0">
                <a:latin typeface="Times New Roman" pitchFamily="18" charset="0"/>
                <a:cs typeface="Times New Roman" pitchFamily="18" charset="0"/>
              </a:rPr>
              <a:t> </a:t>
            </a:r>
            <a:r>
              <a:rPr lang="ru-RU" sz="1600" b="1" dirty="0" smtClean="0">
                <a:latin typeface="Times New Roman" pitchFamily="18" charset="0"/>
                <a:cs typeface="Times New Roman" pitchFamily="18" charset="0"/>
              </a:rPr>
              <a:t>предполагает то, что важно правильно выбрать тот достаточный уровень зашиты, при котором затраты, риск и размер возможного ущерба были бы приемлемыми.</a:t>
            </a:r>
          </a:p>
          <a:p>
            <a:pPr marL="0" indent="447675" algn="just" eaLnBrk="1" hangingPunct="1">
              <a:lnSpc>
                <a:spcPct val="105000"/>
              </a:lnSpc>
              <a:spcBef>
                <a:spcPct val="55000"/>
              </a:spcBef>
            </a:pPr>
            <a:r>
              <a:rPr lang="ru-RU" sz="2000" b="1" u="sng" dirty="0" smtClean="0">
                <a:latin typeface="Times New Roman" pitchFamily="18" charset="0"/>
                <a:cs typeface="Times New Roman" pitchFamily="18" charset="0"/>
              </a:rPr>
              <a:t>Принцип гибкости</a:t>
            </a:r>
            <a:r>
              <a:rPr lang="ru-RU" sz="1800" b="1" dirty="0" smtClean="0">
                <a:latin typeface="Times New Roman" pitchFamily="18" charset="0"/>
                <a:cs typeface="Times New Roman" pitchFamily="18" charset="0"/>
              </a:rPr>
              <a:t> системы защиты</a:t>
            </a:r>
            <a:r>
              <a:rPr lang="ru-RU" sz="1600" dirty="0" smtClean="0">
                <a:latin typeface="Times New Roman" pitchFamily="18" charset="0"/>
                <a:cs typeface="Times New Roman" pitchFamily="18" charset="0"/>
              </a:rPr>
              <a:t> </a:t>
            </a:r>
            <a:r>
              <a:rPr lang="ru-RU" sz="1600" b="1" dirty="0" smtClean="0">
                <a:latin typeface="Times New Roman" pitchFamily="18" charset="0"/>
                <a:cs typeface="Times New Roman" pitchFamily="18" charset="0"/>
              </a:rPr>
              <a:t>направлен на обеспечение возможности варьирования уровнем защищенности.</a:t>
            </a:r>
          </a:p>
          <a:p>
            <a:pPr marL="0" indent="447675" algn="just" eaLnBrk="1" hangingPunct="1">
              <a:lnSpc>
                <a:spcPct val="105000"/>
              </a:lnSpc>
              <a:spcBef>
                <a:spcPct val="55000"/>
              </a:spcBef>
            </a:pPr>
            <a:r>
              <a:rPr lang="ru-RU" sz="2000" b="1" u="sng" dirty="0" smtClean="0">
                <a:latin typeface="Times New Roman" pitchFamily="18" charset="0"/>
                <a:cs typeface="Times New Roman" pitchFamily="18" charset="0"/>
              </a:rPr>
              <a:t>Принцип открытости алгоритмов и механизмов защиты</a:t>
            </a:r>
            <a:r>
              <a:rPr lang="ru-RU" sz="1600" dirty="0" smtClean="0">
                <a:latin typeface="Times New Roman" pitchFamily="18" charset="0"/>
                <a:cs typeface="Times New Roman" pitchFamily="18" charset="0"/>
              </a:rPr>
              <a:t> </a:t>
            </a:r>
            <a:r>
              <a:rPr lang="ru-RU" sz="1600" b="1" dirty="0" smtClean="0">
                <a:latin typeface="Times New Roman" pitchFamily="18" charset="0"/>
                <a:cs typeface="Times New Roman" pitchFamily="18" charset="0"/>
              </a:rPr>
              <a:t>предполагает, что защита не должна обеспечиваться только за счет секретности структурной организации и алгоритмов функционирования ее подсистем. При этом знание</a:t>
            </a:r>
            <a:r>
              <a:rPr lang="en-US" sz="1600" b="1" dirty="0" smtClean="0">
                <a:latin typeface="Times New Roman" pitchFamily="18" charset="0"/>
                <a:cs typeface="Times New Roman" pitchFamily="18" charset="0"/>
              </a:rPr>
              <a:t> </a:t>
            </a:r>
            <a:r>
              <a:rPr lang="ru-RU" sz="1600" b="1" dirty="0" smtClean="0">
                <a:latin typeface="Times New Roman" pitchFamily="18" charset="0"/>
                <a:cs typeface="Times New Roman" pitchFamily="18" charset="0"/>
              </a:rPr>
              <a:t>алгоритмов работы системы защиты не должно давать возможности ее преодоления.</a:t>
            </a:r>
            <a:endParaRPr lang="ru-RU" sz="1600" dirty="0" smtClean="0">
              <a:latin typeface="Times New Roman" pitchFamily="18" charset="0"/>
              <a:cs typeface="Times New Roman" pitchFamily="18" charset="0"/>
            </a:endParaRPr>
          </a:p>
        </p:txBody>
      </p:sp>
      <p:sp>
        <p:nvSpPr>
          <p:cNvPr id="65538" name="Дата 3"/>
          <p:cNvSpPr>
            <a:spLocks noGrp="1"/>
          </p:cNvSpPr>
          <p:nvPr>
            <p:ph type="dt" sz="half" idx="10"/>
          </p:nvPr>
        </p:nvSpPr>
        <p:spPr>
          <a:noFill/>
        </p:spPr>
        <p:txBody>
          <a:bodyPr/>
          <a:lstStyle/>
          <a:p>
            <a:fld id="{514D0E06-4B16-4285-A26A-93C69CE13A45}" type="datetime1">
              <a:rPr lang="ru-RU" smtClean="0">
                <a:solidFill>
                  <a:prstClr val="black">
                    <a:tint val="75000"/>
                  </a:prstClr>
                </a:solidFill>
              </a:rPr>
              <a:pPr/>
              <a:t>23.11.2024</a:t>
            </a:fld>
            <a:endParaRPr lang="ru-RU" smtClean="0">
              <a:solidFill>
                <a:prstClr val="black">
                  <a:tint val="75000"/>
                </a:prstClr>
              </a:solidFill>
            </a:endParaRPr>
          </a:p>
        </p:txBody>
      </p:sp>
      <p:sp>
        <p:nvSpPr>
          <p:cNvPr id="65539" name="Номер слайда 5"/>
          <p:cNvSpPr>
            <a:spLocks noGrp="1"/>
          </p:cNvSpPr>
          <p:nvPr>
            <p:ph type="sldNum" sz="quarter" idx="12"/>
          </p:nvPr>
        </p:nvSpPr>
        <p:spPr>
          <a:noFill/>
        </p:spPr>
        <p:txBody>
          <a:bodyPr/>
          <a:lstStyle/>
          <a:p>
            <a:fld id="{B9E41B36-2F92-4B85-B737-637FA0DFC04F}" type="slidenum">
              <a:rPr lang="ru-RU" smtClean="0">
                <a:solidFill>
                  <a:prstClr val="black">
                    <a:tint val="75000"/>
                  </a:prstClr>
                </a:solidFill>
              </a:rPr>
              <a:pPr/>
              <a:t>13</a:t>
            </a:fld>
            <a:endParaRPr lang="ru-RU" smtClean="0">
              <a:solidFill>
                <a:prstClr val="black">
                  <a:tint val="75000"/>
                </a:prstClr>
              </a:solidFill>
            </a:endParaRPr>
          </a:p>
        </p:txBody>
      </p:sp>
      <p:sp>
        <p:nvSpPr>
          <p:cNvPr id="65542" name="Text Box 4"/>
          <p:cNvSpPr txBox="1">
            <a:spLocks noChangeArrowheads="1"/>
          </p:cNvSpPr>
          <p:nvPr/>
        </p:nvSpPr>
        <p:spPr bwMode="auto">
          <a:xfrm>
            <a:off x="900113" y="2060575"/>
            <a:ext cx="7920037" cy="366713"/>
          </a:xfrm>
          <a:prstGeom prst="rect">
            <a:avLst/>
          </a:prstGeom>
          <a:noFill/>
          <a:ln w="9525">
            <a:noFill/>
            <a:miter lim="800000"/>
            <a:headEnd/>
            <a:tailEnd/>
          </a:ln>
        </p:spPr>
        <p:txBody>
          <a:bodyPr>
            <a:spAutoFit/>
          </a:bodyPr>
          <a:lstStyle/>
          <a:p>
            <a:pPr fontAlgn="auto">
              <a:spcBef>
                <a:spcPct val="50000"/>
              </a:spcBef>
              <a:spcAft>
                <a:spcPts val="0"/>
              </a:spcAft>
            </a:pPr>
            <a:endParaRPr lang="ru-RU">
              <a:solidFill>
                <a:prstClr val="black"/>
              </a:solidFill>
              <a:latin typeface="Arial" pitchFamily="34" charset="0"/>
              <a:cs typeface="+mn-cs"/>
            </a:endParaRPr>
          </a:p>
        </p:txBody>
      </p:sp>
    </p:spTree>
    <p:extLst>
      <p:ext uri="{BB962C8B-B14F-4D97-AF65-F5344CB8AC3E}">
        <p14:creationId xmlns:p14="http://schemas.microsoft.com/office/powerpoint/2010/main" val="19450758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2"/>
          <p:cNvSpPr>
            <a:spLocks noGrp="1" noChangeArrowheads="1"/>
          </p:cNvSpPr>
          <p:nvPr>
            <p:ph type="title"/>
          </p:nvPr>
        </p:nvSpPr>
        <p:spPr>
          <a:xfrm>
            <a:off x="381000" y="0"/>
            <a:ext cx="8295456" cy="1143000"/>
          </a:xfrm>
          <a:noFill/>
        </p:spPr>
        <p:txBody>
          <a:bodyPr>
            <a:normAutofit/>
          </a:bodyPr>
          <a:lstStyle/>
          <a:p>
            <a:pPr eaLnBrk="1" hangingPunct="1"/>
            <a:r>
              <a:rPr lang="ru-RU" sz="3000" b="1" dirty="0" smtClean="0">
                <a:solidFill>
                  <a:srgbClr val="FF0000"/>
                </a:solidFill>
                <a:cs typeface="Times New Roman" pitchFamily="18" charset="0"/>
              </a:rPr>
              <a:t>Понятие системы защиты информации на объекте информатизации</a:t>
            </a:r>
            <a:r>
              <a:rPr lang="ru-RU" dirty="0" smtClean="0">
                <a:solidFill>
                  <a:srgbClr val="FF0000"/>
                </a:solidFill>
              </a:rPr>
              <a:t> </a:t>
            </a:r>
          </a:p>
        </p:txBody>
      </p:sp>
      <p:sp>
        <p:nvSpPr>
          <p:cNvPr id="76802" name="Дата 2"/>
          <p:cNvSpPr>
            <a:spLocks noGrp="1"/>
          </p:cNvSpPr>
          <p:nvPr>
            <p:ph type="dt" sz="half" idx="10"/>
          </p:nvPr>
        </p:nvSpPr>
        <p:spPr>
          <a:noFill/>
        </p:spPr>
        <p:txBody>
          <a:bodyPr/>
          <a:lstStyle/>
          <a:p>
            <a:fld id="{B11884F1-7E3B-4940-8967-4732CA3A7A67}" type="datetime1">
              <a:rPr lang="ru-RU" smtClean="0">
                <a:solidFill>
                  <a:prstClr val="black">
                    <a:tint val="75000"/>
                  </a:prstClr>
                </a:solidFill>
              </a:rPr>
              <a:pPr/>
              <a:t>23.11.2024</a:t>
            </a:fld>
            <a:endParaRPr lang="ru-RU" smtClean="0">
              <a:solidFill>
                <a:prstClr val="black">
                  <a:tint val="75000"/>
                </a:prstClr>
              </a:solidFill>
            </a:endParaRPr>
          </a:p>
        </p:txBody>
      </p:sp>
      <p:sp>
        <p:nvSpPr>
          <p:cNvPr id="76803" name="Номер слайда 4"/>
          <p:cNvSpPr>
            <a:spLocks noGrp="1"/>
          </p:cNvSpPr>
          <p:nvPr>
            <p:ph type="sldNum" sz="quarter" idx="12"/>
          </p:nvPr>
        </p:nvSpPr>
        <p:spPr>
          <a:noFill/>
        </p:spPr>
        <p:txBody>
          <a:bodyPr/>
          <a:lstStyle/>
          <a:p>
            <a:fld id="{B3582F0C-6741-4A45-9FE8-CAB581B4F882}" type="slidenum">
              <a:rPr lang="ru-RU" smtClean="0">
                <a:solidFill>
                  <a:prstClr val="black">
                    <a:tint val="75000"/>
                  </a:prstClr>
                </a:solidFill>
              </a:rPr>
              <a:pPr/>
              <a:t>14</a:t>
            </a:fld>
            <a:endParaRPr lang="ru-RU" smtClean="0">
              <a:solidFill>
                <a:prstClr val="black">
                  <a:tint val="75000"/>
                </a:prstClr>
              </a:solidFill>
            </a:endParaRPr>
          </a:p>
        </p:txBody>
      </p:sp>
      <p:sp>
        <p:nvSpPr>
          <p:cNvPr id="445443" name="Rectangle 3"/>
          <p:cNvSpPr>
            <a:spLocks noChangeArrowheads="1"/>
          </p:cNvSpPr>
          <p:nvPr/>
        </p:nvSpPr>
        <p:spPr bwMode="auto">
          <a:xfrm>
            <a:off x="0" y="1828800"/>
            <a:ext cx="9144000" cy="3727944"/>
          </a:xfrm>
          <a:prstGeom prst="rect">
            <a:avLst/>
          </a:prstGeom>
          <a:noFill/>
          <a:ln w="9525">
            <a:noFill/>
            <a:miter lim="800000"/>
            <a:headEnd/>
            <a:tailEnd/>
          </a:ln>
          <a:effectLst/>
        </p:spPr>
        <p:txBody>
          <a:bodyPr>
            <a:spAutoFit/>
          </a:bodyPr>
          <a:lstStyle/>
          <a:p>
            <a:pPr algn="ctr" fontAlgn="auto">
              <a:lnSpc>
                <a:spcPct val="125000"/>
              </a:lnSpc>
              <a:spcBef>
                <a:spcPts val="0"/>
              </a:spcBef>
              <a:spcAft>
                <a:spcPts val="0"/>
              </a:spcAft>
              <a:defRPr/>
            </a:pPr>
            <a:r>
              <a:rPr lang="ru-RU" sz="3200" i="1" u="sng" dirty="0">
                <a:solidFill>
                  <a:srgbClr val="A50021"/>
                </a:solidFill>
                <a:latin typeface="Times New Roman" pitchFamily="18" charset="0"/>
                <a:cs typeface="Times New Roman" pitchFamily="18" charset="0"/>
              </a:rPr>
              <a:t>СИСТЕМА ЗАЩИТЫ ИНФОРМАЦИИ ОТ НЕСАНКЦИОНИРОВАННОГО ДОСТУПА</a:t>
            </a:r>
            <a:r>
              <a:rPr lang="ru-RU" sz="3200" dirty="0">
                <a:solidFill>
                  <a:srgbClr val="A50021"/>
                </a:solidFill>
                <a:latin typeface="Times New Roman" pitchFamily="18" charset="0"/>
                <a:cs typeface="Times New Roman" pitchFamily="18" charset="0"/>
              </a:rPr>
              <a:t> -</a:t>
            </a:r>
          </a:p>
          <a:p>
            <a:pPr algn="just" eaLnBrk="0" fontAlgn="auto" hangingPunct="0">
              <a:lnSpc>
                <a:spcPct val="125000"/>
              </a:lnSpc>
              <a:spcBef>
                <a:spcPts val="0"/>
              </a:spcBef>
              <a:spcAft>
                <a:spcPts val="0"/>
              </a:spcAft>
              <a:defRPr/>
            </a:pPr>
            <a:r>
              <a:rPr lang="ru-RU" sz="3200" dirty="0">
                <a:solidFill>
                  <a:srgbClr val="A50021"/>
                </a:solidFill>
                <a:latin typeface="Times New Roman" pitchFamily="18" charset="0"/>
                <a:cs typeface="Times New Roman" pitchFamily="18" charset="0"/>
              </a:rPr>
              <a:t>комплекс организационных мер и программных, </a:t>
            </a:r>
            <a:r>
              <a:rPr lang="ru-RU" sz="3200" dirty="0">
                <a:solidFill>
                  <a:srgbClr val="A50021"/>
                </a:solidFill>
                <a:effectLst>
                  <a:outerShdw blurRad="38100" dist="38100" dir="2700000" algn="tl">
                    <a:srgbClr val="C0C0C0"/>
                  </a:outerShdw>
                </a:effectLst>
                <a:latin typeface="Times New Roman" pitchFamily="18" charset="0"/>
                <a:cs typeface="Times New Roman" pitchFamily="18" charset="0"/>
              </a:rPr>
              <a:t>физических, аппаратных</a:t>
            </a:r>
            <a:r>
              <a:rPr lang="ru-RU" sz="3200" dirty="0">
                <a:solidFill>
                  <a:srgbClr val="A50021"/>
                </a:solidFill>
                <a:latin typeface="Times New Roman" pitchFamily="18" charset="0"/>
                <a:cs typeface="Times New Roman" pitchFamily="18" charset="0"/>
              </a:rPr>
              <a:t>, программно-аппаратных средств защиты от несанкционированного доступа к информации в автоматизированных системах. </a:t>
            </a:r>
            <a:endParaRPr lang="ru-RU" sz="32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246154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2"/>
          <p:cNvSpPr>
            <a:spLocks noGrp="1" noChangeArrowheads="1"/>
          </p:cNvSpPr>
          <p:nvPr>
            <p:ph type="title"/>
          </p:nvPr>
        </p:nvSpPr>
        <p:spPr>
          <a:xfrm>
            <a:off x="228600" y="228600"/>
            <a:ext cx="8915400" cy="685800"/>
          </a:xfrm>
          <a:noFill/>
        </p:spPr>
        <p:txBody>
          <a:bodyPr>
            <a:normAutofit fontScale="90000"/>
          </a:bodyPr>
          <a:lstStyle/>
          <a:p>
            <a:pPr eaLnBrk="1" hangingPunct="1"/>
            <a:r>
              <a:rPr lang="ru-RU" sz="2400" b="1" dirty="0" smtClean="0">
                <a:solidFill>
                  <a:srgbClr val="FF0000"/>
                </a:solidFill>
                <a:cs typeface="Times New Roman" pitchFamily="18" charset="0"/>
              </a:rPr>
              <a:t>Понятие системы защиты информации на объекте информатизации</a:t>
            </a:r>
            <a:r>
              <a:rPr lang="ru-RU" sz="2400" b="1" dirty="0" smtClean="0">
                <a:solidFill>
                  <a:srgbClr val="FF0000"/>
                </a:solidFill>
              </a:rPr>
              <a:t> (продолжение)</a:t>
            </a:r>
          </a:p>
        </p:txBody>
      </p:sp>
      <p:sp>
        <p:nvSpPr>
          <p:cNvPr id="77826" name="Дата 2"/>
          <p:cNvSpPr>
            <a:spLocks noGrp="1"/>
          </p:cNvSpPr>
          <p:nvPr>
            <p:ph type="dt" sz="half" idx="10"/>
          </p:nvPr>
        </p:nvSpPr>
        <p:spPr>
          <a:noFill/>
        </p:spPr>
        <p:txBody>
          <a:bodyPr/>
          <a:lstStyle/>
          <a:p>
            <a:fld id="{6C230D02-3A67-4EA2-8D0E-3CB2253EA20F}" type="datetime1">
              <a:rPr lang="ru-RU" smtClean="0">
                <a:solidFill>
                  <a:prstClr val="black">
                    <a:tint val="75000"/>
                  </a:prstClr>
                </a:solidFill>
              </a:rPr>
              <a:pPr/>
              <a:t>23.11.2024</a:t>
            </a:fld>
            <a:endParaRPr lang="ru-RU" smtClean="0">
              <a:solidFill>
                <a:prstClr val="black">
                  <a:tint val="75000"/>
                </a:prstClr>
              </a:solidFill>
            </a:endParaRPr>
          </a:p>
        </p:txBody>
      </p:sp>
      <p:sp>
        <p:nvSpPr>
          <p:cNvPr id="77827" name="Номер слайда 4"/>
          <p:cNvSpPr>
            <a:spLocks noGrp="1"/>
          </p:cNvSpPr>
          <p:nvPr>
            <p:ph type="sldNum" sz="quarter" idx="12"/>
          </p:nvPr>
        </p:nvSpPr>
        <p:spPr>
          <a:noFill/>
        </p:spPr>
        <p:txBody>
          <a:bodyPr/>
          <a:lstStyle/>
          <a:p>
            <a:fld id="{0A62B98A-1811-46B9-8B65-94A63BC9B35F}" type="slidenum">
              <a:rPr lang="ru-RU" smtClean="0">
                <a:solidFill>
                  <a:prstClr val="black">
                    <a:tint val="75000"/>
                  </a:prstClr>
                </a:solidFill>
              </a:rPr>
              <a:pPr/>
              <a:t>15</a:t>
            </a:fld>
            <a:endParaRPr lang="ru-RU" smtClean="0">
              <a:solidFill>
                <a:prstClr val="black">
                  <a:tint val="75000"/>
                </a:prstClr>
              </a:solidFill>
            </a:endParaRPr>
          </a:p>
        </p:txBody>
      </p:sp>
      <p:sp>
        <p:nvSpPr>
          <p:cNvPr id="77830" name="Rectangle 4"/>
          <p:cNvSpPr>
            <a:spLocks noChangeArrowheads="1"/>
          </p:cNvSpPr>
          <p:nvPr/>
        </p:nvSpPr>
        <p:spPr bwMode="auto">
          <a:xfrm>
            <a:off x="228600" y="1556792"/>
            <a:ext cx="8915400" cy="3046988"/>
          </a:xfrm>
          <a:prstGeom prst="rect">
            <a:avLst/>
          </a:prstGeom>
          <a:noFill/>
          <a:ln w="9525">
            <a:noFill/>
            <a:miter lim="800000"/>
            <a:headEnd/>
            <a:tailEnd/>
          </a:ln>
        </p:spPr>
        <p:txBody>
          <a:bodyPr wrap="square">
            <a:spAutoFit/>
          </a:bodyPr>
          <a:lstStyle/>
          <a:p>
            <a:pPr algn="just" fontAlgn="auto">
              <a:spcBef>
                <a:spcPct val="50000"/>
              </a:spcBef>
              <a:spcAft>
                <a:spcPts val="0"/>
              </a:spcAft>
            </a:pPr>
            <a:r>
              <a:rPr lang="ru-RU" sz="2400" dirty="0">
                <a:solidFill>
                  <a:srgbClr val="FF0000"/>
                </a:solidFill>
                <a:latin typeface="Times New Roman" pitchFamily="18" charset="0"/>
                <a:cs typeface="Times New Roman" pitchFamily="18" charset="0"/>
              </a:rPr>
              <a:t>СИСТЕМА ЗАЩИТЫ ИНФОРМАЦИИ - </a:t>
            </a:r>
            <a:r>
              <a:rPr lang="ru-RU" sz="2400" dirty="0">
                <a:latin typeface="Times New Roman" pitchFamily="18" charset="0"/>
                <a:cs typeface="Times New Roman" pitchFamily="18" charset="0"/>
              </a:rPr>
              <a:t>совокупность органов и/или исполнителей, используемой ими техники защиты информации, а также объектов защиты, организованная и функционирующая по правилам, установленным соответствующими правовыми, организационно - распорядительными и нормативными документами в области защиты информации. </a:t>
            </a:r>
            <a:r>
              <a:rPr lang="ru-RU" sz="2400" dirty="0">
                <a:solidFill>
                  <a:srgbClr val="FF0000"/>
                </a:solidFill>
                <a:latin typeface="Times New Roman" pitchFamily="18" charset="0"/>
                <a:cs typeface="Times New Roman" pitchFamily="18" charset="0"/>
              </a:rPr>
              <a:t>ГОСТ Р 50922-96. Защита информации. Основные термины и определения </a:t>
            </a:r>
          </a:p>
        </p:txBody>
      </p:sp>
    </p:spTree>
    <p:extLst>
      <p:ext uri="{BB962C8B-B14F-4D97-AF65-F5344CB8AC3E}">
        <p14:creationId xmlns:p14="http://schemas.microsoft.com/office/powerpoint/2010/main" val="2962224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3"/>
            <a:ext cx="8229600" cy="855662"/>
          </a:xfrm>
          <a:noFill/>
          <a:extLst>
            <a:ext uri="{909E8E84-426E-40DD-AFC4-6F175D3DCCD1}">
              <a14:hiddenFill xmlns:a14="http://schemas.microsoft.com/office/drawing/2010/main">
                <a:solidFill>
                  <a:srgbClr val="FFFFFF"/>
                </a:solidFill>
              </a14:hiddenFill>
            </a:ext>
          </a:extLst>
        </p:spPr>
        <p:txBody>
          <a:bodyPr>
            <a:normAutofit fontScale="90000"/>
          </a:bodyPr>
          <a:lstStyle/>
          <a:p>
            <a:r>
              <a:rPr lang="ru-RU" altLang="ru-RU" sz="2800" b="1" dirty="0" smtClean="0">
                <a:solidFill>
                  <a:srgbClr val="C00000"/>
                </a:solidFill>
                <a:effectLst/>
                <a:latin typeface="Times New Roman" panose="02020603050405020304" pitchFamily="18" charset="0"/>
                <a:cs typeface="Times New Roman" panose="02020603050405020304" pitchFamily="18" charset="0"/>
              </a:rPr>
              <a:t>Основная цель защиты информации – обеспечение заданного уровня ее безопасности</a:t>
            </a:r>
          </a:p>
        </p:txBody>
      </p:sp>
      <p:sp>
        <p:nvSpPr>
          <p:cNvPr id="23555" name="Rectangle 3"/>
          <p:cNvSpPr>
            <a:spLocks noGrp="1" noChangeArrowheads="1"/>
          </p:cNvSpPr>
          <p:nvPr>
            <p:ph idx="1"/>
          </p:nvPr>
        </p:nvSpPr>
        <p:spPr>
          <a:xfrm>
            <a:off x="206375" y="1403350"/>
            <a:ext cx="8775700" cy="5175250"/>
          </a:xfrm>
          <a:noFill/>
          <a:extLst>
            <a:ext uri="{909E8E84-426E-40DD-AFC4-6F175D3DCCD1}">
              <a14:hiddenFill xmlns:a14="http://schemas.microsoft.com/office/drawing/2010/main">
                <a:solidFill>
                  <a:srgbClr val="FFFFFF"/>
                </a:solidFill>
              </a14:hiddenFill>
            </a:ext>
          </a:extLst>
        </p:spPr>
        <p:txBody>
          <a:bodyPr>
            <a:normAutofit fontScale="92500"/>
          </a:bodyPr>
          <a:lstStyle/>
          <a:p>
            <a:pPr marL="0" indent="457200" algn="just">
              <a:lnSpc>
                <a:spcPct val="150000"/>
              </a:lnSpc>
              <a:spcBef>
                <a:spcPts val="0"/>
              </a:spcBef>
              <a:buNone/>
            </a:pPr>
            <a:r>
              <a:rPr lang="ru-RU" altLang="ru-RU" sz="2400" dirty="0" smtClean="0">
                <a:solidFill>
                  <a:srgbClr val="FF0000"/>
                </a:solidFill>
                <a:effectLst/>
                <a:latin typeface="Times New Roman" panose="02020603050405020304" pitchFamily="18" charset="0"/>
                <a:cs typeface="Times New Roman" panose="02020603050405020304" pitchFamily="18" charset="0"/>
              </a:rPr>
              <a:t>Заданный уровень </a:t>
            </a:r>
            <a:r>
              <a:rPr lang="ru-RU" altLang="ru-RU" sz="2400" b="1" dirty="0" smtClean="0">
                <a:solidFill>
                  <a:srgbClr val="FF0000"/>
                </a:solidFill>
                <a:effectLst/>
                <a:latin typeface="Times New Roman" panose="02020603050405020304" pitchFamily="18" charset="0"/>
                <a:cs typeface="Times New Roman" panose="02020603050405020304" pitchFamily="18" charset="0"/>
              </a:rPr>
              <a:t>безопасности информации</a:t>
            </a:r>
            <a:r>
              <a:rPr lang="ru-RU" altLang="ru-RU" sz="2400" dirty="0" smtClean="0">
                <a:solidFill>
                  <a:srgbClr val="FF0000"/>
                </a:solidFill>
                <a:effectLst/>
                <a:latin typeface="Times New Roman" panose="02020603050405020304" pitchFamily="18" charset="0"/>
                <a:cs typeface="Times New Roman" panose="02020603050405020304" pitchFamily="18" charset="0"/>
              </a:rPr>
              <a:t> </a:t>
            </a:r>
            <a:r>
              <a:rPr lang="ru-RU" altLang="ru-RU" sz="2400" dirty="0" smtClean="0">
                <a:effectLst/>
                <a:latin typeface="Times New Roman" panose="02020603050405020304" pitchFamily="18" charset="0"/>
                <a:cs typeface="Times New Roman" panose="02020603050405020304" pitchFamily="18" charset="0"/>
              </a:rPr>
              <a:t>– такое состояние защищенности информации от угроз, при котором обеспечивается допустимый риск ее уничтожения, изменения и хищения.</a:t>
            </a:r>
          </a:p>
          <a:p>
            <a:pPr marL="0" indent="457200" algn="just">
              <a:lnSpc>
                <a:spcPct val="150000"/>
              </a:lnSpc>
              <a:spcBef>
                <a:spcPts val="0"/>
              </a:spcBef>
              <a:buNone/>
            </a:pPr>
            <a:r>
              <a:rPr lang="ru-RU" altLang="ru-RU" sz="2400" dirty="0" smtClean="0">
                <a:solidFill>
                  <a:srgbClr val="FF0000"/>
                </a:solidFill>
                <a:effectLst/>
                <a:latin typeface="Times New Roman" panose="02020603050405020304" pitchFamily="18" charset="0"/>
                <a:cs typeface="Times New Roman" panose="02020603050405020304" pitchFamily="18" charset="0"/>
              </a:rPr>
              <a:t>Угрозы безопасности информации </a:t>
            </a:r>
            <a:r>
              <a:rPr lang="ru-RU" altLang="ru-RU" sz="2400" dirty="0" smtClean="0">
                <a:effectLst/>
                <a:latin typeface="Times New Roman" panose="02020603050405020304" pitchFamily="18" charset="0"/>
                <a:cs typeface="Times New Roman" panose="02020603050405020304" pitchFamily="18" charset="0"/>
              </a:rPr>
              <a:t>— состояния и действия субъектов и материальных объектов, которые могут привести к изменению, уничтожению и хищению информации.</a:t>
            </a:r>
          </a:p>
          <a:p>
            <a:pPr marL="0" indent="457200" algn="just">
              <a:lnSpc>
                <a:spcPct val="150000"/>
              </a:lnSpc>
              <a:spcBef>
                <a:spcPts val="0"/>
              </a:spcBef>
              <a:buNone/>
            </a:pPr>
            <a:r>
              <a:rPr lang="ru-RU" altLang="ru-RU" sz="2400" dirty="0" smtClean="0">
                <a:effectLst/>
                <a:latin typeface="Times New Roman" panose="02020603050405020304" pitchFamily="18" charset="0"/>
                <a:cs typeface="Times New Roman" panose="02020603050405020304" pitchFamily="18" charset="0"/>
              </a:rPr>
              <a:t>Изменение, уничтожение, хищение и блокирование информации — это результаты реализации угроз или свершившиеся угрозы.</a:t>
            </a:r>
          </a:p>
          <a:p>
            <a:pPr marL="0" indent="457200" algn="just">
              <a:lnSpc>
                <a:spcPct val="150000"/>
              </a:lnSpc>
              <a:spcBef>
                <a:spcPts val="0"/>
              </a:spcBef>
              <a:buNone/>
            </a:pPr>
            <a:r>
              <a:rPr lang="ru-RU" altLang="ru-RU" sz="2400" dirty="0" smtClean="0">
                <a:effectLst/>
                <a:latin typeface="Times New Roman" panose="02020603050405020304" pitchFamily="18" charset="0"/>
                <a:cs typeface="Times New Roman" panose="02020603050405020304" pitchFamily="18" charset="0"/>
              </a:rPr>
              <a:t> </a:t>
            </a:r>
            <a:endParaRPr lang="ru-RU" altLang="ru-RU" dirty="0" smtClean="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62886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lgn="ctr">
              <a:buNone/>
            </a:pPr>
            <a:r>
              <a:rPr lang="ru-RU" sz="2800" b="1" dirty="0" smtClean="0">
                <a:solidFill>
                  <a:srgbClr val="C00000"/>
                </a:solidFill>
                <a:effectLst/>
                <a:latin typeface="Times New Roman"/>
                <a:ea typeface="Times New Roman"/>
              </a:rPr>
              <a:t>Раздел 1.2. </a:t>
            </a:r>
            <a:r>
              <a:rPr lang="ru-RU" b="1" dirty="0" smtClean="0">
                <a:solidFill>
                  <a:srgbClr val="C00000"/>
                </a:solidFill>
                <a:effectLst/>
                <a:latin typeface="Times New Roman"/>
                <a:ea typeface="Times New Roman"/>
              </a:rPr>
              <a:t>Защищаемые информация и информационные ресурсы. </a:t>
            </a:r>
          </a:p>
          <a:p>
            <a:pPr marL="0" indent="0" algn="ctr">
              <a:buNone/>
            </a:pPr>
            <a:r>
              <a:rPr lang="ru-RU" b="1" dirty="0" smtClean="0">
                <a:solidFill>
                  <a:srgbClr val="C00000"/>
                </a:solidFill>
                <a:effectLst/>
                <a:latin typeface="Times New Roman"/>
                <a:ea typeface="Times New Roman"/>
              </a:rPr>
              <a:t>Объекты защиты.</a:t>
            </a:r>
            <a:endParaRPr lang="ru-RU" b="1" dirty="0">
              <a:solidFill>
                <a:srgbClr val="C00000"/>
              </a:solidFill>
            </a:endParaRPr>
          </a:p>
        </p:txBody>
      </p:sp>
      <p:sp>
        <p:nvSpPr>
          <p:cNvPr id="4" name="Номер слайда 3"/>
          <p:cNvSpPr>
            <a:spLocks noGrp="1"/>
          </p:cNvSpPr>
          <p:nvPr>
            <p:ph type="sldNum" sz="quarter" idx="12"/>
          </p:nvPr>
        </p:nvSpPr>
        <p:spPr/>
        <p:txBody>
          <a:bodyPr/>
          <a:lstStyle/>
          <a:p>
            <a:pPr>
              <a:defRPr/>
            </a:pPr>
            <a:fld id="{5C4B5F2A-D7C6-48C6-9AA1-361144C2F362}" type="slidenum">
              <a:rPr lang="ru-RU" smtClean="0">
                <a:solidFill>
                  <a:srgbClr val="FFFFFF"/>
                </a:solidFill>
              </a:rPr>
              <a:pPr>
                <a:defRPr/>
              </a:pPr>
              <a:t>17</a:t>
            </a:fld>
            <a:endParaRPr lang="ru-RU" dirty="0">
              <a:solidFill>
                <a:srgbClr val="FFFFFF"/>
              </a:solidFill>
            </a:endParaRPr>
          </a:p>
        </p:txBody>
      </p:sp>
    </p:spTree>
    <p:extLst>
      <p:ext uri="{BB962C8B-B14F-4D97-AF65-F5344CB8AC3E}">
        <p14:creationId xmlns:p14="http://schemas.microsoft.com/office/powerpoint/2010/main" val="9170119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51"/>
          <p:cNvSpPr>
            <a:spLocks noChangeShapeType="1"/>
          </p:cNvSpPr>
          <p:nvPr/>
        </p:nvSpPr>
        <p:spPr bwMode="auto">
          <a:xfrm flipH="1">
            <a:off x="1476375" y="2924175"/>
            <a:ext cx="752475" cy="10096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ru-RU" sz="1600" smtClean="0">
              <a:solidFill>
                <a:srgbClr val="333333"/>
              </a:solidFill>
              <a:latin typeface="Arial" pitchFamily="34" charset="0"/>
              <a:cs typeface="+mn-cs"/>
            </a:endParaRPr>
          </a:p>
        </p:txBody>
      </p:sp>
      <p:sp>
        <p:nvSpPr>
          <p:cNvPr id="318466" name="Rectangle 2"/>
          <p:cNvSpPr>
            <a:spLocks noGrp="1" noChangeArrowheads="1"/>
          </p:cNvSpPr>
          <p:nvPr>
            <p:ph type="title" idx="4294967295"/>
          </p:nvPr>
        </p:nvSpPr>
        <p:spPr>
          <a:xfrm>
            <a:off x="0" y="115888"/>
            <a:ext cx="7943850" cy="398462"/>
          </a:xfrm>
          <a:extLst>
            <a:ext uri="{AF507438-7753-43E0-B8FC-AC1667EBCBE1}">
              <a14:hiddenEffects xmlns:a14="http://schemas.microsoft.com/office/drawing/2010/main">
                <a:effectLst>
                  <a:outerShdw dist="56796" dir="3806097" algn="ctr" rotWithShape="0">
                    <a:schemeClr val="bg1"/>
                  </a:outerShdw>
                </a:effectLst>
              </a14:hiddenEffects>
            </a:ext>
          </a:extLst>
        </p:spPr>
        <p:txBody>
          <a:bodyPr/>
          <a:lstStyle/>
          <a:p>
            <a:pPr algn="ctr">
              <a:defRPr/>
            </a:pPr>
            <a:r>
              <a:rPr kumimoji="0" lang="ru-RU" altLang="ru-RU" sz="1600" b="1" smtClean="0">
                <a:solidFill>
                  <a:srgbClr val="990033"/>
                </a:solidFill>
                <a:effectLst>
                  <a:outerShdw blurRad="38100" dist="38100" dir="2700000" algn="tl">
                    <a:srgbClr val="C0C0C0"/>
                  </a:outerShdw>
                </a:effectLst>
                <a:cs typeface="Times New Roman" panose="02020603050405020304" pitchFamily="18" charset="0"/>
              </a:rPr>
              <a:t>ИНФОРМАЦИЯ КАК ИНФОРМАЦИОННЫЙ ОБЪЕКТ</a:t>
            </a:r>
            <a:r>
              <a:rPr lang="ru-RU" altLang="ru-RU" sz="2000" b="1" smtClean="0">
                <a:solidFill>
                  <a:srgbClr val="CC0000"/>
                </a:solidFill>
                <a:effectLst>
                  <a:outerShdw blurRad="38100" dist="38100" dir="2700000" algn="tl">
                    <a:srgbClr val="C0C0C0"/>
                  </a:outerShdw>
                </a:effectLst>
              </a:rPr>
              <a:t>  </a:t>
            </a:r>
          </a:p>
        </p:txBody>
      </p:sp>
      <p:sp>
        <p:nvSpPr>
          <p:cNvPr id="8196" name="AutoShape 3"/>
          <p:cNvSpPr>
            <a:spLocks noChangeArrowheads="1"/>
          </p:cNvSpPr>
          <p:nvPr/>
        </p:nvSpPr>
        <p:spPr bwMode="auto">
          <a:xfrm>
            <a:off x="8431213" y="44450"/>
            <a:ext cx="677862" cy="360363"/>
          </a:xfrm>
          <a:prstGeom prst="ribbon">
            <a:avLst>
              <a:gd name="adj1" fmla="val 12579"/>
              <a:gd name="adj2" fmla="val 50000"/>
            </a:avLst>
          </a:prstGeom>
          <a:gradFill rotWithShape="0">
            <a:gsLst>
              <a:gs pos="0">
                <a:srgbClr val="00CCFF"/>
              </a:gs>
              <a:gs pos="50000">
                <a:srgbClr val="FFFFFF"/>
              </a:gs>
              <a:gs pos="100000">
                <a:srgbClr val="00CCFF"/>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908" tIns="42954" rIns="85908" bIns="42954" anchor="ctr"/>
          <a:lstStyle>
            <a:lvl1pPr defTabSz="858838">
              <a:defRPr sz="1600">
                <a:solidFill>
                  <a:schemeClr val="tx1"/>
                </a:solidFill>
                <a:latin typeface="Arial" pitchFamily="34" charset="0"/>
              </a:defRPr>
            </a:lvl1pPr>
            <a:lvl2pPr marL="742950" indent="-285750" defTabSz="858838">
              <a:defRPr sz="1600">
                <a:solidFill>
                  <a:schemeClr val="tx1"/>
                </a:solidFill>
                <a:latin typeface="Arial" pitchFamily="34" charset="0"/>
              </a:defRPr>
            </a:lvl2pPr>
            <a:lvl3pPr marL="1143000" indent="-228600" defTabSz="858838">
              <a:defRPr sz="1600">
                <a:solidFill>
                  <a:schemeClr val="tx1"/>
                </a:solidFill>
                <a:latin typeface="Arial" pitchFamily="34" charset="0"/>
              </a:defRPr>
            </a:lvl3pPr>
            <a:lvl4pPr marL="1600200" indent="-228600" defTabSz="858838">
              <a:defRPr sz="1600">
                <a:solidFill>
                  <a:schemeClr val="tx1"/>
                </a:solidFill>
                <a:latin typeface="Arial" pitchFamily="34" charset="0"/>
              </a:defRPr>
            </a:lvl4pPr>
            <a:lvl5pPr marL="2057400" indent="-228600" defTabSz="858838">
              <a:defRPr sz="1600">
                <a:solidFill>
                  <a:schemeClr val="tx1"/>
                </a:solidFill>
                <a:latin typeface="Arial" pitchFamily="34" charset="0"/>
              </a:defRPr>
            </a:lvl5pPr>
            <a:lvl6pPr marL="2514600" indent="-228600" defTabSz="858838" eaLnBrk="0" fontAlgn="base" hangingPunct="0">
              <a:spcBef>
                <a:spcPct val="0"/>
              </a:spcBef>
              <a:spcAft>
                <a:spcPct val="0"/>
              </a:spcAft>
              <a:defRPr sz="1600">
                <a:solidFill>
                  <a:schemeClr val="tx1"/>
                </a:solidFill>
                <a:latin typeface="Arial" pitchFamily="34" charset="0"/>
              </a:defRPr>
            </a:lvl6pPr>
            <a:lvl7pPr marL="2971800" indent="-228600" defTabSz="858838" eaLnBrk="0" fontAlgn="base" hangingPunct="0">
              <a:spcBef>
                <a:spcPct val="0"/>
              </a:spcBef>
              <a:spcAft>
                <a:spcPct val="0"/>
              </a:spcAft>
              <a:defRPr sz="1600">
                <a:solidFill>
                  <a:schemeClr val="tx1"/>
                </a:solidFill>
                <a:latin typeface="Arial" pitchFamily="34" charset="0"/>
              </a:defRPr>
            </a:lvl7pPr>
            <a:lvl8pPr marL="3429000" indent="-228600" defTabSz="858838" eaLnBrk="0" fontAlgn="base" hangingPunct="0">
              <a:spcBef>
                <a:spcPct val="0"/>
              </a:spcBef>
              <a:spcAft>
                <a:spcPct val="0"/>
              </a:spcAft>
              <a:defRPr sz="1600">
                <a:solidFill>
                  <a:schemeClr val="tx1"/>
                </a:solidFill>
                <a:latin typeface="Arial" pitchFamily="34" charset="0"/>
              </a:defRPr>
            </a:lvl8pPr>
            <a:lvl9pPr marL="3886200" indent="-228600" defTabSz="858838" eaLnBrk="0" fontAlgn="base" hangingPunct="0">
              <a:spcBef>
                <a:spcPct val="0"/>
              </a:spcBef>
              <a:spcAft>
                <a:spcPct val="0"/>
              </a:spcAft>
              <a:defRPr sz="1600">
                <a:solidFill>
                  <a:schemeClr val="tx1"/>
                </a:solidFill>
                <a:latin typeface="Arial" pitchFamily="34" charset="0"/>
              </a:defRPr>
            </a:lvl9pPr>
          </a:lstStyle>
          <a:p>
            <a:pPr algn="ctr" eaLnBrk="0" hangingPunct="0"/>
            <a:r>
              <a:rPr lang="ru-RU" altLang="ru-RU" b="1" smtClean="0">
                <a:solidFill>
                  <a:srgbClr val="990033"/>
                </a:solidFill>
                <a:latin typeface="Arial Black" pitchFamily="34" charset="0"/>
                <a:cs typeface="+mn-cs"/>
              </a:rPr>
              <a:t>6</a:t>
            </a:r>
          </a:p>
        </p:txBody>
      </p:sp>
      <p:sp>
        <p:nvSpPr>
          <p:cNvPr id="8197" name="Rectangle 4"/>
          <p:cNvSpPr>
            <a:spLocks noChangeArrowheads="1"/>
          </p:cNvSpPr>
          <p:nvPr/>
        </p:nvSpPr>
        <p:spPr bwMode="auto">
          <a:xfrm>
            <a:off x="522288" y="1625600"/>
            <a:ext cx="1716087" cy="31115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18355" tIns="10145" rIns="16908" bIns="10145" anchor="ctr"/>
          <a:lstStyle>
            <a:lvl1pPr defTabSz="858838">
              <a:defRPr sz="1600">
                <a:solidFill>
                  <a:schemeClr val="tx1"/>
                </a:solidFill>
                <a:latin typeface="Arial" pitchFamily="34" charset="0"/>
              </a:defRPr>
            </a:lvl1pPr>
            <a:lvl2pPr marL="742950" indent="-285750" defTabSz="858838">
              <a:defRPr sz="1600">
                <a:solidFill>
                  <a:schemeClr val="tx1"/>
                </a:solidFill>
                <a:latin typeface="Arial" pitchFamily="34" charset="0"/>
              </a:defRPr>
            </a:lvl2pPr>
            <a:lvl3pPr marL="1143000" indent="-228600" defTabSz="858838">
              <a:defRPr sz="1600">
                <a:solidFill>
                  <a:schemeClr val="tx1"/>
                </a:solidFill>
                <a:latin typeface="Arial" pitchFamily="34" charset="0"/>
              </a:defRPr>
            </a:lvl3pPr>
            <a:lvl4pPr marL="1600200" indent="-228600" defTabSz="858838">
              <a:defRPr sz="1600">
                <a:solidFill>
                  <a:schemeClr val="tx1"/>
                </a:solidFill>
                <a:latin typeface="Arial" pitchFamily="34" charset="0"/>
              </a:defRPr>
            </a:lvl4pPr>
            <a:lvl5pPr marL="2057400" indent="-228600" defTabSz="858838">
              <a:defRPr sz="1600">
                <a:solidFill>
                  <a:schemeClr val="tx1"/>
                </a:solidFill>
                <a:latin typeface="Arial" pitchFamily="34" charset="0"/>
              </a:defRPr>
            </a:lvl5pPr>
            <a:lvl6pPr marL="2514600" indent="-228600" defTabSz="858838" eaLnBrk="0" fontAlgn="base" hangingPunct="0">
              <a:spcBef>
                <a:spcPct val="0"/>
              </a:spcBef>
              <a:spcAft>
                <a:spcPct val="0"/>
              </a:spcAft>
              <a:defRPr sz="1600">
                <a:solidFill>
                  <a:schemeClr val="tx1"/>
                </a:solidFill>
                <a:latin typeface="Arial" pitchFamily="34" charset="0"/>
              </a:defRPr>
            </a:lvl6pPr>
            <a:lvl7pPr marL="2971800" indent="-228600" defTabSz="858838" eaLnBrk="0" fontAlgn="base" hangingPunct="0">
              <a:spcBef>
                <a:spcPct val="0"/>
              </a:spcBef>
              <a:spcAft>
                <a:spcPct val="0"/>
              </a:spcAft>
              <a:defRPr sz="1600">
                <a:solidFill>
                  <a:schemeClr val="tx1"/>
                </a:solidFill>
                <a:latin typeface="Arial" pitchFamily="34" charset="0"/>
              </a:defRPr>
            </a:lvl7pPr>
            <a:lvl8pPr marL="3429000" indent="-228600" defTabSz="858838" eaLnBrk="0" fontAlgn="base" hangingPunct="0">
              <a:spcBef>
                <a:spcPct val="0"/>
              </a:spcBef>
              <a:spcAft>
                <a:spcPct val="0"/>
              </a:spcAft>
              <a:defRPr sz="1600">
                <a:solidFill>
                  <a:schemeClr val="tx1"/>
                </a:solidFill>
                <a:latin typeface="Arial" pitchFamily="34" charset="0"/>
              </a:defRPr>
            </a:lvl8pPr>
            <a:lvl9pPr marL="3886200" indent="-228600" defTabSz="858838" eaLnBrk="0" fontAlgn="base" hangingPunct="0">
              <a:spcBef>
                <a:spcPct val="0"/>
              </a:spcBef>
              <a:spcAft>
                <a:spcPct val="0"/>
              </a:spcAft>
              <a:defRPr sz="1600">
                <a:solidFill>
                  <a:schemeClr val="tx1"/>
                </a:solidFill>
                <a:latin typeface="Arial" pitchFamily="34" charset="0"/>
              </a:defRPr>
            </a:lvl9pPr>
          </a:lstStyle>
          <a:p>
            <a:pPr algn="ctr" eaLnBrk="0" hangingPunct="0">
              <a:lnSpc>
                <a:spcPct val="110000"/>
              </a:lnSpc>
            </a:pPr>
            <a:r>
              <a:rPr lang="ru-RU" altLang="ru-RU" sz="1800" b="1" smtClean="0">
                <a:solidFill>
                  <a:srgbClr val="800000"/>
                </a:solidFill>
                <a:cs typeface="+mn-cs"/>
              </a:rPr>
              <a:t>Необходимая </a:t>
            </a:r>
            <a:endParaRPr lang="ru-RU" altLang="ru-RU" sz="1800" smtClean="0">
              <a:solidFill>
                <a:srgbClr val="003300"/>
              </a:solidFill>
              <a:cs typeface="+mn-cs"/>
            </a:endParaRPr>
          </a:p>
        </p:txBody>
      </p:sp>
      <p:sp>
        <p:nvSpPr>
          <p:cNvPr id="8198" name="Rectangle 5"/>
          <p:cNvSpPr>
            <a:spLocks noChangeArrowheads="1"/>
          </p:cNvSpPr>
          <p:nvPr/>
        </p:nvSpPr>
        <p:spPr bwMode="auto">
          <a:xfrm>
            <a:off x="2376488" y="1631950"/>
            <a:ext cx="1835150" cy="31115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18355" tIns="10145" rIns="16908" bIns="10145" anchor="ctr"/>
          <a:lstStyle>
            <a:lvl1pPr defTabSz="858838">
              <a:defRPr sz="1600">
                <a:solidFill>
                  <a:schemeClr val="tx1"/>
                </a:solidFill>
                <a:latin typeface="Arial" pitchFamily="34" charset="0"/>
              </a:defRPr>
            </a:lvl1pPr>
            <a:lvl2pPr marL="742950" indent="-285750" defTabSz="858838">
              <a:defRPr sz="1600">
                <a:solidFill>
                  <a:schemeClr val="tx1"/>
                </a:solidFill>
                <a:latin typeface="Arial" pitchFamily="34" charset="0"/>
              </a:defRPr>
            </a:lvl2pPr>
            <a:lvl3pPr marL="1143000" indent="-228600" defTabSz="858838">
              <a:defRPr sz="1600">
                <a:solidFill>
                  <a:schemeClr val="tx1"/>
                </a:solidFill>
                <a:latin typeface="Arial" pitchFamily="34" charset="0"/>
              </a:defRPr>
            </a:lvl3pPr>
            <a:lvl4pPr marL="1600200" indent="-228600" defTabSz="858838">
              <a:defRPr sz="1600">
                <a:solidFill>
                  <a:schemeClr val="tx1"/>
                </a:solidFill>
                <a:latin typeface="Arial" pitchFamily="34" charset="0"/>
              </a:defRPr>
            </a:lvl4pPr>
            <a:lvl5pPr marL="2057400" indent="-228600" defTabSz="858838">
              <a:defRPr sz="1600">
                <a:solidFill>
                  <a:schemeClr val="tx1"/>
                </a:solidFill>
                <a:latin typeface="Arial" pitchFamily="34" charset="0"/>
              </a:defRPr>
            </a:lvl5pPr>
            <a:lvl6pPr marL="2514600" indent="-228600" defTabSz="858838" eaLnBrk="0" fontAlgn="base" hangingPunct="0">
              <a:spcBef>
                <a:spcPct val="0"/>
              </a:spcBef>
              <a:spcAft>
                <a:spcPct val="0"/>
              </a:spcAft>
              <a:defRPr sz="1600">
                <a:solidFill>
                  <a:schemeClr val="tx1"/>
                </a:solidFill>
                <a:latin typeface="Arial" pitchFamily="34" charset="0"/>
              </a:defRPr>
            </a:lvl6pPr>
            <a:lvl7pPr marL="2971800" indent="-228600" defTabSz="858838" eaLnBrk="0" fontAlgn="base" hangingPunct="0">
              <a:spcBef>
                <a:spcPct val="0"/>
              </a:spcBef>
              <a:spcAft>
                <a:spcPct val="0"/>
              </a:spcAft>
              <a:defRPr sz="1600">
                <a:solidFill>
                  <a:schemeClr val="tx1"/>
                </a:solidFill>
                <a:latin typeface="Arial" pitchFamily="34" charset="0"/>
              </a:defRPr>
            </a:lvl7pPr>
            <a:lvl8pPr marL="3429000" indent="-228600" defTabSz="858838" eaLnBrk="0" fontAlgn="base" hangingPunct="0">
              <a:spcBef>
                <a:spcPct val="0"/>
              </a:spcBef>
              <a:spcAft>
                <a:spcPct val="0"/>
              </a:spcAft>
              <a:defRPr sz="1600">
                <a:solidFill>
                  <a:schemeClr val="tx1"/>
                </a:solidFill>
                <a:latin typeface="Arial" pitchFamily="34" charset="0"/>
              </a:defRPr>
            </a:lvl8pPr>
            <a:lvl9pPr marL="3886200" indent="-228600" defTabSz="858838" eaLnBrk="0" fontAlgn="base" hangingPunct="0">
              <a:spcBef>
                <a:spcPct val="0"/>
              </a:spcBef>
              <a:spcAft>
                <a:spcPct val="0"/>
              </a:spcAft>
              <a:defRPr sz="1600">
                <a:solidFill>
                  <a:schemeClr val="tx1"/>
                </a:solidFill>
                <a:latin typeface="Arial" pitchFamily="34" charset="0"/>
              </a:defRPr>
            </a:lvl9pPr>
          </a:lstStyle>
          <a:p>
            <a:pPr algn="ctr" eaLnBrk="0" hangingPunct="0">
              <a:lnSpc>
                <a:spcPct val="110000"/>
              </a:lnSpc>
            </a:pPr>
            <a:r>
              <a:rPr lang="ru-RU" altLang="ru-RU" sz="1800" b="1" smtClean="0">
                <a:solidFill>
                  <a:srgbClr val="800000"/>
                </a:solidFill>
                <a:cs typeface="+mn-cs"/>
              </a:rPr>
              <a:t>Достаточная  </a:t>
            </a:r>
            <a:endParaRPr lang="ru-RU" altLang="ru-RU" sz="1800" smtClean="0">
              <a:solidFill>
                <a:srgbClr val="003300"/>
              </a:solidFill>
              <a:cs typeface="+mn-cs"/>
            </a:endParaRPr>
          </a:p>
        </p:txBody>
      </p:sp>
      <p:sp>
        <p:nvSpPr>
          <p:cNvPr id="8199" name="Rectangle 6"/>
          <p:cNvSpPr>
            <a:spLocks noChangeArrowheads="1"/>
          </p:cNvSpPr>
          <p:nvPr/>
        </p:nvSpPr>
        <p:spPr bwMode="auto">
          <a:xfrm>
            <a:off x="4325938" y="1628775"/>
            <a:ext cx="3536950" cy="31115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00" tIns="10145" rIns="16908" bIns="10145" anchor="ctr"/>
          <a:lstStyle>
            <a:lvl1pPr defTabSz="858838">
              <a:defRPr sz="1600">
                <a:solidFill>
                  <a:schemeClr val="tx1"/>
                </a:solidFill>
                <a:latin typeface="Arial" pitchFamily="34" charset="0"/>
              </a:defRPr>
            </a:lvl1pPr>
            <a:lvl2pPr marL="742950" indent="-285750" defTabSz="858838">
              <a:defRPr sz="1600">
                <a:solidFill>
                  <a:schemeClr val="tx1"/>
                </a:solidFill>
                <a:latin typeface="Arial" pitchFamily="34" charset="0"/>
              </a:defRPr>
            </a:lvl2pPr>
            <a:lvl3pPr marL="1143000" indent="-228600" defTabSz="858838">
              <a:defRPr sz="1600">
                <a:solidFill>
                  <a:schemeClr val="tx1"/>
                </a:solidFill>
                <a:latin typeface="Arial" pitchFamily="34" charset="0"/>
              </a:defRPr>
            </a:lvl3pPr>
            <a:lvl4pPr marL="1600200" indent="-228600" defTabSz="858838">
              <a:defRPr sz="1600">
                <a:solidFill>
                  <a:schemeClr val="tx1"/>
                </a:solidFill>
                <a:latin typeface="Arial" pitchFamily="34" charset="0"/>
              </a:defRPr>
            </a:lvl4pPr>
            <a:lvl5pPr marL="2057400" indent="-228600" defTabSz="858838">
              <a:defRPr sz="1600">
                <a:solidFill>
                  <a:schemeClr val="tx1"/>
                </a:solidFill>
                <a:latin typeface="Arial" pitchFamily="34" charset="0"/>
              </a:defRPr>
            </a:lvl5pPr>
            <a:lvl6pPr marL="2514600" indent="-228600" defTabSz="858838" eaLnBrk="0" fontAlgn="base" hangingPunct="0">
              <a:spcBef>
                <a:spcPct val="0"/>
              </a:spcBef>
              <a:spcAft>
                <a:spcPct val="0"/>
              </a:spcAft>
              <a:defRPr sz="1600">
                <a:solidFill>
                  <a:schemeClr val="tx1"/>
                </a:solidFill>
                <a:latin typeface="Arial" pitchFamily="34" charset="0"/>
              </a:defRPr>
            </a:lvl6pPr>
            <a:lvl7pPr marL="2971800" indent="-228600" defTabSz="858838" eaLnBrk="0" fontAlgn="base" hangingPunct="0">
              <a:spcBef>
                <a:spcPct val="0"/>
              </a:spcBef>
              <a:spcAft>
                <a:spcPct val="0"/>
              </a:spcAft>
              <a:defRPr sz="1600">
                <a:solidFill>
                  <a:schemeClr val="tx1"/>
                </a:solidFill>
                <a:latin typeface="Arial" pitchFamily="34" charset="0"/>
              </a:defRPr>
            </a:lvl7pPr>
            <a:lvl8pPr marL="3429000" indent="-228600" defTabSz="858838" eaLnBrk="0" fontAlgn="base" hangingPunct="0">
              <a:spcBef>
                <a:spcPct val="0"/>
              </a:spcBef>
              <a:spcAft>
                <a:spcPct val="0"/>
              </a:spcAft>
              <a:defRPr sz="1600">
                <a:solidFill>
                  <a:schemeClr val="tx1"/>
                </a:solidFill>
                <a:latin typeface="Arial" pitchFamily="34" charset="0"/>
              </a:defRPr>
            </a:lvl8pPr>
            <a:lvl9pPr marL="3886200" indent="-228600" defTabSz="858838" eaLnBrk="0" fontAlgn="base" hangingPunct="0">
              <a:spcBef>
                <a:spcPct val="0"/>
              </a:spcBef>
              <a:spcAft>
                <a:spcPct val="0"/>
              </a:spcAft>
              <a:defRPr sz="1600">
                <a:solidFill>
                  <a:schemeClr val="tx1"/>
                </a:solidFill>
                <a:latin typeface="Arial" pitchFamily="34" charset="0"/>
              </a:defRPr>
            </a:lvl9pPr>
          </a:lstStyle>
          <a:p>
            <a:pPr algn="ctr" eaLnBrk="0" hangingPunct="0">
              <a:lnSpc>
                <a:spcPct val="110000"/>
              </a:lnSpc>
            </a:pPr>
            <a:r>
              <a:rPr lang="ru-RU" altLang="ru-RU" sz="1800" b="1" smtClean="0">
                <a:solidFill>
                  <a:srgbClr val="800000"/>
                </a:solidFill>
                <a:cs typeface="+mn-cs"/>
              </a:rPr>
              <a:t>Полная (избыточная)</a:t>
            </a:r>
            <a:endParaRPr lang="ru-RU" altLang="ru-RU" sz="1800" smtClean="0">
              <a:solidFill>
                <a:srgbClr val="003300"/>
              </a:solidFill>
              <a:cs typeface="+mn-cs"/>
            </a:endParaRPr>
          </a:p>
        </p:txBody>
      </p:sp>
      <p:sp>
        <p:nvSpPr>
          <p:cNvPr id="8200" name="Rectangle 7"/>
          <p:cNvSpPr>
            <a:spLocks noChangeArrowheads="1"/>
          </p:cNvSpPr>
          <p:nvPr/>
        </p:nvSpPr>
        <p:spPr bwMode="auto">
          <a:xfrm>
            <a:off x="1835150" y="2565400"/>
            <a:ext cx="1439863" cy="31115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18355" tIns="10145" rIns="16908" bIns="10145" anchor="ctr"/>
          <a:lstStyle>
            <a:lvl1pPr defTabSz="858838">
              <a:defRPr sz="1600">
                <a:solidFill>
                  <a:schemeClr val="tx1"/>
                </a:solidFill>
                <a:latin typeface="Arial" pitchFamily="34" charset="0"/>
              </a:defRPr>
            </a:lvl1pPr>
            <a:lvl2pPr marL="742950" indent="-285750" defTabSz="858838">
              <a:defRPr sz="1600">
                <a:solidFill>
                  <a:schemeClr val="tx1"/>
                </a:solidFill>
                <a:latin typeface="Arial" pitchFamily="34" charset="0"/>
              </a:defRPr>
            </a:lvl2pPr>
            <a:lvl3pPr marL="1143000" indent="-228600" defTabSz="858838">
              <a:defRPr sz="1600">
                <a:solidFill>
                  <a:schemeClr val="tx1"/>
                </a:solidFill>
                <a:latin typeface="Arial" pitchFamily="34" charset="0"/>
              </a:defRPr>
            </a:lvl3pPr>
            <a:lvl4pPr marL="1600200" indent="-228600" defTabSz="858838">
              <a:defRPr sz="1600">
                <a:solidFill>
                  <a:schemeClr val="tx1"/>
                </a:solidFill>
                <a:latin typeface="Arial" pitchFamily="34" charset="0"/>
              </a:defRPr>
            </a:lvl4pPr>
            <a:lvl5pPr marL="2057400" indent="-228600" defTabSz="858838">
              <a:defRPr sz="1600">
                <a:solidFill>
                  <a:schemeClr val="tx1"/>
                </a:solidFill>
                <a:latin typeface="Arial" pitchFamily="34" charset="0"/>
              </a:defRPr>
            </a:lvl5pPr>
            <a:lvl6pPr marL="2514600" indent="-228600" defTabSz="858838" eaLnBrk="0" fontAlgn="base" hangingPunct="0">
              <a:spcBef>
                <a:spcPct val="0"/>
              </a:spcBef>
              <a:spcAft>
                <a:spcPct val="0"/>
              </a:spcAft>
              <a:defRPr sz="1600">
                <a:solidFill>
                  <a:schemeClr val="tx1"/>
                </a:solidFill>
                <a:latin typeface="Arial" pitchFamily="34" charset="0"/>
              </a:defRPr>
            </a:lvl6pPr>
            <a:lvl7pPr marL="2971800" indent="-228600" defTabSz="858838" eaLnBrk="0" fontAlgn="base" hangingPunct="0">
              <a:spcBef>
                <a:spcPct val="0"/>
              </a:spcBef>
              <a:spcAft>
                <a:spcPct val="0"/>
              </a:spcAft>
              <a:defRPr sz="1600">
                <a:solidFill>
                  <a:schemeClr val="tx1"/>
                </a:solidFill>
                <a:latin typeface="Arial" pitchFamily="34" charset="0"/>
              </a:defRPr>
            </a:lvl7pPr>
            <a:lvl8pPr marL="3429000" indent="-228600" defTabSz="858838" eaLnBrk="0" fontAlgn="base" hangingPunct="0">
              <a:spcBef>
                <a:spcPct val="0"/>
              </a:spcBef>
              <a:spcAft>
                <a:spcPct val="0"/>
              </a:spcAft>
              <a:defRPr sz="1600">
                <a:solidFill>
                  <a:schemeClr val="tx1"/>
                </a:solidFill>
                <a:latin typeface="Arial" pitchFamily="34" charset="0"/>
              </a:defRPr>
            </a:lvl8pPr>
            <a:lvl9pPr marL="3886200" indent="-228600" defTabSz="858838" eaLnBrk="0" fontAlgn="base" hangingPunct="0">
              <a:spcBef>
                <a:spcPct val="0"/>
              </a:spcBef>
              <a:spcAft>
                <a:spcPct val="0"/>
              </a:spcAft>
              <a:defRPr sz="1600">
                <a:solidFill>
                  <a:schemeClr val="tx1"/>
                </a:solidFill>
                <a:latin typeface="Arial" pitchFamily="34" charset="0"/>
              </a:defRPr>
            </a:lvl9pPr>
          </a:lstStyle>
          <a:p>
            <a:pPr algn="ctr" eaLnBrk="0" hangingPunct="0">
              <a:lnSpc>
                <a:spcPct val="110000"/>
              </a:lnSpc>
            </a:pPr>
            <a:r>
              <a:rPr lang="ru-RU" altLang="ru-RU" sz="1800" b="1" smtClean="0">
                <a:solidFill>
                  <a:srgbClr val="800000"/>
                </a:solidFill>
                <a:cs typeface="+mn-cs"/>
              </a:rPr>
              <a:t>Получение</a:t>
            </a:r>
            <a:endParaRPr lang="ru-RU" altLang="ru-RU" sz="1800" smtClean="0">
              <a:solidFill>
                <a:srgbClr val="003300"/>
              </a:solidFill>
              <a:cs typeface="+mn-cs"/>
            </a:endParaRPr>
          </a:p>
        </p:txBody>
      </p:sp>
      <p:sp>
        <p:nvSpPr>
          <p:cNvPr id="8201" name="Rectangle 8"/>
          <p:cNvSpPr>
            <a:spLocks noChangeArrowheads="1"/>
          </p:cNvSpPr>
          <p:nvPr/>
        </p:nvSpPr>
        <p:spPr bwMode="auto">
          <a:xfrm>
            <a:off x="468313" y="3933825"/>
            <a:ext cx="2020887" cy="31115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18355" tIns="10145" rIns="16908" bIns="10145" anchor="ctr"/>
          <a:lstStyle>
            <a:lvl1pPr defTabSz="858838">
              <a:defRPr sz="1600">
                <a:solidFill>
                  <a:schemeClr val="tx1"/>
                </a:solidFill>
                <a:latin typeface="Arial" pitchFamily="34" charset="0"/>
              </a:defRPr>
            </a:lvl1pPr>
            <a:lvl2pPr marL="742950" indent="-285750" defTabSz="858838">
              <a:defRPr sz="1600">
                <a:solidFill>
                  <a:schemeClr val="tx1"/>
                </a:solidFill>
                <a:latin typeface="Arial" pitchFamily="34" charset="0"/>
              </a:defRPr>
            </a:lvl2pPr>
            <a:lvl3pPr marL="1143000" indent="-228600" defTabSz="858838">
              <a:defRPr sz="1600">
                <a:solidFill>
                  <a:schemeClr val="tx1"/>
                </a:solidFill>
                <a:latin typeface="Arial" pitchFamily="34" charset="0"/>
              </a:defRPr>
            </a:lvl3pPr>
            <a:lvl4pPr marL="1600200" indent="-228600" defTabSz="858838">
              <a:defRPr sz="1600">
                <a:solidFill>
                  <a:schemeClr val="tx1"/>
                </a:solidFill>
                <a:latin typeface="Arial" pitchFamily="34" charset="0"/>
              </a:defRPr>
            </a:lvl4pPr>
            <a:lvl5pPr marL="2057400" indent="-228600" defTabSz="858838">
              <a:defRPr sz="1600">
                <a:solidFill>
                  <a:schemeClr val="tx1"/>
                </a:solidFill>
                <a:latin typeface="Arial" pitchFamily="34" charset="0"/>
              </a:defRPr>
            </a:lvl5pPr>
            <a:lvl6pPr marL="2514600" indent="-228600" defTabSz="858838" eaLnBrk="0" fontAlgn="base" hangingPunct="0">
              <a:spcBef>
                <a:spcPct val="0"/>
              </a:spcBef>
              <a:spcAft>
                <a:spcPct val="0"/>
              </a:spcAft>
              <a:defRPr sz="1600">
                <a:solidFill>
                  <a:schemeClr val="tx1"/>
                </a:solidFill>
                <a:latin typeface="Arial" pitchFamily="34" charset="0"/>
              </a:defRPr>
            </a:lvl6pPr>
            <a:lvl7pPr marL="2971800" indent="-228600" defTabSz="858838" eaLnBrk="0" fontAlgn="base" hangingPunct="0">
              <a:spcBef>
                <a:spcPct val="0"/>
              </a:spcBef>
              <a:spcAft>
                <a:spcPct val="0"/>
              </a:spcAft>
              <a:defRPr sz="1600">
                <a:solidFill>
                  <a:schemeClr val="tx1"/>
                </a:solidFill>
                <a:latin typeface="Arial" pitchFamily="34" charset="0"/>
              </a:defRPr>
            </a:lvl7pPr>
            <a:lvl8pPr marL="3429000" indent="-228600" defTabSz="858838" eaLnBrk="0" fontAlgn="base" hangingPunct="0">
              <a:spcBef>
                <a:spcPct val="0"/>
              </a:spcBef>
              <a:spcAft>
                <a:spcPct val="0"/>
              </a:spcAft>
              <a:defRPr sz="1600">
                <a:solidFill>
                  <a:schemeClr val="tx1"/>
                </a:solidFill>
                <a:latin typeface="Arial" pitchFamily="34" charset="0"/>
              </a:defRPr>
            </a:lvl8pPr>
            <a:lvl9pPr marL="3886200" indent="-228600" defTabSz="858838" eaLnBrk="0" fontAlgn="base" hangingPunct="0">
              <a:spcBef>
                <a:spcPct val="0"/>
              </a:spcBef>
              <a:spcAft>
                <a:spcPct val="0"/>
              </a:spcAft>
              <a:defRPr sz="1600">
                <a:solidFill>
                  <a:schemeClr val="tx1"/>
                </a:solidFill>
                <a:latin typeface="Arial" pitchFamily="34" charset="0"/>
              </a:defRPr>
            </a:lvl9pPr>
          </a:lstStyle>
          <a:p>
            <a:pPr algn="ctr" eaLnBrk="0" hangingPunct="0">
              <a:lnSpc>
                <a:spcPct val="110000"/>
              </a:lnSpc>
            </a:pPr>
            <a:r>
              <a:rPr lang="ru-RU" altLang="ru-RU" sz="1800" b="1" smtClean="0">
                <a:solidFill>
                  <a:srgbClr val="800000"/>
                </a:solidFill>
                <a:cs typeface="+mn-cs"/>
              </a:rPr>
              <a:t>Обработка</a:t>
            </a:r>
            <a:endParaRPr lang="ru-RU" altLang="ru-RU" sz="1800" smtClean="0">
              <a:solidFill>
                <a:srgbClr val="003300"/>
              </a:solidFill>
              <a:cs typeface="+mn-cs"/>
            </a:endParaRPr>
          </a:p>
        </p:txBody>
      </p:sp>
      <p:sp>
        <p:nvSpPr>
          <p:cNvPr id="8202" name="Line 10"/>
          <p:cNvSpPr>
            <a:spLocks noChangeShapeType="1"/>
          </p:cNvSpPr>
          <p:nvPr/>
        </p:nvSpPr>
        <p:spPr bwMode="auto">
          <a:xfrm>
            <a:off x="971550" y="2276475"/>
            <a:ext cx="6350" cy="225425"/>
          </a:xfrm>
          <a:prstGeom prst="line">
            <a:avLst/>
          </a:prstGeom>
          <a:noFill/>
          <a:ln w="9525">
            <a:solidFill>
              <a:schemeClr val="tx1"/>
            </a:solidFill>
            <a:round/>
            <a:headEnd/>
            <a:tailEnd type="triangle" w="med" len="med"/>
          </a:ln>
          <a:effectLst>
            <a:outerShdw dist="35921" dir="2700000" algn="ctr" rotWithShape="0">
              <a:srgbClr val="FFFFFF"/>
            </a:outerShdw>
          </a:effectLst>
          <a:extLst>
            <a:ext uri="{909E8E84-426E-40DD-AFC4-6F175D3DCCD1}">
              <a14:hiddenFill xmlns:a14="http://schemas.microsoft.com/office/drawing/2010/main">
                <a:noFill/>
              </a14:hiddenFill>
            </a:ext>
          </a:extLst>
        </p:spPr>
        <p:txBody>
          <a:bodyPr anchor="ctr"/>
          <a:lstStyle/>
          <a:p>
            <a:pPr eaLnBrk="0" hangingPunct="0"/>
            <a:endParaRPr lang="ru-RU" sz="1600" smtClean="0">
              <a:solidFill>
                <a:srgbClr val="333333"/>
              </a:solidFill>
              <a:latin typeface="Arial" pitchFamily="34" charset="0"/>
              <a:cs typeface="+mn-cs"/>
            </a:endParaRPr>
          </a:p>
        </p:txBody>
      </p:sp>
      <p:sp>
        <p:nvSpPr>
          <p:cNvPr id="8203" name="Line 12"/>
          <p:cNvSpPr>
            <a:spLocks noChangeShapeType="1"/>
          </p:cNvSpPr>
          <p:nvPr/>
        </p:nvSpPr>
        <p:spPr bwMode="auto">
          <a:xfrm>
            <a:off x="900113" y="2924175"/>
            <a:ext cx="519112" cy="942975"/>
          </a:xfrm>
          <a:prstGeom prst="line">
            <a:avLst/>
          </a:prstGeom>
          <a:noFill/>
          <a:ln w="9525">
            <a:solidFill>
              <a:schemeClr val="tx1"/>
            </a:solidFill>
            <a:round/>
            <a:headEnd/>
            <a:tailEnd type="triangle" w="med" len="med"/>
          </a:ln>
          <a:effectLst>
            <a:outerShdw dist="35921" dir="2700000" algn="ctr" rotWithShape="0">
              <a:srgbClr val="FFFFFF"/>
            </a:outerShdw>
          </a:effectLst>
          <a:extLst>
            <a:ext uri="{909E8E84-426E-40DD-AFC4-6F175D3DCCD1}">
              <a14:hiddenFill xmlns:a14="http://schemas.microsoft.com/office/drawing/2010/main">
                <a:noFill/>
              </a14:hiddenFill>
            </a:ext>
          </a:extLst>
        </p:spPr>
        <p:txBody>
          <a:bodyPr anchor="ctr"/>
          <a:lstStyle/>
          <a:p>
            <a:pPr eaLnBrk="0" hangingPunct="0"/>
            <a:endParaRPr lang="ru-RU" sz="1600" smtClean="0">
              <a:solidFill>
                <a:srgbClr val="333333"/>
              </a:solidFill>
              <a:latin typeface="Arial" pitchFamily="34" charset="0"/>
              <a:cs typeface="+mn-cs"/>
            </a:endParaRPr>
          </a:p>
        </p:txBody>
      </p:sp>
      <p:sp>
        <p:nvSpPr>
          <p:cNvPr id="8204" name="Line 14"/>
          <p:cNvSpPr>
            <a:spLocks noChangeShapeType="1"/>
          </p:cNvSpPr>
          <p:nvPr/>
        </p:nvSpPr>
        <p:spPr bwMode="auto">
          <a:xfrm>
            <a:off x="2484438" y="4076700"/>
            <a:ext cx="633412" cy="314325"/>
          </a:xfrm>
          <a:prstGeom prst="line">
            <a:avLst/>
          </a:prstGeom>
          <a:noFill/>
          <a:ln w="9525">
            <a:solidFill>
              <a:schemeClr val="tx1"/>
            </a:solidFill>
            <a:round/>
            <a:headEnd/>
            <a:tailEnd type="triangle" w="med" len="med"/>
          </a:ln>
          <a:effectLst>
            <a:outerShdw dist="35921" dir="2700000" algn="ctr" rotWithShape="0">
              <a:srgbClr val="FFFFFF"/>
            </a:outerShdw>
          </a:effectLst>
          <a:extLst>
            <a:ext uri="{909E8E84-426E-40DD-AFC4-6F175D3DCCD1}">
              <a14:hiddenFill xmlns:a14="http://schemas.microsoft.com/office/drawing/2010/main">
                <a:noFill/>
              </a14:hiddenFill>
            </a:ext>
          </a:extLst>
        </p:spPr>
        <p:txBody>
          <a:bodyPr anchor="ctr"/>
          <a:lstStyle/>
          <a:p>
            <a:pPr eaLnBrk="0" hangingPunct="0"/>
            <a:endParaRPr lang="ru-RU" sz="1600" smtClean="0">
              <a:solidFill>
                <a:srgbClr val="333333"/>
              </a:solidFill>
              <a:latin typeface="Arial" pitchFamily="34" charset="0"/>
              <a:cs typeface="+mn-cs"/>
            </a:endParaRPr>
          </a:p>
        </p:txBody>
      </p:sp>
      <p:sp>
        <p:nvSpPr>
          <p:cNvPr id="8205" name="Line 15"/>
          <p:cNvSpPr>
            <a:spLocks noChangeShapeType="1"/>
          </p:cNvSpPr>
          <p:nvPr/>
        </p:nvSpPr>
        <p:spPr bwMode="auto">
          <a:xfrm flipV="1">
            <a:off x="2484438" y="2514600"/>
            <a:ext cx="4953000" cy="2686050"/>
          </a:xfrm>
          <a:prstGeom prst="line">
            <a:avLst/>
          </a:prstGeom>
          <a:noFill/>
          <a:ln w="9525">
            <a:solidFill>
              <a:schemeClr val="tx1"/>
            </a:solidFill>
            <a:round/>
            <a:headEnd/>
            <a:tailEnd type="triangle" w="med" len="med"/>
          </a:ln>
          <a:effectLst>
            <a:outerShdw dist="35921" dir="2700000" algn="ctr" rotWithShape="0">
              <a:srgbClr val="FFFFFF"/>
            </a:outerShdw>
          </a:effectLst>
          <a:extLst>
            <a:ext uri="{909E8E84-426E-40DD-AFC4-6F175D3DCCD1}">
              <a14:hiddenFill xmlns:a14="http://schemas.microsoft.com/office/drawing/2010/main">
                <a:noFill/>
              </a14:hiddenFill>
            </a:ext>
          </a:extLst>
        </p:spPr>
        <p:txBody>
          <a:bodyPr anchor="ctr"/>
          <a:lstStyle/>
          <a:p>
            <a:pPr eaLnBrk="0" hangingPunct="0"/>
            <a:endParaRPr lang="ru-RU" sz="1600" smtClean="0">
              <a:solidFill>
                <a:srgbClr val="333333"/>
              </a:solidFill>
              <a:latin typeface="Arial" pitchFamily="34" charset="0"/>
              <a:cs typeface="+mn-cs"/>
            </a:endParaRPr>
          </a:p>
        </p:txBody>
      </p:sp>
      <p:sp>
        <p:nvSpPr>
          <p:cNvPr id="8206" name="Rectangle 16"/>
          <p:cNvSpPr>
            <a:spLocks noChangeArrowheads="1"/>
          </p:cNvSpPr>
          <p:nvPr/>
        </p:nvSpPr>
        <p:spPr bwMode="auto">
          <a:xfrm>
            <a:off x="1908175" y="4797425"/>
            <a:ext cx="2697163" cy="31115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18355" tIns="10145" rIns="16908" bIns="10145" anchor="ctr"/>
          <a:lstStyle>
            <a:lvl1pPr defTabSz="858838">
              <a:defRPr sz="1600">
                <a:solidFill>
                  <a:schemeClr val="tx1"/>
                </a:solidFill>
                <a:latin typeface="Arial" pitchFamily="34" charset="0"/>
              </a:defRPr>
            </a:lvl1pPr>
            <a:lvl2pPr marL="742950" indent="-285750" defTabSz="858838">
              <a:defRPr sz="1600">
                <a:solidFill>
                  <a:schemeClr val="tx1"/>
                </a:solidFill>
                <a:latin typeface="Arial" pitchFamily="34" charset="0"/>
              </a:defRPr>
            </a:lvl2pPr>
            <a:lvl3pPr marL="1143000" indent="-228600" defTabSz="858838">
              <a:defRPr sz="1600">
                <a:solidFill>
                  <a:schemeClr val="tx1"/>
                </a:solidFill>
                <a:latin typeface="Arial" pitchFamily="34" charset="0"/>
              </a:defRPr>
            </a:lvl3pPr>
            <a:lvl4pPr marL="1600200" indent="-228600" defTabSz="858838">
              <a:defRPr sz="1600">
                <a:solidFill>
                  <a:schemeClr val="tx1"/>
                </a:solidFill>
                <a:latin typeface="Arial" pitchFamily="34" charset="0"/>
              </a:defRPr>
            </a:lvl4pPr>
            <a:lvl5pPr marL="2057400" indent="-228600" defTabSz="858838">
              <a:defRPr sz="1600">
                <a:solidFill>
                  <a:schemeClr val="tx1"/>
                </a:solidFill>
                <a:latin typeface="Arial" pitchFamily="34" charset="0"/>
              </a:defRPr>
            </a:lvl5pPr>
            <a:lvl6pPr marL="2514600" indent="-228600" defTabSz="858838" eaLnBrk="0" fontAlgn="base" hangingPunct="0">
              <a:spcBef>
                <a:spcPct val="0"/>
              </a:spcBef>
              <a:spcAft>
                <a:spcPct val="0"/>
              </a:spcAft>
              <a:defRPr sz="1600">
                <a:solidFill>
                  <a:schemeClr val="tx1"/>
                </a:solidFill>
                <a:latin typeface="Arial" pitchFamily="34" charset="0"/>
              </a:defRPr>
            </a:lvl6pPr>
            <a:lvl7pPr marL="2971800" indent="-228600" defTabSz="858838" eaLnBrk="0" fontAlgn="base" hangingPunct="0">
              <a:spcBef>
                <a:spcPct val="0"/>
              </a:spcBef>
              <a:spcAft>
                <a:spcPct val="0"/>
              </a:spcAft>
              <a:defRPr sz="1600">
                <a:solidFill>
                  <a:schemeClr val="tx1"/>
                </a:solidFill>
                <a:latin typeface="Arial" pitchFamily="34" charset="0"/>
              </a:defRPr>
            </a:lvl7pPr>
            <a:lvl8pPr marL="3429000" indent="-228600" defTabSz="858838" eaLnBrk="0" fontAlgn="base" hangingPunct="0">
              <a:spcBef>
                <a:spcPct val="0"/>
              </a:spcBef>
              <a:spcAft>
                <a:spcPct val="0"/>
              </a:spcAft>
              <a:defRPr sz="1600">
                <a:solidFill>
                  <a:schemeClr val="tx1"/>
                </a:solidFill>
                <a:latin typeface="Arial" pitchFamily="34" charset="0"/>
              </a:defRPr>
            </a:lvl8pPr>
            <a:lvl9pPr marL="3886200" indent="-228600" defTabSz="858838" eaLnBrk="0" fontAlgn="base" hangingPunct="0">
              <a:spcBef>
                <a:spcPct val="0"/>
              </a:spcBef>
              <a:spcAft>
                <a:spcPct val="0"/>
              </a:spcAft>
              <a:defRPr sz="1600">
                <a:solidFill>
                  <a:schemeClr val="tx1"/>
                </a:solidFill>
                <a:latin typeface="Arial" pitchFamily="34" charset="0"/>
              </a:defRPr>
            </a:lvl9pPr>
          </a:lstStyle>
          <a:p>
            <a:pPr algn="ctr" eaLnBrk="0" hangingPunct="0">
              <a:lnSpc>
                <a:spcPct val="110000"/>
              </a:lnSpc>
            </a:pPr>
            <a:r>
              <a:rPr lang="ru-RU" altLang="ru-RU" sz="1800" b="1" smtClean="0">
                <a:solidFill>
                  <a:srgbClr val="800000"/>
                </a:solidFill>
                <a:cs typeface="+mn-cs"/>
              </a:rPr>
              <a:t>Совершенствование</a:t>
            </a:r>
            <a:endParaRPr lang="ru-RU" altLang="ru-RU" sz="1800" smtClean="0">
              <a:solidFill>
                <a:srgbClr val="003300"/>
              </a:solidFill>
              <a:cs typeface="+mn-cs"/>
            </a:endParaRPr>
          </a:p>
        </p:txBody>
      </p:sp>
      <p:sp>
        <p:nvSpPr>
          <p:cNvPr id="8207" name="Rectangle 18"/>
          <p:cNvSpPr>
            <a:spLocks noChangeArrowheads="1"/>
          </p:cNvSpPr>
          <p:nvPr/>
        </p:nvSpPr>
        <p:spPr bwMode="auto">
          <a:xfrm>
            <a:off x="6989763" y="1247775"/>
            <a:ext cx="2020887" cy="31115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18355" tIns="10145" rIns="16908" bIns="10145" anchor="ctr"/>
          <a:lstStyle>
            <a:lvl1pPr defTabSz="858838">
              <a:defRPr sz="1600">
                <a:solidFill>
                  <a:schemeClr val="tx1"/>
                </a:solidFill>
                <a:latin typeface="Arial" pitchFamily="34" charset="0"/>
              </a:defRPr>
            </a:lvl1pPr>
            <a:lvl2pPr marL="742950" indent="-285750" defTabSz="858838">
              <a:defRPr sz="1600">
                <a:solidFill>
                  <a:schemeClr val="tx1"/>
                </a:solidFill>
                <a:latin typeface="Arial" pitchFamily="34" charset="0"/>
              </a:defRPr>
            </a:lvl2pPr>
            <a:lvl3pPr marL="1143000" indent="-228600" defTabSz="858838">
              <a:defRPr sz="1600">
                <a:solidFill>
                  <a:schemeClr val="tx1"/>
                </a:solidFill>
                <a:latin typeface="Arial" pitchFamily="34" charset="0"/>
              </a:defRPr>
            </a:lvl3pPr>
            <a:lvl4pPr marL="1600200" indent="-228600" defTabSz="858838">
              <a:defRPr sz="1600">
                <a:solidFill>
                  <a:schemeClr val="tx1"/>
                </a:solidFill>
                <a:latin typeface="Arial" pitchFamily="34" charset="0"/>
              </a:defRPr>
            </a:lvl4pPr>
            <a:lvl5pPr marL="2057400" indent="-228600" defTabSz="858838">
              <a:defRPr sz="1600">
                <a:solidFill>
                  <a:schemeClr val="tx1"/>
                </a:solidFill>
                <a:latin typeface="Arial" pitchFamily="34" charset="0"/>
              </a:defRPr>
            </a:lvl5pPr>
            <a:lvl6pPr marL="2514600" indent="-228600" defTabSz="858838" eaLnBrk="0" fontAlgn="base" hangingPunct="0">
              <a:spcBef>
                <a:spcPct val="0"/>
              </a:spcBef>
              <a:spcAft>
                <a:spcPct val="0"/>
              </a:spcAft>
              <a:defRPr sz="1600">
                <a:solidFill>
                  <a:schemeClr val="tx1"/>
                </a:solidFill>
                <a:latin typeface="Arial" pitchFamily="34" charset="0"/>
              </a:defRPr>
            </a:lvl6pPr>
            <a:lvl7pPr marL="2971800" indent="-228600" defTabSz="858838" eaLnBrk="0" fontAlgn="base" hangingPunct="0">
              <a:spcBef>
                <a:spcPct val="0"/>
              </a:spcBef>
              <a:spcAft>
                <a:spcPct val="0"/>
              </a:spcAft>
              <a:defRPr sz="1600">
                <a:solidFill>
                  <a:schemeClr val="tx1"/>
                </a:solidFill>
                <a:latin typeface="Arial" pitchFamily="34" charset="0"/>
              </a:defRPr>
            </a:lvl7pPr>
            <a:lvl8pPr marL="3429000" indent="-228600" defTabSz="858838" eaLnBrk="0" fontAlgn="base" hangingPunct="0">
              <a:spcBef>
                <a:spcPct val="0"/>
              </a:spcBef>
              <a:spcAft>
                <a:spcPct val="0"/>
              </a:spcAft>
              <a:defRPr sz="1600">
                <a:solidFill>
                  <a:schemeClr val="tx1"/>
                </a:solidFill>
                <a:latin typeface="Arial" pitchFamily="34" charset="0"/>
              </a:defRPr>
            </a:lvl8pPr>
            <a:lvl9pPr marL="3886200" indent="-228600" defTabSz="858838" eaLnBrk="0" fontAlgn="base" hangingPunct="0">
              <a:spcBef>
                <a:spcPct val="0"/>
              </a:spcBef>
              <a:spcAft>
                <a:spcPct val="0"/>
              </a:spcAft>
              <a:defRPr sz="1600">
                <a:solidFill>
                  <a:schemeClr val="tx1"/>
                </a:solidFill>
                <a:latin typeface="Arial" pitchFamily="34" charset="0"/>
              </a:defRPr>
            </a:lvl9pPr>
          </a:lstStyle>
          <a:p>
            <a:pPr algn="ctr" eaLnBrk="0" hangingPunct="0">
              <a:lnSpc>
                <a:spcPct val="110000"/>
              </a:lnSpc>
            </a:pPr>
            <a:r>
              <a:rPr lang="ru-RU" altLang="ru-RU" sz="1800" b="1" smtClean="0">
                <a:solidFill>
                  <a:srgbClr val="800000"/>
                </a:solidFill>
                <a:cs typeface="+mn-cs"/>
              </a:rPr>
              <a:t>Деструктивная </a:t>
            </a:r>
            <a:endParaRPr lang="ru-RU" altLang="ru-RU" sz="1800" smtClean="0">
              <a:solidFill>
                <a:srgbClr val="003300"/>
              </a:solidFill>
              <a:cs typeface="+mn-cs"/>
            </a:endParaRPr>
          </a:p>
        </p:txBody>
      </p:sp>
      <p:sp>
        <p:nvSpPr>
          <p:cNvPr id="8208" name="Line 22"/>
          <p:cNvSpPr>
            <a:spLocks noChangeShapeType="1"/>
          </p:cNvSpPr>
          <p:nvPr/>
        </p:nvSpPr>
        <p:spPr bwMode="auto">
          <a:xfrm>
            <a:off x="1362075" y="1447800"/>
            <a:ext cx="0" cy="171450"/>
          </a:xfrm>
          <a:prstGeom prst="line">
            <a:avLst/>
          </a:prstGeom>
          <a:noFill/>
          <a:ln w="9525">
            <a:solidFill>
              <a:schemeClr val="tx1"/>
            </a:solidFill>
            <a:round/>
            <a:headEnd/>
            <a:tailEnd/>
          </a:ln>
          <a:effectLst>
            <a:outerShdw dist="35921" dir="2700000" algn="ctr" rotWithShape="0">
              <a:srgbClr val="FFFFFF"/>
            </a:outerShdw>
          </a:effectLst>
          <a:extLst>
            <a:ext uri="{909E8E84-426E-40DD-AFC4-6F175D3DCCD1}">
              <a14:hiddenFill xmlns:a14="http://schemas.microsoft.com/office/drawing/2010/main">
                <a:noFill/>
              </a14:hiddenFill>
            </a:ext>
          </a:extLst>
        </p:spPr>
        <p:txBody>
          <a:bodyPr anchor="ctr"/>
          <a:lstStyle/>
          <a:p>
            <a:pPr eaLnBrk="0" hangingPunct="0"/>
            <a:endParaRPr lang="ru-RU" sz="1600" smtClean="0">
              <a:solidFill>
                <a:srgbClr val="333333"/>
              </a:solidFill>
              <a:latin typeface="Arial" pitchFamily="34" charset="0"/>
              <a:cs typeface="+mn-cs"/>
            </a:endParaRPr>
          </a:p>
        </p:txBody>
      </p:sp>
      <p:sp>
        <p:nvSpPr>
          <p:cNvPr id="8209" name="Line 23"/>
          <p:cNvSpPr>
            <a:spLocks noChangeShapeType="1"/>
          </p:cNvSpPr>
          <p:nvPr/>
        </p:nvSpPr>
        <p:spPr bwMode="auto">
          <a:xfrm>
            <a:off x="3263900" y="1473200"/>
            <a:ext cx="0" cy="171450"/>
          </a:xfrm>
          <a:prstGeom prst="line">
            <a:avLst/>
          </a:prstGeom>
          <a:noFill/>
          <a:ln w="9525">
            <a:solidFill>
              <a:schemeClr val="tx1"/>
            </a:solidFill>
            <a:round/>
            <a:headEnd/>
            <a:tailEnd/>
          </a:ln>
          <a:effectLst>
            <a:outerShdw dist="35921" dir="2700000" algn="ctr" rotWithShape="0">
              <a:srgbClr val="FFFFFF"/>
            </a:outerShdw>
          </a:effectLst>
          <a:extLst>
            <a:ext uri="{909E8E84-426E-40DD-AFC4-6F175D3DCCD1}">
              <a14:hiddenFill xmlns:a14="http://schemas.microsoft.com/office/drawing/2010/main">
                <a:noFill/>
              </a14:hiddenFill>
            </a:ext>
          </a:extLst>
        </p:spPr>
        <p:txBody>
          <a:bodyPr anchor="ctr"/>
          <a:lstStyle/>
          <a:p>
            <a:pPr eaLnBrk="0" hangingPunct="0"/>
            <a:endParaRPr lang="ru-RU" sz="1600" smtClean="0">
              <a:solidFill>
                <a:srgbClr val="333333"/>
              </a:solidFill>
              <a:latin typeface="Arial" pitchFamily="34" charset="0"/>
              <a:cs typeface="+mn-cs"/>
            </a:endParaRPr>
          </a:p>
        </p:txBody>
      </p:sp>
      <p:sp>
        <p:nvSpPr>
          <p:cNvPr id="8210" name="Line 24"/>
          <p:cNvSpPr>
            <a:spLocks noChangeShapeType="1"/>
          </p:cNvSpPr>
          <p:nvPr/>
        </p:nvSpPr>
        <p:spPr bwMode="auto">
          <a:xfrm>
            <a:off x="5622925" y="1460500"/>
            <a:ext cx="0" cy="171450"/>
          </a:xfrm>
          <a:prstGeom prst="line">
            <a:avLst/>
          </a:prstGeom>
          <a:noFill/>
          <a:ln w="9525">
            <a:solidFill>
              <a:schemeClr val="tx1"/>
            </a:solidFill>
            <a:round/>
            <a:headEnd/>
            <a:tailEnd/>
          </a:ln>
          <a:effectLst>
            <a:outerShdw dist="35921" dir="2700000" algn="ctr" rotWithShape="0">
              <a:srgbClr val="FFFFFF"/>
            </a:outerShdw>
          </a:effectLst>
          <a:extLst>
            <a:ext uri="{909E8E84-426E-40DD-AFC4-6F175D3DCCD1}">
              <a14:hiddenFill xmlns:a14="http://schemas.microsoft.com/office/drawing/2010/main">
                <a:noFill/>
              </a14:hiddenFill>
            </a:ext>
          </a:extLst>
        </p:spPr>
        <p:txBody>
          <a:bodyPr anchor="ctr"/>
          <a:lstStyle/>
          <a:p>
            <a:pPr eaLnBrk="0" hangingPunct="0"/>
            <a:endParaRPr lang="ru-RU" sz="1600" smtClean="0">
              <a:solidFill>
                <a:srgbClr val="333333"/>
              </a:solidFill>
              <a:latin typeface="Arial" pitchFamily="34" charset="0"/>
              <a:cs typeface="+mn-cs"/>
            </a:endParaRPr>
          </a:p>
        </p:txBody>
      </p:sp>
      <p:sp>
        <p:nvSpPr>
          <p:cNvPr id="8211" name="Line 25"/>
          <p:cNvSpPr>
            <a:spLocks noChangeShapeType="1"/>
          </p:cNvSpPr>
          <p:nvPr/>
        </p:nvSpPr>
        <p:spPr bwMode="auto">
          <a:xfrm>
            <a:off x="7894638" y="1062038"/>
            <a:ext cx="0" cy="171450"/>
          </a:xfrm>
          <a:prstGeom prst="line">
            <a:avLst/>
          </a:prstGeom>
          <a:noFill/>
          <a:ln w="9525">
            <a:solidFill>
              <a:schemeClr val="tx1"/>
            </a:solidFill>
            <a:round/>
            <a:headEnd/>
            <a:tailEnd/>
          </a:ln>
          <a:effectLst>
            <a:outerShdw dist="35921" dir="2700000" algn="ctr" rotWithShape="0">
              <a:srgbClr val="FFFFFF"/>
            </a:outerShdw>
          </a:effectLst>
          <a:extLst>
            <a:ext uri="{909E8E84-426E-40DD-AFC4-6F175D3DCCD1}">
              <a14:hiddenFill xmlns:a14="http://schemas.microsoft.com/office/drawing/2010/main">
                <a:noFill/>
              </a14:hiddenFill>
            </a:ext>
          </a:extLst>
        </p:spPr>
        <p:txBody>
          <a:bodyPr anchor="ctr"/>
          <a:lstStyle/>
          <a:p>
            <a:pPr eaLnBrk="0" hangingPunct="0"/>
            <a:endParaRPr lang="ru-RU" sz="1600" smtClean="0">
              <a:solidFill>
                <a:srgbClr val="333333"/>
              </a:solidFill>
              <a:latin typeface="Arial" pitchFamily="34" charset="0"/>
              <a:cs typeface="+mn-cs"/>
            </a:endParaRPr>
          </a:p>
        </p:txBody>
      </p:sp>
      <p:sp>
        <p:nvSpPr>
          <p:cNvPr id="8212" name="Line 26"/>
          <p:cNvSpPr>
            <a:spLocks noChangeShapeType="1"/>
          </p:cNvSpPr>
          <p:nvPr/>
        </p:nvSpPr>
        <p:spPr bwMode="auto">
          <a:xfrm>
            <a:off x="4257675" y="762000"/>
            <a:ext cx="0" cy="1362075"/>
          </a:xfrm>
          <a:prstGeom prst="line">
            <a:avLst/>
          </a:prstGeom>
          <a:noFill/>
          <a:ln w="9525">
            <a:solidFill>
              <a:schemeClr val="tx1"/>
            </a:solidFill>
            <a:round/>
            <a:headEnd/>
            <a:tailEnd type="triangle" w="med" len="med"/>
          </a:ln>
          <a:effectLst>
            <a:outerShdw dist="35921" dir="2700000" algn="ctr" rotWithShape="0">
              <a:srgbClr val="FFFFFF"/>
            </a:outerShdw>
          </a:effectLst>
          <a:extLst>
            <a:ext uri="{909E8E84-426E-40DD-AFC4-6F175D3DCCD1}">
              <a14:hiddenFill xmlns:a14="http://schemas.microsoft.com/office/drawing/2010/main">
                <a:noFill/>
              </a14:hiddenFill>
            </a:ext>
          </a:extLst>
        </p:spPr>
        <p:txBody>
          <a:bodyPr anchor="ctr"/>
          <a:lstStyle/>
          <a:p>
            <a:pPr eaLnBrk="0" hangingPunct="0"/>
            <a:endParaRPr lang="ru-RU" sz="1600" smtClean="0">
              <a:solidFill>
                <a:srgbClr val="333333"/>
              </a:solidFill>
              <a:latin typeface="Arial" pitchFamily="34" charset="0"/>
              <a:cs typeface="+mn-cs"/>
            </a:endParaRPr>
          </a:p>
        </p:txBody>
      </p:sp>
      <p:sp>
        <p:nvSpPr>
          <p:cNvPr id="8213" name="Line 27"/>
          <p:cNvSpPr>
            <a:spLocks noChangeShapeType="1"/>
          </p:cNvSpPr>
          <p:nvPr/>
        </p:nvSpPr>
        <p:spPr bwMode="auto">
          <a:xfrm>
            <a:off x="1476375" y="4292600"/>
            <a:ext cx="358775" cy="865188"/>
          </a:xfrm>
          <a:prstGeom prst="line">
            <a:avLst/>
          </a:prstGeom>
          <a:noFill/>
          <a:ln w="9525">
            <a:solidFill>
              <a:schemeClr val="tx1"/>
            </a:solidFill>
            <a:round/>
            <a:headEnd/>
            <a:tailEnd type="triangle" w="med" len="med"/>
          </a:ln>
          <a:effectLst>
            <a:outerShdw dist="35921" dir="2700000" algn="ctr" rotWithShape="0">
              <a:srgbClr val="FFFFFF"/>
            </a:outerShdw>
          </a:effectLst>
          <a:extLst>
            <a:ext uri="{909E8E84-426E-40DD-AFC4-6F175D3DCCD1}">
              <a14:hiddenFill xmlns:a14="http://schemas.microsoft.com/office/drawing/2010/main">
                <a:noFill/>
              </a14:hiddenFill>
            </a:ext>
          </a:extLst>
        </p:spPr>
        <p:txBody>
          <a:bodyPr anchor="ctr"/>
          <a:lstStyle/>
          <a:p>
            <a:pPr eaLnBrk="0" hangingPunct="0"/>
            <a:endParaRPr lang="ru-RU" sz="1600" smtClean="0">
              <a:solidFill>
                <a:srgbClr val="333333"/>
              </a:solidFill>
              <a:latin typeface="Arial" pitchFamily="34" charset="0"/>
              <a:cs typeface="+mn-cs"/>
            </a:endParaRPr>
          </a:p>
        </p:txBody>
      </p:sp>
      <p:sp>
        <p:nvSpPr>
          <p:cNvPr id="8214" name="Rectangle 28"/>
          <p:cNvSpPr>
            <a:spLocks noChangeArrowheads="1"/>
          </p:cNvSpPr>
          <p:nvPr/>
        </p:nvSpPr>
        <p:spPr bwMode="auto">
          <a:xfrm>
            <a:off x="4643438" y="2924175"/>
            <a:ext cx="4205287" cy="4667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18355" tIns="10145" rIns="16908" bIns="10145" anchor="ctr"/>
          <a:lstStyle>
            <a:lvl1pPr defTabSz="858838">
              <a:defRPr sz="1600">
                <a:solidFill>
                  <a:schemeClr val="tx1"/>
                </a:solidFill>
                <a:latin typeface="Arial" pitchFamily="34" charset="0"/>
              </a:defRPr>
            </a:lvl1pPr>
            <a:lvl2pPr marL="742950" indent="-285750" defTabSz="858838">
              <a:defRPr sz="1600">
                <a:solidFill>
                  <a:schemeClr val="tx1"/>
                </a:solidFill>
                <a:latin typeface="Arial" pitchFamily="34" charset="0"/>
              </a:defRPr>
            </a:lvl2pPr>
            <a:lvl3pPr marL="1143000" indent="-228600" defTabSz="858838">
              <a:defRPr sz="1600">
                <a:solidFill>
                  <a:schemeClr val="tx1"/>
                </a:solidFill>
                <a:latin typeface="Arial" pitchFamily="34" charset="0"/>
              </a:defRPr>
            </a:lvl3pPr>
            <a:lvl4pPr marL="1600200" indent="-228600" defTabSz="858838">
              <a:defRPr sz="1600">
                <a:solidFill>
                  <a:schemeClr val="tx1"/>
                </a:solidFill>
                <a:latin typeface="Arial" pitchFamily="34" charset="0"/>
              </a:defRPr>
            </a:lvl4pPr>
            <a:lvl5pPr marL="2057400" indent="-228600" defTabSz="858838">
              <a:defRPr sz="1600">
                <a:solidFill>
                  <a:schemeClr val="tx1"/>
                </a:solidFill>
                <a:latin typeface="Arial" pitchFamily="34" charset="0"/>
              </a:defRPr>
            </a:lvl5pPr>
            <a:lvl6pPr marL="2514600" indent="-228600" defTabSz="858838" eaLnBrk="0" fontAlgn="base" hangingPunct="0">
              <a:spcBef>
                <a:spcPct val="0"/>
              </a:spcBef>
              <a:spcAft>
                <a:spcPct val="0"/>
              </a:spcAft>
              <a:defRPr sz="1600">
                <a:solidFill>
                  <a:schemeClr val="tx1"/>
                </a:solidFill>
                <a:latin typeface="Arial" pitchFamily="34" charset="0"/>
              </a:defRPr>
            </a:lvl6pPr>
            <a:lvl7pPr marL="2971800" indent="-228600" defTabSz="858838" eaLnBrk="0" fontAlgn="base" hangingPunct="0">
              <a:spcBef>
                <a:spcPct val="0"/>
              </a:spcBef>
              <a:spcAft>
                <a:spcPct val="0"/>
              </a:spcAft>
              <a:defRPr sz="1600">
                <a:solidFill>
                  <a:schemeClr val="tx1"/>
                </a:solidFill>
                <a:latin typeface="Arial" pitchFamily="34" charset="0"/>
              </a:defRPr>
            </a:lvl7pPr>
            <a:lvl8pPr marL="3429000" indent="-228600" defTabSz="858838" eaLnBrk="0" fontAlgn="base" hangingPunct="0">
              <a:spcBef>
                <a:spcPct val="0"/>
              </a:spcBef>
              <a:spcAft>
                <a:spcPct val="0"/>
              </a:spcAft>
              <a:defRPr sz="1600">
                <a:solidFill>
                  <a:schemeClr val="tx1"/>
                </a:solidFill>
                <a:latin typeface="Arial" pitchFamily="34" charset="0"/>
              </a:defRPr>
            </a:lvl8pPr>
            <a:lvl9pPr marL="3886200" indent="-228600" defTabSz="858838" eaLnBrk="0" fontAlgn="base" hangingPunct="0">
              <a:spcBef>
                <a:spcPct val="0"/>
              </a:spcBef>
              <a:spcAft>
                <a:spcPct val="0"/>
              </a:spcAft>
              <a:defRPr sz="1600">
                <a:solidFill>
                  <a:schemeClr val="tx1"/>
                </a:solidFill>
                <a:latin typeface="Arial" pitchFamily="34" charset="0"/>
              </a:defRPr>
            </a:lvl9pPr>
          </a:lstStyle>
          <a:p>
            <a:pPr algn="ctr" eaLnBrk="0" hangingPunct="0">
              <a:lnSpc>
                <a:spcPct val="90000"/>
              </a:lnSpc>
            </a:pPr>
            <a:r>
              <a:rPr lang="ru-RU" altLang="ru-RU" sz="1400" b="1" smtClean="0">
                <a:solidFill>
                  <a:srgbClr val="800000"/>
                </a:solidFill>
                <a:cs typeface="+mn-cs"/>
              </a:rPr>
              <a:t>ИНФОРМИРОВАННОСТЬ – обеспеченность актуальной информацией </a:t>
            </a:r>
            <a:endParaRPr lang="ru-RU" altLang="ru-RU" sz="1400" smtClean="0">
              <a:solidFill>
                <a:srgbClr val="003300"/>
              </a:solidFill>
              <a:cs typeface="+mn-cs"/>
            </a:endParaRPr>
          </a:p>
        </p:txBody>
      </p:sp>
      <p:sp>
        <p:nvSpPr>
          <p:cNvPr id="8215" name="Rectangle 29"/>
          <p:cNvSpPr>
            <a:spLocks noChangeArrowheads="1"/>
          </p:cNvSpPr>
          <p:nvPr/>
        </p:nvSpPr>
        <p:spPr bwMode="auto">
          <a:xfrm>
            <a:off x="4787900" y="4418013"/>
            <a:ext cx="4346575" cy="102711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00" tIns="10145" rIns="16908" bIns="10145" anchor="ctr"/>
          <a:lstStyle>
            <a:lvl1pPr defTabSz="858838">
              <a:defRPr sz="1600">
                <a:solidFill>
                  <a:schemeClr val="tx1"/>
                </a:solidFill>
                <a:latin typeface="Arial" pitchFamily="34" charset="0"/>
              </a:defRPr>
            </a:lvl1pPr>
            <a:lvl2pPr marL="742950" indent="-285750" defTabSz="858838">
              <a:defRPr sz="1600">
                <a:solidFill>
                  <a:schemeClr val="tx1"/>
                </a:solidFill>
                <a:latin typeface="Arial" pitchFamily="34" charset="0"/>
              </a:defRPr>
            </a:lvl2pPr>
            <a:lvl3pPr marL="1143000" indent="-228600" defTabSz="858838">
              <a:defRPr sz="1600">
                <a:solidFill>
                  <a:schemeClr val="tx1"/>
                </a:solidFill>
                <a:latin typeface="Arial" pitchFamily="34" charset="0"/>
              </a:defRPr>
            </a:lvl3pPr>
            <a:lvl4pPr marL="1600200" indent="-228600" defTabSz="858838">
              <a:defRPr sz="1600">
                <a:solidFill>
                  <a:schemeClr val="tx1"/>
                </a:solidFill>
                <a:latin typeface="Arial" pitchFamily="34" charset="0"/>
              </a:defRPr>
            </a:lvl4pPr>
            <a:lvl5pPr marL="2057400" indent="-228600" defTabSz="858838">
              <a:defRPr sz="1600">
                <a:solidFill>
                  <a:schemeClr val="tx1"/>
                </a:solidFill>
                <a:latin typeface="Arial" pitchFamily="34" charset="0"/>
              </a:defRPr>
            </a:lvl5pPr>
            <a:lvl6pPr marL="2514600" indent="-228600" defTabSz="858838" eaLnBrk="0" fontAlgn="base" hangingPunct="0">
              <a:spcBef>
                <a:spcPct val="0"/>
              </a:spcBef>
              <a:spcAft>
                <a:spcPct val="0"/>
              </a:spcAft>
              <a:defRPr sz="1600">
                <a:solidFill>
                  <a:schemeClr val="tx1"/>
                </a:solidFill>
                <a:latin typeface="Arial" pitchFamily="34" charset="0"/>
              </a:defRPr>
            </a:lvl6pPr>
            <a:lvl7pPr marL="2971800" indent="-228600" defTabSz="858838" eaLnBrk="0" fontAlgn="base" hangingPunct="0">
              <a:spcBef>
                <a:spcPct val="0"/>
              </a:spcBef>
              <a:spcAft>
                <a:spcPct val="0"/>
              </a:spcAft>
              <a:defRPr sz="1600">
                <a:solidFill>
                  <a:schemeClr val="tx1"/>
                </a:solidFill>
                <a:latin typeface="Arial" pitchFamily="34" charset="0"/>
              </a:defRPr>
            </a:lvl7pPr>
            <a:lvl8pPr marL="3429000" indent="-228600" defTabSz="858838" eaLnBrk="0" fontAlgn="base" hangingPunct="0">
              <a:spcBef>
                <a:spcPct val="0"/>
              </a:spcBef>
              <a:spcAft>
                <a:spcPct val="0"/>
              </a:spcAft>
              <a:defRPr sz="1600">
                <a:solidFill>
                  <a:schemeClr val="tx1"/>
                </a:solidFill>
                <a:latin typeface="Arial" pitchFamily="34" charset="0"/>
              </a:defRPr>
            </a:lvl8pPr>
            <a:lvl9pPr marL="3886200" indent="-228600" defTabSz="858838" eaLnBrk="0" fontAlgn="base" hangingPunct="0">
              <a:spcBef>
                <a:spcPct val="0"/>
              </a:spcBef>
              <a:spcAft>
                <a:spcPct val="0"/>
              </a:spcAft>
              <a:defRPr sz="1600">
                <a:solidFill>
                  <a:schemeClr val="tx1"/>
                </a:solidFill>
                <a:latin typeface="Arial" pitchFamily="34" charset="0"/>
              </a:defRPr>
            </a:lvl9pPr>
          </a:lstStyle>
          <a:p>
            <a:pPr algn="ctr" eaLnBrk="0" hangingPunct="0">
              <a:lnSpc>
                <a:spcPct val="90000"/>
              </a:lnSpc>
            </a:pPr>
            <a:r>
              <a:rPr lang="ru-RU" altLang="ru-RU" sz="1400" b="1" smtClean="0">
                <a:solidFill>
                  <a:srgbClr val="800000"/>
                </a:solidFill>
                <a:cs typeface="+mn-cs"/>
              </a:rPr>
              <a:t>ЗНАНИЯ – усвоенные и систематизированные человеком понятия о законах, принципах, образах, явлениях, предметах и процессах </a:t>
            </a:r>
          </a:p>
          <a:p>
            <a:pPr algn="ctr" eaLnBrk="0" hangingPunct="0">
              <a:lnSpc>
                <a:spcPct val="90000"/>
              </a:lnSpc>
            </a:pPr>
            <a:r>
              <a:rPr lang="ru-RU" altLang="ru-RU" sz="1400" b="1" smtClean="0">
                <a:solidFill>
                  <a:srgbClr val="800000"/>
                </a:solidFill>
                <a:cs typeface="+mn-cs"/>
              </a:rPr>
              <a:t>внешнего и внутреннего мира  </a:t>
            </a:r>
            <a:endParaRPr lang="ru-RU" altLang="ru-RU" sz="1400" smtClean="0">
              <a:solidFill>
                <a:srgbClr val="003300"/>
              </a:solidFill>
              <a:cs typeface="+mn-cs"/>
            </a:endParaRPr>
          </a:p>
        </p:txBody>
      </p:sp>
      <p:sp>
        <p:nvSpPr>
          <p:cNvPr id="8216" name="Rectangle 30"/>
          <p:cNvSpPr>
            <a:spLocks noChangeArrowheads="1"/>
          </p:cNvSpPr>
          <p:nvPr/>
        </p:nvSpPr>
        <p:spPr bwMode="auto">
          <a:xfrm>
            <a:off x="3173413" y="669925"/>
            <a:ext cx="2097087" cy="31115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18355" tIns="10145" rIns="16908" bIns="10145" anchor="ctr"/>
          <a:lstStyle>
            <a:lvl1pPr defTabSz="858838">
              <a:defRPr sz="1600">
                <a:solidFill>
                  <a:schemeClr val="tx1"/>
                </a:solidFill>
                <a:latin typeface="Arial" pitchFamily="34" charset="0"/>
              </a:defRPr>
            </a:lvl1pPr>
            <a:lvl2pPr marL="742950" indent="-285750" defTabSz="858838">
              <a:defRPr sz="1600">
                <a:solidFill>
                  <a:schemeClr val="tx1"/>
                </a:solidFill>
                <a:latin typeface="Arial" pitchFamily="34" charset="0"/>
              </a:defRPr>
            </a:lvl2pPr>
            <a:lvl3pPr marL="1143000" indent="-228600" defTabSz="858838">
              <a:defRPr sz="1600">
                <a:solidFill>
                  <a:schemeClr val="tx1"/>
                </a:solidFill>
                <a:latin typeface="Arial" pitchFamily="34" charset="0"/>
              </a:defRPr>
            </a:lvl3pPr>
            <a:lvl4pPr marL="1600200" indent="-228600" defTabSz="858838">
              <a:defRPr sz="1600">
                <a:solidFill>
                  <a:schemeClr val="tx1"/>
                </a:solidFill>
                <a:latin typeface="Arial" pitchFamily="34" charset="0"/>
              </a:defRPr>
            </a:lvl4pPr>
            <a:lvl5pPr marL="2057400" indent="-228600" defTabSz="858838">
              <a:defRPr sz="1600">
                <a:solidFill>
                  <a:schemeClr val="tx1"/>
                </a:solidFill>
                <a:latin typeface="Arial" pitchFamily="34" charset="0"/>
              </a:defRPr>
            </a:lvl5pPr>
            <a:lvl6pPr marL="2514600" indent="-228600" defTabSz="858838" eaLnBrk="0" fontAlgn="base" hangingPunct="0">
              <a:spcBef>
                <a:spcPct val="0"/>
              </a:spcBef>
              <a:spcAft>
                <a:spcPct val="0"/>
              </a:spcAft>
              <a:defRPr sz="1600">
                <a:solidFill>
                  <a:schemeClr val="tx1"/>
                </a:solidFill>
                <a:latin typeface="Arial" pitchFamily="34" charset="0"/>
              </a:defRPr>
            </a:lvl6pPr>
            <a:lvl7pPr marL="2971800" indent="-228600" defTabSz="858838" eaLnBrk="0" fontAlgn="base" hangingPunct="0">
              <a:spcBef>
                <a:spcPct val="0"/>
              </a:spcBef>
              <a:spcAft>
                <a:spcPct val="0"/>
              </a:spcAft>
              <a:defRPr sz="1600">
                <a:solidFill>
                  <a:schemeClr val="tx1"/>
                </a:solidFill>
                <a:latin typeface="Arial" pitchFamily="34" charset="0"/>
              </a:defRPr>
            </a:lvl7pPr>
            <a:lvl8pPr marL="3429000" indent="-228600" defTabSz="858838" eaLnBrk="0" fontAlgn="base" hangingPunct="0">
              <a:spcBef>
                <a:spcPct val="0"/>
              </a:spcBef>
              <a:spcAft>
                <a:spcPct val="0"/>
              </a:spcAft>
              <a:defRPr sz="1600">
                <a:solidFill>
                  <a:schemeClr val="tx1"/>
                </a:solidFill>
                <a:latin typeface="Arial" pitchFamily="34" charset="0"/>
              </a:defRPr>
            </a:lvl8pPr>
            <a:lvl9pPr marL="3886200" indent="-228600" defTabSz="858838" eaLnBrk="0" fontAlgn="base" hangingPunct="0">
              <a:spcBef>
                <a:spcPct val="0"/>
              </a:spcBef>
              <a:spcAft>
                <a:spcPct val="0"/>
              </a:spcAft>
              <a:defRPr sz="1600">
                <a:solidFill>
                  <a:schemeClr val="tx1"/>
                </a:solidFill>
                <a:latin typeface="Arial" pitchFamily="34" charset="0"/>
              </a:defRPr>
            </a:lvl9pPr>
          </a:lstStyle>
          <a:p>
            <a:pPr algn="ctr" eaLnBrk="0" hangingPunct="0">
              <a:lnSpc>
                <a:spcPct val="110000"/>
              </a:lnSpc>
            </a:pPr>
            <a:r>
              <a:rPr lang="ru-RU" altLang="ru-RU" sz="1800" b="1" smtClean="0">
                <a:solidFill>
                  <a:srgbClr val="800000"/>
                </a:solidFill>
                <a:cs typeface="+mn-cs"/>
              </a:rPr>
              <a:t>ИНФОРМАЦИЯ  </a:t>
            </a:r>
            <a:endParaRPr lang="ru-RU" altLang="ru-RU" sz="1800" smtClean="0">
              <a:solidFill>
                <a:srgbClr val="003300"/>
              </a:solidFill>
              <a:cs typeface="+mn-cs"/>
            </a:endParaRPr>
          </a:p>
        </p:txBody>
      </p:sp>
      <p:sp>
        <p:nvSpPr>
          <p:cNvPr id="8217" name="Rectangle 32"/>
          <p:cNvSpPr>
            <a:spLocks noChangeArrowheads="1"/>
          </p:cNvSpPr>
          <p:nvPr/>
        </p:nvSpPr>
        <p:spPr bwMode="auto">
          <a:xfrm>
            <a:off x="3151188" y="4200525"/>
            <a:ext cx="2020887" cy="31115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18355" tIns="10145" rIns="16908" bIns="10145" anchor="ctr"/>
          <a:lstStyle>
            <a:lvl1pPr defTabSz="858838">
              <a:defRPr sz="1600">
                <a:solidFill>
                  <a:schemeClr val="tx1"/>
                </a:solidFill>
                <a:latin typeface="Arial" pitchFamily="34" charset="0"/>
              </a:defRPr>
            </a:lvl1pPr>
            <a:lvl2pPr marL="742950" indent="-285750" defTabSz="858838">
              <a:defRPr sz="1600">
                <a:solidFill>
                  <a:schemeClr val="tx1"/>
                </a:solidFill>
                <a:latin typeface="Arial" pitchFamily="34" charset="0"/>
              </a:defRPr>
            </a:lvl2pPr>
            <a:lvl3pPr marL="1143000" indent="-228600" defTabSz="858838">
              <a:defRPr sz="1600">
                <a:solidFill>
                  <a:schemeClr val="tx1"/>
                </a:solidFill>
                <a:latin typeface="Arial" pitchFamily="34" charset="0"/>
              </a:defRPr>
            </a:lvl3pPr>
            <a:lvl4pPr marL="1600200" indent="-228600" defTabSz="858838">
              <a:defRPr sz="1600">
                <a:solidFill>
                  <a:schemeClr val="tx1"/>
                </a:solidFill>
                <a:latin typeface="Arial" pitchFamily="34" charset="0"/>
              </a:defRPr>
            </a:lvl4pPr>
            <a:lvl5pPr marL="2057400" indent="-228600" defTabSz="858838">
              <a:defRPr sz="1600">
                <a:solidFill>
                  <a:schemeClr val="tx1"/>
                </a:solidFill>
                <a:latin typeface="Arial" pitchFamily="34" charset="0"/>
              </a:defRPr>
            </a:lvl5pPr>
            <a:lvl6pPr marL="2514600" indent="-228600" defTabSz="858838" eaLnBrk="0" fontAlgn="base" hangingPunct="0">
              <a:spcBef>
                <a:spcPct val="0"/>
              </a:spcBef>
              <a:spcAft>
                <a:spcPct val="0"/>
              </a:spcAft>
              <a:defRPr sz="1600">
                <a:solidFill>
                  <a:schemeClr val="tx1"/>
                </a:solidFill>
                <a:latin typeface="Arial" pitchFamily="34" charset="0"/>
              </a:defRPr>
            </a:lvl6pPr>
            <a:lvl7pPr marL="2971800" indent="-228600" defTabSz="858838" eaLnBrk="0" fontAlgn="base" hangingPunct="0">
              <a:spcBef>
                <a:spcPct val="0"/>
              </a:spcBef>
              <a:spcAft>
                <a:spcPct val="0"/>
              </a:spcAft>
              <a:defRPr sz="1600">
                <a:solidFill>
                  <a:schemeClr val="tx1"/>
                </a:solidFill>
                <a:latin typeface="Arial" pitchFamily="34" charset="0"/>
              </a:defRPr>
            </a:lvl7pPr>
            <a:lvl8pPr marL="3429000" indent="-228600" defTabSz="858838" eaLnBrk="0" fontAlgn="base" hangingPunct="0">
              <a:spcBef>
                <a:spcPct val="0"/>
              </a:spcBef>
              <a:spcAft>
                <a:spcPct val="0"/>
              </a:spcAft>
              <a:defRPr sz="1600">
                <a:solidFill>
                  <a:schemeClr val="tx1"/>
                </a:solidFill>
                <a:latin typeface="Arial" pitchFamily="34" charset="0"/>
              </a:defRPr>
            </a:lvl8pPr>
            <a:lvl9pPr marL="3886200" indent="-228600" defTabSz="858838" eaLnBrk="0" fontAlgn="base" hangingPunct="0">
              <a:spcBef>
                <a:spcPct val="0"/>
              </a:spcBef>
              <a:spcAft>
                <a:spcPct val="0"/>
              </a:spcAft>
              <a:defRPr sz="1600">
                <a:solidFill>
                  <a:schemeClr val="tx1"/>
                </a:solidFill>
                <a:latin typeface="Arial" pitchFamily="34" charset="0"/>
              </a:defRPr>
            </a:lvl9pPr>
          </a:lstStyle>
          <a:p>
            <a:pPr algn="ctr" eaLnBrk="0" hangingPunct="0">
              <a:lnSpc>
                <a:spcPct val="110000"/>
              </a:lnSpc>
            </a:pPr>
            <a:r>
              <a:rPr lang="ru-RU" altLang="ru-RU" sz="1800" b="1" smtClean="0">
                <a:solidFill>
                  <a:srgbClr val="800000"/>
                </a:solidFill>
                <a:cs typeface="+mn-cs"/>
              </a:rPr>
              <a:t>Хранение</a:t>
            </a:r>
            <a:endParaRPr lang="ru-RU" altLang="ru-RU" sz="1800" smtClean="0">
              <a:solidFill>
                <a:srgbClr val="003300"/>
              </a:solidFill>
              <a:cs typeface="+mn-cs"/>
            </a:endParaRPr>
          </a:p>
        </p:txBody>
      </p:sp>
      <p:grpSp>
        <p:nvGrpSpPr>
          <p:cNvPr id="8218" name="Group 33"/>
          <p:cNvGrpSpPr>
            <a:grpSpLocks/>
          </p:cNvGrpSpPr>
          <p:nvPr/>
        </p:nvGrpSpPr>
        <p:grpSpPr bwMode="auto">
          <a:xfrm>
            <a:off x="69850" y="5207000"/>
            <a:ext cx="8331200" cy="1584325"/>
            <a:chOff x="197" y="888"/>
            <a:chExt cx="5487" cy="998"/>
          </a:xfrm>
        </p:grpSpPr>
        <p:sp>
          <p:nvSpPr>
            <p:cNvPr id="8230" name="Rectangle 34"/>
            <p:cNvSpPr>
              <a:spLocks noChangeArrowheads="1"/>
            </p:cNvSpPr>
            <p:nvPr/>
          </p:nvSpPr>
          <p:spPr bwMode="auto">
            <a:xfrm>
              <a:off x="197" y="1230"/>
              <a:ext cx="1273" cy="586"/>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18355" tIns="10145" rIns="16908" bIns="10145" anchor="ctr"/>
            <a:lstStyle>
              <a:lvl1pPr defTabSz="858838">
                <a:defRPr sz="1600">
                  <a:solidFill>
                    <a:schemeClr val="tx1"/>
                  </a:solidFill>
                  <a:latin typeface="Arial" pitchFamily="34" charset="0"/>
                </a:defRPr>
              </a:lvl1pPr>
              <a:lvl2pPr marL="742950" indent="-285750" defTabSz="858838">
                <a:defRPr sz="1600">
                  <a:solidFill>
                    <a:schemeClr val="tx1"/>
                  </a:solidFill>
                  <a:latin typeface="Arial" pitchFamily="34" charset="0"/>
                </a:defRPr>
              </a:lvl2pPr>
              <a:lvl3pPr marL="1143000" indent="-228600" defTabSz="858838">
                <a:defRPr sz="1600">
                  <a:solidFill>
                    <a:schemeClr val="tx1"/>
                  </a:solidFill>
                  <a:latin typeface="Arial" pitchFamily="34" charset="0"/>
                </a:defRPr>
              </a:lvl3pPr>
              <a:lvl4pPr marL="1600200" indent="-228600" defTabSz="858838">
                <a:defRPr sz="1600">
                  <a:solidFill>
                    <a:schemeClr val="tx1"/>
                  </a:solidFill>
                  <a:latin typeface="Arial" pitchFamily="34" charset="0"/>
                </a:defRPr>
              </a:lvl4pPr>
              <a:lvl5pPr marL="2057400" indent="-228600" defTabSz="858838">
                <a:defRPr sz="1600">
                  <a:solidFill>
                    <a:schemeClr val="tx1"/>
                  </a:solidFill>
                  <a:latin typeface="Arial" pitchFamily="34" charset="0"/>
                </a:defRPr>
              </a:lvl5pPr>
              <a:lvl6pPr marL="2514600" indent="-228600" defTabSz="858838" eaLnBrk="0" fontAlgn="base" hangingPunct="0">
                <a:spcBef>
                  <a:spcPct val="0"/>
                </a:spcBef>
                <a:spcAft>
                  <a:spcPct val="0"/>
                </a:spcAft>
                <a:defRPr sz="1600">
                  <a:solidFill>
                    <a:schemeClr val="tx1"/>
                  </a:solidFill>
                  <a:latin typeface="Arial" pitchFamily="34" charset="0"/>
                </a:defRPr>
              </a:lvl6pPr>
              <a:lvl7pPr marL="2971800" indent="-228600" defTabSz="858838" eaLnBrk="0" fontAlgn="base" hangingPunct="0">
                <a:spcBef>
                  <a:spcPct val="0"/>
                </a:spcBef>
                <a:spcAft>
                  <a:spcPct val="0"/>
                </a:spcAft>
                <a:defRPr sz="1600">
                  <a:solidFill>
                    <a:schemeClr val="tx1"/>
                  </a:solidFill>
                  <a:latin typeface="Arial" pitchFamily="34" charset="0"/>
                </a:defRPr>
              </a:lvl7pPr>
              <a:lvl8pPr marL="3429000" indent="-228600" defTabSz="858838" eaLnBrk="0" fontAlgn="base" hangingPunct="0">
                <a:spcBef>
                  <a:spcPct val="0"/>
                </a:spcBef>
                <a:spcAft>
                  <a:spcPct val="0"/>
                </a:spcAft>
                <a:defRPr sz="1600">
                  <a:solidFill>
                    <a:schemeClr val="tx1"/>
                  </a:solidFill>
                  <a:latin typeface="Arial" pitchFamily="34" charset="0"/>
                </a:defRPr>
              </a:lvl8pPr>
              <a:lvl9pPr marL="3886200" indent="-228600" defTabSz="858838" eaLnBrk="0" fontAlgn="base" hangingPunct="0">
                <a:spcBef>
                  <a:spcPct val="0"/>
                </a:spcBef>
                <a:spcAft>
                  <a:spcPct val="0"/>
                </a:spcAft>
                <a:defRPr sz="1600">
                  <a:solidFill>
                    <a:schemeClr val="tx1"/>
                  </a:solidFill>
                  <a:latin typeface="Arial" pitchFamily="34" charset="0"/>
                </a:defRPr>
              </a:lvl9pPr>
            </a:lstStyle>
            <a:p>
              <a:pPr algn="ctr" eaLnBrk="0" hangingPunct="0">
                <a:lnSpc>
                  <a:spcPct val="110000"/>
                </a:lnSpc>
              </a:pPr>
              <a:r>
                <a:rPr lang="ru-RU" altLang="ru-RU" sz="1800" b="1" u="sng" smtClean="0">
                  <a:solidFill>
                    <a:srgbClr val="800000"/>
                  </a:solidFill>
                  <a:cs typeface="+mn-cs"/>
                </a:rPr>
                <a:t>ПОТРЕБНОСТИ </a:t>
              </a:r>
              <a:endParaRPr lang="ru-RU" altLang="ru-RU" sz="1800" smtClean="0">
                <a:solidFill>
                  <a:srgbClr val="003300"/>
                </a:solidFill>
                <a:cs typeface="+mn-cs"/>
              </a:endParaRPr>
            </a:p>
          </p:txBody>
        </p:sp>
        <p:sp>
          <p:nvSpPr>
            <p:cNvPr id="8231" name="Rectangle 35"/>
            <p:cNvSpPr>
              <a:spLocks noChangeArrowheads="1"/>
            </p:cNvSpPr>
            <p:nvPr/>
          </p:nvSpPr>
          <p:spPr bwMode="auto">
            <a:xfrm>
              <a:off x="2719" y="1178"/>
              <a:ext cx="1273" cy="196"/>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18355" tIns="10145" rIns="16908" bIns="10145" anchor="ctr"/>
            <a:lstStyle>
              <a:lvl1pPr defTabSz="858838">
                <a:defRPr sz="1600">
                  <a:solidFill>
                    <a:schemeClr val="tx1"/>
                  </a:solidFill>
                  <a:latin typeface="Arial" pitchFamily="34" charset="0"/>
                </a:defRPr>
              </a:lvl1pPr>
              <a:lvl2pPr marL="742950" indent="-285750" defTabSz="858838">
                <a:defRPr sz="1600">
                  <a:solidFill>
                    <a:schemeClr val="tx1"/>
                  </a:solidFill>
                  <a:latin typeface="Arial" pitchFamily="34" charset="0"/>
                </a:defRPr>
              </a:lvl2pPr>
              <a:lvl3pPr marL="1143000" indent="-228600" defTabSz="858838">
                <a:defRPr sz="1600">
                  <a:solidFill>
                    <a:schemeClr val="tx1"/>
                  </a:solidFill>
                  <a:latin typeface="Arial" pitchFamily="34" charset="0"/>
                </a:defRPr>
              </a:lvl3pPr>
              <a:lvl4pPr marL="1600200" indent="-228600" defTabSz="858838">
                <a:defRPr sz="1600">
                  <a:solidFill>
                    <a:schemeClr val="tx1"/>
                  </a:solidFill>
                  <a:latin typeface="Arial" pitchFamily="34" charset="0"/>
                </a:defRPr>
              </a:lvl4pPr>
              <a:lvl5pPr marL="2057400" indent="-228600" defTabSz="858838">
                <a:defRPr sz="1600">
                  <a:solidFill>
                    <a:schemeClr val="tx1"/>
                  </a:solidFill>
                  <a:latin typeface="Arial" pitchFamily="34" charset="0"/>
                </a:defRPr>
              </a:lvl5pPr>
              <a:lvl6pPr marL="2514600" indent="-228600" defTabSz="858838" eaLnBrk="0" fontAlgn="base" hangingPunct="0">
                <a:spcBef>
                  <a:spcPct val="0"/>
                </a:spcBef>
                <a:spcAft>
                  <a:spcPct val="0"/>
                </a:spcAft>
                <a:defRPr sz="1600">
                  <a:solidFill>
                    <a:schemeClr val="tx1"/>
                  </a:solidFill>
                  <a:latin typeface="Arial" pitchFamily="34" charset="0"/>
                </a:defRPr>
              </a:lvl6pPr>
              <a:lvl7pPr marL="2971800" indent="-228600" defTabSz="858838" eaLnBrk="0" fontAlgn="base" hangingPunct="0">
                <a:spcBef>
                  <a:spcPct val="0"/>
                </a:spcBef>
                <a:spcAft>
                  <a:spcPct val="0"/>
                </a:spcAft>
                <a:defRPr sz="1600">
                  <a:solidFill>
                    <a:schemeClr val="tx1"/>
                  </a:solidFill>
                  <a:latin typeface="Arial" pitchFamily="34" charset="0"/>
                </a:defRPr>
              </a:lvl7pPr>
              <a:lvl8pPr marL="3429000" indent="-228600" defTabSz="858838" eaLnBrk="0" fontAlgn="base" hangingPunct="0">
                <a:spcBef>
                  <a:spcPct val="0"/>
                </a:spcBef>
                <a:spcAft>
                  <a:spcPct val="0"/>
                </a:spcAft>
                <a:defRPr sz="1600">
                  <a:solidFill>
                    <a:schemeClr val="tx1"/>
                  </a:solidFill>
                  <a:latin typeface="Arial" pitchFamily="34" charset="0"/>
                </a:defRPr>
              </a:lvl8pPr>
              <a:lvl9pPr marL="3886200" indent="-228600" defTabSz="858838" eaLnBrk="0" fontAlgn="base" hangingPunct="0">
                <a:spcBef>
                  <a:spcPct val="0"/>
                </a:spcBef>
                <a:spcAft>
                  <a:spcPct val="0"/>
                </a:spcAft>
                <a:defRPr sz="1600">
                  <a:solidFill>
                    <a:schemeClr val="tx1"/>
                  </a:solidFill>
                  <a:latin typeface="Arial" pitchFamily="34" charset="0"/>
                </a:defRPr>
              </a:lvl9pPr>
            </a:lstStyle>
            <a:p>
              <a:pPr algn="ctr" eaLnBrk="0" hangingPunct="0">
                <a:lnSpc>
                  <a:spcPct val="110000"/>
                </a:lnSpc>
              </a:pPr>
              <a:r>
                <a:rPr lang="ru-RU" altLang="ru-RU" sz="1800" b="1" u="sng" smtClean="0">
                  <a:solidFill>
                    <a:srgbClr val="800000"/>
                  </a:solidFill>
                  <a:cs typeface="+mn-cs"/>
                </a:rPr>
                <a:t>Долг</a:t>
              </a:r>
              <a:endParaRPr lang="ru-RU" altLang="ru-RU" sz="1800" smtClean="0">
                <a:solidFill>
                  <a:srgbClr val="003300"/>
                </a:solidFill>
                <a:cs typeface="+mn-cs"/>
              </a:endParaRPr>
            </a:p>
          </p:txBody>
        </p:sp>
        <p:sp>
          <p:nvSpPr>
            <p:cNvPr id="8232" name="Rectangle 36"/>
            <p:cNvSpPr>
              <a:spLocks noChangeArrowheads="1"/>
            </p:cNvSpPr>
            <p:nvPr/>
          </p:nvSpPr>
          <p:spPr bwMode="auto">
            <a:xfrm>
              <a:off x="2723" y="1410"/>
              <a:ext cx="1273" cy="214"/>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18355" tIns="10145" rIns="16908" bIns="10145" anchor="ctr"/>
            <a:lstStyle>
              <a:lvl1pPr defTabSz="858838">
                <a:defRPr sz="1600">
                  <a:solidFill>
                    <a:schemeClr val="tx1"/>
                  </a:solidFill>
                  <a:latin typeface="Arial" pitchFamily="34" charset="0"/>
                </a:defRPr>
              </a:lvl1pPr>
              <a:lvl2pPr marL="742950" indent="-285750" defTabSz="858838">
                <a:defRPr sz="1600">
                  <a:solidFill>
                    <a:schemeClr val="tx1"/>
                  </a:solidFill>
                  <a:latin typeface="Arial" pitchFamily="34" charset="0"/>
                </a:defRPr>
              </a:lvl2pPr>
              <a:lvl3pPr marL="1143000" indent="-228600" defTabSz="858838">
                <a:defRPr sz="1600">
                  <a:solidFill>
                    <a:schemeClr val="tx1"/>
                  </a:solidFill>
                  <a:latin typeface="Arial" pitchFamily="34" charset="0"/>
                </a:defRPr>
              </a:lvl3pPr>
              <a:lvl4pPr marL="1600200" indent="-228600" defTabSz="858838">
                <a:defRPr sz="1600">
                  <a:solidFill>
                    <a:schemeClr val="tx1"/>
                  </a:solidFill>
                  <a:latin typeface="Arial" pitchFamily="34" charset="0"/>
                </a:defRPr>
              </a:lvl4pPr>
              <a:lvl5pPr marL="2057400" indent="-228600" defTabSz="858838">
                <a:defRPr sz="1600">
                  <a:solidFill>
                    <a:schemeClr val="tx1"/>
                  </a:solidFill>
                  <a:latin typeface="Arial" pitchFamily="34" charset="0"/>
                </a:defRPr>
              </a:lvl5pPr>
              <a:lvl6pPr marL="2514600" indent="-228600" defTabSz="858838" eaLnBrk="0" fontAlgn="base" hangingPunct="0">
                <a:spcBef>
                  <a:spcPct val="0"/>
                </a:spcBef>
                <a:spcAft>
                  <a:spcPct val="0"/>
                </a:spcAft>
                <a:defRPr sz="1600">
                  <a:solidFill>
                    <a:schemeClr val="tx1"/>
                  </a:solidFill>
                  <a:latin typeface="Arial" pitchFamily="34" charset="0"/>
                </a:defRPr>
              </a:lvl6pPr>
              <a:lvl7pPr marL="2971800" indent="-228600" defTabSz="858838" eaLnBrk="0" fontAlgn="base" hangingPunct="0">
                <a:spcBef>
                  <a:spcPct val="0"/>
                </a:spcBef>
                <a:spcAft>
                  <a:spcPct val="0"/>
                </a:spcAft>
                <a:defRPr sz="1600">
                  <a:solidFill>
                    <a:schemeClr val="tx1"/>
                  </a:solidFill>
                  <a:latin typeface="Arial" pitchFamily="34" charset="0"/>
                </a:defRPr>
              </a:lvl7pPr>
              <a:lvl8pPr marL="3429000" indent="-228600" defTabSz="858838" eaLnBrk="0" fontAlgn="base" hangingPunct="0">
                <a:spcBef>
                  <a:spcPct val="0"/>
                </a:spcBef>
                <a:spcAft>
                  <a:spcPct val="0"/>
                </a:spcAft>
                <a:defRPr sz="1600">
                  <a:solidFill>
                    <a:schemeClr val="tx1"/>
                  </a:solidFill>
                  <a:latin typeface="Arial" pitchFamily="34" charset="0"/>
                </a:defRPr>
              </a:lvl8pPr>
              <a:lvl9pPr marL="3886200" indent="-228600" defTabSz="858838" eaLnBrk="0" fontAlgn="base" hangingPunct="0">
                <a:spcBef>
                  <a:spcPct val="0"/>
                </a:spcBef>
                <a:spcAft>
                  <a:spcPct val="0"/>
                </a:spcAft>
                <a:defRPr sz="1600">
                  <a:solidFill>
                    <a:schemeClr val="tx1"/>
                  </a:solidFill>
                  <a:latin typeface="Arial" pitchFamily="34" charset="0"/>
                </a:defRPr>
              </a:lvl9pPr>
            </a:lstStyle>
            <a:p>
              <a:pPr algn="ctr" eaLnBrk="0" hangingPunct="0">
                <a:lnSpc>
                  <a:spcPct val="110000"/>
                </a:lnSpc>
              </a:pPr>
              <a:r>
                <a:rPr lang="ru-RU" altLang="ru-RU" sz="1800" b="1" u="sng" smtClean="0">
                  <a:solidFill>
                    <a:srgbClr val="800000"/>
                  </a:solidFill>
                  <a:cs typeface="+mn-cs"/>
                </a:rPr>
                <a:t>Интерес </a:t>
              </a:r>
              <a:endParaRPr lang="ru-RU" altLang="ru-RU" sz="1800" smtClean="0">
                <a:solidFill>
                  <a:srgbClr val="003300"/>
                </a:solidFill>
                <a:cs typeface="+mn-cs"/>
              </a:endParaRPr>
            </a:p>
          </p:txBody>
        </p:sp>
        <p:sp>
          <p:nvSpPr>
            <p:cNvPr id="8233" name="Rectangle 37"/>
            <p:cNvSpPr>
              <a:spLocks noChangeArrowheads="1"/>
            </p:cNvSpPr>
            <p:nvPr/>
          </p:nvSpPr>
          <p:spPr bwMode="auto">
            <a:xfrm>
              <a:off x="4411" y="1238"/>
              <a:ext cx="1273" cy="586"/>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18355" tIns="10145" rIns="16908" bIns="10145" anchor="ctr"/>
            <a:lstStyle>
              <a:lvl1pPr defTabSz="858838">
                <a:defRPr sz="1600">
                  <a:solidFill>
                    <a:schemeClr val="tx1"/>
                  </a:solidFill>
                  <a:latin typeface="Arial" pitchFamily="34" charset="0"/>
                </a:defRPr>
              </a:lvl1pPr>
              <a:lvl2pPr marL="742950" indent="-285750" defTabSz="858838">
                <a:defRPr sz="1600">
                  <a:solidFill>
                    <a:schemeClr val="tx1"/>
                  </a:solidFill>
                  <a:latin typeface="Arial" pitchFamily="34" charset="0"/>
                </a:defRPr>
              </a:lvl2pPr>
              <a:lvl3pPr marL="1143000" indent="-228600" defTabSz="858838">
                <a:defRPr sz="1600">
                  <a:solidFill>
                    <a:schemeClr val="tx1"/>
                  </a:solidFill>
                  <a:latin typeface="Arial" pitchFamily="34" charset="0"/>
                </a:defRPr>
              </a:lvl3pPr>
              <a:lvl4pPr marL="1600200" indent="-228600" defTabSz="858838">
                <a:defRPr sz="1600">
                  <a:solidFill>
                    <a:schemeClr val="tx1"/>
                  </a:solidFill>
                  <a:latin typeface="Arial" pitchFamily="34" charset="0"/>
                </a:defRPr>
              </a:lvl4pPr>
              <a:lvl5pPr marL="2057400" indent="-228600" defTabSz="858838">
                <a:defRPr sz="1600">
                  <a:solidFill>
                    <a:schemeClr val="tx1"/>
                  </a:solidFill>
                  <a:latin typeface="Arial" pitchFamily="34" charset="0"/>
                </a:defRPr>
              </a:lvl5pPr>
              <a:lvl6pPr marL="2514600" indent="-228600" defTabSz="858838" eaLnBrk="0" fontAlgn="base" hangingPunct="0">
                <a:spcBef>
                  <a:spcPct val="0"/>
                </a:spcBef>
                <a:spcAft>
                  <a:spcPct val="0"/>
                </a:spcAft>
                <a:defRPr sz="1600">
                  <a:solidFill>
                    <a:schemeClr val="tx1"/>
                  </a:solidFill>
                  <a:latin typeface="Arial" pitchFamily="34" charset="0"/>
                </a:defRPr>
              </a:lvl6pPr>
              <a:lvl7pPr marL="2971800" indent="-228600" defTabSz="858838" eaLnBrk="0" fontAlgn="base" hangingPunct="0">
                <a:spcBef>
                  <a:spcPct val="0"/>
                </a:spcBef>
                <a:spcAft>
                  <a:spcPct val="0"/>
                </a:spcAft>
                <a:defRPr sz="1600">
                  <a:solidFill>
                    <a:schemeClr val="tx1"/>
                  </a:solidFill>
                  <a:latin typeface="Arial" pitchFamily="34" charset="0"/>
                </a:defRPr>
              </a:lvl7pPr>
              <a:lvl8pPr marL="3429000" indent="-228600" defTabSz="858838" eaLnBrk="0" fontAlgn="base" hangingPunct="0">
                <a:spcBef>
                  <a:spcPct val="0"/>
                </a:spcBef>
                <a:spcAft>
                  <a:spcPct val="0"/>
                </a:spcAft>
                <a:defRPr sz="1600">
                  <a:solidFill>
                    <a:schemeClr val="tx1"/>
                  </a:solidFill>
                  <a:latin typeface="Arial" pitchFamily="34" charset="0"/>
                </a:defRPr>
              </a:lvl8pPr>
              <a:lvl9pPr marL="3886200" indent="-228600" defTabSz="858838" eaLnBrk="0" fontAlgn="base" hangingPunct="0">
                <a:spcBef>
                  <a:spcPct val="0"/>
                </a:spcBef>
                <a:spcAft>
                  <a:spcPct val="0"/>
                </a:spcAft>
                <a:defRPr sz="1600">
                  <a:solidFill>
                    <a:schemeClr val="tx1"/>
                  </a:solidFill>
                  <a:latin typeface="Arial" pitchFamily="34" charset="0"/>
                </a:defRPr>
              </a:lvl9pPr>
            </a:lstStyle>
            <a:p>
              <a:pPr algn="ctr" eaLnBrk="0" hangingPunct="0">
                <a:lnSpc>
                  <a:spcPct val="110000"/>
                </a:lnSpc>
              </a:pPr>
              <a:r>
                <a:rPr lang="ru-RU" altLang="ru-RU" sz="1800" b="1" u="sng" smtClean="0">
                  <a:solidFill>
                    <a:srgbClr val="800000"/>
                  </a:solidFill>
                  <a:cs typeface="+mn-cs"/>
                </a:rPr>
                <a:t>ЦЕЛИ</a:t>
              </a:r>
              <a:endParaRPr lang="ru-RU" altLang="ru-RU" sz="1800" smtClean="0">
                <a:solidFill>
                  <a:srgbClr val="003300"/>
                </a:solidFill>
                <a:cs typeface="+mn-cs"/>
              </a:endParaRPr>
            </a:p>
          </p:txBody>
        </p:sp>
        <p:sp>
          <p:nvSpPr>
            <p:cNvPr id="8234" name="Rectangle 38"/>
            <p:cNvSpPr>
              <a:spLocks noChangeArrowheads="1"/>
            </p:cNvSpPr>
            <p:nvPr/>
          </p:nvSpPr>
          <p:spPr bwMode="auto">
            <a:xfrm>
              <a:off x="2733" y="1672"/>
              <a:ext cx="1273" cy="214"/>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18355" tIns="10145" rIns="16908" bIns="10145" anchor="ctr"/>
            <a:lstStyle>
              <a:lvl1pPr defTabSz="858838">
                <a:defRPr sz="1600">
                  <a:solidFill>
                    <a:schemeClr val="tx1"/>
                  </a:solidFill>
                  <a:latin typeface="Arial" pitchFamily="34" charset="0"/>
                </a:defRPr>
              </a:lvl1pPr>
              <a:lvl2pPr marL="742950" indent="-285750" defTabSz="858838">
                <a:defRPr sz="1600">
                  <a:solidFill>
                    <a:schemeClr val="tx1"/>
                  </a:solidFill>
                  <a:latin typeface="Arial" pitchFamily="34" charset="0"/>
                </a:defRPr>
              </a:lvl2pPr>
              <a:lvl3pPr marL="1143000" indent="-228600" defTabSz="858838">
                <a:defRPr sz="1600">
                  <a:solidFill>
                    <a:schemeClr val="tx1"/>
                  </a:solidFill>
                  <a:latin typeface="Arial" pitchFamily="34" charset="0"/>
                </a:defRPr>
              </a:lvl3pPr>
              <a:lvl4pPr marL="1600200" indent="-228600" defTabSz="858838">
                <a:defRPr sz="1600">
                  <a:solidFill>
                    <a:schemeClr val="tx1"/>
                  </a:solidFill>
                  <a:latin typeface="Arial" pitchFamily="34" charset="0"/>
                </a:defRPr>
              </a:lvl4pPr>
              <a:lvl5pPr marL="2057400" indent="-228600" defTabSz="858838">
                <a:defRPr sz="1600">
                  <a:solidFill>
                    <a:schemeClr val="tx1"/>
                  </a:solidFill>
                  <a:latin typeface="Arial" pitchFamily="34" charset="0"/>
                </a:defRPr>
              </a:lvl5pPr>
              <a:lvl6pPr marL="2514600" indent="-228600" defTabSz="858838" eaLnBrk="0" fontAlgn="base" hangingPunct="0">
                <a:spcBef>
                  <a:spcPct val="0"/>
                </a:spcBef>
                <a:spcAft>
                  <a:spcPct val="0"/>
                </a:spcAft>
                <a:defRPr sz="1600">
                  <a:solidFill>
                    <a:schemeClr val="tx1"/>
                  </a:solidFill>
                  <a:latin typeface="Arial" pitchFamily="34" charset="0"/>
                </a:defRPr>
              </a:lvl6pPr>
              <a:lvl7pPr marL="2971800" indent="-228600" defTabSz="858838" eaLnBrk="0" fontAlgn="base" hangingPunct="0">
                <a:spcBef>
                  <a:spcPct val="0"/>
                </a:spcBef>
                <a:spcAft>
                  <a:spcPct val="0"/>
                </a:spcAft>
                <a:defRPr sz="1600">
                  <a:solidFill>
                    <a:schemeClr val="tx1"/>
                  </a:solidFill>
                  <a:latin typeface="Arial" pitchFamily="34" charset="0"/>
                </a:defRPr>
              </a:lvl7pPr>
              <a:lvl8pPr marL="3429000" indent="-228600" defTabSz="858838" eaLnBrk="0" fontAlgn="base" hangingPunct="0">
                <a:spcBef>
                  <a:spcPct val="0"/>
                </a:spcBef>
                <a:spcAft>
                  <a:spcPct val="0"/>
                </a:spcAft>
                <a:defRPr sz="1600">
                  <a:solidFill>
                    <a:schemeClr val="tx1"/>
                  </a:solidFill>
                  <a:latin typeface="Arial" pitchFamily="34" charset="0"/>
                </a:defRPr>
              </a:lvl8pPr>
              <a:lvl9pPr marL="3886200" indent="-228600" defTabSz="858838" eaLnBrk="0" fontAlgn="base" hangingPunct="0">
                <a:spcBef>
                  <a:spcPct val="0"/>
                </a:spcBef>
                <a:spcAft>
                  <a:spcPct val="0"/>
                </a:spcAft>
                <a:defRPr sz="1600">
                  <a:solidFill>
                    <a:schemeClr val="tx1"/>
                  </a:solidFill>
                  <a:latin typeface="Arial" pitchFamily="34" charset="0"/>
                </a:defRPr>
              </a:lvl9pPr>
            </a:lstStyle>
            <a:p>
              <a:pPr algn="ctr" eaLnBrk="0" hangingPunct="0">
                <a:lnSpc>
                  <a:spcPct val="110000"/>
                </a:lnSpc>
              </a:pPr>
              <a:r>
                <a:rPr lang="ru-RU" altLang="ru-RU" sz="1800" b="1" u="sng" smtClean="0">
                  <a:solidFill>
                    <a:srgbClr val="800000"/>
                  </a:solidFill>
                  <a:cs typeface="+mn-cs"/>
                </a:rPr>
                <a:t>Страсть</a:t>
              </a:r>
              <a:endParaRPr lang="ru-RU" altLang="ru-RU" sz="1800" smtClean="0">
                <a:solidFill>
                  <a:srgbClr val="003300"/>
                </a:solidFill>
                <a:cs typeface="+mn-cs"/>
              </a:endParaRPr>
            </a:p>
          </p:txBody>
        </p:sp>
        <p:sp>
          <p:nvSpPr>
            <p:cNvPr id="8235" name="Rectangle 39"/>
            <p:cNvSpPr>
              <a:spLocks noChangeArrowheads="1"/>
            </p:cNvSpPr>
            <p:nvPr/>
          </p:nvSpPr>
          <p:spPr bwMode="auto">
            <a:xfrm>
              <a:off x="947" y="888"/>
              <a:ext cx="1273" cy="196"/>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18355" tIns="10145" rIns="16908" bIns="10145" anchor="ctr"/>
            <a:lstStyle>
              <a:lvl1pPr defTabSz="858838">
                <a:defRPr sz="1600">
                  <a:solidFill>
                    <a:schemeClr val="tx1"/>
                  </a:solidFill>
                  <a:latin typeface="Arial" pitchFamily="34" charset="0"/>
                </a:defRPr>
              </a:lvl1pPr>
              <a:lvl2pPr marL="742950" indent="-285750" defTabSz="858838">
                <a:defRPr sz="1600">
                  <a:solidFill>
                    <a:schemeClr val="tx1"/>
                  </a:solidFill>
                  <a:latin typeface="Arial" pitchFamily="34" charset="0"/>
                </a:defRPr>
              </a:lvl2pPr>
              <a:lvl3pPr marL="1143000" indent="-228600" defTabSz="858838">
                <a:defRPr sz="1600">
                  <a:solidFill>
                    <a:schemeClr val="tx1"/>
                  </a:solidFill>
                  <a:latin typeface="Arial" pitchFamily="34" charset="0"/>
                </a:defRPr>
              </a:lvl3pPr>
              <a:lvl4pPr marL="1600200" indent="-228600" defTabSz="858838">
                <a:defRPr sz="1600">
                  <a:solidFill>
                    <a:schemeClr val="tx1"/>
                  </a:solidFill>
                  <a:latin typeface="Arial" pitchFamily="34" charset="0"/>
                </a:defRPr>
              </a:lvl4pPr>
              <a:lvl5pPr marL="2057400" indent="-228600" defTabSz="858838">
                <a:defRPr sz="1600">
                  <a:solidFill>
                    <a:schemeClr val="tx1"/>
                  </a:solidFill>
                  <a:latin typeface="Arial" pitchFamily="34" charset="0"/>
                </a:defRPr>
              </a:lvl5pPr>
              <a:lvl6pPr marL="2514600" indent="-228600" defTabSz="858838" eaLnBrk="0" fontAlgn="base" hangingPunct="0">
                <a:spcBef>
                  <a:spcPct val="0"/>
                </a:spcBef>
                <a:spcAft>
                  <a:spcPct val="0"/>
                </a:spcAft>
                <a:defRPr sz="1600">
                  <a:solidFill>
                    <a:schemeClr val="tx1"/>
                  </a:solidFill>
                  <a:latin typeface="Arial" pitchFamily="34" charset="0"/>
                </a:defRPr>
              </a:lvl6pPr>
              <a:lvl7pPr marL="2971800" indent="-228600" defTabSz="858838" eaLnBrk="0" fontAlgn="base" hangingPunct="0">
                <a:spcBef>
                  <a:spcPct val="0"/>
                </a:spcBef>
                <a:spcAft>
                  <a:spcPct val="0"/>
                </a:spcAft>
                <a:defRPr sz="1600">
                  <a:solidFill>
                    <a:schemeClr val="tx1"/>
                  </a:solidFill>
                  <a:latin typeface="Arial" pitchFamily="34" charset="0"/>
                </a:defRPr>
              </a:lvl7pPr>
              <a:lvl8pPr marL="3429000" indent="-228600" defTabSz="858838" eaLnBrk="0" fontAlgn="base" hangingPunct="0">
                <a:spcBef>
                  <a:spcPct val="0"/>
                </a:spcBef>
                <a:spcAft>
                  <a:spcPct val="0"/>
                </a:spcAft>
                <a:defRPr sz="1600">
                  <a:solidFill>
                    <a:schemeClr val="tx1"/>
                  </a:solidFill>
                  <a:latin typeface="Arial" pitchFamily="34" charset="0"/>
                </a:defRPr>
              </a:lvl8pPr>
              <a:lvl9pPr marL="3886200" indent="-228600" defTabSz="858838" eaLnBrk="0" fontAlgn="base" hangingPunct="0">
                <a:spcBef>
                  <a:spcPct val="0"/>
                </a:spcBef>
                <a:spcAft>
                  <a:spcPct val="0"/>
                </a:spcAft>
                <a:defRPr sz="1600">
                  <a:solidFill>
                    <a:schemeClr val="tx1"/>
                  </a:solidFill>
                  <a:latin typeface="Arial" pitchFamily="34" charset="0"/>
                </a:defRPr>
              </a:lvl9pPr>
            </a:lstStyle>
            <a:p>
              <a:pPr algn="ctr" eaLnBrk="0" hangingPunct="0">
                <a:lnSpc>
                  <a:spcPct val="110000"/>
                </a:lnSpc>
              </a:pPr>
              <a:r>
                <a:rPr lang="ru-RU" altLang="ru-RU" sz="1800" b="1" u="sng" smtClean="0">
                  <a:solidFill>
                    <a:srgbClr val="800000"/>
                  </a:solidFill>
                  <a:cs typeface="+mn-cs"/>
                </a:rPr>
                <a:t>Осознание</a:t>
              </a:r>
              <a:endParaRPr lang="ru-RU" altLang="ru-RU" sz="1800" smtClean="0">
                <a:solidFill>
                  <a:srgbClr val="003300"/>
                </a:solidFill>
                <a:cs typeface="+mn-cs"/>
              </a:endParaRPr>
            </a:p>
          </p:txBody>
        </p:sp>
        <p:sp>
          <p:nvSpPr>
            <p:cNvPr id="8236" name="Line 40"/>
            <p:cNvSpPr>
              <a:spLocks noChangeShapeType="1"/>
            </p:cNvSpPr>
            <p:nvPr/>
          </p:nvSpPr>
          <p:spPr bwMode="auto">
            <a:xfrm flipV="1">
              <a:off x="648" y="1008"/>
              <a:ext cx="0" cy="216"/>
            </a:xfrm>
            <a:prstGeom prst="line">
              <a:avLst/>
            </a:prstGeom>
            <a:noFill/>
            <a:ln w="9525">
              <a:solidFill>
                <a:schemeClr val="tx1"/>
              </a:solidFill>
              <a:round/>
              <a:headEnd/>
              <a:tailEnd/>
            </a:ln>
            <a:effectLst>
              <a:outerShdw dist="35921" dir="2700000" algn="ctr" rotWithShape="0">
                <a:srgbClr val="FFFFFF"/>
              </a:outerShdw>
            </a:effectLst>
            <a:extLst>
              <a:ext uri="{909E8E84-426E-40DD-AFC4-6F175D3DCCD1}">
                <a14:hiddenFill xmlns:a14="http://schemas.microsoft.com/office/drawing/2010/main">
                  <a:noFill/>
                </a14:hiddenFill>
              </a:ext>
            </a:extLst>
          </p:spPr>
          <p:txBody>
            <a:bodyPr anchor="ctr"/>
            <a:lstStyle/>
            <a:p>
              <a:pPr eaLnBrk="0" hangingPunct="0"/>
              <a:endParaRPr lang="ru-RU" sz="1600" smtClean="0">
                <a:solidFill>
                  <a:srgbClr val="333333"/>
                </a:solidFill>
                <a:latin typeface="Arial" pitchFamily="34" charset="0"/>
                <a:cs typeface="+mn-cs"/>
              </a:endParaRPr>
            </a:p>
          </p:txBody>
        </p:sp>
        <p:sp>
          <p:nvSpPr>
            <p:cNvPr id="8237" name="Line 41"/>
            <p:cNvSpPr>
              <a:spLocks noChangeShapeType="1"/>
            </p:cNvSpPr>
            <p:nvPr/>
          </p:nvSpPr>
          <p:spPr bwMode="auto">
            <a:xfrm>
              <a:off x="648" y="1008"/>
              <a:ext cx="288" cy="0"/>
            </a:xfrm>
            <a:prstGeom prst="line">
              <a:avLst/>
            </a:prstGeom>
            <a:noFill/>
            <a:ln w="9525">
              <a:solidFill>
                <a:schemeClr val="tx1"/>
              </a:solidFill>
              <a:round/>
              <a:headEnd/>
              <a:tailEnd type="triangle" w="med" len="med"/>
            </a:ln>
            <a:effectLst>
              <a:outerShdw dist="35921" dir="2700000" algn="ctr" rotWithShape="0">
                <a:srgbClr val="FFFFFF"/>
              </a:outerShdw>
            </a:effectLst>
            <a:extLst>
              <a:ext uri="{909E8E84-426E-40DD-AFC4-6F175D3DCCD1}">
                <a14:hiddenFill xmlns:a14="http://schemas.microsoft.com/office/drawing/2010/main">
                  <a:noFill/>
                </a14:hiddenFill>
              </a:ext>
            </a:extLst>
          </p:spPr>
          <p:txBody>
            <a:bodyPr anchor="ctr"/>
            <a:lstStyle/>
            <a:p>
              <a:pPr eaLnBrk="0" hangingPunct="0"/>
              <a:endParaRPr lang="ru-RU" sz="1600" smtClean="0">
                <a:solidFill>
                  <a:srgbClr val="333333"/>
                </a:solidFill>
                <a:latin typeface="Arial" pitchFamily="34" charset="0"/>
                <a:cs typeface="+mn-cs"/>
              </a:endParaRPr>
            </a:p>
          </p:txBody>
        </p:sp>
        <p:sp>
          <p:nvSpPr>
            <p:cNvPr id="8238" name="Rectangle 42"/>
            <p:cNvSpPr>
              <a:spLocks noChangeArrowheads="1"/>
            </p:cNvSpPr>
            <p:nvPr/>
          </p:nvSpPr>
          <p:spPr bwMode="auto">
            <a:xfrm>
              <a:off x="1623" y="1240"/>
              <a:ext cx="1273" cy="586"/>
            </a:xfrm>
            <a:prstGeom prst="rect">
              <a:avLst/>
            </a:prstGeom>
            <a:solidFill>
              <a:srgbClr val="FFFFCC">
                <a:alpha val="56078"/>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18355" tIns="10145" rIns="16908" bIns="10145" anchor="ctr"/>
            <a:lstStyle>
              <a:lvl1pPr defTabSz="858838">
                <a:defRPr sz="1600">
                  <a:solidFill>
                    <a:schemeClr val="tx1"/>
                  </a:solidFill>
                  <a:latin typeface="Arial" pitchFamily="34" charset="0"/>
                </a:defRPr>
              </a:lvl1pPr>
              <a:lvl2pPr marL="742950" indent="-285750" defTabSz="858838">
                <a:defRPr sz="1600">
                  <a:solidFill>
                    <a:schemeClr val="tx1"/>
                  </a:solidFill>
                  <a:latin typeface="Arial" pitchFamily="34" charset="0"/>
                </a:defRPr>
              </a:lvl2pPr>
              <a:lvl3pPr marL="1143000" indent="-228600" defTabSz="858838">
                <a:defRPr sz="1600">
                  <a:solidFill>
                    <a:schemeClr val="tx1"/>
                  </a:solidFill>
                  <a:latin typeface="Arial" pitchFamily="34" charset="0"/>
                </a:defRPr>
              </a:lvl3pPr>
              <a:lvl4pPr marL="1600200" indent="-228600" defTabSz="858838">
                <a:defRPr sz="1600">
                  <a:solidFill>
                    <a:schemeClr val="tx1"/>
                  </a:solidFill>
                  <a:latin typeface="Arial" pitchFamily="34" charset="0"/>
                </a:defRPr>
              </a:lvl4pPr>
              <a:lvl5pPr marL="2057400" indent="-228600" defTabSz="858838">
                <a:defRPr sz="1600">
                  <a:solidFill>
                    <a:schemeClr val="tx1"/>
                  </a:solidFill>
                  <a:latin typeface="Arial" pitchFamily="34" charset="0"/>
                </a:defRPr>
              </a:lvl5pPr>
              <a:lvl6pPr marL="2514600" indent="-228600" defTabSz="858838" eaLnBrk="0" fontAlgn="base" hangingPunct="0">
                <a:spcBef>
                  <a:spcPct val="0"/>
                </a:spcBef>
                <a:spcAft>
                  <a:spcPct val="0"/>
                </a:spcAft>
                <a:defRPr sz="1600">
                  <a:solidFill>
                    <a:schemeClr val="tx1"/>
                  </a:solidFill>
                  <a:latin typeface="Arial" pitchFamily="34" charset="0"/>
                </a:defRPr>
              </a:lvl6pPr>
              <a:lvl7pPr marL="2971800" indent="-228600" defTabSz="858838" eaLnBrk="0" fontAlgn="base" hangingPunct="0">
                <a:spcBef>
                  <a:spcPct val="0"/>
                </a:spcBef>
                <a:spcAft>
                  <a:spcPct val="0"/>
                </a:spcAft>
                <a:defRPr sz="1600">
                  <a:solidFill>
                    <a:schemeClr val="tx1"/>
                  </a:solidFill>
                  <a:latin typeface="Arial" pitchFamily="34" charset="0"/>
                </a:defRPr>
              </a:lvl7pPr>
              <a:lvl8pPr marL="3429000" indent="-228600" defTabSz="858838" eaLnBrk="0" fontAlgn="base" hangingPunct="0">
                <a:spcBef>
                  <a:spcPct val="0"/>
                </a:spcBef>
                <a:spcAft>
                  <a:spcPct val="0"/>
                </a:spcAft>
                <a:defRPr sz="1600">
                  <a:solidFill>
                    <a:schemeClr val="tx1"/>
                  </a:solidFill>
                  <a:latin typeface="Arial" pitchFamily="34" charset="0"/>
                </a:defRPr>
              </a:lvl8pPr>
              <a:lvl9pPr marL="3886200" indent="-228600" defTabSz="858838" eaLnBrk="0" fontAlgn="base" hangingPunct="0">
                <a:spcBef>
                  <a:spcPct val="0"/>
                </a:spcBef>
                <a:spcAft>
                  <a:spcPct val="0"/>
                </a:spcAft>
                <a:defRPr sz="1600">
                  <a:solidFill>
                    <a:schemeClr val="tx1"/>
                  </a:solidFill>
                  <a:latin typeface="Arial" pitchFamily="34" charset="0"/>
                </a:defRPr>
              </a:lvl9pPr>
            </a:lstStyle>
            <a:p>
              <a:pPr eaLnBrk="0" hangingPunct="0">
                <a:lnSpc>
                  <a:spcPct val="110000"/>
                </a:lnSpc>
              </a:pPr>
              <a:r>
                <a:rPr lang="en-US" altLang="ru-RU" sz="1800" b="1" smtClean="0">
                  <a:solidFill>
                    <a:srgbClr val="800000"/>
                  </a:solidFill>
                  <a:cs typeface="+mn-cs"/>
                </a:rPr>
                <a:t>    </a:t>
              </a:r>
              <a:r>
                <a:rPr lang="ru-RU" altLang="ru-RU" sz="1800" b="1" u="sng" smtClean="0">
                  <a:solidFill>
                    <a:srgbClr val="800000"/>
                  </a:solidFill>
                  <a:cs typeface="+mn-cs"/>
                </a:rPr>
                <a:t>МОТИВЫ </a:t>
              </a:r>
              <a:endParaRPr lang="ru-RU" altLang="ru-RU" sz="1800" smtClean="0">
                <a:solidFill>
                  <a:srgbClr val="003300"/>
                </a:solidFill>
                <a:cs typeface="+mn-cs"/>
              </a:endParaRPr>
            </a:p>
          </p:txBody>
        </p:sp>
        <p:sp>
          <p:nvSpPr>
            <p:cNvPr id="8239" name="Line 43"/>
            <p:cNvSpPr>
              <a:spLocks noChangeShapeType="1"/>
            </p:cNvSpPr>
            <p:nvPr/>
          </p:nvSpPr>
          <p:spPr bwMode="auto">
            <a:xfrm>
              <a:off x="2220" y="978"/>
              <a:ext cx="210" cy="0"/>
            </a:xfrm>
            <a:prstGeom prst="line">
              <a:avLst/>
            </a:prstGeom>
            <a:noFill/>
            <a:ln w="9525">
              <a:solidFill>
                <a:schemeClr val="tx1"/>
              </a:solidFill>
              <a:round/>
              <a:headEnd/>
              <a:tailEnd/>
            </a:ln>
            <a:effectLst>
              <a:outerShdw dist="35921" dir="2700000" algn="ctr" rotWithShape="0">
                <a:srgbClr val="FFFFFF"/>
              </a:outerShdw>
            </a:effectLst>
            <a:extLst>
              <a:ext uri="{909E8E84-426E-40DD-AFC4-6F175D3DCCD1}">
                <a14:hiddenFill xmlns:a14="http://schemas.microsoft.com/office/drawing/2010/main">
                  <a:noFill/>
                </a14:hiddenFill>
              </a:ext>
            </a:extLst>
          </p:spPr>
          <p:txBody>
            <a:bodyPr anchor="ctr"/>
            <a:lstStyle/>
            <a:p>
              <a:pPr eaLnBrk="0" hangingPunct="0"/>
              <a:endParaRPr lang="ru-RU" sz="1600" smtClean="0">
                <a:solidFill>
                  <a:srgbClr val="333333"/>
                </a:solidFill>
                <a:latin typeface="Arial" pitchFamily="34" charset="0"/>
                <a:cs typeface="+mn-cs"/>
              </a:endParaRPr>
            </a:p>
          </p:txBody>
        </p:sp>
        <p:sp>
          <p:nvSpPr>
            <p:cNvPr id="8240" name="Line 44"/>
            <p:cNvSpPr>
              <a:spLocks noChangeShapeType="1"/>
            </p:cNvSpPr>
            <p:nvPr/>
          </p:nvSpPr>
          <p:spPr bwMode="auto">
            <a:xfrm>
              <a:off x="2430" y="978"/>
              <a:ext cx="0" cy="258"/>
            </a:xfrm>
            <a:prstGeom prst="line">
              <a:avLst/>
            </a:prstGeom>
            <a:noFill/>
            <a:ln w="9525">
              <a:solidFill>
                <a:schemeClr val="tx1"/>
              </a:solidFill>
              <a:round/>
              <a:headEnd/>
              <a:tailEnd type="triangle" w="med" len="med"/>
            </a:ln>
            <a:effectLst>
              <a:outerShdw dist="35921" dir="2700000" algn="ctr" rotWithShape="0">
                <a:srgbClr val="FFFFFF"/>
              </a:outerShdw>
            </a:effectLst>
            <a:extLst>
              <a:ext uri="{909E8E84-426E-40DD-AFC4-6F175D3DCCD1}">
                <a14:hiddenFill xmlns:a14="http://schemas.microsoft.com/office/drawing/2010/main">
                  <a:noFill/>
                </a14:hiddenFill>
              </a:ext>
            </a:extLst>
          </p:spPr>
          <p:txBody>
            <a:bodyPr anchor="ctr"/>
            <a:lstStyle/>
            <a:p>
              <a:pPr eaLnBrk="0" hangingPunct="0"/>
              <a:endParaRPr lang="ru-RU" sz="1600" smtClean="0">
                <a:solidFill>
                  <a:srgbClr val="333333"/>
                </a:solidFill>
                <a:latin typeface="Arial" pitchFamily="34" charset="0"/>
                <a:cs typeface="+mn-cs"/>
              </a:endParaRPr>
            </a:p>
          </p:txBody>
        </p:sp>
        <p:sp>
          <p:nvSpPr>
            <p:cNvPr id="8241" name="Line 45"/>
            <p:cNvSpPr>
              <a:spLocks noChangeShapeType="1"/>
            </p:cNvSpPr>
            <p:nvPr/>
          </p:nvSpPr>
          <p:spPr bwMode="auto">
            <a:xfrm>
              <a:off x="4182" y="1284"/>
              <a:ext cx="0" cy="468"/>
            </a:xfrm>
            <a:prstGeom prst="line">
              <a:avLst/>
            </a:prstGeom>
            <a:noFill/>
            <a:ln w="9525">
              <a:solidFill>
                <a:schemeClr val="tx1"/>
              </a:solidFill>
              <a:round/>
              <a:headEnd/>
              <a:tailEnd/>
            </a:ln>
            <a:effectLst>
              <a:outerShdw dist="35921" dir="2700000" algn="ctr" rotWithShape="0">
                <a:srgbClr val="FFFFFF"/>
              </a:outerShdw>
            </a:effectLst>
            <a:extLst>
              <a:ext uri="{909E8E84-426E-40DD-AFC4-6F175D3DCCD1}">
                <a14:hiddenFill xmlns:a14="http://schemas.microsoft.com/office/drawing/2010/main">
                  <a:noFill/>
                </a14:hiddenFill>
              </a:ext>
            </a:extLst>
          </p:spPr>
          <p:txBody>
            <a:bodyPr anchor="ctr"/>
            <a:lstStyle/>
            <a:p>
              <a:pPr eaLnBrk="0" hangingPunct="0"/>
              <a:endParaRPr lang="ru-RU" sz="1600" smtClean="0">
                <a:solidFill>
                  <a:srgbClr val="333333"/>
                </a:solidFill>
                <a:latin typeface="Arial" pitchFamily="34" charset="0"/>
                <a:cs typeface="+mn-cs"/>
              </a:endParaRPr>
            </a:p>
          </p:txBody>
        </p:sp>
        <p:sp>
          <p:nvSpPr>
            <p:cNvPr id="8242" name="Line 46"/>
            <p:cNvSpPr>
              <a:spLocks noChangeShapeType="1"/>
            </p:cNvSpPr>
            <p:nvPr/>
          </p:nvSpPr>
          <p:spPr bwMode="auto">
            <a:xfrm>
              <a:off x="3990" y="1284"/>
              <a:ext cx="192" cy="0"/>
            </a:xfrm>
            <a:prstGeom prst="line">
              <a:avLst/>
            </a:prstGeom>
            <a:noFill/>
            <a:ln w="9525">
              <a:solidFill>
                <a:schemeClr val="tx1"/>
              </a:solidFill>
              <a:round/>
              <a:headEnd/>
              <a:tailEnd/>
            </a:ln>
            <a:effectLst>
              <a:outerShdw dist="35921" dir="2700000" algn="ctr" rotWithShape="0">
                <a:srgbClr val="FFFFFF"/>
              </a:outerShdw>
            </a:effectLst>
            <a:extLst>
              <a:ext uri="{909E8E84-426E-40DD-AFC4-6F175D3DCCD1}">
                <a14:hiddenFill xmlns:a14="http://schemas.microsoft.com/office/drawing/2010/main">
                  <a:noFill/>
                </a14:hiddenFill>
              </a:ext>
            </a:extLst>
          </p:spPr>
          <p:txBody>
            <a:bodyPr anchor="ctr"/>
            <a:lstStyle/>
            <a:p>
              <a:pPr eaLnBrk="0" hangingPunct="0"/>
              <a:endParaRPr lang="ru-RU" sz="1600" smtClean="0">
                <a:solidFill>
                  <a:srgbClr val="333333"/>
                </a:solidFill>
                <a:latin typeface="Arial" pitchFamily="34" charset="0"/>
                <a:cs typeface="+mn-cs"/>
              </a:endParaRPr>
            </a:p>
          </p:txBody>
        </p:sp>
        <p:sp>
          <p:nvSpPr>
            <p:cNvPr id="8243" name="Line 47"/>
            <p:cNvSpPr>
              <a:spLocks noChangeShapeType="1"/>
            </p:cNvSpPr>
            <p:nvPr/>
          </p:nvSpPr>
          <p:spPr bwMode="auto">
            <a:xfrm flipV="1">
              <a:off x="3994" y="1508"/>
              <a:ext cx="434" cy="2"/>
            </a:xfrm>
            <a:prstGeom prst="line">
              <a:avLst/>
            </a:prstGeom>
            <a:noFill/>
            <a:ln w="9525">
              <a:solidFill>
                <a:schemeClr val="tx1"/>
              </a:solidFill>
              <a:round/>
              <a:headEnd/>
              <a:tailEnd type="triangle" w="med" len="med"/>
            </a:ln>
            <a:effectLst>
              <a:outerShdw dist="35921" dir="2700000" algn="ctr" rotWithShape="0">
                <a:srgbClr val="FFFFFF"/>
              </a:outerShdw>
            </a:effectLst>
            <a:extLst>
              <a:ext uri="{909E8E84-426E-40DD-AFC4-6F175D3DCCD1}">
                <a14:hiddenFill xmlns:a14="http://schemas.microsoft.com/office/drawing/2010/main">
                  <a:noFill/>
                </a14:hiddenFill>
              </a:ext>
            </a:extLst>
          </p:spPr>
          <p:txBody>
            <a:bodyPr anchor="ctr"/>
            <a:lstStyle/>
            <a:p>
              <a:pPr eaLnBrk="0" hangingPunct="0"/>
              <a:endParaRPr lang="ru-RU" sz="1600" smtClean="0">
                <a:solidFill>
                  <a:srgbClr val="333333"/>
                </a:solidFill>
                <a:latin typeface="Arial" pitchFamily="34" charset="0"/>
                <a:cs typeface="+mn-cs"/>
              </a:endParaRPr>
            </a:p>
          </p:txBody>
        </p:sp>
        <p:sp>
          <p:nvSpPr>
            <p:cNvPr id="8244" name="Line 48"/>
            <p:cNvSpPr>
              <a:spLocks noChangeShapeType="1"/>
            </p:cNvSpPr>
            <p:nvPr/>
          </p:nvSpPr>
          <p:spPr bwMode="auto">
            <a:xfrm>
              <a:off x="3994" y="1762"/>
              <a:ext cx="192" cy="0"/>
            </a:xfrm>
            <a:prstGeom prst="line">
              <a:avLst/>
            </a:prstGeom>
            <a:noFill/>
            <a:ln w="9525">
              <a:solidFill>
                <a:schemeClr val="tx1"/>
              </a:solidFill>
              <a:round/>
              <a:headEnd/>
              <a:tailEnd/>
            </a:ln>
            <a:effectLst>
              <a:outerShdw dist="35921" dir="2700000" algn="ctr" rotWithShape="0">
                <a:srgbClr val="FFFFFF"/>
              </a:outerShdw>
            </a:effectLst>
            <a:extLst>
              <a:ext uri="{909E8E84-426E-40DD-AFC4-6F175D3DCCD1}">
                <a14:hiddenFill xmlns:a14="http://schemas.microsoft.com/office/drawing/2010/main">
                  <a:noFill/>
                </a14:hiddenFill>
              </a:ext>
            </a:extLst>
          </p:spPr>
          <p:txBody>
            <a:bodyPr anchor="ctr"/>
            <a:lstStyle/>
            <a:p>
              <a:pPr eaLnBrk="0" hangingPunct="0"/>
              <a:endParaRPr lang="ru-RU" sz="1600" smtClean="0">
                <a:solidFill>
                  <a:srgbClr val="333333"/>
                </a:solidFill>
                <a:latin typeface="Arial" pitchFamily="34" charset="0"/>
                <a:cs typeface="+mn-cs"/>
              </a:endParaRPr>
            </a:p>
          </p:txBody>
        </p:sp>
      </p:grpSp>
      <p:sp>
        <p:nvSpPr>
          <p:cNvPr id="8219" name="Rectangle 49"/>
          <p:cNvSpPr>
            <a:spLocks noChangeArrowheads="1"/>
          </p:cNvSpPr>
          <p:nvPr/>
        </p:nvSpPr>
        <p:spPr bwMode="auto">
          <a:xfrm>
            <a:off x="160338" y="3054350"/>
            <a:ext cx="3744912" cy="43497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18355" tIns="10145" rIns="16908" bIns="10145" anchor="ctr"/>
          <a:lstStyle>
            <a:lvl1pPr defTabSz="858838">
              <a:defRPr sz="1600">
                <a:solidFill>
                  <a:schemeClr val="tx1"/>
                </a:solidFill>
                <a:latin typeface="Arial" pitchFamily="34" charset="0"/>
              </a:defRPr>
            </a:lvl1pPr>
            <a:lvl2pPr marL="742950" indent="-285750" defTabSz="858838">
              <a:defRPr sz="1600">
                <a:solidFill>
                  <a:schemeClr val="tx1"/>
                </a:solidFill>
                <a:latin typeface="Arial" pitchFamily="34" charset="0"/>
              </a:defRPr>
            </a:lvl2pPr>
            <a:lvl3pPr marL="1143000" indent="-228600" defTabSz="858838">
              <a:defRPr sz="1600">
                <a:solidFill>
                  <a:schemeClr val="tx1"/>
                </a:solidFill>
                <a:latin typeface="Arial" pitchFamily="34" charset="0"/>
              </a:defRPr>
            </a:lvl3pPr>
            <a:lvl4pPr marL="1600200" indent="-228600" defTabSz="858838">
              <a:defRPr sz="1600">
                <a:solidFill>
                  <a:schemeClr val="tx1"/>
                </a:solidFill>
                <a:latin typeface="Arial" pitchFamily="34" charset="0"/>
              </a:defRPr>
            </a:lvl4pPr>
            <a:lvl5pPr marL="2057400" indent="-228600" defTabSz="858838">
              <a:defRPr sz="1600">
                <a:solidFill>
                  <a:schemeClr val="tx1"/>
                </a:solidFill>
                <a:latin typeface="Arial" pitchFamily="34" charset="0"/>
              </a:defRPr>
            </a:lvl5pPr>
            <a:lvl6pPr marL="2514600" indent="-228600" defTabSz="858838" eaLnBrk="0" fontAlgn="base" hangingPunct="0">
              <a:spcBef>
                <a:spcPct val="0"/>
              </a:spcBef>
              <a:spcAft>
                <a:spcPct val="0"/>
              </a:spcAft>
              <a:defRPr sz="1600">
                <a:solidFill>
                  <a:schemeClr val="tx1"/>
                </a:solidFill>
                <a:latin typeface="Arial" pitchFamily="34" charset="0"/>
              </a:defRPr>
            </a:lvl6pPr>
            <a:lvl7pPr marL="2971800" indent="-228600" defTabSz="858838" eaLnBrk="0" fontAlgn="base" hangingPunct="0">
              <a:spcBef>
                <a:spcPct val="0"/>
              </a:spcBef>
              <a:spcAft>
                <a:spcPct val="0"/>
              </a:spcAft>
              <a:defRPr sz="1600">
                <a:solidFill>
                  <a:schemeClr val="tx1"/>
                </a:solidFill>
                <a:latin typeface="Arial" pitchFamily="34" charset="0"/>
              </a:defRPr>
            </a:lvl7pPr>
            <a:lvl8pPr marL="3429000" indent="-228600" defTabSz="858838" eaLnBrk="0" fontAlgn="base" hangingPunct="0">
              <a:spcBef>
                <a:spcPct val="0"/>
              </a:spcBef>
              <a:spcAft>
                <a:spcPct val="0"/>
              </a:spcAft>
              <a:defRPr sz="1600">
                <a:solidFill>
                  <a:schemeClr val="tx1"/>
                </a:solidFill>
                <a:latin typeface="Arial" pitchFamily="34" charset="0"/>
              </a:defRPr>
            </a:lvl8pPr>
            <a:lvl9pPr marL="3886200" indent="-228600" defTabSz="858838" eaLnBrk="0" fontAlgn="base" hangingPunct="0">
              <a:spcBef>
                <a:spcPct val="0"/>
              </a:spcBef>
              <a:spcAft>
                <a:spcPct val="0"/>
              </a:spcAft>
              <a:defRPr sz="1600">
                <a:solidFill>
                  <a:schemeClr val="tx1"/>
                </a:solidFill>
                <a:latin typeface="Arial" pitchFamily="34" charset="0"/>
              </a:defRPr>
            </a:lvl9pPr>
          </a:lstStyle>
          <a:p>
            <a:pPr algn="ctr" eaLnBrk="0" hangingPunct="0">
              <a:lnSpc>
                <a:spcPct val="90000"/>
              </a:lnSpc>
            </a:pPr>
            <a:r>
              <a:rPr lang="ru-RU" altLang="ru-RU" sz="1400" b="1" smtClean="0">
                <a:solidFill>
                  <a:srgbClr val="800000"/>
                </a:solidFill>
                <a:cs typeface="+mn-cs"/>
              </a:rPr>
              <a:t>ИНТЕЛЛЕКТ –  свойство психики </a:t>
            </a:r>
          </a:p>
          <a:p>
            <a:pPr algn="ctr" eaLnBrk="0" hangingPunct="0">
              <a:lnSpc>
                <a:spcPct val="90000"/>
              </a:lnSpc>
            </a:pPr>
            <a:r>
              <a:rPr lang="ru-RU" altLang="ru-RU" sz="1400" b="1" smtClean="0">
                <a:solidFill>
                  <a:srgbClr val="800000"/>
                </a:solidFill>
                <a:cs typeface="+mn-cs"/>
              </a:rPr>
              <a:t>создавать новую информацию</a:t>
            </a:r>
            <a:endParaRPr lang="ru-RU" altLang="ru-RU" sz="1400" smtClean="0">
              <a:solidFill>
                <a:srgbClr val="003300"/>
              </a:solidFill>
              <a:cs typeface="+mn-cs"/>
            </a:endParaRPr>
          </a:p>
        </p:txBody>
      </p:sp>
      <p:sp>
        <p:nvSpPr>
          <p:cNvPr id="8220" name="Rectangle 50"/>
          <p:cNvSpPr>
            <a:spLocks noChangeArrowheads="1"/>
          </p:cNvSpPr>
          <p:nvPr/>
        </p:nvSpPr>
        <p:spPr bwMode="auto">
          <a:xfrm>
            <a:off x="501650" y="2559050"/>
            <a:ext cx="1255713" cy="31115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18355" tIns="10145" rIns="16908" bIns="10145" anchor="ctr"/>
          <a:lstStyle>
            <a:lvl1pPr defTabSz="858838">
              <a:defRPr sz="1600">
                <a:solidFill>
                  <a:schemeClr val="tx1"/>
                </a:solidFill>
                <a:latin typeface="Arial" pitchFamily="34" charset="0"/>
              </a:defRPr>
            </a:lvl1pPr>
            <a:lvl2pPr marL="742950" indent="-285750" defTabSz="858838">
              <a:defRPr sz="1600">
                <a:solidFill>
                  <a:schemeClr val="tx1"/>
                </a:solidFill>
                <a:latin typeface="Arial" pitchFamily="34" charset="0"/>
              </a:defRPr>
            </a:lvl2pPr>
            <a:lvl3pPr marL="1143000" indent="-228600" defTabSz="858838">
              <a:defRPr sz="1600">
                <a:solidFill>
                  <a:schemeClr val="tx1"/>
                </a:solidFill>
                <a:latin typeface="Arial" pitchFamily="34" charset="0"/>
              </a:defRPr>
            </a:lvl3pPr>
            <a:lvl4pPr marL="1600200" indent="-228600" defTabSz="858838">
              <a:defRPr sz="1600">
                <a:solidFill>
                  <a:schemeClr val="tx1"/>
                </a:solidFill>
                <a:latin typeface="Arial" pitchFamily="34" charset="0"/>
              </a:defRPr>
            </a:lvl4pPr>
            <a:lvl5pPr marL="2057400" indent="-228600" defTabSz="858838">
              <a:defRPr sz="1600">
                <a:solidFill>
                  <a:schemeClr val="tx1"/>
                </a:solidFill>
                <a:latin typeface="Arial" pitchFamily="34" charset="0"/>
              </a:defRPr>
            </a:lvl5pPr>
            <a:lvl6pPr marL="2514600" indent="-228600" defTabSz="858838" eaLnBrk="0" fontAlgn="base" hangingPunct="0">
              <a:spcBef>
                <a:spcPct val="0"/>
              </a:spcBef>
              <a:spcAft>
                <a:spcPct val="0"/>
              </a:spcAft>
              <a:defRPr sz="1600">
                <a:solidFill>
                  <a:schemeClr val="tx1"/>
                </a:solidFill>
                <a:latin typeface="Arial" pitchFamily="34" charset="0"/>
              </a:defRPr>
            </a:lvl6pPr>
            <a:lvl7pPr marL="2971800" indent="-228600" defTabSz="858838" eaLnBrk="0" fontAlgn="base" hangingPunct="0">
              <a:spcBef>
                <a:spcPct val="0"/>
              </a:spcBef>
              <a:spcAft>
                <a:spcPct val="0"/>
              </a:spcAft>
              <a:defRPr sz="1600">
                <a:solidFill>
                  <a:schemeClr val="tx1"/>
                </a:solidFill>
                <a:latin typeface="Arial" pitchFamily="34" charset="0"/>
              </a:defRPr>
            </a:lvl7pPr>
            <a:lvl8pPr marL="3429000" indent="-228600" defTabSz="858838" eaLnBrk="0" fontAlgn="base" hangingPunct="0">
              <a:spcBef>
                <a:spcPct val="0"/>
              </a:spcBef>
              <a:spcAft>
                <a:spcPct val="0"/>
              </a:spcAft>
              <a:defRPr sz="1600">
                <a:solidFill>
                  <a:schemeClr val="tx1"/>
                </a:solidFill>
                <a:latin typeface="Arial" pitchFamily="34" charset="0"/>
              </a:defRPr>
            </a:lvl8pPr>
            <a:lvl9pPr marL="3886200" indent="-228600" defTabSz="858838" eaLnBrk="0" fontAlgn="base" hangingPunct="0">
              <a:spcBef>
                <a:spcPct val="0"/>
              </a:spcBef>
              <a:spcAft>
                <a:spcPct val="0"/>
              </a:spcAft>
              <a:defRPr sz="1600">
                <a:solidFill>
                  <a:schemeClr val="tx1"/>
                </a:solidFill>
                <a:latin typeface="Arial" pitchFamily="34" charset="0"/>
              </a:defRPr>
            </a:lvl9pPr>
          </a:lstStyle>
          <a:p>
            <a:pPr algn="ctr" eaLnBrk="0" hangingPunct="0">
              <a:lnSpc>
                <a:spcPct val="110000"/>
              </a:lnSpc>
            </a:pPr>
            <a:r>
              <a:rPr lang="ru-RU" altLang="ru-RU" sz="1800" b="1" smtClean="0">
                <a:solidFill>
                  <a:srgbClr val="800000"/>
                </a:solidFill>
                <a:cs typeface="+mn-cs"/>
              </a:rPr>
              <a:t>Создание</a:t>
            </a:r>
            <a:endParaRPr lang="ru-RU" altLang="ru-RU" sz="1800" smtClean="0">
              <a:solidFill>
                <a:srgbClr val="003300"/>
              </a:solidFill>
              <a:cs typeface="+mn-cs"/>
            </a:endParaRPr>
          </a:p>
        </p:txBody>
      </p:sp>
      <p:sp>
        <p:nvSpPr>
          <p:cNvPr id="8221" name="Rectangle 52"/>
          <p:cNvSpPr>
            <a:spLocks noChangeArrowheads="1"/>
          </p:cNvSpPr>
          <p:nvPr/>
        </p:nvSpPr>
        <p:spPr bwMode="auto">
          <a:xfrm>
            <a:off x="460375" y="2492375"/>
            <a:ext cx="2879725"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endParaRPr lang="ru-RU" altLang="ru-RU" smtClean="0">
              <a:solidFill>
                <a:srgbClr val="333333"/>
              </a:solidFill>
              <a:cs typeface="+mn-cs"/>
            </a:endParaRPr>
          </a:p>
        </p:txBody>
      </p:sp>
      <p:sp>
        <p:nvSpPr>
          <p:cNvPr id="8222" name="Rectangle 9"/>
          <p:cNvSpPr>
            <a:spLocks noChangeArrowheads="1"/>
          </p:cNvSpPr>
          <p:nvPr/>
        </p:nvSpPr>
        <p:spPr bwMode="auto">
          <a:xfrm>
            <a:off x="4572000" y="3573463"/>
            <a:ext cx="2284413" cy="31115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18355" tIns="10145" rIns="16908" bIns="10145" anchor="ctr"/>
          <a:lstStyle>
            <a:lvl1pPr defTabSz="858838">
              <a:defRPr sz="1600">
                <a:solidFill>
                  <a:schemeClr val="tx1"/>
                </a:solidFill>
                <a:latin typeface="Arial" pitchFamily="34" charset="0"/>
              </a:defRPr>
            </a:lvl1pPr>
            <a:lvl2pPr marL="742950" indent="-285750" defTabSz="858838">
              <a:defRPr sz="1600">
                <a:solidFill>
                  <a:schemeClr val="tx1"/>
                </a:solidFill>
                <a:latin typeface="Arial" pitchFamily="34" charset="0"/>
              </a:defRPr>
            </a:lvl2pPr>
            <a:lvl3pPr marL="1143000" indent="-228600" defTabSz="858838">
              <a:defRPr sz="1600">
                <a:solidFill>
                  <a:schemeClr val="tx1"/>
                </a:solidFill>
                <a:latin typeface="Arial" pitchFamily="34" charset="0"/>
              </a:defRPr>
            </a:lvl3pPr>
            <a:lvl4pPr marL="1600200" indent="-228600" defTabSz="858838">
              <a:defRPr sz="1600">
                <a:solidFill>
                  <a:schemeClr val="tx1"/>
                </a:solidFill>
                <a:latin typeface="Arial" pitchFamily="34" charset="0"/>
              </a:defRPr>
            </a:lvl4pPr>
            <a:lvl5pPr marL="2057400" indent="-228600" defTabSz="858838">
              <a:defRPr sz="1600">
                <a:solidFill>
                  <a:schemeClr val="tx1"/>
                </a:solidFill>
                <a:latin typeface="Arial" pitchFamily="34" charset="0"/>
              </a:defRPr>
            </a:lvl5pPr>
            <a:lvl6pPr marL="2514600" indent="-228600" defTabSz="858838" eaLnBrk="0" fontAlgn="base" hangingPunct="0">
              <a:spcBef>
                <a:spcPct val="0"/>
              </a:spcBef>
              <a:spcAft>
                <a:spcPct val="0"/>
              </a:spcAft>
              <a:defRPr sz="1600">
                <a:solidFill>
                  <a:schemeClr val="tx1"/>
                </a:solidFill>
                <a:latin typeface="Arial" pitchFamily="34" charset="0"/>
              </a:defRPr>
            </a:lvl6pPr>
            <a:lvl7pPr marL="2971800" indent="-228600" defTabSz="858838" eaLnBrk="0" fontAlgn="base" hangingPunct="0">
              <a:spcBef>
                <a:spcPct val="0"/>
              </a:spcBef>
              <a:spcAft>
                <a:spcPct val="0"/>
              </a:spcAft>
              <a:defRPr sz="1600">
                <a:solidFill>
                  <a:schemeClr val="tx1"/>
                </a:solidFill>
                <a:latin typeface="Arial" pitchFamily="34" charset="0"/>
              </a:defRPr>
            </a:lvl7pPr>
            <a:lvl8pPr marL="3429000" indent="-228600" defTabSz="858838" eaLnBrk="0" fontAlgn="base" hangingPunct="0">
              <a:spcBef>
                <a:spcPct val="0"/>
              </a:spcBef>
              <a:spcAft>
                <a:spcPct val="0"/>
              </a:spcAft>
              <a:defRPr sz="1600">
                <a:solidFill>
                  <a:schemeClr val="tx1"/>
                </a:solidFill>
                <a:latin typeface="Arial" pitchFamily="34" charset="0"/>
              </a:defRPr>
            </a:lvl8pPr>
            <a:lvl9pPr marL="3886200" indent="-228600" defTabSz="858838" eaLnBrk="0" fontAlgn="base" hangingPunct="0">
              <a:spcBef>
                <a:spcPct val="0"/>
              </a:spcBef>
              <a:spcAft>
                <a:spcPct val="0"/>
              </a:spcAft>
              <a:defRPr sz="1600">
                <a:solidFill>
                  <a:schemeClr val="tx1"/>
                </a:solidFill>
                <a:latin typeface="Arial" pitchFamily="34" charset="0"/>
              </a:defRPr>
            </a:lvl9pPr>
          </a:lstStyle>
          <a:p>
            <a:pPr algn="ctr" eaLnBrk="0" hangingPunct="0">
              <a:lnSpc>
                <a:spcPct val="110000"/>
              </a:lnSpc>
            </a:pPr>
            <a:r>
              <a:rPr lang="ru-RU" altLang="ru-RU" sz="1800" b="1" smtClean="0">
                <a:solidFill>
                  <a:srgbClr val="800000"/>
                </a:solidFill>
                <a:cs typeface="+mn-cs"/>
              </a:rPr>
              <a:t>Передача</a:t>
            </a:r>
            <a:endParaRPr lang="ru-RU" altLang="ru-RU" sz="1800" smtClean="0">
              <a:solidFill>
                <a:srgbClr val="003300"/>
              </a:solidFill>
              <a:cs typeface="+mn-cs"/>
            </a:endParaRPr>
          </a:p>
        </p:txBody>
      </p:sp>
      <p:sp>
        <p:nvSpPr>
          <p:cNvPr id="8223" name="Rectangle 53"/>
          <p:cNvSpPr>
            <a:spLocks noChangeArrowheads="1"/>
          </p:cNvSpPr>
          <p:nvPr/>
        </p:nvSpPr>
        <p:spPr bwMode="auto">
          <a:xfrm>
            <a:off x="6813550" y="2190750"/>
            <a:ext cx="1439863" cy="311150"/>
          </a:xfrm>
          <a:prstGeom prst="rect">
            <a:avLst/>
          </a:prstGeom>
          <a:solidFill>
            <a:srgbClr val="FFFFCC"/>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18355" tIns="10145" rIns="16908" bIns="10145" anchor="ctr"/>
          <a:lstStyle>
            <a:lvl1pPr defTabSz="858838">
              <a:defRPr sz="1600">
                <a:solidFill>
                  <a:schemeClr val="tx1"/>
                </a:solidFill>
                <a:latin typeface="Arial" pitchFamily="34" charset="0"/>
              </a:defRPr>
            </a:lvl1pPr>
            <a:lvl2pPr marL="742950" indent="-285750" defTabSz="858838">
              <a:defRPr sz="1600">
                <a:solidFill>
                  <a:schemeClr val="tx1"/>
                </a:solidFill>
                <a:latin typeface="Arial" pitchFamily="34" charset="0"/>
              </a:defRPr>
            </a:lvl2pPr>
            <a:lvl3pPr marL="1143000" indent="-228600" defTabSz="858838">
              <a:defRPr sz="1600">
                <a:solidFill>
                  <a:schemeClr val="tx1"/>
                </a:solidFill>
                <a:latin typeface="Arial" pitchFamily="34" charset="0"/>
              </a:defRPr>
            </a:lvl3pPr>
            <a:lvl4pPr marL="1600200" indent="-228600" defTabSz="858838">
              <a:defRPr sz="1600">
                <a:solidFill>
                  <a:schemeClr val="tx1"/>
                </a:solidFill>
                <a:latin typeface="Arial" pitchFamily="34" charset="0"/>
              </a:defRPr>
            </a:lvl4pPr>
            <a:lvl5pPr marL="2057400" indent="-228600" defTabSz="858838">
              <a:defRPr sz="1600">
                <a:solidFill>
                  <a:schemeClr val="tx1"/>
                </a:solidFill>
                <a:latin typeface="Arial" pitchFamily="34" charset="0"/>
              </a:defRPr>
            </a:lvl5pPr>
            <a:lvl6pPr marL="2514600" indent="-228600" defTabSz="858838" eaLnBrk="0" fontAlgn="base" hangingPunct="0">
              <a:spcBef>
                <a:spcPct val="0"/>
              </a:spcBef>
              <a:spcAft>
                <a:spcPct val="0"/>
              </a:spcAft>
              <a:defRPr sz="1600">
                <a:solidFill>
                  <a:schemeClr val="tx1"/>
                </a:solidFill>
                <a:latin typeface="Arial" pitchFamily="34" charset="0"/>
              </a:defRPr>
            </a:lvl6pPr>
            <a:lvl7pPr marL="2971800" indent="-228600" defTabSz="858838" eaLnBrk="0" fontAlgn="base" hangingPunct="0">
              <a:spcBef>
                <a:spcPct val="0"/>
              </a:spcBef>
              <a:spcAft>
                <a:spcPct val="0"/>
              </a:spcAft>
              <a:defRPr sz="1600">
                <a:solidFill>
                  <a:schemeClr val="tx1"/>
                </a:solidFill>
                <a:latin typeface="Arial" pitchFamily="34" charset="0"/>
              </a:defRPr>
            </a:lvl7pPr>
            <a:lvl8pPr marL="3429000" indent="-228600" defTabSz="858838" eaLnBrk="0" fontAlgn="base" hangingPunct="0">
              <a:spcBef>
                <a:spcPct val="0"/>
              </a:spcBef>
              <a:spcAft>
                <a:spcPct val="0"/>
              </a:spcAft>
              <a:defRPr sz="1600">
                <a:solidFill>
                  <a:schemeClr val="tx1"/>
                </a:solidFill>
                <a:latin typeface="Arial" pitchFamily="34" charset="0"/>
              </a:defRPr>
            </a:lvl8pPr>
            <a:lvl9pPr marL="3886200" indent="-228600" defTabSz="858838" eaLnBrk="0" fontAlgn="base" hangingPunct="0">
              <a:spcBef>
                <a:spcPct val="0"/>
              </a:spcBef>
              <a:spcAft>
                <a:spcPct val="0"/>
              </a:spcAft>
              <a:defRPr sz="1600">
                <a:solidFill>
                  <a:schemeClr val="tx1"/>
                </a:solidFill>
                <a:latin typeface="Arial" pitchFamily="34" charset="0"/>
              </a:defRPr>
            </a:lvl9pPr>
          </a:lstStyle>
          <a:p>
            <a:pPr algn="ctr" eaLnBrk="0" hangingPunct="0">
              <a:lnSpc>
                <a:spcPct val="110000"/>
              </a:lnSpc>
            </a:pPr>
            <a:r>
              <a:rPr lang="ru-RU" altLang="ru-RU" sz="1800" smtClean="0">
                <a:solidFill>
                  <a:srgbClr val="800000"/>
                </a:solidFill>
                <a:cs typeface="+mn-cs"/>
              </a:rPr>
              <a:t>Получение</a:t>
            </a:r>
            <a:endParaRPr lang="ru-RU" altLang="ru-RU" sz="1800" smtClean="0">
              <a:solidFill>
                <a:srgbClr val="003300"/>
              </a:solidFill>
              <a:cs typeface="+mn-cs"/>
            </a:endParaRPr>
          </a:p>
        </p:txBody>
      </p:sp>
      <p:sp>
        <p:nvSpPr>
          <p:cNvPr id="8224" name="Line 54"/>
          <p:cNvSpPr>
            <a:spLocks noChangeShapeType="1"/>
          </p:cNvSpPr>
          <p:nvPr/>
        </p:nvSpPr>
        <p:spPr bwMode="auto">
          <a:xfrm flipH="1">
            <a:off x="2700338" y="2349500"/>
            <a:ext cx="41036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ru-RU" sz="1600" smtClean="0">
              <a:solidFill>
                <a:srgbClr val="333333"/>
              </a:solidFill>
              <a:latin typeface="Arial" pitchFamily="34" charset="0"/>
              <a:cs typeface="+mn-cs"/>
            </a:endParaRPr>
          </a:p>
        </p:txBody>
      </p:sp>
      <p:sp>
        <p:nvSpPr>
          <p:cNvPr id="8225" name="Line 55"/>
          <p:cNvSpPr>
            <a:spLocks noChangeShapeType="1"/>
          </p:cNvSpPr>
          <p:nvPr/>
        </p:nvSpPr>
        <p:spPr bwMode="auto">
          <a:xfrm>
            <a:off x="2700338" y="2349500"/>
            <a:ext cx="0" cy="142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ru-RU" sz="1600" smtClean="0">
              <a:solidFill>
                <a:srgbClr val="333333"/>
              </a:solidFill>
              <a:latin typeface="Arial" pitchFamily="34" charset="0"/>
              <a:cs typeface="+mn-cs"/>
            </a:endParaRPr>
          </a:p>
        </p:txBody>
      </p:sp>
      <p:sp>
        <p:nvSpPr>
          <p:cNvPr id="8226" name="Line 56"/>
          <p:cNvSpPr>
            <a:spLocks noChangeShapeType="1"/>
          </p:cNvSpPr>
          <p:nvPr/>
        </p:nvSpPr>
        <p:spPr bwMode="auto">
          <a:xfrm>
            <a:off x="971550" y="2276475"/>
            <a:ext cx="2952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ru-RU" sz="1600" smtClean="0">
              <a:solidFill>
                <a:srgbClr val="333333"/>
              </a:solidFill>
              <a:latin typeface="Arial" pitchFamily="34" charset="0"/>
              <a:cs typeface="+mn-cs"/>
            </a:endParaRPr>
          </a:p>
        </p:txBody>
      </p:sp>
      <p:sp>
        <p:nvSpPr>
          <p:cNvPr id="8227" name="Oval 31"/>
          <p:cNvSpPr>
            <a:spLocks noChangeArrowheads="1"/>
          </p:cNvSpPr>
          <p:nvPr/>
        </p:nvSpPr>
        <p:spPr bwMode="auto">
          <a:xfrm>
            <a:off x="3635375" y="2133600"/>
            <a:ext cx="1247775" cy="1200150"/>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a:r>
              <a:rPr lang="ru-RU" altLang="ru-RU" sz="1500" b="1" smtClean="0">
                <a:solidFill>
                  <a:srgbClr val="333333"/>
                </a:solidFill>
                <a:cs typeface="+mn-cs"/>
              </a:rPr>
              <a:t>ОБЪЕКТ</a:t>
            </a:r>
          </a:p>
        </p:txBody>
      </p:sp>
      <p:sp>
        <p:nvSpPr>
          <p:cNvPr id="8228" name="Rectangle 57"/>
          <p:cNvSpPr>
            <a:spLocks noChangeArrowheads="1"/>
          </p:cNvSpPr>
          <p:nvPr/>
        </p:nvSpPr>
        <p:spPr bwMode="auto">
          <a:xfrm>
            <a:off x="519113" y="1250950"/>
            <a:ext cx="6373812" cy="28257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18355" tIns="10145" rIns="16908" bIns="10145" anchor="ctr"/>
          <a:lstStyle>
            <a:lvl1pPr defTabSz="858838">
              <a:defRPr sz="1600">
                <a:solidFill>
                  <a:schemeClr val="tx1"/>
                </a:solidFill>
                <a:latin typeface="Arial" pitchFamily="34" charset="0"/>
              </a:defRPr>
            </a:lvl1pPr>
            <a:lvl2pPr marL="742950" indent="-285750" defTabSz="858838">
              <a:defRPr sz="1600">
                <a:solidFill>
                  <a:schemeClr val="tx1"/>
                </a:solidFill>
                <a:latin typeface="Arial" pitchFamily="34" charset="0"/>
              </a:defRPr>
            </a:lvl2pPr>
            <a:lvl3pPr marL="1143000" indent="-228600" defTabSz="858838">
              <a:defRPr sz="1600">
                <a:solidFill>
                  <a:schemeClr val="tx1"/>
                </a:solidFill>
                <a:latin typeface="Arial" pitchFamily="34" charset="0"/>
              </a:defRPr>
            </a:lvl3pPr>
            <a:lvl4pPr marL="1600200" indent="-228600" defTabSz="858838">
              <a:defRPr sz="1600">
                <a:solidFill>
                  <a:schemeClr val="tx1"/>
                </a:solidFill>
                <a:latin typeface="Arial" pitchFamily="34" charset="0"/>
              </a:defRPr>
            </a:lvl4pPr>
            <a:lvl5pPr marL="2057400" indent="-228600" defTabSz="858838">
              <a:defRPr sz="1600">
                <a:solidFill>
                  <a:schemeClr val="tx1"/>
                </a:solidFill>
                <a:latin typeface="Arial" pitchFamily="34" charset="0"/>
              </a:defRPr>
            </a:lvl5pPr>
            <a:lvl6pPr marL="2514600" indent="-228600" defTabSz="858838" eaLnBrk="0" fontAlgn="base" hangingPunct="0">
              <a:spcBef>
                <a:spcPct val="0"/>
              </a:spcBef>
              <a:spcAft>
                <a:spcPct val="0"/>
              </a:spcAft>
              <a:defRPr sz="1600">
                <a:solidFill>
                  <a:schemeClr val="tx1"/>
                </a:solidFill>
                <a:latin typeface="Arial" pitchFamily="34" charset="0"/>
              </a:defRPr>
            </a:lvl6pPr>
            <a:lvl7pPr marL="2971800" indent="-228600" defTabSz="858838" eaLnBrk="0" fontAlgn="base" hangingPunct="0">
              <a:spcBef>
                <a:spcPct val="0"/>
              </a:spcBef>
              <a:spcAft>
                <a:spcPct val="0"/>
              </a:spcAft>
              <a:defRPr sz="1600">
                <a:solidFill>
                  <a:schemeClr val="tx1"/>
                </a:solidFill>
                <a:latin typeface="Arial" pitchFamily="34" charset="0"/>
              </a:defRPr>
            </a:lvl7pPr>
            <a:lvl8pPr marL="3429000" indent="-228600" defTabSz="858838" eaLnBrk="0" fontAlgn="base" hangingPunct="0">
              <a:spcBef>
                <a:spcPct val="0"/>
              </a:spcBef>
              <a:spcAft>
                <a:spcPct val="0"/>
              </a:spcAft>
              <a:defRPr sz="1600">
                <a:solidFill>
                  <a:schemeClr val="tx1"/>
                </a:solidFill>
                <a:latin typeface="Arial" pitchFamily="34" charset="0"/>
              </a:defRPr>
            </a:lvl8pPr>
            <a:lvl9pPr marL="3886200" indent="-228600" defTabSz="858838" eaLnBrk="0" fontAlgn="base" hangingPunct="0">
              <a:spcBef>
                <a:spcPct val="0"/>
              </a:spcBef>
              <a:spcAft>
                <a:spcPct val="0"/>
              </a:spcAft>
              <a:defRPr sz="1600">
                <a:solidFill>
                  <a:schemeClr val="tx1"/>
                </a:solidFill>
                <a:latin typeface="Arial" pitchFamily="34" charset="0"/>
              </a:defRPr>
            </a:lvl9pPr>
          </a:lstStyle>
          <a:p>
            <a:pPr algn="ctr" eaLnBrk="0" hangingPunct="0">
              <a:lnSpc>
                <a:spcPct val="110000"/>
              </a:lnSpc>
            </a:pPr>
            <a:r>
              <a:rPr lang="ru-RU" altLang="ru-RU" sz="1800" b="1" smtClean="0">
                <a:solidFill>
                  <a:srgbClr val="800000"/>
                </a:solidFill>
                <a:cs typeface="+mn-cs"/>
              </a:rPr>
              <a:t>Конструктивная (актуальная, полезная)</a:t>
            </a:r>
            <a:endParaRPr lang="ru-RU" altLang="ru-RU" sz="1800" smtClean="0">
              <a:solidFill>
                <a:srgbClr val="003300"/>
              </a:solidFill>
              <a:cs typeface="+mn-cs"/>
            </a:endParaRPr>
          </a:p>
        </p:txBody>
      </p:sp>
      <p:sp>
        <p:nvSpPr>
          <p:cNvPr id="8229" name="Line 58"/>
          <p:cNvSpPr>
            <a:spLocks noChangeShapeType="1"/>
          </p:cNvSpPr>
          <p:nvPr/>
        </p:nvSpPr>
        <p:spPr bwMode="auto">
          <a:xfrm>
            <a:off x="4265613" y="1062038"/>
            <a:ext cx="3629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ru-RU" sz="1600" smtClean="0">
              <a:solidFill>
                <a:srgbClr val="333333"/>
              </a:solidFill>
              <a:latin typeface="Arial" pitchFamily="34" charset="0"/>
              <a:cs typeface="+mn-cs"/>
            </a:endParaRPr>
          </a:p>
        </p:txBody>
      </p:sp>
    </p:spTree>
    <p:extLst>
      <p:ext uri="{BB962C8B-B14F-4D97-AF65-F5344CB8AC3E}">
        <p14:creationId xmlns:p14="http://schemas.microsoft.com/office/powerpoint/2010/main" val="38151597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631950" y="2192338"/>
            <a:ext cx="1657350" cy="250825"/>
          </a:xfrm>
          <a:prstGeom prst="rect">
            <a:avLst/>
          </a:prstGeom>
          <a:solidFill>
            <a:srgbClr val="FFFFFF">
              <a:alpha val="87057"/>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r>
              <a:rPr lang="ru-RU" altLang="ru-RU" sz="1800" b="1" i="1" u="sng" smtClean="0">
                <a:solidFill>
                  <a:srgbClr val="333333"/>
                </a:solidFill>
                <a:cs typeface="+mn-cs"/>
              </a:rPr>
              <a:t>ПРОГРАММЫ</a:t>
            </a:r>
          </a:p>
        </p:txBody>
      </p:sp>
      <p:sp>
        <p:nvSpPr>
          <p:cNvPr id="9219" name="Oval 3"/>
          <p:cNvSpPr>
            <a:spLocks noChangeArrowheads="1"/>
          </p:cNvSpPr>
          <p:nvPr/>
        </p:nvSpPr>
        <p:spPr bwMode="auto">
          <a:xfrm>
            <a:off x="2713038" y="2479675"/>
            <a:ext cx="3009900" cy="2908300"/>
          </a:xfrm>
          <a:prstGeom prst="ellipse">
            <a:avLst/>
          </a:prstGeom>
          <a:solidFill>
            <a:srgbClr val="FFFFFF"/>
          </a:solidFill>
          <a:ln w="28575">
            <a:solidFill>
              <a:schemeClr val="tx1"/>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endParaRPr lang="ru-RU" altLang="ru-RU" smtClean="0">
              <a:solidFill>
                <a:srgbClr val="333333"/>
              </a:solidFill>
              <a:cs typeface="+mn-cs"/>
            </a:endParaRPr>
          </a:p>
        </p:txBody>
      </p:sp>
      <p:sp>
        <p:nvSpPr>
          <p:cNvPr id="9220" name="Rectangle 4"/>
          <p:cNvSpPr>
            <a:spLocks noChangeArrowheads="1"/>
          </p:cNvSpPr>
          <p:nvPr/>
        </p:nvSpPr>
        <p:spPr bwMode="auto">
          <a:xfrm>
            <a:off x="5681663" y="2857500"/>
            <a:ext cx="1463675" cy="3175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r>
              <a:rPr lang="ru-RU" altLang="ru-RU" sz="1800" b="1" i="1" u="sng" smtClean="0">
                <a:solidFill>
                  <a:srgbClr val="333333"/>
                </a:solidFill>
                <a:cs typeface="+mn-cs"/>
              </a:rPr>
              <a:t>СТРУКТУРЫ</a:t>
            </a:r>
          </a:p>
        </p:txBody>
      </p:sp>
      <p:grpSp>
        <p:nvGrpSpPr>
          <p:cNvPr id="9221" name="Group 5"/>
          <p:cNvGrpSpPr>
            <a:grpSpLocks/>
          </p:cNvGrpSpPr>
          <p:nvPr/>
        </p:nvGrpSpPr>
        <p:grpSpPr bwMode="auto">
          <a:xfrm>
            <a:off x="3284538" y="2335213"/>
            <a:ext cx="612775" cy="517525"/>
            <a:chOff x="1994" y="1661"/>
            <a:chExt cx="268" cy="225"/>
          </a:xfrm>
        </p:grpSpPr>
        <p:sp>
          <p:nvSpPr>
            <p:cNvPr id="9252" name="Oval 6"/>
            <p:cNvSpPr>
              <a:spLocks noChangeArrowheads="1"/>
            </p:cNvSpPr>
            <p:nvPr/>
          </p:nvSpPr>
          <p:spPr bwMode="auto">
            <a:xfrm>
              <a:off x="1994" y="1685"/>
              <a:ext cx="243" cy="200"/>
            </a:xfrm>
            <a:prstGeom prst="ellipse">
              <a:avLst/>
            </a:prstGeom>
            <a:gradFill rotWithShape="1">
              <a:gsLst>
                <a:gs pos="0">
                  <a:srgbClr val="FFFFFF"/>
                </a:gs>
                <a:gs pos="100000">
                  <a:srgbClr val="CC3300"/>
                </a:gs>
              </a:gsLst>
              <a:path path="shape">
                <a:fillToRect l="50000" t="50000" r="50000" b="50000"/>
              </a:path>
            </a:gradFill>
            <a:ln w="9525">
              <a:solidFill>
                <a:srgbClr val="9900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endParaRPr lang="ru-RU" altLang="ru-RU" smtClean="0">
                <a:solidFill>
                  <a:srgbClr val="333333"/>
                </a:solidFill>
                <a:cs typeface="+mn-cs"/>
              </a:endParaRPr>
            </a:p>
          </p:txBody>
        </p:sp>
        <p:sp>
          <p:nvSpPr>
            <p:cNvPr id="9253" name="Oval 7"/>
            <p:cNvSpPr>
              <a:spLocks noChangeArrowheads="1"/>
            </p:cNvSpPr>
            <p:nvPr/>
          </p:nvSpPr>
          <p:spPr bwMode="auto">
            <a:xfrm>
              <a:off x="2021" y="1661"/>
              <a:ext cx="241" cy="225"/>
            </a:xfrm>
            <a:prstGeom prst="ellipse">
              <a:avLst/>
            </a:prstGeom>
            <a:gradFill rotWithShape="1">
              <a:gsLst>
                <a:gs pos="0">
                  <a:srgbClr val="FFFFFF"/>
                </a:gs>
                <a:gs pos="100000">
                  <a:srgbClr val="CC3300"/>
                </a:gs>
              </a:gsLst>
              <a:path path="shape">
                <a:fillToRect l="50000" t="50000" r="50000" b="50000"/>
              </a:path>
            </a:gradFill>
            <a:ln w="9525">
              <a:solidFill>
                <a:srgbClr val="9900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endParaRPr lang="ru-RU" altLang="ru-RU" smtClean="0">
                <a:solidFill>
                  <a:srgbClr val="333333"/>
                </a:solidFill>
                <a:cs typeface="+mn-cs"/>
              </a:endParaRPr>
            </a:p>
          </p:txBody>
        </p:sp>
        <p:sp>
          <p:nvSpPr>
            <p:cNvPr id="9254" name="Oval 8"/>
            <p:cNvSpPr>
              <a:spLocks noChangeArrowheads="1"/>
            </p:cNvSpPr>
            <p:nvPr/>
          </p:nvSpPr>
          <p:spPr bwMode="auto">
            <a:xfrm>
              <a:off x="2047" y="1670"/>
              <a:ext cx="215" cy="194"/>
            </a:xfrm>
            <a:prstGeom prst="ellipse">
              <a:avLst/>
            </a:prstGeom>
            <a:gradFill rotWithShape="1">
              <a:gsLst>
                <a:gs pos="0">
                  <a:srgbClr val="FFFFFF"/>
                </a:gs>
                <a:gs pos="100000">
                  <a:srgbClr val="CC3300"/>
                </a:gs>
              </a:gsLst>
              <a:path path="shape">
                <a:fillToRect l="50000" t="50000" r="50000" b="50000"/>
              </a:path>
            </a:gradFill>
            <a:ln w="9525">
              <a:solidFill>
                <a:srgbClr val="9900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endParaRPr lang="ru-RU" altLang="ru-RU" smtClean="0">
                <a:solidFill>
                  <a:srgbClr val="333333"/>
                </a:solidFill>
                <a:cs typeface="+mn-cs"/>
              </a:endParaRPr>
            </a:p>
          </p:txBody>
        </p:sp>
      </p:grpSp>
      <p:grpSp>
        <p:nvGrpSpPr>
          <p:cNvPr id="9222" name="Group 9"/>
          <p:cNvGrpSpPr>
            <a:grpSpLocks/>
          </p:cNvGrpSpPr>
          <p:nvPr/>
        </p:nvGrpSpPr>
        <p:grpSpPr bwMode="auto">
          <a:xfrm>
            <a:off x="2924175" y="4784725"/>
            <a:ext cx="552450" cy="498475"/>
            <a:chOff x="1338" y="2521"/>
            <a:chExt cx="241" cy="217"/>
          </a:xfrm>
        </p:grpSpPr>
        <p:sp>
          <p:nvSpPr>
            <p:cNvPr id="9250" name="Oval 10"/>
            <p:cNvSpPr>
              <a:spLocks noChangeArrowheads="1"/>
            </p:cNvSpPr>
            <p:nvPr/>
          </p:nvSpPr>
          <p:spPr bwMode="auto">
            <a:xfrm>
              <a:off x="1338" y="2539"/>
              <a:ext cx="215" cy="199"/>
            </a:xfrm>
            <a:prstGeom prst="ellipse">
              <a:avLst/>
            </a:prstGeom>
            <a:gradFill rotWithShape="1">
              <a:gsLst>
                <a:gs pos="0">
                  <a:srgbClr val="FFFFFF"/>
                </a:gs>
                <a:gs pos="100000">
                  <a:srgbClr val="3366FF"/>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endParaRPr lang="ru-RU" altLang="ru-RU" smtClean="0">
                <a:solidFill>
                  <a:srgbClr val="333333"/>
                </a:solidFill>
                <a:cs typeface="+mn-cs"/>
              </a:endParaRPr>
            </a:p>
          </p:txBody>
        </p:sp>
        <p:sp>
          <p:nvSpPr>
            <p:cNvPr id="9251" name="Oval 11"/>
            <p:cNvSpPr>
              <a:spLocks noChangeArrowheads="1"/>
            </p:cNvSpPr>
            <p:nvPr/>
          </p:nvSpPr>
          <p:spPr bwMode="auto">
            <a:xfrm>
              <a:off x="1364" y="2521"/>
              <a:ext cx="215" cy="194"/>
            </a:xfrm>
            <a:prstGeom prst="ellipse">
              <a:avLst/>
            </a:prstGeom>
            <a:gradFill rotWithShape="1">
              <a:gsLst>
                <a:gs pos="0">
                  <a:srgbClr val="FFFFFF"/>
                </a:gs>
                <a:gs pos="100000">
                  <a:srgbClr val="3366FF"/>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endParaRPr lang="ru-RU" altLang="ru-RU" smtClean="0">
                <a:solidFill>
                  <a:srgbClr val="333333"/>
                </a:solidFill>
                <a:cs typeface="+mn-cs"/>
              </a:endParaRPr>
            </a:p>
          </p:txBody>
        </p:sp>
      </p:grpSp>
      <p:grpSp>
        <p:nvGrpSpPr>
          <p:cNvPr id="9223" name="Group 12"/>
          <p:cNvGrpSpPr>
            <a:grpSpLocks/>
          </p:cNvGrpSpPr>
          <p:nvPr/>
        </p:nvGrpSpPr>
        <p:grpSpPr bwMode="auto">
          <a:xfrm>
            <a:off x="5160963" y="3127375"/>
            <a:ext cx="641350" cy="542925"/>
            <a:chOff x="2583" y="2199"/>
            <a:chExt cx="280" cy="238"/>
          </a:xfrm>
        </p:grpSpPr>
        <p:sp>
          <p:nvSpPr>
            <p:cNvPr id="9247" name="Oval 13"/>
            <p:cNvSpPr>
              <a:spLocks noChangeArrowheads="1"/>
            </p:cNvSpPr>
            <p:nvPr/>
          </p:nvSpPr>
          <p:spPr bwMode="auto">
            <a:xfrm>
              <a:off x="2583" y="2249"/>
              <a:ext cx="227" cy="188"/>
            </a:xfrm>
            <a:prstGeom prst="ellipse">
              <a:avLst/>
            </a:prstGeom>
            <a:gradFill rotWithShape="1">
              <a:gsLst>
                <a:gs pos="0">
                  <a:srgbClr val="FFFFFF"/>
                </a:gs>
                <a:gs pos="100000">
                  <a:srgbClr val="0080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endParaRPr lang="ru-RU" altLang="ru-RU" smtClean="0">
                <a:solidFill>
                  <a:srgbClr val="333333"/>
                </a:solidFill>
                <a:cs typeface="+mn-cs"/>
              </a:endParaRPr>
            </a:p>
          </p:txBody>
        </p:sp>
        <p:sp>
          <p:nvSpPr>
            <p:cNvPr id="9248" name="Oval 14"/>
            <p:cNvSpPr>
              <a:spLocks noChangeArrowheads="1"/>
            </p:cNvSpPr>
            <p:nvPr/>
          </p:nvSpPr>
          <p:spPr bwMode="auto">
            <a:xfrm>
              <a:off x="2608" y="2222"/>
              <a:ext cx="228" cy="206"/>
            </a:xfrm>
            <a:prstGeom prst="ellipse">
              <a:avLst/>
            </a:prstGeom>
            <a:gradFill rotWithShape="1">
              <a:gsLst>
                <a:gs pos="0">
                  <a:srgbClr val="FFFFFF"/>
                </a:gs>
                <a:gs pos="100000">
                  <a:srgbClr val="0080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endParaRPr lang="ru-RU" altLang="ru-RU" smtClean="0">
                <a:solidFill>
                  <a:srgbClr val="333333"/>
                </a:solidFill>
                <a:cs typeface="+mn-cs"/>
              </a:endParaRPr>
            </a:p>
          </p:txBody>
        </p:sp>
        <p:sp>
          <p:nvSpPr>
            <p:cNvPr id="9249" name="Oval 15"/>
            <p:cNvSpPr>
              <a:spLocks noChangeArrowheads="1"/>
            </p:cNvSpPr>
            <p:nvPr/>
          </p:nvSpPr>
          <p:spPr bwMode="auto">
            <a:xfrm>
              <a:off x="2648" y="2199"/>
              <a:ext cx="215" cy="206"/>
            </a:xfrm>
            <a:prstGeom prst="ellipse">
              <a:avLst/>
            </a:prstGeom>
            <a:gradFill rotWithShape="1">
              <a:gsLst>
                <a:gs pos="0">
                  <a:srgbClr val="FFFFFF"/>
                </a:gs>
                <a:gs pos="100000">
                  <a:srgbClr val="0080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endParaRPr lang="ru-RU" altLang="ru-RU" smtClean="0">
                <a:solidFill>
                  <a:srgbClr val="333333"/>
                </a:solidFill>
                <a:cs typeface="+mn-cs"/>
              </a:endParaRPr>
            </a:p>
          </p:txBody>
        </p:sp>
      </p:grpSp>
      <p:sp>
        <p:nvSpPr>
          <p:cNvPr id="9224" name="Rectangle 16"/>
          <p:cNvSpPr>
            <a:spLocks noChangeArrowheads="1"/>
          </p:cNvSpPr>
          <p:nvPr/>
        </p:nvSpPr>
        <p:spPr bwMode="auto">
          <a:xfrm>
            <a:off x="3398838" y="4589463"/>
            <a:ext cx="1131887" cy="2317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r>
              <a:rPr lang="ru-RU" altLang="ru-RU" sz="1800" b="1" i="1" u="sng" smtClean="0">
                <a:solidFill>
                  <a:srgbClr val="333333"/>
                </a:solidFill>
                <a:cs typeface="+mn-cs"/>
              </a:rPr>
              <a:t>РЕСУРСЫ</a:t>
            </a:r>
          </a:p>
        </p:txBody>
      </p:sp>
      <p:grpSp>
        <p:nvGrpSpPr>
          <p:cNvPr id="289809" name="Group 17"/>
          <p:cNvGrpSpPr>
            <a:grpSpLocks/>
          </p:cNvGrpSpPr>
          <p:nvPr/>
        </p:nvGrpSpPr>
        <p:grpSpPr bwMode="auto">
          <a:xfrm>
            <a:off x="1370013" y="2624138"/>
            <a:ext cx="6438900" cy="3125787"/>
            <a:chOff x="863" y="1653"/>
            <a:chExt cx="4056" cy="1969"/>
          </a:xfrm>
        </p:grpSpPr>
        <p:sp>
          <p:nvSpPr>
            <p:cNvPr id="9239" name="Line 18"/>
            <p:cNvSpPr>
              <a:spLocks noChangeShapeType="1"/>
            </p:cNvSpPr>
            <p:nvPr/>
          </p:nvSpPr>
          <p:spPr bwMode="auto">
            <a:xfrm flipV="1">
              <a:off x="1255" y="2093"/>
              <a:ext cx="1925" cy="7"/>
            </a:xfrm>
            <a:prstGeom prst="line">
              <a:avLst/>
            </a:prstGeom>
            <a:noFill/>
            <a:ln w="53975" cmpd="dbl">
              <a:solidFill>
                <a:srgbClr val="008000"/>
              </a:solidFill>
              <a:round/>
              <a:headEnd type="stealth" w="med" len="med"/>
              <a:tailEnd type="stealth" w="med" len="med"/>
            </a:ln>
            <a:effectLst>
              <a:outerShdw dist="77251" dir="567739" algn="ctr" rotWithShape="0">
                <a:srgbClr val="FFFFFF">
                  <a:alpha val="50000"/>
                </a:srgbClr>
              </a:outerShdw>
            </a:effectLst>
            <a:extLst>
              <a:ext uri="{909E8E84-426E-40DD-AFC4-6F175D3DCCD1}">
                <a14:hiddenFill xmlns:a14="http://schemas.microsoft.com/office/drawing/2010/main">
                  <a:noFill/>
                </a14:hiddenFill>
              </a:ext>
            </a:extLst>
          </p:spPr>
          <p:txBody>
            <a:bodyPr/>
            <a:lstStyle/>
            <a:p>
              <a:pPr eaLnBrk="0" hangingPunct="0"/>
              <a:endParaRPr lang="ru-RU" sz="1600" smtClean="0">
                <a:solidFill>
                  <a:srgbClr val="333333"/>
                </a:solidFill>
                <a:latin typeface="Arial" pitchFamily="34" charset="0"/>
                <a:cs typeface="+mn-cs"/>
              </a:endParaRPr>
            </a:p>
          </p:txBody>
        </p:sp>
        <p:sp>
          <p:nvSpPr>
            <p:cNvPr id="9240" name="Line 19"/>
            <p:cNvSpPr>
              <a:spLocks noChangeShapeType="1"/>
            </p:cNvSpPr>
            <p:nvPr/>
          </p:nvSpPr>
          <p:spPr bwMode="auto">
            <a:xfrm>
              <a:off x="2480" y="1653"/>
              <a:ext cx="1825" cy="8"/>
            </a:xfrm>
            <a:prstGeom prst="line">
              <a:avLst/>
            </a:prstGeom>
            <a:noFill/>
            <a:ln w="53975" cmpd="dbl">
              <a:solidFill>
                <a:srgbClr val="990033"/>
              </a:solidFill>
              <a:round/>
              <a:headEnd type="stealth" w="med" len="med"/>
              <a:tailEnd type="stealth" w="med" len="med"/>
            </a:ln>
            <a:effectLst>
              <a:outerShdw dist="77251" dir="567739" algn="ctr" rotWithShape="0">
                <a:srgbClr val="FFFFFF">
                  <a:alpha val="50000"/>
                </a:srgbClr>
              </a:outerShdw>
            </a:effectLst>
            <a:extLst>
              <a:ext uri="{909E8E84-426E-40DD-AFC4-6F175D3DCCD1}">
                <a14:hiddenFill xmlns:a14="http://schemas.microsoft.com/office/drawing/2010/main">
                  <a:noFill/>
                </a14:hiddenFill>
              </a:ext>
            </a:extLst>
          </p:spPr>
          <p:txBody>
            <a:bodyPr/>
            <a:lstStyle/>
            <a:p>
              <a:pPr eaLnBrk="0" hangingPunct="0"/>
              <a:endParaRPr lang="ru-RU" sz="1600" smtClean="0">
                <a:solidFill>
                  <a:srgbClr val="333333"/>
                </a:solidFill>
                <a:latin typeface="Arial" pitchFamily="34" charset="0"/>
                <a:cs typeface="+mn-cs"/>
              </a:endParaRPr>
            </a:p>
          </p:txBody>
        </p:sp>
        <p:sp>
          <p:nvSpPr>
            <p:cNvPr id="9241" name="Line 20"/>
            <p:cNvSpPr>
              <a:spLocks noChangeShapeType="1"/>
            </p:cNvSpPr>
            <p:nvPr/>
          </p:nvSpPr>
          <p:spPr bwMode="auto">
            <a:xfrm flipV="1">
              <a:off x="1119" y="1653"/>
              <a:ext cx="889" cy="0"/>
            </a:xfrm>
            <a:prstGeom prst="line">
              <a:avLst/>
            </a:prstGeom>
            <a:noFill/>
            <a:ln w="53975" cmpd="dbl">
              <a:solidFill>
                <a:srgbClr val="990033"/>
              </a:solidFill>
              <a:round/>
              <a:headEnd type="stealth" w="med" len="med"/>
              <a:tailEnd type="stealth" w="med" len="med"/>
            </a:ln>
            <a:effectLst>
              <a:outerShdw dist="77251" dir="567739" algn="ctr" rotWithShape="0">
                <a:srgbClr val="FFFFFF">
                  <a:alpha val="50000"/>
                </a:srgbClr>
              </a:outerShdw>
            </a:effectLst>
            <a:extLst>
              <a:ext uri="{909E8E84-426E-40DD-AFC4-6F175D3DCCD1}">
                <a14:hiddenFill xmlns:a14="http://schemas.microsoft.com/office/drawing/2010/main">
                  <a:noFill/>
                </a14:hiddenFill>
              </a:ext>
            </a:extLst>
          </p:spPr>
          <p:txBody>
            <a:bodyPr/>
            <a:lstStyle/>
            <a:p>
              <a:pPr eaLnBrk="0" hangingPunct="0"/>
              <a:endParaRPr lang="ru-RU" sz="1600" smtClean="0">
                <a:solidFill>
                  <a:srgbClr val="333333"/>
                </a:solidFill>
                <a:latin typeface="Arial" pitchFamily="34" charset="0"/>
                <a:cs typeface="+mn-cs"/>
              </a:endParaRPr>
            </a:p>
          </p:txBody>
        </p:sp>
        <p:sp>
          <p:nvSpPr>
            <p:cNvPr id="9242" name="Line 21"/>
            <p:cNvSpPr>
              <a:spLocks noChangeShapeType="1"/>
            </p:cNvSpPr>
            <p:nvPr/>
          </p:nvSpPr>
          <p:spPr bwMode="auto">
            <a:xfrm flipV="1">
              <a:off x="1164" y="3147"/>
              <a:ext cx="619" cy="3"/>
            </a:xfrm>
            <a:prstGeom prst="line">
              <a:avLst/>
            </a:prstGeom>
            <a:noFill/>
            <a:ln w="53975" cmpd="dbl">
              <a:solidFill>
                <a:srgbClr val="0000FF"/>
              </a:solidFill>
              <a:round/>
              <a:headEnd type="stealth" w="med" len="med"/>
              <a:tailEnd type="stealth" w="med" len="med"/>
            </a:ln>
            <a:effectLst>
              <a:outerShdw dist="77251" dir="567739" algn="ctr" rotWithShape="0">
                <a:srgbClr val="FFFFFF">
                  <a:alpha val="50000"/>
                </a:srgbClr>
              </a:outerShdw>
            </a:effectLst>
            <a:extLst>
              <a:ext uri="{909E8E84-426E-40DD-AFC4-6F175D3DCCD1}">
                <a14:hiddenFill xmlns:a14="http://schemas.microsoft.com/office/drawing/2010/main">
                  <a:noFill/>
                </a14:hiddenFill>
              </a:ext>
            </a:extLst>
          </p:spPr>
          <p:txBody>
            <a:bodyPr/>
            <a:lstStyle/>
            <a:p>
              <a:pPr eaLnBrk="0" hangingPunct="0"/>
              <a:endParaRPr lang="ru-RU" sz="1600" smtClean="0">
                <a:solidFill>
                  <a:srgbClr val="333333"/>
                </a:solidFill>
                <a:latin typeface="Arial" pitchFamily="34" charset="0"/>
                <a:cs typeface="+mn-cs"/>
              </a:endParaRPr>
            </a:p>
          </p:txBody>
        </p:sp>
        <p:sp>
          <p:nvSpPr>
            <p:cNvPr id="9243" name="Line 22"/>
            <p:cNvSpPr>
              <a:spLocks noChangeShapeType="1"/>
            </p:cNvSpPr>
            <p:nvPr/>
          </p:nvSpPr>
          <p:spPr bwMode="auto">
            <a:xfrm>
              <a:off x="2253" y="3150"/>
              <a:ext cx="2041" cy="0"/>
            </a:xfrm>
            <a:prstGeom prst="line">
              <a:avLst/>
            </a:prstGeom>
            <a:noFill/>
            <a:ln w="53975" cmpd="dbl">
              <a:solidFill>
                <a:srgbClr val="0000FF"/>
              </a:solidFill>
              <a:round/>
              <a:headEnd type="stealth" w="med" len="med"/>
              <a:tailEnd type="stealth" w="med" len="med"/>
            </a:ln>
            <a:effectLst>
              <a:outerShdw dist="77251" dir="567739" algn="ctr" rotWithShape="0">
                <a:srgbClr val="FFFFFF">
                  <a:alpha val="50000"/>
                </a:srgbClr>
              </a:outerShdw>
            </a:effectLst>
            <a:extLst>
              <a:ext uri="{909E8E84-426E-40DD-AFC4-6F175D3DCCD1}">
                <a14:hiddenFill xmlns:a14="http://schemas.microsoft.com/office/drawing/2010/main">
                  <a:noFill/>
                </a14:hiddenFill>
              </a:ext>
            </a:extLst>
          </p:spPr>
          <p:txBody>
            <a:bodyPr/>
            <a:lstStyle/>
            <a:p>
              <a:pPr eaLnBrk="0" hangingPunct="0"/>
              <a:endParaRPr lang="ru-RU" sz="1600" smtClean="0">
                <a:solidFill>
                  <a:srgbClr val="333333"/>
                </a:solidFill>
                <a:latin typeface="Arial" pitchFamily="34" charset="0"/>
                <a:cs typeface="+mn-cs"/>
              </a:endParaRPr>
            </a:p>
          </p:txBody>
        </p:sp>
        <p:sp>
          <p:nvSpPr>
            <p:cNvPr id="9244" name="Line 23"/>
            <p:cNvSpPr>
              <a:spLocks noChangeShapeType="1"/>
            </p:cNvSpPr>
            <p:nvPr/>
          </p:nvSpPr>
          <p:spPr bwMode="auto">
            <a:xfrm>
              <a:off x="3704" y="2076"/>
              <a:ext cx="605" cy="2"/>
            </a:xfrm>
            <a:prstGeom prst="line">
              <a:avLst/>
            </a:prstGeom>
            <a:noFill/>
            <a:ln w="53975" cmpd="dbl">
              <a:solidFill>
                <a:srgbClr val="008000"/>
              </a:solidFill>
              <a:round/>
              <a:headEnd type="stealth" w="med" len="med"/>
              <a:tailEnd type="stealth" w="med" len="med"/>
            </a:ln>
            <a:effectLst>
              <a:outerShdw dist="77251" dir="567739" algn="ctr" rotWithShape="0">
                <a:srgbClr val="FFFFFF">
                  <a:alpha val="50000"/>
                </a:srgbClr>
              </a:outerShdw>
            </a:effectLst>
            <a:extLst>
              <a:ext uri="{909E8E84-426E-40DD-AFC4-6F175D3DCCD1}">
                <a14:hiddenFill xmlns:a14="http://schemas.microsoft.com/office/drawing/2010/main">
                  <a:noFill/>
                </a14:hiddenFill>
              </a:ext>
            </a:extLst>
          </p:spPr>
          <p:txBody>
            <a:bodyPr/>
            <a:lstStyle/>
            <a:p>
              <a:pPr eaLnBrk="0" hangingPunct="0"/>
              <a:endParaRPr lang="ru-RU" sz="1600" smtClean="0">
                <a:solidFill>
                  <a:srgbClr val="333333"/>
                </a:solidFill>
                <a:latin typeface="Arial" pitchFamily="34" charset="0"/>
                <a:cs typeface="+mn-cs"/>
              </a:endParaRPr>
            </a:p>
          </p:txBody>
        </p:sp>
        <p:sp>
          <p:nvSpPr>
            <p:cNvPr id="9245" name="Rectangle 24"/>
            <p:cNvSpPr>
              <a:spLocks noChangeArrowheads="1"/>
            </p:cNvSpPr>
            <p:nvPr/>
          </p:nvSpPr>
          <p:spPr bwMode="auto">
            <a:xfrm rot="-5400000">
              <a:off x="114" y="2647"/>
              <a:ext cx="1724" cy="22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r>
                <a:rPr lang="ru-RU" altLang="ru-RU" b="1" smtClean="0">
                  <a:solidFill>
                    <a:srgbClr val="333333"/>
                  </a:solidFill>
                  <a:cs typeface="+mn-cs"/>
                </a:rPr>
                <a:t>К  взаимодействующим</a:t>
              </a:r>
            </a:p>
            <a:p>
              <a:pPr algn="ctr" eaLnBrk="0" hangingPunct="0"/>
              <a:r>
                <a:rPr lang="ru-RU" altLang="ru-RU" b="1" smtClean="0">
                  <a:solidFill>
                    <a:srgbClr val="333333"/>
                  </a:solidFill>
                  <a:cs typeface="+mn-cs"/>
                </a:rPr>
                <a:t> объектам</a:t>
              </a:r>
            </a:p>
          </p:txBody>
        </p:sp>
        <p:sp>
          <p:nvSpPr>
            <p:cNvPr id="9246" name="Rectangle 25"/>
            <p:cNvSpPr>
              <a:spLocks noChangeArrowheads="1"/>
            </p:cNvSpPr>
            <p:nvPr/>
          </p:nvSpPr>
          <p:spPr bwMode="auto">
            <a:xfrm rot="5400000">
              <a:off x="3899" y="2529"/>
              <a:ext cx="1678" cy="3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r>
                <a:rPr lang="ru-RU" altLang="ru-RU" b="1" smtClean="0">
                  <a:solidFill>
                    <a:srgbClr val="333333"/>
                  </a:solidFill>
                  <a:cs typeface="+mn-cs"/>
                </a:rPr>
                <a:t>К  взаимодействующим</a:t>
              </a:r>
            </a:p>
            <a:p>
              <a:pPr algn="ctr" eaLnBrk="0" hangingPunct="0"/>
              <a:r>
                <a:rPr lang="ru-RU" altLang="ru-RU" b="1" smtClean="0">
                  <a:solidFill>
                    <a:srgbClr val="333333"/>
                  </a:solidFill>
                  <a:cs typeface="+mn-cs"/>
                </a:rPr>
                <a:t> объектам</a:t>
              </a:r>
            </a:p>
          </p:txBody>
        </p:sp>
      </p:grpSp>
      <p:grpSp>
        <p:nvGrpSpPr>
          <p:cNvPr id="289819" name="Group 27"/>
          <p:cNvGrpSpPr>
            <a:grpSpLocks/>
          </p:cNvGrpSpPr>
          <p:nvPr/>
        </p:nvGrpSpPr>
        <p:grpSpPr bwMode="auto">
          <a:xfrm>
            <a:off x="3157538" y="1184275"/>
            <a:ext cx="2327275" cy="5299075"/>
            <a:chOff x="1989" y="746"/>
            <a:chExt cx="1466" cy="3338"/>
          </a:xfrm>
        </p:grpSpPr>
        <p:sp>
          <p:nvSpPr>
            <p:cNvPr id="9231" name="Line 28"/>
            <p:cNvSpPr>
              <a:spLocks noChangeShapeType="1"/>
            </p:cNvSpPr>
            <p:nvPr/>
          </p:nvSpPr>
          <p:spPr bwMode="auto">
            <a:xfrm flipH="1">
              <a:off x="2026" y="3376"/>
              <a:ext cx="4" cy="533"/>
            </a:xfrm>
            <a:prstGeom prst="line">
              <a:avLst/>
            </a:prstGeom>
            <a:noFill/>
            <a:ln w="53975" cmpd="dbl">
              <a:solidFill>
                <a:srgbClr val="0000FF"/>
              </a:solidFill>
              <a:prstDash val="dash"/>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ru-RU" sz="1600" smtClean="0">
                <a:solidFill>
                  <a:srgbClr val="333333"/>
                </a:solidFill>
                <a:latin typeface="Arial" pitchFamily="34" charset="0"/>
                <a:cs typeface="+mn-cs"/>
              </a:endParaRPr>
            </a:p>
          </p:txBody>
        </p:sp>
        <p:sp>
          <p:nvSpPr>
            <p:cNvPr id="9232" name="Line 29"/>
            <p:cNvSpPr>
              <a:spLocks noChangeShapeType="1"/>
            </p:cNvSpPr>
            <p:nvPr/>
          </p:nvSpPr>
          <p:spPr bwMode="auto">
            <a:xfrm flipH="1" flipV="1">
              <a:off x="2253" y="927"/>
              <a:ext cx="2" cy="494"/>
            </a:xfrm>
            <a:prstGeom prst="line">
              <a:avLst/>
            </a:prstGeom>
            <a:noFill/>
            <a:ln w="53975" cmpd="dbl">
              <a:solidFill>
                <a:srgbClr val="FF0000"/>
              </a:solidFill>
              <a:prstDash val="dash"/>
              <a:round/>
              <a:headEnd type="stealth" w="med" len="med"/>
              <a:tailEnd type="stealth" w="med" len="med"/>
            </a:ln>
            <a:effectLst>
              <a:outerShdw dist="40161" dir="4293903" algn="ctr" rotWithShape="0">
                <a:srgbClr val="FFFFFF">
                  <a:alpha val="50000"/>
                </a:srgbClr>
              </a:outerShdw>
            </a:effectLst>
            <a:extLst>
              <a:ext uri="{909E8E84-426E-40DD-AFC4-6F175D3DCCD1}">
                <a14:hiddenFill xmlns:a14="http://schemas.microsoft.com/office/drawing/2010/main">
                  <a:noFill/>
                </a14:hiddenFill>
              </a:ext>
            </a:extLst>
          </p:spPr>
          <p:txBody>
            <a:bodyPr/>
            <a:lstStyle/>
            <a:p>
              <a:pPr eaLnBrk="0" hangingPunct="0"/>
              <a:endParaRPr lang="ru-RU" sz="1600" smtClean="0">
                <a:solidFill>
                  <a:srgbClr val="333333"/>
                </a:solidFill>
                <a:latin typeface="Arial" pitchFamily="34" charset="0"/>
                <a:cs typeface="+mn-cs"/>
              </a:endParaRPr>
            </a:p>
          </p:txBody>
        </p:sp>
        <p:sp>
          <p:nvSpPr>
            <p:cNvPr id="9233" name="Line 30"/>
            <p:cNvSpPr>
              <a:spLocks noChangeShapeType="1"/>
            </p:cNvSpPr>
            <p:nvPr/>
          </p:nvSpPr>
          <p:spPr bwMode="auto">
            <a:xfrm flipH="1">
              <a:off x="3424" y="2341"/>
              <a:ext cx="0" cy="1588"/>
            </a:xfrm>
            <a:prstGeom prst="line">
              <a:avLst/>
            </a:prstGeom>
            <a:noFill/>
            <a:ln w="53975" cmpd="dbl">
              <a:solidFill>
                <a:srgbClr val="008000"/>
              </a:solidFill>
              <a:prstDash val="dash"/>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ru-RU" sz="1600" smtClean="0">
                <a:solidFill>
                  <a:srgbClr val="333333"/>
                </a:solidFill>
                <a:latin typeface="Arial" pitchFamily="34" charset="0"/>
                <a:cs typeface="+mn-cs"/>
              </a:endParaRPr>
            </a:p>
          </p:txBody>
        </p:sp>
        <p:sp>
          <p:nvSpPr>
            <p:cNvPr id="9234" name="Line 31"/>
            <p:cNvSpPr>
              <a:spLocks noChangeShapeType="1"/>
            </p:cNvSpPr>
            <p:nvPr/>
          </p:nvSpPr>
          <p:spPr bwMode="auto">
            <a:xfrm>
              <a:off x="1989" y="2200"/>
              <a:ext cx="2" cy="732"/>
            </a:xfrm>
            <a:prstGeom prst="line">
              <a:avLst/>
            </a:prstGeom>
            <a:noFill/>
            <a:ln w="53975" cmpd="dbl">
              <a:solidFill>
                <a:srgbClr val="0000FF"/>
              </a:solidFill>
              <a:prstDash val="dash"/>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ru-RU" sz="1600" smtClean="0">
                <a:solidFill>
                  <a:srgbClr val="333333"/>
                </a:solidFill>
                <a:latin typeface="Arial" pitchFamily="34" charset="0"/>
                <a:cs typeface="+mn-cs"/>
              </a:endParaRPr>
            </a:p>
          </p:txBody>
        </p:sp>
        <p:sp>
          <p:nvSpPr>
            <p:cNvPr id="9235" name="Rectangle 32"/>
            <p:cNvSpPr>
              <a:spLocks noChangeArrowheads="1"/>
            </p:cNvSpPr>
            <p:nvPr/>
          </p:nvSpPr>
          <p:spPr bwMode="auto">
            <a:xfrm>
              <a:off x="2098" y="3966"/>
              <a:ext cx="1128" cy="11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r>
                <a:rPr lang="ru-RU" altLang="ru-RU" b="1" smtClean="0">
                  <a:solidFill>
                    <a:srgbClr val="333333"/>
                  </a:solidFill>
                  <a:cs typeface="+mn-cs"/>
                </a:rPr>
                <a:t>К управляемому объекту</a:t>
              </a:r>
            </a:p>
          </p:txBody>
        </p:sp>
        <p:sp>
          <p:nvSpPr>
            <p:cNvPr id="9236" name="Rectangle 33"/>
            <p:cNvSpPr>
              <a:spLocks noChangeArrowheads="1"/>
            </p:cNvSpPr>
            <p:nvPr/>
          </p:nvSpPr>
          <p:spPr bwMode="auto">
            <a:xfrm>
              <a:off x="2266" y="746"/>
              <a:ext cx="1162" cy="14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r>
                <a:rPr lang="ru-RU" altLang="ru-RU" b="1" smtClean="0">
                  <a:solidFill>
                    <a:srgbClr val="333333"/>
                  </a:solidFill>
                  <a:cs typeface="+mn-cs"/>
                </a:rPr>
                <a:t>К субъекту управления</a:t>
              </a:r>
            </a:p>
          </p:txBody>
        </p:sp>
        <p:sp>
          <p:nvSpPr>
            <p:cNvPr id="9237" name="Line 34"/>
            <p:cNvSpPr>
              <a:spLocks noChangeShapeType="1"/>
            </p:cNvSpPr>
            <p:nvPr/>
          </p:nvSpPr>
          <p:spPr bwMode="auto">
            <a:xfrm>
              <a:off x="3438" y="908"/>
              <a:ext cx="17" cy="1043"/>
            </a:xfrm>
            <a:prstGeom prst="line">
              <a:avLst/>
            </a:prstGeom>
            <a:noFill/>
            <a:ln w="53975" cmpd="dbl">
              <a:solidFill>
                <a:srgbClr val="008000"/>
              </a:solidFill>
              <a:prstDash val="dash"/>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ru-RU" sz="1600" smtClean="0">
                <a:solidFill>
                  <a:srgbClr val="333333"/>
                </a:solidFill>
                <a:latin typeface="Arial" pitchFamily="34" charset="0"/>
                <a:cs typeface="+mn-cs"/>
              </a:endParaRPr>
            </a:p>
          </p:txBody>
        </p:sp>
        <p:sp>
          <p:nvSpPr>
            <p:cNvPr id="9238" name="Line 35"/>
            <p:cNvSpPr>
              <a:spLocks noChangeShapeType="1"/>
            </p:cNvSpPr>
            <p:nvPr/>
          </p:nvSpPr>
          <p:spPr bwMode="auto">
            <a:xfrm flipV="1">
              <a:off x="2245" y="1834"/>
              <a:ext cx="13" cy="961"/>
            </a:xfrm>
            <a:prstGeom prst="line">
              <a:avLst/>
            </a:prstGeom>
            <a:noFill/>
            <a:ln w="53975" cmpd="dbl">
              <a:solidFill>
                <a:srgbClr val="FF0000"/>
              </a:solidFill>
              <a:prstDash val="dash"/>
              <a:round/>
              <a:headEnd type="stealth" w="med" len="med"/>
              <a:tailEnd type="stealth" w="med" len="med"/>
            </a:ln>
            <a:effectLst>
              <a:outerShdw dist="40161" dir="4293903" algn="ctr" rotWithShape="0">
                <a:srgbClr val="FFFFFF">
                  <a:alpha val="50000"/>
                </a:srgbClr>
              </a:outerShdw>
            </a:effectLst>
            <a:extLst>
              <a:ext uri="{909E8E84-426E-40DD-AFC4-6F175D3DCCD1}">
                <a14:hiddenFill xmlns:a14="http://schemas.microsoft.com/office/drawing/2010/main">
                  <a:noFill/>
                </a14:hiddenFill>
              </a:ext>
            </a:extLst>
          </p:spPr>
          <p:txBody>
            <a:bodyPr/>
            <a:lstStyle/>
            <a:p>
              <a:pPr eaLnBrk="0" hangingPunct="0"/>
              <a:endParaRPr lang="ru-RU" sz="1600" smtClean="0">
                <a:solidFill>
                  <a:srgbClr val="333333"/>
                </a:solidFill>
                <a:latin typeface="Arial" pitchFamily="34" charset="0"/>
                <a:cs typeface="+mn-cs"/>
              </a:endParaRPr>
            </a:p>
          </p:txBody>
        </p:sp>
      </p:grpSp>
      <p:sp>
        <p:nvSpPr>
          <p:cNvPr id="289828" name="Rectangle 36"/>
          <p:cNvSpPr>
            <a:spLocks noGrp="1" noChangeArrowheads="1"/>
          </p:cNvSpPr>
          <p:nvPr>
            <p:ph type="title"/>
          </p:nvPr>
        </p:nvSpPr>
        <p:spPr>
          <a:xfrm>
            <a:off x="468313" y="476250"/>
            <a:ext cx="8351837" cy="392113"/>
          </a:xfrm>
        </p:spPr>
        <p:txBody>
          <a:bodyPr>
            <a:normAutofit fontScale="90000"/>
          </a:bodyPr>
          <a:lstStyle/>
          <a:p>
            <a:pPr algn="ctr">
              <a:defRPr/>
            </a:pPr>
            <a:r>
              <a:rPr kumimoji="0" lang="ru-RU" altLang="ru-RU" sz="1600" b="1" smtClean="0">
                <a:solidFill>
                  <a:srgbClr val="990033"/>
                </a:solidFill>
                <a:effectLst>
                  <a:outerShdw blurRad="38100" dist="38100" dir="2700000" algn="tl">
                    <a:srgbClr val="C0C0C0"/>
                  </a:outerShdw>
                </a:effectLst>
              </a:rPr>
              <a:t>ТОПОЛОГИЯ  ИНФОРМАЦИОННОГО ОБЪЕКТА</a:t>
            </a:r>
            <a:r>
              <a:rPr kumimoji="0" lang="ru-RU" altLang="ru-RU" sz="2200" smtClean="0">
                <a:solidFill>
                  <a:srgbClr val="990033"/>
                </a:solidFill>
              </a:rPr>
              <a:t>  </a:t>
            </a:r>
          </a:p>
        </p:txBody>
      </p:sp>
      <p:sp>
        <p:nvSpPr>
          <p:cNvPr id="9229" name="Rectangle 38"/>
          <p:cNvSpPr>
            <a:spLocks noChangeArrowheads="1"/>
          </p:cNvSpPr>
          <p:nvPr/>
        </p:nvSpPr>
        <p:spPr bwMode="auto">
          <a:xfrm>
            <a:off x="539750" y="981075"/>
            <a:ext cx="7993063" cy="56880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endParaRPr lang="ru-RU" altLang="ru-RU" smtClean="0">
              <a:solidFill>
                <a:srgbClr val="333333"/>
              </a:solidFill>
              <a:cs typeface="+mn-cs"/>
            </a:endParaRPr>
          </a:p>
        </p:txBody>
      </p:sp>
      <p:sp>
        <p:nvSpPr>
          <p:cNvPr id="9230" name="Rectangle 26"/>
          <p:cNvSpPr>
            <a:spLocks noChangeArrowheads="1"/>
          </p:cNvSpPr>
          <p:nvPr/>
        </p:nvSpPr>
        <p:spPr bwMode="auto">
          <a:xfrm>
            <a:off x="3505200" y="5359400"/>
            <a:ext cx="3011488" cy="5175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r>
              <a:rPr lang="ru-RU" altLang="ru-RU" sz="1800" b="1" i="1" u="sng" smtClean="0">
                <a:solidFill>
                  <a:srgbClr val="333333"/>
                </a:solidFill>
                <a:cs typeface="+mn-cs"/>
              </a:rPr>
              <a:t>ТЕХНОЛОГИИ (ФУНКЦИИ)  </a:t>
            </a:r>
          </a:p>
          <a:p>
            <a:pPr algn="ctr" eaLnBrk="0" hangingPunct="0"/>
            <a:r>
              <a:rPr lang="ru-RU" altLang="ru-RU" sz="1800" b="1" i="1" u="sng" smtClean="0">
                <a:solidFill>
                  <a:srgbClr val="333333"/>
                </a:solidFill>
                <a:cs typeface="+mn-cs"/>
              </a:rPr>
              <a:t>УПРАВЛЕНИЯ</a:t>
            </a:r>
          </a:p>
        </p:txBody>
      </p:sp>
    </p:spTree>
    <p:extLst>
      <p:ext uri="{BB962C8B-B14F-4D97-AF65-F5344CB8AC3E}">
        <p14:creationId xmlns:p14="http://schemas.microsoft.com/office/powerpoint/2010/main" val="22859839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89819"/>
                                        </p:tgtEl>
                                        <p:attrNameLst>
                                          <p:attrName>style.visibility</p:attrName>
                                        </p:attrNameLst>
                                      </p:cBhvr>
                                      <p:to>
                                        <p:strVal val="visible"/>
                                      </p:to>
                                    </p:set>
                                    <p:animEffect transition="in" filter="blinds(horizontal)">
                                      <p:cBhvr>
                                        <p:cTn id="7" dur="500"/>
                                        <p:tgtEl>
                                          <p:spTgt spid="2898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89809"/>
                                        </p:tgtEl>
                                        <p:attrNameLst>
                                          <p:attrName>style.visibility</p:attrName>
                                        </p:attrNameLst>
                                      </p:cBhvr>
                                      <p:to>
                                        <p:strVal val="visible"/>
                                      </p:to>
                                    </p:set>
                                    <p:animEffect transition="in" filter="blinds(horizontal)">
                                      <p:cBhvr>
                                        <p:cTn id="12" dur="500"/>
                                        <p:tgtEl>
                                          <p:spTgt spid="2898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CBFD1E69-247A-4B02-8A0A-DEA4495C32CB}" type="slidenum">
              <a:rPr lang="ru-RU" smtClean="0"/>
              <a:pPr>
                <a:defRPr/>
              </a:pPr>
              <a:t>2</a:t>
            </a:fld>
            <a:endParaRPr lang="ru-RU" dirty="0"/>
          </a:p>
        </p:txBody>
      </p:sp>
      <p:sp>
        <p:nvSpPr>
          <p:cNvPr id="4" name="Прямоугольник 3"/>
          <p:cNvSpPr/>
          <p:nvPr/>
        </p:nvSpPr>
        <p:spPr>
          <a:xfrm>
            <a:off x="827584" y="474345"/>
            <a:ext cx="7560840" cy="6127127"/>
          </a:xfrm>
          <a:prstGeom prst="rect">
            <a:avLst/>
          </a:prstGeom>
        </p:spPr>
        <p:txBody>
          <a:bodyPr wrap="square">
            <a:spAutoFit/>
          </a:bodyPr>
          <a:lstStyle/>
          <a:p>
            <a:pPr algn="just">
              <a:lnSpc>
                <a:spcPct val="150000"/>
              </a:lnSpc>
              <a:spcAft>
                <a:spcPts val="0"/>
              </a:spcAft>
            </a:pPr>
            <a:r>
              <a:rPr lang="en-US" sz="2400" dirty="0" smtClean="0">
                <a:latin typeface="Times New Roman"/>
                <a:ea typeface="Calibri"/>
                <a:cs typeface="Times New Roman"/>
              </a:rPr>
              <a:t>   </a:t>
            </a:r>
            <a:r>
              <a:rPr lang="ru-RU" sz="2400" dirty="0" smtClean="0">
                <a:latin typeface="Times New Roman"/>
                <a:ea typeface="Calibri"/>
                <a:cs typeface="Times New Roman"/>
              </a:rPr>
              <a:t>Целью </a:t>
            </a:r>
            <a:r>
              <a:rPr lang="ru-RU" sz="2400" dirty="0">
                <a:latin typeface="Times New Roman"/>
                <a:ea typeface="Calibri"/>
                <a:cs typeface="Times New Roman"/>
              </a:rPr>
              <a:t>реализации программы повышения квалификации является совершенствование и (или) получение новых компетенций, необходимых для осуществления профессиональной деятельности, и (или)  повышение профессионального уровня в рамках имеющейся квалификации специалистов (включая государственных гражданских служащих), работающих в области технической защиты информации (ТЗИ) (далее − обучающиеся), в частности разработки и применения способов и средств защиты информации от несанкционированного доступа (НСД).</a:t>
            </a:r>
            <a:endParaRPr lang="ru-RU" sz="2400" dirty="0">
              <a:effectLst/>
              <a:latin typeface="Calibri"/>
              <a:ea typeface="Calibri"/>
              <a:cs typeface="Times New Roman"/>
            </a:endParaRPr>
          </a:p>
        </p:txBody>
      </p:sp>
    </p:spTree>
    <p:extLst>
      <p:ext uri="{BB962C8B-B14F-4D97-AF65-F5344CB8AC3E}">
        <p14:creationId xmlns:p14="http://schemas.microsoft.com/office/powerpoint/2010/main" val="12957830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457200" y="404813"/>
            <a:ext cx="8229600" cy="5721350"/>
          </a:xfrm>
        </p:spPr>
        <p:txBody>
          <a:bodyPr>
            <a:normAutofit/>
          </a:bodyPr>
          <a:lstStyle/>
          <a:p>
            <a:pPr marL="0" indent="363538" algn="just" eaLnBrk="1" hangingPunct="1">
              <a:buFontTx/>
              <a:buNone/>
            </a:pPr>
            <a:r>
              <a:rPr lang="ru-RU" sz="2800" dirty="0" smtClean="0">
                <a:latin typeface="Times New Roman" pitchFamily="18" charset="0"/>
              </a:rPr>
              <a:t>В качестве стандартной модели безопасности часто приводят модель CIA:</a:t>
            </a:r>
          </a:p>
          <a:p>
            <a:pPr marL="0" indent="363538" algn="just" eaLnBrk="1" hangingPunct="1">
              <a:buFontTx/>
              <a:buNone/>
            </a:pPr>
            <a:r>
              <a:rPr lang="ru-RU" sz="2800" dirty="0" smtClean="0">
                <a:latin typeface="Times New Roman" pitchFamily="18" charset="0"/>
              </a:rPr>
              <a:t>• конфиденциальность (англ. </a:t>
            </a:r>
            <a:r>
              <a:rPr lang="ru-RU" sz="2800" dirty="0" err="1" smtClean="0">
                <a:latin typeface="Times New Roman" pitchFamily="18" charset="0"/>
              </a:rPr>
              <a:t>confidentiality</a:t>
            </a:r>
            <a:r>
              <a:rPr lang="ru-RU" sz="2800" dirty="0" smtClean="0">
                <a:latin typeface="Times New Roman" pitchFamily="18" charset="0"/>
              </a:rPr>
              <a:t>); </a:t>
            </a:r>
          </a:p>
          <a:p>
            <a:pPr marL="0" indent="363538" algn="just" eaLnBrk="1" hangingPunct="1">
              <a:buFontTx/>
              <a:buNone/>
            </a:pPr>
            <a:r>
              <a:rPr lang="ru-RU" sz="2800" dirty="0" smtClean="0">
                <a:latin typeface="Times New Roman" pitchFamily="18" charset="0"/>
              </a:rPr>
              <a:t>• целостность (</a:t>
            </a:r>
            <a:r>
              <a:rPr lang="ru-RU" sz="2800" dirty="0" err="1" smtClean="0">
                <a:latin typeface="Times New Roman" pitchFamily="18" charset="0"/>
              </a:rPr>
              <a:t>integrity</a:t>
            </a:r>
            <a:r>
              <a:rPr lang="ru-RU" sz="2800" dirty="0" smtClean="0">
                <a:latin typeface="Times New Roman" pitchFamily="18" charset="0"/>
              </a:rPr>
              <a:t>); </a:t>
            </a:r>
          </a:p>
          <a:p>
            <a:pPr marL="0" indent="363538" algn="just" eaLnBrk="1" hangingPunct="1">
              <a:buFontTx/>
              <a:buNone/>
            </a:pPr>
            <a:r>
              <a:rPr lang="ru-RU" sz="2800" dirty="0" smtClean="0">
                <a:latin typeface="Times New Roman" pitchFamily="18" charset="0"/>
              </a:rPr>
              <a:t>• доступность (</a:t>
            </a:r>
            <a:r>
              <a:rPr lang="ru-RU" sz="2800" dirty="0" err="1" smtClean="0">
                <a:latin typeface="Times New Roman" pitchFamily="18" charset="0"/>
              </a:rPr>
              <a:t>availability</a:t>
            </a:r>
            <a:r>
              <a:rPr lang="ru-RU" sz="2800" dirty="0" smtClean="0">
                <a:latin typeface="Times New Roman" pitchFamily="18" charset="0"/>
              </a:rPr>
              <a:t>). </a:t>
            </a:r>
          </a:p>
          <a:p>
            <a:pPr marL="0" indent="363538" algn="just" eaLnBrk="1" hangingPunct="1">
              <a:buFontTx/>
              <a:buNone/>
            </a:pPr>
            <a:r>
              <a:rPr lang="ru-RU" sz="2800" dirty="0" smtClean="0">
                <a:latin typeface="Times New Roman" pitchFamily="18" charset="0"/>
              </a:rPr>
              <a:t>Под конфиденциальностью понимается доступность информации только определённому кругу лиц, </a:t>
            </a:r>
          </a:p>
          <a:p>
            <a:pPr marL="0" indent="363538" algn="just" eaLnBrk="1" hangingPunct="1">
              <a:buFontTx/>
              <a:buNone/>
            </a:pPr>
            <a:r>
              <a:rPr lang="ru-RU" sz="2800" dirty="0" smtClean="0">
                <a:latin typeface="Times New Roman" pitchFamily="18" charset="0"/>
              </a:rPr>
              <a:t>под целостностью – гарантия существования информации в исходном виде, </a:t>
            </a:r>
          </a:p>
          <a:p>
            <a:pPr marL="0" indent="363538" algn="just" eaLnBrk="1" hangingPunct="1">
              <a:buFontTx/>
              <a:buNone/>
            </a:pPr>
            <a:r>
              <a:rPr lang="ru-RU" sz="2800" dirty="0" smtClean="0">
                <a:latin typeface="Times New Roman" pitchFamily="18" charset="0"/>
              </a:rPr>
              <a:t>под доступностью – возможность получение информации авторизованным пользователем в нужное для него время.</a:t>
            </a:r>
          </a:p>
        </p:txBody>
      </p:sp>
    </p:spTree>
    <p:extLst>
      <p:ext uri="{BB962C8B-B14F-4D97-AF65-F5344CB8AC3E}">
        <p14:creationId xmlns:p14="http://schemas.microsoft.com/office/powerpoint/2010/main" val="4064105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Скругленный прямоугольник 3"/>
          <p:cNvSpPr/>
          <p:nvPr/>
        </p:nvSpPr>
        <p:spPr>
          <a:xfrm>
            <a:off x="251520" y="332656"/>
            <a:ext cx="3816424" cy="63367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Категории информации</a:t>
            </a:r>
            <a:endParaRPr lang="ru-RU"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Скругленный прямоугольник 4"/>
          <p:cNvSpPr/>
          <p:nvPr/>
        </p:nvSpPr>
        <p:spPr>
          <a:xfrm>
            <a:off x="549616" y="1678772"/>
            <a:ext cx="3168352" cy="14401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prstClr val="black"/>
                </a:solidFill>
                <a:latin typeface="Arial" panose="020B0604020202020204" pitchFamily="34" charset="0"/>
                <a:cs typeface="Arial" panose="020B0604020202020204" pitchFamily="34" charset="0"/>
              </a:rPr>
              <a:t>Ограниченного доступа, содержащая сведения, составляющие государственную тайну</a:t>
            </a:r>
            <a:endParaRPr lang="ru-RU" dirty="0">
              <a:solidFill>
                <a:prstClr val="black"/>
              </a:solidFill>
              <a:latin typeface="Arial" panose="020B0604020202020204" pitchFamily="34" charset="0"/>
              <a:cs typeface="Arial" panose="020B0604020202020204" pitchFamily="34" charset="0"/>
            </a:endParaRPr>
          </a:p>
        </p:txBody>
      </p:sp>
      <p:sp>
        <p:nvSpPr>
          <p:cNvPr id="6" name="Скругленный прямоугольник 5"/>
          <p:cNvSpPr/>
          <p:nvPr/>
        </p:nvSpPr>
        <p:spPr>
          <a:xfrm>
            <a:off x="549616" y="3290136"/>
            <a:ext cx="3168352" cy="14401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prstClr val="black"/>
                </a:solidFill>
                <a:latin typeface="Arial" panose="020B0604020202020204" pitchFamily="34" charset="0"/>
                <a:cs typeface="Arial" panose="020B0604020202020204" pitchFamily="34" charset="0"/>
              </a:rPr>
              <a:t>Ограниченного доступа, </a:t>
            </a:r>
            <a:r>
              <a:rPr lang="ru-RU" dirty="0" smtClean="0">
                <a:solidFill>
                  <a:prstClr val="black"/>
                </a:solidFill>
                <a:latin typeface="Arial" panose="020B0604020202020204" pitchFamily="34" charset="0"/>
                <a:cs typeface="Arial" panose="020B0604020202020204" pitchFamily="34" charset="0"/>
              </a:rPr>
              <a:t>не содержащая </a:t>
            </a:r>
            <a:r>
              <a:rPr lang="ru-RU" dirty="0">
                <a:solidFill>
                  <a:prstClr val="black"/>
                </a:solidFill>
                <a:latin typeface="Arial" panose="020B0604020202020204" pitchFamily="34" charset="0"/>
                <a:cs typeface="Arial" panose="020B0604020202020204" pitchFamily="34" charset="0"/>
              </a:rPr>
              <a:t>сведения, составляющие государственную </a:t>
            </a:r>
            <a:r>
              <a:rPr lang="ru-RU" dirty="0" smtClean="0">
                <a:solidFill>
                  <a:prstClr val="black"/>
                </a:solidFill>
                <a:latin typeface="Arial" panose="020B0604020202020204" pitchFamily="34" charset="0"/>
                <a:cs typeface="Arial" panose="020B0604020202020204" pitchFamily="34" charset="0"/>
              </a:rPr>
              <a:t>тайну</a:t>
            </a:r>
            <a:endParaRPr lang="ru-RU" dirty="0">
              <a:solidFill>
                <a:prstClr val="black"/>
              </a:solidFill>
              <a:latin typeface="Arial" panose="020B0604020202020204" pitchFamily="34" charset="0"/>
              <a:cs typeface="Arial" panose="020B0604020202020204" pitchFamily="34" charset="0"/>
            </a:endParaRPr>
          </a:p>
        </p:txBody>
      </p:sp>
      <p:sp>
        <p:nvSpPr>
          <p:cNvPr id="7" name="Скругленный прямоугольник 6"/>
          <p:cNvSpPr/>
          <p:nvPr/>
        </p:nvSpPr>
        <p:spPr>
          <a:xfrm>
            <a:off x="560672" y="4901500"/>
            <a:ext cx="3168352" cy="14401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prstClr val="black"/>
                </a:solidFill>
                <a:latin typeface="Arial" panose="020B0604020202020204" pitchFamily="34" charset="0"/>
                <a:cs typeface="Arial" panose="020B0604020202020204" pitchFamily="34" charset="0"/>
              </a:rPr>
              <a:t>Общедоступная информации</a:t>
            </a:r>
            <a:endParaRPr lang="ru-RU" dirty="0">
              <a:solidFill>
                <a:prstClr val="white"/>
              </a:solidFill>
            </a:endParaRPr>
          </a:p>
        </p:txBody>
      </p:sp>
      <p:sp>
        <p:nvSpPr>
          <p:cNvPr id="8" name="Скругленный прямоугольник 7"/>
          <p:cNvSpPr/>
          <p:nvPr/>
        </p:nvSpPr>
        <p:spPr>
          <a:xfrm>
            <a:off x="5220072" y="332656"/>
            <a:ext cx="3672408" cy="63367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Виды информационных и автоматизированных систем</a:t>
            </a:r>
            <a:endParaRPr lang="ru-RU"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Скругленный прямоугольник 8"/>
          <p:cNvSpPr/>
          <p:nvPr/>
        </p:nvSpPr>
        <p:spPr>
          <a:xfrm>
            <a:off x="5436163" y="1584140"/>
            <a:ext cx="1584000" cy="720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dirty="0" smtClean="0">
                <a:solidFill>
                  <a:prstClr val="black"/>
                </a:solidFill>
                <a:latin typeface="Arial" panose="020B0604020202020204" pitchFamily="34" charset="0"/>
                <a:cs typeface="Arial" panose="020B0604020202020204" pitchFamily="34" charset="0"/>
              </a:rPr>
              <a:t>АРМ</a:t>
            </a:r>
            <a:endParaRPr lang="ru-RU" sz="2000" dirty="0">
              <a:solidFill>
                <a:prstClr val="black"/>
              </a:solidFill>
              <a:latin typeface="Arial" panose="020B0604020202020204" pitchFamily="34" charset="0"/>
              <a:cs typeface="Arial" panose="020B0604020202020204" pitchFamily="34" charset="0"/>
            </a:endParaRPr>
          </a:p>
        </p:txBody>
      </p:sp>
      <p:sp>
        <p:nvSpPr>
          <p:cNvPr id="10" name="Скругленный прямоугольник 9"/>
          <p:cNvSpPr/>
          <p:nvPr/>
        </p:nvSpPr>
        <p:spPr>
          <a:xfrm>
            <a:off x="7164288" y="5517232"/>
            <a:ext cx="1584000" cy="720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dirty="0">
                <a:solidFill>
                  <a:prstClr val="black"/>
                </a:solidFill>
                <a:latin typeface="Arial" panose="020B0604020202020204" pitchFamily="34" charset="0"/>
                <a:cs typeface="Arial" panose="020B0604020202020204" pitchFamily="34" charset="0"/>
              </a:rPr>
              <a:t>Облачные технологии</a:t>
            </a:r>
          </a:p>
        </p:txBody>
      </p:sp>
      <p:sp>
        <p:nvSpPr>
          <p:cNvPr id="11" name="Скругленный прямоугольник 10"/>
          <p:cNvSpPr/>
          <p:nvPr/>
        </p:nvSpPr>
        <p:spPr>
          <a:xfrm>
            <a:off x="5433886" y="5532156"/>
            <a:ext cx="1584000" cy="720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solidFill>
                  <a:prstClr val="black"/>
                </a:solidFill>
                <a:latin typeface="Arial" panose="020B0604020202020204" pitchFamily="34" charset="0"/>
                <a:cs typeface="Arial" panose="020B0604020202020204" pitchFamily="34" charset="0"/>
              </a:rPr>
              <a:t>Супер компьютеры</a:t>
            </a:r>
          </a:p>
        </p:txBody>
      </p:sp>
      <p:sp>
        <p:nvSpPr>
          <p:cNvPr id="12" name="Скругленный прямоугольник 11"/>
          <p:cNvSpPr/>
          <p:nvPr/>
        </p:nvSpPr>
        <p:spPr>
          <a:xfrm>
            <a:off x="7164288" y="4533959"/>
            <a:ext cx="1584000" cy="720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dirty="0">
                <a:solidFill>
                  <a:prstClr val="black"/>
                </a:solidFill>
                <a:latin typeface="Arial" panose="020B0604020202020204" pitchFamily="34" charset="0"/>
                <a:cs typeface="Arial" panose="020B0604020202020204" pitchFamily="34" charset="0"/>
              </a:rPr>
              <a:t>ГРИД технологии</a:t>
            </a:r>
          </a:p>
        </p:txBody>
      </p:sp>
      <p:sp>
        <p:nvSpPr>
          <p:cNvPr id="13" name="Скругленный прямоугольник 12"/>
          <p:cNvSpPr/>
          <p:nvPr/>
        </p:nvSpPr>
        <p:spPr>
          <a:xfrm>
            <a:off x="5433886" y="4545152"/>
            <a:ext cx="1584000" cy="720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dirty="0">
                <a:solidFill>
                  <a:prstClr val="black"/>
                </a:solidFill>
                <a:latin typeface="Arial" panose="020B0604020202020204" pitchFamily="34" charset="0"/>
                <a:cs typeface="Arial" panose="020B0604020202020204" pitchFamily="34" charset="0"/>
              </a:rPr>
              <a:t>ИТКС</a:t>
            </a:r>
          </a:p>
        </p:txBody>
      </p:sp>
      <p:sp>
        <p:nvSpPr>
          <p:cNvPr id="14" name="Скругленный прямоугольник 13"/>
          <p:cNvSpPr/>
          <p:nvPr/>
        </p:nvSpPr>
        <p:spPr>
          <a:xfrm>
            <a:off x="7164288" y="3550686"/>
            <a:ext cx="1584000" cy="720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dirty="0">
                <a:solidFill>
                  <a:prstClr val="black"/>
                </a:solidFill>
                <a:latin typeface="Arial" panose="020B0604020202020204" pitchFamily="34" charset="0"/>
                <a:cs typeface="Arial" panose="020B0604020202020204" pitchFamily="34" charset="0"/>
              </a:rPr>
              <a:t>Сайты</a:t>
            </a:r>
          </a:p>
        </p:txBody>
      </p:sp>
      <p:sp>
        <p:nvSpPr>
          <p:cNvPr id="15" name="Скругленный прямоугольник 14"/>
          <p:cNvSpPr/>
          <p:nvPr/>
        </p:nvSpPr>
        <p:spPr>
          <a:xfrm>
            <a:off x="5433886" y="3558148"/>
            <a:ext cx="1584000" cy="720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1600" dirty="0" smtClean="0">
                <a:solidFill>
                  <a:prstClr val="black"/>
                </a:solidFill>
                <a:latin typeface="Arial" panose="020B0604020202020204" pitchFamily="34" charset="0"/>
                <a:cs typeface="Arial" panose="020B0604020202020204" pitchFamily="34" charset="0"/>
              </a:rPr>
              <a:t>АСУ производства</a:t>
            </a:r>
            <a:endParaRPr lang="ru-RU" sz="1600" dirty="0">
              <a:solidFill>
                <a:prstClr val="black"/>
              </a:solidFill>
              <a:latin typeface="Arial" panose="020B0604020202020204" pitchFamily="34" charset="0"/>
              <a:cs typeface="Arial" panose="020B0604020202020204" pitchFamily="34" charset="0"/>
            </a:endParaRPr>
          </a:p>
        </p:txBody>
      </p:sp>
      <p:sp>
        <p:nvSpPr>
          <p:cNvPr id="16" name="Скругленный прямоугольник 15"/>
          <p:cNvSpPr/>
          <p:nvPr/>
        </p:nvSpPr>
        <p:spPr>
          <a:xfrm>
            <a:off x="5433886" y="2571144"/>
            <a:ext cx="1584000" cy="720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dirty="0">
                <a:solidFill>
                  <a:prstClr val="black"/>
                </a:solidFill>
                <a:latin typeface="Arial" panose="020B0604020202020204" pitchFamily="34" charset="0"/>
                <a:cs typeface="Arial" panose="020B0604020202020204" pitchFamily="34" charset="0"/>
              </a:rPr>
              <a:t>МИС</a:t>
            </a:r>
          </a:p>
        </p:txBody>
      </p:sp>
      <p:sp>
        <p:nvSpPr>
          <p:cNvPr id="17" name="Скругленный прямоугольник 16"/>
          <p:cNvSpPr/>
          <p:nvPr/>
        </p:nvSpPr>
        <p:spPr>
          <a:xfrm>
            <a:off x="7164288" y="2567413"/>
            <a:ext cx="1584000" cy="720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dirty="0">
                <a:solidFill>
                  <a:prstClr val="black"/>
                </a:solidFill>
                <a:latin typeface="Arial" panose="020B0604020202020204" pitchFamily="34" charset="0"/>
                <a:cs typeface="Arial" panose="020B0604020202020204" pitchFamily="34" charset="0"/>
              </a:rPr>
              <a:t>АСУ ТП</a:t>
            </a:r>
          </a:p>
        </p:txBody>
      </p:sp>
      <p:sp>
        <p:nvSpPr>
          <p:cNvPr id="18" name="Скругленный прямоугольник 17"/>
          <p:cNvSpPr/>
          <p:nvPr/>
        </p:nvSpPr>
        <p:spPr>
          <a:xfrm>
            <a:off x="7164288" y="1584140"/>
            <a:ext cx="1584000" cy="720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dirty="0">
                <a:solidFill>
                  <a:prstClr val="black"/>
                </a:solidFill>
                <a:latin typeface="Arial" panose="020B0604020202020204" pitchFamily="34" charset="0"/>
                <a:cs typeface="Arial" panose="020B0604020202020204" pitchFamily="34" charset="0"/>
              </a:rPr>
              <a:t>ГИС</a:t>
            </a:r>
          </a:p>
        </p:txBody>
      </p:sp>
      <p:sp>
        <p:nvSpPr>
          <p:cNvPr id="19" name="Стрелка влево 18"/>
          <p:cNvSpPr/>
          <p:nvPr/>
        </p:nvSpPr>
        <p:spPr>
          <a:xfrm flipH="1">
            <a:off x="4133922" y="2398852"/>
            <a:ext cx="1030235" cy="2942616"/>
          </a:xfrm>
          <a:prstGeom prst="leftArrow">
            <a:avLst>
              <a:gd name="adj1" fmla="val 50000"/>
              <a:gd name="adj2" fmla="val 198656"/>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0" name="Номер слайда 13"/>
          <p:cNvSpPr>
            <a:spLocks noGrp="1"/>
          </p:cNvSpPr>
          <p:nvPr>
            <p:ph type="sldNum" sz="quarter" idx="12"/>
          </p:nvPr>
        </p:nvSpPr>
        <p:spPr bwMode="auto">
          <a:xfrm>
            <a:off x="8689975" y="6500813"/>
            <a:ext cx="561975" cy="29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ru-RU" sz="1800" b="1" dirty="0" smtClean="0">
                <a:solidFill>
                  <a:srgbClr val="E7DEC9"/>
                </a:solidFill>
                <a:latin typeface="Franklin Gothic Book"/>
                <a:cs typeface="Arial" pitchFamily="34" charset="0"/>
              </a:rPr>
              <a:t>23</a:t>
            </a:r>
          </a:p>
        </p:txBody>
      </p:sp>
    </p:spTree>
    <p:extLst>
      <p:ext uri="{BB962C8B-B14F-4D97-AF65-F5344CB8AC3E}">
        <p14:creationId xmlns:p14="http://schemas.microsoft.com/office/powerpoint/2010/main" val="16055978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48680"/>
            <a:ext cx="8229600" cy="5577483"/>
          </a:xfrm>
        </p:spPr>
        <p:txBody>
          <a:bodyPr>
            <a:normAutofit lnSpcReduction="10000"/>
          </a:bodyPr>
          <a:lstStyle/>
          <a:p>
            <a:pPr algn="just">
              <a:buNone/>
            </a:pPr>
            <a:endParaRPr lang="ru-RU" sz="2800" b="1" dirty="0" smtClean="0"/>
          </a:p>
          <a:p>
            <a:pPr marL="0" indent="358775" algn="just">
              <a:buNone/>
            </a:pPr>
            <a:r>
              <a:rPr lang="ru-RU" sz="2800" b="1" dirty="0" smtClean="0">
                <a:solidFill>
                  <a:srgbClr val="FF0000"/>
                </a:solidFill>
                <a:latin typeface="Times New Roman" pitchFamily="18" charset="0"/>
                <a:cs typeface="Times New Roman" pitchFamily="18" charset="0"/>
              </a:rPr>
              <a:t>Объект </a:t>
            </a:r>
            <a:r>
              <a:rPr lang="ru-RU" sz="2800" b="1" dirty="0">
                <a:solidFill>
                  <a:srgbClr val="FF0000"/>
                </a:solidFill>
                <a:latin typeface="Times New Roman" pitchFamily="18" charset="0"/>
                <a:cs typeface="Times New Roman" pitchFamily="18" charset="0"/>
              </a:rPr>
              <a:t>информатизации</a:t>
            </a:r>
            <a:r>
              <a:rPr lang="ru-RU" sz="2800" dirty="0">
                <a:latin typeface="Times New Roman" pitchFamily="18" charset="0"/>
                <a:cs typeface="Times New Roman" pitchFamily="18" charset="0"/>
              </a:rPr>
              <a:t> - </a:t>
            </a:r>
            <a:r>
              <a:rPr lang="en-US" sz="2800" dirty="0" smtClean="0">
                <a:latin typeface="Times New Roman" pitchFamily="18" charset="0"/>
                <a:cs typeface="Times New Roman" pitchFamily="18" charset="0"/>
              </a:rPr>
              <a:t>c</a:t>
            </a:r>
            <a:r>
              <a:rPr lang="ru-RU" sz="2800" dirty="0" err="1" smtClean="0">
                <a:latin typeface="Times New Roman" pitchFamily="18" charset="0"/>
                <a:cs typeface="Times New Roman" pitchFamily="18" charset="0"/>
              </a:rPr>
              <a:t>овокупность</a:t>
            </a:r>
            <a:r>
              <a:rPr lang="ru-RU" sz="2800" dirty="0" smtClean="0">
                <a:latin typeface="Times New Roman" pitchFamily="18" charset="0"/>
                <a:cs typeface="Times New Roman" pitchFamily="18" charset="0"/>
              </a:rPr>
              <a:t> </a:t>
            </a:r>
            <a:r>
              <a:rPr lang="ru-RU" sz="2800" dirty="0">
                <a:latin typeface="Times New Roman" pitchFamily="18" charset="0"/>
                <a:cs typeface="Times New Roman" pitchFamily="18" charset="0"/>
              </a:rPr>
              <a:t>информационных ресурсов, средств и систем обработки информации, используемых в соответствии с заданной информационной технологией, а также средств их обеспечения, помещений или объектов (зданий, сооружений, технических средств), в которых эти средства и системы установлены, или помещений и объектов, предназначенных для ведения конфиденциальных переговоров.</a:t>
            </a:r>
          </a:p>
          <a:p>
            <a:pPr marL="0" indent="358775" algn="just">
              <a:buNone/>
            </a:pPr>
            <a:r>
              <a:rPr lang="ru-RU" sz="2800" b="1" dirty="0">
                <a:latin typeface="Times New Roman" pitchFamily="18" charset="0"/>
                <a:cs typeface="Times New Roman" pitchFamily="18" charset="0"/>
              </a:rPr>
              <a:t>Источник</a:t>
            </a:r>
            <a:r>
              <a:rPr lang="ru-RU" sz="2800" dirty="0">
                <a:latin typeface="Times New Roman" pitchFamily="18" charset="0"/>
                <a:cs typeface="Times New Roman" pitchFamily="18" charset="0"/>
              </a:rPr>
              <a:t>: </a:t>
            </a:r>
            <a:r>
              <a:rPr lang="ru-RU" sz="2800" dirty="0">
                <a:latin typeface="Times New Roman" pitchFamily="18" charset="0"/>
                <a:cs typeface="Times New Roman" pitchFamily="18" charset="0"/>
                <a:hlinkClick r:id="rId2" tooltip="ГОСТ Р 51275-2006"/>
              </a:rPr>
              <a:t>ГОСТ Р 51275-2006</a:t>
            </a:r>
            <a:r>
              <a:rPr lang="ru-RU" sz="2800" dirty="0">
                <a:latin typeface="Times New Roman" pitchFamily="18" charset="0"/>
                <a:cs typeface="Times New Roman" pitchFamily="18" charset="0"/>
              </a:rPr>
              <a:t> - Защита информации. Объект информатизации. Факторы, воздействующие на информацию.</a:t>
            </a:r>
          </a:p>
          <a:p>
            <a:endParaRPr lang="ru-RU" dirty="0"/>
          </a:p>
        </p:txBody>
      </p:sp>
    </p:spTree>
    <p:extLst>
      <p:ext uri="{BB962C8B-B14F-4D97-AF65-F5344CB8AC3E}">
        <p14:creationId xmlns:p14="http://schemas.microsoft.com/office/powerpoint/2010/main" val="45901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4213" y="0"/>
            <a:ext cx="7762875" cy="981075"/>
          </a:xfrm>
        </p:spPr>
        <p:txBody>
          <a:bodyPr/>
          <a:lstStyle/>
          <a:p>
            <a:pPr algn="ctr"/>
            <a:r>
              <a:rPr lang="ru-RU" altLang="ru-RU" sz="2400" b="1" dirty="0" smtClean="0">
                <a:solidFill>
                  <a:srgbClr val="CC0000"/>
                </a:solidFill>
              </a:rPr>
              <a:t>Определение информации</a:t>
            </a:r>
          </a:p>
        </p:txBody>
      </p:sp>
      <p:sp>
        <p:nvSpPr>
          <p:cNvPr id="23555" name="Rectangle 3"/>
          <p:cNvSpPr>
            <a:spLocks noGrp="1" noChangeArrowheads="1"/>
          </p:cNvSpPr>
          <p:nvPr>
            <p:ph idx="1"/>
          </p:nvPr>
        </p:nvSpPr>
        <p:spPr>
          <a:xfrm>
            <a:off x="684213" y="981075"/>
            <a:ext cx="7762875" cy="5543550"/>
          </a:xfrm>
        </p:spPr>
        <p:txBody>
          <a:bodyPr/>
          <a:lstStyle/>
          <a:p>
            <a:pPr marL="0" indent="358775" algn="just"/>
            <a:r>
              <a:rPr lang="ru-RU" altLang="ru-RU" sz="2000" dirty="0" smtClean="0">
                <a:solidFill>
                  <a:srgbClr val="3333FF"/>
                </a:solidFill>
              </a:rPr>
              <a:t>информация</a:t>
            </a:r>
            <a:r>
              <a:rPr lang="ru-RU" altLang="ru-RU" sz="2000" dirty="0" smtClean="0"/>
              <a:t> – сведения о лицах,  предметах,  фактах,  событиях, явлениях и процессах независимо от формы их представления;</a:t>
            </a:r>
          </a:p>
          <a:p>
            <a:pPr marL="0" indent="358775" algn="just"/>
            <a:r>
              <a:rPr lang="ru-RU" altLang="ru-RU" sz="2000" dirty="0" smtClean="0">
                <a:solidFill>
                  <a:srgbClr val="3333FF"/>
                </a:solidFill>
              </a:rPr>
              <a:t>документированная информация</a:t>
            </a:r>
            <a:r>
              <a:rPr lang="ru-RU" altLang="ru-RU" sz="2000" dirty="0" smtClean="0"/>
              <a:t> (документ) – зафиксированная  на материальном  носителе  информация с реквизитами,  позволяющими ее идентифицировать;</a:t>
            </a:r>
          </a:p>
          <a:p>
            <a:pPr marL="0" indent="358775" algn="just"/>
            <a:r>
              <a:rPr lang="ru-RU" altLang="ru-RU" sz="2000" dirty="0" smtClean="0">
                <a:solidFill>
                  <a:srgbClr val="3333FF"/>
                </a:solidFill>
              </a:rPr>
              <a:t>информация о  гражданах</a:t>
            </a:r>
            <a:r>
              <a:rPr lang="ru-RU" altLang="ru-RU" sz="2000" dirty="0" smtClean="0"/>
              <a:t>  (персональные  данные) – сведения о фактах,  событиях и обстоятельствах жизни гражданина,  позволяющие идентифицировать его личность;</a:t>
            </a:r>
          </a:p>
          <a:p>
            <a:pPr marL="0" indent="358775" algn="just"/>
            <a:r>
              <a:rPr lang="ru-RU" altLang="ru-RU" sz="2000" dirty="0" smtClean="0">
                <a:solidFill>
                  <a:srgbClr val="3333FF"/>
                </a:solidFill>
              </a:rPr>
              <a:t>конфиденциальная информация</a:t>
            </a:r>
            <a:r>
              <a:rPr lang="ru-RU" altLang="ru-RU" sz="2000" dirty="0" smtClean="0"/>
              <a:t> – документированная  информация, доступ к которой ограничивается в соответствии с законодательством Российской Федерации.</a:t>
            </a:r>
          </a:p>
          <a:p>
            <a:pPr marL="0" indent="358775" algn="just">
              <a:buFont typeface="Times New Roman" pitchFamily="18" charset="0"/>
              <a:buNone/>
            </a:pPr>
            <a:r>
              <a:rPr lang="ru-RU" altLang="ru-RU" sz="2000" b="1" dirty="0" smtClean="0"/>
              <a:t>       </a:t>
            </a:r>
            <a:r>
              <a:rPr lang="ru-RU" altLang="ru-RU" sz="2000" dirty="0" smtClean="0"/>
              <a:t>В более общем смысле информация – это сведения об окружающем мире, которые являются объектом хранения, преобразования, передачи и использования для определенных целей. </a:t>
            </a:r>
          </a:p>
        </p:txBody>
      </p:sp>
    </p:spTree>
    <p:extLst>
      <p:ext uri="{BB962C8B-B14F-4D97-AF65-F5344CB8AC3E}">
        <p14:creationId xmlns:p14="http://schemas.microsoft.com/office/powerpoint/2010/main" val="39705634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463550"/>
            <a:ext cx="7762875" cy="661988"/>
          </a:xfrm>
        </p:spPr>
        <p:txBody>
          <a:bodyPr/>
          <a:lstStyle/>
          <a:p>
            <a:pPr algn="ctr"/>
            <a:r>
              <a:rPr lang="ru-RU" altLang="ru-RU" sz="2400" b="1" dirty="0" smtClean="0">
                <a:solidFill>
                  <a:srgbClr val="CC0000"/>
                </a:solidFill>
              </a:rPr>
              <a:t>Носители информации</a:t>
            </a:r>
          </a:p>
        </p:txBody>
      </p:sp>
      <p:sp>
        <p:nvSpPr>
          <p:cNvPr id="30723" name="Rectangle 3"/>
          <p:cNvSpPr>
            <a:spLocks noGrp="1" noChangeArrowheads="1"/>
          </p:cNvSpPr>
          <p:nvPr>
            <p:ph idx="1"/>
          </p:nvPr>
        </p:nvSpPr>
        <p:spPr>
          <a:xfrm>
            <a:off x="611188" y="981075"/>
            <a:ext cx="7762875" cy="5111750"/>
          </a:xfrm>
        </p:spPr>
        <p:txBody>
          <a:bodyPr/>
          <a:lstStyle/>
          <a:p>
            <a:pPr>
              <a:lnSpc>
                <a:spcPct val="54000"/>
              </a:lnSpc>
              <a:buFont typeface="Times New Roman" pitchFamily="18" charset="0"/>
              <a:buNone/>
            </a:pPr>
            <a:r>
              <a:rPr lang="ru-RU" altLang="ru-RU" sz="1200" dirty="0" smtClean="0"/>
              <a:t>      </a:t>
            </a:r>
          </a:p>
          <a:p>
            <a:pPr marL="0" indent="342900" algn="just">
              <a:spcBef>
                <a:spcPts val="0"/>
              </a:spcBef>
              <a:buFont typeface="Times New Roman" pitchFamily="18" charset="0"/>
              <a:buNone/>
            </a:pPr>
            <a:r>
              <a:rPr lang="ru-RU" altLang="ru-RU" sz="1800" dirty="0" smtClean="0"/>
              <a:t>Для хранения как секретной, так и несекретной информации применяются одни и те же носители, которые охраняются ее собственником. Носители защищаемой информации классифицируются как документы; изделия (предметы); вещества и материалы; электромагнитные, тепловые, радиационные и другие излучения; гидроакустические, сейсмические и другие физические поля, представляющие особые виды материи; сам объект с его видовыми характеристиками и т.п.</a:t>
            </a:r>
          </a:p>
          <a:p>
            <a:pPr marL="0" indent="342900" algn="just">
              <a:spcBef>
                <a:spcPts val="0"/>
              </a:spcBef>
              <a:buFont typeface="Times New Roman" pitchFamily="18" charset="0"/>
              <a:buNone/>
            </a:pPr>
            <a:r>
              <a:rPr lang="ru-RU" altLang="ru-RU" sz="1800" dirty="0" smtClean="0"/>
              <a:t> В качестве носителя защищаемой информации может быть также человек. </a:t>
            </a:r>
          </a:p>
          <a:p>
            <a:pPr marL="0" indent="342900" algn="just">
              <a:spcBef>
                <a:spcPts val="0"/>
              </a:spcBef>
              <a:buFont typeface="Times New Roman" pitchFamily="18" charset="0"/>
              <a:buNone/>
            </a:pPr>
            <a:r>
              <a:rPr lang="ru-RU" altLang="ru-RU" sz="1800" dirty="0" smtClean="0"/>
              <a:t>Формы представления информации зависят от ее характера и физических носителей, на которых она представлена. </a:t>
            </a:r>
          </a:p>
          <a:p>
            <a:pPr marL="0" indent="342900" algn="just">
              <a:spcBef>
                <a:spcPts val="0"/>
              </a:spcBef>
              <a:buFont typeface="Times New Roman" pitchFamily="18" charset="0"/>
              <a:buNone/>
            </a:pPr>
            <a:r>
              <a:rPr lang="ru-RU" altLang="ru-RU" sz="1800" dirty="0" smtClean="0"/>
              <a:t>Основными формами информации являются:</a:t>
            </a:r>
          </a:p>
          <a:p>
            <a:pPr marL="0" indent="342900" algn="just">
              <a:spcBef>
                <a:spcPts val="0"/>
              </a:spcBef>
            </a:pPr>
            <a:r>
              <a:rPr lang="ru-RU" altLang="ru-RU" sz="1800" dirty="0" smtClean="0"/>
              <a:t>документальные;</a:t>
            </a:r>
          </a:p>
          <a:p>
            <a:pPr marL="0" indent="342900" algn="just">
              <a:spcBef>
                <a:spcPts val="0"/>
              </a:spcBef>
            </a:pPr>
            <a:r>
              <a:rPr lang="ru-RU" altLang="ru-RU" sz="1800" dirty="0" smtClean="0"/>
              <a:t>акустические;</a:t>
            </a:r>
          </a:p>
          <a:p>
            <a:pPr marL="0" indent="342900" algn="just">
              <a:spcBef>
                <a:spcPts val="0"/>
              </a:spcBef>
            </a:pPr>
            <a:r>
              <a:rPr lang="ru-RU" altLang="ru-RU" sz="1800" dirty="0" smtClean="0"/>
              <a:t>телекоммуникационные;</a:t>
            </a:r>
          </a:p>
          <a:p>
            <a:pPr marL="0" indent="342900" algn="just">
              <a:spcBef>
                <a:spcPts val="0"/>
              </a:spcBef>
            </a:pPr>
            <a:r>
              <a:rPr lang="ru-RU" altLang="ru-RU" sz="1800" dirty="0" smtClean="0"/>
              <a:t>видовые.</a:t>
            </a:r>
          </a:p>
        </p:txBody>
      </p:sp>
    </p:spTree>
    <p:extLst>
      <p:ext uri="{BB962C8B-B14F-4D97-AF65-F5344CB8AC3E}">
        <p14:creationId xmlns:p14="http://schemas.microsoft.com/office/powerpoint/2010/main" val="42669935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84B4A16C-37F5-431B-9415-088C26109E55}" type="slidenum">
              <a:rPr lang="ru-RU" smtClean="0"/>
              <a:pPr>
                <a:defRPr/>
              </a:pPr>
              <a:t>25</a:t>
            </a:fld>
            <a:endParaRPr lang="ru-RU"/>
          </a:p>
        </p:txBody>
      </p:sp>
      <p:sp>
        <p:nvSpPr>
          <p:cNvPr id="4" name="Прямоугольник 3"/>
          <p:cNvSpPr/>
          <p:nvPr/>
        </p:nvSpPr>
        <p:spPr>
          <a:xfrm>
            <a:off x="899592" y="1772816"/>
            <a:ext cx="7632848" cy="1200329"/>
          </a:xfrm>
          <a:prstGeom prst="rect">
            <a:avLst/>
          </a:prstGeom>
        </p:spPr>
        <p:txBody>
          <a:bodyPr wrap="square">
            <a:spAutoFit/>
          </a:bodyPr>
          <a:lstStyle/>
          <a:p>
            <a:pPr algn="ctr">
              <a:spcAft>
                <a:spcPts val="0"/>
              </a:spcAft>
            </a:pPr>
            <a:r>
              <a:rPr lang="ru-RU" sz="3600" b="1" dirty="0">
                <a:solidFill>
                  <a:srgbClr val="C00000"/>
                </a:solidFill>
                <a:latin typeface="Times New Roman"/>
                <a:ea typeface="Times New Roman"/>
              </a:rPr>
              <a:t>Раздел 1.3. Угрозы безопасности информации, связанные с НСД.</a:t>
            </a:r>
            <a:endParaRPr lang="ru-RU" sz="3600" b="1" dirty="0">
              <a:solidFill>
                <a:srgbClr val="C00000"/>
              </a:solidFill>
              <a:effectLst/>
              <a:latin typeface="Times New Roman"/>
              <a:ea typeface="Times New Roman"/>
            </a:endParaRPr>
          </a:p>
        </p:txBody>
      </p:sp>
    </p:spTree>
    <p:extLst>
      <p:ext uri="{BB962C8B-B14F-4D97-AF65-F5344CB8AC3E}">
        <p14:creationId xmlns:p14="http://schemas.microsoft.com/office/powerpoint/2010/main" val="32044233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2"/>
          <p:cNvSpPr>
            <a:spLocks noChangeShapeType="1"/>
          </p:cNvSpPr>
          <p:nvPr/>
        </p:nvSpPr>
        <p:spPr bwMode="auto">
          <a:xfrm>
            <a:off x="1981200" y="3835400"/>
            <a:ext cx="1588" cy="3460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ru-RU" sz="1600" smtClean="0">
              <a:solidFill>
                <a:srgbClr val="333333"/>
              </a:solidFill>
              <a:latin typeface="Arial" pitchFamily="34" charset="0"/>
              <a:cs typeface="+mn-cs"/>
            </a:endParaRPr>
          </a:p>
        </p:txBody>
      </p:sp>
      <p:sp>
        <p:nvSpPr>
          <p:cNvPr id="12291" name="Line 3"/>
          <p:cNvSpPr>
            <a:spLocks noChangeShapeType="1"/>
          </p:cNvSpPr>
          <p:nvPr/>
        </p:nvSpPr>
        <p:spPr bwMode="auto">
          <a:xfrm>
            <a:off x="4343400" y="3871913"/>
            <a:ext cx="1588" cy="349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ru-RU" sz="1600" smtClean="0">
              <a:solidFill>
                <a:srgbClr val="333333"/>
              </a:solidFill>
              <a:latin typeface="Arial" pitchFamily="34" charset="0"/>
              <a:cs typeface="+mn-cs"/>
            </a:endParaRPr>
          </a:p>
        </p:txBody>
      </p:sp>
      <p:sp>
        <p:nvSpPr>
          <p:cNvPr id="12292" name="Line 4"/>
          <p:cNvSpPr>
            <a:spLocks noChangeShapeType="1"/>
          </p:cNvSpPr>
          <p:nvPr/>
        </p:nvSpPr>
        <p:spPr bwMode="auto">
          <a:xfrm>
            <a:off x="7239000" y="3871913"/>
            <a:ext cx="1588" cy="349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ru-RU" sz="1600" smtClean="0">
              <a:solidFill>
                <a:srgbClr val="333333"/>
              </a:solidFill>
              <a:latin typeface="Arial" pitchFamily="34" charset="0"/>
              <a:cs typeface="+mn-cs"/>
            </a:endParaRPr>
          </a:p>
        </p:txBody>
      </p:sp>
      <p:sp>
        <p:nvSpPr>
          <p:cNvPr id="12293" name="Rectangle 5"/>
          <p:cNvSpPr>
            <a:spLocks noChangeArrowheads="1"/>
          </p:cNvSpPr>
          <p:nvPr/>
        </p:nvSpPr>
        <p:spPr bwMode="auto">
          <a:xfrm>
            <a:off x="109538" y="3687763"/>
            <a:ext cx="8956675" cy="312737"/>
          </a:xfrm>
          <a:prstGeom prst="rect">
            <a:avLst/>
          </a:prstGeom>
          <a:gradFill rotWithShape="0">
            <a:gsLst>
              <a:gs pos="0">
                <a:srgbClr val="339966"/>
              </a:gs>
              <a:gs pos="50000">
                <a:srgbClr val="FFFFFF"/>
              </a:gs>
              <a:gs pos="100000">
                <a:srgbClr val="339966"/>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892" tIns="0" rIns="85892" bIns="33815" anchor="ctr" anchorCtr="1"/>
          <a:lstStyle>
            <a:lvl1pPr defTabSz="858838">
              <a:defRPr sz="1600">
                <a:solidFill>
                  <a:schemeClr val="tx1"/>
                </a:solidFill>
                <a:latin typeface="Arial" pitchFamily="34" charset="0"/>
              </a:defRPr>
            </a:lvl1pPr>
            <a:lvl2pPr marL="742950" indent="-285750" defTabSz="858838">
              <a:defRPr sz="1600">
                <a:solidFill>
                  <a:schemeClr val="tx1"/>
                </a:solidFill>
                <a:latin typeface="Arial" pitchFamily="34" charset="0"/>
              </a:defRPr>
            </a:lvl2pPr>
            <a:lvl3pPr marL="1143000" indent="-228600" defTabSz="858838">
              <a:defRPr sz="1600">
                <a:solidFill>
                  <a:schemeClr val="tx1"/>
                </a:solidFill>
                <a:latin typeface="Arial" pitchFamily="34" charset="0"/>
              </a:defRPr>
            </a:lvl3pPr>
            <a:lvl4pPr marL="1600200" indent="-228600" defTabSz="858838">
              <a:defRPr sz="1600">
                <a:solidFill>
                  <a:schemeClr val="tx1"/>
                </a:solidFill>
                <a:latin typeface="Arial" pitchFamily="34" charset="0"/>
              </a:defRPr>
            </a:lvl4pPr>
            <a:lvl5pPr marL="2057400" indent="-228600" defTabSz="858838">
              <a:defRPr sz="1600">
                <a:solidFill>
                  <a:schemeClr val="tx1"/>
                </a:solidFill>
                <a:latin typeface="Arial" pitchFamily="34" charset="0"/>
              </a:defRPr>
            </a:lvl5pPr>
            <a:lvl6pPr marL="2514600" indent="-228600" defTabSz="858838" eaLnBrk="0" fontAlgn="base" hangingPunct="0">
              <a:spcBef>
                <a:spcPct val="0"/>
              </a:spcBef>
              <a:spcAft>
                <a:spcPct val="0"/>
              </a:spcAft>
              <a:defRPr sz="1600">
                <a:solidFill>
                  <a:schemeClr val="tx1"/>
                </a:solidFill>
                <a:latin typeface="Arial" pitchFamily="34" charset="0"/>
              </a:defRPr>
            </a:lvl6pPr>
            <a:lvl7pPr marL="2971800" indent="-228600" defTabSz="858838" eaLnBrk="0" fontAlgn="base" hangingPunct="0">
              <a:spcBef>
                <a:spcPct val="0"/>
              </a:spcBef>
              <a:spcAft>
                <a:spcPct val="0"/>
              </a:spcAft>
              <a:defRPr sz="1600">
                <a:solidFill>
                  <a:schemeClr val="tx1"/>
                </a:solidFill>
                <a:latin typeface="Arial" pitchFamily="34" charset="0"/>
              </a:defRPr>
            </a:lvl7pPr>
            <a:lvl8pPr marL="3429000" indent="-228600" defTabSz="858838" eaLnBrk="0" fontAlgn="base" hangingPunct="0">
              <a:spcBef>
                <a:spcPct val="0"/>
              </a:spcBef>
              <a:spcAft>
                <a:spcPct val="0"/>
              </a:spcAft>
              <a:defRPr sz="1600">
                <a:solidFill>
                  <a:schemeClr val="tx1"/>
                </a:solidFill>
                <a:latin typeface="Arial" pitchFamily="34" charset="0"/>
              </a:defRPr>
            </a:lvl8pPr>
            <a:lvl9pPr marL="3886200" indent="-228600" defTabSz="858838" eaLnBrk="0" fontAlgn="base" hangingPunct="0">
              <a:spcBef>
                <a:spcPct val="0"/>
              </a:spcBef>
              <a:spcAft>
                <a:spcPct val="0"/>
              </a:spcAft>
              <a:defRPr sz="1600">
                <a:solidFill>
                  <a:schemeClr val="tx1"/>
                </a:solidFill>
                <a:latin typeface="Arial" pitchFamily="34" charset="0"/>
              </a:defRPr>
            </a:lvl9pPr>
          </a:lstStyle>
          <a:p>
            <a:pPr algn="ctr" eaLnBrk="0" hangingPunct="0">
              <a:lnSpc>
                <a:spcPct val="130000"/>
              </a:lnSpc>
            </a:pPr>
            <a:r>
              <a:rPr lang="ru-RU" altLang="ru-RU" b="1" smtClean="0">
                <a:solidFill>
                  <a:srgbClr val="333333"/>
                </a:solidFill>
                <a:cs typeface="+mn-cs"/>
              </a:rPr>
              <a:t>БЕЗОПАСНОСТЬ  ПРЕДПОЛАГАЕТ</a:t>
            </a:r>
            <a:endParaRPr lang="ru-RU" altLang="ru-RU" sz="1700" b="1" smtClean="0">
              <a:solidFill>
                <a:srgbClr val="333333"/>
              </a:solidFill>
              <a:latin typeface="Times New Roman" pitchFamily="18" charset="0"/>
              <a:cs typeface="+mn-cs"/>
            </a:endParaRPr>
          </a:p>
        </p:txBody>
      </p:sp>
      <p:sp>
        <p:nvSpPr>
          <p:cNvPr id="293894" name="AutoShape 6"/>
          <p:cNvSpPr>
            <a:spLocks noChangeArrowheads="1"/>
          </p:cNvSpPr>
          <p:nvPr/>
        </p:nvSpPr>
        <p:spPr bwMode="auto">
          <a:xfrm>
            <a:off x="1336675" y="1976438"/>
            <a:ext cx="2514600" cy="1636712"/>
          </a:xfrm>
          <a:prstGeom prst="irregularSeal2">
            <a:avLst/>
          </a:prstGeom>
          <a:gradFill rotWithShape="0">
            <a:gsLst>
              <a:gs pos="0">
                <a:srgbClr val="0000FF">
                  <a:gamma/>
                  <a:tint val="0"/>
                  <a:invGamma/>
                </a:srgbClr>
              </a:gs>
              <a:gs pos="100000">
                <a:srgbClr val="0000FF"/>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892" tIns="42946" rIns="85892" bIns="42946" anchor="ctr"/>
          <a:lstStyle>
            <a:lvl1pPr algn="l" defTabSz="858838">
              <a:defRPr sz="2400">
                <a:solidFill>
                  <a:schemeClr val="tx1"/>
                </a:solidFill>
                <a:latin typeface="Times New Roman" panose="02020603050405020304" pitchFamily="18" charset="0"/>
              </a:defRPr>
            </a:lvl1pPr>
            <a:lvl2pPr marL="430213" algn="l" defTabSz="858838">
              <a:defRPr sz="2400">
                <a:solidFill>
                  <a:schemeClr val="tx1"/>
                </a:solidFill>
                <a:latin typeface="Times New Roman" panose="02020603050405020304" pitchFamily="18" charset="0"/>
              </a:defRPr>
            </a:lvl2pPr>
            <a:lvl3pPr marL="858838" algn="l" defTabSz="858838">
              <a:defRPr sz="2400">
                <a:solidFill>
                  <a:schemeClr val="tx1"/>
                </a:solidFill>
                <a:latin typeface="Times New Roman" panose="02020603050405020304" pitchFamily="18" charset="0"/>
              </a:defRPr>
            </a:lvl3pPr>
            <a:lvl4pPr marL="1289050" algn="l" defTabSz="858838">
              <a:defRPr sz="2400">
                <a:solidFill>
                  <a:schemeClr val="tx1"/>
                </a:solidFill>
                <a:latin typeface="Times New Roman" panose="02020603050405020304" pitchFamily="18" charset="0"/>
              </a:defRPr>
            </a:lvl4pPr>
            <a:lvl5pPr marL="1716088" algn="l" defTabSz="858838">
              <a:defRPr sz="2400">
                <a:solidFill>
                  <a:schemeClr val="tx1"/>
                </a:solidFill>
                <a:latin typeface="Times New Roman" panose="02020603050405020304" pitchFamily="18" charset="0"/>
              </a:defRPr>
            </a:lvl5pPr>
            <a:lvl6pPr marL="2173288" defTabSz="858838" eaLnBrk="0" fontAlgn="base" hangingPunct="0">
              <a:spcBef>
                <a:spcPct val="0"/>
              </a:spcBef>
              <a:spcAft>
                <a:spcPct val="0"/>
              </a:spcAft>
              <a:defRPr sz="2400">
                <a:solidFill>
                  <a:schemeClr val="tx1"/>
                </a:solidFill>
                <a:latin typeface="Times New Roman" panose="02020603050405020304" pitchFamily="18" charset="0"/>
              </a:defRPr>
            </a:lvl6pPr>
            <a:lvl7pPr marL="2630488" defTabSz="858838" eaLnBrk="0" fontAlgn="base" hangingPunct="0">
              <a:spcBef>
                <a:spcPct val="0"/>
              </a:spcBef>
              <a:spcAft>
                <a:spcPct val="0"/>
              </a:spcAft>
              <a:defRPr sz="2400">
                <a:solidFill>
                  <a:schemeClr val="tx1"/>
                </a:solidFill>
                <a:latin typeface="Times New Roman" panose="02020603050405020304" pitchFamily="18" charset="0"/>
              </a:defRPr>
            </a:lvl7pPr>
            <a:lvl8pPr marL="3087688" defTabSz="858838" eaLnBrk="0" fontAlgn="base" hangingPunct="0">
              <a:spcBef>
                <a:spcPct val="0"/>
              </a:spcBef>
              <a:spcAft>
                <a:spcPct val="0"/>
              </a:spcAft>
              <a:defRPr sz="2400">
                <a:solidFill>
                  <a:schemeClr val="tx1"/>
                </a:solidFill>
                <a:latin typeface="Times New Roman" panose="02020603050405020304" pitchFamily="18" charset="0"/>
              </a:defRPr>
            </a:lvl8pPr>
            <a:lvl9pPr marL="3544888" defTabSz="858838" eaLnBrk="0" fontAlgn="base" hangingPunct="0">
              <a:spcBef>
                <a:spcPct val="0"/>
              </a:spcBef>
              <a:spcAft>
                <a:spcPct val="0"/>
              </a:spcAft>
              <a:defRPr sz="2400">
                <a:solidFill>
                  <a:schemeClr val="tx1"/>
                </a:solidFill>
                <a:latin typeface="Times New Roman" panose="02020603050405020304" pitchFamily="18" charset="0"/>
              </a:defRPr>
            </a:lvl9pPr>
          </a:lstStyle>
          <a:p>
            <a:pPr algn="r" eaLnBrk="0" hangingPunct="0">
              <a:defRPr/>
            </a:pPr>
            <a:endParaRPr lang="ru-RU" altLang="ru-RU" sz="1700" smtClean="0">
              <a:solidFill>
                <a:srgbClr val="333333"/>
              </a:solidFill>
              <a:effectLst>
                <a:outerShdw blurRad="38100" dist="38100" dir="2700000" algn="tl">
                  <a:srgbClr val="000000"/>
                </a:outerShdw>
              </a:effectLst>
              <a:latin typeface="Arial" panose="020B0604020202020204" pitchFamily="34" charset="0"/>
              <a:cs typeface="+mn-cs"/>
            </a:endParaRPr>
          </a:p>
        </p:txBody>
      </p:sp>
      <p:sp>
        <p:nvSpPr>
          <p:cNvPr id="12295" name="AutoShape 8"/>
          <p:cNvSpPr>
            <a:spLocks noChangeArrowheads="1"/>
          </p:cNvSpPr>
          <p:nvPr/>
        </p:nvSpPr>
        <p:spPr bwMode="auto">
          <a:xfrm>
            <a:off x="5807075" y="2036763"/>
            <a:ext cx="1281113" cy="685800"/>
          </a:xfrm>
          <a:prstGeom prst="rightArrow">
            <a:avLst>
              <a:gd name="adj1" fmla="val 50000"/>
              <a:gd name="adj2" fmla="val 25020"/>
            </a:avLst>
          </a:prstGeom>
          <a:gradFill rotWithShape="0">
            <a:gsLst>
              <a:gs pos="0">
                <a:srgbClr val="FFFFFF"/>
              </a:gs>
              <a:gs pos="100000">
                <a:srgbClr val="00CCFF"/>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endParaRPr lang="ru-RU" altLang="ru-RU" smtClean="0">
              <a:solidFill>
                <a:srgbClr val="333333"/>
              </a:solidFill>
              <a:cs typeface="+mn-cs"/>
            </a:endParaRPr>
          </a:p>
        </p:txBody>
      </p:sp>
      <p:sp>
        <p:nvSpPr>
          <p:cNvPr id="12296" name="AutoShape 9"/>
          <p:cNvSpPr>
            <a:spLocks noChangeArrowheads="1"/>
          </p:cNvSpPr>
          <p:nvPr/>
        </p:nvSpPr>
        <p:spPr bwMode="auto">
          <a:xfrm>
            <a:off x="5788025" y="2922588"/>
            <a:ext cx="1281113" cy="687387"/>
          </a:xfrm>
          <a:prstGeom prst="rightArrow">
            <a:avLst>
              <a:gd name="adj1" fmla="val 50000"/>
              <a:gd name="adj2" fmla="val 25022"/>
            </a:avLst>
          </a:prstGeom>
          <a:gradFill rotWithShape="0">
            <a:gsLst>
              <a:gs pos="0">
                <a:srgbClr val="FFFFFF"/>
              </a:gs>
              <a:gs pos="100000">
                <a:srgbClr val="00CCFF"/>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endParaRPr lang="ru-RU" altLang="ru-RU" smtClean="0">
              <a:solidFill>
                <a:srgbClr val="333333"/>
              </a:solidFill>
              <a:cs typeface="+mn-cs"/>
            </a:endParaRPr>
          </a:p>
        </p:txBody>
      </p:sp>
      <p:sp>
        <p:nvSpPr>
          <p:cNvPr id="293898" name="Rectangle 10"/>
          <p:cNvSpPr>
            <a:spLocks noChangeArrowheads="1"/>
          </p:cNvSpPr>
          <p:nvPr/>
        </p:nvSpPr>
        <p:spPr bwMode="auto">
          <a:xfrm>
            <a:off x="4021138" y="2011363"/>
            <a:ext cx="1976437" cy="401637"/>
          </a:xfrm>
          <a:prstGeom prst="rect">
            <a:avLst/>
          </a:prstGeom>
          <a:solidFill>
            <a:srgbClr val="FFFFCC"/>
          </a:solidFill>
          <a:ln w="9525">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892" tIns="42946" rIns="85892" bIns="42946" anchor="ctr"/>
          <a:lstStyle>
            <a:lvl1pPr algn="l" defTabSz="858838">
              <a:defRPr sz="2400">
                <a:solidFill>
                  <a:schemeClr val="tx1"/>
                </a:solidFill>
                <a:latin typeface="Times New Roman" panose="02020603050405020304" pitchFamily="18" charset="0"/>
              </a:defRPr>
            </a:lvl1pPr>
            <a:lvl2pPr marL="430213" algn="l" defTabSz="858838">
              <a:defRPr sz="2400">
                <a:solidFill>
                  <a:schemeClr val="tx1"/>
                </a:solidFill>
                <a:latin typeface="Times New Roman" panose="02020603050405020304" pitchFamily="18" charset="0"/>
              </a:defRPr>
            </a:lvl2pPr>
            <a:lvl3pPr marL="858838" algn="l" defTabSz="858838">
              <a:defRPr sz="2400">
                <a:solidFill>
                  <a:schemeClr val="tx1"/>
                </a:solidFill>
                <a:latin typeface="Times New Roman" panose="02020603050405020304" pitchFamily="18" charset="0"/>
              </a:defRPr>
            </a:lvl3pPr>
            <a:lvl4pPr marL="1289050" algn="l" defTabSz="858838">
              <a:defRPr sz="2400">
                <a:solidFill>
                  <a:schemeClr val="tx1"/>
                </a:solidFill>
                <a:latin typeface="Times New Roman" panose="02020603050405020304" pitchFamily="18" charset="0"/>
              </a:defRPr>
            </a:lvl4pPr>
            <a:lvl5pPr marL="1716088" algn="l" defTabSz="858838">
              <a:defRPr sz="2400">
                <a:solidFill>
                  <a:schemeClr val="tx1"/>
                </a:solidFill>
                <a:latin typeface="Times New Roman" panose="02020603050405020304" pitchFamily="18" charset="0"/>
              </a:defRPr>
            </a:lvl5pPr>
            <a:lvl6pPr marL="2173288" defTabSz="858838" eaLnBrk="0" fontAlgn="base" hangingPunct="0">
              <a:spcBef>
                <a:spcPct val="0"/>
              </a:spcBef>
              <a:spcAft>
                <a:spcPct val="0"/>
              </a:spcAft>
              <a:defRPr sz="2400">
                <a:solidFill>
                  <a:schemeClr val="tx1"/>
                </a:solidFill>
                <a:latin typeface="Times New Roman" panose="02020603050405020304" pitchFamily="18" charset="0"/>
              </a:defRPr>
            </a:lvl6pPr>
            <a:lvl7pPr marL="2630488" defTabSz="858838" eaLnBrk="0" fontAlgn="base" hangingPunct="0">
              <a:spcBef>
                <a:spcPct val="0"/>
              </a:spcBef>
              <a:spcAft>
                <a:spcPct val="0"/>
              </a:spcAft>
              <a:defRPr sz="2400">
                <a:solidFill>
                  <a:schemeClr val="tx1"/>
                </a:solidFill>
                <a:latin typeface="Times New Roman" panose="02020603050405020304" pitchFamily="18" charset="0"/>
              </a:defRPr>
            </a:lvl7pPr>
            <a:lvl8pPr marL="3087688" defTabSz="858838" eaLnBrk="0" fontAlgn="base" hangingPunct="0">
              <a:spcBef>
                <a:spcPct val="0"/>
              </a:spcBef>
              <a:spcAft>
                <a:spcPct val="0"/>
              </a:spcAft>
              <a:defRPr sz="2400">
                <a:solidFill>
                  <a:schemeClr val="tx1"/>
                </a:solidFill>
                <a:latin typeface="Times New Roman" panose="02020603050405020304" pitchFamily="18" charset="0"/>
              </a:defRPr>
            </a:lvl8pPr>
            <a:lvl9pPr marL="3544888" defTabSz="858838"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hangingPunct="0">
              <a:defRPr/>
            </a:pPr>
            <a:r>
              <a:rPr lang="ru-RU" altLang="ru-RU" sz="1200" dirty="0" smtClean="0">
                <a:solidFill>
                  <a:srgbClr val="333333"/>
                </a:solidFill>
                <a:effectLst>
                  <a:outerShdw blurRad="38100" dist="38100" dir="2700000" algn="tl">
                    <a:srgbClr val="000000"/>
                  </a:outerShdw>
                </a:effectLst>
                <a:latin typeface="Arial" panose="020B0604020202020204" pitchFamily="34" charset="0"/>
                <a:cs typeface="+mn-cs"/>
              </a:rPr>
              <a:t>СИЛЫ И СРЕДСТВА</a:t>
            </a:r>
          </a:p>
        </p:txBody>
      </p:sp>
      <p:sp>
        <p:nvSpPr>
          <p:cNvPr id="293899" name="Rectangle 11"/>
          <p:cNvSpPr>
            <a:spLocks noChangeArrowheads="1"/>
          </p:cNvSpPr>
          <p:nvPr/>
        </p:nvSpPr>
        <p:spPr bwMode="auto">
          <a:xfrm>
            <a:off x="4002088" y="3195638"/>
            <a:ext cx="1976437" cy="384175"/>
          </a:xfrm>
          <a:prstGeom prst="rect">
            <a:avLst/>
          </a:prstGeom>
          <a:solidFill>
            <a:srgbClr val="FFFFCC"/>
          </a:solidFill>
          <a:ln w="9525">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892" tIns="42946" rIns="85892" bIns="42946" anchor="ctr"/>
          <a:lstStyle>
            <a:lvl1pPr algn="l" defTabSz="858838">
              <a:defRPr sz="2400">
                <a:solidFill>
                  <a:schemeClr val="tx1"/>
                </a:solidFill>
                <a:latin typeface="Times New Roman" panose="02020603050405020304" pitchFamily="18" charset="0"/>
              </a:defRPr>
            </a:lvl1pPr>
            <a:lvl2pPr marL="430213" algn="l" defTabSz="858838">
              <a:defRPr sz="2400">
                <a:solidFill>
                  <a:schemeClr val="tx1"/>
                </a:solidFill>
                <a:latin typeface="Times New Roman" panose="02020603050405020304" pitchFamily="18" charset="0"/>
              </a:defRPr>
            </a:lvl2pPr>
            <a:lvl3pPr marL="858838" algn="l" defTabSz="858838">
              <a:defRPr sz="2400">
                <a:solidFill>
                  <a:schemeClr val="tx1"/>
                </a:solidFill>
                <a:latin typeface="Times New Roman" panose="02020603050405020304" pitchFamily="18" charset="0"/>
              </a:defRPr>
            </a:lvl3pPr>
            <a:lvl4pPr marL="1289050" algn="l" defTabSz="858838">
              <a:defRPr sz="2400">
                <a:solidFill>
                  <a:schemeClr val="tx1"/>
                </a:solidFill>
                <a:latin typeface="Times New Roman" panose="02020603050405020304" pitchFamily="18" charset="0"/>
              </a:defRPr>
            </a:lvl4pPr>
            <a:lvl5pPr marL="1716088" algn="l" defTabSz="858838">
              <a:defRPr sz="2400">
                <a:solidFill>
                  <a:schemeClr val="tx1"/>
                </a:solidFill>
                <a:latin typeface="Times New Roman" panose="02020603050405020304" pitchFamily="18" charset="0"/>
              </a:defRPr>
            </a:lvl5pPr>
            <a:lvl6pPr marL="2173288" defTabSz="858838" eaLnBrk="0" fontAlgn="base" hangingPunct="0">
              <a:spcBef>
                <a:spcPct val="0"/>
              </a:spcBef>
              <a:spcAft>
                <a:spcPct val="0"/>
              </a:spcAft>
              <a:defRPr sz="2400">
                <a:solidFill>
                  <a:schemeClr val="tx1"/>
                </a:solidFill>
                <a:latin typeface="Times New Roman" panose="02020603050405020304" pitchFamily="18" charset="0"/>
              </a:defRPr>
            </a:lvl6pPr>
            <a:lvl7pPr marL="2630488" defTabSz="858838" eaLnBrk="0" fontAlgn="base" hangingPunct="0">
              <a:spcBef>
                <a:spcPct val="0"/>
              </a:spcBef>
              <a:spcAft>
                <a:spcPct val="0"/>
              </a:spcAft>
              <a:defRPr sz="2400">
                <a:solidFill>
                  <a:schemeClr val="tx1"/>
                </a:solidFill>
                <a:latin typeface="Times New Roman" panose="02020603050405020304" pitchFamily="18" charset="0"/>
              </a:defRPr>
            </a:lvl7pPr>
            <a:lvl8pPr marL="3087688" defTabSz="858838" eaLnBrk="0" fontAlgn="base" hangingPunct="0">
              <a:spcBef>
                <a:spcPct val="0"/>
              </a:spcBef>
              <a:spcAft>
                <a:spcPct val="0"/>
              </a:spcAft>
              <a:defRPr sz="2400">
                <a:solidFill>
                  <a:schemeClr val="tx1"/>
                </a:solidFill>
                <a:latin typeface="Times New Roman" panose="02020603050405020304" pitchFamily="18" charset="0"/>
              </a:defRPr>
            </a:lvl8pPr>
            <a:lvl9pPr marL="3544888" defTabSz="858838"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hangingPunct="0">
              <a:defRPr/>
            </a:pPr>
            <a:r>
              <a:rPr lang="ru-RU" altLang="ru-RU" sz="1200" dirty="0" smtClean="0">
                <a:solidFill>
                  <a:srgbClr val="333333"/>
                </a:solidFill>
                <a:effectLst>
                  <a:outerShdw blurRad="38100" dist="38100" dir="2700000" algn="tl">
                    <a:srgbClr val="000000"/>
                  </a:outerShdw>
                </a:effectLst>
                <a:latin typeface="Arial" panose="020B0604020202020204" pitchFamily="34" charset="0"/>
                <a:cs typeface="+mn-cs"/>
              </a:rPr>
              <a:t>СИЛЫ И СРЕДСТВА</a:t>
            </a:r>
          </a:p>
        </p:txBody>
      </p:sp>
      <p:sp>
        <p:nvSpPr>
          <p:cNvPr id="293901" name="Rectangle 13"/>
          <p:cNvSpPr>
            <a:spLocks noChangeArrowheads="1"/>
          </p:cNvSpPr>
          <p:nvPr/>
        </p:nvSpPr>
        <p:spPr bwMode="auto">
          <a:xfrm>
            <a:off x="0" y="4103688"/>
            <a:ext cx="2979738" cy="1122362"/>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6908" tIns="10145" rIns="16908" bIns="10145" anchor="ctr"/>
          <a:lstStyle>
            <a:lvl1pPr algn="l" defTabSz="858838">
              <a:defRPr sz="2400">
                <a:solidFill>
                  <a:schemeClr val="tx1"/>
                </a:solidFill>
                <a:latin typeface="Times New Roman" panose="02020603050405020304" pitchFamily="18" charset="0"/>
              </a:defRPr>
            </a:lvl1pPr>
            <a:lvl2pPr marL="430213" algn="l" defTabSz="858838">
              <a:defRPr sz="2400">
                <a:solidFill>
                  <a:schemeClr val="tx1"/>
                </a:solidFill>
                <a:latin typeface="Times New Roman" panose="02020603050405020304" pitchFamily="18" charset="0"/>
              </a:defRPr>
            </a:lvl2pPr>
            <a:lvl3pPr marL="858838" algn="l" defTabSz="858838">
              <a:defRPr sz="2400">
                <a:solidFill>
                  <a:schemeClr val="tx1"/>
                </a:solidFill>
                <a:latin typeface="Times New Roman" panose="02020603050405020304" pitchFamily="18" charset="0"/>
              </a:defRPr>
            </a:lvl3pPr>
            <a:lvl4pPr marL="1289050" algn="l" defTabSz="858838">
              <a:defRPr sz="2400">
                <a:solidFill>
                  <a:schemeClr val="tx1"/>
                </a:solidFill>
                <a:latin typeface="Times New Roman" panose="02020603050405020304" pitchFamily="18" charset="0"/>
              </a:defRPr>
            </a:lvl4pPr>
            <a:lvl5pPr marL="1716088" algn="l" defTabSz="858838">
              <a:defRPr sz="2400">
                <a:solidFill>
                  <a:schemeClr val="tx1"/>
                </a:solidFill>
                <a:latin typeface="Times New Roman" panose="02020603050405020304" pitchFamily="18" charset="0"/>
              </a:defRPr>
            </a:lvl5pPr>
            <a:lvl6pPr marL="2173288" defTabSz="858838" eaLnBrk="0" fontAlgn="base" hangingPunct="0">
              <a:spcBef>
                <a:spcPct val="0"/>
              </a:spcBef>
              <a:spcAft>
                <a:spcPct val="0"/>
              </a:spcAft>
              <a:defRPr sz="2400">
                <a:solidFill>
                  <a:schemeClr val="tx1"/>
                </a:solidFill>
                <a:latin typeface="Times New Roman" panose="02020603050405020304" pitchFamily="18" charset="0"/>
              </a:defRPr>
            </a:lvl6pPr>
            <a:lvl7pPr marL="2630488" defTabSz="858838" eaLnBrk="0" fontAlgn="base" hangingPunct="0">
              <a:spcBef>
                <a:spcPct val="0"/>
              </a:spcBef>
              <a:spcAft>
                <a:spcPct val="0"/>
              </a:spcAft>
              <a:defRPr sz="2400">
                <a:solidFill>
                  <a:schemeClr val="tx1"/>
                </a:solidFill>
                <a:latin typeface="Times New Roman" panose="02020603050405020304" pitchFamily="18" charset="0"/>
              </a:defRPr>
            </a:lvl7pPr>
            <a:lvl8pPr marL="3087688" defTabSz="858838" eaLnBrk="0" fontAlgn="base" hangingPunct="0">
              <a:spcBef>
                <a:spcPct val="0"/>
              </a:spcBef>
              <a:spcAft>
                <a:spcPct val="0"/>
              </a:spcAft>
              <a:defRPr sz="2400">
                <a:solidFill>
                  <a:schemeClr val="tx1"/>
                </a:solidFill>
                <a:latin typeface="Times New Roman" panose="02020603050405020304" pitchFamily="18" charset="0"/>
              </a:defRPr>
            </a:lvl8pPr>
            <a:lvl9pPr marL="3544888" defTabSz="858838"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hangingPunct="0">
              <a:lnSpc>
                <a:spcPct val="80000"/>
              </a:lnSpc>
              <a:defRPr/>
            </a:pPr>
            <a:r>
              <a:rPr lang="ru-RU" altLang="ru-RU" sz="1700" b="1" smtClean="0">
                <a:solidFill>
                  <a:srgbClr val="FF3300"/>
                </a:solidFill>
                <a:effectLst>
                  <a:outerShdw blurRad="38100" dist="38100" dir="2700000" algn="tl">
                    <a:srgbClr val="C0C0C0"/>
                  </a:outerShdw>
                </a:effectLst>
                <a:latin typeface="Arial" panose="020B0604020202020204" pitchFamily="34" charset="0"/>
                <a:cs typeface="+mn-cs"/>
              </a:rPr>
              <a:t>отсутствие опасности</a:t>
            </a:r>
            <a:r>
              <a:rPr lang="ru-RU" altLang="ru-RU" sz="1700" b="1" smtClean="0">
                <a:solidFill>
                  <a:srgbClr val="333333"/>
                </a:solidFill>
                <a:latin typeface="Arial" panose="020B0604020202020204" pitchFamily="34" charset="0"/>
                <a:cs typeface="+mn-cs"/>
              </a:rPr>
              <a:t> </a:t>
            </a:r>
          </a:p>
          <a:p>
            <a:pPr algn="ctr" eaLnBrk="0" hangingPunct="0">
              <a:lnSpc>
                <a:spcPct val="80000"/>
              </a:lnSpc>
              <a:defRPr/>
            </a:pPr>
            <a:r>
              <a:rPr lang="ru-RU" altLang="ru-RU" sz="1700" b="1" smtClean="0">
                <a:solidFill>
                  <a:srgbClr val="333333"/>
                </a:solidFill>
                <a:latin typeface="Arial" panose="020B0604020202020204" pitchFamily="34" charset="0"/>
                <a:cs typeface="+mn-cs"/>
              </a:rPr>
              <a:t>для функционирования</a:t>
            </a:r>
          </a:p>
          <a:p>
            <a:pPr algn="ctr" eaLnBrk="0" hangingPunct="0">
              <a:lnSpc>
                <a:spcPct val="80000"/>
              </a:lnSpc>
              <a:defRPr/>
            </a:pPr>
            <a:r>
              <a:rPr lang="ru-RU" altLang="ru-RU" sz="1700" b="1" smtClean="0">
                <a:solidFill>
                  <a:srgbClr val="333333"/>
                </a:solidFill>
                <a:latin typeface="Arial" panose="020B0604020202020204" pitchFamily="34" charset="0"/>
                <a:cs typeface="+mn-cs"/>
              </a:rPr>
              <a:t>  (безопасность как состояние)</a:t>
            </a:r>
          </a:p>
        </p:txBody>
      </p:sp>
      <p:sp>
        <p:nvSpPr>
          <p:cNvPr id="293902" name="Rectangle 14"/>
          <p:cNvSpPr>
            <a:spLocks noChangeArrowheads="1"/>
          </p:cNvSpPr>
          <p:nvPr/>
        </p:nvSpPr>
        <p:spPr bwMode="auto">
          <a:xfrm>
            <a:off x="3036888" y="4119563"/>
            <a:ext cx="3024187" cy="1122362"/>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5892" tIns="42946" rIns="85892" bIns="42946" anchor="ctr"/>
          <a:lstStyle>
            <a:lvl1pPr algn="l" defTabSz="858838">
              <a:defRPr sz="2400">
                <a:solidFill>
                  <a:schemeClr val="tx1"/>
                </a:solidFill>
                <a:latin typeface="Times New Roman" panose="02020603050405020304" pitchFamily="18" charset="0"/>
              </a:defRPr>
            </a:lvl1pPr>
            <a:lvl2pPr marL="430213" algn="l" defTabSz="858838">
              <a:defRPr sz="2400">
                <a:solidFill>
                  <a:schemeClr val="tx1"/>
                </a:solidFill>
                <a:latin typeface="Times New Roman" panose="02020603050405020304" pitchFamily="18" charset="0"/>
              </a:defRPr>
            </a:lvl2pPr>
            <a:lvl3pPr marL="858838" algn="l" defTabSz="858838">
              <a:defRPr sz="2400">
                <a:solidFill>
                  <a:schemeClr val="tx1"/>
                </a:solidFill>
                <a:latin typeface="Times New Roman" panose="02020603050405020304" pitchFamily="18" charset="0"/>
              </a:defRPr>
            </a:lvl3pPr>
            <a:lvl4pPr marL="1289050" algn="l" defTabSz="858838">
              <a:defRPr sz="2400">
                <a:solidFill>
                  <a:schemeClr val="tx1"/>
                </a:solidFill>
                <a:latin typeface="Times New Roman" panose="02020603050405020304" pitchFamily="18" charset="0"/>
              </a:defRPr>
            </a:lvl4pPr>
            <a:lvl5pPr marL="1716088" algn="l" defTabSz="858838">
              <a:defRPr sz="2400">
                <a:solidFill>
                  <a:schemeClr val="tx1"/>
                </a:solidFill>
                <a:latin typeface="Times New Roman" panose="02020603050405020304" pitchFamily="18" charset="0"/>
              </a:defRPr>
            </a:lvl5pPr>
            <a:lvl6pPr marL="2173288" defTabSz="858838" eaLnBrk="0" fontAlgn="base" hangingPunct="0">
              <a:spcBef>
                <a:spcPct val="0"/>
              </a:spcBef>
              <a:spcAft>
                <a:spcPct val="0"/>
              </a:spcAft>
              <a:defRPr sz="2400">
                <a:solidFill>
                  <a:schemeClr val="tx1"/>
                </a:solidFill>
                <a:latin typeface="Times New Roman" panose="02020603050405020304" pitchFamily="18" charset="0"/>
              </a:defRPr>
            </a:lvl6pPr>
            <a:lvl7pPr marL="2630488" defTabSz="858838" eaLnBrk="0" fontAlgn="base" hangingPunct="0">
              <a:spcBef>
                <a:spcPct val="0"/>
              </a:spcBef>
              <a:spcAft>
                <a:spcPct val="0"/>
              </a:spcAft>
              <a:defRPr sz="2400">
                <a:solidFill>
                  <a:schemeClr val="tx1"/>
                </a:solidFill>
                <a:latin typeface="Times New Roman" panose="02020603050405020304" pitchFamily="18" charset="0"/>
              </a:defRPr>
            </a:lvl7pPr>
            <a:lvl8pPr marL="3087688" defTabSz="858838" eaLnBrk="0" fontAlgn="base" hangingPunct="0">
              <a:spcBef>
                <a:spcPct val="0"/>
              </a:spcBef>
              <a:spcAft>
                <a:spcPct val="0"/>
              </a:spcAft>
              <a:defRPr sz="2400">
                <a:solidFill>
                  <a:schemeClr val="tx1"/>
                </a:solidFill>
                <a:latin typeface="Times New Roman" panose="02020603050405020304" pitchFamily="18" charset="0"/>
              </a:defRPr>
            </a:lvl8pPr>
            <a:lvl9pPr marL="3544888" defTabSz="858838"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hangingPunct="0">
              <a:lnSpc>
                <a:spcPct val="90000"/>
              </a:lnSpc>
              <a:defRPr/>
            </a:pPr>
            <a:r>
              <a:rPr lang="ru-RU" altLang="ru-RU" sz="1700" b="1" smtClean="0">
                <a:solidFill>
                  <a:srgbClr val="333333"/>
                </a:solidFill>
                <a:latin typeface="Arial" panose="020B0604020202020204" pitchFamily="34" charset="0"/>
                <a:cs typeface="+mn-cs"/>
              </a:rPr>
              <a:t>надежную </a:t>
            </a:r>
            <a:r>
              <a:rPr lang="ru-RU" altLang="ru-RU" sz="1700" b="1" smtClean="0">
                <a:solidFill>
                  <a:srgbClr val="FF3300"/>
                </a:solidFill>
                <a:effectLst>
                  <a:outerShdw blurRad="38100" dist="38100" dir="2700000" algn="tl">
                    <a:srgbClr val="C0C0C0"/>
                  </a:outerShdw>
                </a:effectLst>
                <a:latin typeface="Arial" panose="020B0604020202020204" pitchFamily="34" charset="0"/>
                <a:cs typeface="+mn-cs"/>
              </a:rPr>
              <a:t>защищенность</a:t>
            </a:r>
          </a:p>
          <a:p>
            <a:pPr algn="ctr" eaLnBrk="0" hangingPunct="0">
              <a:lnSpc>
                <a:spcPct val="90000"/>
              </a:lnSpc>
              <a:defRPr/>
            </a:pPr>
            <a:r>
              <a:rPr lang="ru-RU" altLang="ru-RU" sz="1700" b="1" smtClean="0">
                <a:solidFill>
                  <a:srgbClr val="333333"/>
                </a:solidFill>
                <a:latin typeface="Arial" panose="020B0604020202020204" pitchFamily="34" charset="0"/>
                <a:cs typeface="+mn-cs"/>
              </a:rPr>
              <a:t> от воздействия угроз (безопасность как свойство)</a:t>
            </a:r>
          </a:p>
        </p:txBody>
      </p:sp>
      <p:sp>
        <p:nvSpPr>
          <p:cNvPr id="293903" name="Rectangle 15"/>
          <p:cNvSpPr>
            <a:spLocks noChangeArrowheads="1"/>
          </p:cNvSpPr>
          <p:nvPr/>
        </p:nvSpPr>
        <p:spPr bwMode="auto">
          <a:xfrm>
            <a:off x="6229350" y="4108450"/>
            <a:ext cx="2784475" cy="1106488"/>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6908" tIns="42946" rIns="16908" bIns="42946" anchor="ctr"/>
          <a:lstStyle>
            <a:lvl1pPr algn="l" defTabSz="858838">
              <a:defRPr sz="2400">
                <a:solidFill>
                  <a:schemeClr val="tx1"/>
                </a:solidFill>
                <a:latin typeface="Times New Roman" panose="02020603050405020304" pitchFamily="18" charset="0"/>
              </a:defRPr>
            </a:lvl1pPr>
            <a:lvl2pPr marL="430213" algn="l" defTabSz="858838">
              <a:defRPr sz="2400">
                <a:solidFill>
                  <a:schemeClr val="tx1"/>
                </a:solidFill>
                <a:latin typeface="Times New Roman" panose="02020603050405020304" pitchFamily="18" charset="0"/>
              </a:defRPr>
            </a:lvl2pPr>
            <a:lvl3pPr marL="858838" algn="l" defTabSz="858838">
              <a:defRPr sz="2400">
                <a:solidFill>
                  <a:schemeClr val="tx1"/>
                </a:solidFill>
                <a:latin typeface="Times New Roman" panose="02020603050405020304" pitchFamily="18" charset="0"/>
              </a:defRPr>
            </a:lvl3pPr>
            <a:lvl4pPr marL="1289050" algn="l" defTabSz="858838">
              <a:defRPr sz="2400">
                <a:solidFill>
                  <a:schemeClr val="tx1"/>
                </a:solidFill>
                <a:latin typeface="Times New Roman" panose="02020603050405020304" pitchFamily="18" charset="0"/>
              </a:defRPr>
            </a:lvl4pPr>
            <a:lvl5pPr marL="1716088" algn="l" defTabSz="858838">
              <a:defRPr sz="2400">
                <a:solidFill>
                  <a:schemeClr val="tx1"/>
                </a:solidFill>
                <a:latin typeface="Times New Roman" panose="02020603050405020304" pitchFamily="18" charset="0"/>
              </a:defRPr>
            </a:lvl5pPr>
            <a:lvl6pPr marL="2173288" defTabSz="858838" eaLnBrk="0" fontAlgn="base" hangingPunct="0">
              <a:spcBef>
                <a:spcPct val="0"/>
              </a:spcBef>
              <a:spcAft>
                <a:spcPct val="0"/>
              </a:spcAft>
              <a:defRPr sz="2400">
                <a:solidFill>
                  <a:schemeClr val="tx1"/>
                </a:solidFill>
                <a:latin typeface="Times New Roman" panose="02020603050405020304" pitchFamily="18" charset="0"/>
              </a:defRPr>
            </a:lvl6pPr>
            <a:lvl7pPr marL="2630488" defTabSz="858838" eaLnBrk="0" fontAlgn="base" hangingPunct="0">
              <a:spcBef>
                <a:spcPct val="0"/>
              </a:spcBef>
              <a:spcAft>
                <a:spcPct val="0"/>
              </a:spcAft>
              <a:defRPr sz="2400">
                <a:solidFill>
                  <a:schemeClr val="tx1"/>
                </a:solidFill>
                <a:latin typeface="Times New Roman" panose="02020603050405020304" pitchFamily="18" charset="0"/>
              </a:defRPr>
            </a:lvl7pPr>
            <a:lvl8pPr marL="3087688" defTabSz="858838" eaLnBrk="0" fontAlgn="base" hangingPunct="0">
              <a:spcBef>
                <a:spcPct val="0"/>
              </a:spcBef>
              <a:spcAft>
                <a:spcPct val="0"/>
              </a:spcAft>
              <a:defRPr sz="2400">
                <a:solidFill>
                  <a:schemeClr val="tx1"/>
                </a:solidFill>
                <a:latin typeface="Times New Roman" panose="02020603050405020304" pitchFamily="18" charset="0"/>
              </a:defRPr>
            </a:lvl8pPr>
            <a:lvl9pPr marL="3544888" defTabSz="858838"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hangingPunct="0">
              <a:lnSpc>
                <a:spcPct val="80000"/>
              </a:lnSpc>
              <a:defRPr/>
            </a:pPr>
            <a:r>
              <a:rPr lang="ru-RU" altLang="ru-RU" sz="1700" b="1" smtClean="0">
                <a:solidFill>
                  <a:srgbClr val="FF3300"/>
                </a:solidFill>
                <a:effectLst>
                  <a:outerShdw blurRad="38100" dist="38100" dir="2700000" algn="tl">
                    <a:srgbClr val="C0C0C0"/>
                  </a:outerShdw>
                </a:effectLst>
                <a:latin typeface="Arial" panose="020B0604020202020204" pitchFamily="34" charset="0"/>
                <a:cs typeface="+mn-cs"/>
              </a:rPr>
              <a:t>способность</a:t>
            </a:r>
            <a:r>
              <a:rPr lang="ru-RU" altLang="ru-RU" sz="1700" b="1" smtClean="0">
                <a:solidFill>
                  <a:srgbClr val="333333"/>
                </a:solidFill>
                <a:latin typeface="Arial" panose="020B0604020202020204" pitchFamily="34" charset="0"/>
                <a:cs typeface="+mn-cs"/>
              </a:rPr>
              <a:t> преодолевать</a:t>
            </a:r>
            <a:r>
              <a:rPr lang="en-US" altLang="ru-RU" sz="1700" b="1" smtClean="0">
                <a:solidFill>
                  <a:srgbClr val="333333"/>
                </a:solidFill>
                <a:latin typeface="Arial" panose="020B0604020202020204" pitchFamily="34" charset="0"/>
                <a:cs typeface="+mn-cs"/>
              </a:rPr>
              <a:t> </a:t>
            </a:r>
            <a:r>
              <a:rPr lang="ru-RU" altLang="ru-RU" sz="1700" b="1" smtClean="0">
                <a:solidFill>
                  <a:srgbClr val="333333"/>
                </a:solidFill>
                <a:latin typeface="Arial" panose="020B0604020202020204" pitchFamily="34" charset="0"/>
                <a:cs typeface="+mn-cs"/>
              </a:rPr>
              <a:t>угрозы, избегать опасность (безопасность как система)</a:t>
            </a:r>
          </a:p>
        </p:txBody>
      </p:sp>
      <p:sp>
        <p:nvSpPr>
          <p:cNvPr id="293904" name="Rectangle 16"/>
          <p:cNvSpPr>
            <a:spLocks noChangeArrowheads="1"/>
          </p:cNvSpPr>
          <p:nvPr/>
        </p:nvSpPr>
        <p:spPr bwMode="auto">
          <a:xfrm>
            <a:off x="5645150" y="460375"/>
            <a:ext cx="3470275" cy="1576388"/>
          </a:xfrm>
          <a:prstGeom prst="rect">
            <a:avLst/>
          </a:prstGeom>
          <a:solidFill>
            <a:srgbClr val="FFFFFF">
              <a:alpha val="69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32400" rIns="16908" bIns="33815" anchor="ctr"/>
          <a:lstStyle>
            <a:lvl1pPr algn="l" defTabSz="858838">
              <a:defRPr sz="2400">
                <a:solidFill>
                  <a:schemeClr val="tx1"/>
                </a:solidFill>
                <a:latin typeface="Times New Roman" panose="02020603050405020304" pitchFamily="18" charset="0"/>
              </a:defRPr>
            </a:lvl1pPr>
            <a:lvl2pPr marL="430213" algn="l" defTabSz="858838">
              <a:defRPr sz="2400">
                <a:solidFill>
                  <a:schemeClr val="tx1"/>
                </a:solidFill>
                <a:latin typeface="Times New Roman" panose="02020603050405020304" pitchFamily="18" charset="0"/>
              </a:defRPr>
            </a:lvl2pPr>
            <a:lvl3pPr marL="858838" algn="l" defTabSz="858838">
              <a:defRPr sz="2400">
                <a:solidFill>
                  <a:schemeClr val="tx1"/>
                </a:solidFill>
                <a:latin typeface="Times New Roman" panose="02020603050405020304" pitchFamily="18" charset="0"/>
              </a:defRPr>
            </a:lvl3pPr>
            <a:lvl4pPr marL="1289050" algn="l" defTabSz="858838">
              <a:defRPr sz="2400">
                <a:solidFill>
                  <a:schemeClr val="tx1"/>
                </a:solidFill>
                <a:latin typeface="Times New Roman" panose="02020603050405020304" pitchFamily="18" charset="0"/>
              </a:defRPr>
            </a:lvl4pPr>
            <a:lvl5pPr marL="1716088" algn="l" defTabSz="858838">
              <a:defRPr sz="2400">
                <a:solidFill>
                  <a:schemeClr val="tx1"/>
                </a:solidFill>
                <a:latin typeface="Times New Roman" panose="02020603050405020304" pitchFamily="18" charset="0"/>
              </a:defRPr>
            </a:lvl5pPr>
            <a:lvl6pPr marL="2173288" defTabSz="858838" eaLnBrk="0" fontAlgn="base" hangingPunct="0">
              <a:spcBef>
                <a:spcPct val="0"/>
              </a:spcBef>
              <a:spcAft>
                <a:spcPct val="0"/>
              </a:spcAft>
              <a:defRPr sz="2400">
                <a:solidFill>
                  <a:schemeClr val="tx1"/>
                </a:solidFill>
                <a:latin typeface="Times New Roman" panose="02020603050405020304" pitchFamily="18" charset="0"/>
              </a:defRPr>
            </a:lvl6pPr>
            <a:lvl7pPr marL="2630488" defTabSz="858838" eaLnBrk="0" fontAlgn="base" hangingPunct="0">
              <a:spcBef>
                <a:spcPct val="0"/>
              </a:spcBef>
              <a:spcAft>
                <a:spcPct val="0"/>
              </a:spcAft>
              <a:defRPr sz="2400">
                <a:solidFill>
                  <a:schemeClr val="tx1"/>
                </a:solidFill>
                <a:latin typeface="Times New Roman" panose="02020603050405020304" pitchFamily="18" charset="0"/>
              </a:defRPr>
            </a:lvl7pPr>
            <a:lvl8pPr marL="3087688" defTabSz="858838" eaLnBrk="0" fontAlgn="base" hangingPunct="0">
              <a:spcBef>
                <a:spcPct val="0"/>
              </a:spcBef>
              <a:spcAft>
                <a:spcPct val="0"/>
              </a:spcAft>
              <a:defRPr sz="2400">
                <a:solidFill>
                  <a:schemeClr val="tx1"/>
                </a:solidFill>
                <a:latin typeface="Times New Roman" panose="02020603050405020304" pitchFamily="18" charset="0"/>
              </a:defRPr>
            </a:lvl8pPr>
            <a:lvl9pPr marL="3544888" defTabSz="858838"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hangingPunct="0">
              <a:defRPr/>
            </a:pPr>
            <a:r>
              <a:rPr lang="ru-RU" altLang="ru-RU" sz="1400" b="1" dirty="0" smtClean="0">
                <a:solidFill>
                  <a:srgbClr val="333333"/>
                </a:solidFill>
                <a:effectLst>
                  <a:outerShdw blurRad="38100" dist="38100" dir="2700000" algn="tl">
                    <a:srgbClr val="C0C0C0"/>
                  </a:outerShdw>
                </a:effectLst>
                <a:latin typeface="Arial" panose="020B0604020202020204" pitchFamily="34" charset="0"/>
                <a:cs typeface="+mn-cs"/>
              </a:rPr>
              <a:t>ВЫЗОВЫ (УГРОЗЫ):</a:t>
            </a:r>
          </a:p>
          <a:p>
            <a:pPr eaLnBrk="0" hangingPunct="0">
              <a:buClr>
                <a:srgbClr val="990033"/>
              </a:buClr>
              <a:buFont typeface="Wingdings" panose="05000000000000000000" pitchFamily="2" charset="2"/>
              <a:buChar char="v"/>
              <a:defRPr/>
            </a:pPr>
            <a:r>
              <a:rPr lang="ru-RU" altLang="ru-RU" sz="1400" b="1" dirty="0" smtClean="0">
                <a:solidFill>
                  <a:srgbClr val="333333"/>
                </a:solidFill>
                <a:effectLst>
                  <a:outerShdw blurRad="38100" dist="38100" dir="2700000" algn="tl">
                    <a:srgbClr val="C0C0C0"/>
                  </a:outerShdw>
                </a:effectLst>
                <a:latin typeface="Arial" panose="020B0604020202020204" pitchFamily="34" charset="0"/>
                <a:cs typeface="+mn-cs"/>
              </a:rPr>
              <a:t>     утрата элементов структуры; </a:t>
            </a:r>
          </a:p>
          <a:p>
            <a:pPr eaLnBrk="0" hangingPunct="0">
              <a:buClr>
                <a:srgbClr val="990033"/>
              </a:buClr>
              <a:buFont typeface="Wingdings" panose="05000000000000000000" pitchFamily="2" charset="2"/>
              <a:buChar char="v"/>
              <a:defRPr/>
            </a:pPr>
            <a:r>
              <a:rPr lang="ru-RU" altLang="ru-RU" sz="1400" b="1" dirty="0" smtClean="0">
                <a:solidFill>
                  <a:srgbClr val="333333"/>
                </a:solidFill>
                <a:effectLst>
                  <a:outerShdw blurRad="38100" dist="38100" dir="2700000" algn="tl">
                    <a:srgbClr val="C0C0C0"/>
                  </a:outerShdw>
                </a:effectLst>
                <a:latin typeface="Arial" panose="020B0604020202020204" pitchFamily="34" charset="0"/>
                <a:cs typeface="+mn-cs"/>
              </a:rPr>
              <a:t>     нарушение системных связей;  </a:t>
            </a:r>
          </a:p>
          <a:p>
            <a:pPr eaLnBrk="0" hangingPunct="0">
              <a:buClr>
                <a:srgbClr val="990033"/>
              </a:buClr>
              <a:buFont typeface="Wingdings" panose="05000000000000000000" pitchFamily="2" charset="2"/>
              <a:buChar char="v"/>
              <a:defRPr/>
            </a:pPr>
            <a:r>
              <a:rPr lang="ru-RU" altLang="ru-RU" sz="1400" b="1" dirty="0" smtClean="0">
                <a:solidFill>
                  <a:srgbClr val="333333"/>
                </a:solidFill>
                <a:effectLst>
                  <a:outerShdw blurRad="38100" dist="38100" dir="2700000" algn="tl">
                    <a:srgbClr val="C0C0C0"/>
                  </a:outerShdw>
                </a:effectLst>
                <a:latin typeface="Arial" panose="020B0604020202020204" pitchFamily="34" charset="0"/>
                <a:cs typeface="+mn-cs"/>
              </a:rPr>
              <a:t>     нарушение программ и функций; </a:t>
            </a:r>
          </a:p>
          <a:p>
            <a:pPr eaLnBrk="0" hangingPunct="0">
              <a:buClr>
                <a:srgbClr val="990033"/>
              </a:buClr>
              <a:buFont typeface="Wingdings" panose="05000000000000000000" pitchFamily="2" charset="2"/>
              <a:buChar char="v"/>
              <a:defRPr/>
            </a:pPr>
            <a:r>
              <a:rPr lang="ru-RU" altLang="ru-RU" sz="1400" b="1" dirty="0" smtClean="0">
                <a:solidFill>
                  <a:srgbClr val="333333"/>
                </a:solidFill>
                <a:effectLst>
                  <a:outerShdw blurRad="38100" dist="38100" dir="2700000" algn="tl">
                    <a:srgbClr val="C0C0C0"/>
                  </a:outerShdw>
                </a:effectLst>
                <a:latin typeface="Arial" panose="020B0604020202020204" pitchFamily="34" charset="0"/>
                <a:cs typeface="+mn-cs"/>
              </a:rPr>
              <a:t>     потеря способности к  развитию; </a:t>
            </a:r>
          </a:p>
          <a:p>
            <a:pPr eaLnBrk="0" hangingPunct="0">
              <a:buClr>
                <a:srgbClr val="990033"/>
              </a:buClr>
              <a:buFont typeface="Wingdings" panose="05000000000000000000" pitchFamily="2" charset="2"/>
              <a:buChar char="v"/>
              <a:defRPr/>
            </a:pPr>
            <a:r>
              <a:rPr lang="ru-RU" altLang="ru-RU" sz="1400" b="1" dirty="0" smtClean="0">
                <a:solidFill>
                  <a:srgbClr val="333333"/>
                </a:solidFill>
                <a:effectLst>
                  <a:outerShdw blurRad="38100" dist="38100" dir="2700000" algn="tl">
                    <a:srgbClr val="C0C0C0"/>
                  </a:outerShdw>
                </a:effectLst>
                <a:latin typeface="Arial" panose="020B0604020202020204" pitchFamily="34" charset="0"/>
                <a:cs typeface="+mn-cs"/>
              </a:rPr>
              <a:t>     прекращение существования</a:t>
            </a:r>
          </a:p>
          <a:p>
            <a:pPr eaLnBrk="0" hangingPunct="0">
              <a:buClr>
                <a:srgbClr val="990033"/>
              </a:buClr>
              <a:buFont typeface="Wingdings" panose="05000000000000000000" pitchFamily="2" charset="2"/>
              <a:buNone/>
              <a:defRPr/>
            </a:pPr>
            <a:r>
              <a:rPr lang="ru-RU" altLang="ru-RU" sz="1400" b="1" dirty="0">
                <a:solidFill>
                  <a:srgbClr val="333333"/>
                </a:solidFill>
                <a:effectLst>
                  <a:outerShdw blurRad="38100" dist="38100" dir="2700000" algn="tl">
                    <a:srgbClr val="C0C0C0"/>
                  </a:outerShdw>
                </a:effectLst>
                <a:latin typeface="Arial" panose="020B0604020202020204" pitchFamily="34" charset="0"/>
                <a:cs typeface="+mn-cs"/>
              </a:rPr>
              <a:t> </a:t>
            </a:r>
            <a:r>
              <a:rPr lang="ru-RU" altLang="ru-RU" sz="1400" b="1" dirty="0" smtClean="0">
                <a:solidFill>
                  <a:srgbClr val="333333"/>
                </a:solidFill>
                <a:effectLst>
                  <a:outerShdw blurRad="38100" dist="38100" dir="2700000" algn="tl">
                    <a:srgbClr val="C0C0C0"/>
                  </a:outerShdw>
                </a:effectLst>
                <a:latin typeface="Arial" panose="020B0604020202020204" pitchFamily="34" charset="0"/>
                <a:cs typeface="+mn-cs"/>
              </a:rPr>
              <a:t>                          (утрата идентичности).</a:t>
            </a:r>
          </a:p>
        </p:txBody>
      </p:sp>
      <p:sp>
        <p:nvSpPr>
          <p:cNvPr id="293905" name="Oval 17"/>
          <p:cNvSpPr>
            <a:spLocks noChangeArrowheads="1"/>
          </p:cNvSpPr>
          <p:nvPr/>
        </p:nvSpPr>
        <p:spPr bwMode="auto">
          <a:xfrm>
            <a:off x="7088188" y="2232025"/>
            <a:ext cx="1200150" cy="1125538"/>
          </a:xfrm>
          <a:prstGeom prst="ellipse">
            <a:avLst/>
          </a:prstGeom>
          <a:gradFill rotWithShape="0">
            <a:gsLst>
              <a:gs pos="0">
                <a:srgbClr val="FF99CC"/>
              </a:gs>
              <a:gs pos="100000">
                <a:srgbClr val="FF99CC">
                  <a:gamma/>
                  <a:tint val="0"/>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892" tIns="42946" rIns="85892" bIns="42946" anchor="ctr"/>
          <a:lstStyle>
            <a:lvl1pPr algn="l" defTabSz="858838">
              <a:defRPr sz="2400">
                <a:solidFill>
                  <a:schemeClr val="tx1"/>
                </a:solidFill>
                <a:latin typeface="Times New Roman" panose="02020603050405020304" pitchFamily="18" charset="0"/>
              </a:defRPr>
            </a:lvl1pPr>
            <a:lvl2pPr marL="430213" algn="l" defTabSz="858838">
              <a:defRPr sz="2400">
                <a:solidFill>
                  <a:schemeClr val="tx1"/>
                </a:solidFill>
                <a:latin typeface="Times New Roman" panose="02020603050405020304" pitchFamily="18" charset="0"/>
              </a:defRPr>
            </a:lvl2pPr>
            <a:lvl3pPr marL="858838" algn="l" defTabSz="858838">
              <a:defRPr sz="2400">
                <a:solidFill>
                  <a:schemeClr val="tx1"/>
                </a:solidFill>
                <a:latin typeface="Times New Roman" panose="02020603050405020304" pitchFamily="18" charset="0"/>
              </a:defRPr>
            </a:lvl3pPr>
            <a:lvl4pPr marL="1289050" algn="l" defTabSz="858838">
              <a:defRPr sz="2400">
                <a:solidFill>
                  <a:schemeClr val="tx1"/>
                </a:solidFill>
                <a:latin typeface="Times New Roman" panose="02020603050405020304" pitchFamily="18" charset="0"/>
              </a:defRPr>
            </a:lvl4pPr>
            <a:lvl5pPr marL="1716088" algn="l" defTabSz="858838">
              <a:defRPr sz="2400">
                <a:solidFill>
                  <a:schemeClr val="tx1"/>
                </a:solidFill>
                <a:latin typeface="Times New Roman" panose="02020603050405020304" pitchFamily="18" charset="0"/>
              </a:defRPr>
            </a:lvl5pPr>
            <a:lvl6pPr marL="2173288" defTabSz="858838" eaLnBrk="0" fontAlgn="base" hangingPunct="0">
              <a:spcBef>
                <a:spcPct val="0"/>
              </a:spcBef>
              <a:spcAft>
                <a:spcPct val="0"/>
              </a:spcAft>
              <a:defRPr sz="2400">
                <a:solidFill>
                  <a:schemeClr val="tx1"/>
                </a:solidFill>
                <a:latin typeface="Times New Roman" panose="02020603050405020304" pitchFamily="18" charset="0"/>
              </a:defRPr>
            </a:lvl6pPr>
            <a:lvl7pPr marL="2630488" defTabSz="858838" eaLnBrk="0" fontAlgn="base" hangingPunct="0">
              <a:spcBef>
                <a:spcPct val="0"/>
              </a:spcBef>
              <a:spcAft>
                <a:spcPct val="0"/>
              </a:spcAft>
              <a:defRPr sz="2400">
                <a:solidFill>
                  <a:schemeClr val="tx1"/>
                </a:solidFill>
                <a:latin typeface="Times New Roman" panose="02020603050405020304" pitchFamily="18" charset="0"/>
              </a:defRPr>
            </a:lvl7pPr>
            <a:lvl8pPr marL="3087688" defTabSz="858838" eaLnBrk="0" fontAlgn="base" hangingPunct="0">
              <a:spcBef>
                <a:spcPct val="0"/>
              </a:spcBef>
              <a:spcAft>
                <a:spcPct val="0"/>
              </a:spcAft>
              <a:defRPr sz="2400">
                <a:solidFill>
                  <a:schemeClr val="tx1"/>
                </a:solidFill>
                <a:latin typeface="Times New Roman" panose="02020603050405020304" pitchFamily="18" charset="0"/>
              </a:defRPr>
            </a:lvl8pPr>
            <a:lvl9pPr marL="3544888" defTabSz="858838"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hangingPunct="0">
              <a:defRPr/>
            </a:pPr>
            <a:r>
              <a:rPr lang="ru-RU" altLang="ru-RU" sz="1300" smtClean="0">
                <a:solidFill>
                  <a:srgbClr val="333333"/>
                </a:solidFill>
                <a:effectLst>
                  <a:outerShdw blurRad="38100" dist="38100" dir="2700000" algn="tl">
                    <a:srgbClr val="000000"/>
                  </a:outerShdw>
                </a:effectLst>
                <a:latin typeface="Arial" panose="020B0604020202020204" pitchFamily="34" charset="0"/>
                <a:cs typeface="+mn-cs"/>
              </a:rPr>
              <a:t>ОБЪЕКТ</a:t>
            </a:r>
          </a:p>
        </p:txBody>
      </p:sp>
      <p:sp>
        <p:nvSpPr>
          <p:cNvPr id="12304" name="AutoShape 18"/>
          <p:cNvSpPr>
            <a:spLocks noChangeArrowheads="1"/>
          </p:cNvSpPr>
          <p:nvPr/>
        </p:nvSpPr>
        <p:spPr bwMode="auto">
          <a:xfrm>
            <a:off x="2913063" y="2354263"/>
            <a:ext cx="1943100" cy="911225"/>
          </a:xfrm>
          <a:prstGeom prst="notchedRightArrow">
            <a:avLst>
              <a:gd name="adj1" fmla="val 27176"/>
              <a:gd name="adj2" fmla="val 58493"/>
            </a:avLst>
          </a:prstGeom>
          <a:gradFill rotWithShape="0">
            <a:gsLst>
              <a:gs pos="0">
                <a:srgbClr val="FFFFFF"/>
              </a:gs>
              <a:gs pos="100000">
                <a:srgbClr val="3366FF"/>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endParaRPr lang="ru-RU" altLang="ru-RU" smtClean="0">
              <a:solidFill>
                <a:srgbClr val="333333"/>
              </a:solidFill>
              <a:cs typeface="+mn-cs"/>
            </a:endParaRPr>
          </a:p>
        </p:txBody>
      </p:sp>
      <p:sp>
        <p:nvSpPr>
          <p:cNvPr id="12306" name="Rectangle 20"/>
          <p:cNvSpPr>
            <a:spLocks noChangeArrowheads="1"/>
          </p:cNvSpPr>
          <p:nvPr/>
        </p:nvSpPr>
        <p:spPr bwMode="auto">
          <a:xfrm>
            <a:off x="112713" y="473075"/>
            <a:ext cx="5529262" cy="1341438"/>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10800" rIns="36000" bIns="10800" anchor="ctr" anchorCtr="1"/>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0" hangingPunct="0">
              <a:lnSpc>
                <a:spcPct val="80000"/>
              </a:lnSpc>
            </a:pPr>
            <a:r>
              <a:rPr lang="ru-RU" altLang="ru-RU" b="1" smtClean="0">
                <a:solidFill>
                  <a:srgbClr val="000099"/>
                </a:solidFill>
                <a:cs typeface="+mn-cs"/>
              </a:rPr>
              <a:t>ИНФОРМАЦИОННАЯ ОПАСНОСТЬ</a:t>
            </a:r>
            <a:r>
              <a:rPr lang="ru-RU" altLang="ru-RU" smtClean="0">
                <a:solidFill>
                  <a:srgbClr val="000099"/>
                </a:solidFill>
                <a:cs typeface="+mn-cs"/>
              </a:rPr>
              <a:t> </a:t>
            </a:r>
            <a:r>
              <a:rPr lang="ru-RU" altLang="ru-RU" b="1" smtClean="0">
                <a:solidFill>
                  <a:srgbClr val="000099"/>
                </a:solidFill>
                <a:cs typeface="+mn-cs"/>
              </a:rPr>
              <a:t>– состояние информационной обстановки, характеризуемое обострением рисков объекта (вызовов, угроз объекту), реализация которых сделает его менее соответствующим своему предназначению </a:t>
            </a:r>
          </a:p>
        </p:txBody>
      </p:sp>
      <p:sp>
        <p:nvSpPr>
          <p:cNvPr id="293909" name="Rectangle 21"/>
          <p:cNvSpPr>
            <a:spLocks noChangeArrowheads="1"/>
          </p:cNvSpPr>
          <p:nvPr/>
        </p:nvSpPr>
        <p:spPr bwMode="auto">
          <a:xfrm>
            <a:off x="4935538" y="2746375"/>
            <a:ext cx="819150" cy="180975"/>
          </a:xfrm>
          <a:prstGeom prst="rect">
            <a:avLst/>
          </a:prstGeom>
          <a:solidFill>
            <a:srgbClr val="99CC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892" tIns="42946" rIns="85892" bIns="42946" anchor="ctr"/>
          <a:lstStyle>
            <a:lvl1pPr algn="l" defTabSz="858838">
              <a:defRPr sz="2400">
                <a:solidFill>
                  <a:schemeClr val="tx1"/>
                </a:solidFill>
                <a:latin typeface="Times New Roman" panose="02020603050405020304" pitchFamily="18" charset="0"/>
              </a:defRPr>
            </a:lvl1pPr>
            <a:lvl2pPr marL="430213" algn="l" defTabSz="858838">
              <a:defRPr sz="2400">
                <a:solidFill>
                  <a:schemeClr val="tx1"/>
                </a:solidFill>
                <a:latin typeface="Times New Roman" panose="02020603050405020304" pitchFamily="18" charset="0"/>
              </a:defRPr>
            </a:lvl2pPr>
            <a:lvl3pPr marL="858838" algn="l" defTabSz="858838">
              <a:defRPr sz="2400">
                <a:solidFill>
                  <a:schemeClr val="tx1"/>
                </a:solidFill>
                <a:latin typeface="Times New Roman" panose="02020603050405020304" pitchFamily="18" charset="0"/>
              </a:defRPr>
            </a:lvl3pPr>
            <a:lvl4pPr marL="1289050" algn="l" defTabSz="858838">
              <a:defRPr sz="2400">
                <a:solidFill>
                  <a:schemeClr val="tx1"/>
                </a:solidFill>
                <a:latin typeface="Times New Roman" panose="02020603050405020304" pitchFamily="18" charset="0"/>
              </a:defRPr>
            </a:lvl4pPr>
            <a:lvl5pPr marL="1716088" algn="l" defTabSz="858838">
              <a:defRPr sz="2400">
                <a:solidFill>
                  <a:schemeClr val="tx1"/>
                </a:solidFill>
                <a:latin typeface="Times New Roman" panose="02020603050405020304" pitchFamily="18" charset="0"/>
              </a:defRPr>
            </a:lvl5pPr>
            <a:lvl6pPr marL="2173288" defTabSz="858838" eaLnBrk="0" fontAlgn="base" hangingPunct="0">
              <a:spcBef>
                <a:spcPct val="0"/>
              </a:spcBef>
              <a:spcAft>
                <a:spcPct val="0"/>
              </a:spcAft>
              <a:defRPr sz="2400">
                <a:solidFill>
                  <a:schemeClr val="tx1"/>
                </a:solidFill>
                <a:latin typeface="Times New Roman" panose="02020603050405020304" pitchFamily="18" charset="0"/>
              </a:defRPr>
            </a:lvl6pPr>
            <a:lvl7pPr marL="2630488" defTabSz="858838" eaLnBrk="0" fontAlgn="base" hangingPunct="0">
              <a:spcBef>
                <a:spcPct val="0"/>
              </a:spcBef>
              <a:spcAft>
                <a:spcPct val="0"/>
              </a:spcAft>
              <a:defRPr sz="2400">
                <a:solidFill>
                  <a:schemeClr val="tx1"/>
                </a:solidFill>
                <a:latin typeface="Times New Roman" panose="02020603050405020304" pitchFamily="18" charset="0"/>
              </a:defRPr>
            </a:lvl7pPr>
            <a:lvl8pPr marL="3087688" defTabSz="858838" eaLnBrk="0" fontAlgn="base" hangingPunct="0">
              <a:spcBef>
                <a:spcPct val="0"/>
              </a:spcBef>
              <a:spcAft>
                <a:spcPct val="0"/>
              </a:spcAft>
              <a:defRPr sz="2400">
                <a:solidFill>
                  <a:schemeClr val="tx1"/>
                </a:solidFill>
                <a:latin typeface="Times New Roman" panose="02020603050405020304" pitchFamily="18" charset="0"/>
              </a:defRPr>
            </a:lvl8pPr>
            <a:lvl9pPr marL="3544888" defTabSz="858838"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hangingPunct="0">
              <a:defRPr/>
            </a:pPr>
            <a:r>
              <a:rPr lang="ru-RU" altLang="ru-RU" sz="1300" b="1" dirty="0" smtClean="0">
                <a:solidFill>
                  <a:srgbClr val="333333"/>
                </a:solidFill>
                <a:effectLst>
                  <a:outerShdw blurRad="38100" dist="38100" dir="2700000" algn="tl">
                    <a:srgbClr val="000000"/>
                  </a:outerShdw>
                </a:effectLst>
                <a:latin typeface="Arial" panose="020B0604020202020204" pitchFamily="34" charset="0"/>
                <a:cs typeface="+mn-cs"/>
              </a:rPr>
              <a:t>УГРОЗА</a:t>
            </a:r>
          </a:p>
        </p:txBody>
      </p:sp>
      <p:sp>
        <p:nvSpPr>
          <p:cNvPr id="293910" name="Rectangle 22"/>
          <p:cNvSpPr>
            <a:spLocks noChangeArrowheads="1"/>
          </p:cNvSpPr>
          <p:nvPr/>
        </p:nvSpPr>
        <p:spPr bwMode="auto">
          <a:xfrm>
            <a:off x="0" y="0"/>
            <a:ext cx="8947150" cy="360363"/>
          </a:xfrm>
          <a:prstGeom prst="rect">
            <a:avLst/>
          </a:prstGeom>
          <a:noFill/>
          <a:ln>
            <a:noFill/>
          </a:ln>
          <a:effectLst>
            <a:outerShdw dist="35921" dir="2700000" algn="ctr" rotWithShape="0">
              <a:srgbClr val="FFFF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nchorCtr="1"/>
          <a:lstStyle>
            <a:lvl1pPr marL="838200" indent="-838200" algn="l">
              <a:defRPr kumimoji="1" sz="4400">
                <a:solidFill>
                  <a:schemeClr val="tx2"/>
                </a:solidFill>
                <a:latin typeface="Times New Roman" panose="02020603050405020304" pitchFamily="18" charset="0"/>
              </a:defRPr>
            </a:lvl1pPr>
            <a:lvl2pPr marL="838200" indent="-838200" algn="l">
              <a:defRPr kumimoji="1" sz="4400">
                <a:solidFill>
                  <a:schemeClr val="tx2"/>
                </a:solidFill>
                <a:latin typeface="Times New Roman" panose="02020603050405020304" pitchFamily="18" charset="0"/>
              </a:defRPr>
            </a:lvl2pPr>
            <a:lvl3pPr marL="838200" indent="-838200" algn="l">
              <a:defRPr kumimoji="1" sz="4400">
                <a:solidFill>
                  <a:schemeClr val="tx2"/>
                </a:solidFill>
                <a:latin typeface="Times New Roman" panose="02020603050405020304" pitchFamily="18" charset="0"/>
              </a:defRPr>
            </a:lvl3pPr>
            <a:lvl4pPr marL="838200" indent="-838200" algn="l">
              <a:defRPr kumimoji="1" sz="4400">
                <a:solidFill>
                  <a:schemeClr val="tx2"/>
                </a:solidFill>
                <a:latin typeface="Times New Roman" panose="02020603050405020304" pitchFamily="18" charset="0"/>
              </a:defRPr>
            </a:lvl4pPr>
            <a:lvl5pPr marL="838200" indent="-838200" algn="l">
              <a:defRPr kumimoji="1" sz="4400">
                <a:solidFill>
                  <a:schemeClr val="tx2"/>
                </a:solidFill>
                <a:latin typeface="Times New Roman" panose="02020603050405020304" pitchFamily="18" charset="0"/>
              </a:defRPr>
            </a:lvl5pPr>
            <a:lvl6pPr marL="1295400" indent="-838200" eaLnBrk="0" fontAlgn="base" hangingPunct="0">
              <a:spcBef>
                <a:spcPct val="0"/>
              </a:spcBef>
              <a:spcAft>
                <a:spcPct val="0"/>
              </a:spcAft>
              <a:defRPr kumimoji="1" sz="4400">
                <a:solidFill>
                  <a:schemeClr val="tx2"/>
                </a:solidFill>
                <a:latin typeface="Times New Roman" panose="02020603050405020304" pitchFamily="18" charset="0"/>
              </a:defRPr>
            </a:lvl6pPr>
            <a:lvl7pPr marL="1752600" indent="-838200" eaLnBrk="0" fontAlgn="base" hangingPunct="0">
              <a:spcBef>
                <a:spcPct val="0"/>
              </a:spcBef>
              <a:spcAft>
                <a:spcPct val="0"/>
              </a:spcAft>
              <a:defRPr kumimoji="1" sz="4400">
                <a:solidFill>
                  <a:schemeClr val="tx2"/>
                </a:solidFill>
                <a:latin typeface="Times New Roman" panose="02020603050405020304" pitchFamily="18" charset="0"/>
              </a:defRPr>
            </a:lvl7pPr>
            <a:lvl8pPr marL="2209800" indent="-838200" eaLnBrk="0" fontAlgn="base" hangingPunct="0">
              <a:spcBef>
                <a:spcPct val="0"/>
              </a:spcBef>
              <a:spcAft>
                <a:spcPct val="0"/>
              </a:spcAft>
              <a:defRPr kumimoji="1" sz="4400">
                <a:solidFill>
                  <a:schemeClr val="tx2"/>
                </a:solidFill>
                <a:latin typeface="Times New Roman" panose="02020603050405020304" pitchFamily="18" charset="0"/>
              </a:defRPr>
            </a:lvl8pPr>
            <a:lvl9pPr marL="2667000" indent="-838200" eaLnBrk="0" fontAlgn="base" hangingPunct="0">
              <a:spcBef>
                <a:spcPct val="0"/>
              </a:spcBef>
              <a:spcAft>
                <a:spcPct val="0"/>
              </a:spcAft>
              <a:defRPr kumimoji="1" sz="4400">
                <a:solidFill>
                  <a:schemeClr val="tx2"/>
                </a:solidFill>
                <a:latin typeface="Times New Roman" panose="02020603050405020304" pitchFamily="18" charset="0"/>
              </a:defRPr>
            </a:lvl9pPr>
          </a:lstStyle>
          <a:p>
            <a:pPr algn="ctr" eaLnBrk="0" hangingPunct="0">
              <a:defRPr/>
            </a:pPr>
            <a:r>
              <a:rPr kumimoji="0" lang="ru-RU" altLang="ru-RU" sz="1600" b="1" smtClean="0">
                <a:solidFill>
                  <a:srgbClr val="990033"/>
                </a:solidFill>
                <a:effectLst>
                  <a:outerShdw blurRad="38100" dist="38100" dir="2700000" algn="tl">
                    <a:srgbClr val="C0C0C0"/>
                  </a:outerShdw>
                </a:effectLst>
                <a:cs typeface="+mn-cs"/>
              </a:rPr>
              <a:t>СУЩНОСТЬ ПОНЯТИЙ «ОПАСНОСТЬ» И «БЕЗОПАСНОСТЬ»</a:t>
            </a:r>
            <a:r>
              <a:rPr lang="ru-RU" altLang="ru-RU" sz="2000" b="1" smtClean="0">
                <a:solidFill>
                  <a:srgbClr val="CC0000"/>
                </a:solidFill>
                <a:cs typeface="+mn-cs"/>
              </a:rPr>
              <a:t> </a:t>
            </a:r>
            <a:endParaRPr lang="ru-RU" altLang="ru-RU" sz="1600" smtClean="0">
              <a:solidFill>
                <a:srgbClr val="FF0000"/>
              </a:solidFill>
              <a:latin typeface="Arial Black" panose="020B0A04020102020204" pitchFamily="34" charset="0"/>
              <a:cs typeface="+mn-cs"/>
            </a:endParaRPr>
          </a:p>
        </p:txBody>
      </p:sp>
      <p:sp>
        <p:nvSpPr>
          <p:cNvPr id="293911" name="Rectangle 23"/>
          <p:cNvSpPr>
            <a:spLocks noChangeArrowheads="1"/>
          </p:cNvSpPr>
          <p:nvPr/>
        </p:nvSpPr>
        <p:spPr bwMode="auto">
          <a:xfrm>
            <a:off x="139700" y="5313363"/>
            <a:ext cx="8880475" cy="69215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10800" rIns="36000" bIns="10800" anchor="ctr" anchorCtr="1"/>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lnSpc>
                <a:spcPct val="80000"/>
              </a:lnSpc>
            </a:pPr>
            <a:r>
              <a:rPr lang="ru-RU" altLang="ru-RU" b="1" smtClean="0">
                <a:solidFill>
                  <a:srgbClr val="000099"/>
                </a:solidFill>
                <a:cs typeface="+mn-cs"/>
              </a:rPr>
              <a:t>     ИНФОРМАЦИОННАЯ БЕЗОПАСНОСТЬ</a:t>
            </a:r>
            <a:r>
              <a:rPr lang="ru-RU" altLang="ru-RU" smtClean="0">
                <a:solidFill>
                  <a:srgbClr val="000099"/>
                </a:solidFill>
                <a:cs typeface="+mn-cs"/>
              </a:rPr>
              <a:t> </a:t>
            </a:r>
            <a:r>
              <a:rPr lang="ru-RU" altLang="ru-RU" b="1" smtClean="0">
                <a:solidFill>
                  <a:srgbClr val="000099"/>
                </a:solidFill>
                <a:cs typeface="+mn-cs"/>
              </a:rPr>
              <a:t>– состояние информационной обстановки, характеризуемое отсутствием опасности, надежной защищенностью от угроз </a:t>
            </a:r>
          </a:p>
          <a:p>
            <a:pPr algn="ctr" eaLnBrk="0" hangingPunct="0">
              <a:lnSpc>
                <a:spcPct val="80000"/>
              </a:lnSpc>
            </a:pPr>
            <a:r>
              <a:rPr lang="ru-RU" altLang="ru-RU" b="1" smtClean="0">
                <a:solidFill>
                  <a:srgbClr val="000099"/>
                </a:solidFill>
                <a:cs typeface="+mn-cs"/>
              </a:rPr>
              <a:t>и способностью их нейтрализовывать</a:t>
            </a:r>
          </a:p>
        </p:txBody>
      </p:sp>
      <p:sp>
        <p:nvSpPr>
          <p:cNvPr id="12310" name="Rectangle 24"/>
          <p:cNvSpPr>
            <a:spLocks noChangeArrowheads="1"/>
          </p:cNvSpPr>
          <p:nvPr/>
        </p:nvSpPr>
        <p:spPr bwMode="auto">
          <a:xfrm>
            <a:off x="2913063" y="6040438"/>
            <a:ext cx="61436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lnSpc>
                <a:spcPct val="90000"/>
              </a:lnSpc>
            </a:pPr>
            <a:r>
              <a:rPr lang="ru-RU" altLang="ru-RU" b="1" i="1" smtClean="0">
                <a:solidFill>
                  <a:srgbClr val="000099"/>
                </a:solidFill>
                <a:cs typeface="+mn-cs"/>
              </a:rPr>
              <a:t>Конфиденциальность, целостность и доступность:  </a:t>
            </a:r>
          </a:p>
          <a:p>
            <a:pPr algn="ctr" eaLnBrk="0" hangingPunct="0">
              <a:lnSpc>
                <a:spcPct val="90000"/>
              </a:lnSpc>
            </a:pPr>
            <a:r>
              <a:rPr lang="ru-RU" altLang="ru-RU" b="1" i="1" smtClean="0">
                <a:solidFill>
                  <a:srgbClr val="000099"/>
                </a:solidFill>
                <a:cs typeface="+mn-cs"/>
              </a:rPr>
              <a:t>«модель  CIA  (Confidentiality-Integrity-Availability)» </a:t>
            </a:r>
          </a:p>
          <a:p>
            <a:pPr algn="ctr" eaLnBrk="0" hangingPunct="0">
              <a:lnSpc>
                <a:spcPct val="90000"/>
              </a:lnSpc>
            </a:pPr>
            <a:r>
              <a:rPr lang="ru-RU" altLang="ru-RU" b="1" i="1" smtClean="0">
                <a:solidFill>
                  <a:srgbClr val="000099"/>
                </a:solidFill>
                <a:cs typeface="+mn-cs"/>
              </a:rPr>
              <a:t>Стандарты </a:t>
            </a:r>
            <a:r>
              <a:rPr lang="ru-RU" altLang="ru-RU" b="1" i="1" smtClean="0">
                <a:solidFill>
                  <a:srgbClr val="333333"/>
                </a:solidFill>
                <a:cs typeface="+mn-cs"/>
              </a:rPr>
              <a:t>ISO  27001,</a:t>
            </a:r>
            <a:r>
              <a:rPr lang="en-US" altLang="ru-RU" b="1" i="1" smtClean="0">
                <a:solidFill>
                  <a:srgbClr val="333333"/>
                </a:solidFill>
                <a:cs typeface="+mn-cs"/>
              </a:rPr>
              <a:t> ISO 27002</a:t>
            </a:r>
            <a:endParaRPr lang="ru-RU" altLang="ru-RU" b="1" i="1" smtClean="0">
              <a:solidFill>
                <a:srgbClr val="333333"/>
              </a:solidFill>
              <a:cs typeface="+mn-cs"/>
            </a:endParaRPr>
          </a:p>
        </p:txBody>
      </p:sp>
      <p:sp>
        <p:nvSpPr>
          <p:cNvPr id="12311" name="Rectangle 25"/>
          <p:cNvSpPr>
            <a:spLocks noChangeArrowheads="1"/>
          </p:cNvSpPr>
          <p:nvPr/>
        </p:nvSpPr>
        <p:spPr bwMode="auto">
          <a:xfrm>
            <a:off x="312738" y="5940425"/>
            <a:ext cx="2470150" cy="854075"/>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a:r>
              <a:rPr lang="ru-RU" altLang="ru-RU" b="1" smtClean="0">
                <a:solidFill>
                  <a:srgbClr val="333333"/>
                </a:solidFill>
                <a:cs typeface="+mn-cs"/>
              </a:rPr>
              <a:t>ЦЕЛИ ДОСТИЖЕНИЯ </a:t>
            </a:r>
          </a:p>
          <a:p>
            <a:pPr algn="ctr"/>
            <a:r>
              <a:rPr lang="ru-RU" altLang="ru-RU" b="1" smtClean="0">
                <a:solidFill>
                  <a:srgbClr val="333333"/>
                </a:solidFill>
                <a:cs typeface="+mn-cs"/>
              </a:rPr>
              <a:t>БЕЗОПАСНОСТИ </a:t>
            </a:r>
          </a:p>
          <a:p>
            <a:pPr algn="ctr"/>
            <a:r>
              <a:rPr lang="ru-RU" altLang="ru-RU" b="1" smtClean="0">
                <a:solidFill>
                  <a:srgbClr val="333333"/>
                </a:solidFill>
                <a:cs typeface="+mn-cs"/>
              </a:rPr>
              <a:t>ИНФОРМАЦИИ</a:t>
            </a:r>
          </a:p>
        </p:txBody>
      </p:sp>
      <p:sp>
        <p:nvSpPr>
          <p:cNvPr id="293900" name="Rectangle 12"/>
          <p:cNvSpPr>
            <a:spLocks noChangeArrowheads="1"/>
          </p:cNvSpPr>
          <p:nvPr/>
        </p:nvSpPr>
        <p:spPr bwMode="auto">
          <a:xfrm>
            <a:off x="1776413" y="2784475"/>
            <a:ext cx="1143000" cy="481013"/>
          </a:xfrm>
          <a:prstGeom prst="rect">
            <a:avLst/>
          </a:prstGeom>
          <a:solidFill>
            <a:srgbClr val="99CC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892" tIns="42946" rIns="85892" bIns="42946" anchor="ctr"/>
          <a:lstStyle>
            <a:lvl1pPr algn="l" defTabSz="858838">
              <a:defRPr sz="2400">
                <a:solidFill>
                  <a:schemeClr val="tx1"/>
                </a:solidFill>
                <a:latin typeface="Times New Roman" panose="02020603050405020304" pitchFamily="18" charset="0"/>
              </a:defRPr>
            </a:lvl1pPr>
            <a:lvl2pPr marL="430213" algn="l" defTabSz="858838">
              <a:defRPr sz="2400">
                <a:solidFill>
                  <a:schemeClr val="tx1"/>
                </a:solidFill>
                <a:latin typeface="Times New Roman" panose="02020603050405020304" pitchFamily="18" charset="0"/>
              </a:defRPr>
            </a:lvl2pPr>
            <a:lvl3pPr marL="858838" algn="l" defTabSz="858838">
              <a:defRPr sz="2400">
                <a:solidFill>
                  <a:schemeClr val="tx1"/>
                </a:solidFill>
                <a:latin typeface="Times New Roman" panose="02020603050405020304" pitchFamily="18" charset="0"/>
              </a:defRPr>
            </a:lvl3pPr>
            <a:lvl4pPr marL="1289050" algn="l" defTabSz="858838">
              <a:defRPr sz="2400">
                <a:solidFill>
                  <a:schemeClr val="tx1"/>
                </a:solidFill>
                <a:latin typeface="Times New Roman" panose="02020603050405020304" pitchFamily="18" charset="0"/>
              </a:defRPr>
            </a:lvl4pPr>
            <a:lvl5pPr marL="1716088" algn="l" defTabSz="858838">
              <a:defRPr sz="2400">
                <a:solidFill>
                  <a:schemeClr val="tx1"/>
                </a:solidFill>
                <a:latin typeface="Times New Roman" panose="02020603050405020304" pitchFamily="18" charset="0"/>
              </a:defRPr>
            </a:lvl5pPr>
            <a:lvl6pPr marL="2173288" defTabSz="858838" eaLnBrk="0" fontAlgn="base" hangingPunct="0">
              <a:spcBef>
                <a:spcPct val="0"/>
              </a:spcBef>
              <a:spcAft>
                <a:spcPct val="0"/>
              </a:spcAft>
              <a:defRPr sz="2400">
                <a:solidFill>
                  <a:schemeClr val="tx1"/>
                </a:solidFill>
                <a:latin typeface="Times New Roman" panose="02020603050405020304" pitchFamily="18" charset="0"/>
              </a:defRPr>
            </a:lvl6pPr>
            <a:lvl7pPr marL="2630488" defTabSz="858838" eaLnBrk="0" fontAlgn="base" hangingPunct="0">
              <a:spcBef>
                <a:spcPct val="0"/>
              </a:spcBef>
              <a:spcAft>
                <a:spcPct val="0"/>
              </a:spcAft>
              <a:defRPr sz="2400">
                <a:solidFill>
                  <a:schemeClr val="tx1"/>
                </a:solidFill>
                <a:latin typeface="Times New Roman" panose="02020603050405020304" pitchFamily="18" charset="0"/>
              </a:defRPr>
            </a:lvl7pPr>
            <a:lvl8pPr marL="3087688" defTabSz="858838" eaLnBrk="0" fontAlgn="base" hangingPunct="0">
              <a:spcBef>
                <a:spcPct val="0"/>
              </a:spcBef>
              <a:spcAft>
                <a:spcPct val="0"/>
              </a:spcAft>
              <a:defRPr sz="2400">
                <a:solidFill>
                  <a:schemeClr val="tx1"/>
                </a:solidFill>
                <a:latin typeface="Times New Roman" panose="02020603050405020304" pitchFamily="18" charset="0"/>
              </a:defRPr>
            </a:lvl8pPr>
            <a:lvl9pPr marL="3544888" defTabSz="858838"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hangingPunct="0">
              <a:defRPr/>
            </a:pPr>
            <a:r>
              <a:rPr lang="ru-RU" altLang="ru-RU" sz="1300" dirty="0" smtClean="0">
                <a:solidFill>
                  <a:srgbClr val="333333"/>
                </a:solidFill>
                <a:effectLst>
                  <a:outerShdw blurRad="38100" dist="38100" dir="2700000" algn="tl">
                    <a:srgbClr val="000000"/>
                  </a:outerShdw>
                </a:effectLst>
                <a:latin typeface="Arial" panose="020B0604020202020204" pitchFamily="34" charset="0"/>
                <a:cs typeface="+mn-cs"/>
              </a:rPr>
              <a:t>ИСТОЧНИК </a:t>
            </a:r>
          </a:p>
          <a:p>
            <a:pPr algn="ctr" eaLnBrk="0" hangingPunct="0">
              <a:defRPr/>
            </a:pPr>
            <a:r>
              <a:rPr lang="ru-RU" altLang="ru-RU" sz="1300" dirty="0" smtClean="0">
                <a:solidFill>
                  <a:srgbClr val="333333"/>
                </a:solidFill>
                <a:effectLst>
                  <a:outerShdw blurRad="38100" dist="38100" dir="2700000" algn="tl">
                    <a:srgbClr val="000000"/>
                  </a:outerShdw>
                </a:effectLst>
                <a:latin typeface="Arial" panose="020B0604020202020204" pitchFamily="34" charset="0"/>
                <a:cs typeface="+mn-cs"/>
              </a:rPr>
              <a:t>УГРОЗЫ</a:t>
            </a:r>
          </a:p>
        </p:txBody>
      </p:sp>
      <p:sp>
        <p:nvSpPr>
          <p:cNvPr id="293895" name="Rectangle 7"/>
          <p:cNvSpPr>
            <a:spLocks noChangeArrowheads="1"/>
          </p:cNvSpPr>
          <p:nvPr/>
        </p:nvSpPr>
        <p:spPr bwMode="auto">
          <a:xfrm>
            <a:off x="3151188" y="2606675"/>
            <a:ext cx="990600" cy="377825"/>
          </a:xfrm>
          <a:prstGeom prst="rect">
            <a:avLst/>
          </a:prstGeom>
          <a:solidFill>
            <a:srgbClr val="FFFFCC"/>
          </a:solidFill>
          <a:ln w="9525">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892" tIns="42946" rIns="85892" bIns="42946" anchor="ctr"/>
          <a:lstStyle>
            <a:lvl1pPr algn="l" defTabSz="858838">
              <a:defRPr sz="2400">
                <a:solidFill>
                  <a:schemeClr val="tx1"/>
                </a:solidFill>
                <a:latin typeface="Times New Roman" panose="02020603050405020304" pitchFamily="18" charset="0"/>
              </a:defRPr>
            </a:lvl1pPr>
            <a:lvl2pPr marL="430213" algn="l" defTabSz="858838">
              <a:defRPr sz="2400">
                <a:solidFill>
                  <a:schemeClr val="tx1"/>
                </a:solidFill>
                <a:latin typeface="Times New Roman" panose="02020603050405020304" pitchFamily="18" charset="0"/>
              </a:defRPr>
            </a:lvl2pPr>
            <a:lvl3pPr marL="858838" algn="l" defTabSz="858838">
              <a:defRPr sz="2400">
                <a:solidFill>
                  <a:schemeClr val="tx1"/>
                </a:solidFill>
                <a:latin typeface="Times New Roman" panose="02020603050405020304" pitchFamily="18" charset="0"/>
              </a:defRPr>
            </a:lvl3pPr>
            <a:lvl4pPr marL="1289050" algn="l" defTabSz="858838">
              <a:defRPr sz="2400">
                <a:solidFill>
                  <a:schemeClr val="tx1"/>
                </a:solidFill>
                <a:latin typeface="Times New Roman" panose="02020603050405020304" pitchFamily="18" charset="0"/>
              </a:defRPr>
            </a:lvl4pPr>
            <a:lvl5pPr marL="1716088" algn="l" defTabSz="858838">
              <a:defRPr sz="2400">
                <a:solidFill>
                  <a:schemeClr val="tx1"/>
                </a:solidFill>
                <a:latin typeface="Times New Roman" panose="02020603050405020304" pitchFamily="18" charset="0"/>
              </a:defRPr>
            </a:lvl5pPr>
            <a:lvl6pPr marL="2173288" defTabSz="858838" eaLnBrk="0" fontAlgn="base" hangingPunct="0">
              <a:spcBef>
                <a:spcPct val="0"/>
              </a:spcBef>
              <a:spcAft>
                <a:spcPct val="0"/>
              </a:spcAft>
              <a:defRPr sz="2400">
                <a:solidFill>
                  <a:schemeClr val="tx1"/>
                </a:solidFill>
                <a:latin typeface="Times New Roman" panose="02020603050405020304" pitchFamily="18" charset="0"/>
              </a:defRPr>
            </a:lvl6pPr>
            <a:lvl7pPr marL="2630488" defTabSz="858838" eaLnBrk="0" fontAlgn="base" hangingPunct="0">
              <a:spcBef>
                <a:spcPct val="0"/>
              </a:spcBef>
              <a:spcAft>
                <a:spcPct val="0"/>
              </a:spcAft>
              <a:defRPr sz="2400">
                <a:solidFill>
                  <a:schemeClr val="tx1"/>
                </a:solidFill>
                <a:latin typeface="Times New Roman" panose="02020603050405020304" pitchFamily="18" charset="0"/>
              </a:defRPr>
            </a:lvl7pPr>
            <a:lvl8pPr marL="3087688" defTabSz="858838" eaLnBrk="0" fontAlgn="base" hangingPunct="0">
              <a:spcBef>
                <a:spcPct val="0"/>
              </a:spcBef>
              <a:spcAft>
                <a:spcPct val="0"/>
              </a:spcAft>
              <a:defRPr sz="2400">
                <a:solidFill>
                  <a:schemeClr val="tx1"/>
                </a:solidFill>
                <a:latin typeface="Times New Roman" panose="02020603050405020304" pitchFamily="18" charset="0"/>
              </a:defRPr>
            </a:lvl8pPr>
            <a:lvl9pPr marL="3544888" defTabSz="858838"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hangingPunct="0">
              <a:defRPr/>
            </a:pPr>
            <a:r>
              <a:rPr lang="ru-RU" altLang="ru-RU" sz="1500" smtClean="0">
                <a:solidFill>
                  <a:srgbClr val="333333"/>
                </a:solidFill>
                <a:effectLst>
                  <a:outerShdw blurRad="38100" dist="38100" dir="2700000" algn="tl">
                    <a:srgbClr val="000000"/>
                  </a:outerShdw>
                </a:effectLst>
                <a:latin typeface="Arial" panose="020B0604020202020204" pitchFamily="34" charset="0"/>
                <a:cs typeface="+mn-cs"/>
              </a:rPr>
              <a:t>ЦЕЛЬ</a:t>
            </a:r>
          </a:p>
        </p:txBody>
      </p:sp>
    </p:spTree>
    <p:extLst>
      <p:ext uri="{BB962C8B-B14F-4D97-AF65-F5344CB8AC3E}">
        <p14:creationId xmlns:p14="http://schemas.microsoft.com/office/powerpoint/2010/main" val="17317271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3911"/>
                                        </p:tgtEl>
                                        <p:attrNameLst>
                                          <p:attrName>style.visibility</p:attrName>
                                        </p:attrNameLst>
                                      </p:cBhvr>
                                      <p:to>
                                        <p:strVal val="visible"/>
                                      </p:to>
                                    </p:set>
                                    <p:animEffect transition="in" filter="blinds(horizontal)">
                                      <p:cBhvr>
                                        <p:cTn id="7" dur="500"/>
                                        <p:tgtEl>
                                          <p:spTgt spid="2939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9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val 2"/>
          <p:cNvSpPr>
            <a:spLocks noChangeArrowheads="1"/>
          </p:cNvSpPr>
          <p:nvPr/>
        </p:nvSpPr>
        <p:spPr bwMode="auto">
          <a:xfrm rot="-1062733">
            <a:off x="685800" y="1384300"/>
            <a:ext cx="7554913" cy="4483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endParaRPr lang="ru-RU" altLang="ru-RU" smtClean="0">
              <a:solidFill>
                <a:srgbClr val="333333"/>
              </a:solidFill>
              <a:cs typeface="+mn-cs"/>
            </a:endParaRPr>
          </a:p>
        </p:txBody>
      </p:sp>
      <p:sp>
        <p:nvSpPr>
          <p:cNvPr id="299011" name="Rectangle 3"/>
          <p:cNvSpPr>
            <a:spLocks noChangeArrowheads="1"/>
          </p:cNvSpPr>
          <p:nvPr/>
        </p:nvSpPr>
        <p:spPr bwMode="auto">
          <a:xfrm rot="-2442841">
            <a:off x="793750" y="3268663"/>
            <a:ext cx="5857875" cy="1738312"/>
          </a:xfrm>
          <a:prstGeom prst="rect">
            <a:avLst/>
          </a:prstGeom>
          <a:gradFill rotWithShape="0">
            <a:gsLst>
              <a:gs pos="0">
                <a:srgbClr val="FF0000"/>
              </a:gs>
              <a:gs pos="50000">
                <a:srgbClr val="FF0000">
                  <a:gamma/>
                  <a:tint val="0"/>
                  <a:invGamma/>
                </a:srgbClr>
              </a:gs>
              <a:gs pos="100000">
                <a:srgbClr val="FF0000"/>
              </a:gs>
            </a:gsLst>
            <a:lin ang="0" scaled="1"/>
          </a:gra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631" tIns="40315" rIns="80631" bIns="40315" anchor="ctr"/>
          <a:lstStyle>
            <a:lvl1pPr algn="l" defTabSz="806450">
              <a:defRPr sz="2400">
                <a:solidFill>
                  <a:schemeClr val="tx1"/>
                </a:solidFill>
                <a:latin typeface="Times New Roman" panose="02020603050405020304" pitchFamily="18" charset="0"/>
              </a:defRPr>
            </a:lvl1pPr>
            <a:lvl2pPr marL="404813" algn="l" defTabSz="806450">
              <a:defRPr sz="2400">
                <a:solidFill>
                  <a:schemeClr val="tx1"/>
                </a:solidFill>
                <a:latin typeface="Times New Roman" panose="02020603050405020304" pitchFamily="18" charset="0"/>
              </a:defRPr>
            </a:lvl2pPr>
            <a:lvl3pPr marL="806450" algn="l" defTabSz="806450">
              <a:defRPr sz="2400">
                <a:solidFill>
                  <a:schemeClr val="tx1"/>
                </a:solidFill>
                <a:latin typeface="Times New Roman" panose="02020603050405020304" pitchFamily="18" charset="0"/>
              </a:defRPr>
            </a:lvl3pPr>
            <a:lvl4pPr marL="1211263" algn="l" defTabSz="806450">
              <a:defRPr sz="2400">
                <a:solidFill>
                  <a:schemeClr val="tx1"/>
                </a:solidFill>
                <a:latin typeface="Times New Roman" panose="02020603050405020304" pitchFamily="18" charset="0"/>
              </a:defRPr>
            </a:lvl4pPr>
            <a:lvl5pPr marL="1612900" algn="l" defTabSz="806450">
              <a:defRPr sz="2400">
                <a:solidFill>
                  <a:schemeClr val="tx1"/>
                </a:solidFill>
                <a:latin typeface="Times New Roman" panose="02020603050405020304" pitchFamily="18" charset="0"/>
              </a:defRPr>
            </a:lvl5pPr>
            <a:lvl6pPr marL="2070100" defTabSz="806450" eaLnBrk="0" fontAlgn="base" hangingPunct="0">
              <a:spcBef>
                <a:spcPct val="0"/>
              </a:spcBef>
              <a:spcAft>
                <a:spcPct val="0"/>
              </a:spcAft>
              <a:defRPr sz="2400">
                <a:solidFill>
                  <a:schemeClr val="tx1"/>
                </a:solidFill>
                <a:latin typeface="Times New Roman" panose="02020603050405020304" pitchFamily="18" charset="0"/>
              </a:defRPr>
            </a:lvl6pPr>
            <a:lvl7pPr marL="2527300" defTabSz="806450" eaLnBrk="0" fontAlgn="base" hangingPunct="0">
              <a:spcBef>
                <a:spcPct val="0"/>
              </a:spcBef>
              <a:spcAft>
                <a:spcPct val="0"/>
              </a:spcAft>
              <a:defRPr sz="2400">
                <a:solidFill>
                  <a:schemeClr val="tx1"/>
                </a:solidFill>
                <a:latin typeface="Times New Roman" panose="02020603050405020304" pitchFamily="18" charset="0"/>
              </a:defRPr>
            </a:lvl7pPr>
            <a:lvl8pPr marL="2984500" defTabSz="806450" eaLnBrk="0" fontAlgn="base" hangingPunct="0">
              <a:spcBef>
                <a:spcPct val="0"/>
              </a:spcBef>
              <a:spcAft>
                <a:spcPct val="0"/>
              </a:spcAft>
              <a:defRPr sz="2400">
                <a:solidFill>
                  <a:schemeClr val="tx1"/>
                </a:solidFill>
                <a:latin typeface="Times New Roman" panose="02020603050405020304" pitchFamily="18" charset="0"/>
              </a:defRPr>
            </a:lvl8pPr>
            <a:lvl9pPr marL="3441700" defTabSz="80645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hangingPunct="0">
              <a:defRPr/>
            </a:pPr>
            <a:r>
              <a:rPr lang="ru-RU" altLang="ru-RU" sz="1400" smtClean="0">
                <a:solidFill>
                  <a:srgbClr val="333333"/>
                </a:solidFill>
                <a:effectLst>
                  <a:outerShdw blurRad="38100" dist="38100" dir="2700000" algn="tl">
                    <a:srgbClr val="000000"/>
                  </a:outerShdw>
                </a:effectLst>
                <a:latin typeface="Arial" panose="020B0604020202020204" pitchFamily="34" charset="0"/>
                <a:cs typeface="+mn-cs"/>
              </a:rPr>
              <a:t> </a:t>
            </a:r>
          </a:p>
        </p:txBody>
      </p:sp>
      <p:sp>
        <p:nvSpPr>
          <p:cNvPr id="299013" name="Oval 5"/>
          <p:cNvSpPr>
            <a:spLocks noChangeArrowheads="1"/>
          </p:cNvSpPr>
          <p:nvPr/>
        </p:nvSpPr>
        <p:spPr bwMode="auto">
          <a:xfrm>
            <a:off x="4275138" y="1897063"/>
            <a:ext cx="1800225" cy="1784350"/>
          </a:xfrm>
          <a:prstGeom prst="ellipse">
            <a:avLst/>
          </a:prstGeom>
          <a:gradFill rotWithShape="0">
            <a:gsLst>
              <a:gs pos="0">
                <a:srgbClr val="FF99CC"/>
              </a:gs>
              <a:gs pos="100000">
                <a:srgbClr val="FF99CC">
                  <a:gamma/>
                  <a:tint val="0"/>
                  <a:invGamma/>
                </a:srgbClr>
              </a:gs>
            </a:gsLst>
            <a:path path="shape">
              <a:fillToRect l="50000" t="50000" r="50000" b="50000"/>
            </a:path>
          </a:gra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631" tIns="40315" rIns="80631" bIns="40315" anchor="ctr"/>
          <a:lstStyle>
            <a:lvl1pPr algn="l" defTabSz="806450">
              <a:defRPr sz="2400">
                <a:solidFill>
                  <a:schemeClr val="tx1"/>
                </a:solidFill>
                <a:latin typeface="Times New Roman" panose="02020603050405020304" pitchFamily="18" charset="0"/>
              </a:defRPr>
            </a:lvl1pPr>
            <a:lvl2pPr marL="404813" algn="l" defTabSz="806450">
              <a:defRPr sz="2400">
                <a:solidFill>
                  <a:schemeClr val="tx1"/>
                </a:solidFill>
                <a:latin typeface="Times New Roman" panose="02020603050405020304" pitchFamily="18" charset="0"/>
              </a:defRPr>
            </a:lvl2pPr>
            <a:lvl3pPr marL="806450" algn="l" defTabSz="806450">
              <a:defRPr sz="2400">
                <a:solidFill>
                  <a:schemeClr val="tx1"/>
                </a:solidFill>
                <a:latin typeface="Times New Roman" panose="02020603050405020304" pitchFamily="18" charset="0"/>
              </a:defRPr>
            </a:lvl3pPr>
            <a:lvl4pPr marL="1211263" algn="l" defTabSz="806450">
              <a:defRPr sz="2400">
                <a:solidFill>
                  <a:schemeClr val="tx1"/>
                </a:solidFill>
                <a:latin typeface="Times New Roman" panose="02020603050405020304" pitchFamily="18" charset="0"/>
              </a:defRPr>
            </a:lvl4pPr>
            <a:lvl5pPr marL="1612900" algn="l" defTabSz="806450">
              <a:defRPr sz="2400">
                <a:solidFill>
                  <a:schemeClr val="tx1"/>
                </a:solidFill>
                <a:latin typeface="Times New Roman" panose="02020603050405020304" pitchFamily="18" charset="0"/>
              </a:defRPr>
            </a:lvl5pPr>
            <a:lvl6pPr marL="2070100" defTabSz="806450" eaLnBrk="0" fontAlgn="base" hangingPunct="0">
              <a:spcBef>
                <a:spcPct val="0"/>
              </a:spcBef>
              <a:spcAft>
                <a:spcPct val="0"/>
              </a:spcAft>
              <a:defRPr sz="2400">
                <a:solidFill>
                  <a:schemeClr val="tx1"/>
                </a:solidFill>
                <a:latin typeface="Times New Roman" panose="02020603050405020304" pitchFamily="18" charset="0"/>
              </a:defRPr>
            </a:lvl6pPr>
            <a:lvl7pPr marL="2527300" defTabSz="806450" eaLnBrk="0" fontAlgn="base" hangingPunct="0">
              <a:spcBef>
                <a:spcPct val="0"/>
              </a:spcBef>
              <a:spcAft>
                <a:spcPct val="0"/>
              </a:spcAft>
              <a:defRPr sz="2400">
                <a:solidFill>
                  <a:schemeClr val="tx1"/>
                </a:solidFill>
                <a:latin typeface="Times New Roman" panose="02020603050405020304" pitchFamily="18" charset="0"/>
              </a:defRPr>
            </a:lvl7pPr>
            <a:lvl8pPr marL="2984500" defTabSz="806450" eaLnBrk="0" fontAlgn="base" hangingPunct="0">
              <a:spcBef>
                <a:spcPct val="0"/>
              </a:spcBef>
              <a:spcAft>
                <a:spcPct val="0"/>
              </a:spcAft>
              <a:defRPr sz="2400">
                <a:solidFill>
                  <a:schemeClr val="tx1"/>
                </a:solidFill>
                <a:latin typeface="Times New Roman" panose="02020603050405020304" pitchFamily="18" charset="0"/>
              </a:defRPr>
            </a:lvl8pPr>
            <a:lvl9pPr marL="3441700" defTabSz="80645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hangingPunct="0">
              <a:defRPr/>
            </a:pPr>
            <a:endParaRPr lang="ru-RU" altLang="ru-RU" sz="1200" smtClean="0">
              <a:solidFill>
                <a:srgbClr val="333333"/>
              </a:solidFill>
              <a:effectLst>
                <a:outerShdw blurRad="38100" dist="38100" dir="2700000" algn="tl">
                  <a:srgbClr val="000000"/>
                </a:outerShdw>
              </a:effectLst>
              <a:latin typeface="Arial" panose="020B0604020202020204" pitchFamily="34" charset="0"/>
              <a:cs typeface="+mn-cs"/>
            </a:endParaRPr>
          </a:p>
        </p:txBody>
      </p:sp>
      <p:sp>
        <p:nvSpPr>
          <p:cNvPr id="14342" name="AutoShape 6"/>
          <p:cNvSpPr>
            <a:spLocks noChangeArrowheads="1"/>
          </p:cNvSpPr>
          <p:nvPr/>
        </p:nvSpPr>
        <p:spPr bwMode="auto">
          <a:xfrm rot="-1801809">
            <a:off x="2176463" y="3316288"/>
            <a:ext cx="2654300" cy="309562"/>
          </a:xfrm>
          <a:prstGeom prst="notchedRightArrow">
            <a:avLst>
              <a:gd name="adj1" fmla="val 14287"/>
              <a:gd name="adj2" fmla="val 167915"/>
            </a:avLst>
          </a:prstGeom>
          <a:gradFill rotWithShape="0">
            <a:gsLst>
              <a:gs pos="0">
                <a:srgbClr val="FFFFFF"/>
              </a:gs>
              <a:gs pos="100000">
                <a:srgbClr val="3366FF"/>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endParaRPr lang="ru-RU" altLang="ru-RU" smtClean="0">
              <a:solidFill>
                <a:srgbClr val="333333"/>
              </a:solidFill>
              <a:cs typeface="+mn-cs"/>
            </a:endParaRPr>
          </a:p>
        </p:txBody>
      </p:sp>
      <p:sp>
        <p:nvSpPr>
          <p:cNvPr id="14343" name="AutoShape 7"/>
          <p:cNvSpPr>
            <a:spLocks noChangeArrowheads="1"/>
          </p:cNvSpPr>
          <p:nvPr/>
        </p:nvSpPr>
        <p:spPr bwMode="auto">
          <a:xfrm rot="-2464403">
            <a:off x="2028825" y="4043363"/>
            <a:ext cx="3213100" cy="307975"/>
          </a:xfrm>
          <a:prstGeom prst="notchedRightArrow">
            <a:avLst>
              <a:gd name="adj1" fmla="val 14287"/>
              <a:gd name="adj2" fmla="val 204313"/>
            </a:avLst>
          </a:prstGeom>
          <a:gradFill rotWithShape="0">
            <a:gsLst>
              <a:gs pos="0">
                <a:srgbClr val="FFFFFF"/>
              </a:gs>
              <a:gs pos="100000">
                <a:srgbClr val="3366FF"/>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endParaRPr lang="ru-RU" altLang="ru-RU" smtClean="0">
              <a:solidFill>
                <a:srgbClr val="333333"/>
              </a:solidFill>
              <a:cs typeface="+mn-cs"/>
            </a:endParaRPr>
          </a:p>
        </p:txBody>
      </p:sp>
      <p:sp>
        <p:nvSpPr>
          <p:cNvPr id="299016" name="AutoShape 8"/>
          <p:cNvSpPr>
            <a:spLocks noChangeArrowheads="1"/>
          </p:cNvSpPr>
          <p:nvPr/>
        </p:nvSpPr>
        <p:spPr bwMode="auto">
          <a:xfrm>
            <a:off x="2260600" y="3079750"/>
            <a:ext cx="1200150" cy="1309688"/>
          </a:xfrm>
          <a:prstGeom prst="irregularSeal2">
            <a:avLst/>
          </a:prstGeom>
          <a:gradFill rotWithShape="0">
            <a:gsLst>
              <a:gs pos="0">
                <a:srgbClr val="0000FF">
                  <a:gamma/>
                  <a:tint val="0"/>
                  <a:invGamma/>
                </a:srgbClr>
              </a:gs>
              <a:gs pos="100000">
                <a:srgbClr val="0000FF"/>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631" tIns="40315" rIns="80631" bIns="40315" anchor="ctr"/>
          <a:lstStyle>
            <a:lvl1pPr algn="l" defTabSz="806450">
              <a:defRPr sz="2400">
                <a:solidFill>
                  <a:schemeClr val="tx1"/>
                </a:solidFill>
                <a:latin typeface="Times New Roman" panose="02020603050405020304" pitchFamily="18" charset="0"/>
              </a:defRPr>
            </a:lvl1pPr>
            <a:lvl2pPr marL="404813" algn="l" defTabSz="806450">
              <a:defRPr sz="2400">
                <a:solidFill>
                  <a:schemeClr val="tx1"/>
                </a:solidFill>
                <a:latin typeface="Times New Roman" panose="02020603050405020304" pitchFamily="18" charset="0"/>
              </a:defRPr>
            </a:lvl2pPr>
            <a:lvl3pPr marL="806450" algn="l" defTabSz="806450">
              <a:defRPr sz="2400">
                <a:solidFill>
                  <a:schemeClr val="tx1"/>
                </a:solidFill>
                <a:latin typeface="Times New Roman" panose="02020603050405020304" pitchFamily="18" charset="0"/>
              </a:defRPr>
            </a:lvl3pPr>
            <a:lvl4pPr marL="1211263" algn="l" defTabSz="806450">
              <a:defRPr sz="2400">
                <a:solidFill>
                  <a:schemeClr val="tx1"/>
                </a:solidFill>
                <a:latin typeface="Times New Roman" panose="02020603050405020304" pitchFamily="18" charset="0"/>
              </a:defRPr>
            </a:lvl4pPr>
            <a:lvl5pPr marL="1612900" algn="l" defTabSz="806450">
              <a:defRPr sz="2400">
                <a:solidFill>
                  <a:schemeClr val="tx1"/>
                </a:solidFill>
                <a:latin typeface="Times New Roman" panose="02020603050405020304" pitchFamily="18" charset="0"/>
              </a:defRPr>
            </a:lvl5pPr>
            <a:lvl6pPr marL="2070100" defTabSz="806450" eaLnBrk="0" fontAlgn="base" hangingPunct="0">
              <a:spcBef>
                <a:spcPct val="0"/>
              </a:spcBef>
              <a:spcAft>
                <a:spcPct val="0"/>
              </a:spcAft>
              <a:defRPr sz="2400">
                <a:solidFill>
                  <a:schemeClr val="tx1"/>
                </a:solidFill>
                <a:latin typeface="Times New Roman" panose="02020603050405020304" pitchFamily="18" charset="0"/>
              </a:defRPr>
            </a:lvl6pPr>
            <a:lvl7pPr marL="2527300" defTabSz="806450" eaLnBrk="0" fontAlgn="base" hangingPunct="0">
              <a:spcBef>
                <a:spcPct val="0"/>
              </a:spcBef>
              <a:spcAft>
                <a:spcPct val="0"/>
              </a:spcAft>
              <a:defRPr sz="2400">
                <a:solidFill>
                  <a:schemeClr val="tx1"/>
                </a:solidFill>
                <a:latin typeface="Times New Roman" panose="02020603050405020304" pitchFamily="18" charset="0"/>
              </a:defRPr>
            </a:lvl7pPr>
            <a:lvl8pPr marL="2984500" defTabSz="806450" eaLnBrk="0" fontAlgn="base" hangingPunct="0">
              <a:spcBef>
                <a:spcPct val="0"/>
              </a:spcBef>
              <a:spcAft>
                <a:spcPct val="0"/>
              </a:spcAft>
              <a:defRPr sz="2400">
                <a:solidFill>
                  <a:schemeClr val="tx1"/>
                </a:solidFill>
                <a:latin typeface="Times New Roman" panose="02020603050405020304" pitchFamily="18" charset="0"/>
              </a:defRPr>
            </a:lvl8pPr>
            <a:lvl9pPr marL="3441700" defTabSz="80645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0" hangingPunct="0">
              <a:defRPr/>
            </a:pPr>
            <a:endParaRPr lang="ru-RU" altLang="ru-RU" sz="1600" smtClean="0">
              <a:solidFill>
                <a:srgbClr val="333333"/>
              </a:solidFill>
              <a:effectLst>
                <a:outerShdw blurRad="38100" dist="38100" dir="2700000" algn="tl">
                  <a:srgbClr val="000000"/>
                </a:outerShdw>
              </a:effectLst>
              <a:latin typeface="Arial" panose="020B0604020202020204" pitchFamily="34" charset="0"/>
              <a:cs typeface="+mn-cs"/>
            </a:endParaRPr>
          </a:p>
        </p:txBody>
      </p:sp>
      <p:sp>
        <p:nvSpPr>
          <p:cNvPr id="299017" name="AutoShape 9"/>
          <p:cNvSpPr>
            <a:spLocks noChangeArrowheads="1"/>
          </p:cNvSpPr>
          <p:nvPr/>
        </p:nvSpPr>
        <p:spPr bwMode="auto">
          <a:xfrm>
            <a:off x="1528763" y="4973638"/>
            <a:ext cx="1695450" cy="1311275"/>
          </a:xfrm>
          <a:prstGeom prst="irregularSeal2">
            <a:avLst/>
          </a:prstGeom>
          <a:gradFill rotWithShape="0">
            <a:gsLst>
              <a:gs pos="0">
                <a:srgbClr val="0000FF">
                  <a:gamma/>
                  <a:tint val="0"/>
                  <a:invGamma/>
                </a:srgbClr>
              </a:gs>
              <a:gs pos="100000">
                <a:srgbClr val="0000FF"/>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631" tIns="40315" rIns="80631" bIns="40315" anchor="ctr"/>
          <a:lstStyle>
            <a:lvl1pPr algn="l" defTabSz="806450">
              <a:defRPr sz="2400">
                <a:solidFill>
                  <a:schemeClr val="tx1"/>
                </a:solidFill>
                <a:latin typeface="Times New Roman" panose="02020603050405020304" pitchFamily="18" charset="0"/>
              </a:defRPr>
            </a:lvl1pPr>
            <a:lvl2pPr marL="404813" algn="l" defTabSz="806450">
              <a:defRPr sz="2400">
                <a:solidFill>
                  <a:schemeClr val="tx1"/>
                </a:solidFill>
                <a:latin typeface="Times New Roman" panose="02020603050405020304" pitchFamily="18" charset="0"/>
              </a:defRPr>
            </a:lvl2pPr>
            <a:lvl3pPr marL="806450" algn="l" defTabSz="806450">
              <a:defRPr sz="2400">
                <a:solidFill>
                  <a:schemeClr val="tx1"/>
                </a:solidFill>
                <a:latin typeface="Times New Roman" panose="02020603050405020304" pitchFamily="18" charset="0"/>
              </a:defRPr>
            </a:lvl3pPr>
            <a:lvl4pPr marL="1211263" algn="l" defTabSz="806450">
              <a:defRPr sz="2400">
                <a:solidFill>
                  <a:schemeClr val="tx1"/>
                </a:solidFill>
                <a:latin typeface="Times New Roman" panose="02020603050405020304" pitchFamily="18" charset="0"/>
              </a:defRPr>
            </a:lvl4pPr>
            <a:lvl5pPr marL="1612900" algn="l" defTabSz="806450">
              <a:defRPr sz="2400">
                <a:solidFill>
                  <a:schemeClr val="tx1"/>
                </a:solidFill>
                <a:latin typeface="Times New Roman" panose="02020603050405020304" pitchFamily="18" charset="0"/>
              </a:defRPr>
            </a:lvl5pPr>
            <a:lvl6pPr marL="2070100" defTabSz="806450" eaLnBrk="0" fontAlgn="base" hangingPunct="0">
              <a:spcBef>
                <a:spcPct val="0"/>
              </a:spcBef>
              <a:spcAft>
                <a:spcPct val="0"/>
              </a:spcAft>
              <a:defRPr sz="2400">
                <a:solidFill>
                  <a:schemeClr val="tx1"/>
                </a:solidFill>
                <a:latin typeface="Times New Roman" panose="02020603050405020304" pitchFamily="18" charset="0"/>
              </a:defRPr>
            </a:lvl6pPr>
            <a:lvl7pPr marL="2527300" defTabSz="806450" eaLnBrk="0" fontAlgn="base" hangingPunct="0">
              <a:spcBef>
                <a:spcPct val="0"/>
              </a:spcBef>
              <a:spcAft>
                <a:spcPct val="0"/>
              </a:spcAft>
              <a:defRPr sz="2400">
                <a:solidFill>
                  <a:schemeClr val="tx1"/>
                </a:solidFill>
                <a:latin typeface="Times New Roman" panose="02020603050405020304" pitchFamily="18" charset="0"/>
              </a:defRPr>
            </a:lvl7pPr>
            <a:lvl8pPr marL="2984500" defTabSz="806450" eaLnBrk="0" fontAlgn="base" hangingPunct="0">
              <a:spcBef>
                <a:spcPct val="0"/>
              </a:spcBef>
              <a:spcAft>
                <a:spcPct val="0"/>
              </a:spcAft>
              <a:defRPr sz="2400">
                <a:solidFill>
                  <a:schemeClr val="tx1"/>
                </a:solidFill>
                <a:latin typeface="Times New Roman" panose="02020603050405020304" pitchFamily="18" charset="0"/>
              </a:defRPr>
            </a:lvl8pPr>
            <a:lvl9pPr marL="3441700" defTabSz="80645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0" hangingPunct="0">
              <a:defRPr/>
            </a:pPr>
            <a:endParaRPr lang="ru-RU" altLang="ru-RU" sz="1600" smtClean="0">
              <a:solidFill>
                <a:srgbClr val="333333"/>
              </a:solidFill>
              <a:effectLst>
                <a:outerShdw blurRad="38100" dist="38100" dir="2700000" algn="tl">
                  <a:srgbClr val="000000"/>
                </a:outerShdw>
              </a:effectLst>
              <a:latin typeface="Arial" panose="020B0604020202020204" pitchFamily="34" charset="0"/>
              <a:cs typeface="+mn-cs"/>
            </a:endParaRPr>
          </a:p>
        </p:txBody>
      </p:sp>
      <p:sp>
        <p:nvSpPr>
          <p:cNvPr id="14346" name="Rectangle 10"/>
          <p:cNvSpPr>
            <a:spLocks noChangeArrowheads="1"/>
          </p:cNvSpPr>
          <p:nvPr/>
        </p:nvSpPr>
        <p:spPr bwMode="auto">
          <a:xfrm>
            <a:off x="1754188" y="3233738"/>
            <a:ext cx="1946275" cy="1200150"/>
          </a:xfrm>
          <a:prstGeom prst="rect">
            <a:avLst/>
          </a:prstGeom>
          <a:solidFill>
            <a:srgbClr val="99CCFF">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514" tIns="6757" rIns="13514" bIns="6757" anchor="ctr"/>
          <a:lstStyle>
            <a:lvl1pPr defTabSz="806450">
              <a:defRPr sz="1600">
                <a:solidFill>
                  <a:schemeClr val="tx1"/>
                </a:solidFill>
                <a:latin typeface="Arial" pitchFamily="34" charset="0"/>
              </a:defRPr>
            </a:lvl1pPr>
            <a:lvl2pPr marL="742950" indent="-285750" defTabSz="806450">
              <a:defRPr sz="1600">
                <a:solidFill>
                  <a:schemeClr val="tx1"/>
                </a:solidFill>
                <a:latin typeface="Arial" pitchFamily="34" charset="0"/>
              </a:defRPr>
            </a:lvl2pPr>
            <a:lvl3pPr marL="1143000" indent="-228600" defTabSz="806450">
              <a:defRPr sz="1600">
                <a:solidFill>
                  <a:schemeClr val="tx1"/>
                </a:solidFill>
                <a:latin typeface="Arial" pitchFamily="34" charset="0"/>
              </a:defRPr>
            </a:lvl3pPr>
            <a:lvl4pPr marL="1600200" indent="-228600" defTabSz="806450">
              <a:defRPr sz="1600">
                <a:solidFill>
                  <a:schemeClr val="tx1"/>
                </a:solidFill>
                <a:latin typeface="Arial" pitchFamily="34" charset="0"/>
              </a:defRPr>
            </a:lvl4pPr>
            <a:lvl5pPr marL="2057400" indent="-228600" defTabSz="806450">
              <a:defRPr sz="1600">
                <a:solidFill>
                  <a:schemeClr val="tx1"/>
                </a:solidFill>
                <a:latin typeface="Arial" pitchFamily="34" charset="0"/>
              </a:defRPr>
            </a:lvl5pPr>
            <a:lvl6pPr marL="2514600" indent="-228600" defTabSz="806450" eaLnBrk="0" fontAlgn="base" hangingPunct="0">
              <a:spcBef>
                <a:spcPct val="0"/>
              </a:spcBef>
              <a:spcAft>
                <a:spcPct val="0"/>
              </a:spcAft>
              <a:defRPr sz="1600">
                <a:solidFill>
                  <a:schemeClr val="tx1"/>
                </a:solidFill>
                <a:latin typeface="Arial" pitchFamily="34" charset="0"/>
              </a:defRPr>
            </a:lvl6pPr>
            <a:lvl7pPr marL="2971800" indent="-228600" defTabSz="806450" eaLnBrk="0" fontAlgn="base" hangingPunct="0">
              <a:spcBef>
                <a:spcPct val="0"/>
              </a:spcBef>
              <a:spcAft>
                <a:spcPct val="0"/>
              </a:spcAft>
              <a:defRPr sz="1600">
                <a:solidFill>
                  <a:schemeClr val="tx1"/>
                </a:solidFill>
                <a:latin typeface="Arial" pitchFamily="34" charset="0"/>
              </a:defRPr>
            </a:lvl7pPr>
            <a:lvl8pPr marL="3429000" indent="-228600" defTabSz="806450" eaLnBrk="0" fontAlgn="base" hangingPunct="0">
              <a:spcBef>
                <a:spcPct val="0"/>
              </a:spcBef>
              <a:spcAft>
                <a:spcPct val="0"/>
              </a:spcAft>
              <a:defRPr sz="1600">
                <a:solidFill>
                  <a:schemeClr val="tx1"/>
                </a:solidFill>
                <a:latin typeface="Arial" pitchFamily="34" charset="0"/>
              </a:defRPr>
            </a:lvl8pPr>
            <a:lvl9pPr marL="3886200" indent="-228600" defTabSz="806450" eaLnBrk="0" fontAlgn="base" hangingPunct="0">
              <a:spcBef>
                <a:spcPct val="0"/>
              </a:spcBef>
              <a:spcAft>
                <a:spcPct val="0"/>
              </a:spcAft>
              <a:defRPr sz="1600">
                <a:solidFill>
                  <a:schemeClr val="tx1"/>
                </a:solidFill>
                <a:latin typeface="Arial" pitchFamily="34" charset="0"/>
              </a:defRPr>
            </a:lvl9pPr>
          </a:lstStyle>
          <a:p>
            <a:pPr algn="ctr" eaLnBrk="0" hangingPunct="0"/>
            <a:r>
              <a:rPr lang="ru-RU" altLang="ru-RU" sz="1100" b="1" smtClean="0">
                <a:solidFill>
                  <a:srgbClr val="333333"/>
                </a:solidFill>
                <a:cs typeface="+mn-cs"/>
              </a:rPr>
              <a:t>АНТРОПОГЕННЫЕ</a:t>
            </a:r>
          </a:p>
          <a:p>
            <a:pPr algn="ctr" eaLnBrk="0" hangingPunct="0"/>
            <a:r>
              <a:rPr lang="ru-RU" altLang="ru-RU" sz="900" b="1" smtClean="0">
                <a:solidFill>
                  <a:srgbClr val="333333"/>
                </a:solidFill>
                <a:cs typeface="+mn-cs"/>
              </a:rPr>
              <a:t>(нравственные, психологические, физиологические и др.) </a:t>
            </a:r>
          </a:p>
        </p:txBody>
      </p:sp>
      <p:sp>
        <p:nvSpPr>
          <p:cNvPr id="14347" name="Rectangle 11"/>
          <p:cNvSpPr>
            <a:spLocks noChangeArrowheads="1"/>
          </p:cNvSpPr>
          <p:nvPr/>
        </p:nvSpPr>
        <p:spPr bwMode="auto">
          <a:xfrm>
            <a:off x="1455738" y="5260975"/>
            <a:ext cx="1931987" cy="755650"/>
          </a:xfrm>
          <a:prstGeom prst="rect">
            <a:avLst/>
          </a:prstGeom>
          <a:solidFill>
            <a:srgbClr val="99CCFF">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631" tIns="40315" rIns="80631" bIns="40315" anchor="ctr"/>
          <a:lstStyle>
            <a:lvl1pPr defTabSz="806450">
              <a:defRPr sz="1600">
                <a:solidFill>
                  <a:schemeClr val="tx1"/>
                </a:solidFill>
                <a:latin typeface="Arial" pitchFamily="34" charset="0"/>
              </a:defRPr>
            </a:lvl1pPr>
            <a:lvl2pPr marL="742950" indent="-285750" defTabSz="806450">
              <a:defRPr sz="1600">
                <a:solidFill>
                  <a:schemeClr val="tx1"/>
                </a:solidFill>
                <a:latin typeface="Arial" pitchFamily="34" charset="0"/>
              </a:defRPr>
            </a:lvl2pPr>
            <a:lvl3pPr marL="1143000" indent="-228600" defTabSz="806450">
              <a:defRPr sz="1600">
                <a:solidFill>
                  <a:schemeClr val="tx1"/>
                </a:solidFill>
                <a:latin typeface="Arial" pitchFamily="34" charset="0"/>
              </a:defRPr>
            </a:lvl3pPr>
            <a:lvl4pPr marL="1600200" indent="-228600" defTabSz="806450">
              <a:defRPr sz="1600">
                <a:solidFill>
                  <a:schemeClr val="tx1"/>
                </a:solidFill>
                <a:latin typeface="Arial" pitchFamily="34" charset="0"/>
              </a:defRPr>
            </a:lvl4pPr>
            <a:lvl5pPr marL="2057400" indent="-228600" defTabSz="806450">
              <a:defRPr sz="1600">
                <a:solidFill>
                  <a:schemeClr val="tx1"/>
                </a:solidFill>
                <a:latin typeface="Arial" pitchFamily="34" charset="0"/>
              </a:defRPr>
            </a:lvl5pPr>
            <a:lvl6pPr marL="2514600" indent="-228600" defTabSz="806450" eaLnBrk="0" fontAlgn="base" hangingPunct="0">
              <a:spcBef>
                <a:spcPct val="0"/>
              </a:spcBef>
              <a:spcAft>
                <a:spcPct val="0"/>
              </a:spcAft>
              <a:defRPr sz="1600">
                <a:solidFill>
                  <a:schemeClr val="tx1"/>
                </a:solidFill>
                <a:latin typeface="Arial" pitchFamily="34" charset="0"/>
              </a:defRPr>
            </a:lvl6pPr>
            <a:lvl7pPr marL="2971800" indent="-228600" defTabSz="806450" eaLnBrk="0" fontAlgn="base" hangingPunct="0">
              <a:spcBef>
                <a:spcPct val="0"/>
              </a:spcBef>
              <a:spcAft>
                <a:spcPct val="0"/>
              </a:spcAft>
              <a:defRPr sz="1600">
                <a:solidFill>
                  <a:schemeClr val="tx1"/>
                </a:solidFill>
                <a:latin typeface="Arial" pitchFamily="34" charset="0"/>
              </a:defRPr>
            </a:lvl7pPr>
            <a:lvl8pPr marL="3429000" indent="-228600" defTabSz="806450" eaLnBrk="0" fontAlgn="base" hangingPunct="0">
              <a:spcBef>
                <a:spcPct val="0"/>
              </a:spcBef>
              <a:spcAft>
                <a:spcPct val="0"/>
              </a:spcAft>
              <a:defRPr sz="1600">
                <a:solidFill>
                  <a:schemeClr val="tx1"/>
                </a:solidFill>
                <a:latin typeface="Arial" pitchFamily="34" charset="0"/>
              </a:defRPr>
            </a:lvl8pPr>
            <a:lvl9pPr marL="3886200" indent="-228600" defTabSz="806450" eaLnBrk="0" fontAlgn="base" hangingPunct="0">
              <a:spcBef>
                <a:spcPct val="0"/>
              </a:spcBef>
              <a:spcAft>
                <a:spcPct val="0"/>
              </a:spcAft>
              <a:defRPr sz="1600">
                <a:solidFill>
                  <a:schemeClr val="tx1"/>
                </a:solidFill>
                <a:latin typeface="Arial" pitchFamily="34" charset="0"/>
              </a:defRPr>
            </a:lvl9pPr>
          </a:lstStyle>
          <a:p>
            <a:pPr algn="ctr" eaLnBrk="0" hangingPunct="0"/>
            <a:r>
              <a:rPr lang="ru-RU" altLang="ru-RU" sz="1200" b="1" smtClean="0">
                <a:solidFill>
                  <a:srgbClr val="333333"/>
                </a:solidFill>
                <a:cs typeface="+mn-cs"/>
              </a:rPr>
              <a:t>КОНКУРЕНЦИЯ</a:t>
            </a:r>
          </a:p>
          <a:p>
            <a:pPr algn="ctr" eaLnBrk="0" hangingPunct="0"/>
            <a:r>
              <a:rPr lang="ru-RU" altLang="ru-RU" sz="1000" b="1" smtClean="0">
                <a:solidFill>
                  <a:srgbClr val="333333"/>
                </a:solidFill>
                <a:cs typeface="+mn-cs"/>
              </a:rPr>
              <a:t>(преднамеренное </a:t>
            </a:r>
          </a:p>
          <a:p>
            <a:pPr algn="ctr" eaLnBrk="0" hangingPunct="0"/>
            <a:r>
              <a:rPr lang="ru-RU" altLang="ru-RU" sz="1000" b="1" smtClean="0">
                <a:solidFill>
                  <a:srgbClr val="333333"/>
                </a:solidFill>
                <a:cs typeface="+mn-cs"/>
              </a:rPr>
              <a:t>информационное </a:t>
            </a:r>
          </a:p>
          <a:p>
            <a:pPr algn="ctr" eaLnBrk="0" hangingPunct="0"/>
            <a:r>
              <a:rPr lang="ru-RU" altLang="ru-RU" sz="1000" b="1" smtClean="0">
                <a:solidFill>
                  <a:srgbClr val="333333"/>
                </a:solidFill>
                <a:cs typeface="+mn-cs"/>
              </a:rPr>
              <a:t>воздействие)</a:t>
            </a:r>
          </a:p>
        </p:txBody>
      </p:sp>
      <p:sp>
        <p:nvSpPr>
          <p:cNvPr id="299020" name="AutoShape 12"/>
          <p:cNvSpPr>
            <a:spLocks noChangeArrowheads="1"/>
          </p:cNvSpPr>
          <p:nvPr/>
        </p:nvSpPr>
        <p:spPr bwMode="auto">
          <a:xfrm>
            <a:off x="5715000" y="2824163"/>
            <a:ext cx="1182688" cy="1103312"/>
          </a:xfrm>
          <a:prstGeom prst="irregularSeal2">
            <a:avLst/>
          </a:prstGeom>
          <a:gradFill rotWithShape="0">
            <a:gsLst>
              <a:gs pos="0">
                <a:srgbClr val="0000FF">
                  <a:gamma/>
                  <a:tint val="0"/>
                  <a:invGamma/>
                </a:srgbClr>
              </a:gs>
              <a:gs pos="100000">
                <a:srgbClr val="0000FF"/>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631" tIns="40315" rIns="80631" bIns="40315" anchor="ctr"/>
          <a:lstStyle>
            <a:lvl1pPr algn="l" defTabSz="806450">
              <a:defRPr sz="2400">
                <a:solidFill>
                  <a:schemeClr val="tx1"/>
                </a:solidFill>
                <a:latin typeface="Times New Roman" panose="02020603050405020304" pitchFamily="18" charset="0"/>
              </a:defRPr>
            </a:lvl1pPr>
            <a:lvl2pPr marL="404813" algn="l" defTabSz="806450">
              <a:defRPr sz="2400">
                <a:solidFill>
                  <a:schemeClr val="tx1"/>
                </a:solidFill>
                <a:latin typeface="Times New Roman" panose="02020603050405020304" pitchFamily="18" charset="0"/>
              </a:defRPr>
            </a:lvl2pPr>
            <a:lvl3pPr marL="806450" algn="l" defTabSz="806450">
              <a:defRPr sz="2400">
                <a:solidFill>
                  <a:schemeClr val="tx1"/>
                </a:solidFill>
                <a:latin typeface="Times New Roman" panose="02020603050405020304" pitchFamily="18" charset="0"/>
              </a:defRPr>
            </a:lvl3pPr>
            <a:lvl4pPr marL="1211263" algn="l" defTabSz="806450">
              <a:defRPr sz="2400">
                <a:solidFill>
                  <a:schemeClr val="tx1"/>
                </a:solidFill>
                <a:latin typeface="Times New Roman" panose="02020603050405020304" pitchFamily="18" charset="0"/>
              </a:defRPr>
            </a:lvl4pPr>
            <a:lvl5pPr marL="1612900" algn="l" defTabSz="806450">
              <a:defRPr sz="2400">
                <a:solidFill>
                  <a:schemeClr val="tx1"/>
                </a:solidFill>
                <a:latin typeface="Times New Roman" panose="02020603050405020304" pitchFamily="18" charset="0"/>
              </a:defRPr>
            </a:lvl5pPr>
            <a:lvl6pPr marL="2070100" defTabSz="806450" eaLnBrk="0" fontAlgn="base" hangingPunct="0">
              <a:spcBef>
                <a:spcPct val="0"/>
              </a:spcBef>
              <a:spcAft>
                <a:spcPct val="0"/>
              </a:spcAft>
              <a:defRPr sz="2400">
                <a:solidFill>
                  <a:schemeClr val="tx1"/>
                </a:solidFill>
                <a:latin typeface="Times New Roman" panose="02020603050405020304" pitchFamily="18" charset="0"/>
              </a:defRPr>
            </a:lvl6pPr>
            <a:lvl7pPr marL="2527300" defTabSz="806450" eaLnBrk="0" fontAlgn="base" hangingPunct="0">
              <a:spcBef>
                <a:spcPct val="0"/>
              </a:spcBef>
              <a:spcAft>
                <a:spcPct val="0"/>
              </a:spcAft>
              <a:defRPr sz="2400">
                <a:solidFill>
                  <a:schemeClr val="tx1"/>
                </a:solidFill>
                <a:latin typeface="Times New Roman" panose="02020603050405020304" pitchFamily="18" charset="0"/>
              </a:defRPr>
            </a:lvl7pPr>
            <a:lvl8pPr marL="2984500" defTabSz="806450" eaLnBrk="0" fontAlgn="base" hangingPunct="0">
              <a:spcBef>
                <a:spcPct val="0"/>
              </a:spcBef>
              <a:spcAft>
                <a:spcPct val="0"/>
              </a:spcAft>
              <a:defRPr sz="2400">
                <a:solidFill>
                  <a:schemeClr val="tx1"/>
                </a:solidFill>
                <a:latin typeface="Times New Roman" panose="02020603050405020304" pitchFamily="18" charset="0"/>
              </a:defRPr>
            </a:lvl8pPr>
            <a:lvl9pPr marL="3441700" defTabSz="80645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0" hangingPunct="0">
              <a:defRPr/>
            </a:pPr>
            <a:endParaRPr lang="ru-RU" altLang="ru-RU" sz="1600" smtClean="0">
              <a:solidFill>
                <a:srgbClr val="333333"/>
              </a:solidFill>
              <a:effectLst>
                <a:outerShdw blurRad="38100" dist="38100" dir="2700000" algn="tl">
                  <a:srgbClr val="000000"/>
                </a:outerShdw>
              </a:effectLst>
              <a:latin typeface="Arial" panose="020B0604020202020204" pitchFamily="34" charset="0"/>
              <a:cs typeface="+mn-cs"/>
            </a:endParaRPr>
          </a:p>
        </p:txBody>
      </p:sp>
      <p:sp>
        <p:nvSpPr>
          <p:cNvPr id="14349" name="AutoShape 13"/>
          <p:cNvSpPr>
            <a:spLocks noChangeArrowheads="1"/>
          </p:cNvSpPr>
          <p:nvPr/>
        </p:nvSpPr>
        <p:spPr bwMode="auto">
          <a:xfrm rot="8327652">
            <a:off x="3317875" y="2989263"/>
            <a:ext cx="2603500" cy="247650"/>
          </a:xfrm>
          <a:prstGeom prst="notchedRightArrow">
            <a:avLst>
              <a:gd name="adj1" fmla="val 14287"/>
              <a:gd name="adj2" fmla="val 205876"/>
            </a:avLst>
          </a:prstGeom>
          <a:gradFill rotWithShape="0">
            <a:gsLst>
              <a:gs pos="0">
                <a:srgbClr val="FF6600"/>
              </a:gs>
              <a:gs pos="100000">
                <a:srgbClr val="FFFFFF"/>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endParaRPr lang="ru-RU" altLang="ru-RU" smtClean="0">
              <a:solidFill>
                <a:srgbClr val="333333"/>
              </a:solidFill>
              <a:cs typeface="+mn-cs"/>
            </a:endParaRPr>
          </a:p>
        </p:txBody>
      </p:sp>
      <p:sp>
        <p:nvSpPr>
          <p:cNvPr id="14350" name="Oval 14"/>
          <p:cNvSpPr>
            <a:spLocks noChangeArrowheads="1"/>
          </p:cNvSpPr>
          <p:nvPr/>
        </p:nvSpPr>
        <p:spPr bwMode="auto">
          <a:xfrm>
            <a:off x="4624388" y="2009775"/>
            <a:ext cx="1368425" cy="1309688"/>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825" tIns="42912" rIns="85825" bIns="42912" anchor="ctr"/>
          <a:lstStyle>
            <a:lvl1pPr defTabSz="858838">
              <a:defRPr sz="1600">
                <a:solidFill>
                  <a:schemeClr val="tx1"/>
                </a:solidFill>
                <a:latin typeface="Arial" pitchFamily="34" charset="0"/>
              </a:defRPr>
            </a:lvl1pPr>
            <a:lvl2pPr marL="742950" indent="-285750" defTabSz="858838">
              <a:defRPr sz="1600">
                <a:solidFill>
                  <a:schemeClr val="tx1"/>
                </a:solidFill>
                <a:latin typeface="Arial" pitchFamily="34" charset="0"/>
              </a:defRPr>
            </a:lvl2pPr>
            <a:lvl3pPr marL="1143000" indent="-228600" defTabSz="858838">
              <a:defRPr sz="1600">
                <a:solidFill>
                  <a:schemeClr val="tx1"/>
                </a:solidFill>
                <a:latin typeface="Arial" pitchFamily="34" charset="0"/>
              </a:defRPr>
            </a:lvl3pPr>
            <a:lvl4pPr marL="1600200" indent="-228600" defTabSz="858838">
              <a:defRPr sz="1600">
                <a:solidFill>
                  <a:schemeClr val="tx1"/>
                </a:solidFill>
                <a:latin typeface="Arial" pitchFamily="34" charset="0"/>
              </a:defRPr>
            </a:lvl4pPr>
            <a:lvl5pPr marL="2057400" indent="-228600" defTabSz="858838">
              <a:defRPr sz="1600">
                <a:solidFill>
                  <a:schemeClr val="tx1"/>
                </a:solidFill>
                <a:latin typeface="Arial" pitchFamily="34" charset="0"/>
              </a:defRPr>
            </a:lvl5pPr>
            <a:lvl6pPr marL="2514600" indent="-228600" defTabSz="858838" eaLnBrk="0" fontAlgn="base" hangingPunct="0">
              <a:spcBef>
                <a:spcPct val="0"/>
              </a:spcBef>
              <a:spcAft>
                <a:spcPct val="0"/>
              </a:spcAft>
              <a:defRPr sz="1600">
                <a:solidFill>
                  <a:schemeClr val="tx1"/>
                </a:solidFill>
                <a:latin typeface="Arial" pitchFamily="34" charset="0"/>
              </a:defRPr>
            </a:lvl6pPr>
            <a:lvl7pPr marL="2971800" indent="-228600" defTabSz="858838" eaLnBrk="0" fontAlgn="base" hangingPunct="0">
              <a:spcBef>
                <a:spcPct val="0"/>
              </a:spcBef>
              <a:spcAft>
                <a:spcPct val="0"/>
              </a:spcAft>
              <a:defRPr sz="1600">
                <a:solidFill>
                  <a:schemeClr val="tx1"/>
                </a:solidFill>
                <a:latin typeface="Arial" pitchFamily="34" charset="0"/>
              </a:defRPr>
            </a:lvl7pPr>
            <a:lvl8pPr marL="3429000" indent="-228600" defTabSz="858838" eaLnBrk="0" fontAlgn="base" hangingPunct="0">
              <a:spcBef>
                <a:spcPct val="0"/>
              </a:spcBef>
              <a:spcAft>
                <a:spcPct val="0"/>
              </a:spcAft>
              <a:defRPr sz="1600">
                <a:solidFill>
                  <a:schemeClr val="tx1"/>
                </a:solidFill>
                <a:latin typeface="Arial" pitchFamily="34" charset="0"/>
              </a:defRPr>
            </a:lvl8pPr>
            <a:lvl9pPr marL="3886200" indent="-228600" defTabSz="858838" eaLnBrk="0" fontAlgn="base" hangingPunct="0">
              <a:spcBef>
                <a:spcPct val="0"/>
              </a:spcBef>
              <a:spcAft>
                <a:spcPct val="0"/>
              </a:spcAft>
              <a:defRPr sz="1600">
                <a:solidFill>
                  <a:schemeClr val="tx1"/>
                </a:solidFill>
                <a:latin typeface="Arial" pitchFamily="34" charset="0"/>
              </a:defRPr>
            </a:lvl9pPr>
          </a:lstStyle>
          <a:p>
            <a:pPr algn="ctr" eaLnBrk="0" hangingPunct="0"/>
            <a:r>
              <a:rPr lang="ru-RU" altLang="ru-RU" sz="1200" b="1" smtClean="0">
                <a:solidFill>
                  <a:srgbClr val="333333"/>
                </a:solidFill>
                <a:cs typeface="+mn-cs"/>
              </a:rPr>
              <a:t> </a:t>
            </a:r>
          </a:p>
        </p:txBody>
      </p:sp>
      <p:sp>
        <p:nvSpPr>
          <p:cNvPr id="299023" name="Rectangle 15"/>
          <p:cNvSpPr>
            <a:spLocks noChangeArrowheads="1"/>
          </p:cNvSpPr>
          <p:nvPr/>
        </p:nvSpPr>
        <p:spPr bwMode="auto">
          <a:xfrm>
            <a:off x="1476375" y="1484313"/>
            <a:ext cx="3527425" cy="492125"/>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631" tIns="40315" rIns="80631" bIns="40315" anchor="ctr"/>
          <a:lstStyle>
            <a:lvl1pPr algn="l" defTabSz="806450">
              <a:defRPr sz="2400">
                <a:solidFill>
                  <a:schemeClr val="tx1"/>
                </a:solidFill>
                <a:latin typeface="Times New Roman" panose="02020603050405020304" pitchFamily="18" charset="0"/>
              </a:defRPr>
            </a:lvl1pPr>
            <a:lvl2pPr marL="404813" algn="l" defTabSz="806450">
              <a:defRPr sz="2400">
                <a:solidFill>
                  <a:schemeClr val="tx1"/>
                </a:solidFill>
                <a:latin typeface="Times New Roman" panose="02020603050405020304" pitchFamily="18" charset="0"/>
              </a:defRPr>
            </a:lvl2pPr>
            <a:lvl3pPr marL="806450" algn="l" defTabSz="806450">
              <a:defRPr sz="2400">
                <a:solidFill>
                  <a:schemeClr val="tx1"/>
                </a:solidFill>
                <a:latin typeface="Times New Roman" panose="02020603050405020304" pitchFamily="18" charset="0"/>
              </a:defRPr>
            </a:lvl3pPr>
            <a:lvl4pPr marL="1211263" algn="l" defTabSz="806450">
              <a:defRPr sz="2400">
                <a:solidFill>
                  <a:schemeClr val="tx1"/>
                </a:solidFill>
                <a:latin typeface="Times New Roman" panose="02020603050405020304" pitchFamily="18" charset="0"/>
              </a:defRPr>
            </a:lvl4pPr>
            <a:lvl5pPr marL="1612900" algn="l" defTabSz="806450">
              <a:defRPr sz="2400">
                <a:solidFill>
                  <a:schemeClr val="tx1"/>
                </a:solidFill>
                <a:latin typeface="Times New Roman" panose="02020603050405020304" pitchFamily="18" charset="0"/>
              </a:defRPr>
            </a:lvl5pPr>
            <a:lvl6pPr marL="2070100" defTabSz="806450" eaLnBrk="0" fontAlgn="base" hangingPunct="0">
              <a:spcBef>
                <a:spcPct val="0"/>
              </a:spcBef>
              <a:spcAft>
                <a:spcPct val="0"/>
              </a:spcAft>
              <a:defRPr sz="2400">
                <a:solidFill>
                  <a:schemeClr val="tx1"/>
                </a:solidFill>
                <a:latin typeface="Times New Roman" panose="02020603050405020304" pitchFamily="18" charset="0"/>
              </a:defRPr>
            </a:lvl6pPr>
            <a:lvl7pPr marL="2527300" defTabSz="806450" eaLnBrk="0" fontAlgn="base" hangingPunct="0">
              <a:spcBef>
                <a:spcPct val="0"/>
              </a:spcBef>
              <a:spcAft>
                <a:spcPct val="0"/>
              </a:spcAft>
              <a:defRPr sz="2400">
                <a:solidFill>
                  <a:schemeClr val="tx1"/>
                </a:solidFill>
                <a:latin typeface="Times New Roman" panose="02020603050405020304" pitchFamily="18" charset="0"/>
              </a:defRPr>
            </a:lvl7pPr>
            <a:lvl8pPr marL="2984500" defTabSz="806450" eaLnBrk="0" fontAlgn="base" hangingPunct="0">
              <a:spcBef>
                <a:spcPct val="0"/>
              </a:spcBef>
              <a:spcAft>
                <a:spcPct val="0"/>
              </a:spcAft>
              <a:defRPr sz="2400">
                <a:solidFill>
                  <a:schemeClr val="tx1"/>
                </a:solidFill>
                <a:latin typeface="Times New Roman" panose="02020603050405020304" pitchFamily="18" charset="0"/>
              </a:defRPr>
            </a:lvl8pPr>
            <a:lvl9pPr marL="3441700" defTabSz="80645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hangingPunct="0">
              <a:defRPr/>
            </a:pPr>
            <a:r>
              <a:rPr lang="ru-RU" altLang="ru-RU" sz="1300" b="1" smtClean="0">
                <a:solidFill>
                  <a:srgbClr val="FF7C80"/>
                </a:solidFill>
                <a:effectLst>
                  <a:outerShdw blurRad="38100" dist="38100" dir="2700000" algn="tl">
                    <a:srgbClr val="000000"/>
                  </a:outerShdw>
                </a:effectLst>
                <a:latin typeface="Arial" panose="020B0604020202020204" pitchFamily="34" charset="0"/>
                <a:cs typeface="+mn-cs"/>
              </a:rPr>
              <a:t>СУБЪЕКТ ОБЕСПЕЧЕНИЯ </a:t>
            </a:r>
          </a:p>
          <a:p>
            <a:pPr algn="ctr" eaLnBrk="0" hangingPunct="0">
              <a:defRPr/>
            </a:pPr>
            <a:r>
              <a:rPr lang="ru-RU" altLang="ru-RU" sz="1300" b="1" smtClean="0">
                <a:solidFill>
                  <a:srgbClr val="FF7C80"/>
                </a:solidFill>
                <a:effectLst>
                  <a:outerShdw blurRad="38100" dist="38100" dir="2700000" algn="tl">
                    <a:srgbClr val="000000"/>
                  </a:outerShdw>
                </a:effectLst>
                <a:latin typeface="Arial" panose="020B0604020202020204" pitchFamily="34" charset="0"/>
                <a:cs typeface="+mn-cs"/>
              </a:rPr>
              <a:t>ИНФОРМАЦИОННОЙ БЕЗОПАСНОСТИ</a:t>
            </a:r>
          </a:p>
        </p:txBody>
      </p:sp>
      <p:sp>
        <p:nvSpPr>
          <p:cNvPr id="14352" name="AutoShape 16"/>
          <p:cNvSpPr>
            <a:spLocks noChangeArrowheads="1"/>
          </p:cNvSpPr>
          <p:nvPr/>
        </p:nvSpPr>
        <p:spPr bwMode="auto">
          <a:xfrm rot="-4819393">
            <a:off x="3792537" y="3922713"/>
            <a:ext cx="1958975" cy="171450"/>
          </a:xfrm>
          <a:prstGeom prst="notchedRightArrow">
            <a:avLst>
              <a:gd name="adj1" fmla="val 25963"/>
              <a:gd name="adj2" fmla="val 366264"/>
            </a:avLst>
          </a:prstGeom>
          <a:gradFill rotWithShape="0">
            <a:gsLst>
              <a:gs pos="0">
                <a:srgbClr val="FFFFFF"/>
              </a:gs>
              <a:gs pos="100000">
                <a:srgbClr val="3366FF"/>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endParaRPr lang="ru-RU" altLang="ru-RU" smtClean="0">
              <a:solidFill>
                <a:srgbClr val="333333"/>
              </a:solidFill>
              <a:cs typeface="+mn-cs"/>
            </a:endParaRPr>
          </a:p>
        </p:txBody>
      </p:sp>
      <p:sp>
        <p:nvSpPr>
          <p:cNvPr id="299025" name="AutoShape 17"/>
          <p:cNvSpPr>
            <a:spLocks noChangeArrowheads="1"/>
          </p:cNvSpPr>
          <p:nvPr/>
        </p:nvSpPr>
        <p:spPr bwMode="auto">
          <a:xfrm>
            <a:off x="3771900" y="4314825"/>
            <a:ext cx="1260475" cy="1309688"/>
          </a:xfrm>
          <a:prstGeom prst="irregularSeal2">
            <a:avLst/>
          </a:prstGeom>
          <a:gradFill rotWithShape="0">
            <a:gsLst>
              <a:gs pos="0">
                <a:srgbClr val="0000FF">
                  <a:gamma/>
                  <a:tint val="0"/>
                  <a:invGamma/>
                </a:srgbClr>
              </a:gs>
              <a:gs pos="100000">
                <a:srgbClr val="0000FF"/>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631" tIns="40315" rIns="80631" bIns="40315" anchor="ctr"/>
          <a:lstStyle>
            <a:lvl1pPr algn="l" defTabSz="806450">
              <a:defRPr sz="2400">
                <a:solidFill>
                  <a:schemeClr val="tx1"/>
                </a:solidFill>
                <a:latin typeface="Times New Roman" panose="02020603050405020304" pitchFamily="18" charset="0"/>
              </a:defRPr>
            </a:lvl1pPr>
            <a:lvl2pPr marL="404813" algn="l" defTabSz="806450">
              <a:defRPr sz="2400">
                <a:solidFill>
                  <a:schemeClr val="tx1"/>
                </a:solidFill>
                <a:latin typeface="Times New Roman" panose="02020603050405020304" pitchFamily="18" charset="0"/>
              </a:defRPr>
            </a:lvl2pPr>
            <a:lvl3pPr marL="806450" algn="l" defTabSz="806450">
              <a:defRPr sz="2400">
                <a:solidFill>
                  <a:schemeClr val="tx1"/>
                </a:solidFill>
                <a:latin typeface="Times New Roman" panose="02020603050405020304" pitchFamily="18" charset="0"/>
              </a:defRPr>
            </a:lvl3pPr>
            <a:lvl4pPr marL="1211263" algn="l" defTabSz="806450">
              <a:defRPr sz="2400">
                <a:solidFill>
                  <a:schemeClr val="tx1"/>
                </a:solidFill>
                <a:latin typeface="Times New Roman" panose="02020603050405020304" pitchFamily="18" charset="0"/>
              </a:defRPr>
            </a:lvl4pPr>
            <a:lvl5pPr marL="1612900" algn="l" defTabSz="806450">
              <a:defRPr sz="2400">
                <a:solidFill>
                  <a:schemeClr val="tx1"/>
                </a:solidFill>
                <a:latin typeface="Times New Roman" panose="02020603050405020304" pitchFamily="18" charset="0"/>
              </a:defRPr>
            </a:lvl5pPr>
            <a:lvl6pPr marL="2070100" defTabSz="806450" eaLnBrk="0" fontAlgn="base" hangingPunct="0">
              <a:spcBef>
                <a:spcPct val="0"/>
              </a:spcBef>
              <a:spcAft>
                <a:spcPct val="0"/>
              </a:spcAft>
              <a:defRPr sz="2400">
                <a:solidFill>
                  <a:schemeClr val="tx1"/>
                </a:solidFill>
                <a:latin typeface="Times New Roman" panose="02020603050405020304" pitchFamily="18" charset="0"/>
              </a:defRPr>
            </a:lvl6pPr>
            <a:lvl7pPr marL="2527300" defTabSz="806450" eaLnBrk="0" fontAlgn="base" hangingPunct="0">
              <a:spcBef>
                <a:spcPct val="0"/>
              </a:spcBef>
              <a:spcAft>
                <a:spcPct val="0"/>
              </a:spcAft>
              <a:defRPr sz="2400">
                <a:solidFill>
                  <a:schemeClr val="tx1"/>
                </a:solidFill>
                <a:latin typeface="Times New Roman" panose="02020603050405020304" pitchFamily="18" charset="0"/>
              </a:defRPr>
            </a:lvl7pPr>
            <a:lvl8pPr marL="2984500" defTabSz="806450" eaLnBrk="0" fontAlgn="base" hangingPunct="0">
              <a:spcBef>
                <a:spcPct val="0"/>
              </a:spcBef>
              <a:spcAft>
                <a:spcPct val="0"/>
              </a:spcAft>
              <a:defRPr sz="2400">
                <a:solidFill>
                  <a:schemeClr val="tx1"/>
                </a:solidFill>
                <a:latin typeface="Times New Roman" panose="02020603050405020304" pitchFamily="18" charset="0"/>
              </a:defRPr>
            </a:lvl8pPr>
            <a:lvl9pPr marL="3441700" defTabSz="80645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0" hangingPunct="0">
              <a:defRPr/>
            </a:pPr>
            <a:endParaRPr lang="ru-RU" altLang="ru-RU" sz="1600" smtClean="0">
              <a:solidFill>
                <a:srgbClr val="333333"/>
              </a:solidFill>
              <a:effectLst>
                <a:outerShdw blurRad="38100" dist="38100" dir="2700000" algn="tl">
                  <a:srgbClr val="000000"/>
                </a:outerShdw>
              </a:effectLst>
              <a:latin typeface="Arial" panose="020B0604020202020204" pitchFamily="34" charset="0"/>
              <a:cs typeface="+mn-cs"/>
            </a:endParaRPr>
          </a:p>
        </p:txBody>
      </p:sp>
      <p:sp>
        <p:nvSpPr>
          <p:cNvPr id="14354" name="Rectangle 18"/>
          <p:cNvSpPr>
            <a:spLocks noChangeArrowheads="1"/>
          </p:cNvSpPr>
          <p:nvPr/>
        </p:nvSpPr>
        <p:spPr bwMode="auto">
          <a:xfrm>
            <a:off x="3657600" y="4519613"/>
            <a:ext cx="1560513" cy="1074737"/>
          </a:xfrm>
          <a:prstGeom prst="rect">
            <a:avLst/>
          </a:prstGeom>
          <a:solidFill>
            <a:srgbClr val="99CCFF">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514" tIns="6757" rIns="13514" bIns="6757" anchor="ctr"/>
          <a:lstStyle>
            <a:lvl1pPr defTabSz="806450">
              <a:defRPr sz="1600">
                <a:solidFill>
                  <a:schemeClr val="tx1"/>
                </a:solidFill>
                <a:latin typeface="Arial" pitchFamily="34" charset="0"/>
              </a:defRPr>
            </a:lvl1pPr>
            <a:lvl2pPr marL="742950" indent="-285750" defTabSz="806450">
              <a:defRPr sz="1600">
                <a:solidFill>
                  <a:schemeClr val="tx1"/>
                </a:solidFill>
                <a:latin typeface="Arial" pitchFamily="34" charset="0"/>
              </a:defRPr>
            </a:lvl2pPr>
            <a:lvl3pPr marL="1143000" indent="-228600" defTabSz="806450">
              <a:defRPr sz="1600">
                <a:solidFill>
                  <a:schemeClr val="tx1"/>
                </a:solidFill>
                <a:latin typeface="Arial" pitchFamily="34" charset="0"/>
              </a:defRPr>
            </a:lvl3pPr>
            <a:lvl4pPr marL="1600200" indent="-228600" defTabSz="806450">
              <a:defRPr sz="1600">
                <a:solidFill>
                  <a:schemeClr val="tx1"/>
                </a:solidFill>
                <a:latin typeface="Arial" pitchFamily="34" charset="0"/>
              </a:defRPr>
            </a:lvl4pPr>
            <a:lvl5pPr marL="2057400" indent="-228600" defTabSz="806450">
              <a:defRPr sz="1600">
                <a:solidFill>
                  <a:schemeClr val="tx1"/>
                </a:solidFill>
                <a:latin typeface="Arial" pitchFamily="34" charset="0"/>
              </a:defRPr>
            </a:lvl5pPr>
            <a:lvl6pPr marL="2514600" indent="-228600" defTabSz="806450" eaLnBrk="0" fontAlgn="base" hangingPunct="0">
              <a:spcBef>
                <a:spcPct val="0"/>
              </a:spcBef>
              <a:spcAft>
                <a:spcPct val="0"/>
              </a:spcAft>
              <a:defRPr sz="1600">
                <a:solidFill>
                  <a:schemeClr val="tx1"/>
                </a:solidFill>
                <a:latin typeface="Arial" pitchFamily="34" charset="0"/>
              </a:defRPr>
            </a:lvl6pPr>
            <a:lvl7pPr marL="2971800" indent="-228600" defTabSz="806450" eaLnBrk="0" fontAlgn="base" hangingPunct="0">
              <a:spcBef>
                <a:spcPct val="0"/>
              </a:spcBef>
              <a:spcAft>
                <a:spcPct val="0"/>
              </a:spcAft>
              <a:defRPr sz="1600">
                <a:solidFill>
                  <a:schemeClr val="tx1"/>
                </a:solidFill>
                <a:latin typeface="Arial" pitchFamily="34" charset="0"/>
              </a:defRPr>
            </a:lvl7pPr>
            <a:lvl8pPr marL="3429000" indent="-228600" defTabSz="806450" eaLnBrk="0" fontAlgn="base" hangingPunct="0">
              <a:spcBef>
                <a:spcPct val="0"/>
              </a:spcBef>
              <a:spcAft>
                <a:spcPct val="0"/>
              </a:spcAft>
              <a:defRPr sz="1600">
                <a:solidFill>
                  <a:schemeClr val="tx1"/>
                </a:solidFill>
                <a:latin typeface="Arial" pitchFamily="34" charset="0"/>
              </a:defRPr>
            </a:lvl8pPr>
            <a:lvl9pPr marL="3886200" indent="-228600" defTabSz="806450" eaLnBrk="0" fontAlgn="base" hangingPunct="0">
              <a:spcBef>
                <a:spcPct val="0"/>
              </a:spcBef>
              <a:spcAft>
                <a:spcPct val="0"/>
              </a:spcAft>
              <a:defRPr sz="1600">
                <a:solidFill>
                  <a:schemeClr val="tx1"/>
                </a:solidFill>
                <a:latin typeface="Arial" pitchFamily="34" charset="0"/>
              </a:defRPr>
            </a:lvl9pPr>
          </a:lstStyle>
          <a:p>
            <a:pPr algn="ctr" eaLnBrk="0" hangingPunct="0">
              <a:lnSpc>
                <a:spcPct val="90000"/>
              </a:lnSpc>
            </a:pPr>
            <a:r>
              <a:rPr lang="ru-RU" altLang="ru-RU" sz="1100" b="1" smtClean="0">
                <a:solidFill>
                  <a:srgbClr val="333333"/>
                </a:solidFill>
                <a:cs typeface="+mn-cs"/>
              </a:rPr>
              <a:t>ЭКОНОМИЧЕСКИЕ- </a:t>
            </a:r>
          </a:p>
          <a:p>
            <a:pPr algn="ctr" eaLnBrk="0" hangingPunct="0">
              <a:lnSpc>
                <a:spcPct val="90000"/>
              </a:lnSpc>
            </a:pPr>
            <a:r>
              <a:rPr lang="ru-RU" altLang="ru-RU" sz="1100" b="1" smtClean="0">
                <a:solidFill>
                  <a:srgbClr val="333333"/>
                </a:solidFill>
                <a:cs typeface="+mn-cs"/>
              </a:rPr>
              <a:t>И СОЦИАЛЬНЫЕ</a:t>
            </a:r>
          </a:p>
          <a:p>
            <a:pPr algn="ctr" eaLnBrk="0" hangingPunct="0">
              <a:lnSpc>
                <a:spcPct val="90000"/>
              </a:lnSpc>
            </a:pPr>
            <a:r>
              <a:rPr lang="ru-RU" altLang="ru-RU" sz="900" b="1" smtClean="0">
                <a:solidFill>
                  <a:srgbClr val="333333"/>
                </a:solidFill>
                <a:cs typeface="+mn-cs"/>
              </a:rPr>
              <a:t>(политические, экономические, социальные)</a:t>
            </a:r>
          </a:p>
        </p:txBody>
      </p:sp>
      <p:sp>
        <p:nvSpPr>
          <p:cNvPr id="14355" name="AutoShape 19"/>
          <p:cNvSpPr>
            <a:spLocks noChangeArrowheads="1"/>
          </p:cNvSpPr>
          <p:nvPr/>
        </p:nvSpPr>
        <p:spPr bwMode="auto">
          <a:xfrm rot="-6023075">
            <a:off x="4423569" y="4140994"/>
            <a:ext cx="2046288" cy="234950"/>
          </a:xfrm>
          <a:prstGeom prst="notchedRightArrow">
            <a:avLst>
              <a:gd name="adj1" fmla="val 14287"/>
              <a:gd name="adj2" fmla="val 170560"/>
            </a:avLst>
          </a:prstGeom>
          <a:gradFill rotWithShape="0">
            <a:gsLst>
              <a:gs pos="0">
                <a:srgbClr val="3366FF"/>
              </a:gs>
              <a:gs pos="100000">
                <a:srgbClr val="FFFFFF"/>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endParaRPr lang="ru-RU" altLang="ru-RU" smtClean="0">
              <a:solidFill>
                <a:srgbClr val="333333"/>
              </a:solidFill>
              <a:cs typeface="+mn-cs"/>
            </a:endParaRPr>
          </a:p>
        </p:txBody>
      </p:sp>
      <p:sp>
        <p:nvSpPr>
          <p:cNvPr id="299028" name="AutoShape 20"/>
          <p:cNvSpPr>
            <a:spLocks noChangeArrowheads="1"/>
          </p:cNvSpPr>
          <p:nvPr/>
        </p:nvSpPr>
        <p:spPr bwMode="auto">
          <a:xfrm>
            <a:off x="5097463" y="4264025"/>
            <a:ext cx="1182687" cy="1309688"/>
          </a:xfrm>
          <a:prstGeom prst="irregularSeal2">
            <a:avLst/>
          </a:prstGeom>
          <a:gradFill rotWithShape="0">
            <a:gsLst>
              <a:gs pos="0">
                <a:srgbClr val="0000FF">
                  <a:gamma/>
                  <a:tint val="0"/>
                  <a:invGamma/>
                </a:srgbClr>
              </a:gs>
              <a:gs pos="100000">
                <a:srgbClr val="0000FF"/>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631" tIns="40315" rIns="80631" bIns="40315" anchor="ctr"/>
          <a:lstStyle>
            <a:lvl1pPr algn="l" defTabSz="806450">
              <a:defRPr sz="2400">
                <a:solidFill>
                  <a:schemeClr val="tx1"/>
                </a:solidFill>
                <a:latin typeface="Times New Roman" panose="02020603050405020304" pitchFamily="18" charset="0"/>
              </a:defRPr>
            </a:lvl1pPr>
            <a:lvl2pPr marL="404813" algn="l" defTabSz="806450">
              <a:defRPr sz="2400">
                <a:solidFill>
                  <a:schemeClr val="tx1"/>
                </a:solidFill>
                <a:latin typeface="Times New Roman" panose="02020603050405020304" pitchFamily="18" charset="0"/>
              </a:defRPr>
            </a:lvl2pPr>
            <a:lvl3pPr marL="806450" algn="l" defTabSz="806450">
              <a:defRPr sz="2400">
                <a:solidFill>
                  <a:schemeClr val="tx1"/>
                </a:solidFill>
                <a:latin typeface="Times New Roman" panose="02020603050405020304" pitchFamily="18" charset="0"/>
              </a:defRPr>
            </a:lvl3pPr>
            <a:lvl4pPr marL="1211263" algn="l" defTabSz="806450">
              <a:defRPr sz="2400">
                <a:solidFill>
                  <a:schemeClr val="tx1"/>
                </a:solidFill>
                <a:latin typeface="Times New Roman" panose="02020603050405020304" pitchFamily="18" charset="0"/>
              </a:defRPr>
            </a:lvl4pPr>
            <a:lvl5pPr marL="1612900" algn="l" defTabSz="806450">
              <a:defRPr sz="2400">
                <a:solidFill>
                  <a:schemeClr val="tx1"/>
                </a:solidFill>
                <a:latin typeface="Times New Roman" panose="02020603050405020304" pitchFamily="18" charset="0"/>
              </a:defRPr>
            </a:lvl5pPr>
            <a:lvl6pPr marL="2070100" defTabSz="806450" eaLnBrk="0" fontAlgn="base" hangingPunct="0">
              <a:spcBef>
                <a:spcPct val="0"/>
              </a:spcBef>
              <a:spcAft>
                <a:spcPct val="0"/>
              </a:spcAft>
              <a:defRPr sz="2400">
                <a:solidFill>
                  <a:schemeClr val="tx1"/>
                </a:solidFill>
                <a:latin typeface="Times New Roman" panose="02020603050405020304" pitchFamily="18" charset="0"/>
              </a:defRPr>
            </a:lvl6pPr>
            <a:lvl7pPr marL="2527300" defTabSz="806450" eaLnBrk="0" fontAlgn="base" hangingPunct="0">
              <a:spcBef>
                <a:spcPct val="0"/>
              </a:spcBef>
              <a:spcAft>
                <a:spcPct val="0"/>
              </a:spcAft>
              <a:defRPr sz="2400">
                <a:solidFill>
                  <a:schemeClr val="tx1"/>
                </a:solidFill>
                <a:latin typeface="Times New Roman" panose="02020603050405020304" pitchFamily="18" charset="0"/>
              </a:defRPr>
            </a:lvl7pPr>
            <a:lvl8pPr marL="2984500" defTabSz="806450" eaLnBrk="0" fontAlgn="base" hangingPunct="0">
              <a:spcBef>
                <a:spcPct val="0"/>
              </a:spcBef>
              <a:spcAft>
                <a:spcPct val="0"/>
              </a:spcAft>
              <a:defRPr sz="2400">
                <a:solidFill>
                  <a:schemeClr val="tx1"/>
                </a:solidFill>
                <a:latin typeface="Times New Roman" panose="02020603050405020304" pitchFamily="18" charset="0"/>
              </a:defRPr>
            </a:lvl8pPr>
            <a:lvl9pPr marL="3441700" defTabSz="80645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0" hangingPunct="0">
              <a:defRPr/>
            </a:pPr>
            <a:endParaRPr lang="ru-RU" altLang="ru-RU" sz="1600" smtClean="0">
              <a:solidFill>
                <a:srgbClr val="333333"/>
              </a:solidFill>
              <a:effectLst>
                <a:outerShdw blurRad="38100" dist="38100" dir="2700000" algn="tl">
                  <a:srgbClr val="000000"/>
                </a:outerShdw>
              </a:effectLst>
              <a:latin typeface="Arial" panose="020B0604020202020204" pitchFamily="34" charset="0"/>
              <a:cs typeface="+mn-cs"/>
            </a:endParaRPr>
          </a:p>
        </p:txBody>
      </p:sp>
      <p:sp>
        <p:nvSpPr>
          <p:cNvPr id="14357" name="Rectangle 21"/>
          <p:cNvSpPr>
            <a:spLocks noChangeArrowheads="1"/>
          </p:cNvSpPr>
          <p:nvPr/>
        </p:nvSpPr>
        <p:spPr bwMode="auto">
          <a:xfrm>
            <a:off x="5097463" y="4519613"/>
            <a:ext cx="1131887" cy="1093787"/>
          </a:xfrm>
          <a:prstGeom prst="rect">
            <a:avLst/>
          </a:prstGeom>
          <a:solidFill>
            <a:srgbClr val="99CCFF">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514" tIns="6757" rIns="13514" bIns="6757" anchor="ctr"/>
          <a:lstStyle>
            <a:lvl1pPr defTabSz="806450">
              <a:defRPr sz="1600">
                <a:solidFill>
                  <a:schemeClr val="tx1"/>
                </a:solidFill>
                <a:latin typeface="Arial" pitchFamily="34" charset="0"/>
              </a:defRPr>
            </a:lvl1pPr>
            <a:lvl2pPr marL="742950" indent="-285750" defTabSz="806450">
              <a:defRPr sz="1600">
                <a:solidFill>
                  <a:schemeClr val="tx1"/>
                </a:solidFill>
                <a:latin typeface="Arial" pitchFamily="34" charset="0"/>
              </a:defRPr>
            </a:lvl2pPr>
            <a:lvl3pPr marL="1143000" indent="-228600" defTabSz="806450">
              <a:defRPr sz="1600">
                <a:solidFill>
                  <a:schemeClr val="tx1"/>
                </a:solidFill>
                <a:latin typeface="Arial" pitchFamily="34" charset="0"/>
              </a:defRPr>
            </a:lvl3pPr>
            <a:lvl4pPr marL="1600200" indent="-228600" defTabSz="806450">
              <a:defRPr sz="1600">
                <a:solidFill>
                  <a:schemeClr val="tx1"/>
                </a:solidFill>
                <a:latin typeface="Arial" pitchFamily="34" charset="0"/>
              </a:defRPr>
            </a:lvl4pPr>
            <a:lvl5pPr marL="2057400" indent="-228600" defTabSz="806450">
              <a:defRPr sz="1600">
                <a:solidFill>
                  <a:schemeClr val="tx1"/>
                </a:solidFill>
                <a:latin typeface="Arial" pitchFamily="34" charset="0"/>
              </a:defRPr>
            </a:lvl5pPr>
            <a:lvl6pPr marL="2514600" indent="-228600" defTabSz="806450" eaLnBrk="0" fontAlgn="base" hangingPunct="0">
              <a:spcBef>
                <a:spcPct val="0"/>
              </a:spcBef>
              <a:spcAft>
                <a:spcPct val="0"/>
              </a:spcAft>
              <a:defRPr sz="1600">
                <a:solidFill>
                  <a:schemeClr val="tx1"/>
                </a:solidFill>
                <a:latin typeface="Arial" pitchFamily="34" charset="0"/>
              </a:defRPr>
            </a:lvl6pPr>
            <a:lvl7pPr marL="2971800" indent="-228600" defTabSz="806450" eaLnBrk="0" fontAlgn="base" hangingPunct="0">
              <a:spcBef>
                <a:spcPct val="0"/>
              </a:spcBef>
              <a:spcAft>
                <a:spcPct val="0"/>
              </a:spcAft>
              <a:defRPr sz="1600">
                <a:solidFill>
                  <a:schemeClr val="tx1"/>
                </a:solidFill>
                <a:latin typeface="Arial" pitchFamily="34" charset="0"/>
              </a:defRPr>
            </a:lvl7pPr>
            <a:lvl8pPr marL="3429000" indent="-228600" defTabSz="806450" eaLnBrk="0" fontAlgn="base" hangingPunct="0">
              <a:spcBef>
                <a:spcPct val="0"/>
              </a:spcBef>
              <a:spcAft>
                <a:spcPct val="0"/>
              </a:spcAft>
              <a:defRPr sz="1600">
                <a:solidFill>
                  <a:schemeClr val="tx1"/>
                </a:solidFill>
                <a:latin typeface="Arial" pitchFamily="34" charset="0"/>
              </a:defRPr>
            </a:lvl8pPr>
            <a:lvl9pPr marL="3886200" indent="-228600" defTabSz="806450" eaLnBrk="0" fontAlgn="base" hangingPunct="0">
              <a:spcBef>
                <a:spcPct val="0"/>
              </a:spcBef>
              <a:spcAft>
                <a:spcPct val="0"/>
              </a:spcAft>
              <a:defRPr sz="1600">
                <a:solidFill>
                  <a:schemeClr val="tx1"/>
                </a:solidFill>
                <a:latin typeface="Arial" pitchFamily="34" charset="0"/>
              </a:defRPr>
            </a:lvl9pPr>
          </a:lstStyle>
          <a:p>
            <a:pPr algn="ctr" eaLnBrk="0" hangingPunct="0"/>
            <a:r>
              <a:rPr lang="ru-RU" altLang="ru-RU" sz="1100" b="1" smtClean="0">
                <a:solidFill>
                  <a:srgbClr val="333333"/>
                </a:solidFill>
                <a:cs typeface="+mn-cs"/>
              </a:rPr>
              <a:t>                                                                                           ТЕХНОГЕННЫЕ                                                                                          </a:t>
            </a:r>
            <a:r>
              <a:rPr lang="ru-RU" altLang="ru-RU" sz="900" b="1" smtClean="0">
                <a:solidFill>
                  <a:srgbClr val="333333"/>
                </a:solidFill>
                <a:cs typeface="+mn-cs"/>
              </a:rPr>
              <a:t>(сбои, помехи, ошибки </a:t>
            </a:r>
          </a:p>
          <a:p>
            <a:pPr algn="ctr" eaLnBrk="0" hangingPunct="0"/>
            <a:r>
              <a:rPr lang="ru-RU" altLang="ru-RU" sz="900" b="1" smtClean="0">
                <a:solidFill>
                  <a:srgbClr val="333333"/>
                </a:solidFill>
                <a:cs typeface="+mn-cs"/>
              </a:rPr>
              <a:t>в работе объектов информационной инфраструктуры и др.) </a:t>
            </a:r>
          </a:p>
        </p:txBody>
      </p:sp>
      <p:sp>
        <p:nvSpPr>
          <p:cNvPr id="14358" name="Line 22"/>
          <p:cNvSpPr>
            <a:spLocks noChangeShapeType="1"/>
          </p:cNvSpPr>
          <p:nvPr/>
        </p:nvSpPr>
        <p:spPr bwMode="auto">
          <a:xfrm flipV="1">
            <a:off x="2782888" y="5703888"/>
            <a:ext cx="3470275" cy="52387"/>
          </a:xfrm>
          <a:prstGeom prst="line">
            <a:avLst/>
          </a:prstGeom>
          <a:noFill/>
          <a:ln w="38100">
            <a:solidFill>
              <a:srgbClr val="0000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ru-RU" sz="1600" smtClean="0">
              <a:solidFill>
                <a:srgbClr val="333333"/>
              </a:solidFill>
              <a:latin typeface="Arial" pitchFamily="34" charset="0"/>
              <a:cs typeface="+mn-cs"/>
            </a:endParaRPr>
          </a:p>
        </p:txBody>
      </p:sp>
      <p:sp>
        <p:nvSpPr>
          <p:cNvPr id="14359" name="Line 23"/>
          <p:cNvSpPr>
            <a:spLocks noChangeShapeType="1"/>
          </p:cNvSpPr>
          <p:nvPr/>
        </p:nvSpPr>
        <p:spPr bwMode="auto">
          <a:xfrm flipV="1">
            <a:off x="5411788" y="5508625"/>
            <a:ext cx="6350" cy="192088"/>
          </a:xfrm>
          <a:prstGeom prst="line">
            <a:avLst/>
          </a:prstGeom>
          <a:noFill/>
          <a:ln w="38100">
            <a:solidFill>
              <a:srgbClr val="0000CC"/>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ru-RU" sz="1600" smtClean="0">
              <a:solidFill>
                <a:srgbClr val="333333"/>
              </a:solidFill>
              <a:latin typeface="Arial" pitchFamily="34" charset="0"/>
              <a:cs typeface="+mn-cs"/>
            </a:endParaRPr>
          </a:p>
        </p:txBody>
      </p:sp>
      <p:sp>
        <p:nvSpPr>
          <p:cNvPr id="14360" name="Line 24"/>
          <p:cNvSpPr>
            <a:spLocks noChangeShapeType="1"/>
          </p:cNvSpPr>
          <p:nvPr/>
        </p:nvSpPr>
        <p:spPr bwMode="auto">
          <a:xfrm flipH="1" flipV="1">
            <a:off x="6286500" y="3646488"/>
            <a:ext cx="0" cy="2055812"/>
          </a:xfrm>
          <a:prstGeom prst="line">
            <a:avLst/>
          </a:prstGeom>
          <a:noFill/>
          <a:ln w="38100">
            <a:solidFill>
              <a:srgbClr val="0000CC"/>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ru-RU" sz="1600" smtClean="0">
              <a:solidFill>
                <a:srgbClr val="333333"/>
              </a:solidFill>
              <a:latin typeface="Arial" pitchFamily="34" charset="0"/>
              <a:cs typeface="+mn-cs"/>
            </a:endParaRPr>
          </a:p>
        </p:txBody>
      </p:sp>
      <p:sp>
        <p:nvSpPr>
          <p:cNvPr id="299033" name="Rectangle 25"/>
          <p:cNvSpPr>
            <a:spLocks noChangeArrowheads="1"/>
          </p:cNvSpPr>
          <p:nvPr/>
        </p:nvSpPr>
        <p:spPr bwMode="auto">
          <a:xfrm>
            <a:off x="247650" y="74613"/>
            <a:ext cx="8239125" cy="611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385" tIns="45695" rIns="91385" bIns="45695" anchor="b"/>
          <a:lstStyle>
            <a:lvl1pPr algn="l">
              <a:defRPr kumimoji="1" sz="4400">
                <a:solidFill>
                  <a:schemeClr val="tx2"/>
                </a:solidFill>
                <a:latin typeface="Times New Roman" panose="02020603050405020304" pitchFamily="18" charset="0"/>
              </a:defRPr>
            </a:lvl1pPr>
            <a:lvl2pPr algn="l">
              <a:defRPr kumimoji="1" sz="4400">
                <a:solidFill>
                  <a:schemeClr val="tx2"/>
                </a:solidFill>
                <a:latin typeface="Times New Roman" panose="02020603050405020304" pitchFamily="18" charset="0"/>
              </a:defRPr>
            </a:lvl2pPr>
            <a:lvl3pPr algn="l">
              <a:defRPr kumimoji="1" sz="4400">
                <a:solidFill>
                  <a:schemeClr val="tx2"/>
                </a:solidFill>
                <a:latin typeface="Times New Roman" panose="02020603050405020304" pitchFamily="18" charset="0"/>
              </a:defRPr>
            </a:lvl3pPr>
            <a:lvl4pPr algn="l">
              <a:defRPr kumimoji="1" sz="4400">
                <a:solidFill>
                  <a:schemeClr val="tx2"/>
                </a:solidFill>
                <a:latin typeface="Times New Roman" panose="02020603050405020304" pitchFamily="18" charset="0"/>
              </a:defRPr>
            </a:lvl4pPr>
            <a:lvl5pPr algn="l">
              <a:defRPr kumimoji="1" sz="4400">
                <a:solidFill>
                  <a:schemeClr val="tx2"/>
                </a:solidFill>
                <a:latin typeface="Times New Roman" panose="02020603050405020304" pitchFamily="18" charset="0"/>
              </a:defRPr>
            </a:lvl5pPr>
            <a:lvl6pPr marL="457200" eaLnBrk="0" fontAlgn="base" hangingPunct="0">
              <a:spcBef>
                <a:spcPct val="0"/>
              </a:spcBef>
              <a:spcAft>
                <a:spcPct val="0"/>
              </a:spcAft>
              <a:defRPr kumimoji="1" sz="4400">
                <a:solidFill>
                  <a:schemeClr val="tx2"/>
                </a:solidFill>
                <a:latin typeface="Times New Roman" panose="02020603050405020304" pitchFamily="18" charset="0"/>
              </a:defRPr>
            </a:lvl6pPr>
            <a:lvl7pPr marL="914400" eaLnBrk="0" fontAlgn="base" hangingPunct="0">
              <a:spcBef>
                <a:spcPct val="0"/>
              </a:spcBef>
              <a:spcAft>
                <a:spcPct val="0"/>
              </a:spcAft>
              <a:defRPr kumimoji="1" sz="4400">
                <a:solidFill>
                  <a:schemeClr val="tx2"/>
                </a:solidFill>
                <a:latin typeface="Times New Roman" panose="02020603050405020304" pitchFamily="18" charset="0"/>
              </a:defRPr>
            </a:lvl7pPr>
            <a:lvl8pPr marL="1371600" eaLnBrk="0" fontAlgn="base" hangingPunct="0">
              <a:spcBef>
                <a:spcPct val="0"/>
              </a:spcBef>
              <a:spcAft>
                <a:spcPct val="0"/>
              </a:spcAft>
              <a:defRPr kumimoji="1" sz="4400">
                <a:solidFill>
                  <a:schemeClr val="tx2"/>
                </a:solidFill>
                <a:latin typeface="Times New Roman" panose="02020603050405020304" pitchFamily="18" charset="0"/>
              </a:defRPr>
            </a:lvl8pPr>
            <a:lvl9pPr marL="1828800" eaLnBrk="0" fontAlgn="base" hangingPunct="0">
              <a:spcBef>
                <a:spcPct val="0"/>
              </a:spcBef>
              <a:spcAft>
                <a:spcPct val="0"/>
              </a:spcAft>
              <a:defRPr kumimoji="1" sz="4400">
                <a:solidFill>
                  <a:schemeClr val="tx2"/>
                </a:solidFill>
                <a:latin typeface="Times New Roman" panose="02020603050405020304" pitchFamily="18" charset="0"/>
              </a:defRPr>
            </a:lvl9pPr>
          </a:lstStyle>
          <a:p>
            <a:pPr algn="ctr" eaLnBrk="0" hangingPunct="0">
              <a:lnSpc>
                <a:spcPts val="2200"/>
              </a:lnSpc>
              <a:defRPr/>
            </a:pPr>
            <a:r>
              <a:rPr kumimoji="0" lang="ru-RU" altLang="ru-RU" sz="1600" b="1" dirty="0" smtClean="0">
                <a:solidFill>
                  <a:srgbClr val="990033"/>
                </a:solidFill>
                <a:effectLst>
                  <a:outerShdw blurRad="38100" dist="38100" dir="2700000" algn="tl">
                    <a:srgbClr val="C0C0C0"/>
                  </a:outerShdw>
                </a:effectLst>
                <a:cs typeface="+mn-cs"/>
              </a:rPr>
              <a:t>ФАКТОРЫ, ОКАЗЫВАЮЩИЕ ВЛИЯНИЕ </a:t>
            </a:r>
            <a:br>
              <a:rPr kumimoji="0" lang="ru-RU" altLang="ru-RU" sz="1600" b="1" dirty="0" smtClean="0">
                <a:solidFill>
                  <a:srgbClr val="990033"/>
                </a:solidFill>
                <a:effectLst>
                  <a:outerShdw blurRad="38100" dist="38100" dir="2700000" algn="tl">
                    <a:srgbClr val="C0C0C0"/>
                  </a:outerShdw>
                </a:effectLst>
                <a:cs typeface="+mn-cs"/>
              </a:rPr>
            </a:br>
            <a:r>
              <a:rPr kumimoji="0" lang="ru-RU" altLang="ru-RU" sz="1600" b="1" dirty="0" smtClean="0">
                <a:solidFill>
                  <a:srgbClr val="990033"/>
                </a:solidFill>
                <a:effectLst>
                  <a:outerShdw blurRad="38100" dist="38100" dir="2700000" algn="tl">
                    <a:srgbClr val="C0C0C0"/>
                  </a:outerShdw>
                </a:effectLst>
                <a:cs typeface="+mn-cs"/>
              </a:rPr>
              <a:t>НА ИНФОРМАЦИОННУЮ БЕЗОПАСНОСТЬ</a:t>
            </a:r>
            <a:r>
              <a:rPr lang="ru-RU" altLang="ru-RU" sz="1600" b="1" dirty="0" smtClean="0">
                <a:solidFill>
                  <a:srgbClr val="CC3300"/>
                </a:solidFill>
                <a:effectLst>
                  <a:outerShdw blurRad="38100" dist="38100" dir="2700000" algn="tl">
                    <a:srgbClr val="C0C0C0"/>
                  </a:outerShdw>
                </a:effectLst>
                <a:cs typeface="+mn-cs"/>
              </a:rPr>
              <a:t> </a:t>
            </a:r>
            <a:r>
              <a:rPr kumimoji="0" lang="ru-RU" altLang="ru-RU" sz="1600" dirty="0" smtClean="0">
                <a:solidFill>
                  <a:srgbClr val="004C2B"/>
                </a:solidFill>
                <a:cs typeface="+mn-cs"/>
              </a:rPr>
              <a:t>  </a:t>
            </a:r>
          </a:p>
        </p:txBody>
      </p:sp>
      <p:sp>
        <p:nvSpPr>
          <p:cNvPr id="14362" name="Oval 26"/>
          <p:cNvSpPr>
            <a:spLocks noChangeArrowheads="1"/>
          </p:cNvSpPr>
          <p:nvPr/>
        </p:nvSpPr>
        <p:spPr bwMode="auto">
          <a:xfrm>
            <a:off x="5921375" y="1228725"/>
            <a:ext cx="1368425" cy="1309688"/>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825" tIns="42912" rIns="85825" bIns="42912" anchor="ctr"/>
          <a:lstStyle>
            <a:lvl1pPr defTabSz="858838">
              <a:defRPr sz="1600">
                <a:solidFill>
                  <a:schemeClr val="tx1"/>
                </a:solidFill>
                <a:latin typeface="Arial" pitchFamily="34" charset="0"/>
              </a:defRPr>
            </a:lvl1pPr>
            <a:lvl2pPr marL="742950" indent="-285750" defTabSz="858838">
              <a:defRPr sz="1600">
                <a:solidFill>
                  <a:schemeClr val="tx1"/>
                </a:solidFill>
                <a:latin typeface="Arial" pitchFamily="34" charset="0"/>
              </a:defRPr>
            </a:lvl2pPr>
            <a:lvl3pPr marL="1143000" indent="-228600" defTabSz="858838">
              <a:defRPr sz="1600">
                <a:solidFill>
                  <a:schemeClr val="tx1"/>
                </a:solidFill>
                <a:latin typeface="Arial" pitchFamily="34" charset="0"/>
              </a:defRPr>
            </a:lvl3pPr>
            <a:lvl4pPr marL="1600200" indent="-228600" defTabSz="858838">
              <a:defRPr sz="1600">
                <a:solidFill>
                  <a:schemeClr val="tx1"/>
                </a:solidFill>
                <a:latin typeface="Arial" pitchFamily="34" charset="0"/>
              </a:defRPr>
            </a:lvl4pPr>
            <a:lvl5pPr marL="2057400" indent="-228600" defTabSz="858838">
              <a:defRPr sz="1600">
                <a:solidFill>
                  <a:schemeClr val="tx1"/>
                </a:solidFill>
                <a:latin typeface="Arial" pitchFamily="34" charset="0"/>
              </a:defRPr>
            </a:lvl5pPr>
            <a:lvl6pPr marL="2514600" indent="-228600" defTabSz="858838" eaLnBrk="0" fontAlgn="base" hangingPunct="0">
              <a:spcBef>
                <a:spcPct val="0"/>
              </a:spcBef>
              <a:spcAft>
                <a:spcPct val="0"/>
              </a:spcAft>
              <a:defRPr sz="1600">
                <a:solidFill>
                  <a:schemeClr val="tx1"/>
                </a:solidFill>
                <a:latin typeface="Arial" pitchFamily="34" charset="0"/>
              </a:defRPr>
            </a:lvl6pPr>
            <a:lvl7pPr marL="2971800" indent="-228600" defTabSz="858838" eaLnBrk="0" fontAlgn="base" hangingPunct="0">
              <a:spcBef>
                <a:spcPct val="0"/>
              </a:spcBef>
              <a:spcAft>
                <a:spcPct val="0"/>
              </a:spcAft>
              <a:defRPr sz="1600">
                <a:solidFill>
                  <a:schemeClr val="tx1"/>
                </a:solidFill>
                <a:latin typeface="Arial" pitchFamily="34" charset="0"/>
              </a:defRPr>
            </a:lvl7pPr>
            <a:lvl8pPr marL="3429000" indent="-228600" defTabSz="858838" eaLnBrk="0" fontAlgn="base" hangingPunct="0">
              <a:spcBef>
                <a:spcPct val="0"/>
              </a:spcBef>
              <a:spcAft>
                <a:spcPct val="0"/>
              </a:spcAft>
              <a:defRPr sz="1600">
                <a:solidFill>
                  <a:schemeClr val="tx1"/>
                </a:solidFill>
                <a:latin typeface="Arial" pitchFamily="34" charset="0"/>
              </a:defRPr>
            </a:lvl8pPr>
            <a:lvl9pPr marL="3886200" indent="-228600" defTabSz="858838" eaLnBrk="0" fontAlgn="base" hangingPunct="0">
              <a:spcBef>
                <a:spcPct val="0"/>
              </a:spcBef>
              <a:spcAft>
                <a:spcPct val="0"/>
              </a:spcAft>
              <a:defRPr sz="1600">
                <a:solidFill>
                  <a:schemeClr val="tx1"/>
                </a:solidFill>
                <a:latin typeface="Arial" pitchFamily="34" charset="0"/>
              </a:defRPr>
            </a:lvl9pPr>
          </a:lstStyle>
          <a:p>
            <a:pPr algn="ctr" eaLnBrk="0" hangingPunct="0"/>
            <a:r>
              <a:rPr lang="ru-RU" altLang="ru-RU" sz="1200" b="1" smtClean="0">
                <a:solidFill>
                  <a:srgbClr val="333333"/>
                </a:solidFill>
                <a:cs typeface="+mn-cs"/>
              </a:rPr>
              <a:t> </a:t>
            </a:r>
          </a:p>
        </p:txBody>
      </p:sp>
      <p:sp>
        <p:nvSpPr>
          <p:cNvPr id="14363" name="Oval 27"/>
          <p:cNvSpPr>
            <a:spLocks noChangeArrowheads="1"/>
          </p:cNvSpPr>
          <p:nvPr/>
        </p:nvSpPr>
        <p:spPr bwMode="auto">
          <a:xfrm>
            <a:off x="5868988" y="1125538"/>
            <a:ext cx="1370012" cy="1309687"/>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825" tIns="42912" rIns="85825" bIns="42912" anchor="ctr"/>
          <a:lstStyle>
            <a:lvl1pPr defTabSz="858838">
              <a:defRPr sz="1600">
                <a:solidFill>
                  <a:schemeClr val="tx1"/>
                </a:solidFill>
                <a:latin typeface="Arial" pitchFamily="34" charset="0"/>
              </a:defRPr>
            </a:lvl1pPr>
            <a:lvl2pPr marL="742950" indent="-285750" defTabSz="858838">
              <a:defRPr sz="1600">
                <a:solidFill>
                  <a:schemeClr val="tx1"/>
                </a:solidFill>
                <a:latin typeface="Arial" pitchFamily="34" charset="0"/>
              </a:defRPr>
            </a:lvl2pPr>
            <a:lvl3pPr marL="1143000" indent="-228600" defTabSz="858838">
              <a:defRPr sz="1600">
                <a:solidFill>
                  <a:schemeClr val="tx1"/>
                </a:solidFill>
                <a:latin typeface="Arial" pitchFamily="34" charset="0"/>
              </a:defRPr>
            </a:lvl3pPr>
            <a:lvl4pPr marL="1600200" indent="-228600" defTabSz="858838">
              <a:defRPr sz="1600">
                <a:solidFill>
                  <a:schemeClr val="tx1"/>
                </a:solidFill>
                <a:latin typeface="Arial" pitchFamily="34" charset="0"/>
              </a:defRPr>
            </a:lvl4pPr>
            <a:lvl5pPr marL="2057400" indent="-228600" defTabSz="858838">
              <a:defRPr sz="1600">
                <a:solidFill>
                  <a:schemeClr val="tx1"/>
                </a:solidFill>
                <a:latin typeface="Arial" pitchFamily="34" charset="0"/>
              </a:defRPr>
            </a:lvl5pPr>
            <a:lvl6pPr marL="2514600" indent="-228600" defTabSz="858838" eaLnBrk="0" fontAlgn="base" hangingPunct="0">
              <a:spcBef>
                <a:spcPct val="0"/>
              </a:spcBef>
              <a:spcAft>
                <a:spcPct val="0"/>
              </a:spcAft>
              <a:defRPr sz="1600">
                <a:solidFill>
                  <a:schemeClr val="tx1"/>
                </a:solidFill>
                <a:latin typeface="Arial" pitchFamily="34" charset="0"/>
              </a:defRPr>
            </a:lvl6pPr>
            <a:lvl7pPr marL="2971800" indent="-228600" defTabSz="858838" eaLnBrk="0" fontAlgn="base" hangingPunct="0">
              <a:spcBef>
                <a:spcPct val="0"/>
              </a:spcBef>
              <a:spcAft>
                <a:spcPct val="0"/>
              </a:spcAft>
              <a:defRPr sz="1600">
                <a:solidFill>
                  <a:schemeClr val="tx1"/>
                </a:solidFill>
                <a:latin typeface="Arial" pitchFamily="34" charset="0"/>
              </a:defRPr>
            </a:lvl7pPr>
            <a:lvl8pPr marL="3429000" indent="-228600" defTabSz="858838" eaLnBrk="0" fontAlgn="base" hangingPunct="0">
              <a:spcBef>
                <a:spcPct val="0"/>
              </a:spcBef>
              <a:spcAft>
                <a:spcPct val="0"/>
              </a:spcAft>
              <a:defRPr sz="1600">
                <a:solidFill>
                  <a:schemeClr val="tx1"/>
                </a:solidFill>
                <a:latin typeface="Arial" pitchFamily="34" charset="0"/>
              </a:defRPr>
            </a:lvl8pPr>
            <a:lvl9pPr marL="3886200" indent="-228600" defTabSz="858838" eaLnBrk="0" fontAlgn="base" hangingPunct="0">
              <a:spcBef>
                <a:spcPct val="0"/>
              </a:spcBef>
              <a:spcAft>
                <a:spcPct val="0"/>
              </a:spcAft>
              <a:defRPr sz="1600">
                <a:solidFill>
                  <a:schemeClr val="tx1"/>
                </a:solidFill>
                <a:latin typeface="Arial" pitchFamily="34" charset="0"/>
              </a:defRPr>
            </a:lvl9pPr>
          </a:lstStyle>
          <a:p>
            <a:pPr algn="ctr" eaLnBrk="0" hangingPunct="0"/>
            <a:r>
              <a:rPr lang="ru-RU" altLang="ru-RU" sz="1200" b="1" smtClean="0">
                <a:solidFill>
                  <a:srgbClr val="333333"/>
                </a:solidFill>
                <a:cs typeface="+mn-cs"/>
              </a:rPr>
              <a:t> </a:t>
            </a:r>
          </a:p>
        </p:txBody>
      </p:sp>
      <p:sp>
        <p:nvSpPr>
          <p:cNvPr id="14364" name="Rectangle 29"/>
          <p:cNvSpPr>
            <a:spLocks noChangeArrowheads="1"/>
          </p:cNvSpPr>
          <p:nvPr/>
        </p:nvSpPr>
        <p:spPr bwMode="auto">
          <a:xfrm>
            <a:off x="5765800" y="2874963"/>
            <a:ext cx="1492250" cy="1233487"/>
          </a:xfrm>
          <a:prstGeom prst="rect">
            <a:avLst/>
          </a:prstGeom>
          <a:solidFill>
            <a:srgbClr val="99CCFF">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514" tIns="6757" rIns="13514" bIns="6757" anchor="ctr"/>
          <a:lstStyle>
            <a:lvl1pPr defTabSz="806450">
              <a:defRPr sz="1600">
                <a:solidFill>
                  <a:schemeClr val="tx1"/>
                </a:solidFill>
                <a:latin typeface="Arial" pitchFamily="34" charset="0"/>
              </a:defRPr>
            </a:lvl1pPr>
            <a:lvl2pPr marL="742950" indent="-285750" defTabSz="806450">
              <a:defRPr sz="1600">
                <a:solidFill>
                  <a:schemeClr val="tx1"/>
                </a:solidFill>
                <a:latin typeface="Arial" pitchFamily="34" charset="0"/>
              </a:defRPr>
            </a:lvl2pPr>
            <a:lvl3pPr marL="1143000" indent="-228600" defTabSz="806450">
              <a:defRPr sz="1600">
                <a:solidFill>
                  <a:schemeClr val="tx1"/>
                </a:solidFill>
                <a:latin typeface="Arial" pitchFamily="34" charset="0"/>
              </a:defRPr>
            </a:lvl3pPr>
            <a:lvl4pPr marL="1600200" indent="-228600" defTabSz="806450">
              <a:defRPr sz="1600">
                <a:solidFill>
                  <a:schemeClr val="tx1"/>
                </a:solidFill>
                <a:latin typeface="Arial" pitchFamily="34" charset="0"/>
              </a:defRPr>
            </a:lvl4pPr>
            <a:lvl5pPr marL="2057400" indent="-228600" defTabSz="806450">
              <a:defRPr sz="1600">
                <a:solidFill>
                  <a:schemeClr val="tx1"/>
                </a:solidFill>
                <a:latin typeface="Arial" pitchFamily="34" charset="0"/>
              </a:defRPr>
            </a:lvl5pPr>
            <a:lvl6pPr marL="2514600" indent="-228600" defTabSz="806450" eaLnBrk="0" fontAlgn="base" hangingPunct="0">
              <a:spcBef>
                <a:spcPct val="0"/>
              </a:spcBef>
              <a:spcAft>
                <a:spcPct val="0"/>
              </a:spcAft>
              <a:defRPr sz="1600">
                <a:solidFill>
                  <a:schemeClr val="tx1"/>
                </a:solidFill>
                <a:latin typeface="Arial" pitchFamily="34" charset="0"/>
              </a:defRPr>
            </a:lvl6pPr>
            <a:lvl7pPr marL="2971800" indent="-228600" defTabSz="806450" eaLnBrk="0" fontAlgn="base" hangingPunct="0">
              <a:spcBef>
                <a:spcPct val="0"/>
              </a:spcBef>
              <a:spcAft>
                <a:spcPct val="0"/>
              </a:spcAft>
              <a:defRPr sz="1600">
                <a:solidFill>
                  <a:schemeClr val="tx1"/>
                </a:solidFill>
                <a:latin typeface="Arial" pitchFamily="34" charset="0"/>
              </a:defRPr>
            </a:lvl7pPr>
            <a:lvl8pPr marL="3429000" indent="-228600" defTabSz="806450" eaLnBrk="0" fontAlgn="base" hangingPunct="0">
              <a:spcBef>
                <a:spcPct val="0"/>
              </a:spcBef>
              <a:spcAft>
                <a:spcPct val="0"/>
              </a:spcAft>
              <a:defRPr sz="1600">
                <a:solidFill>
                  <a:schemeClr val="tx1"/>
                </a:solidFill>
                <a:latin typeface="Arial" pitchFamily="34" charset="0"/>
              </a:defRPr>
            </a:lvl8pPr>
            <a:lvl9pPr marL="3886200" indent="-228600" defTabSz="806450" eaLnBrk="0" fontAlgn="base" hangingPunct="0">
              <a:spcBef>
                <a:spcPct val="0"/>
              </a:spcBef>
              <a:spcAft>
                <a:spcPct val="0"/>
              </a:spcAft>
              <a:defRPr sz="1600">
                <a:solidFill>
                  <a:schemeClr val="tx1"/>
                </a:solidFill>
                <a:latin typeface="Arial" pitchFamily="34" charset="0"/>
              </a:defRPr>
            </a:lvl9pPr>
          </a:lstStyle>
          <a:p>
            <a:pPr algn="ctr" eaLnBrk="0" hangingPunct="0"/>
            <a:r>
              <a:rPr lang="ru-RU" altLang="ru-RU" sz="1100" b="1" smtClean="0">
                <a:solidFill>
                  <a:srgbClr val="333333"/>
                </a:solidFill>
                <a:cs typeface="+mn-cs"/>
              </a:rPr>
              <a:t>ЭКОЛОГИЧЕСКИЕ  </a:t>
            </a:r>
          </a:p>
          <a:p>
            <a:pPr algn="ctr" eaLnBrk="0" hangingPunct="0"/>
            <a:r>
              <a:rPr lang="ru-RU" altLang="ru-RU" sz="1100" b="1" smtClean="0">
                <a:solidFill>
                  <a:srgbClr val="333333"/>
                </a:solidFill>
                <a:cs typeface="+mn-cs"/>
              </a:rPr>
              <a:t>И КЛИМАТИЧЕСКИЕ</a:t>
            </a:r>
          </a:p>
          <a:p>
            <a:pPr algn="ctr" eaLnBrk="0" hangingPunct="0">
              <a:lnSpc>
                <a:spcPct val="80000"/>
              </a:lnSpc>
            </a:pPr>
            <a:r>
              <a:rPr lang="ru-RU" altLang="ru-RU" sz="1100" b="1" smtClean="0">
                <a:solidFill>
                  <a:srgbClr val="333333"/>
                </a:solidFill>
                <a:cs typeface="+mn-cs"/>
              </a:rPr>
              <a:t> </a:t>
            </a:r>
          </a:p>
        </p:txBody>
      </p:sp>
      <p:sp>
        <p:nvSpPr>
          <p:cNvPr id="14365" name="Rectangle 30"/>
          <p:cNvSpPr>
            <a:spLocks noChangeArrowheads="1"/>
          </p:cNvSpPr>
          <p:nvPr/>
        </p:nvSpPr>
        <p:spPr bwMode="auto">
          <a:xfrm>
            <a:off x="939800" y="4116388"/>
            <a:ext cx="6215063" cy="26352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5" tIns="45695" rIns="91385" bIns="45695" anchor="ct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r>
              <a:rPr lang="ru-RU" altLang="ru-RU" sz="1100" b="1" smtClean="0">
                <a:solidFill>
                  <a:srgbClr val="333333"/>
                </a:solidFill>
                <a:cs typeface="+mn-cs"/>
              </a:rPr>
              <a:t>ФАКТОРЫ, ВЛИЯЮЩИЕ НА ИНФОРМАЦИОННУЮ БЕЗОПАСНОСТЬ ОБЪЕКТА</a:t>
            </a:r>
          </a:p>
        </p:txBody>
      </p:sp>
      <p:sp>
        <p:nvSpPr>
          <p:cNvPr id="14366" name="Line 31"/>
          <p:cNvSpPr>
            <a:spLocks noChangeShapeType="1"/>
          </p:cNvSpPr>
          <p:nvPr/>
        </p:nvSpPr>
        <p:spPr bwMode="auto">
          <a:xfrm>
            <a:off x="4937125" y="3009900"/>
            <a:ext cx="690563" cy="3175"/>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ru-RU" sz="1600" smtClean="0">
              <a:solidFill>
                <a:srgbClr val="333333"/>
              </a:solidFill>
              <a:latin typeface="Arial" pitchFamily="34" charset="0"/>
              <a:cs typeface="+mn-cs"/>
            </a:endParaRPr>
          </a:p>
        </p:txBody>
      </p:sp>
      <p:sp>
        <p:nvSpPr>
          <p:cNvPr id="14367" name="Line 32"/>
          <p:cNvSpPr>
            <a:spLocks noChangeShapeType="1"/>
          </p:cNvSpPr>
          <p:nvPr/>
        </p:nvSpPr>
        <p:spPr bwMode="auto">
          <a:xfrm>
            <a:off x="5348288" y="2300288"/>
            <a:ext cx="284162" cy="719137"/>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ru-RU" sz="1600" smtClean="0">
              <a:solidFill>
                <a:srgbClr val="333333"/>
              </a:solidFill>
              <a:latin typeface="Arial" pitchFamily="34" charset="0"/>
              <a:cs typeface="+mn-cs"/>
            </a:endParaRPr>
          </a:p>
        </p:txBody>
      </p:sp>
      <p:sp>
        <p:nvSpPr>
          <p:cNvPr id="14368" name="Line 33"/>
          <p:cNvSpPr>
            <a:spLocks noChangeShapeType="1"/>
          </p:cNvSpPr>
          <p:nvPr/>
        </p:nvSpPr>
        <p:spPr bwMode="auto">
          <a:xfrm flipV="1">
            <a:off x="4911725" y="2312988"/>
            <a:ext cx="434975" cy="61595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ru-RU" sz="1600" smtClean="0">
              <a:solidFill>
                <a:srgbClr val="333333"/>
              </a:solidFill>
              <a:latin typeface="Arial" pitchFamily="34" charset="0"/>
              <a:cs typeface="+mn-cs"/>
            </a:endParaRPr>
          </a:p>
        </p:txBody>
      </p:sp>
      <p:sp>
        <p:nvSpPr>
          <p:cNvPr id="14369" name="Oval 34"/>
          <p:cNvSpPr>
            <a:spLocks noChangeArrowheads="1"/>
          </p:cNvSpPr>
          <p:nvPr/>
        </p:nvSpPr>
        <p:spPr bwMode="auto">
          <a:xfrm>
            <a:off x="5122863" y="2101850"/>
            <a:ext cx="392112" cy="404813"/>
          </a:xfrm>
          <a:prstGeom prst="ellipse">
            <a:avLst/>
          </a:prstGeom>
          <a:gradFill rotWithShape="1">
            <a:gsLst>
              <a:gs pos="0">
                <a:srgbClr val="FFFFFF"/>
              </a:gs>
              <a:gs pos="100000">
                <a:srgbClr val="CC3300"/>
              </a:gs>
            </a:gsLst>
            <a:path path="shape">
              <a:fillToRect l="50000" t="50000" r="50000" b="50000"/>
            </a:path>
          </a:gradFill>
          <a:ln w="9525">
            <a:solidFill>
              <a:srgbClr val="9900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endParaRPr lang="ru-RU" altLang="ru-RU" smtClean="0">
              <a:solidFill>
                <a:srgbClr val="333333"/>
              </a:solidFill>
              <a:cs typeface="+mn-cs"/>
            </a:endParaRPr>
          </a:p>
        </p:txBody>
      </p:sp>
      <p:sp>
        <p:nvSpPr>
          <p:cNvPr id="14370" name="Oval 35"/>
          <p:cNvSpPr>
            <a:spLocks noChangeArrowheads="1"/>
          </p:cNvSpPr>
          <p:nvPr/>
        </p:nvSpPr>
        <p:spPr bwMode="auto">
          <a:xfrm>
            <a:off x="5429250" y="2760663"/>
            <a:ext cx="392113" cy="401637"/>
          </a:xfrm>
          <a:prstGeom prst="ellipse">
            <a:avLst/>
          </a:prstGeom>
          <a:gradFill rotWithShape="1">
            <a:gsLst>
              <a:gs pos="0">
                <a:srgbClr val="FFFFFF"/>
              </a:gs>
              <a:gs pos="100000">
                <a:srgbClr val="0080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endParaRPr lang="ru-RU" altLang="ru-RU" smtClean="0">
              <a:solidFill>
                <a:srgbClr val="333333"/>
              </a:solidFill>
              <a:cs typeface="+mn-cs"/>
            </a:endParaRPr>
          </a:p>
        </p:txBody>
      </p:sp>
      <p:sp>
        <p:nvSpPr>
          <p:cNvPr id="14371" name="Oval 36"/>
          <p:cNvSpPr>
            <a:spLocks noChangeArrowheads="1"/>
          </p:cNvSpPr>
          <p:nvPr/>
        </p:nvSpPr>
        <p:spPr bwMode="auto">
          <a:xfrm>
            <a:off x="4749800" y="2759075"/>
            <a:ext cx="392113" cy="404813"/>
          </a:xfrm>
          <a:prstGeom prst="ellipse">
            <a:avLst/>
          </a:prstGeom>
          <a:gradFill rotWithShape="1">
            <a:gsLst>
              <a:gs pos="0">
                <a:srgbClr val="FFFFFF"/>
              </a:gs>
              <a:gs pos="100000">
                <a:srgbClr val="666699"/>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endParaRPr lang="ru-RU" altLang="ru-RU" smtClean="0">
              <a:solidFill>
                <a:srgbClr val="333333"/>
              </a:solidFill>
              <a:cs typeface="+mn-cs"/>
            </a:endParaRPr>
          </a:p>
        </p:txBody>
      </p:sp>
      <p:sp>
        <p:nvSpPr>
          <p:cNvPr id="299045" name="Rectangle 37"/>
          <p:cNvSpPr>
            <a:spLocks noChangeArrowheads="1"/>
          </p:cNvSpPr>
          <p:nvPr/>
        </p:nvSpPr>
        <p:spPr bwMode="auto">
          <a:xfrm>
            <a:off x="4826000" y="2527300"/>
            <a:ext cx="850900" cy="17462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5" tIns="45695" rIns="91385" bIns="45695" anchor="ctr"/>
          <a:lstStyle/>
          <a:p>
            <a:pPr algn="ctr" eaLnBrk="0" hangingPunct="0">
              <a:defRPr/>
            </a:pPr>
            <a:r>
              <a:rPr lang="ru-RU" altLang="ru-RU" sz="1300" b="1">
                <a:solidFill>
                  <a:srgbClr val="FF7C80"/>
                </a:solidFill>
                <a:effectLst>
                  <a:outerShdw blurRad="38100" dist="38100" dir="2700000" algn="tl">
                    <a:srgbClr val="000000"/>
                  </a:outerShdw>
                </a:effectLst>
                <a:latin typeface="Arial" pitchFamily="34" charset="0"/>
                <a:cs typeface="+mn-cs"/>
              </a:rPr>
              <a:t>ОБЪЕКТ</a:t>
            </a:r>
          </a:p>
        </p:txBody>
      </p:sp>
      <p:sp>
        <p:nvSpPr>
          <p:cNvPr id="14373" name="Rectangle 38"/>
          <p:cNvSpPr>
            <a:spLocks noChangeArrowheads="1"/>
          </p:cNvSpPr>
          <p:nvPr/>
        </p:nvSpPr>
        <p:spPr bwMode="auto">
          <a:xfrm>
            <a:off x="4840288" y="2251075"/>
            <a:ext cx="576262" cy="107950"/>
          </a:xfrm>
          <a:prstGeom prst="rect">
            <a:avLst/>
          </a:prstGeom>
          <a:solidFill>
            <a:srgbClr val="FFCC99">
              <a:alpha val="6901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lnSpc>
                <a:spcPct val="90000"/>
              </a:lnSpc>
            </a:pPr>
            <a:r>
              <a:rPr lang="ru-RU" altLang="ru-RU" sz="800" smtClean="0">
                <a:solidFill>
                  <a:srgbClr val="333333"/>
                </a:solidFill>
                <a:cs typeface="+mn-cs"/>
              </a:rPr>
              <a:t>Структура</a:t>
            </a:r>
          </a:p>
        </p:txBody>
      </p:sp>
      <p:sp>
        <p:nvSpPr>
          <p:cNvPr id="14374" name="Rectangle 39"/>
          <p:cNvSpPr>
            <a:spLocks noChangeArrowheads="1"/>
          </p:cNvSpPr>
          <p:nvPr/>
        </p:nvSpPr>
        <p:spPr bwMode="auto">
          <a:xfrm>
            <a:off x="5429250" y="2884488"/>
            <a:ext cx="406400" cy="107950"/>
          </a:xfrm>
          <a:prstGeom prst="rect">
            <a:avLst/>
          </a:prstGeom>
          <a:solidFill>
            <a:srgbClr val="FFCC99">
              <a:alpha val="54117"/>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lnSpc>
                <a:spcPct val="90000"/>
              </a:lnSpc>
            </a:pPr>
            <a:r>
              <a:rPr lang="ru-RU" altLang="ru-RU" sz="800" smtClean="0">
                <a:solidFill>
                  <a:srgbClr val="333333"/>
                </a:solidFill>
                <a:cs typeface="+mn-cs"/>
              </a:rPr>
              <a:t>Ресурс</a:t>
            </a:r>
          </a:p>
        </p:txBody>
      </p:sp>
      <p:sp>
        <p:nvSpPr>
          <p:cNvPr id="14375" name="Rectangle 40"/>
          <p:cNvSpPr>
            <a:spLocks noChangeArrowheads="1"/>
          </p:cNvSpPr>
          <p:nvPr/>
        </p:nvSpPr>
        <p:spPr bwMode="auto">
          <a:xfrm>
            <a:off x="4840288" y="2813050"/>
            <a:ext cx="504825" cy="138113"/>
          </a:xfrm>
          <a:prstGeom prst="rect">
            <a:avLst/>
          </a:prstGeom>
          <a:solidFill>
            <a:srgbClr val="FFCC99">
              <a:alpha val="6588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lnSpc>
                <a:spcPct val="90000"/>
              </a:lnSpc>
            </a:pPr>
            <a:r>
              <a:rPr lang="ru-RU" altLang="ru-RU" sz="800" smtClean="0">
                <a:solidFill>
                  <a:srgbClr val="333333"/>
                </a:solidFill>
                <a:cs typeface="+mn-cs"/>
              </a:rPr>
              <a:t>Программа</a:t>
            </a:r>
          </a:p>
        </p:txBody>
      </p:sp>
      <p:sp>
        <p:nvSpPr>
          <p:cNvPr id="14376" name="Line 41"/>
          <p:cNvSpPr>
            <a:spLocks noChangeShapeType="1"/>
          </p:cNvSpPr>
          <p:nvPr/>
        </p:nvSpPr>
        <p:spPr bwMode="auto">
          <a:xfrm flipV="1">
            <a:off x="4321175" y="5395913"/>
            <a:ext cx="4763" cy="355600"/>
          </a:xfrm>
          <a:prstGeom prst="line">
            <a:avLst/>
          </a:prstGeom>
          <a:noFill/>
          <a:ln w="38100">
            <a:solidFill>
              <a:srgbClr val="0000CC"/>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ru-RU" sz="1600" smtClean="0">
              <a:solidFill>
                <a:srgbClr val="333333"/>
              </a:solidFill>
              <a:latin typeface="Arial" pitchFamily="34" charset="0"/>
              <a:cs typeface="+mn-cs"/>
            </a:endParaRPr>
          </a:p>
        </p:txBody>
      </p:sp>
      <p:sp>
        <p:nvSpPr>
          <p:cNvPr id="299050" name="Rectangle 42"/>
          <p:cNvSpPr>
            <a:spLocks noChangeArrowheads="1"/>
          </p:cNvSpPr>
          <p:nvPr/>
        </p:nvSpPr>
        <p:spPr bwMode="auto">
          <a:xfrm>
            <a:off x="250825" y="2492375"/>
            <a:ext cx="3355975" cy="5016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631" tIns="40315" rIns="80631" bIns="40315" anchor="ctr"/>
          <a:lstStyle>
            <a:lvl1pPr algn="l" defTabSz="806450">
              <a:defRPr sz="2400">
                <a:solidFill>
                  <a:schemeClr val="tx1"/>
                </a:solidFill>
                <a:latin typeface="Times New Roman" panose="02020603050405020304" pitchFamily="18" charset="0"/>
              </a:defRPr>
            </a:lvl1pPr>
            <a:lvl2pPr marL="404813" algn="l" defTabSz="806450">
              <a:defRPr sz="2400">
                <a:solidFill>
                  <a:schemeClr val="tx1"/>
                </a:solidFill>
                <a:latin typeface="Times New Roman" panose="02020603050405020304" pitchFamily="18" charset="0"/>
              </a:defRPr>
            </a:lvl2pPr>
            <a:lvl3pPr marL="806450" algn="l" defTabSz="806450">
              <a:defRPr sz="2400">
                <a:solidFill>
                  <a:schemeClr val="tx1"/>
                </a:solidFill>
                <a:latin typeface="Times New Roman" panose="02020603050405020304" pitchFamily="18" charset="0"/>
              </a:defRPr>
            </a:lvl3pPr>
            <a:lvl4pPr marL="1211263" algn="l" defTabSz="806450">
              <a:defRPr sz="2400">
                <a:solidFill>
                  <a:schemeClr val="tx1"/>
                </a:solidFill>
                <a:latin typeface="Times New Roman" panose="02020603050405020304" pitchFamily="18" charset="0"/>
              </a:defRPr>
            </a:lvl4pPr>
            <a:lvl5pPr marL="1612900" algn="l" defTabSz="806450">
              <a:defRPr sz="2400">
                <a:solidFill>
                  <a:schemeClr val="tx1"/>
                </a:solidFill>
                <a:latin typeface="Times New Roman" panose="02020603050405020304" pitchFamily="18" charset="0"/>
              </a:defRPr>
            </a:lvl5pPr>
            <a:lvl6pPr marL="2070100" defTabSz="806450" eaLnBrk="0" fontAlgn="base" hangingPunct="0">
              <a:spcBef>
                <a:spcPct val="0"/>
              </a:spcBef>
              <a:spcAft>
                <a:spcPct val="0"/>
              </a:spcAft>
              <a:defRPr sz="2400">
                <a:solidFill>
                  <a:schemeClr val="tx1"/>
                </a:solidFill>
                <a:latin typeface="Times New Roman" panose="02020603050405020304" pitchFamily="18" charset="0"/>
              </a:defRPr>
            </a:lvl6pPr>
            <a:lvl7pPr marL="2527300" defTabSz="806450" eaLnBrk="0" fontAlgn="base" hangingPunct="0">
              <a:spcBef>
                <a:spcPct val="0"/>
              </a:spcBef>
              <a:spcAft>
                <a:spcPct val="0"/>
              </a:spcAft>
              <a:defRPr sz="2400">
                <a:solidFill>
                  <a:schemeClr val="tx1"/>
                </a:solidFill>
                <a:latin typeface="Times New Roman" panose="02020603050405020304" pitchFamily="18" charset="0"/>
              </a:defRPr>
            </a:lvl7pPr>
            <a:lvl8pPr marL="2984500" defTabSz="806450" eaLnBrk="0" fontAlgn="base" hangingPunct="0">
              <a:spcBef>
                <a:spcPct val="0"/>
              </a:spcBef>
              <a:spcAft>
                <a:spcPct val="0"/>
              </a:spcAft>
              <a:defRPr sz="2400">
                <a:solidFill>
                  <a:schemeClr val="tx1"/>
                </a:solidFill>
                <a:latin typeface="Times New Roman" panose="02020603050405020304" pitchFamily="18" charset="0"/>
              </a:defRPr>
            </a:lvl8pPr>
            <a:lvl9pPr marL="3441700" defTabSz="80645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hangingPunct="0">
              <a:defRPr/>
            </a:pPr>
            <a:r>
              <a:rPr lang="ru-RU" altLang="ru-RU" sz="1300" b="1" smtClean="0">
                <a:solidFill>
                  <a:srgbClr val="FF7C80"/>
                </a:solidFill>
                <a:effectLst>
                  <a:outerShdw blurRad="38100" dist="38100" dir="2700000" algn="tl">
                    <a:srgbClr val="000000"/>
                  </a:outerShdw>
                </a:effectLst>
                <a:latin typeface="Arial" panose="020B0604020202020204" pitchFamily="34" charset="0"/>
                <a:cs typeface="+mn-cs"/>
              </a:rPr>
              <a:t>ИНФОРМАЦИОННАЯ СФЕРА ОБЪЕКТА</a:t>
            </a:r>
          </a:p>
        </p:txBody>
      </p:sp>
      <p:sp>
        <p:nvSpPr>
          <p:cNvPr id="299051" name="Rectangle 43"/>
          <p:cNvSpPr>
            <a:spLocks noChangeArrowheads="1"/>
          </p:cNvSpPr>
          <p:nvPr/>
        </p:nvSpPr>
        <p:spPr bwMode="auto">
          <a:xfrm>
            <a:off x="6227763" y="1268413"/>
            <a:ext cx="2108200" cy="719137"/>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631" tIns="40315" rIns="80631" bIns="40315" anchor="ctr"/>
          <a:lstStyle>
            <a:lvl1pPr algn="l" defTabSz="806450">
              <a:defRPr sz="2400">
                <a:solidFill>
                  <a:schemeClr val="tx1"/>
                </a:solidFill>
                <a:latin typeface="Times New Roman" panose="02020603050405020304" pitchFamily="18" charset="0"/>
              </a:defRPr>
            </a:lvl1pPr>
            <a:lvl2pPr marL="404813" algn="l" defTabSz="806450">
              <a:defRPr sz="2400">
                <a:solidFill>
                  <a:schemeClr val="tx1"/>
                </a:solidFill>
                <a:latin typeface="Times New Roman" panose="02020603050405020304" pitchFamily="18" charset="0"/>
              </a:defRPr>
            </a:lvl2pPr>
            <a:lvl3pPr marL="806450" algn="l" defTabSz="806450">
              <a:defRPr sz="2400">
                <a:solidFill>
                  <a:schemeClr val="tx1"/>
                </a:solidFill>
                <a:latin typeface="Times New Roman" panose="02020603050405020304" pitchFamily="18" charset="0"/>
              </a:defRPr>
            </a:lvl3pPr>
            <a:lvl4pPr marL="1211263" algn="l" defTabSz="806450">
              <a:defRPr sz="2400">
                <a:solidFill>
                  <a:schemeClr val="tx1"/>
                </a:solidFill>
                <a:latin typeface="Times New Roman" panose="02020603050405020304" pitchFamily="18" charset="0"/>
              </a:defRPr>
            </a:lvl4pPr>
            <a:lvl5pPr marL="1612900" algn="l" defTabSz="806450">
              <a:defRPr sz="2400">
                <a:solidFill>
                  <a:schemeClr val="tx1"/>
                </a:solidFill>
                <a:latin typeface="Times New Roman" panose="02020603050405020304" pitchFamily="18" charset="0"/>
              </a:defRPr>
            </a:lvl5pPr>
            <a:lvl6pPr marL="2070100" defTabSz="806450" eaLnBrk="0" fontAlgn="base" hangingPunct="0">
              <a:spcBef>
                <a:spcPct val="0"/>
              </a:spcBef>
              <a:spcAft>
                <a:spcPct val="0"/>
              </a:spcAft>
              <a:defRPr sz="2400">
                <a:solidFill>
                  <a:schemeClr val="tx1"/>
                </a:solidFill>
                <a:latin typeface="Times New Roman" panose="02020603050405020304" pitchFamily="18" charset="0"/>
              </a:defRPr>
            </a:lvl6pPr>
            <a:lvl7pPr marL="2527300" defTabSz="806450" eaLnBrk="0" fontAlgn="base" hangingPunct="0">
              <a:spcBef>
                <a:spcPct val="0"/>
              </a:spcBef>
              <a:spcAft>
                <a:spcPct val="0"/>
              </a:spcAft>
              <a:defRPr sz="2400">
                <a:solidFill>
                  <a:schemeClr val="tx1"/>
                </a:solidFill>
                <a:latin typeface="Times New Roman" panose="02020603050405020304" pitchFamily="18" charset="0"/>
              </a:defRPr>
            </a:lvl7pPr>
            <a:lvl8pPr marL="2984500" defTabSz="806450" eaLnBrk="0" fontAlgn="base" hangingPunct="0">
              <a:spcBef>
                <a:spcPct val="0"/>
              </a:spcBef>
              <a:spcAft>
                <a:spcPct val="0"/>
              </a:spcAft>
              <a:defRPr sz="2400">
                <a:solidFill>
                  <a:schemeClr val="tx1"/>
                </a:solidFill>
                <a:latin typeface="Times New Roman" panose="02020603050405020304" pitchFamily="18" charset="0"/>
              </a:defRPr>
            </a:lvl8pPr>
            <a:lvl9pPr marL="3441700" defTabSz="80645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hangingPunct="0">
              <a:defRPr/>
            </a:pPr>
            <a:r>
              <a:rPr lang="ru-RU" altLang="ru-RU" sz="1300" b="1" smtClean="0">
                <a:solidFill>
                  <a:srgbClr val="FF7C80"/>
                </a:solidFill>
                <a:effectLst>
                  <a:outerShdw blurRad="38100" dist="38100" dir="2700000" algn="tl">
                    <a:srgbClr val="000000"/>
                  </a:outerShdw>
                </a:effectLst>
                <a:latin typeface="Arial" panose="020B0604020202020204" pitchFamily="34" charset="0"/>
                <a:cs typeface="+mn-cs"/>
              </a:rPr>
              <a:t>ВЗАИМОДЕЙСТВУЮЩИЕ</a:t>
            </a:r>
          </a:p>
          <a:p>
            <a:pPr algn="ctr" eaLnBrk="0" hangingPunct="0">
              <a:defRPr/>
            </a:pPr>
            <a:r>
              <a:rPr lang="ru-RU" altLang="ru-RU" sz="1300" b="1" smtClean="0">
                <a:solidFill>
                  <a:srgbClr val="FF7C80"/>
                </a:solidFill>
                <a:effectLst>
                  <a:outerShdw blurRad="38100" dist="38100" dir="2700000" algn="tl">
                    <a:srgbClr val="000000"/>
                  </a:outerShdw>
                </a:effectLst>
                <a:latin typeface="Arial" panose="020B0604020202020204" pitchFamily="34" charset="0"/>
                <a:cs typeface="+mn-cs"/>
              </a:rPr>
              <a:t>  ИНФОРМАЦИОННЫЕ </a:t>
            </a:r>
          </a:p>
          <a:p>
            <a:pPr algn="ctr" eaLnBrk="0" hangingPunct="0">
              <a:defRPr/>
            </a:pPr>
            <a:r>
              <a:rPr lang="ru-RU" altLang="ru-RU" sz="1300" b="1" smtClean="0">
                <a:solidFill>
                  <a:srgbClr val="FF7C80"/>
                </a:solidFill>
                <a:effectLst>
                  <a:outerShdw blurRad="38100" dist="38100" dir="2700000" algn="tl">
                    <a:srgbClr val="000000"/>
                  </a:outerShdw>
                </a:effectLst>
                <a:latin typeface="Arial" panose="020B0604020202020204" pitchFamily="34" charset="0"/>
                <a:cs typeface="+mn-cs"/>
              </a:rPr>
              <a:t>ОБЪЕКТЫ</a:t>
            </a:r>
          </a:p>
        </p:txBody>
      </p:sp>
    </p:spTree>
    <p:extLst>
      <p:ext uri="{BB962C8B-B14F-4D97-AF65-F5344CB8AC3E}">
        <p14:creationId xmlns:p14="http://schemas.microsoft.com/office/powerpoint/2010/main" val="28275731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ChangeArrowheads="1"/>
          </p:cNvSpPr>
          <p:nvPr/>
        </p:nvSpPr>
        <p:spPr bwMode="auto">
          <a:xfrm>
            <a:off x="0" y="404813"/>
            <a:ext cx="8839200" cy="53340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892" tIns="42946" rIns="85892" bIns="42946" anchor="ctr"/>
          <a:lstStyle>
            <a:lvl1pPr algn="l" defTabSz="858838">
              <a:defRPr sz="2400">
                <a:solidFill>
                  <a:schemeClr val="tx1"/>
                </a:solidFill>
                <a:latin typeface="Times New Roman" panose="02020603050405020304" pitchFamily="18" charset="0"/>
              </a:defRPr>
            </a:lvl1pPr>
            <a:lvl2pPr marL="430213" algn="l" defTabSz="858838">
              <a:defRPr sz="2400">
                <a:solidFill>
                  <a:schemeClr val="tx1"/>
                </a:solidFill>
                <a:latin typeface="Times New Roman" panose="02020603050405020304" pitchFamily="18" charset="0"/>
              </a:defRPr>
            </a:lvl2pPr>
            <a:lvl3pPr marL="858838" algn="l" defTabSz="858838">
              <a:defRPr sz="2400">
                <a:solidFill>
                  <a:schemeClr val="tx1"/>
                </a:solidFill>
                <a:latin typeface="Times New Roman" panose="02020603050405020304" pitchFamily="18" charset="0"/>
              </a:defRPr>
            </a:lvl3pPr>
            <a:lvl4pPr marL="1289050" algn="l" defTabSz="858838">
              <a:defRPr sz="2400">
                <a:solidFill>
                  <a:schemeClr val="tx1"/>
                </a:solidFill>
                <a:latin typeface="Times New Roman" panose="02020603050405020304" pitchFamily="18" charset="0"/>
              </a:defRPr>
            </a:lvl4pPr>
            <a:lvl5pPr marL="1716088" algn="l" defTabSz="858838">
              <a:defRPr sz="2400">
                <a:solidFill>
                  <a:schemeClr val="tx1"/>
                </a:solidFill>
                <a:latin typeface="Times New Roman" panose="02020603050405020304" pitchFamily="18" charset="0"/>
              </a:defRPr>
            </a:lvl5pPr>
            <a:lvl6pPr marL="2173288" defTabSz="858838" eaLnBrk="0" fontAlgn="base" hangingPunct="0">
              <a:spcBef>
                <a:spcPct val="0"/>
              </a:spcBef>
              <a:spcAft>
                <a:spcPct val="0"/>
              </a:spcAft>
              <a:defRPr sz="2400">
                <a:solidFill>
                  <a:schemeClr val="tx1"/>
                </a:solidFill>
                <a:latin typeface="Times New Roman" panose="02020603050405020304" pitchFamily="18" charset="0"/>
              </a:defRPr>
            </a:lvl6pPr>
            <a:lvl7pPr marL="2630488" defTabSz="858838" eaLnBrk="0" fontAlgn="base" hangingPunct="0">
              <a:spcBef>
                <a:spcPct val="0"/>
              </a:spcBef>
              <a:spcAft>
                <a:spcPct val="0"/>
              </a:spcAft>
              <a:defRPr sz="2400">
                <a:solidFill>
                  <a:schemeClr val="tx1"/>
                </a:solidFill>
                <a:latin typeface="Times New Roman" panose="02020603050405020304" pitchFamily="18" charset="0"/>
              </a:defRPr>
            </a:lvl7pPr>
            <a:lvl8pPr marL="3087688" defTabSz="858838" eaLnBrk="0" fontAlgn="base" hangingPunct="0">
              <a:spcBef>
                <a:spcPct val="0"/>
              </a:spcBef>
              <a:spcAft>
                <a:spcPct val="0"/>
              </a:spcAft>
              <a:defRPr sz="2400">
                <a:solidFill>
                  <a:schemeClr val="tx1"/>
                </a:solidFill>
                <a:latin typeface="Times New Roman" panose="02020603050405020304" pitchFamily="18" charset="0"/>
              </a:defRPr>
            </a:lvl8pPr>
            <a:lvl9pPr marL="3544888" defTabSz="858838"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hangingPunct="0">
              <a:lnSpc>
                <a:spcPct val="80000"/>
              </a:lnSpc>
              <a:defRPr/>
            </a:pPr>
            <a:r>
              <a:rPr lang="ru-RU" altLang="ru-RU" sz="1600" b="1" smtClean="0">
                <a:solidFill>
                  <a:srgbClr val="990033"/>
                </a:solidFill>
                <a:effectLst>
                  <a:outerShdw blurRad="38100" dist="38100" dir="2700000" algn="tl">
                    <a:srgbClr val="C0C0C0"/>
                  </a:outerShdw>
                </a:effectLst>
                <a:cs typeface="+mn-cs"/>
              </a:rPr>
              <a:t>ИНТЕРЕСЫ КОРПОРАТИВНОГО ВЕДОМСТВА</a:t>
            </a:r>
          </a:p>
          <a:p>
            <a:pPr algn="ctr" eaLnBrk="0" hangingPunct="0">
              <a:lnSpc>
                <a:spcPct val="80000"/>
              </a:lnSpc>
              <a:defRPr/>
            </a:pPr>
            <a:r>
              <a:rPr lang="ru-RU" altLang="ru-RU" sz="1600" b="1" smtClean="0">
                <a:solidFill>
                  <a:srgbClr val="990033"/>
                </a:solidFill>
                <a:effectLst>
                  <a:outerShdw blurRad="38100" dist="38100" dir="2700000" algn="tl">
                    <a:srgbClr val="C0C0C0"/>
                  </a:outerShdw>
                </a:effectLst>
                <a:cs typeface="+mn-cs"/>
              </a:rPr>
              <a:t>В ИНФОРМАЦИОННОЙ СФЕРЕ</a:t>
            </a:r>
          </a:p>
        </p:txBody>
      </p:sp>
      <p:sp>
        <p:nvSpPr>
          <p:cNvPr id="18435" name="Rectangle 3"/>
          <p:cNvSpPr>
            <a:spLocks noChangeArrowheads="1"/>
          </p:cNvSpPr>
          <p:nvPr/>
        </p:nvSpPr>
        <p:spPr bwMode="auto">
          <a:xfrm>
            <a:off x="5919788" y="1122363"/>
            <a:ext cx="3189287" cy="5414962"/>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0724" tIns="42946" rIns="16908" bIns="42946" anchor="ctr"/>
          <a:lstStyle>
            <a:lvl1pPr defTabSz="858838">
              <a:defRPr sz="1600">
                <a:solidFill>
                  <a:schemeClr val="tx1"/>
                </a:solidFill>
                <a:latin typeface="Arial" pitchFamily="34" charset="0"/>
              </a:defRPr>
            </a:lvl1pPr>
            <a:lvl2pPr marL="742950" indent="-285750" defTabSz="858838">
              <a:defRPr sz="1600">
                <a:solidFill>
                  <a:schemeClr val="tx1"/>
                </a:solidFill>
                <a:latin typeface="Arial" pitchFamily="34" charset="0"/>
              </a:defRPr>
            </a:lvl2pPr>
            <a:lvl3pPr marL="1143000" indent="-228600" defTabSz="858838">
              <a:defRPr sz="1600">
                <a:solidFill>
                  <a:schemeClr val="tx1"/>
                </a:solidFill>
                <a:latin typeface="Arial" pitchFamily="34" charset="0"/>
              </a:defRPr>
            </a:lvl3pPr>
            <a:lvl4pPr marL="1600200" indent="-228600" defTabSz="858838">
              <a:defRPr sz="1600">
                <a:solidFill>
                  <a:schemeClr val="tx1"/>
                </a:solidFill>
                <a:latin typeface="Arial" pitchFamily="34" charset="0"/>
              </a:defRPr>
            </a:lvl4pPr>
            <a:lvl5pPr marL="2057400" indent="-228600" defTabSz="858838">
              <a:defRPr sz="1600">
                <a:solidFill>
                  <a:schemeClr val="tx1"/>
                </a:solidFill>
                <a:latin typeface="Arial" pitchFamily="34" charset="0"/>
              </a:defRPr>
            </a:lvl5pPr>
            <a:lvl6pPr marL="2514600" indent="-228600" defTabSz="858838" eaLnBrk="0" fontAlgn="base" hangingPunct="0">
              <a:spcBef>
                <a:spcPct val="0"/>
              </a:spcBef>
              <a:spcAft>
                <a:spcPct val="0"/>
              </a:spcAft>
              <a:defRPr sz="1600">
                <a:solidFill>
                  <a:schemeClr val="tx1"/>
                </a:solidFill>
                <a:latin typeface="Arial" pitchFamily="34" charset="0"/>
              </a:defRPr>
            </a:lvl6pPr>
            <a:lvl7pPr marL="2971800" indent="-228600" defTabSz="858838" eaLnBrk="0" fontAlgn="base" hangingPunct="0">
              <a:spcBef>
                <a:spcPct val="0"/>
              </a:spcBef>
              <a:spcAft>
                <a:spcPct val="0"/>
              </a:spcAft>
              <a:defRPr sz="1600">
                <a:solidFill>
                  <a:schemeClr val="tx1"/>
                </a:solidFill>
                <a:latin typeface="Arial" pitchFamily="34" charset="0"/>
              </a:defRPr>
            </a:lvl7pPr>
            <a:lvl8pPr marL="3429000" indent="-228600" defTabSz="858838" eaLnBrk="0" fontAlgn="base" hangingPunct="0">
              <a:spcBef>
                <a:spcPct val="0"/>
              </a:spcBef>
              <a:spcAft>
                <a:spcPct val="0"/>
              </a:spcAft>
              <a:defRPr sz="1600">
                <a:solidFill>
                  <a:schemeClr val="tx1"/>
                </a:solidFill>
                <a:latin typeface="Arial" pitchFamily="34" charset="0"/>
              </a:defRPr>
            </a:lvl8pPr>
            <a:lvl9pPr marL="3886200" indent="-228600" defTabSz="858838" eaLnBrk="0" fontAlgn="base" hangingPunct="0">
              <a:spcBef>
                <a:spcPct val="0"/>
              </a:spcBef>
              <a:spcAft>
                <a:spcPct val="0"/>
              </a:spcAft>
              <a:defRPr sz="1600">
                <a:solidFill>
                  <a:schemeClr val="tx1"/>
                </a:solidFill>
                <a:latin typeface="Arial" pitchFamily="34" charset="0"/>
              </a:defRPr>
            </a:lvl9pPr>
          </a:lstStyle>
          <a:p>
            <a:pPr algn="ctr" eaLnBrk="0" hangingPunct="0"/>
            <a:r>
              <a:rPr lang="ru-RU" altLang="ru-RU" sz="2000" b="1" u="sng" smtClean="0">
                <a:solidFill>
                  <a:srgbClr val="800000"/>
                </a:solidFill>
                <a:cs typeface="+mn-cs"/>
              </a:rPr>
              <a:t>Ведомства</a:t>
            </a:r>
          </a:p>
          <a:p>
            <a:pPr eaLnBrk="0" hangingPunct="0">
              <a:buClr>
                <a:srgbClr val="000099"/>
              </a:buClr>
              <a:buSzPct val="200000"/>
              <a:buFontTx/>
              <a:buChar char="•"/>
            </a:pPr>
            <a:r>
              <a:rPr lang="ru-RU" altLang="ru-RU" sz="2000" smtClean="0">
                <a:solidFill>
                  <a:srgbClr val="003300"/>
                </a:solidFill>
                <a:cs typeface="+mn-cs"/>
              </a:rPr>
              <a:t>  реализация интересов ведомства в информационной сфере;</a:t>
            </a:r>
          </a:p>
          <a:p>
            <a:pPr eaLnBrk="0" hangingPunct="0">
              <a:lnSpc>
                <a:spcPct val="110000"/>
              </a:lnSpc>
              <a:buClr>
                <a:srgbClr val="000099"/>
              </a:buClr>
              <a:buSzPct val="200000"/>
              <a:buFontTx/>
              <a:buChar char="•"/>
            </a:pPr>
            <a:r>
              <a:rPr lang="ru-RU" altLang="ru-RU" sz="2000" smtClean="0">
                <a:solidFill>
                  <a:srgbClr val="003300"/>
                </a:solidFill>
                <a:cs typeface="+mn-cs"/>
              </a:rPr>
              <a:t>  информационная поддержка деловой политики;</a:t>
            </a:r>
          </a:p>
          <a:p>
            <a:pPr eaLnBrk="0" hangingPunct="0">
              <a:lnSpc>
                <a:spcPct val="110000"/>
              </a:lnSpc>
              <a:buClr>
                <a:srgbClr val="000099"/>
              </a:buClr>
              <a:buSzPct val="200000"/>
              <a:buFontTx/>
              <a:buChar char="•"/>
            </a:pPr>
            <a:r>
              <a:rPr lang="ru-RU" altLang="ru-RU" sz="2000" smtClean="0">
                <a:solidFill>
                  <a:srgbClr val="003300"/>
                </a:solidFill>
                <a:cs typeface="+mn-cs"/>
              </a:rPr>
              <a:t>  регулирование и укрепление позиций на рынке;</a:t>
            </a:r>
          </a:p>
          <a:p>
            <a:pPr eaLnBrk="0" hangingPunct="0">
              <a:lnSpc>
                <a:spcPct val="110000"/>
              </a:lnSpc>
              <a:buClr>
                <a:srgbClr val="000099"/>
              </a:buClr>
              <a:buSzPct val="200000"/>
              <a:buFontTx/>
              <a:buChar char="•"/>
            </a:pPr>
            <a:r>
              <a:rPr lang="ru-RU" altLang="ru-RU" sz="2000" smtClean="0">
                <a:solidFill>
                  <a:srgbClr val="003300"/>
                </a:solidFill>
                <a:cs typeface="+mn-cs"/>
              </a:rPr>
              <a:t>  развитие информационной инфраструктуры</a:t>
            </a:r>
          </a:p>
        </p:txBody>
      </p:sp>
      <p:sp>
        <p:nvSpPr>
          <p:cNvPr id="18436" name="Rectangle 4"/>
          <p:cNvSpPr>
            <a:spLocks noChangeArrowheads="1"/>
          </p:cNvSpPr>
          <p:nvPr/>
        </p:nvSpPr>
        <p:spPr bwMode="auto">
          <a:xfrm>
            <a:off x="2890838" y="1117600"/>
            <a:ext cx="2886075" cy="5434013"/>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632" tIns="42946" rIns="33815" bIns="42946" anchor="ctr"/>
          <a:lstStyle>
            <a:lvl1pPr defTabSz="858838">
              <a:defRPr sz="1600">
                <a:solidFill>
                  <a:schemeClr val="tx1"/>
                </a:solidFill>
                <a:latin typeface="Arial" pitchFamily="34" charset="0"/>
              </a:defRPr>
            </a:lvl1pPr>
            <a:lvl2pPr marL="742950" indent="-285750" defTabSz="858838">
              <a:defRPr sz="1600">
                <a:solidFill>
                  <a:schemeClr val="tx1"/>
                </a:solidFill>
                <a:latin typeface="Arial" pitchFamily="34" charset="0"/>
              </a:defRPr>
            </a:lvl2pPr>
            <a:lvl3pPr marL="1143000" indent="-228600" defTabSz="858838">
              <a:defRPr sz="1600">
                <a:solidFill>
                  <a:schemeClr val="tx1"/>
                </a:solidFill>
                <a:latin typeface="Arial" pitchFamily="34" charset="0"/>
              </a:defRPr>
            </a:lvl3pPr>
            <a:lvl4pPr marL="1600200" indent="-228600" defTabSz="858838">
              <a:defRPr sz="1600">
                <a:solidFill>
                  <a:schemeClr val="tx1"/>
                </a:solidFill>
                <a:latin typeface="Arial" pitchFamily="34" charset="0"/>
              </a:defRPr>
            </a:lvl4pPr>
            <a:lvl5pPr marL="2057400" indent="-228600" defTabSz="858838">
              <a:defRPr sz="1600">
                <a:solidFill>
                  <a:schemeClr val="tx1"/>
                </a:solidFill>
                <a:latin typeface="Arial" pitchFamily="34" charset="0"/>
              </a:defRPr>
            </a:lvl5pPr>
            <a:lvl6pPr marL="2514600" indent="-228600" defTabSz="858838" eaLnBrk="0" fontAlgn="base" hangingPunct="0">
              <a:spcBef>
                <a:spcPct val="0"/>
              </a:spcBef>
              <a:spcAft>
                <a:spcPct val="0"/>
              </a:spcAft>
              <a:defRPr sz="1600">
                <a:solidFill>
                  <a:schemeClr val="tx1"/>
                </a:solidFill>
                <a:latin typeface="Arial" pitchFamily="34" charset="0"/>
              </a:defRPr>
            </a:lvl6pPr>
            <a:lvl7pPr marL="2971800" indent="-228600" defTabSz="858838" eaLnBrk="0" fontAlgn="base" hangingPunct="0">
              <a:spcBef>
                <a:spcPct val="0"/>
              </a:spcBef>
              <a:spcAft>
                <a:spcPct val="0"/>
              </a:spcAft>
              <a:defRPr sz="1600">
                <a:solidFill>
                  <a:schemeClr val="tx1"/>
                </a:solidFill>
                <a:latin typeface="Arial" pitchFamily="34" charset="0"/>
              </a:defRPr>
            </a:lvl7pPr>
            <a:lvl8pPr marL="3429000" indent="-228600" defTabSz="858838" eaLnBrk="0" fontAlgn="base" hangingPunct="0">
              <a:spcBef>
                <a:spcPct val="0"/>
              </a:spcBef>
              <a:spcAft>
                <a:spcPct val="0"/>
              </a:spcAft>
              <a:defRPr sz="1600">
                <a:solidFill>
                  <a:schemeClr val="tx1"/>
                </a:solidFill>
                <a:latin typeface="Arial" pitchFamily="34" charset="0"/>
              </a:defRPr>
            </a:lvl8pPr>
            <a:lvl9pPr marL="3886200" indent="-228600" defTabSz="858838" eaLnBrk="0" fontAlgn="base" hangingPunct="0">
              <a:spcBef>
                <a:spcPct val="0"/>
              </a:spcBef>
              <a:spcAft>
                <a:spcPct val="0"/>
              </a:spcAft>
              <a:defRPr sz="1600">
                <a:solidFill>
                  <a:schemeClr val="tx1"/>
                </a:solidFill>
                <a:latin typeface="Arial" pitchFamily="34" charset="0"/>
              </a:defRPr>
            </a:lvl9pPr>
          </a:lstStyle>
          <a:p>
            <a:pPr algn="ctr" eaLnBrk="0" hangingPunct="0">
              <a:lnSpc>
                <a:spcPct val="110000"/>
              </a:lnSpc>
            </a:pPr>
            <a:r>
              <a:rPr lang="ru-RU" altLang="ru-RU" sz="2000" b="1" u="sng" dirty="0" smtClean="0">
                <a:solidFill>
                  <a:srgbClr val="800000"/>
                </a:solidFill>
                <a:cs typeface="+mn-cs"/>
              </a:rPr>
              <a:t>Общества (коллектива)</a:t>
            </a:r>
          </a:p>
          <a:p>
            <a:pPr eaLnBrk="0" hangingPunct="0">
              <a:lnSpc>
                <a:spcPct val="110000"/>
              </a:lnSpc>
              <a:buClr>
                <a:srgbClr val="000099"/>
              </a:buClr>
              <a:buSzPct val="200000"/>
              <a:buFontTx/>
              <a:buChar char="•"/>
            </a:pPr>
            <a:r>
              <a:rPr lang="ru-RU" altLang="ru-RU" sz="2000" dirty="0" smtClean="0">
                <a:solidFill>
                  <a:srgbClr val="003300"/>
                </a:solidFill>
                <a:cs typeface="+mn-cs"/>
              </a:rPr>
              <a:t>   обеспечение  интересов акционеров в информационной сфере;</a:t>
            </a:r>
          </a:p>
          <a:p>
            <a:pPr eaLnBrk="0" hangingPunct="0">
              <a:lnSpc>
                <a:spcPct val="110000"/>
              </a:lnSpc>
              <a:buClr>
                <a:srgbClr val="000099"/>
              </a:buClr>
              <a:buSzPct val="200000"/>
              <a:buFontTx/>
              <a:buChar char="•"/>
            </a:pPr>
            <a:r>
              <a:rPr lang="ru-RU" altLang="ru-RU" sz="2000" dirty="0" smtClean="0">
                <a:solidFill>
                  <a:srgbClr val="003300"/>
                </a:solidFill>
                <a:cs typeface="+mn-cs"/>
              </a:rPr>
              <a:t>   укрепление правовых основ информационной деятельности;</a:t>
            </a:r>
          </a:p>
          <a:p>
            <a:pPr eaLnBrk="0" hangingPunct="0">
              <a:lnSpc>
                <a:spcPct val="110000"/>
              </a:lnSpc>
              <a:buClr>
                <a:srgbClr val="000099"/>
              </a:buClr>
              <a:buSzPct val="200000"/>
              <a:buFontTx/>
              <a:buChar char="•"/>
            </a:pPr>
            <a:r>
              <a:rPr lang="ru-RU" altLang="ru-RU" sz="2000" dirty="0" smtClean="0">
                <a:solidFill>
                  <a:srgbClr val="003300"/>
                </a:solidFill>
                <a:cs typeface="+mn-cs"/>
              </a:rPr>
              <a:t>   поддержание согласия;</a:t>
            </a:r>
          </a:p>
          <a:p>
            <a:pPr eaLnBrk="0" hangingPunct="0">
              <a:lnSpc>
                <a:spcPct val="110000"/>
              </a:lnSpc>
              <a:buClr>
                <a:srgbClr val="000099"/>
              </a:buClr>
              <a:buSzPct val="200000"/>
              <a:buFontTx/>
              <a:buChar char="•"/>
            </a:pPr>
            <a:r>
              <a:rPr lang="ru-RU" altLang="ru-RU" sz="2000" dirty="0" smtClean="0">
                <a:solidFill>
                  <a:srgbClr val="003300"/>
                </a:solidFill>
                <a:cs typeface="+mn-cs"/>
              </a:rPr>
              <a:t>   защита духовных ценностей</a:t>
            </a:r>
            <a:endParaRPr lang="ru-RU" altLang="ru-RU" sz="2000" dirty="0" smtClean="0">
              <a:solidFill>
                <a:srgbClr val="800000"/>
              </a:solidFill>
              <a:cs typeface="+mn-cs"/>
            </a:endParaRPr>
          </a:p>
        </p:txBody>
      </p:sp>
      <p:sp>
        <p:nvSpPr>
          <p:cNvPr id="18437" name="Rectangle 5"/>
          <p:cNvSpPr>
            <a:spLocks noChangeArrowheads="1"/>
          </p:cNvSpPr>
          <p:nvPr/>
        </p:nvSpPr>
        <p:spPr bwMode="auto">
          <a:xfrm>
            <a:off x="211138" y="1136650"/>
            <a:ext cx="2573337" cy="5376863"/>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18355" tIns="10145" rIns="16908" bIns="10145" anchor="ctr"/>
          <a:lstStyle>
            <a:lvl1pPr defTabSz="858838">
              <a:defRPr sz="1600">
                <a:solidFill>
                  <a:schemeClr val="tx1"/>
                </a:solidFill>
                <a:latin typeface="Arial" pitchFamily="34" charset="0"/>
              </a:defRPr>
            </a:lvl1pPr>
            <a:lvl2pPr marL="742950" indent="-285750" defTabSz="858838">
              <a:defRPr sz="1600">
                <a:solidFill>
                  <a:schemeClr val="tx1"/>
                </a:solidFill>
                <a:latin typeface="Arial" pitchFamily="34" charset="0"/>
              </a:defRPr>
            </a:lvl2pPr>
            <a:lvl3pPr marL="1143000" indent="-228600" defTabSz="858838">
              <a:defRPr sz="1600">
                <a:solidFill>
                  <a:schemeClr val="tx1"/>
                </a:solidFill>
                <a:latin typeface="Arial" pitchFamily="34" charset="0"/>
              </a:defRPr>
            </a:lvl3pPr>
            <a:lvl4pPr marL="1600200" indent="-228600" defTabSz="858838">
              <a:defRPr sz="1600">
                <a:solidFill>
                  <a:schemeClr val="tx1"/>
                </a:solidFill>
                <a:latin typeface="Arial" pitchFamily="34" charset="0"/>
              </a:defRPr>
            </a:lvl4pPr>
            <a:lvl5pPr marL="2057400" indent="-228600" defTabSz="858838">
              <a:defRPr sz="1600">
                <a:solidFill>
                  <a:schemeClr val="tx1"/>
                </a:solidFill>
                <a:latin typeface="Arial" pitchFamily="34" charset="0"/>
              </a:defRPr>
            </a:lvl5pPr>
            <a:lvl6pPr marL="2514600" indent="-228600" defTabSz="858838" eaLnBrk="0" fontAlgn="base" hangingPunct="0">
              <a:spcBef>
                <a:spcPct val="0"/>
              </a:spcBef>
              <a:spcAft>
                <a:spcPct val="0"/>
              </a:spcAft>
              <a:defRPr sz="1600">
                <a:solidFill>
                  <a:schemeClr val="tx1"/>
                </a:solidFill>
                <a:latin typeface="Arial" pitchFamily="34" charset="0"/>
              </a:defRPr>
            </a:lvl6pPr>
            <a:lvl7pPr marL="2971800" indent="-228600" defTabSz="858838" eaLnBrk="0" fontAlgn="base" hangingPunct="0">
              <a:spcBef>
                <a:spcPct val="0"/>
              </a:spcBef>
              <a:spcAft>
                <a:spcPct val="0"/>
              </a:spcAft>
              <a:defRPr sz="1600">
                <a:solidFill>
                  <a:schemeClr val="tx1"/>
                </a:solidFill>
                <a:latin typeface="Arial" pitchFamily="34" charset="0"/>
              </a:defRPr>
            </a:lvl7pPr>
            <a:lvl8pPr marL="3429000" indent="-228600" defTabSz="858838" eaLnBrk="0" fontAlgn="base" hangingPunct="0">
              <a:spcBef>
                <a:spcPct val="0"/>
              </a:spcBef>
              <a:spcAft>
                <a:spcPct val="0"/>
              </a:spcAft>
              <a:defRPr sz="1600">
                <a:solidFill>
                  <a:schemeClr val="tx1"/>
                </a:solidFill>
                <a:latin typeface="Arial" pitchFamily="34" charset="0"/>
              </a:defRPr>
            </a:lvl8pPr>
            <a:lvl9pPr marL="3886200" indent="-228600" defTabSz="858838" eaLnBrk="0" fontAlgn="base" hangingPunct="0">
              <a:spcBef>
                <a:spcPct val="0"/>
              </a:spcBef>
              <a:spcAft>
                <a:spcPct val="0"/>
              </a:spcAft>
              <a:defRPr sz="1600">
                <a:solidFill>
                  <a:schemeClr val="tx1"/>
                </a:solidFill>
                <a:latin typeface="Arial" pitchFamily="34" charset="0"/>
              </a:defRPr>
            </a:lvl9pPr>
          </a:lstStyle>
          <a:p>
            <a:pPr algn="ctr" eaLnBrk="0" hangingPunct="0">
              <a:lnSpc>
                <a:spcPct val="110000"/>
              </a:lnSpc>
            </a:pPr>
            <a:r>
              <a:rPr lang="ru-RU" altLang="ru-RU" sz="2000" b="1" u="sng" dirty="0" smtClean="0">
                <a:solidFill>
                  <a:srgbClr val="800000"/>
                </a:solidFill>
                <a:cs typeface="+mn-cs"/>
              </a:rPr>
              <a:t>Личности </a:t>
            </a:r>
          </a:p>
          <a:p>
            <a:pPr eaLnBrk="0" hangingPunct="0">
              <a:lnSpc>
                <a:spcPct val="110000"/>
              </a:lnSpc>
              <a:buClr>
                <a:srgbClr val="0000CC"/>
              </a:buClr>
              <a:buSzPct val="185000"/>
              <a:buFontTx/>
              <a:buChar char="•"/>
            </a:pPr>
            <a:r>
              <a:rPr lang="ru-RU" altLang="ru-RU" sz="2000" dirty="0" smtClean="0">
                <a:solidFill>
                  <a:srgbClr val="333333"/>
                </a:solidFill>
                <a:cs typeface="+mn-cs"/>
              </a:rPr>
              <a:t> </a:t>
            </a:r>
            <a:r>
              <a:rPr lang="ru-RU" altLang="ru-RU" sz="2000" dirty="0" smtClean="0">
                <a:solidFill>
                  <a:srgbClr val="003300"/>
                </a:solidFill>
                <a:cs typeface="+mn-cs"/>
              </a:rPr>
              <a:t>доступ к информации для удовлетворения потребностей;</a:t>
            </a:r>
          </a:p>
          <a:p>
            <a:pPr eaLnBrk="0" hangingPunct="0">
              <a:lnSpc>
                <a:spcPct val="110000"/>
              </a:lnSpc>
              <a:buClr>
                <a:srgbClr val="0000CC"/>
              </a:buClr>
              <a:buSzPct val="185000"/>
              <a:buFontTx/>
              <a:buChar char="•"/>
            </a:pPr>
            <a:r>
              <a:rPr lang="ru-RU" altLang="ru-RU" sz="2000" dirty="0" smtClean="0">
                <a:solidFill>
                  <a:srgbClr val="003300"/>
                </a:solidFill>
                <a:cs typeface="+mn-cs"/>
              </a:rPr>
              <a:t> защита информации, обеспечивающей личную безопасность</a:t>
            </a:r>
          </a:p>
        </p:txBody>
      </p:sp>
    </p:spTree>
    <p:extLst>
      <p:ext uri="{BB962C8B-B14F-4D97-AF65-F5344CB8AC3E}">
        <p14:creationId xmlns:p14="http://schemas.microsoft.com/office/powerpoint/2010/main" val="29406153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body" idx="4294967295"/>
          </p:nvPr>
        </p:nvSpPr>
        <p:spPr bwMode="auto">
          <a:xfrm>
            <a:off x="0" y="1268413"/>
            <a:ext cx="8715375" cy="1755775"/>
          </a:xfrm>
          <a:prstGeom prst="rect">
            <a:avLst/>
          </a:prstGeom>
          <a:noFill/>
          <a:ln>
            <a:miter lim="800000"/>
            <a:headEnd/>
            <a:tailEnd/>
          </a:ln>
        </p:spPr>
        <p:txBody>
          <a:bodyPr lIns="95778" tIns="47889" rIns="95778" bIns="47889">
            <a:normAutofit/>
          </a:bodyPr>
          <a:lstStyle/>
          <a:p>
            <a:pPr marL="0" indent="358775" algn="just">
              <a:lnSpc>
                <a:spcPct val="80000"/>
              </a:lnSpc>
              <a:buNone/>
            </a:pPr>
            <a:r>
              <a:rPr lang="ru-RU" b="1" dirty="0" smtClean="0">
                <a:solidFill>
                  <a:srgbClr val="CC3300"/>
                </a:solidFill>
                <a:latin typeface="Times New Roman" pitchFamily="18" charset="0"/>
                <a:cs typeface="Times New Roman" pitchFamily="18" charset="0"/>
              </a:rPr>
              <a:t>Угроза</a:t>
            </a:r>
            <a:r>
              <a:rPr lang="ru-RU" b="1" dirty="0" smtClean="0">
                <a:latin typeface="Times New Roman" pitchFamily="18" charset="0"/>
                <a:cs typeface="Times New Roman" pitchFamily="18" charset="0"/>
              </a:rPr>
              <a:t> </a:t>
            </a:r>
            <a:r>
              <a:rPr lang="ru-RU" dirty="0" smtClean="0">
                <a:latin typeface="Times New Roman" pitchFamily="18" charset="0"/>
              </a:rPr>
              <a:t>–</a:t>
            </a:r>
            <a:r>
              <a:rPr lang="ru-RU" dirty="0" smtClean="0">
                <a:latin typeface="Times New Roman" pitchFamily="18" charset="0"/>
                <a:cs typeface="Times New Roman" pitchFamily="18" charset="0"/>
              </a:rPr>
              <a:t> совокупность условий и факторов, определяющих потенциальную или реально существующую опасность возникновения инцидента, который может привести к нанесению ущерба изделию ИТ или его владельцу.</a:t>
            </a:r>
          </a:p>
        </p:txBody>
      </p:sp>
      <p:sp>
        <p:nvSpPr>
          <p:cNvPr id="51203" name="Rectangle 3"/>
          <p:cNvSpPr>
            <a:spLocks noChangeArrowheads="1"/>
          </p:cNvSpPr>
          <p:nvPr/>
        </p:nvSpPr>
        <p:spPr bwMode="auto">
          <a:xfrm>
            <a:off x="4932485" y="3394075"/>
            <a:ext cx="3962400" cy="457200"/>
          </a:xfrm>
          <a:prstGeom prst="rect">
            <a:avLst/>
          </a:prstGeom>
          <a:noFill/>
          <a:ln w="9525">
            <a:noFill/>
            <a:miter lim="800000"/>
            <a:headEnd/>
            <a:tailEnd/>
          </a:ln>
        </p:spPr>
        <p:txBody>
          <a:bodyPr>
            <a:spAutoFit/>
          </a:bodyPr>
          <a:lstStyle/>
          <a:p>
            <a:pPr algn="r" fontAlgn="auto">
              <a:spcAft>
                <a:spcPts val="0"/>
              </a:spcAft>
            </a:pPr>
            <a:r>
              <a:rPr lang="ru-RU" sz="1200" i="1">
                <a:solidFill>
                  <a:prstClr val="black"/>
                </a:solidFill>
                <a:latin typeface="Calibri"/>
                <a:cs typeface="+mn-cs"/>
              </a:rPr>
              <a:t>РД Руководство по разработке профилей защиты и заданий по безопасности Гостехкомиссия России, 2003</a:t>
            </a:r>
          </a:p>
        </p:txBody>
      </p:sp>
      <p:sp>
        <p:nvSpPr>
          <p:cNvPr id="51204" name="Rectangle 4"/>
          <p:cNvSpPr>
            <a:spLocks noChangeArrowheads="1"/>
          </p:cNvSpPr>
          <p:nvPr/>
        </p:nvSpPr>
        <p:spPr bwMode="auto">
          <a:xfrm>
            <a:off x="203689" y="4168457"/>
            <a:ext cx="8689731" cy="683264"/>
          </a:xfrm>
          <a:prstGeom prst="rect">
            <a:avLst/>
          </a:prstGeom>
          <a:noFill/>
          <a:ln w="9525">
            <a:noFill/>
            <a:miter lim="800000"/>
            <a:headEnd/>
            <a:tailEnd/>
          </a:ln>
        </p:spPr>
        <p:txBody>
          <a:bodyPr anchor="ctr">
            <a:spAutoFit/>
          </a:bodyPr>
          <a:lstStyle/>
          <a:p>
            <a:pPr indent="447675" algn="just" fontAlgn="auto">
              <a:lnSpc>
                <a:spcPct val="80000"/>
              </a:lnSpc>
              <a:spcAft>
                <a:spcPts val="0"/>
              </a:spcAft>
            </a:pPr>
            <a:r>
              <a:rPr lang="ru-RU" sz="2400" b="1" dirty="0">
                <a:solidFill>
                  <a:srgbClr val="CC3300"/>
                </a:solidFill>
                <a:latin typeface="Times New Roman" pitchFamily="18" charset="0"/>
                <a:cs typeface="Times New Roman" pitchFamily="18" charset="0"/>
              </a:rPr>
              <a:t>Угроза</a:t>
            </a:r>
            <a:r>
              <a:rPr lang="ru-RU" sz="2400" b="1" dirty="0">
                <a:solidFill>
                  <a:prstClr val="black"/>
                </a:solidFill>
                <a:latin typeface="Times New Roman" pitchFamily="18" charset="0"/>
                <a:cs typeface="Times New Roman" pitchFamily="18" charset="0"/>
              </a:rPr>
              <a:t> </a:t>
            </a:r>
            <a:r>
              <a:rPr lang="ru-RU" sz="2400" dirty="0" smtClean="0">
                <a:latin typeface="Times New Roman" pitchFamily="18" charset="0"/>
              </a:rPr>
              <a:t>–</a:t>
            </a:r>
            <a:r>
              <a:rPr lang="ru-RU" sz="2400" b="1" dirty="0" smtClean="0">
                <a:solidFill>
                  <a:prstClr val="black"/>
                </a:solidFill>
                <a:latin typeface="Times New Roman" pitchFamily="18" charset="0"/>
                <a:cs typeface="Times New Roman" pitchFamily="18" charset="0"/>
              </a:rPr>
              <a:t> </a:t>
            </a:r>
            <a:r>
              <a:rPr lang="ru-RU" sz="2400" dirty="0">
                <a:solidFill>
                  <a:prstClr val="black"/>
                </a:solidFill>
                <a:latin typeface="Times New Roman" pitchFamily="18" charset="0"/>
                <a:cs typeface="Times New Roman" pitchFamily="18" charset="0"/>
              </a:rPr>
              <a:t>потенциальная причина нежелательного инцидента, который может причинить вред системе или организации. </a:t>
            </a:r>
          </a:p>
        </p:txBody>
      </p:sp>
      <p:sp>
        <p:nvSpPr>
          <p:cNvPr id="51205" name="Rectangle 5"/>
          <p:cNvSpPr>
            <a:spLocks noChangeArrowheads="1"/>
          </p:cNvSpPr>
          <p:nvPr/>
        </p:nvSpPr>
        <p:spPr bwMode="auto">
          <a:xfrm>
            <a:off x="5829300" y="4800492"/>
            <a:ext cx="3062654" cy="646331"/>
          </a:xfrm>
          <a:prstGeom prst="rect">
            <a:avLst/>
          </a:prstGeom>
          <a:noFill/>
          <a:ln w="9525">
            <a:noFill/>
            <a:miter lim="800000"/>
            <a:headEnd/>
            <a:tailEnd/>
          </a:ln>
        </p:spPr>
        <p:txBody>
          <a:bodyPr anchor="ctr">
            <a:spAutoFit/>
          </a:bodyPr>
          <a:lstStyle/>
          <a:p>
            <a:pPr algn="r" fontAlgn="auto">
              <a:spcAft>
                <a:spcPts val="0"/>
              </a:spcAft>
            </a:pPr>
            <a:r>
              <a:rPr lang="ru-RU" sz="1200" i="1">
                <a:solidFill>
                  <a:prstClr val="black"/>
                </a:solidFill>
                <a:latin typeface="Calibri"/>
                <a:cs typeface="+mn-cs"/>
              </a:rPr>
              <a:t>ISO/IEC 13335-1-2004</a:t>
            </a:r>
          </a:p>
          <a:p>
            <a:pPr algn="r" fontAlgn="auto">
              <a:spcAft>
                <a:spcPts val="0"/>
              </a:spcAft>
            </a:pPr>
            <a:r>
              <a:rPr lang="ru-RU" sz="1200" i="1">
                <a:solidFill>
                  <a:prstClr val="black"/>
                </a:solidFill>
                <a:latin typeface="Calibri"/>
                <a:cs typeface="+mn-cs"/>
              </a:rPr>
              <a:t>ISO/IEC 17799:2005</a:t>
            </a:r>
          </a:p>
          <a:p>
            <a:pPr algn="r" fontAlgn="auto">
              <a:spcAft>
                <a:spcPts val="0"/>
              </a:spcAft>
            </a:pPr>
            <a:r>
              <a:rPr lang="ru-RU" sz="1200" i="1">
                <a:solidFill>
                  <a:prstClr val="black"/>
                </a:solidFill>
                <a:latin typeface="Calibri"/>
                <a:cs typeface="+mn-cs"/>
              </a:rPr>
              <a:t>ГОСТ Р ИСО/МЭК ТО 13335-1-2006</a:t>
            </a:r>
          </a:p>
        </p:txBody>
      </p:sp>
      <p:sp>
        <p:nvSpPr>
          <p:cNvPr id="51206" name="Text Box 6"/>
          <p:cNvSpPr txBox="1">
            <a:spLocks noChangeArrowheads="1"/>
          </p:cNvSpPr>
          <p:nvPr/>
        </p:nvSpPr>
        <p:spPr bwMode="auto">
          <a:xfrm>
            <a:off x="3997569" y="2298701"/>
            <a:ext cx="2368062" cy="619933"/>
          </a:xfrm>
          <a:prstGeom prst="rect">
            <a:avLst/>
          </a:prstGeom>
          <a:noFill/>
          <a:ln w="9525" algn="ctr">
            <a:noFill/>
            <a:miter lim="800000"/>
            <a:headEnd/>
            <a:tailEnd/>
          </a:ln>
        </p:spPr>
        <p:txBody>
          <a:bodyPr lIns="95778" tIns="47889" rIns="95778" bIns="47889">
            <a:spAutoFit/>
          </a:bodyPr>
          <a:lstStyle/>
          <a:p>
            <a:pPr marL="358775" indent="-358775" defTabSz="957263" fontAlgn="auto">
              <a:spcBef>
                <a:spcPct val="50000"/>
              </a:spcBef>
              <a:spcAft>
                <a:spcPts val="0"/>
              </a:spcAft>
              <a:buClr>
                <a:srgbClr val="F3750D"/>
              </a:buClr>
              <a:buSzPct val="150000"/>
              <a:buFontTx/>
              <a:buChar char="•"/>
            </a:pPr>
            <a:endParaRPr lang="ru-RU" sz="3400">
              <a:solidFill>
                <a:prstClr val="black"/>
              </a:solidFill>
              <a:latin typeface="Calibri"/>
              <a:cs typeface="+mn-cs"/>
            </a:endParaRPr>
          </a:p>
        </p:txBody>
      </p:sp>
      <p:sp>
        <p:nvSpPr>
          <p:cNvPr id="51207" name="Text Box 7"/>
          <p:cNvSpPr txBox="1">
            <a:spLocks noChangeArrowheads="1"/>
          </p:cNvSpPr>
          <p:nvPr/>
        </p:nvSpPr>
        <p:spPr bwMode="auto">
          <a:xfrm>
            <a:off x="211015" y="5791200"/>
            <a:ext cx="8932985" cy="819988"/>
          </a:xfrm>
          <a:prstGeom prst="rect">
            <a:avLst/>
          </a:prstGeom>
          <a:noFill/>
          <a:ln w="9525" algn="ctr">
            <a:noFill/>
            <a:miter lim="800000"/>
            <a:headEnd/>
            <a:tailEnd/>
          </a:ln>
        </p:spPr>
        <p:txBody>
          <a:bodyPr lIns="95778" tIns="47889" rIns="95778" bIns="47889">
            <a:spAutoFit/>
          </a:bodyPr>
          <a:lstStyle/>
          <a:p>
            <a:pPr indent="447675" algn="just" defTabSz="957263" fontAlgn="auto">
              <a:spcBef>
                <a:spcPct val="50000"/>
              </a:spcBef>
              <a:spcAft>
                <a:spcPts val="0"/>
              </a:spcAft>
              <a:buClr>
                <a:srgbClr val="F3750D"/>
              </a:buClr>
              <a:buSzPct val="150000"/>
            </a:pPr>
            <a:r>
              <a:rPr lang="ru-RU" sz="2300" b="1" dirty="0">
                <a:solidFill>
                  <a:srgbClr val="CC3300"/>
                </a:solidFill>
                <a:latin typeface="Times New Roman" pitchFamily="18" charset="0"/>
                <a:cs typeface="Times New Roman" pitchFamily="18" charset="0"/>
              </a:rPr>
              <a:t>Угроза</a:t>
            </a:r>
            <a:r>
              <a:rPr lang="ru-RU" sz="2300" dirty="0">
                <a:solidFill>
                  <a:srgbClr val="C0504D"/>
                </a:solidFill>
                <a:latin typeface="Times New Roman" pitchFamily="18" charset="0"/>
                <a:cs typeface="Times New Roman" pitchFamily="18" charset="0"/>
              </a:rPr>
              <a:t> </a:t>
            </a:r>
            <a:r>
              <a:rPr lang="ru-RU" sz="2400" dirty="0" smtClean="0">
                <a:latin typeface="Times New Roman" pitchFamily="18" charset="0"/>
              </a:rPr>
              <a:t>–</a:t>
            </a:r>
            <a:r>
              <a:rPr lang="ru-RU" sz="2300" dirty="0" smtClean="0">
                <a:solidFill>
                  <a:prstClr val="black"/>
                </a:solidFill>
                <a:latin typeface="Times New Roman" pitchFamily="18" charset="0"/>
                <a:cs typeface="Times New Roman" pitchFamily="18" charset="0"/>
              </a:rPr>
              <a:t> </a:t>
            </a:r>
            <a:r>
              <a:rPr lang="ru-RU" sz="2300" dirty="0">
                <a:solidFill>
                  <a:prstClr val="black"/>
                </a:solidFill>
                <a:latin typeface="Times New Roman" pitchFamily="18" charset="0"/>
                <a:cs typeface="Times New Roman" pitchFamily="18" charset="0"/>
              </a:rPr>
              <a:t>опасность, предполагающая возможность потерь (ущерба)</a:t>
            </a:r>
          </a:p>
        </p:txBody>
      </p:sp>
      <p:sp>
        <p:nvSpPr>
          <p:cNvPr id="51208" name="Rectangle 8"/>
          <p:cNvSpPr>
            <a:spLocks noChangeArrowheads="1"/>
          </p:cNvSpPr>
          <p:nvPr/>
        </p:nvSpPr>
        <p:spPr bwMode="auto">
          <a:xfrm>
            <a:off x="6959113" y="6316664"/>
            <a:ext cx="1878623" cy="274637"/>
          </a:xfrm>
          <a:prstGeom prst="rect">
            <a:avLst/>
          </a:prstGeom>
          <a:noFill/>
          <a:ln w="9525">
            <a:noFill/>
            <a:miter lim="800000"/>
            <a:headEnd/>
            <a:tailEnd/>
          </a:ln>
        </p:spPr>
        <p:txBody>
          <a:bodyPr anchor="ctr">
            <a:spAutoFit/>
          </a:bodyPr>
          <a:lstStyle/>
          <a:p>
            <a:pPr algn="r" fontAlgn="auto">
              <a:spcAft>
                <a:spcPts val="0"/>
              </a:spcAft>
            </a:pPr>
            <a:r>
              <a:rPr lang="ru-RU" sz="1200" i="1">
                <a:solidFill>
                  <a:prstClr val="black"/>
                </a:solidFill>
                <a:latin typeface="Calibri"/>
                <a:cs typeface="+mn-cs"/>
              </a:rPr>
              <a:t>СТО БР ИББС-1.0-2008</a:t>
            </a:r>
          </a:p>
        </p:txBody>
      </p:sp>
      <p:sp>
        <p:nvSpPr>
          <p:cNvPr id="51209" name="Text Box 9"/>
          <p:cNvSpPr txBox="1">
            <a:spLocks noChangeArrowheads="1"/>
          </p:cNvSpPr>
          <p:nvPr/>
        </p:nvSpPr>
        <p:spPr bwMode="auto">
          <a:xfrm>
            <a:off x="211016" y="317501"/>
            <a:ext cx="8537448" cy="542925"/>
          </a:xfrm>
          <a:prstGeom prst="rect">
            <a:avLst/>
          </a:prstGeom>
          <a:noFill/>
          <a:ln w="9525" algn="ctr">
            <a:noFill/>
            <a:miter lim="800000"/>
            <a:headEnd/>
            <a:tailEnd/>
          </a:ln>
        </p:spPr>
        <p:txBody>
          <a:bodyPr wrap="square" lIns="95778" tIns="47889" rIns="95778" bIns="47889">
            <a:spAutoFit/>
          </a:bodyPr>
          <a:lstStyle/>
          <a:p>
            <a:pPr marL="358775" indent="-358775" algn="ctr" defTabSz="957263" fontAlgn="auto">
              <a:spcBef>
                <a:spcPct val="50000"/>
              </a:spcBef>
              <a:spcAft>
                <a:spcPts val="0"/>
              </a:spcAft>
              <a:buClr>
                <a:srgbClr val="F3750D"/>
              </a:buClr>
              <a:buSzPct val="150000"/>
            </a:pPr>
            <a:r>
              <a:rPr lang="ru-RU" sz="2900" b="1" dirty="0">
                <a:solidFill>
                  <a:srgbClr val="C00000"/>
                </a:solidFill>
                <a:latin typeface="Calibri"/>
                <a:cs typeface="+mn-cs"/>
              </a:rPr>
              <a:t>Угроза</a:t>
            </a:r>
          </a:p>
        </p:txBody>
      </p:sp>
    </p:spTree>
    <p:extLst>
      <p:ext uri="{BB962C8B-B14F-4D97-AF65-F5344CB8AC3E}">
        <p14:creationId xmlns:p14="http://schemas.microsoft.com/office/powerpoint/2010/main" val="308310879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CBFD1E69-247A-4B02-8A0A-DEA4495C32CB}" type="slidenum">
              <a:rPr lang="ru-RU" smtClean="0"/>
              <a:pPr>
                <a:defRPr/>
              </a:pPr>
              <a:t>3</a:t>
            </a:fld>
            <a:endParaRPr lang="ru-RU" dirty="0"/>
          </a:p>
        </p:txBody>
      </p:sp>
      <p:sp>
        <p:nvSpPr>
          <p:cNvPr id="3" name="Прямоугольник 2"/>
          <p:cNvSpPr/>
          <p:nvPr/>
        </p:nvSpPr>
        <p:spPr>
          <a:xfrm>
            <a:off x="467544" y="58847"/>
            <a:ext cx="8424936" cy="6186309"/>
          </a:xfrm>
          <a:prstGeom prst="rect">
            <a:avLst/>
          </a:prstGeom>
        </p:spPr>
        <p:txBody>
          <a:bodyPr wrap="square">
            <a:spAutoFit/>
          </a:bodyPr>
          <a:lstStyle/>
          <a:p>
            <a:pPr indent="457200" algn="just">
              <a:lnSpc>
                <a:spcPct val="150000"/>
              </a:lnSpc>
              <a:spcAft>
                <a:spcPts val="0"/>
              </a:spcAft>
            </a:pPr>
            <a:r>
              <a:rPr lang="ru-RU" sz="2400" dirty="0">
                <a:latin typeface="Times New Roman"/>
                <a:ea typeface="Calibri"/>
                <a:cs typeface="Times New Roman"/>
              </a:rPr>
              <a:t>Объектами профессиональной деятельности обучающихся являются:</a:t>
            </a:r>
            <a:endParaRPr lang="ru-RU" sz="2400" dirty="0">
              <a:latin typeface="Calibri"/>
              <a:ea typeface="Calibri"/>
              <a:cs typeface="Times New Roman"/>
            </a:endParaRPr>
          </a:p>
          <a:p>
            <a:pPr marL="342900" lvl="0" indent="457200" algn="just">
              <a:lnSpc>
                <a:spcPct val="150000"/>
              </a:lnSpc>
              <a:spcAft>
                <a:spcPts val="0"/>
              </a:spcAft>
              <a:buFont typeface="Times New Roman"/>
              <a:buChar char="−"/>
              <a:tabLst>
                <a:tab pos="540385" algn="l"/>
              </a:tabLst>
            </a:pPr>
            <a:r>
              <a:rPr lang="ru-RU" sz="2400" dirty="0">
                <a:latin typeface="Times New Roman"/>
                <a:ea typeface="Calibri"/>
                <a:cs typeface="Times New Roman"/>
              </a:rPr>
              <a:t>объекты информатизации, включающие автоматизированные (информационные) системы различного уровня и назначения, средства и системы обработки информации и средства их обеспечения;</a:t>
            </a:r>
            <a:endParaRPr lang="ru-RU" sz="2400" dirty="0">
              <a:latin typeface="Calibri"/>
              <a:ea typeface="Calibri"/>
              <a:cs typeface="Times New Roman"/>
            </a:endParaRPr>
          </a:p>
          <a:p>
            <a:pPr marL="342900" lvl="0" indent="457200" algn="just">
              <a:lnSpc>
                <a:spcPct val="150000"/>
              </a:lnSpc>
              <a:spcAft>
                <a:spcPts val="0"/>
              </a:spcAft>
              <a:buFont typeface="Times New Roman"/>
              <a:buChar char="−"/>
              <a:tabLst>
                <a:tab pos="540385" algn="l"/>
              </a:tabLst>
            </a:pPr>
            <a:r>
              <a:rPr lang="ru-RU" sz="2400" dirty="0">
                <a:latin typeface="Times New Roman"/>
                <a:ea typeface="Calibri"/>
                <a:cs typeface="Times New Roman"/>
              </a:rPr>
              <a:t>угрозы безопасности информации в автоматизированных (информационных) системах;</a:t>
            </a:r>
            <a:endParaRPr lang="ru-RU" sz="2400" dirty="0">
              <a:latin typeface="Calibri"/>
              <a:ea typeface="Calibri"/>
              <a:cs typeface="Times New Roman"/>
            </a:endParaRPr>
          </a:p>
          <a:p>
            <a:pPr marL="342900" lvl="0" indent="457200" algn="just">
              <a:lnSpc>
                <a:spcPct val="150000"/>
              </a:lnSpc>
              <a:spcAft>
                <a:spcPts val="0"/>
              </a:spcAft>
              <a:buFont typeface="Times New Roman"/>
              <a:buChar char="−"/>
              <a:tabLst>
                <a:tab pos="540385" algn="l"/>
              </a:tabLst>
            </a:pPr>
            <a:r>
              <a:rPr lang="ru-RU" sz="2400" dirty="0">
                <a:latin typeface="Times New Roman"/>
                <a:ea typeface="Calibri"/>
                <a:cs typeface="Times New Roman"/>
              </a:rPr>
              <a:t>способы и средства ТЗИ;</a:t>
            </a:r>
            <a:endParaRPr lang="ru-RU" sz="2400" dirty="0">
              <a:latin typeface="Calibri"/>
              <a:ea typeface="Calibri"/>
              <a:cs typeface="Times New Roman"/>
            </a:endParaRPr>
          </a:p>
          <a:p>
            <a:pPr marL="342900" lvl="0" indent="457200" algn="just">
              <a:lnSpc>
                <a:spcPct val="150000"/>
              </a:lnSpc>
              <a:spcAft>
                <a:spcPts val="0"/>
              </a:spcAft>
              <a:buFont typeface="Times New Roman"/>
              <a:buChar char="−"/>
              <a:tabLst>
                <a:tab pos="540385" algn="l"/>
              </a:tabLst>
            </a:pPr>
            <a:r>
              <a:rPr lang="ru-RU" sz="2400" dirty="0">
                <a:latin typeface="Times New Roman"/>
                <a:ea typeface="Calibri"/>
                <a:cs typeface="Times New Roman"/>
              </a:rPr>
              <a:t>система нормативных правовых актов, методических документов и национальных стандартов в области ТЗИ.</a:t>
            </a:r>
            <a:endParaRPr lang="ru-RU" sz="2400" dirty="0">
              <a:effectLst/>
              <a:latin typeface="Calibri"/>
              <a:ea typeface="Calibri"/>
              <a:cs typeface="Times New Roman"/>
            </a:endParaRPr>
          </a:p>
        </p:txBody>
      </p:sp>
    </p:spTree>
    <p:extLst>
      <p:ext uri="{BB962C8B-B14F-4D97-AF65-F5344CB8AC3E}">
        <p14:creationId xmlns:p14="http://schemas.microsoft.com/office/powerpoint/2010/main" val="36483119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body" idx="4294967295"/>
          </p:nvPr>
        </p:nvSpPr>
        <p:spPr bwMode="auto">
          <a:xfrm>
            <a:off x="457200" y="5016500"/>
            <a:ext cx="8686800" cy="1287463"/>
          </a:xfrm>
          <a:prstGeom prst="rect">
            <a:avLst/>
          </a:prstGeom>
          <a:noFill/>
          <a:ln>
            <a:miter lim="800000"/>
            <a:headEnd/>
            <a:tailEnd/>
          </a:ln>
        </p:spPr>
        <p:txBody>
          <a:bodyPr lIns="95778" tIns="47889" rIns="95778" bIns="47889">
            <a:normAutofit/>
          </a:bodyPr>
          <a:lstStyle/>
          <a:p>
            <a:pPr marL="0" indent="0" algn="just">
              <a:lnSpc>
                <a:spcPct val="80000"/>
              </a:lnSpc>
              <a:buNone/>
            </a:pPr>
            <a:r>
              <a:rPr lang="ru-RU" b="1" dirty="0" smtClean="0">
                <a:solidFill>
                  <a:srgbClr val="CC3300"/>
                </a:solidFill>
                <a:latin typeface="Times New Roman" pitchFamily="18" charset="0"/>
                <a:cs typeface="Times New Roman" pitchFamily="18" charset="0"/>
              </a:rPr>
              <a:t>Уязвимость информационной безопасности</a:t>
            </a:r>
            <a:r>
              <a:rPr lang="ru-RU" b="1" dirty="0" smtClean="0">
                <a:solidFill>
                  <a:srgbClr val="0000FF"/>
                </a:solidFill>
                <a:latin typeface="Times New Roman" pitchFamily="18" charset="0"/>
                <a:cs typeface="Times New Roman" pitchFamily="18" charset="0"/>
              </a:rPr>
              <a:t> </a:t>
            </a:r>
            <a:r>
              <a:rPr lang="ru-RU" dirty="0" smtClean="0">
                <a:latin typeface="Times New Roman" pitchFamily="18" charset="0"/>
              </a:rPr>
              <a:t>–</a:t>
            </a:r>
            <a:r>
              <a:rPr lang="ru-RU" dirty="0" smtClean="0">
                <a:latin typeface="Times New Roman" pitchFamily="18" charset="0"/>
                <a:cs typeface="Times New Roman" pitchFamily="18" charset="0"/>
              </a:rPr>
              <a:t> слабое место в инфраструктуре организации банковской системы РФ, включая СОИБ, которое может быть использовано для реализации или способствовать реализации угрозы ИБ.</a:t>
            </a:r>
          </a:p>
        </p:txBody>
      </p:sp>
      <p:sp>
        <p:nvSpPr>
          <p:cNvPr id="56323" name="Text Box 3"/>
          <p:cNvSpPr txBox="1">
            <a:spLocks noChangeArrowheads="1"/>
          </p:cNvSpPr>
          <p:nvPr/>
        </p:nvSpPr>
        <p:spPr bwMode="auto">
          <a:xfrm>
            <a:off x="222739" y="431801"/>
            <a:ext cx="8669741" cy="542925"/>
          </a:xfrm>
          <a:prstGeom prst="rect">
            <a:avLst/>
          </a:prstGeom>
          <a:noFill/>
          <a:ln w="9525" algn="ctr">
            <a:noFill/>
            <a:miter lim="800000"/>
            <a:headEnd/>
            <a:tailEnd/>
          </a:ln>
        </p:spPr>
        <p:txBody>
          <a:bodyPr wrap="square" lIns="95778" tIns="47889" rIns="95778" bIns="47889">
            <a:spAutoFit/>
          </a:bodyPr>
          <a:lstStyle/>
          <a:p>
            <a:pPr marL="358775" indent="-358775" algn="ctr" defTabSz="957263" fontAlgn="auto">
              <a:spcBef>
                <a:spcPct val="50000"/>
              </a:spcBef>
              <a:spcAft>
                <a:spcPts val="0"/>
              </a:spcAft>
              <a:buClr>
                <a:srgbClr val="F3750D"/>
              </a:buClr>
              <a:buSzPct val="150000"/>
            </a:pPr>
            <a:r>
              <a:rPr lang="ru-RU" sz="2900" b="1" dirty="0">
                <a:solidFill>
                  <a:srgbClr val="C00000"/>
                </a:solidFill>
                <a:latin typeface="Times New Roman" pitchFamily="18" charset="0"/>
                <a:cs typeface="Times New Roman" pitchFamily="18" charset="0"/>
              </a:rPr>
              <a:t>Уязвимость</a:t>
            </a:r>
          </a:p>
        </p:txBody>
      </p:sp>
      <p:sp>
        <p:nvSpPr>
          <p:cNvPr id="56324" name="Rectangle 4"/>
          <p:cNvSpPr>
            <a:spLocks noChangeArrowheads="1"/>
          </p:cNvSpPr>
          <p:nvPr/>
        </p:nvSpPr>
        <p:spPr bwMode="auto">
          <a:xfrm>
            <a:off x="6959113" y="6303964"/>
            <a:ext cx="1878623" cy="274637"/>
          </a:xfrm>
          <a:prstGeom prst="rect">
            <a:avLst/>
          </a:prstGeom>
          <a:noFill/>
          <a:ln w="9525">
            <a:noFill/>
            <a:miter lim="800000"/>
            <a:headEnd/>
            <a:tailEnd/>
          </a:ln>
        </p:spPr>
        <p:txBody>
          <a:bodyPr anchor="ctr">
            <a:spAutoFit/>
          </a:bodyPr>
          <a:lstStyle/>
          <a:p>
            <a:pPr algn="r" fontAlgn="auto">
              <a:spcAft>
                <a:spcPts val="0"/>
              </a:spcAft>
            </a:pPr>
            <a:r>
              <a:rPr lang="ru-RU" sz="1200" i="1" dirty="0">
                <a:solidFill>
                  <a:prstClr val="black"/>
                </a:solidFill>
                <a:latin typeface="Calibri"/>
                <a:cs typeface="+mn-cs"/>
              </a:rPr>
              <a:t>СТО БР ИББС-1.0-2008</a:t>
            </a:r>
          </a:p>
        </p:txBody>
      </p:sp>
      <p:sp>
        <p:nvSpPr>
          <p:cNvPr id="56325" name="Text Box 5"/>
          <p:cNvSpPr txBox="1">
            <a:spLocks noChangeArrowheads="1"/>
          </p:cNvSpPr>
          <p:nvPr/>
        </p:nvSpPr>
        <p:spPr bwMode="auto">
          <a:xfrm>
            <a:off x="293077" y="3454400"/>
            <a:ext cx="8616462" cy="687388"/>
          </a:xfrm>
          <a:prstGeom prst="rect">
            <a:avLst/>
          </a:prstGeom>
          <a:noFill/>
          <a:ln w="9525" algn="ctr">
            <a:noFill/>
            <a:miter lim="800000"/>
            <a:headEnd/>
            <a:tailEnd/>
          </a:ln>
        </p:spPr>
        <p:txBody>
          <a:bodyPr lIns="95778" tIns="47889" rIns="95778" bIns="47889">
            <a:spAutoFit/>
          </a:bodyPr>
          <a:lstStyle/>
          <a:p>
            <a:pPr algn="just" defTabSz="957263" fontAlgn="auto">
              <a:lnSpc>
                <a:spcPct val="80000"/>
              </a:lnSpc>
              <a:spcBef>
                <a:spcPts val="0"/>
              </a:spcBef>
              <a:spcAft>
                <a:spcPts val="0"/>
              </a:spcAft>
              <a:buClr>
                <a:srgbClr val="F3750D"/>
              </a:buClr>
              <a:buSzPct val="150000"/>
            </a:pPr>
            <a:r>
              <a:rPr lang="ru-RU" sz="2400" b="1" dirty="0">
                <a:solidFill>
                  <a:srgbClr val="CC3300"/>
                </a:solidFill>
                <a:latin typeface="Times New Roman" pitchFamily="18" charset="0"/>
                <a:cs typeface="Times New Roman" pitchFamily="18" charset="0"/>
              </a:rPr>
              <a:t>Уязвимость</a:t>
            </a:r>
            <a:r>
              <a:rPr lang="ru-RU" sz="2400" b="1" dirty="0">
                <a:solidFill>
                  <a:srgbClr val="C0504D"/>
                </a:solidFill>
                <a:latin typeface="Times New Roman" pitchFamily="18" charset="0"/>
                <a:cs typeface="Times New Roman" pitchFamily="18" charset="0"/>
              </a:rPr>
              <a:t> </a:t>
            </a:r>
            <a:r>
              <a:rPr lang="ru-RU" sz="2400" dirty="0" smtClean="0">
                <a:latin typeface="Times New Roman" pitchFamily="18" charset="0"/>
              </a:rPr>
              <a:t>–</a:t>
            </a:r>
            <a:r>
              <a:rPr lang="ru-RU" sz="2400" dirty="0" smtClean="0">
                <a:solidFill>
                  <a:prstClr val="black"/>
                </a:solidFill>
                <a:latin typeface="Times New Roman" pitchFamily="18" charset="0"/>
                <a:cs typeface="Times New Roman" pitchFamily="18" charset="0"/>
              </a:rPr>
              <a:t> </a:t>
            </a:r>
            <a:r>
              <a:rPr lang="ru-RU" sz="2400" dirty="0">
                <a:solidFill>
                  <a:prstClr val="black"/>
                </a:solidFill>
                <a:latin typeface="Times New Roman" pitchFamily="18" charset="0"/>
                <a:cs typeface="Times New Roman" pitchFamily="18" charset="0"/>
              </a:rPr>
              <a:t>слабость одного или нескольких активов, которая может быть использована одной или несколькими угрозами.</a:t>
            </a:r>
          </a:p>
        </p:txBody>
      </p:sp>
      <p:sp>
        <p:nvSpPr>
          <p:cNvPr id="56326" name="Rectangle 6"/>
          <p:cNvSpPr>
            <a:spLocks noChangeArrowheads="1"/>
          </p:cNvSpPr>
          <p:nvPr/>
        </p:nvSpPr>
        <p:spPr bwMode="auto">
          <a:xfrm>
            <a:off x="5841023" y="4101992"/>
            <a:ext cx="3062654" cy="646331"/>
          </a:xfrm>
          <a:prstGeom prst="rect">
            <a:avLst/>
          </a:prstGeom>
          <a:noFill/>
          <a:ln w="9525">
            <a:noFill/>
            <a:miter lim="800000"/>
            <a:headEnd/>
            <a:tailEnd/>
          </a:ln>
        </p:spPr>
        <p:txBody>
          <a:bodyPr anchor="ctr">
            <a:spAutoFit/>
          </a:bodyPr>
          <a:lstStyle/>
          <a:p>
            <a:pPr algn="r" fontAlgn="auto">
              <a:spcAft>
                <a:spcPts val="0"/>
              </a:spcAft>
            </a:pPr>
            <a:r>
              <a:rPr lang="ru-RU" sz="1200" i="1">
                <a:solidFill>
                  <a:prstClr val="black"/>
                </a:solidFill>
                <a:latin typeface="Calibri"/>
                <a:cs typeface="+mn-cs"/>
              </a:rPr>
              <a:t>ISO/IEC 13335-1-2004</a:t>
            </a:r>
          </a:p>
          <a:p>
            <a:pPr algn="r" fontAlgn="auto">
              <a:spcAft>
                <a:spcPts val="0"/>
              </a:spcAft>
            </a:pPr>
            <a:r>
              <a:rPr lang="ru-RU" sz="1200" i="1">
                <a:solidFill>
                  <a:prstClr val="black"/>
                </a:solidFill>
                <a:latin typeface="Calibri"/>
                <a:cs typeface="+mn-cs"/>
              </a:rPr>
              <a:t>ISO/IEC 17799:2005</a:t>
            </a:r>
          </a:p>
          <a:p>
            <a:pPr algn="r" fontAlgn="auto">
              <a:spcAft>
                <a:spcPts val="0"/>
              </a:spcAft>
            </a:pPr>
            <a:r>
              <a:rPr lang="ru-RU" sz="1200" i="1">
                <a:solidFill>
                  <a:prstClr val="black"/>
                </a:solidFill>
                <a:latin typeface="Calibri"/>
                <a:cs typeface="+mn-cs"/>
              </a:rPr>
              <a:t>ГОСТ Р ИСО/МЭК ТО 13335-1-2006</a:t>
            </a:r>
          </a:p>
        </p:txBody>
      </p:sp>
      <p:sp>
        <p:nvSpPr>
          <p:cNvPr id="56327" name="Text Box 7"/>
          <p:cNvSpPr txBox="1">
            <a:spLocks noChangeArrowheads="1"/>
          </p:cNvSpPr>
          <p:nvPr/>
        </p:nvSpPr>
        <p:spPr bwMode="auto">
          <a:xfrm>
            <a:off x="293077" y="1905001"/>
            <a:ext cx="8628185" cy="982663"/>
          </a:xfrm>
          <a:prstGeom prst="rect">
            <a:avLst/>
          </a:prstGeom>
          <a:noFill/>
          <a:ln w="9525" algn="ctr">
            <a:noFill/>
            <a:miter lim="800000"/>
            <a:headEnd/>
            <a:tailEnd/>
          </a:ln>
        </p:spPr>
        <p:txBody>
          <a:bodyPr lIns="95778" tIns="47889" rIns="95778" bIns="47889">
            <a:spAutoFit/>
          </a:bodyPr>
          <a:lstStyle/>
          <a:p>
            <a:pPr algn="just" defTabSz="957263" fontAlgn="auto">
              <a:lnSpc>
                <a:spcPct val="80000"/>
              </a:lnSpc>
              <a:spcAft>
                <a:spcPts val="0"/>
              </a:spcAft>
              <a:buClr>
                <a:srgbClr val="F3750D"/>
              </a:buClr>
              <a:buSzPct val="150000"/>
            </a:pPr>
            <a:r>
              <a:rPr lang="ru-RU" sz="2400" b="1" dirty="0">
                <a:solidFill>
                  <a:srgbClr val="CC3300"/>
                </a:solidFill>
                <a:latin typeface="Times New Roman" pitchFamily="18" charset="0"/>
                <a:cs typeface="Times New Roman" pitchFamily="18" charset="0"/>
              </a:rPr>
              <a:t>Уязвимость</a:t>
            </a:r>
            <a:r>
              <a:rPr lang="ru-RU" sz="2400" dirty="0">
                <a:solidFill>
                  <a:srgbClr val="C0504D"/>
                </a:solidFill>
                <a:latin typeface="Times New Roman" pitchFamily="18" charset="0"/>
                <a:cs typeface="Times New Roman" pitchFamily="18" charset="0"/>
              </a:rPr>
              <a:t> </a:t>
            </a:r>
            <a:r>
              <a:rPr lang="ru-RU" sz="2400" dirty="0" smtClean="0">
                <a:latin typeface="Times New Roman" pitchFamily="18" charset="0"/>
              </a:rPr>
              <a:t>–</a:t>
            </a:r>
            <a:r>
              <a:rPr lang="ru-RU" sz="2400" dirty="0" smtClean="0">
                <a:solidFill>
                  <a:prstClr val="black"/>
                </a:solidFill>
                <a:latin typeface="Times New Roman" pitchFamily="18" charset="0"/>
                <a:cs typeface="Times New Roman" pitchFamily="18" charset="0"/>
              </a:rPr>
              <a:t> </a:t>
            </a:r>
            <a:r>
              <a:rPr lang="ru-RU" sz="2400" dirty="0">
                <a:solidFill>
                  <a:prstClr val="black"/>
                </a:solidFill>
                <a:latin typeface="Times New Roman" pitchFamily="18" charset="0"/>
                <a:cs typeface="Times New Roman" pitchFamily="18" charset="0"/>
              </a:rPr>
              <a:t>слабость в средствах защиты, которую можно использовать для нарушения системы или содержащейся в ней информации.</a:t>
            </a:r>
          </a:p>
        </p:txBody>
      </p:sp>
      <p:sp>
        <p:nvSpPr>
          <p:cNvPr id="56328" name="Text Box 8"/>
          <p:cNvSpPr txBox="1">
            <a:spLocks noChangeArrowheads="1"/>
          </p:cNvSpPr>
          <p:nvPr/>
        </p:nvSpPr>
        <p:spPr bwMode="auto">
          <a:xfrm>
            <a:off x="5263662" y="2768600"/>
            <a:ext cx="3657600" cy="392179"/>
          </a:xfrm>
          <a:prstGeom prst="rect">
            <a:avLst/>
          </a:prstGeom>
          <a:noFill/>
          <a:ln w="9525" algn="ctr">
            <a:noFill/>
            <a:miter lim="800000"/>
            <a:headEnd/>
            <a:tailEnd/>
          </a:ln>
        </p:spPr>
        <p:txBody>
          <a:bodyPr lIns="95778" tIns="47889" rIns="95778" bIns="47889">
            <a:spAutoFit/>
          </a:bodyPr>
          <a:lstStyle/>
          <a:p>
            <a:pPr marL="358775" indent="-358775" algn="r" defTabSz="957263" fontAlgn="auto">
              <a:lnSpc>
                <a:spcPct val="80000"/>
              </a:lnSpc>
              <a:spcAft>
                <a:spcPts val="0"/>
              </a:spcAft>
              <a:buClr>
                <a:srgbClr val="F3750D"/>
              </a:buClr>
              <a:buSzPct val="150000"/>
            </a:pPr>
            <a:r>
              <a:rPr lang="ru-RU" sz="1200" i="1">
                <a:solidFill>
                  <a:prstClr val="black"/>
                </a:solidFill>
                <a:latin typeface="Calibri"/>
                <a:cs typeface="+mn-cs"/>
              </a:rPr>
              <a:t>Базовая модель угроз безопасности </a:t>
            </a:r>
          </a:p>
          <a:p>
            <a:pPr marL="358775" indent="-358775" algn="r" defTabSz="957263" fontAlgn="auto">
              <a:lnSpc>
                <a:spcPct val="80000"/>
              </a:lnSpc>
              <a:spcAft>
                <a:spcPts val="0"/>
              </a:spcAft>
              <a:buClr>
                <a:srgbClr val="F3750D"/>
              </a:buClr>
              <a:buSzPct val="150000"/>
            </a:pPr>
            <a:r>
              <a:rPr lang="ru-RU" sz="1200" i="1">
                <a:solidFill>
                  <a:prstClr val="black"/>
                </a:solidFill>
                <a:latin typeface="Calibri"/>
                <a:cs typeface="+mn-cs"/>
              </a:rPr>
              <a:t>персональных данных при их обработке в ИСПДн</a:t>
            </a:r>
          </a:p>
        </p:txBody>
      </p:sp>
    </p:spTree>
    <p:extLst>
      <p:ext uri="{BB962C8B-B14F-4D97-AF65-F5344CB8AC3E}">
        <p14:creationId xmlns:p14="http://schemas.microsoft.com/office/powerpoint/2010/main" val="401775316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Прямая соединительная линия 33"/>
          <p:cNvCxnSpPr>
            <a:stCxn id="28" idx="0"/>
          </p:cNvCxnSpPr>
          <p:nvPr/>
        </p:nvCxnSpPr>
        <p:spPr>
          <a:xfrm>
            <a:off x="2738438" y="944563"/>
            <a:ext cx="17462" cy="1100137"/>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flipH="1">
            <a:off x="6157913" y="1054100"/>
            <a:ext cx="1587" cy="2116138"/>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7" name="Прямоугольник 6"/>
          <p:cNvSpPr/>
          <p:nvPr/>
        </p:nvSpPr>
        <p:spPr>
          <a:xfrm>
            <a:off x="84138" y="2759075"/>
            <a:ext cx="8961437" cy="3781425"/>
          </a:xfrm>
          <a:prstGeom prst="rect">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lstStyle/>
          <a:p>
            <a:pPr algn="ctr" eaLnBrk="0" hangingPunct="0">
              <a:defRPr/>
            </a:pPr>
            <a:r>
              <a:rPr lang="ru-RU" sz="1400" b="1" u="sng" dirty="0">
                <a:solidFill>
                  <a:srgbClr val="FFCCCC">
                    <a:lumMod val="50000"/>
                  </a:srgbClr>
                </a:solidFill>
                <a:latin typeface="Arial" panose="020B0604020202020204" pitchFamily="34" charset="0"/>
                <a:cs typeface="Arial" panose="020B0604020202020204" pitchFamily="34" charset="0"/>
              </a:rPr>
              <a:t>СТЕПЕНИ (УРОВНИ) ОПАСНОСТИ</a:t>
            </a:r>
          </a:p>
        </p:txBody>
      </p:sp>
      <p:cxnSp>
        <p:nvCxnSpPr>
          <p:cNvPr id="18" name="Прямая соединительная линия 17"/>
          <p:cNvCxnSpPr/>
          <p:nvPr/>
        </p:nvCxnSpPr>
        <p:spPr>
          <a:xfrm>
            <a:off x="1562100" y="3859213"/>
            <a:ext cx="0" cy="771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4478338" y="3857625"/>
            <a:ext cx="1587"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7416800" y="3857625"/>
            <a:ext cx="1588" cy="885825"/>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4" name="Прямоугольник 3"/>
          <p:cNvSpPr/>
          <p:nvPr/>
        </p:nvSpPr>
        <p:spPr>
          <a:xfrm>
            <a:off x="314325" y="4171950"/>
            <a:ext cx="2624138" cy="249238"/>
          </a:xfrm>
          <a:prstGeom prst="rect">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eaLnBrk="0" hangingPunct="0">
              <a:defRPr/>
            </a:pPr>
            <a:r>
              <a:rPr lang="ru-RU" sz="1400" b="1" i="1" dirty="0">
                <a:solidFill>
                  <a:srgbClr val="333333"/>
                </a:solidFill>
                <a:latin typeface="Arial" panose="020B0604020202020204" pitchFamily="34" charset="0"/>
                <a:cs typeface="Arial" panose="020B0604020202020204" pitchFamily="34" charset="0"/>
              </a:rPr>
              <a:t>РИСК</a:t>
            </a:r>
          </a:p>
        </p:txBody>
      </p:sp>
      <p:sp>
        <p:nvSpPr>
          <p:cNvPr id="5" name="Прямоугольник 4"/>
          <p:cNvSpPr/>
          <p:nvPr/>
        </p:nvSpPr>
        <p:spPr>
          <a:xfrm>
            <a:off x="3030538" y="4164013"/>
            <a:ext cx="2876550" cy="249237"/>
          </a:xfrm>
          <a:prstGeom prst="rect">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eaLnBrk="0" hangingPunct="0">
              <a:defRPr/>
            </a:pPr>
            <a:r>
              <a:rPr lang="ru-RU" sz="1400" b="1" i="1" dirty="0">
                <a:solidFill>
                  <a:srgbClr val="333333"/>
                </a:solidFill>
                <a:latin typeface="Arial" panose="020B0604020202020204" pitchFamily="34" charset="0"/>
                <a:cs typeface="Arial" panose="020B0604020202020204" pitchFamily="34" charset="0"/>
              </a:rPr>
              <a:t>ВЫЗОВ</a:t>
            </a:r>
          </a:p>
        </p:txBody>
      </p:sp>
      <p:sp>
        <p:nvSpPr>
          <p:cNvPr id="6" name="Прямоугольник 5"/>
          <p:cNvSpPr/>
          <p:nvPr/>
        </p:nvSpPr>
        <p:spPr>
          <a:xfrm>
            <a:off x="6030913" y="4152900"/>
            <a:ext cx="2784475" cy="261938"/>
          </a:xfrm>
          <a:prstGeom prst="rect">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eaLnBrk="0" hangingPunct="0">
              <a:defRPr/>
            </a:pPr>
            <a:r>
              <a:rPr lang="ru-RU" sz="1400" b="1" i="1" dirty="0">
                <a:solidFill>
                  <a:srgbClr val="333333"/>
                </a:solidFill>
                <a:latin typeface="Arial" panose="020B0604020202020204" pitchFamily="34" charset="0"/>
                <a:cs typeface="Arial" panose="020B0604020202020204" pitchFamily="34" charset="0"/>
              </a:rPr>
              <a:t>УГРОЗА</a:t>
            </a:r>
          </a:p>
        </p:txBody>
      </p:sp>
      <p:sp>
        <p:nvSpPr>
          <p:cNvPr id="8" name="Прямоугольник 7"/>
          <p:cNvSpPr/>
          <p:nvPr/>
        </p:nvSpPr>
        <p:spPr>
          <a:xfrm>
            <a:off x="3030538" y="4524375"/>
            <a:ext cx="2890837" cy="1944688"/>
          </a:xfrm>
          <a:prstGeom prst="rect">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anchor="ctr"/>
          <a:lstStyle/>
          <a:p>
            <a:pPr marL="171450" indent="-171450" eaLnBrk="0" hangingPunct="0">
              <a:lnSpc>
                <a:spcPct val="80000"/>
              </a:lnSpc>
              <a:buFont typeface="Wingdings" panose="05000000000000000000" pitchFamily="2" charset="2"/>
              <a:buChar char="§"/>
              <a:defRPr/>
            </a:pPr>
            <a:r>
              <a:rPr lang="ru-RU" sz="1400" dirty="0">
                <a:solidFill>
                  <a:srgbClr val="333333"/>
                </a:solidFill>
                <a:latin typeface="Arial" panose="020B0604020202020204" pitchFamily="34" charset="0"/>
                <a:cs typeface="Arial" panose="020B0604020202020204" pitchFamily="34" charset="0"/>
              </a:rPr>
              <a:t>стремление сторон начать спорить  (бороться, конфликтные отношения);</a:t>
            </a:r>
          </a:p>
          <a:p>
            <a:pPr marL="171450" indent="-171450" eaLnBrk="0" hangingPunct="0">
              <a:lnSpc>
                <a:spcPct val="80000"/>
              </a:lnSpc>
              <a:buFont typeface="Wingdings" panose="05000000000000000000" pitchFamily="2" charset="2"/>
              <a:buChar char="§"/>
              <a:defRPr/>
            </a:pPr>
            <a:r>
              <a:rPr lang="ru-RU" sz="1400" dirty="0">
                <a:solidFill>
                  <a:srgbClr val="333333"/>
                </a:solidFill>
                <a:latin typeface="Arial" panose="020B0604020202020204" pitchFamily="34" charset="0"/>
                <a:cs typeface="Arial" panose="020B0604020202020204" pitchFamily="34" charset="0"/>
              </a:rPr>
              <a:t>проявление (усиление) факторов обострения обстановки (противоречий);</a:t>
            </a:r>
          </a:p>
          <a:p>
            <a:pPr marL="171450" indent="-171450" eaLnBrk="0" hangingPunct="0">
              <a:lnSpc>
                <a:spcPct val="80000"/>
              </a:lnSpc>
              <a:buFont typeface="Wingdings" panose="05000000000000000000" pitchFamily="2" charset="2"/>
              <a:buChar char="§"/>
              <a:defRPr/>
            </a:pPr>
            <a:r>
              <a:rPr lang="ru-RU" sz="1400" dirty="0">
                <a:solidFill>
                  <a:srgbClr val="FFCCCC">
                    <a:lumMod val="50000"/>
                  </a:srgbClr>
                </a:solidFill>
                <a:latin typeface="Arial" panose="020B0604020202020204" pitchFamily="34" charset="0"/>
                <a:cs typeface="Arial" panose="020B0604020202020204" pitchFamily="34" charset="0"/>
              </a:rPr>
              <a:t>возможность противодействия со стороны объекта в ответ на воздействие субъекта (</a:t>
            </a:r>
            <a:r>
              <a:rPr lang="en-US" sz="1400" dirty="0">
                <a:solidFill>
                  <a:srgbClr val="FFCCCC">
                    <a:lumMod val="50000"/>
                  </a:srgbClr>
                </a:solidFill>
                <a:latin typeface="Arial" panose="020B0604020202020204" pitchFamily="34" charset="0"/>
                <a:cs typeface="Arial" panose="020B0604020202020204" pitchFamily="34" charset="0"/>
              </a:rPr>
              <a:t>US National Security Strategy)</a:t>
            </a:r>
            <a:endParaRPr lang="ru-RU" sz="1400" dirty="0">
              <a:solidFill>
                <a:srgbClr val="FFCCCC">
                  <a:lumMod val="50000"/>
                </a:srgbClr>
              </a:solidFill>
              <a:latin typeface="Arial" panose="020B0604020202020204" pitchFamily="34" charset="0"/>
              <a:cs typeface="Arial" panose="020B0604020202020204" pitchFamily="34" charset="0"/>
            </a:endParaRPr>
          </a:p>
        </p:txBody>
      </p:sp>
      <p:sp>
        <p:nvSpPr>
          <p:cNvPr id="10" name="Прямоугольник 9"/>
          <p:cNvSpPr/>
          <p:nvPr/>
        </p:nvSpPr>
        <p:spPr>
          <a:xfrm>
            <a:off x="314325" y="4524375"/>
            <a:ext cx="2627313" cy="1941513"/>
          </a:xfrm>
          <a:prstGeom prst="rect">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anchor="ctr"/>
          <a:lstStyle/>
          <a:p>
            <a:pPr marL="171450" indent="-171450" eaLnBrk="0" hangingPunct="0">
              <a:lnSpc>
                <a:spcPct val="80000"/>
              </a:lnSpc>
              <a:buFont typeface="Wingdings" panose="05000000000000000000" pitchFamily="2" charset="2"/>
              <a:buChar char="§"/>
              <a:defRPr/>
            </a:pPr>
            <a:r>
              <a:rPr lang="ru-RU" sz="1400" dirty="0">
                <a:solidFill>
                  <a:srgbClr val="333333"/>
                </a:solidFill>
                <a:latin typeface="Arial" panose="020B0604020202020204" pitchFamily="34" charset="0"/>
                <a:cs typeface="Arial" panose="020B0604020202020204" pitchFamily="34" charset="0"/>
              </a:rPr>
              <a:t>наличие условий и факторов (интересов, ограниченных ресурсов, противоречий) для реализации;</a:t>
            </a:r>
          </a:p>
          <a:p>
            <a:pPr marL="171450" indent="-171450" eaLnBrk="0" hangingPunct="0">
              <a:lnSpc>
                <a:spcPct val="80000"/>
              </a:lnSpc>
              <a:buFont typeface="Wingdings" panose="05000000000000000000" pitchFamily="2" charset="2"/>
              <a:buChar char="§"/>
              <a:defRPr/>
            </a:pPr>
            <a:r>
              <a:rPr lang="ru-RU" sz="1400" dirty="0">
                <a:solidFill>
                  <a:srgbClr val="FFCCCC">
                    <a:lumMod val="50000"/>
                  </a:srgbClr>
                </a:solidFill>
                <a:latin typeface="Arial" panose="020B0604020202020204" pitchFamily="34" charset="0"/>
                <a:cs typeface="Arial" panose="020B0604020202020204" pitchFamily="34" charset="0"/>
              </a:rPr>
              <a:t>наличие возможности у объекта воздействия помешать достижению цели субъектом (</a:t>
            </a:r>
            <a:r>
              <a:rPr lang="en-US" sz="1400" dirty="0">
                <a:solidFill>
                  <a:srgbClr val="FFCCCC">
                    <a:lumMod val="50000"/>
                  </a:srgbClr>
                </a:solidFill>
                <a:latin typeface="Arial" panose="020B0604020202020204" pitchFamily="34" charset="0"/>
                <a:cs typeface="Arial" panose="020B0604020202020204" pitchFamily="34" charset="0"/>
              </a:rPr>
              <a:t>US National Security Strategy)</a:t>
            </a:r>
            <a:r>
              <a:rPr lang="ru-RU" sz="1400" dirty="0">
                <a:solidFill>
                  <a:srgbClr val="333333"/>
                </a:solidFill>
                <a:latin typeface="Arial" panose="020B0604020202020204" pitchFamily="34" charset="0"/>
                <a:cs typeface="Arial" panose="020B0604020202020204" pitchFamily="34" charset="0"/>
              </a:rPr>
              <a:t> </a:t>
            </a:r>
          </a:p>
        </p:txBody>
      </p:sp>
      <p:sp>
        <p:nvSpPr>
          <p:cNvPr id="11" name="Прямоугольник 10"/>
          <p:cNvSpPr/>
          <p:nvPr/>
        </p:nvSpPr>
        <p:spPr>
          <a:xfrm>
            <a:off x="1476375" y="1712913"/>
            <a:ext cx="2397125" cy="941387"/>
          </a:xfrm>
          <a:prstGeom prst="rect">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anchor="ctr"/>
          <a:lstStyle/>
          <a:p>
            <a:pPr algn="ctr" eaLnBrk="0" hangingPunct="0">
              <a:lnSpc>
                <a:spcPct val="80000"/>
              </a:lnSpc>
              <a:defRPr/>
            </a:pPr>
            <a:r>
              <a:rPr lang="ru-RU" sz="1400" dirty="0">
                <a:solidFill>
                  <a:srgbClr val="333333"/>
                </a:solidFill>
                <a:latin typeface="Arial" panose="020B0604020202020204" pitchFamily="34" charset="0"/>
                <a:cs typeface="Arial" panose="020B0604020202020204" pitchFamily="34" charset="0"/>
              </a:rPr>
              <a:t>    Компетенция политики – применение технологий перевода угроз в вызовы </a:t>
            </a:r>
          </a:p>
          <a:p>
            <a:pPr algn="ctr" eaLnBrk="0" hangingPunct="0">
              <a:lnSpc>
                <a:spcPct val="80000"/>
              </a:lnSpc>
              <a:defRPr/>
            </a:pPr>
            <a:r>
              <a:rPr lang="ru-RU" sz="1400" dirty="0">
                <a:solidFill>
                  <a:srgbClr val="333333"/>
                </a:solidFill>
                <a:latin typeface="Arial" panose="020B0604020202020204" pitchFamily="34" charset="0"/>
                <a:cs typeface="Arial" panose="020B0604020202020204" pitchFamily="34" charset="0"/>
              </a:rPr>
              <a:t>и вызовов в риски</a:t>
            </a:r>
          </a:p>
        </p:txBody>
      </p:sp>
      <p:sp>
        <p:nvSpPr>
          <p:cNvPr id="14" name="Прямоугольник 13"/>
          <p:cNvSpPr/>
          <p:nvPr/>
        </p:nvSpPr>
        <p:spPr>
          <a:xfrm>
            <a:off x="493713" y="3068638"/>
            <a:ext cx="8186737" cy="881062"/>
          </a:xfrm>
          <a:prstGeom prst="rect">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marL="539750" indent="-171450" eaLnBrk="0" hangingPunct="0">
              <a:lnSpc>
                <a:spcPct val="80000"/>
              </a:lnSpc>
              <a:buFont typeface="Wingdings" panose="05000000000000000000" pitchFamily="2" charset="2"/>
              <a:buChar char="Ø"/>
              <a:defRPr/>
            </a:pPr>
            <a:r>
              <a:rPr lang="ru-RU" sz="1400" dirty="0">
                <a:solidFill>
                  <a:srgbClr val="333333"/>
                </a:solidFill>
                <a:latin typeface="Arial" panose="020B0604020202020204" pitchFamily="34" charset="0"/>
                <a:cs typeface="Arial" panose="020B0604020202020204" pitchFamily="34" charset="0"/>
              </a:rPr>
              <a:t>степени готовности противника к конфликтным действиям;</a:t>
            </a:r>
          </a:p>
          <a:p>
            <a:pPr marL="539750" indent="-171450" eaLnBrk="0" hangingPunct="0">
              <a:lnSpc>
                <a:spcPct val="80000"/>
              </a:lnSpc>
              <a:buFont typeface="Wingdings" panose="05000000000000000000" pitchFamily="2" charset="2"/>
              <a:buChar char="Ø"/>
              <a:defRPr/>
            </a:pPr>
            <a:r>
              <a:rPr lang="ru-RU" sz="1400" dirty="0">
                <a:solidFill>
                  <a:srgbClr val="333333"/>
                </a:solidFill>
                <a:latin typeface="Arial" panose="020B0604020202020204" pitchFamily="34" charset="0"/>
                <a:cs typeface="Arial" panose="020B0604020202020204" pitchFamily="34" charset="0"/>
              </a:rPr>
              <a:t>степени зарождения (насыщения, обострения) противоречий между сторонами;</a:t>
            </a:r>
          </a:p>
          <a:p>
            <a:pPr marL="539750" indent="-171450" eaLnBrk="0" hangingPunct="0">
              <a:lnSpc>
                <a:spcPct val="80000"/>
              </a:lnSpc>
              <a:buFont typeface="Wingdings" panose="05000000000000000000" pitchFamily="2" charset="2"/>
              <a:buChar char="Ø"/>
              <a:defRPr/>
            </a:pPr>
            <a:r>
              <a:rPr lang="ru-RU" sz="1400" dirty="0">
                <a:solidFill>
                  <a:srgbClr val="333333"/>
                </a:solidFill>
                <a:latin typeface="Arial" panose="020B0604020202020204" pitchFamily="34" charset="0"/>
                <a:cs typeface="Arial" panose="020B0604020202020204" pitchFamily="34" charset="0"/>
              </a:rPr>
              <a:t>уровни предконфликтного состояния сторон;</a:t>
            </a:r>
          </a:p>
          <a:p>
            <a:pPr marL="539750" indent="-171450" eaLnBrk="0" hangingPunct="0">
              <a:lnSpc>
                <a:spcPct val="80000"/>
              </a:lnSpc>
              <a:buFont typeface="Wingdings" panose="05000000000000000000" pitchFamily="2" charset="2"/>
              <a:buChar char="Ø"/>
              <a:defRPr/>
            </a:pPr>
            <a:r>
              <a:rPr lang="ru-RU" sz="1400" dirty="0">
                <a:solidFill>
                  <a:srgbClr val="333333"/>
                </a:solidFill>
                <a:latin typeface="Arial" panose="020B0604020202020204" pitchFamily="34" charset="0"/>
                <a:cs typeface="Arial" panose="020B0604020202020204" pitchFamily="34" charset="0"/>
              </a:rPr>
              <a:t>персонификация (наличие или отсутствие явных субъектов и объектов противоречий)</a:t>
            </a:r>
          </a:p>
        </p:txBody>
      </p:sp>
      <p:cxnSp>
        <p:nvCxnSpPr>
          <p:cNvPr id="21" name="Прямая соединительная линия 20"/>
          <p:cNvCxnSpPr/>
          <p:nvPr/>
        </p:nvCxnSpPr>
        <p:spPr>
          <a:xfrm>
            <a:off x="6654800" y="5480050"/>
            <a:ext cx="0" cy="298450"/>
          </a:xfrm>
          <a:prstGeom prst="line">
            <a:avLst/>
          </a:prstGeom>
          <a:ln w="9525"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7997825" y="5530850"/>
            <a:ext cx="0" cy="298450"/>
          </a:xfrm>
          <a:prstGeom prst="line">
            <a:avLst/>
          </a:prstGeom>
          <a:ln w="9525"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6022975" y="4538663"/>
            <a:ext cx="2917825" cy="1090612"/>
          </a:xfrm>
          <a:prstGeom prst="rect">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anchor="ctr"/>
          <a:lstStyle/>
          <a:p>
            <a:pPr marL="171450" indent="-171450" eaLnBrk="0" hangingPunct="0">
              <a:lnSpc>
                <a:spcPct val="80000"/>
              </a:lnSpc>
              <a:buFont typeface="Wingdings" panose="05000000000000000000" pitchFamily="2" charset="2"/>
              <a:buChar char="§"/>
              <a:defRPr/>
            </a:pPr>
            <a:r>
              <a:rPr lang="ru-RU" sz="1200" dirty="0">
                <a:solidFill>
                  <a:srgbClr val="333333"/>
                </a:solidFill>
                <a:latin typeface="Arial" panose="020B0604020202020204" pitchFamily="34" charset="0"/>
                <a:cs typeface="Arial" panose="020B0604020202020204" pitchFamily="34" charset="0"/>
              </a:rPr>
              <a:t>обещание (намерение) сторон причинить вред, ущерб (потерю, убыток, урон);</a:t>
            </a:r>
          </a:p>
          <a:p>
            <a:pPr marL="171450" indent="-171450" eaLnBrk="0" hangingPunct="0">
              <a:lnSpc>
                <a:spcPct val="80000"/>
              </a:lnSpc>
              <a:buFont typeface="Wingdings" panose="05000000000000000000" pitchFamily="2" charset="2"/>
              <a:buChar char="§"/>
              <a:defRPr/>
            </a:pPr>
            <a:r>
              <a:rPr lang="ru-RU" sz="1200" dirty="0">
                <a:solidFill>
                  <a:srgbClr val="333333"/>
                </a:solidFill>
                <a:latin typeface="Arial" panose="020B0604020202020204" pitchFamily="34" charset="0"/>
                <a:cs typeface="Arial" panose="020B0604020202020204" pitchFamily="34" charset="0"/>
              </a:rPr>
              <a:t>подготовительные (демонстративные) действия сторон, которые могут привести к конфликту</a:t>
            </a:r>
          </a:p>
        </p:txBody>
      </p:sp>
      <p:sp>
        <p:nvSpPr>
          <p:cNvPr id="12" name="Прямоугольник 11"/>
          <p:cNvSpPr/>
          <p:nvPr/>
        </p:nvSpPr>
        <p:spPr>
          <a:xfrm>
            <a:off x="6021388" y="5686425"/>
            <a:ext cx="1128712" cy="795338"/>
          </a:xfrm>
          <a:prstGeom prst="rect">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eaLnBrk="0" hangingPunct="0">
              <a:defRPr/>
            </a:pPr>
            <a:r>
              <a:rPr lang="ru-RU" sz="1000" dirty="0">
                <a:solidFill>
                  <a:srgbClr val="333333"/>
                </a:solidFill>
                <a:latin typeface="Arial" panose="020B0604020202020204" pitchFamily="34" charset="0"/>
                <a:cs typeface="Arial" panose="020B0604020202020204" pitchFamily="34" charset="0"/>
              </a:rPr>
              <a:t>а) Субъективные намерения </a:t>
            </a:r>
          </a:p>
          <a:p>
            <a:pPr algn="ctr" eaLnBrk="0" hangingPunct="0">
              <a:defRPr/>
            </a:pPr>
            <a:r>
              <a:rPr lang="ru-RU" sz="1000" dirty="0">
                <a:solidFill>
                  <a:srgbClr val="333333"/>
                </a:solidFill>
                <a:latin typeface="Arial" panose="020B0604020202020204" pitchFamily="34" charset="0"/>
                <a:cs typeface="Arial" panose="020B0604020202020204" pitchFamily="34" charset="0"/>
              </a:rPr>
              <a:t>(замыслы, желания) противника</a:t>
            </a:r>
          </a:p>
        </p:txBody>
      </p:sp>
      <p:sp>
        <p:nvSpPr>
          <p:cNvPr id="13" name="Прямоугольник 12"/>
          <p:cNvSpPr/>
          <p:nvPr/>
        </p:nvSpPr>
        <p:spPr>
          <a:xfrm>
            <a:off x="7213600" y="5680075"/>
            <a:ext cx="1727200" cy="800100"/>
          </a:xfrm>
          <a:prstGeom prst="rect">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eaLnBrk="0" hangingPunct="0">
              <a:defRPr/>
            </a:pPr>
            <a:r>
              <a:rPr lang="ru-RU" sz="1000" dirty="0">
                <a:solidFill>
                  <a:srgbClr val="333333"/>
                </a:solidFill>
                <a:latin typeface="Arial" panose="020B0604020202020204" pitchFamily="34" charset="0"/>
                <a:cs typeface="Arial" panose="020B0604020202020204" pitchFamily="34" charset="0"/>
              </a:rPr>
              <a:t>б) Объективные возможности у противника </a:t>
            </a:r>
          </a:p>
          <a:p>
            <a:pPr algn="ctr" eaLnBrk="0" hangingPunct="0">
              <a:defRPr/>
            </a:pPr>
            <a:r>
              <a:rPr lang="ru-RU" sz="1000" dirty="0">
                <a:solidFill>
                  <a:srgbClr val="333333"/>
                </a:solidFill>
                <a:latin typeface="Arial" panose="020B0604020202020204" pitchFamily="34" charset="0"/>
                <a:cs typeface="Arial" panose="020B0604020202020204" pitchFamily="34" charset="0"/>
              </a:rPr>
              <a:t>(наличие сил и средств) </a:t>
            </a:r>
          </a:p>
          <a:p>
            <a:pPr algn="ctr" eaLnBrk="0" hangingPunct="0">
              <a:defRPr/>
            </a:pPr>
            <a:r>
              <a:rPr lang="ru-RU" sz="1000" dirty="0">
                <a:solidFill>
                  <a:srgbClr val="333333"/>
                </a:solidFill>
                <a:latin typeface="Arial" panose="020B0604020202020204" pitchFamily="34" charset="0"/>
                <a:cs typeface="Arial" panose="020B0604020202020204" pitchFamily="34" charset="0"/>
              </a:rPr>
              <a:t>для реализации своих замыслов</a:t>
            </a:r>
          </a:p>
        </p:txBody>
      </p:sp>
      <p:sp>
        <p:nvSpPr>
          <p:cNvPr id="27" name="Прямоугольник 26"/>
          <p:cNvSpPr/>
          <p:nvPr/>
        </p:nvSpPr>
        <p:spPr>
          <a:xfrm>
            <a:off x="5022850" y="949325"/>
            <a:ext cx="2508250" cy="257175"/>
          </a:xfrm>
          <a:prstGeom prst="rect">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eaLnBrk="0" hangingPunct="0">
              <a:defRPr/>
            </a:pPr>
            <a:r>
              <a:rPr lang="ru-RU" sz="1400" b="1" dirty="0">
                <a:solidFill>
                  <a:srgbClr val="B3E1B3">
                    <a:lumMod val="75000"/>
                  </a:srgbClr>
                </a:solidFill>
                <a:latin typeface="Arial" panose="020B0604020202020204" pitchFamily="34" charset="0"/>
                <a:cs typeface="Arial" panose="020B0604020202020204" pitchFamily="34" charset="0"/>
              </a:rPr>
              <a:t>ОПАСНОСТЬ</a:t>
            </a:r>
          </a:p>
        </p:txBody>
      </p:sp>
      <p:sp>
        <p:nvSpPr>
          <p:cNvPr id="28" name="Прямоугольник 27"/>
          <p:cNvSpPr/>
          <p:nvPr/>
        </p:nvSpPr>
        <p:spPr>
          <a:xfrm>
            <a:off x="1252538" y="944563"/>
            <a:ext cx="2973387" cy="247650"/>
          </a:xfrm>
          <a:prstGeom prst="rect">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eaLnBrk="0" hangingPunct="0">
              <a:defRPr/>
            </a:pPr>
            <a:r>
              <a:rPr lang="ru-RU" sz="1400" b="1" dirty="0">
                <a:solidFill>
                  <a:srgbClr val="A2CCA2">
                    <a:lumMod val="75000"/>
                  </a:srgbClr>
                </a:solidFill>
                <a:latin typeface="Arial" panose="020B0604020202020204" pitchFamily="34" charset="0"/>
                <a:cs typeface="Arial" panose="020B0604020202020204" pitchFamily="34" charset="0"/>
              </a:rPr>
              <a:t>БЕЗОПАСНОСТЬ</a:t>
            </a:r>
          </a:p>
        </p:txBody>
      </p:sp>
      <p:sp>
        <p:nvSpPr>
          <p:cNvPr id="29" name="Прямоугольник 28"/>
          <p:cNvSpPr/>
          <p:nvPr/>
        </p:nvSpPr>
        <p:spPr>
          <a:xfrm>
            <a:off x="523875" y="241300"/>
            <a:ext cx="7705725" cy="504825"/>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eaLnBrk="0" hangingPunct="0">
              <a:defRPr/>
            </a:pPr>
            <a:r>
              <a:rPr lang="ru-RU" sz="1600" b="1" dirty="0">
                <a:solidFill>
                  <a:srgbClr val="C00000"/>
                </a:solidFill>
                <a:latin typeface="Arial" panose="020B0604020202020204" pitchFamily="34" charset="0"/>
                <a:cs typeface="Arial" panose="020B0604020202020204" pitchFamily="34" charset="0"/>
              </a:rPr>
              <a:t>ОПАСНОСТЬ И БЕЗОПАСНОСТЬ ОБЪЕКТА </a:t>
            </a:r>
          </a:p>
          <a:p>
            <a:pPr algn="ctr" eaLnBrk="0" hangingPunct="0">
              <a:defRPr/>
            </a:pPr>
            <a:r>
              <a:rPr lang="ru-RU" sz="1600" b="1" dirty="0">
                <a:solidFill>
                  <a:srgbClr val="C00000"/>
                </a:solidFill>
                <a:latin typeface="Arial" panose="020B0604020202020204" pitchFamily="34" charset="0"/>
                <a:cs typeface="Arial" panose="020B0604020202020204" pitchFamily="34" charset="0"/>
              </a:rPr>
              <a:t>КАК ХАРАКТЕРИСТИКИ</a:t>
            </a:r>
            <a:r>
              <a:rPr lang="ru-RU" sz="1400" b="1" dirty="0">
                <a:solidFill>
                  <a:srgbClr val="C00000"/>
                </a:solidFill>
                <a:latin typeface="Arial" panose="020B0604020202020204" pitchFamily="34" charset="0"/>
                <a:cs typeface="Arial" panose="020B0604020202020204" pitchFamily="34" charset="0"/>
              </a:rPr>
              <a:t> </a:t>
            </a:r>
            <a:r>
              <a:rPr lang="ru-RU" sz="1600" b="1" dirty="0">
                <a:solidFill>
                  <a:srgbClr val="C00000"/>
                </a:solidFill>
                <a:latin typeface="Arial" panose="020B0604020202020204" pitchFamily="34" charset="0"/>
                <a:cs typeface="Arial" panose="020B0604020202020204" pitchFamily="34" charset="0"/>
              </a:rPr>
              <a:t>СОСТОЯНИЯ ОБСТАНОВКИ</a:t>
            </a:r>
          </a:p>
        </p:txBody>
      </p:sp>
      <p:sp>
        <p:nvSpPr>
          <p:cNvPr id="31" name="Прямоугольник 30"/>
          <p:cNvSpPr/>
          <p:nvPr/>
        </p:nvSpPr>
        <p:spPr>
          <a:xfrm>
            <a:off x="1841500" y="1304925"/>
            <a:ext cx="1689100" cy="295275"/>
          </a:xfrm>
          <a:prstGeom prst="rect">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eaLnBrk="0" hangingPunct="0">
              <a:defRPr/>
            </a:pPr>
            <a:r>
              <a:rPr lang="ru-RU" sz="1600" b="1" dirty="0">
                <a:solidFill>
                  <a:srgbClr val="333333"/>
                </a:solidFill>
                <a:latin typeface="Arial" panose="020B0604020202020204" pitchFamily="34" charset="0"/>
                <a:cs typeface="Arial" panose="020B0604020202020204" pitchFamily="34" charset="0"/>
              </a:rPr>
              <a:t>ПОЛИТИКА</a:t>
            </a:r>
          </a:p>
        </p:txBody>
      </p:sp>
      <p:graphicFrame>
        <p:nvGraphicFramePr>
          <p:cNvPr id="32" name="Объект 3"/>
          <p:cNvGraphicFramePr>
            <a:graphicFrameLocks/>
          </p:cNvGraphicFramePr>
          <p:nvPr/>
        </p:nvGraphicFramePr>
        <p:xfrm>
          <a:off x="4273550" y="1322388"/>
          <a:ext cx="4419601" cy="1341436"/>
        </p:xfrm>
        <a:graphic>
          <a:graphicData uri="http://schemas.openxmlformats.org/drawingml/2006/table">
            <a:tbl>
              <a:tblPr/>
              <a:tblGrid>
                <a:gridCol w="946003"/>
                <a:gridCol w="946182"/>
                <a:gridCol w="1011824"/>
                <a:gridCol w="1515592"/>
              </a:tblGrid>
              <a:tr h="183090">
                <a:tc rowSpan="2">
                  <a:txBody>
                    <a:bodyPr/>
                    <a:lstStyle/>
                    <a:p>
                      <a:pPr algn="ctr">
                        <a:spcBef>
                          <a:spcPts val="200"/>
                        </a:spcBef>
                      </a:pPr>
                      <a:r>
                        <a:rPr lang="ru-RU" sz="1200" b="1" dirty="0" smtClean="0">
                          <a:effectLst/>
                        </a:rPr>
                        <a:t>Степени</a:t>
                      </a:r>
                      <a:endParaRPr lang="ru-RU" sz="1200" b="1" dirty="0">
                        <a:effectLst/>
                      </a:endParaRPr>
                    </a:p>
                  </a:txBody>
                  <a:tcPr marL="25402" marR="25402"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gridSpan="2">
                  <a:txBody>
                    <a:bodyPr/>
                    <a:lstStyle/>
                    <a:p>
                      <a:pPr algn="ctr">
                        <a:spcBef>
                          <a:spcPts val="200"/>
                        </a:spcBef>
                      </a:pPr>
                      <a:r>
                        <a:rPr lang="ru-RU" sz="1200" b="1" dirty="0">
                          <a:effectLst/>
                        </a:rPr>
                        <a:t>Компоненты</a:t>
                      </a:r>
                    </a:p>
                  </a:txBody>
                  <a:tcPr marL="25402" marR="25402"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rowSpan="2">
                  <a:txBody>
                    <a:bodyPr/>
                    <a:lstStyle/>
                    <a:p>
                      <a:pPr algn="ctr">
                        <a:spcBef>
                          <a:spcPts val="200"/>
                        </a:spcBef>
                      </a:pPr>
                      <a:r>
                        <a:rPr lang="ru-RU" sz="1200" b="1" dirty="0" smtClean="0">
                          <a:effectLst/>
                        </a:rPr>
                        <a:t>Готовность</a:t>
                      </a:r>
                    </a:p>
                    <a:p>
                      <a:pPr algn="ctr">
                        <a:spcBef>
                          <a:spcPts val="200"/>
                        </a:spcBef>
                      </a:pPr>
                      <a:r>
                        <a:rPr lang="ru-RU" sz="1200" b="1" dirty="0" smtClean="0">
                          <a:effectLst/>
                        </a:rPr>
                        <a:t> </a:t>
                      </a:r>
                      <a:r>
                        <a:rPr lang="ru-RU" sz="1200" b="1" dirty="0">
                          <a:effectLst/>
                        </a:rPr>
                        <a:t>к нанесению ущерба</a:t>
                      </a:r>
                    </a:p>
                  </a:txBody>
                  <a:tcPr marL="25402" marR="25402"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231874">
                <a:tc vMerge="1">
                  <a:txBody>
                    <a:bodyPr/>
                    <a:lstStyle/>
                    <a:p>
                      <a:endParaRPr lang="ru-RU"/>
                    </a:p>
                  </a:txBody>
                  <a:tcPr/>
                </a:tc>
                <a:tc>
                  <a:txBody>
                    <a:bodyPr/>
                    <a:lstStyle/>
                    <a:p>
                      <a:pPr algn="ctr">
                        <a:spcBef>
                          <a:spcPts val="200"/>
                        </a:spcBef>
                      </a:pPr>
                      <a:r>
                        <a:rPr lang="ru-RU" sz="1200" dirty="0">
                          <a:effectLst/>
                        </a:rPr>
                        <a:t>намерения</a:t>
                      </a:r>
                    </a:p>
                  </a:txBody>
                  <a:tcPr marL="25402" marR="25402"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spcBef>
                          <a:spcPts val="200"/>
                        </a:spcBef>
                      </a:pPr>
                      <a:r>
                        <a:rPr lang="ru-RU" sz="1200" dirty="0">
                          <a:effectLst/>
                        </a:rPr>
                        <a:t>возможность</a:t>
                      </a:r>
                    </a:p>
                  </a:txBody>
                  <a:tcPr marL="25402" marR="25402"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vMerge="1">
                  <a:txBody>
                    <a:bodyPr/>
                    <a:lstStyle/>
                    <a:p>
                      <a:endParaRPr lang="ru-RU"/>
                    </a:p>
                  </a:txBody>
                  <a:tcPr/>
                </a:tc>
              </a:tr>
              <a:tr h="238235">
                <a:tc>
                  <a:txBody>
                    <a:bodyPr/>
                    <a:lstStyle/>
                    <a:p>
                      <a:pPr algn="ctr">
                        <a:spcBef>
                          <a:spcPts val="200"/>
                        </a:spcBef>
                      </a:pPr>
                      <a:r>
                        <a:rPr lang="ru-RU" sz="1200" b="1" dirty="0" smtClean="0">
                          <a:effectLst/>
                        </a:rPr>
                        <a:t>РИСК</a:t>
                      </a:r>
                      <a:endParaRPr lang="ru-RU" sz="1200" b="1" dirty="0">
                        <a:effectLst/>
                      </a:endParaRPr>
                    </a:p>
                  </a:txBody>
                  <a:tcPr marL="25402" marR="25402"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spcBef>
                          <a:spcPts val="100"/>
                        </a:spcBef>
                      </a:pPr>
                      <a:r>
                        <a:rPr lang="ru-RU" sz="1200" dirty="0">
                          <a:effectLst/>
                        </a:rPr>
                        <a:t>нет</a:t>
                      </a:r>
                    </a:p>
                  </a:txBody>
                  <a:tcPr marL="25402" marR="25402"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spcBef>
                          <a:spcPts val="100"/>
                        </a:spcBef>
                      </a:pPr>
                      <a:r>
                        <a:rPr lang="ru-RU" sz="1200" dirty="0">
                          <a:effectLst/>
                        </a:rPr>
                        <a:t>нет</a:t>
                      </a:r>
                    </a:p>
                  </a:txBody>
                  <a:tcPr marL="25402" marR="25402"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spcBef>
                          <a:spcPts val="100"/>
                        </a:spcBef>
                      </a:pPr>
                      <a:r>
                        <a:rPr lang="ru-RU" sz="1200" dirty="0">
                          <a:effectLst/>
                        </a:rPr>
                        <a:t>мнимая</a:t>
                      </a:r>
                    </a:p>
                  </a:txBody>
                  <a:tcPr marL="25402" marR="25402"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198531">
                <a:tc rowSpan="2">
                  <a:txBody>
                    <a:bodyPr/>
                    <a:lstStyle/>
                    <a:p>
                      <a:pPr algn="ctr">
                        <a:spcBef>
                          <a:spcPts val="200"/>
                        </a:spcBef>
                      </a:pPr>
                      <a:r>
                        <a:rPr lang="ru-RU" sz="1200" b="1" dirty="0" smtClean="0">
                          <a:effectLst/>
                        </a:rPr>
                        <a:t>ВЫЗОВ</a:t>
                      </a:r>
                      <a:endParaRPr lang="ru-RU" sz="1200" b="1" dirty="0">
                        <a:effectLst/>
                      </a:endParaRPr>
                    </a:p>
                  </a:txBody>
                  <a:tcPr marL="25402" marR="25402"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spcBef>
                          <a:spcPts val="100"/>
                        </a:spcBef>
                      </a:pPr>
                      <a:r>
                        <a:rPr lang="ru-RU" sz="1200" dirty="0">
                          <a:effectLst/>
                        </a:rPr>
                        <a:t>нет</a:t>
                      </a:r>
                    </a:p>
                  </a:txBody>
                  <a:tcPr marL="25402" marR="25402"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spcBef>
                          <a:spcPts val="100"/>
                        </a:spcBef>
                      </a:pPr>
                      <a:r>
                        <a:rPr lang="ru-RU" sz="1200" dirty="0">
                          <a:effectLst/>
                        </a:rPr>
                        <a:t>есть</a:t>
                      </a:r>
                    </a:p>
                  </a:txBody>
                  <a:tcPr marL="25402" marR="25402"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rowSpan="2">
                  <a:txBody>
                    <a:bodyPr/>
                    <a:lstStyle/>
                    <a:p>
                      <a:pPr algn="ctr">
                        <a:spcBef>
                          <a:spcPts val="100"/>
                        </a:spcBef>
                      </a:pPr>
                      <a:r>
                        <a:rPr lang="ru-RU" sz="1200" dirty="0">
                          <a:effectLst/>
                        </a:rPr>
                        <a:t>гипотетическая (возможная)</a:t>
                      </a:r>
                    </a:p>
                  </a:txBody>
                  <a:tcPr marL="25402" marR="25402"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224999">
                <a:tc vMerge="1">
                  <a:txBody>
                    <a:bodyPr/>
                    <a:lstStyle/>
                    <a:p>
                      <a:pPr algn="ctr">
                        <a:spcBef>
                          <a:spcPts val="200"/>
                        </a:spcBef>
                      </a:pPr>
                      <a:endParaRPr lang="ru-RU" sz="1000" b="1" dirty="0">
                        <a:effectLst/>
                      </a:endParaRPr>
                    </a:p>
                  </a:txBody>
                  <a:tcPr marL="25400" marR="254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algn="ctr">
                        <a:spcBef>
                          <a:spcPts val="100"/>
                        </a:spcBef>
                      </a:pPr>
                      <a:r>
                        <a:rPr lang="ru-RU" sz="1200">
                          <a:effectLst/>
                        </a:rPr>
                        <a:t>есть</a:t>
                      </a:r>
                    </a:p>
                  </a:txBody>
                  <a:tcPr marL="25402" marR="25402"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spcBef>
                          <a:spcPts val="100"/>
                        </a:spcBef>
                      </a:pPr>
                      <a:r>
                        <a:rPr lang="ru-RU" sz="1200" dirty="0">
                          <a:effectLst/>
                        </a:rPr>
                        <a:t>нет</a:t>
                      </a:r>
                    </a:p>
                  </a:txBody>
                  <a:tcPr marL="25402" marR="25402"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vMerge="1">
                  <a:txBody>
                    <a:bodyPr/>
                    <a:lstStyle/>
                    <a:p>
                      <a:endParaRPr lang="ru-RU"/>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r>
              <a:tr h="264707">
                <a:tc>
                  <a:txBody>
                    <a:bodyPr/>
                    <a:lstStyle/>
                    <a:p>
                      <a:pPr algn="ctr">
                        <a:spcBef>
                          <a:spcPts val="200"/>
                        </a:spcBef>
                      </a:pPr>
                      <a:r>
                        <a:rPr lang="ru-RU" sz="1200" b="1" dirty="0" smtClean="0">
                          <a:effectLst/>
                        </a:rPr>
                        <a:t>УГРОЗА</a:t>
                      </a:r>
                      <a:endParaRPr lang="ru-RU" sz="1200" b="1" dirty="0">
                        <a:effectLst/>
                      </a:endParaRPr>
                    </a:p>
                  </a:txBody>
                  <a:tcPr marL="25402" marR="25402"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spcBef>
                          <a:spcPts val="200"/>
                        </a:spcBef>
                      </a:pPr>
                      <a:r>
                        <a:rPr lang="ru-RU" sz="1200" dirty="0">
                          <a:effectLst/>
                        </a:rPr>
                        <a:t>есть</a:t>
                      </a:r>
                    </a:p>
                  </a:txBody>
                  <a:tcPr marL="25402" marR="25402"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spcBef>
                          <a:spcPts val="200"/>
                        </a:spcBef>
                      </a:pPr>
                      <a:r>
                        <a:rPr lang="ru-RU" sz="1200" dirty="0">
                          <a:effectLst/>
                        </a:rPr>
                        <a:t>есть</a:t>
                      </a:r>
                    </a:p>
                  </a:txBody>
                  <a:tcPr marL="25402" marR="25402"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spcBef>
                          <a:spcPts val="200"/>
                        </a:spcBef>
                      </a:pPr>
                      <a:r>
                        <a:rPr lang="ru-RU" sz="1200" dirty="0">
                          <a:effectLst/>
                        </a:rPr>
                        <a:t>реальная (явная)</a:t>
                      </a:r>
                    </a:p>
                  </a:txBody>
                  <a:tcPr marL="25402" marR="25402"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bl>
          </a:graphicData>
        </a:graphic>
      </p:graphicFrame>
      <p:cxnSp>
        <p:nvCxnSpPr>
          <p:cNvPr id="3" name="Прямая со стрелкой 2"/>
          <p:cNvCxnSpPr/>
          <p:nvPr/>
        </p:nvCxnSpPr>
        <p:spPr>
          <a:xfrm>
            <a:off x="2755900" y="4283075"/>
            <a:ext cx="542925" cy="0"/>
          </a:xfrm>
          <a:prstGeom prst="straightConnector1">
            <a:avLst/>
          </a:prstGeom>
          <a:ln w="2222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a:off x="5791200" y="4300538"/>
            <a:ext cx="517525" cy="4762"/>
          </a:xfrm>
          <a:prstGeom prst="straightConnector1">
            <a:avLst/>
          </a:prstGeom>
          <a:ln w="2222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6605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8696"/>
            <a:ext cx="9144000" cy="684000"/>
          </a:xfrm>
          <a:noFill/>
          <a:ln w="25400" cap="flat" cmpd="sng" algn="ctr">
            <a:noFill/>
            <a:prstDash val="solid"/>
          </a:ln>
          <a:scene3d>
            <a:camera prst="orthographicFront">
              <a:rot lat="0" lon="0" rev="0"/>
            </a:camera>
            <a:lightRig rig="chilly" dir="t">
              <a:rot lat="0" lon="0" rev="18480000"/>
            </a:lightRig>
          </a:scene3d>
          <a:sp3d prstMaterial="matte">
            <a:bevelT h="63500"/>
          </a:sp3d>
        </p:spPr>
        <p:style>
          <a:lnRef idx="2">
            <a:schemeClr val="accent1">
              <a:shade val="50000"/>
            </a:schemeClr>
          </a:lnRef>
          <a:fillRef idx="1">
            <a:schemeClr val="accent1"/>
          </a:fillRef>
          <a:effectRef idx="0">
            <a:schemeClr val="accent1"/>
          </a:effectRef>
          <a:fontRef idx="minor">
            <a:schemeClr val="lt1"/>
          </a:fontRef>
        </p:style>
        <p:txBody>
          <a:bodyPr vert="horz" lIns="45720" rIns="45720" anchor="ctr">
            <a:noAutofit/>
            <a:scene3d>
              <a:camera prst="orthographicFront"/>
              <a:lightRig rig="soft" dir="t">
                <a:rot lat="0" lon="0" rev="10800000"/>
              </a:lightRig>
            </a:scene3d>
            <a:sp3d>
              <a:bevelT w="27940" h="12700"/>
              <a:contourClr>
                <a:srgbClr val="DDDDDD"/>
              </a:contourClr>
            </a:sp3d>
          </a:bodyPr>
          <a:lstStyle/>
          <a:p>
            <a:pPr marL="361950" indent="0" algn="ctr" eaLnBrk="1" hangingPunct="1">
              <a:spcBef>
                <a:spcPct val="20000"/>
              </a:spcBef>
              <a:buClr>
                <a:srgbClr val="3891A7"/>
              </a:buClr>
              <a:buSzPct val="80000"/>
              <a:buFont typeface="Wingdings 2" panose="05020102010507070707" pitchFamily="18" charset="2"/>
              <a:buNone/>
            </a:pPr>
            <a:r>
              <a:rPr lang="ru-RU" sz="2000" b="1" dirty="0">
                <a:ln w="11430"/>
                <a:solidFill>
                  <a:schemeClr val="tx1"/>
                </a:solidFill>
                <a:latin typeface="Arial" pitchFamily="34" charset="0"/>
              </a:rPr>
              <a:t>Банк </a:t>
            </a:r>
            <a:r>
              <a:rPr lang="ru-RU" sz="2000" b="1" dirty="0" smtClean="0">
                <a:ln w="11430"/>
                <a:solidFill>
                  <a:schemeClr val="tx1"/>
                </a:solidFill>
                <a:latin typeface="Arial" pitchFamily="34" charset="0"/>
              </a:rPr>
              <a:t>данных угроз </a:t>
            </a:r>
            <a:r>
              <a:rPr lang="ru-RU" sz="2000" b="1" dirty="0">
                <a:ln w="11430"/>
                <a:solidFill>
                  <a:schemeClr val="tx1"/>
                </a:solidFill>
                <a:latin typeface="Arial" pitchFamily="34" charset="0"/>
              </a:rPr>
              <a:t>безопасности информации</a:t>
            </a:r>
          </a:p>
        </p:txBody>
      </p:sp>
      <p:sp>
        <p:nvSpPr>
          <p:cNvPr id="24579" name="Номер слайда 13"/>
          <p:cNvSpPr>
            <a:spLocks noGrp="1"/>
          </p:cNvSpPr>
          <p:nvPr>
            <p:ph type="sldNum" sz="quarter" idx="12"/>
          </p:nvPr>
        </p:nvSpPr>
        <p:spPr bwMode="auto">
          <a:xfrm>
            <a:off x="8689975" y="6500813"/>
            <a:ext cx="561975" cy="29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7F4D23F-7405-48EC-851A-82E302EF0FC6}" type="slidenum">
              <a:rPr lang="ru-RU" sz="1800" b="1" smtClean="0">
                <a:solidFill>
                  <a:srgbClr val="E7DEC9"/>
                </a:solidFill>
                <a:latin typeface="Arial" panose="020B0604020202020204" pitchFamily="34" charset="0"/>
                <a:cs typeface="Arial" panose="020B0604020202020204" pitchFamily="34" charset="0"/>
              </a:rPr>
              <a:pPr fontAlgn="base">
                <a:spcBef>
                  <a:spcPct val="0"/>
                </a:spcBef>
                <a:spcAft>
                  <a:spcPct val="0"/>
                </a:spcAft>
              </a:pPr>
              <a:t>32</a:t>
            </a:fld>
            <a:endParaRPr lang="ru-RU" sz="1800" b="1" dirty="0" smtClean="0">
              <a:solidFill>
                <a:srgbClr val="E7DEC9"/>
              </a:solidFill>
              <a:latin typeface="Arial" panose="020B0604020202020204" pitchFamily="34" charset="0"/>
              <a:cs typeface="Arial" panose="020B0604020202020204" pitchFamily="34" charset="0"/>
            </a:endParaRPr>
          </a:p>
        </p:txBody>
      </p:sp>
      <p:graphicFrame>
        <p:nvGraphicFramePr>
          <p:cNvPr id="14" name="Диаграмма 13"/>
          <p:cNvGraphicFramePr/>
          <p:nvPr>
            <p:extLst/>
          </p:nvPr>
        </p:nvGraphicFramePr>
        <p:xfrm>
          <a:off x="191542" y="1161076"/>
          <a:ext cx="4392000" cy="295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Диаграмма 15"/>
          <p:cNvGraphicFramePr/>
          <p:nvPr>
            <p:extLst>
              <p:ext uri="{D42A27DB-BD31-4B8C-83A1-F6EECF244321}">
                <p14:modId xmlns:p14="http://schemas.microsoft.com/office/powerpoint/2010/main" val="3421558516"/>
              </p:ext>
            </p:extLst>
          </p:nvPr>
        </p:nvGraphicFramePr>
        <p:xfrm>
          <a:off x="4445723" y="3717360"/>
          <a:ext cx="4590773" cy="2952000"/>
        </p:xfrm>
        <a:graphic>
          <a:graphicData uri="http://schemas.openxmlformats.org/drawingml/2006/chart">
            <c:chart xmlns:c="http://schemas.openxmlformats.org/drawingml/2006/chart" xmlns:r="http://schemas.openxmlformats.org/officeDocument/2006/relationships" r:id="rId4"/>
          </a:graphicData>
        </a:graphic>
      </p:graphicFrame>
      <p:pic>
        <p:nvPicPr>
          <p:cNvPr id="20" name="Picture 2" descr="F:\Скрины\Угрозы с горизонтальным меню.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400" b="13139"/>
          <a:stretch/>
        </p:blipFill>
        <p:spPr bwMode="auto">
          <a:xfrm>
            <a:off x="5613912" y="1412776"/>
            <a:ext cx="3269591" cy="1800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1" name="Picture 10" descr="C:\Users\Алексадр\Desktop\Картинки\549d0c7b0e73dcc726e71376_il_ozel_5-compressor.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5508" b="87712" l="17978" r="82772"/>
                    </a14:imgEffect>
                  </a14:imgLayer>
                </a14:imgProps>
              </a:ext>
              <a:ext uri="{28A0092B-C50C-407E-A947-70E740481C1C}">
                <a14:useLocalDpi xmlns:a14="http://schemas.microsoft.com/office/drawing/2010/main" val="0"/>
              </a:ext>
            </a:extLst>
          </a:blip>
          <a:srcRect l="17574" t="4075" r="17019" b="9759"/>
          <a:stretch/>
        </p:blipFill>
        <p:spPr bwMode="auto">
          <a:xfrm>
            <a:off x="4621742" y="885789"/>
            <a:ext cx="1522612" cy="17676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687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9" name="Text Box 5"/>
          <p:cNvSpPr txBox="1">
            <a:spLocks noChangeArrowheads="1"/>
          </p:cNvSpPr>
          <p:nvPr/>
        </p:nvSpPr>
        <p:spPr bwMode="auto">
          <a:xfrm>
            <a:off x="1033463" y="595313"/>
            <a:ext cx="6934200" cy="762000"/>
          </a:xfrm>
          <a:prstGeom prst="rect">
            <a:avLst/>
          </a:prstGeom>
          <a:noFill/>
          <a:ln w="12700" cap="sq">
            <a:noFill/>
            <a:miter lim="800000"/>
            <a:headEnd type="none" w="sm" len="sm"/>
            <a:tailEnd type="none" w="sm" len="sm"/>
          </a:ln>
          <a:effectLst/>
        </p:spPr>
        <p:txBody>
          <a:bodyPr>
            <a:spAutoFit/>
          </a:bodyPr>
          <a:lstStyle/>
          <a:p>
            <a:pPr algn="ctr" fontAlgn="auto">
              <a:spcBef>
                <a:spcPts val="0"/>
              </a:spcBef>
              <a:spcAft>
                <a:spcPts val="0"/>
              </a:spcAft>
              <a:defRPr/>
            </a:pPr>
            <a:r>
              <a:rPr lang="ru-RU" sz="2200" b="1">
                <a:solidFill>
                  <a:srgbClr val="0000FF"/>
                </a:solidFill>
                <a:effectLst>
                  <a:outerShdw blurRad="38100" dist="38100" dir="2700000" algn="tl">
                    <a:srgbClr val="C0C0C0"/>
                  </a:outerShdw>
                </a:effectLst>
                <a:latin typeface="Tahoma" pitchFamily="34" charset="0"/>
                <a:cs typeface="+mn-cs"/>
              </a:rPr>
              <a:t>Примерная структура возможных источников угроз конфиденциальной информации</a:t>
            </a:r>
            <a:r>
              <a:rPr lang="ru-RU" sz="2200" b="1">
                <a:solidFill>
                  <a:srgbClr val="0000FF"/>
                </a:solidFill>
                <a:latin typeface="Tahoma" pitchFamily="34" charset="0"/>
                <a:cs typeface="+mn-cs"/>
              </a:rPr>
              <a:t> </a:t>
            </a:r>
          </a:p>
        </p:txBody>
      </p:sp>
      <p:graphicFrame>
        <p:nvGraphicFramePr>
          <p:cNvPr id="338950" name="Object 6"/>
          <p:cNvGraphicFramePr>
            <a:graphicFrameLocks noChangeAspect="1"/>
          </p:cNvGraphicFramePr>
          <p:nvPr>
            <p:extLst>
              <p:ext uri="{D42A27DB-BD31-4B8C-83A1-F6EECF244321}">
                <p14:modId xmlns:p14="http://schemas.microsoft.com/office/powerpoint/2010/main" val="503627949"/>
              </p:ext>
            </p:extLst>
          </p:nvPr>
        </p:nvGraphicFramePr>
        <p:xfrm>
          <a:off x="1392238" y="2401888"/>
          <a:ext cx="7019925" cy="2622550"/>
        </p:xfrm>
        <a:graphic>
          <a:graphicData uri="http://schemas.openxmlformats.org/presentationml/2006/ole">
            <mc:AlternateContent xmlns:mc="http://schemas.openxmlformats.org/markup-compatibility/2006">
              <mc:Choice xmlns:v="urn:schemas-microsoft-com:vml" Requires="v">
                <p:oleObj spid="_x0000_s15370" name="Диаграмма" r:id="rId3" imgW="6096000" imgH="4067106" progId="MSGraph.Chart.8">
                  <p:embed followColorScheme="full"/>
                </p:oleObj>
              </mc:Choice>
              <mc:Fallback>
                <p:oleObj name="Диаграмма" r:id="rId3" imgW="6096000" imgH="4067106" progId="MSGraph.Chart.8">
                  <p:embed followColorScheme="full"/>
                  <p:pic>
                    <p:nvPicPr>
                      <p:cNvPr id="0" name="Picture 8"/>
                      <p:cNvPicPr>
                        <a:picLocks noChangeAspect="1" noChangeArrowheads="1"/>
                      </p:cNvPicPr>
                      <p:nvPr/>
                    </p:nvPicPr>
                    <p:blipFill>
                      <a:blip r:embed="rId4"/>
                      <a:srcRect/>
                      <a:stretch>
                        <a:fillRect/>
                      </a:stretch>
                    </p:blipFill>
                    <p:spPr bwMode="auto">
                      <a:xfrm>
                        <a:off x="1392238" y="2401888"/>
                        <a:ext cx="7019925" cy="2622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8951" name="Object 7"/>
          <p:cNvGraphicFramePr>
            <a:graphicFrameLocks noChangeAspect="1"/>
          </p:cNvGraphicFramePr>
          <p:nvPr/>
        </p:nvGraphicFramePr>
        <p:xfrm>
          <a:off x="787400" y="2349500"/>
          <a:ext cx="8118475" cy="3432175"/>
        </p:xfrm>
        <a:graphic>
          <a:graphicData uri="http://schemas.openxmlformats.org/presentationml/2006/ole">
            <mc:AlternateContent xmlns:mc="http://schemas.openxmlformats.org/markup-compatibility/2006">
              <mc:Choice xmlns:v="urn:schemas-microsoft-com:vml" Requires="v">
                <p:oleObj spid="_x0000_s15371" name="Диаграмма" r:id="rId5" imgW="6572402" imgH="2266881" progId="MSGraph.Chart.8">
                  <p:embed followColorScheme="full"/>
                </p:oleObj>
              </mc:Choice>
              <mc:Fallback>
                <p:oleObj name="Диаграмма" r:id="rId5" imgW="6572402" imgH="2266881" progId="MSGraph.Chart.8">
                  <p:embed followColorScheme="full"/>
                  <p:pic>
                    <p:nvPicPr>
                      <p:cNvPr id="0" name="Picture 9"/>
                      <p:cNvPicPr>
                        <a:picLocks noChangeAspect="1" noChangeArrowheads="1"/>
                      </p:cNvPicPr>
                      <p:nvPr/>
                    </p:nvPicPr>
                    <p:blipFill>
                      <a:blip r:embed="rId6"/>
                      <a:srcRect/>
                      <a:stretch>
                        <a:fillRect/>
                      </a:stretch>
                    </p:blipFill>
                    <p:spPr bwMode="auto">
                      <a:xfrm>
                        <a:off x="787400" y="2349500"/>
                        <a:ext cx="8118475" cy="3432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8952" name="Text Box 8"/>
          <p:cNvSpPr txBox="1">
            <a:spLocks noChangeArrowheads="1"/>
          </p:cNvSpPr>
          <p:nvPr/>
        </p:nvSpPr>
        <p:spPr bwMode="auto">
          <a:xfrm>
            <a:off x="5967413" y="2230438"/>
            <a:ext cx="2744787" cy="654050"/>
          </a:xfrm>
          <a:prstGeom prst="rect">
            <a:avLst/>
          </a:prstGeom>
          <a:solidFill>
            <a:srgbClr val="FFFF66"/>
          </a:solidFill>
          <a:ln w="12700" cap="sq">
            <a:solidFill>
              <a:schemeClr val="tx1"/>
            </a:solidFill>
            <a:miter lim="800000"/>
            <a:headEnd type="none" w="sm" len="sm"/>
            <a:tailEnd type="none" w="sm" len="sm"/>
          </a:ln>
        </p:spPr>
        <p:txBody>
          <a:bodyPr rIns="18000">
            <a:spAutoFit/>
          </a:bodyPr>
          <a:lstStyle/>
          <a:p>
            <a:pPr fontAlgn="auto">
              <a:spcBef>
                <a:spcPct val="50000"/>
              </a:spcBef>
              <a:spcAft>
                <a:spcPts val="0"/>
              </a:spcAft>
            </a:pPr>
            <a:r>
              <a:rPr lang="ru-RU" b="1">
                <a:solidFill>
                  <a:prstClr val="black"/>
                </a:solidFill>
                <a:latin typeface="Arial Unicode MS" pitchFamily="34" charset="-128"/>
                <a:cs typeface="+mn-cs"/>
              </a:rPr>
              <a:t>82</a:t>
            </a:r>
            <a:r>
              <a:rPr lang="en-US" b="1">
                <a:solidFill>
                  <a:prstClr val="black"/>
                </a:solidFill>
                <a:latin typeface="Arial Unicode MS" pitchFamily="34" charset="-128"/>
                <a:cs typeface="+mn-cs"/>
              </a:rPr>
              <a:t>%</a:t>
            </a:r>
            <a:r>
              <a:rPr lang="ru-RU" b="1">
                <a:solidFill>
                  <a:prstClr val="black"/>
                </a:solidFill>
                <a:latin typeface="Arial Unicode MS" pitchFamily="34" charset="-128"/>
                <a:cs typeface="+mn-cs"/>
              </a:rPr>
              <a:t> </a:t>
            </a:r>
            <a:r>
              <a:rPr lang="ru-RU">
                <a:solidFill>
                  <a:prstClr val="black"/>
                </a:solidFill>
                <a:latin typeface="Arial Unicode MS" pitchFamily="34" charset="-128"/>
                <a:cs typeface="+mn-cs"/>
              </a:rPr>
              <a:t>- собственные сотрудники организаций</a:t>
            </a:r>
          </a:p>
        </p:txBody>
      </p:sp>
      <p:sp>
        <p:nvSpPr>
          <p:cNvPr id="338953" name="Text Box 9"/>
          <p:cNvSpPr txBox="1">
            <a:spLocks noChangeArrowheads="1"/>
          </p:cNvSpPr>
          <p:nvPr/>
        </p:nvSpPr>
        <p:spPr bwMode="auto">
          <a:xfrm>
            <a:off x="376238" y="2830513"/>
            <a:ext cx="2224087" cy="2187575"/>
          </a:xfrm>
          <a:prstGeom prst="rect">
            <a:avLst/>
          </a:prstGeom>
          <a:solidFill>
            <a:srgbClr val="FFFF66"/>
          </a:solidFill>
          <a:ln w="12700" cap="sq">
            <a:solidFill>
              <a:schemeClr val="tx1"/>
            </a:solidFill>
            <a:miter lim="800000"/>
            <a:headEnd type="none" w="sm" len="sm"/>
            <a:tailEnd type="none" w="sm" len="sm"/>
          </a:ln>
        </p:spPr>
        <p:txBody>
          <a:bodyPr rIns="0">
            <a:spAutoFit/>
          </a:bodyPr>
          <a:lstStyle/>
          <a:p>
            <a:pPr fontAlgn="auto">
              <a:lnSpc>
                <a:spcPct val="95000"/>
              </a:lnSpc>
              <a:spcBef>
                <a:spcPct val="50000"/>
              </a:spcBef>
              <a:spcAft>
                <a:spcPts val="0"/>
              </a:spcAft>
            </a:pPr>
            <a:r>
              <a:rPr lang="ru-RU" b="1">
                <a:solidFill>
                  <a:prstClr val="black"/>
                </a:solidFill>
                <a:latin typeface="Arial Unicode MS" pitchFamily="34" charset="-128"/>
                <a:cs typeface="+mn-cs"/>
              </a:rPr>
              <a:t>17</a:t>
            </a:r>
            <a:r>
              <a:rPr lang="en-US" b="1">
                <a:solidFill>
                  <a:prstClr val="black"/>
                </a:solidFill>
                <a:latin typeface="Arial Unicode MS" pitchFamily="34" charset="-128"/>
                <a:cs typeface="+mn-cs"/>
              </a:rPr>
              <a:t>%</a:t>
            </a:r>
            <a:r>
              <a:rPr lang="ru-RU" b="1">
                <a:solidFill>
                  <a:prstClr val="black"/>
                </a:solidFill>
                <a:latin typeface="Arial Unicode MS" pitchFamily="34" charset="-128"/>
                <a:cs typeface="+mn-cs"/>
              </a:rPr>
              <a:t> </a:t>
            </a:r>
            <a:r>
              <a:rPr lang="ru-RU">
                <a:solidFill>
                  <a:prstClr val="black"/>
                </a:solidFill>
                <a:latin typeface="Arial Unicode MS" pitchFamily="34" charset="-128"/>
                <a:cs typeface="+mn-cs"/>
              </a:rPr>
              <a:t>- технические средства разведки; конкурирующие фирмы, клиенты, контрагенты; криминальные структуры, террористы</a:t>
            </a:r>
          </a:p>
        </p:txBody>
      </p:sp>
      <p:sp>
        <p:nvSpPr>
          <p:cNvPr id="338954" name="Text Box 10"/>
          <p:cNvSpPr txBox="1">
            <a:spLocks noChangeArrowheads="1"/>
          </p:cNvSpPr>
          <p:nvPr/>
        </p:nvSpPr>
        <p:spPr bwMode="auto">
          <a:xfrm>
            <a:off x="6056313" y="5268913"/>
            <a:ext cx="2640012" cy="379412"/>
          </a:xfrm>
          <a:prstGeom prst="rect">
            <a:avLst/>
          </a:prstGeom>
          <a:solidFill>
            <a:srgbClr val="FFFF66"/>
          </a:solidFill>
          <a:ln w="12700" cap="sq">
            <a:solidFill>
              <a:schemeClr val="tx1"/>
            </a:solidFill>
            <a:miter lim="800000"/>
            <a:headEnd type="none" w="sm" len="sm"/>
            <a:tailEnd type="none" w="sm" len="sm"/>
          </a:ln>
        </p:spPr>
        <p:txBody>
          <a:bodyPr>
            <a:spAutoFit/>
          </a:bodyPr>
          <a:lstStyle/>
          <a:p>
            <a:pPr fontAlgn="auto">
              <a:spcBef>
                <a:spcPct val="50000"/>
              </a:spcBef>
              <a:spcAft>
                <a:spcPts val="0"/>
              </a:spcAft>
            </a:pPr>
            <a:r>
              <a:rPr lang="ru-RU" b="1">
                <a:solidFill>
                  <a:prstClr val="black"/>
                </a:solidFill>
                <a:latin typeface="Arial Unicode MS" pitchFamily="34" charset="-128"/>
                <a:cs typeface="+mn-cs"/>
              </a:rPr>
              <a:t>1</a:t>
            </a:r>
            <a:r>
              <a:rPr lang="en-US" b="1">
                <a:solidFill>
                  <a:prstClr val="black"/>
                </a:solidFill>
                <a:latin typeface="Arial Unicode MS" pitchFamily="34" charset="-128"/>
                <a:cs typeface="+mn-cs"/>
              </a:rPr>
              <a:t>%</a:t>
            </a:r>
            <a:r>
              <a:rPr lang="ru-RU" b="1">
                <a:solidFill>
                  <a:prstClr val="black"/>
                </a:solidFill>
                <a:latin typeface="Arial Unicode MS" pitchFamily="34" charset="-128"/>
                <a:cs typeface="+mn-cs"/>
              </a:rPr>
              <a:t> </a:t>
            </a:r>
            <a:r>
              <a:rPr lang="ru-RU">
                <a:solidFill>
                  <a:prstClr val="black"/>
                </a:solidFill>
                <a:latin typeface="Arial Unicode MS" pitchFamily="34" charset="-128"/>
                <a:cs typeface="+mn-cs"/>
              </a:rPr>
              <a:t>- случайные люди</a:t>
            </a:r>
          </a:p>
        </p:txBody>
      </p:sp>
      <p:sp>
        <p:nvSpPr>
          <p:cNvPr id="338955" name="Line 11"/>
          <p:cNvSpPr>
            <a:spLocks noChangeShapeType="1"/>
          </p:cNvSpPr>
          <p:nvPr/>
        </p:nvSpPr>
        <p:spPr bwMode="auto">
          <a:xfrm flipH="1">
            <a:off x="4787900" y="2571750"/>
            <a:ext cx="1154113" cy="920750"/>
          </a:xfrm>
          <a:prstGeom prst="line">
            <a:avLst/>
          </a:prstGeom>
          <a:noFill/>
          <a:ln w="12700" cap="sq">
            <a:solidFill>
              <a:schemeClr val="tx1"/>
            </a:solidFill>
            <a:miter lim="800000"/>
            <a:headEnd type="none" w="sm" len="sm"/>
            <a:tailEnd type="oval" w="med" len="me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338956" name="Line 12"/>
          <p:cNvSpPr>
            <a:spLocks noChangeShapeType="1"/>
          </p:cNvSpPr>
          <p:nvPr/>
        </p:nvSpPr>
        <p:spPr bwMode="auto">
          <a:xfrm>
            <a:off x="2609850" y="3976688"/>
            <a:ext cx="1755775" cy="179387"/>
          </a:xfrm>
          <a:prstGeom prst="line">
            <a:avLst/>
          </a:prstGeom>
          <a:noFill/>
          <a:ln w="12700" cap="sq">
            <a:solidFill>
              <a:schemeClr val="tx1"/>
            </a:solidFill>
            <a:miter lim="800000"/>
            <a:headEnd type="none" w="sm" len="sm"/>
            <a:tailEnd type="oval" w="med" len="me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338957" name="Line 13"/>
          <p:cNvSpPr>
            <a:spLocks noChangeShapeType="1"/>
          </p:cNvSpPr>
          <p:nvPr/>
        </p:nvSpPr>
        <p:spPr bwMode="auto">
          <a:xfrm flipH="1" flipV="1">
            <a:off x="5070475" y="4297363"/>
            <a:ext cx="976313" cy="1173162"/>
          </a:xfrm>
          <a:prstGeom prst="line">
            <a:avLst/>
          </a:prstGeom>
          <a:noFill/>
          <a:ln w="12700" cap="sq">
            <a:solidFill>
              <a:schemeClr val="tx1"/>
            </a:solidFill>
            <a:miter lim="800000"/>
            <a:headEnd type="none" w="sm" len="sm"/>
            <a:tailEnd type="oval" w="med" len="med"/>
          </a:ln>
        </p:spPr>
        <p:txBody>
          <a:bodyPr wrap="none"/>
          <a:lstStyle/>
          <a:p>
            <a:pPr fontAlgn="auto">
              <a:spcBef>
                <a:spcPts val="0"/>
              </a:spcBef>
              <a:spcAft>
                <a:spcPts val="0"/>
              </a:spcAft>
            </a:pPr>
            <a:endParaRPr lang="ru-RU">
              <a:solidFill>
                <a:prstClr val="black"/>
              </a:solidFill>
              <a:latin typeface="Calibri"/>
              <a:cs typeface="+mn-cs"/>
            </a:endParaRPr>
          </a:p>
        </p:txBody>
      </p:sp>
    </p:spTree>
    <p:extLst>
      <p:ext uri="{BB962C8B-B14F-4D97-AF65-F5344CB8AC3E}">
        <p14:creationId xmlns:p14="http://schemas.microsoft.com/office/powerpoint/2010/main" val="314878866"/>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8949"/>
                                        </p:tgtEl>
                                        <p:attrNameLst>
                                          <p:attrName>style.visibility</p:attrName>
                                        </p:attrNameLst>
                                      </p:cBhvr>
                                      <p:to>
                                        <p:strVal val="visible"/>
                                      </p:to>
                                    </p:set>
                                    <p:anim calcmode="lin" valueType="num">
                                      <p:cBhvr additive="base">
                                        <p:cTn id="7" dur="500" fill="hold"/>
                                        <p:tgtEl>
                                          <p:spTgt spid="338949"/>
                                        </p:tgtEl>
                                        <p:attrNameLst>
                                          <p:attrName>ppt_x</p:attrName>
                                        </p:attrNameLst>
                                      </p:cBhvr>
                                      <p:tavLst>
                                        <p:tav tm="0">
                                          <p:val>
                                            <p:strVal val="0-#ppt_w/2"/>
                                          </p:val>
                                        </p:tav>
                                        <p:tav tm="100000">
                                          <p:val>
                                            <p:strVal val="#ppt_x"/>
                                          </p:val>
                                        </p:tav>
                                      </p:tavLst>
                                    </p:anim>
                                    <p:anim calcmode="lin" valueType="num">
                                      <p:cBhvr additive="base">
                                        <p:cTn id="8" dur="500" fill="hold"/>
                                        <p:tgtEl>
                                          <p:spTgt spid="33894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338950"/>
                                        </p:tgtEl>
                                        <p:attrNameLst>
                                          <p:attrName>style.visibility</p:attrName>
                                        </p:attrNameLst>
                                      </p:cBhvr>
                                      <p:to>
                                        <p:strVal val="visible"/>
                                      </p:to>
                                    </p:set>
                                    <p:animEffect transition="in" filter="dissolve">
                                      <p:cBhvr>
                                        <p:cTn id="12" dur="500"/>
                                        <p:tgtEl>
                                          <p:spTgt spid="338950"/>
                                        </p:tgtEl>
                                      </p:cBhvr>
                                    </p:animEffect>
                                  </p:childTnLst>
                                </p:cTn>
                              </p:par>
                            </p:childTnLst>
                          </p:cTn>
                        </p:par>
                        <p:par>
                          <p:cTn id="13" fill="hold">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338951"/>
                                        </p:tgtEl>
                                        <p:attrNameLst>
                                          <p:attrName>style.visibility</p:attrName>
                                        </p:attrNameLst>
                                      </p:cBhvr>
                                      <p:to>
                                        <p:strVal val="visible"/>
                                      </p:to>
                                    </p:set>
                                    <p:animEffect transition="in" filter="dissolve">
                                      <p:cBhvr>
                                        <p:cTn id="16" dur="500"/>
                                        <p:tgtEl>
                                          <p:spTgt spid="338951"/>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338957"/>
                                        </p:tgtEl>
                                        <p:attrNameLst>
                                          <p:attrName>style.visibility</p:attrName>
                                        </p:attrNameLst>
                                      </p:cBhvr>
                                      <p:to>
                                        <p:strVal val="visible"/>
                                      </p:to>
                                    </p:set>
                                    <p:animEffect transition="in" filter="wipe(left)">
                                      <p:cBhvr>
                                        <p:cTn id="20" dur="500"/>
                                        <p:tgtEl>
                                          <p:spTgt spid="338957"/>
                                        </p:tgtEl>
                                      </p:cBhvr>
                                    </p:animEffect>
                                  </p:childTnLst>
                                </p:cTn>
                              </p:par>
                            </p:childTnLst>
                          </p:cTn>
                        </p:par>
                        <p:par>
                          <p:cTn id="21" fill="hold">
                            <p:stCondLst>
                              <p:cond delay="2000"/>
                            </p:stCondLst>
                            <p:childTnLst>
                              <p:par>
                                <p:cTn id="22" presetID="4" presetClass="entr" presetSubtype="32" fill="hold" grpId="0" nodeType="afterEffect">
                                  <p:stCondLst>
                                    <p:cond delay="0"/>
                                  </p:stCondLst>
                                  <p:childTnLst>
                                    <p:set>
                                      <p:cBhvr>
                                        <p:cTn id="23" dur="1" fill="hold">
                                          <p:stCondLst>
                                            <p:cond delay="0"/>
                                          </p:stCondLst>
                                        </p:cTn>
                                        <p:tgtEl>
                                          <p:spTgt spid="338954"/>
                                        </p:tgtEl>
                                        <p:attrNameLst>
                                          <p:attrName>style.visibility</p:attrName>
                                        </p:attrNameLst>
                                      </p:cBhvr>
                                      <p:to>
                                        <p:strVal val="visible"/>
                                      </p:to>
                                    </p:set>
                                    <p:animEffect transition="in" filter="box(out)">
                                      <p:cBhvr>
                                        <p:cTn id="24" dur="500"/>
                                        <p:tgtEl>
                                          <p:spTgt spid="338954"/>
                                        </p:tgtEl>
                                      </p:cBhvr>
                                    </p:animEffect>
                                  </p:childTnLst>
                                </p:cTn>
                              </p:par>
                            </p:childTnLst>
                          </p:cTn>
                        </p:par>
                        <p:par>
                          <p:cTn id="25" fill="hold">
                            <p:stCondLst>
                              <p:cond delay="2500"/>
                            </p:stCondLst>
                            <p:childTnLst>
                              <p:par>
                                <p:cTn id="26" presetID="22" presetClass="entr" presetSubtype="2" fill="hold" grpId="0" nodeType="afterEffect">
                                  <p:stCondLst>
                                    <p:cond delay="0"/>
                                  </p:stCondLst>
                                  <p:childTnLst>
                                    <p:set>
                                      <p:cBhvr>
                                        <p:cTn id="27" dur="1" fill="hold">
                                          <p:stCondLst>
                                            <p:cond delay="0"/>
                                          </p:stCondLst>
                                        </p:cTn>
                                        <p:tgtEl>
                                          <p:spTgt spid="338956"/>
                                        </p:tgtEl>
                                        <p:attrNameLst>
                                          <p:attrName>style.visibility</p:attrName>
                                        </p:attrNameLst>
                                      </p:cBhvr>
                                      <p:to>
                                        <p:strVal val="visible"/>
                                      </p:to>
                                    </p:set>
                                    <p:animEffect transition="in" filter="wipe(right)">
                                      <p:cBhvr>
                                        <p:cTn id="28" dur="500"/>
                                        <p:tgtEl>
                                          <p:spTgt spid="338956"/>
                                        </p:tgtEl>
                                      </p:cBhvr>
                                    </p:animEffect>
                                  </p:childTnLst>
                                </p:cTn>
                              </p:par>
                            </p:childTnLst>
                          </p:cTn>
                        </p:par>
                        <p:par>
                          <p:cTn id="29" fill="hold">
                            <p:stCondLst>
                              <p:cond delay="3000"/>
                            </p:stCondLst>
                            <p:childTnLst>
                              <p:par>
                                <p:cTn id="30" presetID="4" presetClass="entr" presetSubtype="32" fill="hold" grpId="0" nodeType="afterEffect">
                                  <p:stCondLst>
                                    <p:cond delay="0"/>
                                  </p:stCondLst>
                                  <p:childTnLst>
                                    <p:set>
                                      <p:cBhvr>
                                        <p:cTn id="31" dur="1" fill="hold">
                                          <p:stCondLst>
                                            <p:cond delay="0"/>
                                          </p:stCondLst>
                                        </p:cTn>
                                        <p:tgtEl>
                                          <p:spTgt spid="338953"/>
                                        </p:tgtEl>
                                        <p:attrNameLst>
                                          <p:attrName>style.visibility</p:attrName>
                                        </p:attrNameLst>
                                      </p:cBhvr>
                                      <p:to>
                                        <p:strVal val="visible"/>
                                      </p:to>
                                    </p:set>
                                    <p:animEffect transition="in" filter="box(out)">
                                      <p:cBhvr>
                                        <p:cTn id="32" dur="500"/>
                                        <p:tgtEl>
                                          <p:spTgt spid="338953"/>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38955"/>
                                        </p:tgtEl>
                                        <p:attrNameLst>
                                          <p:attrName>style.visibility</p:attrName>
                                        </p:attrNameLst>
                                      </p:cBhvr>
                                      <p:to>
                                        <p:strVal val="visible"/>
                                      </p:to>
                                    </p:set>
                                    <p:animEffect transition="in" filter="wipe(left)">
                                      <p:cBhvr>
                                        <p:cTn id="36" dur="500"/>
                                        <p:tgtEl>
                                          <p:spTgt spid="338955"/>
                                        </p:tgtEl>
                                      </p:cBhvr>
                                    </p:animEffect>
                                  </p:childTnLst>
                                </p:cTn>
                              </p:par>
                            </p:childTnLst>
                          </p:cTn>
                        </p:par>
                        <p:par>
                          <p:cTn id="37" fill="hold">
                            <p:stCondLst>
                              <p:cond delay="4000"/>
                            </p:stCondLst>
                            <p:childTnLst>
                              <p:par>
                                <p:cTn id="38" presetID="4" presetClass="entr" presetSubtype="32" fill="hold" grpId="0" nodeType="afterEffect">
                                  <p:stCondLst>
                                    <p:cond delay="0"/>
                                  </p:stCondLst>
                                  <p:childTnLst>
                                    <p:set>
                                      <p:cBhvr>
                                        <p:cTn id="39" dur="1" fill="hold">
                                          <p:stCondLst>
                                            <p:cond delay="0"/>
                                          </p:stCondLst>
                                        </p:cTn>
                                        <p:tgtEl>
                                          <p:spTgt spid="338952"/>
                                        </p:tgtEl>
                                        <p:attrNameLst>
                                          <p:attrName>style.visibility</p:attrName>
                                        </p:attrNameLst>
                                      </p:cBhvr>
                                      <p:to>
                                        <p:strVal val="visible"/>
                                      </p:to>
                                    </p:set>
                                    <p:animEffect transition="in" filter="box(out)">
                                      <p:cBhvr>
                                        <p:cTn id="40" dur="500"/>
                                        <p:tgtEl>
                                          <p:spTgt spid="338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9" grpId="0" autoUpdateAnimBg="0"/>
      <p:bldOleChart spid="338950" grpId="0"/>
      <p:bldOleChart spid="338951" grpId="0"/>
      <p:bldP spid="338952" grpId="0" animBg="1" autoUpdateAnimBg="0"/>
      <p:bldP spid="338953" grpId="0" animBg="1" autoUpdateAnimBg="0"/>
      <p:bldP spid="338954" grpId="0" animBg="1" autoUpdateAnimBg="0"/>
      <p:bldP spid="338955" grpId="0" animBg="1"/>
      <p:bldP spid="338956" grpId="0" animBg="1"/>
      <p:bldP spid="33895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ChangeArrowheads="1"/>
          </p:cNvSpPr>
          <p:nvPr/>
        </p:nvSpPr>
        <p:spPr bwMode="auto">
          <a:xfrm>
            <a:off x="673100" y="244475"/>
            <a:ext cx="7743825" cy="1025525"/>
          </a:xfrm>
          <a:prstGeom prst="rect">
            <a:avLst/>
          </a:prstGeom>
          <a:noFill/>
          <a:ln w="9525">
            <a:noFill/>
            <a:miter lim="800000"/>
            <a:headEnd/>
            <a:tailEnd/>
          </a:ln>
          <a:effectLst/>
        </p:spPr>
        <p:txBody>
          <a:bodyPr anchor="b"/>
          <a:lstStyle/>
          <a:p>
            <a:pPr algn="ctr" fontAlgn="auto">
              <a:spcBef>
                <a:spcPts val="0"/>
              </a:spcBef>
              <a:spcAft>
                <a:spcPts val="0"/>
              </a:spcAft>
              <a:defRPr/>
            </a:pPr>
            <a:r>
              <a:rPr lang="ru-RU" sz="2200" b="1">
                <a:solidFill>
                  <a:srgbClr val="FF0000"/>
                </a:solidFill>
                <a:effectLst>
                  <a:outerShdw blurRad="38100" dist="38100" dir="2700000" algn="tl">
                    <a:srgbClr val="C0C0C0"/>
                  </a:outerShdw>
                </a:effectLst>
                <a:latin typeface="Tahoma" pitchFamily="34" charset="0"/>
                <a:cs typeface="+mn-cs"/>
              </a:rPr>
              <a:t>Структура основных целей (мотивов) умышленных действий персонала, приведших к утрате и модификации информации</a:t>
            </a:r>
          </a:p>
        </p:txBody>
      </p:sp>
      <p:sp>
        <p:nvSpPr>
          <p:cNvPr id="340995" name="Rectangle 3"/>
          <p:cNvSpPr>
            <a:spLocks noChangeArrowheads="1"/>
          </p:cNvSpPr>
          <p:nvPr/>
        </p:nvSpPr>
        <p:spPr bwMode="auto">
          <a:xfrm>
            <a:off x="595313" y="1487488"/>
            <a:ext cx="7937500" cy="455612"/>
          </a:xfrm>
          <a:prstGeom prst="rect">
            <a:avLst/>
          </a:prstGeom>
          <a:solidFill>
            <a:srgbClr val="CCFFFF"/>
          </a:solidFill>
          <a:ln w="12700">
            <a:solidFill>
              <a:schemeClr val="tx1"/>
            </a:solidFill>
            <a:miter lim="800000"/>
            <a:headEnd/>
            <a:tailEnd/>
          </a:ln>
        </p:spPr>
        <p:txBody>
          <a:bodyPr anchor="ctr"/>
          <a:lstStyle/>
          <a:p>
            <a:pPr algn="ctr" fontAlgn="auto">
              <a:spcBef>
                <a:spcPts val="0"/>
              </a:spcBef>
              <a:spcAft>
                <a:spcPts val="0"/>
              </a:spcAft>
            </a:pPr>
            <a:r>
              <a:rPr lang="ru-RU" sz="1600" b="1">
                <a:solidFill>
                  <a:srgbClr val="1F497D"/>
                </a:solidFill>
                <a:latin typeface="Tahoma" pitchFamily="34" charset="0"/>
                <a:cs typeface="Tahoma" pitchFamily="34" charset="0"/>
              </a:rPr>
              <a:t>По данным исследовательского центра DataPro Research</a:t>
            </a:r>
            <a:r>
              <a:rPr lang="ru-RU" sz="1600" b="1">
                <a:solidFill>
                  <a:srgbClr val="1F497D"/>
                </a:solidFill>
                <a:latin typeface="Tahoma" pitchFamily="34" charset="0"/>
                <a:cs typeface="+mn-cs"/>
              </a:rPr>
              <a:t> (США)</a:t>
            </a:r>
          </a:p>
        </p:txBody>
      </p:sp>
      <p:graphicFrame>
        <p:nvGraphicFramePr>
          <p:cNvPr id="340996" name="Object 4"/>
          <p:cNvGraphicFramePr>
            <a:graphicFrameLocks noChangeAspect="1"/>
          </p:cNvGraphicFramePr>
          <p:nvPr>
            <p:extLst>
              <p:ext uri="{D42A27DB-BD31-4B8C-83A1-F6EECF244321}">
                <p14:modId xmlns:p14="http://schemas.microsoft.com/office/powerpoint/2010/main" val="2105348473"/>
              </p:ext>
            </p:extLst>
          </p:nvPr>
        </p:nvGraphicFramePr>
        <p:xfrm>
          <a:off x="1233488" y="2613025"/>
          <a:ext cx="7019925" cy="2624138"/>
        </p:xfrm>
        <a:graphic>
          <a:graphicData uri="http://schemas.openxmlformats.org/presentationml/2006/ole">
            <mc:AlternateContent xmlns:mc="http://schemas.openxmlformats.org/markup-compatibility/2006">
              <mc:Choice xmlns:v="urn:schemas-microsoft-com:vml" Requires="v">
                <p:oleObj spid="_x0000_s16394" name="Диаграмма" r:id="rId3" imgW="6096000" imgH="4067106" progId="MSGraph.Chart.8">
                  <p:embed followColorScheme="full"/>
                </p:oleObj>
              </mc:Choice>
              <mc:Fallback>
                <p:oleObj name="Диаграмма" r:id="rId3" imgW="6096000" imgH="4067106" progId="MSGraph.Chart.8">
                  <p:embed followColorScheme="full"/>
                  <p:pic>
                    <p:nvPicPr>
                      <p:cNvPr id="0" name="Picture 8"/>
                      <p:cNvPicPr>
                        <a:picLocks noChangeAspect="1" noChangeArrowheads="1"/>
                      </p:cNvPicPr>
                      <p:nvPr/>
                    </p:nvPicPr>
                    <p:blipFill>
                      <a:blip r:embed="rId4"/>
                      <a:srcRect/>
                      <a:stretch>
                        <a:fillRect/>
                      </a:stretch>
                    </p:blipFill>
                    <p:spPr bwMode="auto">
                      <a:xfrm>
                        <a:off x="1233488" y="2613025"/>
                        <a:ext cx="7019925" cy="2624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0997" name="Object 5"/>
          <p:cNvGraphicFramePr>
            <a:graphicFrameLocks noChangeAspect="1"/>
          </p:cNvGraphicFramePr>
          <p:nvPr/>
        </p:nvGraphicFramePr>
        <p:xfrm>
          <a:off x="558800" y="2632075"/>
          <a:ext cx="8215313" cy="3992563"/>
        </p:xfrm>
        <a:graphic>
          <a:graphicData uri="http://schemas.openxmlformats.org/presentationml/2006/ole">
            <mc:AlternateContent xmlns:mc="http://schemas.openxmlformats.org/markup-compatibility/2006">
              <mc:Choice xmlns:v="urn:schemas-microsoft-com:vml" Requires="v">
                <p:oleObj spid="_x0000_s16395" name="Диаграмма" r:id="rId5" imgW="6572402" imgH="2857604" progId="MSGraph.Chart.8">
                  <p:embed followColorScheme="full"/>
                </p:oleObj>
              </mc:Choice>
              <mc:Fallback>
                <p:oleObj name="Диаграмма" r:id="rId5" imgW="6572402" imgH="2857604" progId="MSGraph.Chart.8">
                  <p:embed followColorScheme="full"/>
                  <p:pic>
                    <p:nvPicPr>
                      <p:cNvPr id="0" name="Picture 9"/>
                      <p:cNvPicPr>
                        <a:picLocks noChangeAspect="1" noChangeArrowheads="1"/>
                      </p:cNvPicPr>
                      <p:nvPr/>
                    </p:nvPicPr>
                    <p:blipFill>
                      <a:blip r:embed="rId6"/>
                      <a:srcRect/>
                      <a:stretch>
                        <a:fillRect/>
                      </a:stretch>
                    </p:blipFill>
                    <p:spPr bwMode="auto">
                      <a:xfrm>
                        <a:off x="558800" y="2632075"/>
                        <a:ext cx="8215313" cy="3992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0998" name="Text Box 6"/>
          <p:cNvSpPr txBox="1">
            <a:spLocks noChangeArrowheads="1"/>
          </p:cNvSpPr>
          <p:nvPr/>
        </p:nvSpPr>
        <p:spPr bwMode="auto">
          <a:xfrm>
            <a:off x="511175" y="5546725"/>
            <a:ext cx="1955800" cy="654050"/>
          </a:xfrm>
          <a:prstGeom prst="rect">
            <a:avLst/>
          </a:prstGeom>
          <a:solidFill>
            <a:srgbClr val="FFFF66"/>
          </a:solidFill>
          <a:ln w="12700" cap="sq">
            <a:solidFill>
              <a:schemeClr val="tx1"/>
            </a:solidFill>
            <a:miter lim="800000"/>
            <a:headEnd type="none" w="sm" len="sm"/>
            <a:tailEnd type="none" w="sm" len="sm"/>
          </a:ln>
        </p:spPr>
        <p:txBody>
          <a:bodyPr rIns="18000">
            <a:spAutoFit/>
          </a:bodyPr>
          <a:lstStyle/>
          <a:p>
            <a:pPr fontAlgn="auto">
              <a:spcBef>
                <a:spcPct val="50000"/>
              </a:spcBef>
              <a:spcAft>
                <a:spcPts val="0"/>
              </a:spcAft>
            </a:pPr>
            <a:r>
              <a:rPr lang="ru-RU" b="1">
                <a:solidFill>
                  <a:prstClr val="black"/>
                </a:solidFill>
                <a:latin typeface="Arial Unicode MS" pitchFamily="34" charset="-128"/>
                <a:cs typeface="+mn-cs"/>
              </a:rPr>
              <a:t>16</a:t>
            </a:r>
            <a:r>
              <a:rPr lang="en-US" b="1">
                <a:solidFill>
                  <a:prstClr val="black"/>
                </a:solidFill>
                <a:latin typeface="Arial Unicode MS" pitchFamily="34" charset="-128"/>
                <a:cs typeface="+mn-cs"/>
              </a:rPr>
              <a:t>%</a:t>
            </a:r>
            <a:r>
              <a:rPr lang="ru-RU" b="1">
                <a:solidFill>
                  <a:prstClr val="black"/>
                </a:solidFill>
                <a:latin typeface="Arial Unicode MS" pitchFamily="34" charset="-128"/>
                <a:cs typeface="+mn-cs"/>
              </a:rPr>
              <a:t> </a:t>
            </a:r>
            <a:r>
              <a:rPr lang="ru-RU">
                <a:solidFill>
                  <a:prstClr val="black"/>
                </a:solidFill>
                <a:latin typeface="Arial Unicode MS" pitchFamily="34" charset="-128"/>
                <a:cs typeface="+mn-cs"/>
              </a:rPr>
              <a:t>- повреждение ПО</a:t>
            </a:r>
          </a:p>
        </p:txBody>
      </p:sp>
      <p:sp>
        <p:nvSpPr>
          <p:cNvPr id="340999" name="Text Box 7"/>
          <p:cNvSpPr txBox="1">
            <a:spLocks noChangeArrowheads="1"/>
          </p:cNvSpPr>
          <p:nvPr/>
        </p:nvSpPr>
        <p:spPr bwMode="auto">
          <a:xfrm>
            <a:off x="6832600" y="5168900"/>
            <a:ext cx="1857375" cy="1203325"/>
          </a:xfrm>
          <a:prstGeom prst="rect">
            <a:avLst/>
          </a:prstGeom>
          <a:solidFill>
            <a:srgbClr val="FFFF66"/>
          </a:solidFill>
          <a:ln w="12700" cap="sq">
            <a:solidFill>
              <a:schemeClr val="tx1"/>
            </a:solidFill>
            <a:miter lim="800000"/>
            <a:headEnd type="none" w="sm" len="sm"/>
            <a:tailEnd type="none" w="sm" len="sm"/>
          </a:ln>
        </p:spPr>
        <p:txBody>
          <a:bodyPr rIns="0">
            <a:spAutoFit/>
          </a:bodyPr>
          <a:lstStyle/>
          <a:p>
            <a:pPr fontAlgn="auto">
              <a:spcBef>
                <a:spcPct val="50000"/>
              </a:spcBef>
              <a:spcAft>
                <a:spcPts val="0"/>
              </a:spcAft>
            </a:pPr>
            <a:r>
              <a:rPr lang="ru-RU" b="1">
                <a:solidFill>
                  <a:prstClr val="black"/>
                </a:solidFill>
                <a:latin typeface="Arial Unicode MS" pitchFamily="34" charset="-128"/>
                <a:cs typeface="+mn-cs"/>
              </a:rPr>
              <a:t>44</a:t>
            </a:r>
            <a:r>
              <a:rPr lang="en-US" b="1">
                <a:solidFill>
                  <a:prstClr val="black"/>
                </a:solidFill>
                <a:latin typeface="Arial Unicode MS" pitchFamily="34" charset="-128"/>
                <a:cs typeface="+mn-cs"/>
              </a:rPr>
              <a:t>%</a:t>
            </a:r>
            <a:r>
              <a:rPr lang="ru-RU" b="1">
                <a:solidFill>
                  <a:prstClr val="black"/>
                </a:solidFill>
                <a:latin typeface="Arial Unicode MS" pitchFamily="34" charset="-128"/>
                <a:cs typeface="+mn-cs"/>
              </a:rPr>
              <a:t> </a:t>
            </a:r>
            <a:r>
              <a:rPr lang="ru-RU">
                <a:solidFill>
                  <a:prstClr val="black"/>
                </a:solidFill>
                <a:latin typeface="Arial Unicode MS" pitchFamily="34" charset="-128"/>
                <a:cs typeface="+mn-cs"/>
              </a:rPr>
              <a:t>- кража денег с электронных счетов</a:t>
            </a:r>
          </a:p>
        </p:txBody>
      </p:sp>
      <p:sp>
        <p:nvSpPr>
          <p:cNvPr id="341000" name="Line 8"/>
          <p:cNvSpPr>
            <a:spLocks noChangeShapeType="1"/>
          </p:cNvSpPr>
          <p:nvPr/>
        </p:nvSpPr>
        <p:spPr bwMode="auto">
          <a:xfrm>
            <a:off x="2582863" y="3652838"/>
            <a:ext cx="1255712" cy="185737"/>
          </a:xfrm>
          <a:prstGeom prst="line">
            <a:avLst/>
          </a:prstGeom>
          <a:noFill/>
          <a:ln w="12700" cap="sq">
            <a:solidFill>
              <a:schemeClr val="tx1"/>
            </a:solidFill>
            <a:miter lim="800000"/>
            <a:headEnd type="none" w="sm" len="sm"/>
            <a:tailEnd type="oval" w="med" len="me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341001" name="Line 9"/>
          <p:cNvSpPr>
            <a:spLocks noChangeShapeType="1"/>
          </p:cNvSpPr>
          <p:nvPr/>
        </p:nvSpPr>
        <p:spPr bwMode="auto">
          <a:xfrm flipV="1">
            <a:off x="1425575" y="4179888"/>
            <a:ext cx="1538288" cy="1397000"/>
          </a:xfrm>
          <a:prstGeom prst="line">
            <a:avLst/>
          </a:prstGeom>
          <a:noFill/>
          <a:ln w="12700" cap="sq">
            <a:solidFill>
              <a:schemeClr val="tx1"/>
            </a:solidFill>
            <a:miter lim="800000"/>
            <a:headEnd type="none" w="sm" len="sm"/>
            <a:tailEnd type="oval" w="med" len="me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341002" name="Line 10"/>
          <p:cNvSpPr>
            <a:spLocks noChangeShapeType="1"/>
          </p:cNvSpPr>
          <p:nvPr/>
        </p:nvSpPr>
        <p:spPr bwMode="auto">
          <a:xfrm flipH="1" flipV="1">
            <a:off x="4741863" y="4687888"/>
            <a:ext cx="2084387" cy="1108075"/>
          </a:xfrm>
          <a:prstGeom prst="line">
            <a:avLst/>
          </a:prstGeom>
          <a:noFill/>
          <a:ln w="12700" cap="sq">
            <a:solidFill>
              <a:schemeClr val="tx1"/>
            </a:solidFill>
            <a:miter lim="800000"/>
            <a:headEnd type="none" w="sm" len="sm"/>
            <a:tailEnd type="oval" w="med" len="me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341006" name="Text Box 14"/>
          <p:cNvSpPr txBox="1">
            <a:spLocks noChangeArrowheads="1"/>
          </p:cNvSpPr>
          <p:nvPr/>
        </p:nvSpPr>
        <p:spPr bwMode="auto">
          <a:xfrm>
            <a:off x="6816725" y="3117850"/>
            <a:ext cx="1857375" cy="928688"/>
          </a:xfrm>
          <a:prstGeom prst="rect">
            <a:avLst/>
          </a:prstGeom>
          <a:solidFill>
            <a:srgbClr val="FFFF66"/>
          </a:solidFill>
          <a:ln w="12700" cap="sq">
            <a:solidFill>
              <a:schemeClr val="tx1"/>
            </a:solidFill>
            <a:miter lim="800000"/>
            <a:headEnd type="none" w="sm" len="sm"/>
            <a:tailEnd type="none" w="sm" len="sm"/>
          </a:ln>
        </p:spPr>
        <p:txBody>
          <a:bodyPr rIns="0">
            <a:spAutoFit/>
          </a:bodyPr>
          <a:lstStyle/>
          <a:p>
            <a:pPr fontAlgn="auto">
              <a:spcBef>
                <a:spcPct val="50000"/>
              </a:spcBef>
              <a:spcAft>
                <a:spcPts val="0"/>
              </a:spcAft>
            </a:pPr>
            <a:r>
              <a:rPr lang="ru-RU" b="1">
                <a:solidFill>
                  <a:prstClr val="black"/>
                </a:solidFill>
                <a:latin typeface="Arial Unicode MS" pitchFamily="34" charset="-128"/>
                <a:cs typeface="+mn-cs"/>
              </a:rPr>
              <a:t>10</a:t>
            </a:r>
            <a:r>
              <a:rPr lang="en-US" b="1">
                <a:solidFill>
                  <a:prstClr val="black"/>
                </a:solidFill>
                <a:latin typeface="Arial Unicode MS" pitchFamily="34" charset="-128"/>
                <a:cs typeface="+mn-cs"/>
              </a:rPr>
              <a:t>%</a:t>
            </a:r>
            <a:r>
              <a:rPr lang="ru-RU" b="1">
                <a:solidFill>
                  <a:prstClr val="black"/>
                </a:solidFill>
                <a:latin typeface="Arial Unicode MS" pitchFamily="34" charset="-128"/>
                <a:cs typeface="+mn-cs"/>
              </a:rPr>
              <a:t> </a:t>
            </a:r>
            <a:r>
              <a:rPr lang="ru-RU">
                <a:solidFill>
                  <a:prstClr val="black"/>
                </a:solidFill>
                <a:latin typeface="Arial Unicode MS" pitchFamily="34" charset="-128"/>
                <a:cs typeface="+mn-cs"/>
              </a:rPr>
              <a:t>- заказ услуг за чужой счёт</a:t>
            </a:r>
          </a:p>
        </p:txBody>
      </p:sp>
      <p:sp>
        <p:nvSpPr>
          <p:cNvPr id="341007" name="Line 15"/>
          <p:cNvSpPr>
            <a:spLocks noChangeShapeType="1"/>
          </p:cNvSpPr>
          <p:nvPr/>
        </p:nvSpPr>
        <p:spPr bwMode="auto">
          <a:xfrm flipH="1">
            <a:off x="6042025" y="3697288"/>
            <a:ext cx="785813" cy="282575"/>
          </a:xfrm>
          <a:prstGeom prst="line">
            <a:avLst/>
          </a:prstGeom>
          <a:noFill/>
          <a:ln w="12700" cap="sq">
            <a:solidFill>
              <a:schemeClr val="tx1"/>
            </a:solidFill>
            <a:miter lim="800000"/>
            <a:headEnd type="none" w="sm" len="sm"/>
            <a:tailEnd type="oval" w="med" len="me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341008" name="Text Box 16"/>
          <p:cNvSpPr txBox="1">
            <a:spLocks noChangeArrowheads="1"/>
          </p:cNvSpPr>
          <p:nvPr/>
        </p:nvSpPr>
        <p:spPr bwMode="auto">
          <a:xfrm>
            <a:off x="4238625" y="2527300"/>
            <a:ext cx="4083050" cy="379413"/>
          </a:xfrm>
          <a:prstGeom prst="rect">
            <a:avLst/>
          </a:prstGeom>
          <a:solidFill>
            <a:srgbClr val="FFFF66"/>
          </a:solidFill>
          <a:ln w="12700" cap="sq">
            <a:solidFill>
              <a:schemeClr val="tx1"/>
            </a:solidFill>
            <a:miter lim="800000"/>
            <a:headEnd type="none" w="sm" len="sm"/>
            <a:tailEnd type="none" w="sm" len="sm"/>
          </a:ln>
        </p:spPr>
        <p:txBody>
          <a:bodyPr>
            <a:spAutoFit/>
          </a:bodyPr>
          <a:lstStyle/>
          <a:p>
            <a:pPr fontAlgn="auto">
              <a:spcBef>
                <a:spcPct val="50000"/>
              </a:spcBef>
              <a:spcAft>
                <a:spcPts val="0"/>
              </a:spcAft>
            </a:pPr>
            <a:r>
              <a:rPr lang="ru-RU" b="1">
                <a:solidFill>
                  <a:prstClr val="black"/>
                </a:solidFill>
                <a:latin typeface="Arial Unicode MS" pitchFamily="34" charset="-128"/>
                <a:cs typeface="+mn-cs"/>
              </a:rPr>
              <a:t>12</a:t>
            </a:r>
            <a:r>
              <a:rPr lang="en-US" b="1">
                <a:solidFill>
                  <a:prstClr val="black"/>
                </a:solidFill>
                <a:latin typeface="Arial Unicode MS" pitchFamily="34" charset="-128"/>
                <a:cs typeface="+mn-cs"/>
              </a:rPr>
              <a:t>%</a:t>
            </a:r>
            <a:r>
              <a:rPr lang="ru-RU" b="1">
                <a:solidFill>
                  <a:prstClr val="black"/>
                </a:solidFill>
                <a:latin typeface="Arial Unicode MS" pitchFamily="34" charset="-128"/>
                <a:cs typeface="+mn-cs"/>
              </a:rPr>
              <a:t> </a:t>
            </a:r>
            <a:r>
              <a:rPr lang="ru-RU">
                <a:solidFill>
                  <a:prstClr val="black"/>
                </a:solidFill>
                <a:latin typeface="Arial Unicode MS" pitchFamily="34" charset="-128"/>
                <a:cs typeface="+mn-cs"/>
              </a:rPr>
              <a:t>- фальсификация информации</a:t>
            </a:r>
          </a:p>
        </p:txBody>
      </p:sp>
      <p:sp>
        <p:nvSpPr>
          <p:cNvPr id="341009" name="Text Box 17"/>
          <p:cNvSpPr txBox="1">
            <a:spLocks noChangeArrowheads="1"/>
          </p:cNvSpPr>
          <p:nvPr/>
        </p:nvSpPr>
        <p:spPr bwMode="auto">
          <a:xfrm>
            <a:off x="285750" y="3146425"/>
            <a:ext cx="2298700" cy="928688"/>
          </a:xfrm>
          <a:prstGeom prst="rect">
            <a:avLst/>
          </a:prstGeom>
          <a:solidFill>
            <a:srgbClr val="FFFF66"/>
          </a:solidFill>
          <a:ln w="12700" cap="sq">
            <a:solidFill>
              <a:schemeClr val="tx1"/>
            </a:solidFill>
            <a:miter lim="800000"/>
            <a:headEnd type="none" w="sm" len="sm"/>
            <a:tailEnd type="none" w="sm" len="sm"/>
          </a:ln>
        </p:spPr>
        <p:txBody>
          <a:bodyPr rIns="18000">
            <a:spAutoFit/>
          </a:bodyPr>
          <a:lstStyle/>
          <a:p>
            <a:pPr fontAlgn="auto">
              <a:spcBef>
                <a:spcPct val="50000"/>
              </a:spcBef>
              <a:spcAft>
                <a:spcPts val="0"/>
              </a:spcAft>
            </a:pPr>
            <a:r>
              <a:rPr lang="ru-RU" b="1">
                <a:solidFill>
                  <a:prstClr val="black"/>
                </a:solidFill>
                <a:latin typeface="Arial Unicode MS" pitchFamily="34" charset="-128"/>
                <a:cs typeface="+mn-cs"/>
              </a:rPr>
              <a:t>16</a:t>
            </a:r>
            <a:r>
              <a:rPr lang="en-US" b="1">
                <a:solidFill>
                  <a:prstClr val="black"/>
                </a:solidFill>
                <a:latin typeface="Arial Unicode MS" pitchFamily="34" charset="-128"/>
                <a:cs typeface="+mn-cs"/>
              </a:rPr>
              <a:t>%</a:t>
            </a:r>
            <a:r>
              <a:rPr lang="ru-RU" b="1">
                <a:solidFill>
                  <a:prstClr val="black"/>
                </a:solidFill>
                <a:latin typeface="Arial Unicode MS" pitchFamily="34" charset="-128"/>
                <a:cs typeface="+mn-cs"/>
              </a:rPr>
              <a:t> </a:t>
            </a:r>
            <a:r>
              <a:rPr lang="ru-RU">
                <a:solidFill>
                  <a:prstClr val="black"/>
                </a:solidFill>
                <a:latin typeface="Arial Unicode MS" pitchFamily="34" charset="-128"/>
                <a:cs typeface="+mn-cs"/>
              </a:rPr>
              <a:t>- хищение конфиденциальной информации</a:t>
            </a:r>
          </a:p>
        </p:txBody>
      </p:sp>
      <p:sp>
        <p:nvSpPr>
          <p:cNvPr id="341010" name="Line 18"/>
          <p:cNvSpPr>
            <a:spLocks noChangeShapeType="1"/>
          </p:cNvSpPr>
          <p:nvPr/>
        </p:nvSpPr>
        <p:spPr bwMode="auto">
          <a:xfrm flipH="1">
            <a:off x="5154613" y="2909888"/>
            <a:ext cx="1079500" cy="909637"/>
          </a:xfrm>
          <a:prstGeom prst="line">
            <a:avLst/>
          </a:prstGeom>
          <a:noFill/>
          <a:ln w="12700" cap="sq">
            <a:solidFill>
              <a:schemeClr val="tx1"/>
            </a:solidFill>
            <a:miter lim="800000"/>
            <a:headEnd type="none" w="sm" len="sm"/>
            <a:tailEnd type="oval" w="med" len="me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341011" name="Line 19"/>
          <p:cNvSpPr>
            <a:spLocks noChangeShapeType="1"/>
          </p:cNvSpPr>
          <p:nvPr/>
        </p:nvSpPr>
        <p:spPr bwMode="auto">
          <a:xfrm>
            <a:off x="2774950" y="2892425"/>
            <a:ext cx="1770063" cy="890588"/>
          </a:xfrm>
          <a:prstGeom prst="line">
            <a:avLst/>
          </a:prstGeom>
          <a:noFill/>
          <a:ln w="12700" cap="sq">
            <a:solidFill>
              <a:schemeClr val="tx1"/>
            </a:solidFill>
            <a:miter lim="800000"/>
            <a:headEnd type="none" w="sm" len="sm"/>
            <a:tailEnd type="oval" w="med" len="me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341012" name="Text Box 20"/>
          <p:cNvSpPr txBox="1">
            <a:spLocks noChangeArrowheads="1"/>
          </p:cNvSpPr>
          <p:nvPr/>
        </p:nvSpPr>
        <p:spPr bwMode="auto">
          <a:xfrm>
            <a:off x="1549400" y="2527300"/>
            <a:ext cx="2343150" cy="379413"/>
          </a:xfrm>
          <a:prstGeom prst="rect">
            <a:avLst/>
          </a:prstGeom>
          <a:solidFill>
            <a:srgbClr val="FFFF66"/>
          </a:solidFill>
          <a:ln w="12700" cap="sq">
            <a:solidFill>
              <a:schemeClr val="tx1"/>
            </a:solidFill>
            <a:miter lim="800000"/>
            <a:headEnd type="none" w="sm" len="sm"/>
            <a:tailEnd type="none" w="sm" len="sm"/>
          </a:ln>
        </p:spPr>
        <p:txBody>
          <a:bodyPr>
            <a:spAutoFit/>
          </a:bodyPr>
          <a:lstStyle/>
          <a:p>
            <a:pPr fontAlgn="auto">
              <a:spcBef>
                <a:spcPct val="50000"/>
              </a:spcBef>
              <a:spcAft>
                <a:spcPts val="0"/>
              </a:spcAft>
            </a:pPr>
            <a:r>
              <a:rPr lang="ru-RU" b="1">
                <a:solidFill>
                  <a:prstClr val="black"/>
                </a:solidFill>
                <a:latin typeface="Arial Unicode MS" pitchFamily="34" charset="-128"/>
                <a:cs typeface="+mn-cs"/>
              </a:rPr>
              <a:t>2</a:t>
            </a:r>
            <a:r>
              <a:rPr lang="en-US" b="1">
                <a:solidFill>
                  <a:prstClr val="black"/>
                </a:solidFill>
                <a:latin typeface="Arial Unicode MS" pitchFamily="34" charset="-128"/>
                <a:cs typeface="+mn-cs"/>
              </a:rPr>
              <a:t>%</a:t>
            </a:r>
            <a:r>
              <a:rPr lang="ru-RU" b="1">
                <a:solidFill>
                  <a:prstClr val="black"/>
                </a:solidFill>
                <a:latin typeface="Arial Unicode MS" pitchFamily="34" charset="-128"/>
                <a:cs typeface="+mn-cs"/>
              </a:rPr>
              <a:t> </a:t>
            </a:r>
            <a:r>
              <a:rPr lang="ru-RU">
                <a:solidFill>
                  <a:prstClr val="black"/>
                </a:solidFill>
                <a:latin typeface="Arial Unicode MS" pitchFamily="34" charset="-128"/>
                <a:cs typeface="+mn-cs"/>
              </a:rPr>
              <a:t>- другие мотивы</a:t>
            </a:r>
          </a:p>
        </p:txBody>
      </p:sp>
    </p:spTree>
    <p:extLst>
      <p:ext uri="{BB962C8B-B14F-4D97-AF65-F5344CB8AC3E}">
        <p14:creationId xmlns:p14="http://schemas.microsoft.com/office/powerpoint/2010/main" val="3746245461"/>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40994"/>
                                        </p:tgtEl>
                                        <p:attrNameLst>
                                          <p:attrName>style.visibility</p:attrName>
                                        </p:attrNameLst>
                                      </p:cBhvr>
                                      <p:to>
                                        <p:strVal val="visible"/>
                                      </p:to>
                                    </p:set>
                                    <p:anim calcmode="lin" valueType="num">
                                      <p:cBhvr additive="base">
                                        <p:cTn id="7" dur="500" fill="hold"/>
                                        <p:tgtEl>
                                          <p:spTgt spid="340994"/>
                                        </p:tgtEl>
                                        <p:attrNameLst>
                                          <p:attrName>ppt_x</p:attrName>
                                        </p:attrNameLst>
                                      </p:cBhvr>
                                      <p:tavLst>
                                        <p:tav tm="0">
                                          <p:val>
                                            <p:strVal val="0-#ppt_w/2"/>
                                          </p:val>
                                        </p:tav>
                                        <p:tav tm="100000">
                                          <p:val>
                                            <p:strVal val="#ppt_x"/>
                                          </p:val>
                                        </p:tav>
                                      </p:tavLst>
                                    </p:anim>
                                    <p:anim calcmode="lin" valueType="num">
                                      <p:cBhvr additive="base">
                                        <p:cTn id="8" dur="500" fill="hold"/>
                                        <p:tgtEl>
                                          <p:spTgt spid="34099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340995"/>
                                        </p:tgtEl>
                                        <p:attrNameLst>
                                          <p:attrName>style.visibility</p:attrName>
                                        </p:attrNameLst>
                                      </p:cBhvr>
                                      <p:to>
                                        <p:strVal val="visible"/>
                                      </p:to>
                                    </p:set>
                                    <p:animEffect transition="in" filter="blinds(horizontal)">
                                      <p:cBhvr>
                                        <p:cTn id="12" dur="500"/>
                                        <p:tgtEl>
                                          <p:spTgt spid="340995"/>
                                        </p:tgtEl>
                                      </p:cBhvr>
                                    </p:animEffect>
                                  </p:childTnLst>
                                </p:cTn>
                              </p:par>
                            </p:childTnLst>
                          </p:cTn>
                        </p:par>
                        <p:par>
                          <p:cTn id="13" fill="hold">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340996"/>
                                        </p:tgtEl>
                                        <p:attrNameLst>
                                          <p:attrName>style.visibility</p:attrName>
                                        </p:attrNameLst>
                                      </p:cBhvr>
                                      <p:to>
                                        <p:strVal val="visible"/>
                                      </p:to>
                                    </p:set>
                                    <p:animEffect transition="in" filter="dissolve">
                                      <p:cBhvr>
                                        <p:cTn id="16" dur="500"/>
                                        <p:tgtEl>
                                          <p:spTgt spid="340996"/>
                                        </p:tgtEl>
                                      </p:cBhvr>
                                    </p:animEffect>
                                  </p:childTnLst>
                                </p:cTn>
                              </p:par>
                            </p:childTnLst>
                          </p:cTn>
                        </p:par>
                        <p:par>
                          <p:cTn id="17" fill="hold">
                            <p:stCondLst>
                              <p:cond delay="1500"/>
                            </p:stCondLst>
                            <p:childTnLst>
                              <p:par>
                                <p:cTn id="18" presetID="9" presetClass="entr" presetSubtype="0" fill="hold" grpId="0" nodeType="afterEffect">
                                  <p:stCondLst>
                                    <p:cond delay="0"/>
                                  </p:stCondLst>
                                  <p:childTnLst>
                                    <p:set>
                                      <p:cBhvr>
                                        <p:cTn id="19" dur="1" fill="hold">
                                          <p:stCondLst>
                                            <p:cond delay="0"/>
                                          </p:stCondLst>
                                        </p:cTn>
                                        <p:tgtEl>
                                          <p:spTgt spid="340997"/>
                                        </p:tgtEl>
                                        <p:attrNameLst>
                                          <p:attrName>style.visibility</p:attrName>
                                        </p:attrNameLst>
                                      </p:cBhvr>
                                      <p:to>
                                        <p:strVal val="visible"/>
                                      </p:to>
                                    </p:set>
                                    <p:animEffect transition="in" filter="dissolve">
                                      <p:cBhvr>
                                        <p:cTn id="20" dur="500"/>
                                        <p:tgtEl>
                                          <p:spTgt spid="340997"/>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1001"/>
                                        </p:tgtEl>
                                        <p:attrNameLst>
                                          <p:attrName>style.visibility</p:attrName>
                                        </p:attrNameLst>
                                      </p:cBhvr>
                                      <p:to>
                                        <p:strVal val="visible"/>
                                      </p:to>
                                    </p:set>
                                    <p:animEffect transition="in" filter="wipe(up)">
                                      <p:cBhvr>
                                        <p:cTn id="24" dur="500"/>
                                        <p:tgtEl>
                                          <p:spTgt spid="341001"/>
                                        </p:tgtEl>
                                      </p:cBhvr>
                                    </p:animEffect>
                                  </p:childTnLst>
                                </p:cTn>
                              </p:par>
                            </p:childTnLst>
                          </p:cTn>
                        </p:par>
                        <p:par>
                          <p:cTn id="25" fill="hold">
                            <p:stCondLst>
                              <p:cond delay="2500"/>
                            </p:stCondLst>
                            <p:childTnLst>
                              <p:par>
                                <p:cTn id="26" presetID="4" presetClass="entr" presetSubtype="32" fill="hold" grpId="0" nodeType="afterEffect">
                                  <p:stCondLst>
                                    <p:cond delay="0"/>
                                  </p:stCondLst>
                                  <p:childTnLst>
                                    <p:set>
                                      <p:cBhvr>
                                        <p:cTn id="27" dur="1" fill="hold">
                                          <p:stCondLst>
                                            <p:cond delay="0"/>
                                          </p:stCondLst>
                                        </p:cTn>
                                        <p:tgtEl>
                                          <p:spTgt spid="340998"/>
                                        </p:tgtEl>
                                        <p:attrNameLst>
                                          <p:attrName>style.visibility</p:attrName>
                                        </p:attrNameLst>
                                      </p:cBhvr>
                                      <p:to>
                                        <p:strVal val="visible"/>
                                      </p:to>
                                    </p:set>
                                    <p:animEffect transition="in" filter="box(out)">
                                      <p:cBhvr>
                                        <p:cTn id="28" dur="500"/>
                                        <p:tgtEl>
                                          <p:spTgt spid="340998"/>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341002"/>
                                        </p:tgtEl>
                                        <p:attrNameLst>
                                          <p:attrName>style.visibility</p:attrName>
                                        </p:attrNameLst>
                                      </p:cBhvr>
                                      <p:to>
                                        <p:strVal val="visible"/>
                                      </p:to>
                                    </p:set>
                                    <p:animEffect transition="in" filter="wipe(up)">
                                      <p:cBhvr>
                                        <p:cTn id="32" dur="500"/>
                                        <p:tgtEl>
                                          <p:spTgt spid="341002"/>
                                        </p:tgtEl>
                                      </p:cBhvr>
                                    </p:animEffect>
                                  </p:childTnLst>
                                </p:cTn>
                              </p:par>
                            </p:childTnLst>
                          </p:cTn>
                        </p:par>
                        <p:par>
                          <p:cTn id="33" fill="hold">
                            <p:stCondLst>
                              <p:cond delay="3500"/>
                            </p:stCondLst>
                            <p:childTnLst>
                              <p:par>
                                <p:cTn id="34" presetID="4" presetClass="entr" presetSubtype="32" fill="hold" grpId="0" nodeType="afterEffect">
                                  <p:stCondLst>
                                    <p:cond delay="0"/>
                                  </p:stCondLst>
                                  <p:childTnLst>
                                    <p:set>
                                      <p:cBhvr>
                                        <p:cTn id="35" dur="1" fill="hold">
                                          <p:stCondLst>
                                            <p:cond delay="0"/>
                                          </p:stCondLst>
                                        </p:cTn>
                                        <p:tgtEl>
                                          <p:spTgt spid="340999"/>
                                        </p:tgtEl>
                                        <p:attrNameLst>
                                          <p:attrName>style.visibility</p:attrName>
                                        </p:attrNameLst>
                                      </p:cBhvr>
                                      <p:to>
                                        <p:strVal val="visible"/>
                                      </p:to>
                                    </p:set>
                                    <p:animEffect transition="in" filter="box(out)">
                                      <p:cBhvr>
                                        <p:cTn id="36" dur="500"/>
                                        <p:tgtEl>
                                          <p:spTgt spid="340999"/>
                                        </p:tgtEl>
                                      </p:cBhvr>
                                    </p:animEffect>
                                  </p:childTnLst>
                                </p:cTn>
                              </p:par>
                            </p:childTnLst>
                          </p:cTn>
                        </p:par>
                        <p:par>
                          <p:cTn id="37" fill="hold">
                            <p:stCondLst>
                              <p:cond delay="4000"/>
                            </p:stCondLst>
                            <p:childTnLst>
                              <p:par>
                                <p:cTn id="38" presetID="22" presetClass="entr" presetSubtype="4" fill="hold" grpId="0" nodeType="afterEffect">
                                  <p:stCondLst>
                                    <p:cond delay="0"/>
                                  </p:stCondLst>
                                  <p:childTnLst>
                                    <p:set>
                                      <p:cBhvr>
                                        <p:cTn id="39" dur="1" fill="hold">
                                          <p:stCondLst>
                                            <p:cond delay="0"/>
                                          </p:stCondLst>
                                        </p:cTn>
                                        <p:tgtEl>
                                          <p:spTgt spid="341007"/>
                                        </p:tgtEl>
                                        <p:attrNameLst>
                                          <p:attrName>style.visibility</p:attrName>
                                        </p:attrNameLst>
                                      </p:cBhvr>
                                      <p:to>
                                        <p:strVal val="visible"/>
                                      </p:to>
                                    </p:set>
                                    <p:animEffect transition="in" filter="wipe(down)">
                                      <p:cBhvr>
                                        <p:cTn id="40" dur="500"/>
                                        <p:tgtEl>
                                          <p:spTgt spid="341007"/>
                                        </p:tgtEl>
                                      </p:cBhvr>
                                    </p:animEffect>
                                  </p:childTnLst>
                                </p:cTn>
                              </p:par>
                            </p:childTnLst>
                          </p:cTn>
                        </p:par>
                        <p:par>
                          <p:cTn id="41" fill="hold">
                            <p:stCondLst>
                              <p:cond delay="4500"/>
                            </p:stCondLst>
                            <p:childTnLst>
                              <p:par>
                                <p:cTn id="42" presetID="4" presetClass="entr" presetSubtype="32" fill="hold" grpId="0" nodeType="afterEffect">
                                  <p:stCondLst>
                                    <p:cond delay="0"/>
                                  </p:stCondLst>
                                  <p:childTnLst>
                                    <p:set>
                                      <p:cBhvr>
                                        <p:cTn id="43" dur="1" fill="hold">
                                          <p:stCondLst>
                                            <p:cond delay="0"/>
                                          </p:stCondLst>
                                        </p:cTn>
                                        <p:tgtEl>
                                          <p:spTgt spid="341006"/>
                                        </p:tgtEl>
                                        <p:attrNameLst>
                                          <p:attrName>style.visibility</p:attrName>
                                        </p:attrNameLst>
                                      </p:cBhvr>
                                      <p:to>
                                        <p:strVal val="visible"/>
                                      </p:to>
                                    </p:set>
                                    <p:animEffect transition="in" filter="box(out)">
                                      <p:cBhvr>
                                        <p:cTn id="44" dur="500"/>
                                        <p:tgtEl>
                                          <p:spTgt spid="341006"/>
                                        </p:tgtEl>
                                      </p:cBhvr>
                                    </p:animEffect>
                                  </p:childTnLst>
                                </p:cTn>
                              </p:par>
                            </p:childTnLst>
                          </p:cTn>
                        </p:par>
                        <p:par>
                          <p:cTn id="45" fill="hold">
                            <p:stCondLst>
                              <p:cond delay="5000"/>
                            </p:stCondLst>
                            <p:childTnLst>
                              <p:par>
                                <p:cTn id="46" presetID="22" presetClass="entr" presetSubtype="4" fill="hold" grpId="0" nodeType="afterEffect">
                                  <p:stCondLst>
                                    <p:cond delay="0"/>
                                  </p:stCondLst>
                                  <p:childTnLst>
                                    <p:set>
                                      <p:cBhvr>
                                        <p:cTn id="47" dur="1" fill="hold">
                                          <p:stCondLst>
                                            <p:cond delay="0"/>
                                          </p:stCondLst>
                                        </p:cTn>
                                        <p:tgtEl>
                                          <p:spTgt spid="341010"/>
                                        </p:tgtEl>
                                        <p:attrNameLst>
                                          <p:attrName>style.visibility</p:attrName>
                                        </p:attrNameLst>
                                      </p:cBhvr>
                                      <p:to>
                                        <p:strVal val="visible"/>
                                      </p:to>
                                    </p:set>
                                    <p:animEffect transition="in" filter="wipe(down)">
                                      <p:cBhvr>
                                        <p:cTn id="48" dur="500"/>
                                        <p:tgtEl>
                                          <p:spTgt spid="341010"/>
                                        </p:tgtEl>
                                      </p:cBhvr>
                                    </p:animEffect>
                                  </p:childTnLst>
                                </p:cTn>
                              </p:par>
                            </p:childTnLst>
                          </p:cTn>
                        </p:par>
                        <p:par>
                          <p:cTn id="49" fill="hold">
                            <p:stCondLst>
                              <p:cond delay="5500"/>
                            </p:stCondLst>
                            <p:childTnLst>
                              <p:par>
                                <p:cTn id="50" presetID="4" presetClass="entr" presetSubtype="32" fill="hold" grpId="0" nodeType="afterEffect">
                                  <p:stCondLst>
                                    <p:cond delay="0"/>
                                  </p:stCondLst>
                                  <p:childTnLst>
                                    <p:set>
                                      <p:cBhvr>
                                        <p:cTn id="51" dur="1" fill="hold">
                                          <p:stCondLst>
                                            <p:cond delay="0"/>
                                          </p:stCondLst>
                                        </p:cTn>
                                        <p:tgtEl>
                                          <p:spTgt spid="341008"/>
                                        </p:tgtEl>
                                        <p:attrNameLst>
                                          <p:attrName>style.visibility</p:attrName>
                                        </p:attrNameLst>
                                      </p:cBhvr>
                                      <p:to>
                                        <p:strVal val="visible"/>
                                      </p:to>
                                    </p:set>
                                    <p:animEffect transition="in" filter="box(out)">
                                      <p:cBhvr>
                                        <p:cTn id="52" dur="500"/>
                                        <p:tgtEl>
                                          <p:spTgt spid="341008"/>
                                        </p:tgtEl>
                                      </p:cBhvr>
                                    </p:animEffect>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341000"/>
                                        </p:tgtEl>
                                        <p:attrNameLst>
                                          <p:attrName>style.visibility</p:attrName>
                                        </p:attrNameLst>
                                      </p:cBhvr>
                                      <p:to>
                                        <p:strVal val="visible"/>
                                      </p:to>
                                    </p:set>
                                    <p:animEffect transition="in" filter="wipe(down)">
                                      <p:cBhvr>
                                        <p:cTn id="56" dur="500"/>
                                        <p:tgtEl>
                                          <p:spTgt spid="341000"/>
                                        </p:tgtEl>
                                      </p:cBhvr>
                                    </p:animEffect>
                                  </p:childTnLst>
                                </p:cTn>
                              </p:par>
                            </p:childTnLst>
                          </p:cTn>
                        </p:par>
                        <p:par>
                          <p:cTn id="57" fill="hold">
                            <p:stCondLst>
                              <p:cond delay="6500"/>
                            </p:stCondLst>
                            <p:childTnLst>
                              <p:par>
                                <p:cTn id="58" presetID="4" presetClass="entr" presetSubtype="32" fill="hold" grpId="0" nodeType="afterEffect">
                                  <p:stCondLst>
                                    <p:cond delay="0"/>
                                  </p:stCondLst>
                                  <p:childTnLst>
                                    <p:set>
                                      <p:cBhvr>
                                        <p:cTn id="59" dur="1" fill="hold">
                                          <p:stCondLst>
                                            <p:cond delay="0"/>
                                          </p:stCondLst>
                                        </p:cTn>
                                        <p:tgtEl>
                                          <p:spTgt spid="341009"/>
                                        </p:tgtEl>
                                        <p:attrNameLst>
                                          <p:attrName>style.visibility</p:attrName>
                                        </p:attrNameLst>
                                      </p:cBhvr>
                                      <p:to>
                                        <p:strVal val="visible"/>
                                      </p:to>
                                    </p:set>
                                    <p:animEffect transition="in" filter="box(out)">
                                      <p:cBhvr>
                                        <p:cTn id="60" dur="500"/>
                                        <p:tgtEl>
                                          <p:spTgt spid="341009"/>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341011"/>
                                        </p:tgtEl>
                                        <p:attrNameLst>
                                          <p:attrName>style.visibility</p:attrName>
                                        </p:attrNameLst>
                                      </p:cBhvr>
                                      <p:to>
                                        <p:strVal val="visible"/>
                                      </p:to>
                                    </p:set>
                                    <p:animEffect transition="in" filter="wipe(down)">
                                      <p:cBhvr>
                                        <p:cTn id="64" dur="500"/>
                                        <p:tgtEl>
                                          <p:spTgt spid="341011"/>
                                        </p:tgtEl>
                                      </p:cBhvr>
                                    </p:animEffect>
                                  </p:childTnLst>
                                </p:cTn>
                              </p:par>
                            </p:childTnLst>
                          </p:cTn>
                        </p:par>
                        <p:par>
                          <p:cTn id="65" fill="hold">
                            <p:stCondLst>
                              <p:cond delay="7500"/>
                            </p:stCondLst>
                            <p:childTnLst>
                              <p:par>
                                <p:cTn id="66" presetID="4" presetClass="entr" presetSubtype="32" fill="hold" grpId="0" nodeType="afterEffect">
                                  <p:stCondLst>
                                    <p:cond delay="0"/>
                                  </p:stCondLst>
                                  <p:childTnLst>
                                    <p:set>
                                      <p:cBhvr>
                                        <p:cTn id="67" dur="1" fill="hold">
                                          <p:stCondLst>
                                            <p:cond delay="0"/>
                                          </p:stCondLst>
                                        </p:cTn>
                                        <p:tgtEl>
                                          <p:spTgt spid="341012"/>
                                        </p:tgtEl>
                                        <p:attrNameLst>
                                          <p:attrName>style.visibility</p:attrName>
                                        </p:attrNameLst>
                                      </p:cBhvr>
                                      <p:to>
                                        <p:strVal val="visible"/>
                                      </p:to>
                                    </p:set>
                                    <p:animEffect transition="in" filter="box(out)">
                                      <p:cBhvr>
                                        <p:cTn id="68" dur="500"/>
                                        <p:tgtEl>
                                          <p:spTgt spid="341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4" grpId="0" autoUpdateAnimBg="0"/>
      <p:bldP spid="340995" grpId="0" animBg="1" autoUpdateAnimBg="0"/>
      <p:bldOleChart spid="340996" grpId="0"/>
      <p:bldOleChart spid="340997" grpId="0"/>
      <p:bldP spid="340998" grpId="0" animBg="1" autoUpdateAnimBg="0"/>
      <p:bldP spid="340999" grpId="0" animBg="1" autoUpdateAnimBg="0"/>
      <p:bldP spid="341000" grpId="0" animBg="1"/>
      <p:bldP spid="341001" grpId="0" animBg="1"/>
      <p:bldP spid="341002" grpId="0" animBg="1"/>
      <p:bldP spid="341006" grpId="0" animBg="1" autoUpdateAnimBg="0"/>
      <p:bldP spid="341007" grpId="0" animBg="1"/>
      <p:bldP spid="341008" grpId="0" animBg="1" autoUpdateAnimBg="0"/>
      <p:bldP spid="341009" grpId="0" animBg="1" autoUpdateAnimBg="0"/>
      <p:bldP spid="341010" grpId="0" animBg="1"/>
      <p:bldP spid="341011" grpId="0" animBg="1"/>
      <p:bldP spid="341012"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idx="4294967295"/>
          </p:nvPr>
        </p:nvSpPr>
        <p:spPr bwMode="auto">
          <a:xfrm>
            <a:off x="0" y="0"/>
            <a:ext cx="8153400" cy="1143000"/>
          </a:xfrm>
          <a:prstGeom prst="rect">
            <a:avLst/>
          </a:prstGeom>
          <a:noFill/>
          <a:ln>
            <a:miter lim="800000"/>
            <a:headEnd/>
            <a:tailEnd/>
          </a:ln>
        </p:spPr>
        <p:txBody>
          <a:bodyPr lIns="95778" tIns="47889" rIns="95778" bIns="47889" anchor="ctr"/>
          <a:lstStyle/>
          <a:p>
            <a:pPr eaLnBrk="1" hangingPunct="1"/>
            <a:r>
              <a:rPr lang="ru-RU" sz="3300" dirty="0" smtClean="0">
                <a:solidFill>
                  <a:srgbClr val="C00000"/>
                </a:solidFill>
                <a:latin typeface="Times New Roman" pitchFamily="18" charset="0"/>
                <a:cs typeface="Times New Roman" pitchFamily="18" charset="0"/>
              </a:rPr>
              <a:t>Составляющие угрозы</a:t>
            </a:r>
          </a:p>
        </p:txBody>
      </p:sp>
      <p:graphicFrame>
        <p:nvGraphicFramePr>
          <p:cNvPr id="2050" name="Object 3"/>
          <p:cNvGraphicFramePr>
            <a:graphicFrameLocks noGrp="1" noChangeAspect="1"/>
          </p:cNvGraphicFramePr>
          <p:nvPr>
            <p:ph idx="4294967295"/>
          </p:nvPr>
        </p:nvGraphicFramePr>
        <p:xfrm>
          <a:off x="422275" y="1909763"/>
          <a:ext cx="8721725" cy="4349750"/>
        </p:xfrm>
        <a:graphic>
          <a:graphicData uri="http://schemas.openxmlformats.org/presentationml/2006/ole">
            <mc:AlternateContent xmlns:mc="http://schemas.openxmlformats.org/markup-compatibility/2006">
              <mc:Choice xmlns:v="urn:schemas-microsoft-com:vml" Requires="v">
                <p:oleObj spid="_x0000_s17414" name="Visio" r:id="rId3" imgW="6797040" imgH="3129534" progId="">
                  <p:embed/>
                </p:oleObj>
              </mc:Choice>
              <mc:Fallback>
                <p:oleObj name="Visio" r:id="rId3" imgW="6797040" imgH="3129534" progId="">
                  <p:embed/>
                  <p:pic>
                    <p:nvPicPr>
                      <p:cNvPr id="0" name="Picture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275" y="1909763"/>
                        <a:ext cx="8721725" cy="4349750"/>
                      </a:xfrm>
                      <a:prstGeom prst="rect">
                        <a:avLst/>
                      </a:prstGeom>
                      <a:noFill/>
                      <a:ln>
                        <a:noFill/>
                      </a:ln>
                      <a:effectLst/>
                      <a:extLst>
                        <a:ext uri="{909E8E84-426E-40DD-AFC4-6F175D3DCCD1}">
                          <a14:hiddenFill xmlns:a14="http://schemas.microsoft.com/office/drawing/2010/main">
                            <a:solidFill>
                              <a:srgbClr val="FFE0C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82140291"/>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idx="4294967295"/>
          </p:nvPr>
        </p:nvSpPr>
        <p:spPr bwMode="auto">
          <a:xfrm>
            <a:off x="0" y="0"/>
            <a:ext cx="8453438" cy="1143000"/>
          </a:xfrm>
          <a:prstGeom prst="rect">
            <a:avLst/>
          </a:prstGeom>
          <a:noFill/>
          <a:ln>
            <a:miter lim="800000"/>
            <a:headEnd/>
            <a:tailEnd/>
          </a:ln>
        </p:spPr>
        <p:txBody>
          <a:bodyPr lIns="95778" tIns="47889" rIns="95778" bIns="47889" anchor="ctr"/>
          <a:lstStyle/>
          <a:p>
            <a:pPr eaLnBrk="1" hangingPunct="1"/>
            <a:r>
              <a:rPr lang="ru-RU" sz="3200" dirty="0" smtClean="0">
                <a:latin typeface="Times New Roman" pitchFamily="18" charset="0"/>
                <a:cs typeface="Times New Roman" pitchFamily="18" charset="0"/>
              </a:rPr>
              <a:t>Уровень риска</a:t>
            </a:r>
          </a:p>
        </p:txBody>
      </p:sp>
      <p:graphicFrame>
        <p:nvGraphicFramePr>
          <p:cNvPr id="3074" name="Object 3"/>
          <p:cNvGraphicFramePr>
            <a:graphicFrameLocks noGrp="1" noChangeAspect="1"/>
          </p:cNvGraphicFramePr>
          <p:nvPr>
            <p:ph idx="4294967295"/>
          </p:nvPr>
        </p:nvGraphicFramePr>
        <p:xfrm>
          <a:off x="0" y="1403350"/>
          <a:ext cx="7602538" cy="5319713"/>
        </p:xfrm>
        <a:graphic>
          <a:graphicData uri="http://schemas.openxmlformats.org/presentationml/2006/ole">
            <mc:AlternateContent xmlns:mc="http://schemas.openxmlformats.org/markup-compatibility/2006">
              <mc:Choice xmlns:v="urn:schemas-microsoft-com:vml" Requires="v">
                <p:oleObj spid="_x0000_s18438" name="Visio" r:id="rId3" imgW="5266944" imgH="3862959" progId="">
                  <p:embed/>
                </p:oleObj>
              </mc:Choice>
              <mc:Fallback>
                <p:oleObj name="Visio" r:id="rId3" imgW="5266944" imgH="3862959" progId="">
                  <p:embed/>
                  <p:pic>
                    <p:nvPicPr>
                      <p:cNvPr id="0" name="Picture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03350"/>
                        <a:ext cx="7602538" cy="5319713"/>
                      </a:xfrm>
                      <a:prstGeom prst="rect">
                        <a:avLst/>
                      </a:prstGeom>
                      <a:noFill/>
                      <a:extLst>
                        <a:ext uri="{909E8E84-426E-40DD-AFC4-6F175D3DCCD1}">
                          <a14:hiddenFill xmlns:a14="http://schemas.microsoft.com/office/drawing/2010/main">
                            <a:solidFill>
                              <a:srgbClr val="FFE0C1"/>
                            </a:solidFill>
                          </a14:hiddenFill>
                        </a:ext>
                      </a:extLst>
                    </p:spPr>
                  </p:pic>
                </p:oleObj>
              </mc:Fallback>
            </mc:AlternateContent>
          </a:graphicData>
        </a:graphic>
      </p:graphicFrame>
    </p:spTree>
    <p:extLst>
      <p:ext uri="{BB962C8B-B14F-4D97-AF65-F5344CB8AC3E}">
        <p14:creationId xmlns:p14="http://schemas.microsoft.com/office/powerpoint/2010/main" val="1371898905"/>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3739" name="Group 187"/>
          <p:cNvGraphicFramePr>
            <a:graphicFrameLocks noGrp="1"/>
          </p:cNvGraphicFramePr>
          <p:nvPr/>
        </p:nvGraphicFramePr>
        <p:xfrm>
          <a:off x="376605" y="1719264"/>
          <a:ext cx="8513884" cy="4959351"/>
        </p:xfrm>
        <a:graphic>
          <a:graphicData uri="http://schemas.openxmlformats.org/drawingml/2006/table">
            <a:tbl>
              <a:tblPr/>
              <a:tblGrid>
                <a:gridCol w="401515"/>
                <a:gridCol w="1607526"/>
                <a:gridCol w="578827"/>
                <a:gridCol w="581757"/>
                <a:gridCol w="369277"/>
                <a:gridCol w="405912"/>
                <a:gridCol w="369277"/>
                <a:gridCol w="367811"/>
                <a:gridCol w="370743"/>
                <a:gridCol w="404446"/>
                <a:gridCol w="400050"/>
                <a:gridCol w="442546"/>
                <a:gridCol w="369277"/>
                <a:gridCol w="448408"/>
                <a:gridCol w="485043"/>
                <a:gridCol w="441080"/>
                <a:gridCol w="470389"/>
              </a:tblGrid>
              <a:tr h="298429">
                <a:tc rowSpan="2">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ru-RU" sz="1200" b="1" i="0" u="none" strike="noStrike" cap="none" normalizeH="0" baseline="0" dirty="0" smtClean="0">
                          <a:ln>
                            <a:noFill/>
                          </a:ln>
                          <a:solidFill>
                            <a:schemeClr val="tx1"/>
                          </a:solidFill>
                          <a:effectLst/>
                          <a:latin typeface="Arial"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ru-RU" sz="1200" b="1" i="0" u="none" strike="noStrike" cap="none" normalizeH="0" baseline="0" dirty="0" err="1" smtClean="0">
                          <a:ln>
                            <a:noFill/>
                          </a:ln>
                          <a:solidFill>
                            <a:schemeClr val="tx1"/>
                          </a:solidFill>
                          <a:effectLst/>
                          <a:latin typeface="Arial" charset="0"/>
                          <a:cs typeface="Times New Roman" pitchFamily="18" charset="0"/>
                        </a:rPr>
                        <a:t>п</a:t>
                      </a:r>
                      <a:r>
                        <a:rPr kumimoji="0" lang="ru-RU" sz="1200" b="1" i="0" u="none" strike="noStrike" cap="none" normalizeH="0" baseline="0" dirty="0" smtClean="0">
                          <a:ln>
                            <a:noFill/>
                          </a:ln>
                          <a:solidFill>
                            <a:schemeClr val="tx1"/>
                          </a:solidFill>
                          <a:effectLst/>
                          <a:latin typeface="Arial" charset="0"/>
                          <a:cs typeface="Times New Roman" pitchFamily="18" charset="0"/>
                        </a:rPr>
                        <a:t>/</a:t>
                      </a:r>
                      <a:r>
                        <a:rPr kumimoji="0" lang="ru-RU" sz="1200" b="1" i="0" u="none" strike="noStrike" cap="none" normalizeH="0" baseline="0" dirty="0" err="1" smtClean="0">
                          <a:ln>
                            <a:noFill/>
                          </a:ln>
                          <a:solidFill>
                            <a:schemeClr val="tx1"/>
                          </a:solidFill>
                          <a:effectLst/>
                          <a:latin typeface="Arial" charset="0"/>
                          <a:cs typeface="Times New Roman" pitchFamily="18" charset="0"/>
                        </a:rPr>
                        <a:t>п</a:t>
                      </a:r>
                      <a:endParaRPr kumimoji="0" lang="ru-RU" sz="1200" b="1" i="0" u="none" strike="noStrike" cap="none" normalizeH="0" baseline="0" dirty="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ru-RU" sz="1200" b="1" i="0" u="none" strike="noStrike" cap="none" normalizeH="0" baseline="0" smtClean="0">
                          <a:ln>
                            <a:noFill/>
                          </a:ln>
                          <a:solidFill>
                            <a:schemeClr val="tx1"/>
                          </a:solidFill>
                          <a:effectLst/>
                          <a:latin typeface="Arial" charset="0"/>
                          <a:cs typeface="Times New Roman" pitchFamily="18" charset="0"/>
                        </a:rPr>
                        <a:t>Источники</a:t>
                      </a: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14">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ru-RU" sz="1200" b="1" i="0" u="none" strike="noStrike" cap="none" normalizeH="0" baseline="0" smtClean="0">
                          <a:ln>
                            <a:noFill/>
                          </a:ln>
                          <a:solidFill>
                            <a:schemeClr val="tx1"/>
                          </a:solidFill>
                          <a:effectLst/>
                          <a:latin typeface="Arial" charset="0"/>
                          <a:cs typeface="Times New Roman" pitchFamily="18" charset="0"/>
                        </a:rPr>
                        <a:t>СПОСОБЫ</a:t>
                      </a: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ru-RU" sz="1200" b="1" i="0" u="none" strike="noStrike" cap="none" normalizeH="0" baseline="0" dirty="0" smtClean="0">
                          <a:ln>
                            <a:noFill/>
                          </a:ln>
                          <a:solidFill>
                            <a:schemeClr val="tx1"/>
                          </a:solidFill>
                          <a:effectLst/>
                          <a:latin typeface="Arial" charset="0"/>
                          <a:cs typeface="Times New Roman" pitchFamily="18" charset="0"/>
                        </a:rPr>
                        <a:t>Общее количество по источнику</a:t>
                      </a:r>
                      <a:endParaRPr kumimoji="0" lang="ru-RU" sz="1200" b="1" i="0" u="none" strike="noStrike" cap="none" normalizeH="0" baseline="0" dirty="0" smtClean="0">
                        <a:ln>
                          <a:noFill/>
                        </a:ln>
                        <a:solidFill>
                          <a:schemeClr val="tx1"/>
                        </a:solidFill>
                        <a:effectLst/>
                        <a:latin typeface="Arial" charset="0"/>
                      </a:endParaRPr>
                    </a:p>
                  </a:txBody>
                  <a:tcPr marL="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46147">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ru-RU" sz="1200" b="1" i="0" u="none" strike="noStrike" cap="none" normalizeH="0" baseline="0" smtClean="0">
                          <a:ln>
                            <a:noFill/>
                          </a:ln>
                          <a:solidFill>
                            <a:schemeClr val="tx1"/>
                          </a:solidFill>
                          <a:effectLst/>
                          <a:latin typeface="Arial" charset="0"/>
                          <a:cs typeface="Times New Roman" pitchFamily="18" charset="0"/>
                        </a:rPr>
                        <a:t>инициативное сотрудничество</a:t>
                      </a:r>
                      <a:endParaRPr kumimoji="0" lang="ru-RU" sz="1200" b="1" i="0" u="none" strike="noStrike" cap="none" normalizeH="0" baseline="0" smtClean="0">
                        <a:ln>
                          <a:noFill/>
                        </a:ln>
                        <a:solidFill>
                          <a:schemeClr val="tx1"/>
                        </a:solidFill>
                        <a:effectLst/>
                        <a:latin typeface="Arial" charset="0"/>
                      </a:endParaRPr>
                    </a:p>
                  </a:txBody>
                  <a:tcPr marL="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ru-RU" sz="1200" b="1" i="0" u="none" strike="noStrike" cap="none" normalizeH="0" baseline="0" smtClean="0">
                          <a:ln>
                            <a:noFill/>
                          </a:ln>
                          <a:solidFill>
                            <a:schemeClr val="tx1"/>
                          </a:solidFill>
                          <a:effectLst/>
                          <a:latin typeface="Arial" charset="0"/>
                          <a:cs typeface="Times New Roman" pitchFamily="18" charset="0"/>
                        </a:rPr>
                        <a:t>склонение к сотрудничеству</a:t>
                      </a:r>
                      <a:endParaRPr kumimoji="0" lang="ru-RU" sz="1200" b="1" i="0" u="none" strike="noStrike" cap="none" normalizeH="0" baseline="0" smtClean="0">
                        <a:ln>
                          <a:noFill/>
                        </a:ln>
                        <a:solidFill>
                          <a:schemeClr val="tx1"/>
                        </a:solidFill>
                        <a:effectLst/>
                        <a:latin typeface="Arial" charset="0"/>
                      </a:endParaRPr>
                    </a:p>
                  </a:txBody>
                  <a:tcPr marL="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ru-RU" sz="1200" b="1" i="0" u="none" strike="noStrike" cap="none" normalizeH="0" baseline="0" smtClean="0">
                          <a:ln>
                            <a:noFill/>
                          </a:ln>
                          <a:solidFill>
                            <a:schemeClr val="tx1"/>
                          </a:solidFill>
                          <a:effectLst/>
                          <a:latin typeface="Arial" charset="0"/>
                          <a:cs typeface="Times New Roman" pitchFamily="18" charset="0"/>
                        </a:rPr>
                        <a:t>выпытывание</a:t>
                      </a:r>
                      <a:endParaRPr kumimoji="0" lang="ru-RU" sz="1200" b="1" i="0" u="none" strike="noStrike" cap="none" normalizeH="0" baseline="0" smtClean="0">
                        <a:ln>
                          <a:noFill/>
                        </a:ln>
                        <a:solidFill>
                          <a:schemeClr val="tx1"/>
                        </a:solidFill>
                        <a:effectLst/>
                        <a:latin typeface="Arial" charset="0"/>
                      </a:endParaRPr>
                    </a:p>
                  </a:txBody>
                  <a:tcPr marL="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ru-RU" sz="1200" b="1" i="0" u="none" strike="noStrike" cap="none" normalizeH="0" baseline="0" smtClean="0">
                          <a:ln>
                            <a:noFill/>
                          </a:ln>
                          <a:solidFill>
                            <a:schemeClr val="tx1"/>
                          </a:solidFill>
                          <a:effectLst/>
                          <a:latin typeface="Arial" charset="0"/>
                          <a:cs typeface="Times New Roman" pitchFamily="18" charset="0"/>
                        </a:rPr>
                        <a:t>подслушивание</a:t>
                      </a:r>
                      <a:endParaRPr kumimoji="0" lang="ru-RU" sz="1200" b="1" i="0" u="none" strike="noStrike" cap="none" normalizeH="0" baseline="0" smtClean="0">
                        <a:ln>
                          <a:noFill/>
                        </a:ln>
                        <a:solidFill>
                          <a:schemeClr val="tx1"/>
                        </a:solidFill>
                        <a:effectLst/>
                        <a:latin typeface="Arial" charset="0"/>
                      </a:endParaRPr>
                    </a:p>
                  </a:txBody>
                  <a:tcPr marL="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ru-RU" sz="1200" b="1" i="0" u="none" strike="noStrike" cap="none" normalizeH="0" baseline="0" smtClean="0">
                          <a:ln>
                            <a:noFill/>
                          </a:ln>
                          <a:solidFill>
                            <a:schemeClr val="tx1"/>
                          </a:solidFill>
                          <a:effectLst/>
                          <a:latin typeface="Arial" charset="0"/>
                          <a:cs typeface="Times New Roman" pitchFamily="18" charset="0"/>
                        </a:rPr>
                        <a:t>наблюдение</a:t>
                      </a:r>
                      <a:endParaRPr kumimoji="0" lang="ru-RU" sz="1200" b="1" i="0" u="none" strike="noStrike" cap="none" normalizeH="0" baseline="0" smtClean="0">
                        <a:ln>
                          <a:noFill/>
                        </a:ln>
                        <a:solidFill>
                          <a:schemeClr val="tx1"/>
                        </a:solidFill>
                        <a:effectLst/>
                        <a:latin typeface="Arial" charset="0"/>
                      </a:endParaRPr>
                    </a:p>
                  </a:txBody>
                  <a:tcPr marL="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ru-RU" sz="1200" b="1" i="0" u="none" strike="noStrike" cap="none" normalizeH="0" baseline="0" smtClean="0">
                          <a:ln>
                            <a:noFill/>
                          </a:ln>
                          <a:solidFill>
                            <a:schemeClr val="tx1"/>
                          </a:solidFill>
                          <a:effectLst/>
                          <a:latin typeface="Arial" charset="0"/>
                          <a:cs typeface="Times New Roman" pitchFamily="18" charset="0"/>
                        </a:rPr>
                        <a:t>хищение</a:t>
                      </a:r>
                      <a:endParaRPr kumimoji="0" lang="ru-RU" sz="1200" b="1" i="0" u="none" strike="noStrike" cap="none" normalizeH="0" baseline="0" smtClean="0">
                        <a:ln>
                          <a:noFill/>
                        </a:ln>
                        <a:solidFill>
                          <a:schemeClr val="tx1"/>
                        </a:solidFill>
                        <a:effectLst/>
                        <a:latin typeface="Arial" charset="0"/>
                      </a:endParaRPr>
                    </a:p>
                  </a:txBody>
                  <a:tcPr marL="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ru-RU" sz="1200" b="1" i="0" u="none" strike="noStrike" cap="none" normalizeH="0" baseline="0" smtClean="0">
                          <a:ln>
                            <a:noFill/>
                          </a:ln>
                          <a:solidFill>
                            <a:schemeClr val="tx1"/>
                          </a:solidFill>
                          <a:effectLst/>
                          <a:latin typeface="Arial" charset="0"/>
                          <a:cs typeface="Times New Roman" pitchFamily="18" charset="0"/>
                        </a:rPr>
                        <a:t>копирование</a:t>
                      </a:r>
                      <a:endParaRPr kumimoji="0" lang="ru-RU" sz="1200" b="1" i="0" u="none" strike="noStrike" cap="none" normalizeH="0" baseline="0" smtClean="0">
                        <a:ln>
                          <a:noFill/>
                        </a:ln>
                        <a:solidFill>
                          <a:schemeClr val="tx1"/>
                        </a:solidFill>
                        <a:effectLst/>
                        <a:latin typeface="Arial" charset="0"/>
                      </a:endParaRPr>
                    </a:p>
                  </a:txBody>
                  <a:tcPr marL="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ru-RU" sz="1200" b="1" i="0" u="none" strike="noStrike" cap="none" normalizeH="0" baseline="0" smtClean="0">
                          <a:ln>
                            <a:noFill/>
                          </a:ln>
                          <a:solidFill>
                            <a:schemeClr val="tx1"/>
                          </a:solidFill>
                          <a:effectLst/>
                          <a:latin typeface="Arial" charset="0"/>
                          <a:cs typeface="Times New Roman" pitchFamily="18" charset="0"/>
                        </a:rPr>
                        <a:t>подделка (модификация)</a:t>
                      </a:r>
                      <a:endParaRPr kumimoji="0" lang="ru-RU" sz="1200" b="1" i="0" u="none" strike="noStrike" cap="none" normalizeH="0" baseline="0" smtClean="0">
                        <a:ln>
                          <a:noFill/>
                        </a:ln>
                        <a:solidFill>
                          <a:schemeClr val="tx1"/>
                        </a:solidFill>
                        <a:effectLst/>
                        <a:latin typeface="Arial" charset="0"/>
                      </a:endParaRPr>
                    </a:p>
                  </a:txBody>
                  <a:tcPr marL="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ru-RU" sz="1200" b="1" i="0" u="none" strike="noStrike" cap="none" normalizeH="0" baseline="0" smtClean="0">
                          <a:ln>
                            <a:noFill/>
                          </a:ln>
                          <a:solidFill>
                            <a:schemeClr val="tx1"/>
                          </a:solidFill>
                          <a:effectLst/>
                          <a:latin typeface="Arial" charset="0"/>
                          <a:cs typeface="Times New Roman" pitchFamily="18" charset="0"/>
                        </a:rPr>
                        <a:t>уничтожением</a:t>
                      </a:r>
                    </a:p>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ru-RU" sz="1200" b="1" i="0" u="none" strike="noStrike" cap="none" normalizeH="0" baseline="0" smtClean="0">
                          <a:ln>
                            <a:noFill/>
                          </a:ln>
                          <a:solidFill>
                            <a:schemeClr val="tx1"/>
                          </a:solidFill>
                          <a:effectLst/>
                          <a:latin typeface="Arial" charset="0"/>
                          <a:cs typeface="Times New Roman" pitchFamily="18" charset="0"/>
                        </a:rPr>
                        <a:t> (порча, разрушение)</a:t>
                      </a:r>
                      <a:endParaRPr kumimoji="0" lang="ru-RU" sz="1200" b="1" i="0" u="none" strike="noStrike" cap="none" normalizeH="0" baseline="0" smtClean="0">
                        <a:ln>
                          <a:noFill/>
                        </a:ln>
                        <a:solidFill>
                          <a:schemeClr val="tx1"/>
                        </a:solidFill>
                        <a:effectLst/>
                        <a:latin typeface="Arial" charset="0"/>
                      </a:endParaRPr>
                    </a:p>
                  </a:txBody>
                  <a:tcPr marL="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ru-RU" sz="1200" b="1" i="0" u="none" strike="noStrike" cap="none" normalizeH="0" baseline="0" smtClean="0">
                          <a:ln>
                            <a:noFill/>
                          </a:ln>
                          <a:solidFill>
                            <a:schemeClr val="tx1"/>
                          </a:solidFill>
                          <a:effectLst/>
                          <a:latin typeface="Arial" charset="0"/>
                          <a:cs typeface="Times New Roman" pitchFamily="18" charset="0"/>
                        </a:rPr>
                        <a:t>незаконное подклю­чение</a:t>
                      </a:r>
                      <a:endParaRPr kumimoji="0" lang="ru-RU" sz="1200" b="1" i="0" u="none" strike="noStrike" cap="none" normalizeH="0" baseline="0" smtClean="0">
                        <a:ln>
                          <a:noFill/>
                        </a:ln>
                        <a:solidFill>
                          <a:schemeClr val="tx1"/>
                        </a:solidFill>
                        <a:effectLst/>
                        <a:latin typeface="Arial" charset="0"/>
                      </a:endParaRPr>
                    </a:p>
                  </a:txBody>
                  <a:tcPr marL="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ru-RU" sz="1200" b="1" i="0" u="none" strike="noStrike" cap="none" normalizeH="0" baseline="0" smtClean="0">
                          <a:ln>
                            <a:noFill/>
                          </a:ln>
                          <a:solidFill>
                            <a:schemeClr val="tx1"/>
                          </a:solidFill>
                          <a:effectLst/>
                          <a:latin typeface="Arial" charset="0"/>
                          <a:cs typeface="Times New Roman" pitchFamily="18" charset="0"/>
                        </a:rPr>
                        <a:t>перехват</a:t>
                      </a:r>
                      <a:endParaRPr kumimoji="0" lang="ru-RU" sz="1200" b="1" i="0" u="none" strike="noStrike" cap="none" normalizeH="0" baseline="0" smtClean="0">
                        <a:ln>
                          <a:noFill/>
                        </a:ln>
                        <a:solidFill>
                          <a:schemeClr val="tx1"/>
                        </a:solidFill>
                        <a:effectLst/>
                        <a:latin typeface="Arial" charset="0"/>
                      </a:endParaRPr>
                    </a:p>
                  </a:txBody>
                  <a:tcPr marL="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ru-RU" sz="1200" b="1" i="0" u="none" strike="noStrike" cap="none" normalizeH="0" baseline="0" smtClean="0">
                          <a:ln>
                            <a:noFill/>
                          </a:ln>
                          <a:solidFill>
                            <a:schemeClr val="tx1"/>
                          </a:solidFill>
                          <a:effectLst/>
                          <a:latin typeface="Arial" charset="0"/>
                          <a:cs typeface="Times New Roman" pitchFamily="18" charset="0"/>
                        </a:rPr>
                        <a:t>незаконное ознаком­ление</a:t>
                      </a:r>
                      <a:endParaRPr kumimoji="0" lang="ru-RU" sz="1200" b="1" i="0" u="none" strike="noStrike" cap="none" normalizeH="0" baseline="0" smtClean="0">
                        <a:ln>
                          <a:noFill/>
                        </a:ln>
                        <a:solidFill>
                          <a:schemeClr val="tx1"/>
                        </a:solidFill>
                        <a:effectLst/>
                        <a:latin typeface="Arial" charset="0"/>
                      </a:endParaRPr>
                    </a:p>
                  </a:txBody>
                  <a:tcPr marL="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ru-RU" sz="1200" b="1" i="0" u="none" strike="noStrike" cap="none" normalizeH="0" baseline="0" smtClean="0">
                          <a:ln>
                            <a:noFill/>
                          </a:ln>
                          <a:solidFill>
                            <a:schemeClr val="tx1"/>
                          </a:solidFill>
                          <a:effectLst/>
                          <a:latin typeface="Arial" charset="0"/>
                          <a:cs typeface="Times New Roman" pitchFamily="18" charset="0"/>
                        </a:rPr>
                        <a:t>фотографирование</a:t>
                      </a:r>
                      <a:endParaRPr kumimoji="0" lang="ru-RU" sz="1200" b="1" i="0" u="none" strike="noStrike" cap="none" normalizeH="0" baseline="0" smtClean="0">
                        <a:ln>
                          <a:noFill/>
                        </a:ln>
                        <a:solidFill>
                          <a:schemeClr val="tx1"/>
                        </a:solidFill>
                        <a:effectLst/>
                        <a:latin typeface="Arial" charset="0"/>
                      </a:endParaRPr>
                    </a:p>
                  </a:txBody>
                  <a:tcPr marL="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ru-RU" sz="1200" b="1" i="0" u="none" strike="noStrike" cap="none" normalizeH="0" baseline="0" smtClean="0">
                          <a:ln>
                            <a:noFill/>
                          </a:ln>
                          <a:solidFill>
                            <a:schemeClr val="tx1"/>
                          </a:solidFill>
                          <a:effectLst/>
                          <a:latin typeface="Arial" charset="0"/>
                          <a:cs typeface="Times New Roman" pitchFamily="18" charset="0"/>
                        </a:rPr>
                        <a:t>сбор и аналитическая обработка</a:t>
                      </a:r>
                      <a:endParaRPr kumimoji="0" lang="ru-RU" sz="1200" b="1" i="0" u="none" strike="noStrike" cap="none" normalizeH="0" baseline="0" smtClean="0">
                        <a:ln>
                          <a:noFill/>
                        </a:ln>
                        <a:solidFill>
                          <a:schemeClr val="tx1"/>
                        </a:solidFill>
                        <a:effectLst/>
                        <a:latin typeface="Arial" charset="0"/>
                      </a:endParaRPr>
                    </a:p>
                  </a:txBody>
                  <a:tcPr marL="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253982">
                <a:tc>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ru-RU" sz="1200" b="1" i="0" u="none" strike="noStrike" cap="none" normalizeH="0" baseline="0" smtClean="0">
                          <a:ln>
                            <a:noFill/>
                          </a:ln>
                          <a:solidFill>
                            <a:schemeClr val="tx1"/>
                          </a:solidFill>
                          <a:effectLst/>
                          <a:latin typeface="Arial" charset="0"/>
                          <a:cs typeface="Times New Roman" pitchFamily="18" charset="0"/>
                        </a:rPr>
                        <a:t>1.</a:t>
                      </a: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ru-RU" sz="1600" b="1" i="0" u="none" strike="noStrike" cap="none" normalizeH="0" baseline="0" smtClean="0">
                          <a:ln>
                            <a:noFill/>
                          </a:ln>
                          <a:solidFill>
                            <a:schemeClr val="tx1"/>
                          </a:solidFill>
                          <a:effectLst/>
                          <a:latin typeface="Arial" charset="0"/>
                          <a:cs typeface="Times New Roman" pitchFamily="18" charset="0"/>
                        </a:rPr>
                        <a:t>Люди</a:t>
                      </a:r>
                      <a:endParaRPr kumimoji="0" lang="ru-RU" sz="16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ru-RU" sz="1200" b="1" i="0" u="none" strike="noStrike" cap="none" normalizeH="0" baseline="0" smtClean="0">
                          <a:ln>
                            <a:noFill/>
                          </a:ln>
                          <a:solidFill>
                            <a:schemeClr val="tx1"/>
                          </a:solidFill>
                          <a:effectLst/>
                          <a:latin typeface="Arial" charset="0"/>
                          <a:cs typeface="Times New Roman" pitchFamily="18" charset="0"/>
                        </a:rPr>
                        <a:t>10</a:t>
                      </a: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05">
                <a:tc>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ru-RU" sz="1200" b="1" i="0" u="none" strike="noStrike" cap="none" normalizeH="0" baseline="0" smtClean="0">
                          <a:ln>
                            <a:noFill/>
                          </a:ln>
                          <a:solidFill>
                            <a:schemeClr val="tx1"/>
                          </a:solidFill>
                          <a:effectLst/>
                          <a:latin typeface="Arial" charset="0"/>
                          <a:cs typeface="Times New Roman" pitchFamily="18" charset="0"/>
                        </a:rPr>
                        <a:t>2.</a:t>
                      </a: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ru-RU" sz="1600" b="1" i="0" u="none" strike="noStrike" cap="none" normalizeH="0" baseline="0" smtClean="0">
                          <a:ln>
                            <a:noFill/>
                          </a:ln>
                          <a:solidFill>
                            <a:schemeClr val="tx1"/>
                          </a:solidFill>
                          <a:effectLst/>
                          <a:latin typeface="Arial" charset="0"/>
                          <a:cs typeface="Times New Roman" pitchFamily="18" charset="0"/>
                        </a:rPr>
                        <a:t>Документы</a:t>
                      </a:r>
                      <a:endParaRPr kumimoji="0" lang="ru-RU" sz="16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ru-RU" sz="1200" b="1" i="0" u="none" strike="noStrike" cap="none" normalizeH="0" baseline="0" smtClean="0">
                          <a:ln>
                            <a:noFill/>
                          </a:ln>
                          <a:solidFill>
                            <a:schemeClr val="tx1"/>
                          </a:solidFill>
                          <a:effectLst/>
                          <a:latin typeface="Arial" charset="0"/>
                          <a:cs typeface="Times New Roman" pitchFamily="18" charset="0"/>
                        </a:rPr>
                        <a:t>9</a:t>
                      </a: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429">
                <a:tc>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ru-RU" sz="1200" b="1" i="0" u="none" strike="noStrike" cap="none" normalizeH="0" baseline="0" smtClean="0">
                          <a:ln>
                            <a:noFill/>
                          </a:ln>
                          <a:solidFill>
                            <a:schemeClr val="tx1"/>
                          </a:solidFill>
                          <a:effectLst/>
                          <a:latin typeface="Arial" charset="0"/>
                          <a:cs typeface="Times New Roman" pitchFamily="18" charset="0"/>
                        </a:rPr>
                        <a:t>3.</a:t>
                      </a: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ru-RU" sz="1600" b="1" i="0" u="none" strike="noStrike" cap="none" normalizeH="0" baseline="0" smtClean="0">
                          <a:ln>
                            <a:noFill/>
                          </a:ln>
                          <a:solidFill>
                            <a:schemeClr val="tx1"/>
                          </a:solidFill>
                          <a:effectLst/>
                          <a:latin typeface="Arial" charset="0"/>
                          <a:cs typeface="Times New Roman" pitchFamily="18" charset="0"/>
                        </a:rPr>
                        <a:t>Публикации</a:t>
                      </a:r>
                      <a:endParaRPr kumimoji="0" lang="ru-RU" sz="16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ru-RU" sz="1200" b="1" i="0" u="none" strike="noStrike" cap="none" normalizeH="0" baseline="0" smtClean="0">
                          <a:ln>
                            <a:noFill/>
                          </a:ln>
                          <a:solidFill>
                            <a:schemeClr val="tx1"/>
                          </a:solidFill>
                          <a:effectLst/>
                          <a:latin typeface="Arial" charset="0"/>
                          <a:cs typeface="Times New Roman" pitchFamily="18" charset="0"/>
                        </a:rPr>
                        <a:t>3</a:t>
                      </a: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680">
                <a:tc>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ru-RU" sz="1200" b="1" i="0" u="none" strike="noStrike" cap="none" normalizeH="0" baseline="0" smtClean="0">
                          <a:ln>
                            <a:noFill/>
                          </a:ln>
                          <a:solidFill>
                            <a:schemeClr val="tx1"/>
                          </a:solidFill>
                          <a:effectLst/>
                          <a:latin typeface="Arial" charset="0"/>
                          <a:cs typeface="Times New Roman" pitchFamily="18" charset="0"/>
                        </a:rPr>
                        <a:t>4.</a:t>
                      </a: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ru-RU" sz="1600" b="1" i="0" u="none" strike="noStrike" cap="none" normalizeH="0" baseline="0" smtClean="0">
                          <a:ln>
                            <a:noFill/>
                          </a:ln>
                          <a:solidFill>
                            <a:schemeClr val="tx1"/>
                          </a:solidFill>
                          <a:effectLst/>
                          <a:latin typeface="Arial" charset="0"/>
                          <a:cs typeface="Times New Roman" pitchFamily="18" charset="0"/>
                        </a:rPr>
                        <a:t>Технические носители</a:t>
                      </a:r>
                      <a:endParaRPr kumimoji="0" lang="ru-RU" sz="16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ru-RU" sz="1200" b="1" i="0" u="none" strike="noStrike" cap="none" normalizeH="0" baseline="0" smtClean="0">
                          <a:ln>
                            <a:noFill/>
                          </a:ln>
                          <a:solidFill>
                            <a:schemeClr val="tx1"/>
                          </a:solidFill>
                          <a:effectLst/>
                          <a:latin typeface="Arial" charset="0"/>
                          <a:cs typeface="Times New Roman" pitchFamily="18" charset="0"/>
                        </a:rPr>
                        <a:t>5</a:t>
                      </a: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429">
                <a:tc>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ru-RU" sz="1200" b="1" i="0" u="none" strike="noStrike" cap="none" normalizeH="0" baseline="0" smtClean="0">
                          <a:ln>
                            <a:noFill/>
                          </a:ln>
                          <a:solidFill>
                            <a:schemeClr val="tx1"/>
                          </a:solidFill>
                          <a:effectLst/>
                          <a:latin typeface="Arial" charset="0"/>
                          <a:cs typeface="Times New Roman" pitchFamily="18" charset="0"/>
                        </a:rPr>
                        <a:t>5.</a:t>
                      </a: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ru-RU" sz="1600" b="1" i="0" u="none" strike="noStrike" cap="none" normalizeH="0" baseline="0" smtClean="0">
                          <a:ln>
                            <a:noFill/>
                          </a:ln>
                          <a:solidFill>
                            <a:schemeClr val="tx1"/>
                          </a:solidFill>
                          <a:effectLst/>
                          <a:latin typeface="Arial" charset="0"/>
                          <a:cs typeface="Times New Roman" pitchFamily="18" charset="0"/>
                        </a:rPr>
                        <a:t>ТСПИ </a:t>
                      </a:r>
                      <a:endParaRPr kumimoji="0" lang="ru-RU" sz="16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ru-RU" sz="1200" b="1" i="0" u="none" strike="noStrike" cap="none" normalizeH="0" baseline="0" smtClean="0">
                          <a:ln>
                            <a:noFill/>
                          </a:ln>
                          <a:solidFill>
                            <a:schemeClr val="tx1"/>
                          </a:solidFill>
                          <a:effectLst/>
                          <a:latin typeface="Arial" charset="0"/>
                          <a:cs typeface="Times New Roman" pitchFamily="18" charset="0"/>
                        </a:rPr>
                        <a:t>10</a:t>
                      </a: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604">
                <a:tc>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ru-RU" sz="1200" b="1" i="0" u="none" strike="noStrike" cap="none" normalizeH="0" baseline="0" smtClean="0">
                          <a:ln>
                            <a:noFill/>
                          </a:ln>
                          <a:solidFill>
                            <a:schemeClr val="tx1"/>
                          </a:solidFill>
                          <a:effectLst/>
                          <a:latin typeface="Arial" charset="0"/>
                          <a:cs typeface="Times New Roman" pitchFamily="18" charset="0"/>
                        </a:rPr>
                        <a:t>6.</a:t>
                      </a: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ru-RU" sz="1600" b="1" i="0" u="none" strike="noStrike" cap="none" normalizeH="0" baseline="0" smtClean="0">
                          <a:ln>
                            <a:noFill/>
                          </a:ln>
                          <a:solidFill>
                            <a:schemeClr val="tx1"/>
                          </a:solidFill>
                          <a:effectLst/>
                          <a:latin typeface="Arial" charset="0"/>
                          <a:cs typeface="Times New Roman" pitchFamily="18" charset="0"/>
                        </a:rPr>
                        <a:t>Продукция</a:t>
                      </a:r>
                      <a:endParaRPr kumimoji="0" lang="ru-RU" sz="16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ru-RU" sz="1200" b="1" i="0" u="none" strike="noStrike" cap="none" normalizeH="0" baseline="0" smtClean="0">
                          <a:ln>
                            <a:noFill/>
                          </a:ln>
                          <a:solidFill>
                            <a:schemeClr val="tx1"/>
                          </a:solidFill>
                          <a:effectLst/>
                          <a:latin typeface="Arial" charset="0"/>
                          <a:cs typeface="Times New Roman" pitchFamily="18" charset="0"/>
                        </a:rPr>
                        <a:t>7</a:t>
                      </a: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0017">
                <a:tc>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ru-RU" sz="1200" b="1" i="0" u="none" strike="noStrike" cap="none" normalizeH="0" baseline="0" smtClean="0">
                          <a:ln>
                            <a:noFill/>
                          </a:ln>
                          <a:solidFill>
                            <a:schemeClr val="tx1"/>
                          </a:solidFill>
                          <a:effectLst/>
                          <a:latin typeface="Arial" charset="0"/>
                          <a:cs typeface="Times New Roman" pitchFamily="18" charset="0"/>
                        </a:rPr>
                        <a:t>7.</a:t>
                      </a: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ru-RU" sz="1600" b="1" i="0" u="none" strike="noStrike" cap="none" normalizeH="0" baseline="0" smtClean="0">
                          <a:ln>
                            <a:noFill/>
                          </a:ln>
                          <a:solidFill>
                            <a:schemeClr val="tx1"/>
                          </a:solidFill>
                          <a:effectLst/>
                          <a:latin typeface="Arial" charset="0"/>
                          <a:cs typeface="Times New Roman" pitchFamily="18" charset="0"/>
                        </a:rPr>
                        <a:t>Отходы</a:t>
                      </a:r>
                      <a:endParaRPr kumimoji="0" lang="ru-RU" sz="16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ru-RU" sz="1200" b="1" i="0" u="none" strike="noStrike" cap="none" normalizeH="0" baseline="0" smtClean="0">
                          <a:ln>
                            <a:noFill/>
                          </a:ln>
                          <a:solidFill>
                            <a:schemeClr val="tx1"/>
                          </a:solidFill>
                          <a:effectLst/>
                          <a:latin typeface="Arial" charset="0"/>
                          <a:cs typeface="Times New Roman" pitchFamily="18" charset="0"/>
                        </a:rPr>
                        <a:t>2</a:t>
                      </a: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429">
                <a:tc gridSpan="2">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ru-RU" sz="1200" b="1" i="0" u="none" strike="noStrike" cap="none" normalizeH="0" baseline="0" smtClean="0">
                          <a:ln>
                            <a:noFill/>
                          </a:ln>
                          <a:solidFill>
                            <a:schemeClr val="tx1"/>
                          </a:solidFill>
                          <a:effectLst/>
                          <a:latin typeface="Arial" charset="0"/>
                          <a:cs typeface="Times New Roman" pitchFamily="18" charset="0"/>
                        </a:rPr>
                        <a:t>Итого</a:t>
                      </a:r>
                      <a:endParaRPr kumimoji="0" lang="ru-RU" sz="1200" b="1" i="0" u="none" strike="noStrike" cap="none" normalizeH="0" baseline="0" smtClean="0">
                        <a:ln>
                          <a:noFill/>
                        </a:ln>
                        <a:solidFill>
                          <a:schemeClr val="tx1"/>
                        </a:solidFill>
                        <a:effectLst/>
                        <a:latin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ru-RU" sz="1200" b="1" i="0" u="none" strike="noStrike" cap="none" normalizeH="0" baseline="0" smtClean="0">
                          <a:ln>
                            <a:noFill/>
                          </a:ln>
                          <a:solidFill>
                            <a:schemeClr val="tx1"/>
                          </a:solidFill>
                          <a:effectLst/>
                          <a:latin typeface="Arial" charset="0"/>
                          <a:cs typeface="Times New Roman" pitchFamily="18" charset="0"/>
                        </a:rPr>
                        <a:t>1</a:t>
                      </a: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ru-RU" sz="1200" b="1" i="0" u="none" strike="noStrike" cap="none" normalizeH="0" baseline="0" smtClean="0">
                          <a:ln>
                            <a:noFill/>
                          </a:ln>
                          <a:solidFill>
                            <a:schemeClr val="tx1"/>
                          </a:solidFill>
                          <a:effectLst/>
                          <a:latin typeface="Arial" charset="0"/>
                          <a:cs typeface="Times New Roman" pitchFamily="18" charset="0"/>
                        </a:rPr>
                        <a:t>1</a:t>
                      </a: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ru-RU" sz="1200" b="1" i="0" u="none" strike="noStrike" cap="none" normalizeH="0" baseline="0" smtClean="0">
                          <a:ln>
                            <a:noFill/>
                          </a:ln>
                          <a:solidFill>
                            <a:schemeClr val="tx1"/>
                          </a:solidFill>
                          <a:effectLst/>
                          <a:latin typeface="Arial" charset="0"/>
                          <a:cs typeface="Times New Roman" pitchFamily="18" charset="0"/>
                        </a:rPr>
                        <a:t>1</a:t>
                      </a: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ru-RU" sz="1200" b="1" i="0" u="none" strike="noStrike" cap="none" normalizeH="0" baseline="0" smtClean="0">
                          <a:ln>
                            <a:noFill/>
                          </a:ln>
                          <a:solidFill>
                            <a:schemeClr val="tx1"/>
                          </a:solidFill>
                          <a:effectLst/>
                          <a:latin typeface="Arial" charset="0"/>
                          <a:cs typeface="Times New Roman" pitchFamily="18" charset="0"/>
                        </a:rPr>
                        <a:t>2</a:t>
                      </a: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ru-RU" sz="1200" b="1" i="0" u="none" strike="noStrike" cap="none" normalizeH="0" baseline="0" smtClean="0">
                          <a:ln>
                            <a:noFill/>
                          </a:ln>
                          <a:solidFill>
                            <a:schemeClr val="tx1"/>
                          </a:solidFill>
                          <a:effectLst/>
                          <a:latin typeface="Arial" charset="0"/>
                          <a:cs typeface="Times New Roman" pitchFamily="18" charset="0"/>
                        </a:rPr>
                        <a:t>4</a:t>
                      </a: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ru-RU" sz="1200" b="1" i="0" u="none" strike="noStrike" cap="none" normalizeH="0" baseline="0" smtClean="0">
                          <a:ln>
                            <a:noFill/>
                          </a:ln>
                          <a:solidFill>
                            <a:schemeClr val="tx1"/>
                          </a:solidFill>
                          <a:effectLst/>
                          <a:latin typeface="Arial" charset="0"/>
                          <a:cs typeface="Times New Roman" pitchFamily="18" charset="0"/>
                        </a:rPr>
                        <a:t>6</a:t>
                      </a: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ru-RU" sz="1200" b="1" i="0" u="none" strike="noStrike" cap="none" normalizeH="0" baseline="0" smtClean="0">
                          <a:ln>
                            <a:noFill/>
                          </a:ln>
                          <a:solidFill>
                            <a:schemeClr val="tx1"/>
                          </a:solidFill>
                          <a:effectLst/>
                          <a:latin typeface="Arial" charset="0"/>
                          <a:cs typeface="Times New Roman" pitchFamily="18" charset="0"/>
                        </a:rPr>
                        <a:t>4</a:t>
                      </a: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ru-RU" sz="1200" b="1" i="0" u="none" strike="noStrike" cap="none" normalizeH="0" baseline="0" smtClean="0">
                          <a:ln>
                            <a:noFill/>
                          </a:ln>
                          <a:solidFill>
                            <a:schemeClr val="tx1"/>
                          </a:solidFill>
                          <a:effectLst/>
                          <a:latin typeface="Arial" charset="0"/>
                          <a:cs typeface="Times New Roman" pitchFamily="18" charset="0"/>
                        </a:rPr>
                        <a:t>6</a:t>
                      </a: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ru-RU" sz="1200" b="1" i="0" u="none" strike="noStrike" cap="none" normalizeH="0" baseline="0" smtClean="0">
                          <a:ln>
                            <a:noFill/>
                          </a:ln>
                          <a:solidFill>
                            <a:schemeClr val="tx1"/>
                          </a:solidFill>
                          <a:effectLst/>
                          <a:latin typeface="Arial" charset="0"/>
                          <a:cs typeface="Times New Roman" pitchFamily="18" charset="0"/>
                        </a:rPr>
                        <a:t>5</a:t>
                      </a: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ru-RU" sz="1200" b="1" i="0" u="none" strike="noStrike" cap="none" normalizeH="0" baseline="0" smtClean="0">
                          <a:ln>
                            <a:noFill/>
                          </a:ln>
                          <a:solidFill>
                            <a:schemeClr val="tx1"/>
                          </a:solidFill>
                          <a:effectLst/>
                          <a:latin typeface="Arial" charset="0"/>
                          <a:cs typeface="Times New Roman" pitchFamily="18" charset="0"/>
                        </a:rPr>
                        <a:t>1</a:t>
                      </a: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ru-RU" sz="1200" b="1" i="0" u="none" strike="noStrike" cap="none" normalizeH="0" baseline="0" smtClean="0">
                          <a:ln>
                            <a:noFill/>
                          </a:ln>
                          <a:solidFill>
                            <a:schemeClr val="tx1"/>
                          </a:solidFill>
                          <a:effectLst/>
                          <a:latin typeface="Arial" charset="0"/>
                          <a:cs typeface="Times New Roman" pitchFamily="18" charset="0"/>
                        </a:rPr>
                        <a:t>2</a:t>
                      </a: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ru-RU" sz="1200" b="1" i="0" u="none" strike="noStrike" cap="none" normalizeH="0" baseline="0" smtClean="0">
                          <a:ln>
                            <a:noFill/>
                          </a:ln>
                          <a:solidFill>
                            <a:schemeClr val="tx1"/>
                          </a:solidFill>
                          <a:effectLst/>
                          <a:latin typeface="Arial" charset="0"/>
                          <a:cs typeface="Times New Roman" pitchFamily="18" charset="0"/>
                        </a:rPr>
                        <a:t>5</a:t>
                      </a: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ru-RU" sz="1200" b="1" i="0" u="none" strike="noStrike" cap="none" normalizeH="0" baseline="0" smtClean="0">
                          <a:ln>
                            <a:noFill/>
                          </a:ln>
                          <a:solidFill>
                            <a:schemeClr val="tx1"/>
                          </a:solidFill>
                          <a:effectLst/>
                          <a:latin typeface="Arial" charset="0"/>
                          <a:cs typeface="Times New Roman" pitchFamily="18" charset="0"/>
                        </a:rPr>
                        <a:t>4</a:t>
                      </a: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ru-RU" sz="1200" b="1" i="0" u="none" strike="noStrike" cap="none" normalizeH="0" baseline="0" smtClean="0">
                          <a:ln>
                            <a:noFill/>
                          </a:ln>
                          <a:solidFill>
                            <a:schemeClr val="tx1"/>
                          </a:solidFill>
                          <a:effectLst/>
                          <a:latin typeface="Arial" charset="0"/>
                          <a:cs typeface="Times New Roman" pitchFamily="18" charset="0"/>
                        </a:rPr>
                        <a:t>4</a:t>
                      </a:r>
                      <a:endParaRPr kumimoji="0" lang="ru-RU" sz="1200" b="1"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ru-RU" sz="1200" b="1" i="0" u="none" strike="noStrike" cap="none" normalizeH="0" baseline="0" dirty="0" smtClean="0">
                          <a:ln>
                            <a:noFill/>
                          </a:ln>
                          <a:solidFill>
                            <a:schemeClr val="tx1"/>
                          </a:solidFill>
                          <a:effectLst/>
                          <a:latin typeface="Arial" charset="0"/>
                          <a:cs typeface="Times New Roman" pitchFamily="18" charset="0"/>
                        </a:rPr>
                        <a:t>46</a:t>
                      </a:r>
                      <a:endParaRPr kumimoji="0" lang="ru-RU" sz="1200" b="1" i="0" u="none" strike="noStrike" cap="none" normalizeH="0" baseline="0" dirty="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7225" name="Text Box 185"/>
          <p:cNvSpPr txBox="1">
            <a:spLocks noChangeArrowheads="1"/>
          </p:cNvSpPr>
          <p:nvPr/>
        </p:nvSpPr>
        <p:spPr bwMode="auto">
          <a:xfrm>
            <a:off x="178777" y="152401"/>
            <a:ext cx="8857719" cy="790345"/>
          </a:xfrm>
          <a:prstGeom prst="rect">
            <a:avLst/>
          </a:prstGeom>
          <a:noFill/>
          <a:ln w="9525">
            <a:noFill/>
            <a:miter lim="800000"/>
            <a:headEnd/>
            <a:tailEnd/>
          </a:ln>
        </p:spPr>
        <p:txBody>
          <a:bodyPr wrap="square">
            <a:spAutoFit/>
          </a:bodyPr>
          <a:lstStyle/>
          <a:p>
            <a:pPr algn="ctr" fontAlgn="auto">
              <a:lnSpc>
                <a:spcPct val="80000"/>
              </a:lnSpc>
              <a:spcAft>
                <a:spcPts val="0"/>
              </a:spcAft>
            </a:pPr>
            <a:r>
              <a:rPr lang="ru-RU" sz="2800" b="1" dirty="0">
                <a:solidFill>
                  <a:srgbClr val="CC3300"/>
                </a:solidFill>
                <a:latin typeface="Times New Roman" pitchFamily="18" charset="0"/>
                <a:cs typeface="Times New Roman" pitchFamily="18" charset="0"/>
              </a:rPr>
              <a:t>Обобщенная модель способов овладения конфиденциальной информацией</a:t>
            </a:r>
          </a:p>
        </p:txBody>
      </p:sp>
    </p:spTree>
    <p:extLst>
      <p:ext uri="{BB962C8B-B14F-4D97-AF65-F5344CB8AC3E}">
        <p14:creationId xmlns:p14="http://schemas.microsoft.com/office/powerpoint/2010/main" val="35942369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Grp="1" noChangeAspect="1"/>
          </p:cNvGraphicFramePr>
          <p:nvPr>
            <p:ph/>
          </p:nvPr>
        </p:nvGraphicFramePr>
        <p:xfrm>
          <a:off x="1476375" y="1773238"/>
          <a:ext cx="5765800" cy="3856037"/>
        </p:xfrm>
        <a:graphic>
          <a:graphicData uri="http://schemas.openxmlformats.org/presentationml/2006/ole">
            <mc:AlternateContent xmlns:mc="http://schemas.openxmlformats.org/markup-compatibility/2006">
              <mc:Choice xmlns:v="urn:schemas-microsoft-com:vml" Requires="v">
                <p:oleObj spid="_x0000_s19460" name="Рисунок" r:id="rId3" imgW="5765800" imgH="3855720" progId="Word.Picture.8">
                  <p:embed/>
                </p:oleObj>
              </mc:Choice>
              <mc:Fallback>
                <p:oleObj name="Рисунок" r:id="rId3" imgW="5765800" imgH="3855720" progId="Word.Picture.8">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t="-6522"/>
                      <a:stretch>
                        <a:fillRect/>
                      </a:stretch>
                    </p:blipFill>
                    <p:spPr bwMode="auto">
                      <a:xfrm>
                        <a:off x="1476375" y="1773238"/>
                        <a:ext cx="5765800" cy="3856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7" name="Rectangle 2"/>
          <p:cNvSpPr>
            <a:spLocks noGrp="1" noChangeArrowheads="1"/>
          </p:cNvSpPr>
          <p:nvPr>
            <p:ph type="title" idx="4294967295"/>
          </p:nvPr>
        </p:nvSpPr>
        <p:spPr>
          <a:xfrm>
            <a:off x="0" y="274638"/>
            <a:ext cx="7689850" cy="1143000"/>
          </a:xfrm>
        </p:spPr>
        <p:txBody>
          <a:bodyPr>
            <a:normAutofit fontScale="90000"/>
          </a:bodyPr>
          <a:lstStyle/>
          <a:p>
            <a:pPr eaLnBrk="1" hangingPunct="1"/>
            <a:r>
              <a:rPr lang="ru-RU" altLang="ru-RU" sz="4000" dirty="0" smtClean="0">
                <a:latin typeface="Times New Roman" pitchFamily="18" charset="0"/>
                <a:cs typeface="Times New Roman" pitchFamily="18" charset="0"/>
              </a:rPr>
              <a:t>Воздействие различных типов угроз на объекты защиты </a:t>
            </a:r>
          </a:p>
        </p:txBody>
      </p:sp>
      <p:sp>
        <p:nvSpPr>
          <p:cNvPr id="1028"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ru-RU" altLang="ru-RU" smtClean="0">
              <a:solidFill>
                <a:srgbClr val="000000"/>
              </a:solidFill>
              <a:cs typeface="+mn-cs"/>
            </a:endParaRPr>
          </a:p>
        </p:txBody>
      </p:sp>
      <p:sp>
        <p:nvSpPr>
          <p:cNvPr id="1029" name="Rectangle 6"/>
          <p:cNvSpPr>
            <a:spLocks noChangeArrowheads="1"/>
          </p:cNvSpPr>
          <p:nvPr/>
        </p:nvSpPr>
        <p:spPr bwMode="auto">
          <a:xfrm>
            <a:off x="0" y="4105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ru-RU" altLang="ru-RU" smtClean="0">
              <a:solidFill>
                <a:srgbClr val="000000"/>
              </a:solidFill>
              <a:cs typeface="+mn-cs"/>
            </a:endParaRPr>
          </a:p>
        </p:txBody>
      </p:sp>
    </p:spTree>
    <p:extLst>
      <p:ext uri="{BB962C8B-B14F-4D97-AF65-F5344CB8AC3E}">
        <p14:creationId xmlns:p14="http://schemas.microsoft.com/office/powerpoint/2010/main" val="34219903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59632" y="1628800"/>
            <a:ext cx="6624736" cy="2062103"/>
          </a:xfrm>
          <a:prstGeom prst="rect">
            <a:avLst/>
          </a:prstGeom>
        </p:spPr>
        <p:txBody>
          <a:bodyPr wrap="square">
            <a:spAutoFit/>
          </a:bodyPr>
          <a:lstStyle/>
          <a:p>
            <a:pPr algn="ctr"/>
            <a:r>
              <a:rPr lang="ru-RU" sz="3200" b="1" dirty="0">
                <a:solidFill>
                  <a:srgbClr val="C00000"/>
                </a:solidFill>
                <a:latin typeface="Times New Roman"/>
                <a:ea typeface="Times New Roman"/>
              </a:rPr>
              <a:t>Раздел  1.4. Формирование требований по защите информации и создание системы защиты информации от НСД.</a:t>
            </a:r>
            <a:endParaRPr lang="ru-RU" sz="3200" b="1" dirty="0">
              <a:solidFill>
                <a:srgbClr val="C00000"/>
              </a:solidFill>
            </a:endParaRPr>
          </a:p>
        </p:txBody>
      </p:sp>
    </p:spTree>
    <p:extLst>
      <p:ext uri="{BB962C8B-B14F-4D97-AF65-F5344CB8AC3E}">
        <p14:creationId xmlns:p14="http://schemas.microsoft.com/office/powerpoint/2010/main" val="575750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CBFD1E69-247A-4B02-8A0A-DEA4495C32CB}" type="slidenum">
              <a:rPr lang="ru-RU" smtClean="0"/>
              <a:pPr>
                <a:defRPr/>
              </a:pPr>
              <a:t>4</a:t>
            </a:fld>
            <a:endParaRPr lang="ru-RU" dirty="0"/>
          </a:p>
        </p:txBody>
      </p:sp>
      <p:sp>
        <p:nvSpPr>
          <p:cNvPr id="3" name="Прямоугольник 2"/>
          <p:cNvSpPr/>
          <p:nvPr/>
        </p:nvSpPr>
        <p:spPr>
          <a:xfrm>
            <a:off x="611560" y="548680"/>
            <a:ext cx="7848872" cy="5493812"/>
          </a:xfrm>
          <a:prstGeom prst="rect">
            <a:avLst/>
          </a:prstGeom>
        </p:spPr>
        <p:txBody>
          <a:bodyPr wrap="square">
            <a:spAutoFit/>
          </a:bodyPr>
          <a:lstStyle/>
          <a:p>
            <a:pPr indent="457200" algn="just">
              <a:lnSpc>
                <a:spcPct val="150000"/>
              </a:lnSpc>
              <a:spcAft>
                <a:spcPts val="0"/>
              </a:spcAft>
            </a:pPr>
            <a:r>
              <a:rPr lang="ru-RU" dirty="0">
                <a:latin typeface="Times New Roman"/>
                <a:ea typeface="Calibri"/>
                <a:cs typeface="Times New Roman"/>
              </a:rPr>
              <a:t>Задачами профессиональной деятельности обучающихся являются:</a:t>
            </a:r>
            <a:endParaRPr lang="ru-RU" sz="1400" dirty="0">
              <a:latin typeface="Calibri"/>
              <a:ea typeface="Calibri"/>
              <a:cs typeface="Times New Roman"/>
            </a:endParaRPr>
          </a:p>
          <a:p>
            <a:pPr indent="457200" algn="just">
              <a:lnSpc>
                <a:spcPct val="150000"/>
              </a:lnSpc>
              <a:spcAft>
                <a:spcPts val="0"/>
              </a:spcAft>
            </a:pPr>
            <a:r>
              <a:rPr lang="ru-RU" dirty="0">
                <a:latin typeface="Times New Roman"/>
                <a:ea typeface="Calibri"/>
                <a:cs typeface="Times New Roman"/>
              </a:rPr>
              <a:t>а) в проектной деятельности:</a:t>
            </a:r>
            <a:endParaRPr lang="ru-RU" sz="1400" dirty="0">
              <a:latin typeface="Calibri"/>
              <a:ea typeface="Calibri"/>
              <a:cs typeface="Times New Roman"/>
            </a:endParaRPr>
          </a:p>
          <a:p>
            <a:pPr marL="342900" lvl="0" indent="457200" algn="just">
              <a:lnSpc>
                <a:spcPct val="150000"/>
              </a:lnSpc>
              <a:spcAft>
                <a:spcPts val="0"/>
              </a:spcAft>
              <a:buFont typeface="Times New Roman"/>
              <a:buChar char="−"/>
              <a:tabLst>
                <a:tab pos="540385" algn="l"/>
              </a:tabLst>
            </a:pPr>
            <a:r>
              <a:rPr lang="ru-RU" dirty="0">
                <a:latin typeface="Times New Roman"/>
                <a:ea typeface="Calibri"/>
                <a:cs typeface="Times New Roman"/>
              </a:rPr>
              <a:t>определение угроз безопасности информации в автоматизированных (информационных) системах;</a:t>
            </a:r>
            <a:endParaRPr lang="ru-RU" sz="1400" dirty="0">
              <a:latin typeface="Calibri"/>
              <a:ea typeface="Calibri"/>
              <a:cs typeface="Times New Roman"/>
            </a:endParaRPr>
          </a:p>
          <a:p>
            <a:pPr marL="342900" lvl="0" indent="457200" algn="just">
              <a:lnSpc>
                <a:spcPct val="150000"/>
              </a:lnSpc>
              <a:spcAft>
                <a:spcPts val="0"/>
              </a:spcAft>
              <a:buFont typeface="Times New Roman"/>
              <a:buChar char="−"/>
              <a:tabLst>
                <a:tab pos="540385" algn="l"/>
              </a:tabLst>
            </a:pPr>
            <a:r>
              <a:rPr lang="ru-RU" dirty="0">
                <a:latin typeface="Times New Roman"/>
                <a:ea typeface="Calibri"/>
                <a:cs typeface="Times New Roman"/>
              </a:rPr>
              <a:t>формирование требований к обеспечению ТЗИ от НСД на объектах информатизации (формирование требований к системе защиты информации объекта информатизации);</a:t>
            </a:r>
            <a:endParaRPr lang="ru-RU" sz="1400" dirty="0">
              <a:latin typeface="Calibri"/>
              <a:ea typeface="Calibri"/>
              <a:cs typeface="Times New Roman"/>
            </a:endParaRPr>
          </a:p>
          <a:p>
            <a:pPr marL="342900" lvl="0" indent="457200" algn="just">
              <a:lnSpc>
                <a:spcPct val="150000"/>
              </a:lnSpc>
              <a:spcAft>
                <a:spcPts val="0"/>
              </a:spcAft>
              <a:buFont typeface="Times New Roman"/>
              <a:buChar char="−"/>
              <a:tabLst>
                <a:tab pos="540385" algn="l"/>
              </a:tabLst>
            </a:pPr>
            <a:r>
              <a:rPr lang="ru-RU" dirty="0">
                <a:latin typeface="Times New Roman"/>
                <a:ea typeface="Calibri"/>
                <a:cs typeface="Times New Roman"/>
              </a:rPr>
              <a:t>разработка способов и средств для обеспечения ТЗИ от НСД на объектах информатизации (разработка системы защиты информации объектов информатизации);</a:t>
            </a:r>
            <a:endParaRPr lang="ru-RU" sz="1400" dirty="0">
              <a:latin typeface="Calibri"/>
              <a:ea typeface="Calibri"/>
              <a:cs typeface="Times New Roman"/>
            </a:endParaRPr>
          </a:p>
          <a:p>
            <a:pPr marL="342900" lvl="0" indent="457200" algn="just">
              <a:lnSpc>
                <a:spcPct val="150000"/>
              </a:lnSpc>
              <a:spcAft>
                <a:spcPts val="0"/>
              </a:spcAft>
              <a:buFont typeface="Times New Roman"/>
              <a:buChar char="−"/>
              <a:tabLst>
                <a:tab pos="540385" algn="l"/>
              </a:tabLst>
            </a:pPr>
            <a:r>
              <a:rPr lang="ru-RU" dirty="0">
                <a:latin typeface="Times New Roman"/>
                <a:ea typeface="Calibri"/>
                <a:cs typeface="Times New Roman"/>
              </a:rPr>
              <a:t>внедрение способов и средств для обеспечения ТЗИ от НСД на объектах информатизации (внедрение системы защиты информации на объектах информатизации);</a:t>
            </a:r>
            <a:endParaRPr lang="ru-RU" sz="1400" dirty="0">
              <a:effectLst/>
              <a:latin typeface="Calibri"/>
              <a:ea typeface="Calibri"/>
              <a:cs typeface="Times New Roman"/>
            </a:endParaRPr>
          </a:p>
        </p:txBody>
      </p:sp>
    </p:spTree>
    <p:extLst>
      <p:ext uri="{BB962C8B-B14F-4D97-AF65-F5344CB8AC3E}">
        <p14:creationId xmlns:p14="http://schemas.microsoft.com/office/powerpoint/2010/main" val="13291620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AutoShape 2"/>
          <p:cNvSpPr>
            <a:spLocks noChangeArrowheads="1"/>
          </p:cNvSpPr>
          <p:nvPr/>
        </p:nvSpPr>
        <p:spPr bwMode="auto">
          <a:xfrm>
            <a:off x="1495425" y="2595563"/>
            <a:ext cx="7629525" cy="3830637"/>
          </a:xfrm>
          <a:prstGeom prst="rightArrow">
            <a:avLst>
              <a:gd name="adj1" fmla="val 87343"/>
              <a:gd name="adj2" fmla="val 3412"/>
            </a:avLst>
          </a:prstGeom>
          <a:gradFill rotWithShape="1">
            <a:gsLst>
              <a:gs pos="0">
                <a:srgbClr val="FF0000"/>
              </a:gs>
              <a:gs pos="50000">
                <a:srgbClr val="EE0000"/>
              </a:gs>
              <a:gs pos="100000">
                <a:srgbClr val="FF0000"/>
              </a:gs>
            </a:gsLst>
            <a:lin ang="0" scaled="1"/>
          </a:gradFill>
          <a:ln w="9525">
            <a:solidFill>
              <a:srgbClr val="000000"/>
            </a:solidFill>
            <a:miter lim="800000"/>
            <a:headEnd/>
            <a:tailEnd/>
          </a:ln>
        </p:spPr>
        <p:txBody>
          <a:bodyPr lIns="18000" tIns="10800" rIns="18000" bIns="10800" anchor="ct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0" hangingPunct="0"/>
            <a:r>
              <a:rPr lang="ru-RU" altLang="ru-RU" sz="700" b="1" i="1" smtClean="0">
                <a:solidFill>
                  <a:srgbClr val="333333"/>
                </a:solidFill>
                <a:cs typeface="+mn-cs"/>
              </a:rPr>
              <a:t>    </a:t>
            </a:r>
            <a:endParaRPr lang="ru-RU" altLang="ru-RU" sz="2800" smtClean="0">
              <a:solidFill>
                <a:srgbClr val="FFFFFF"/>
              </a:solidFill>
              <a:cs typeface="+mn-cs"/>
            </a:endParaRPr>
          </a:p>
        </p:txBody>
      </p:sp>
      <p:sp>
        <p:nvSpPr>
          <p:cNvPr id="384003" name="Rectangle 3"/>
          <p:cNvSpPr>
            <a:spLocks noChangeArrowheads="1"/>
          </p:cNvSpPr>
          <p:nvPr/>
        </p:nvSpPr>
        <p:spPr bwMode="auto">
          <a:xfrm>
            <a:off x="-7938" y="28575"/>
            <a:ext cx="8629651"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0" hangingPunct="0">
              <a:lnSpc>
                <a:spcPct val="90000"/>
              </a:lnSpc>
              <a:defRPr/>
            </a:pPr>
            <a:r>
              <a:rPr lang="ru-RU" altLang="ru-RU" sz="1600" b="1">
                <a:solidFill>
                  <a:srgbClr val="990033"/>
                </a:solidFill>
                <a:effectLst>
                  <a:outerShdw blurRad="38100" dist="38100" dir="2700000" algn="tl">
                    <a:srgbClr val="C0C0C0"/>
                  </a:outerShdw>
                </a:effectLst>
                <a:latin typeface="Times New Roman" panose="02020603050405020304" pitchFamily="18" charset="0"/>
                <a:cs typeface="+mn-cs"/>
              </a:rPr>
              <a:t>МЕТОДИЧЕСКИЙ АППАРАТ ФОРМИРОВАНИЯ СИСТЕМЫ </a:t>
            </a:r>
          </a:p>
          <a:p>
            <a:pPr algn="ctr" eaLnBrk="0" hangingPunct="0">
              <a:lnSpc>
                <a:spcPct val="90000"/>
              </a:lnSpc>
              <a:defRPr/>
            </a:pPr>
            <a:r>
              <a:rPr lang="ru-RU" altLang="ru-RU" sz="1600" b="1">
                <a:solidFill>
                  <a:srgbClr val="990033"/>
                </a:solidFill>
                <a:effectLst>
                  <a:outerShdw blurRad="38100" dist="38100" dir="2700000" algn="tl">
                    <a:srgbClr val="C0C0C0"/>
                  </a:outerShdw>
                </a:effectLst>
                <a:latin typeface="Times New Roman" panose="02020603050405020304" pitchFamily="18" charset="0"/>
                <a:cs typeface="+mn-cs"/>
              </a:rPr>
              <a:t>ОБЕСПЕЧЕНИЯ ИНФОРМАЦИОННОЙ БЕЗОПАСНОСТИ</a:t>
            </a:r>
          </a:p>
        </p:txBody>
      </p:sp>
      <p:sp>
        <p:nvSpPr>
          <p:cNvPr id="19461" name="Rectangle 5"/>
          <p:cNvSpPr>
            <a:spLocks noChangeArrowheads="1"/>
          </p:cNvSpPr>
          <p:nvPr/>
        </p:nvSpPr>
        <p:spPr bwMode="auto">
          <a:xfrm>
            <a:off x="6877050" y="981075"/>
            <a:ext cx="1111250" cy="1222375"/>
          </a:xfrm>
          <a:prstGeom prst="rect">
            <a:avLst/>
          </a:prstGeom>
          <a:gradFill rotWithShape="1">
            <a:gsLst>
              <a:gs pos="0">
                <a:srgbClr val="FFF1DD"/>
              </a:gs>
              <a:gs pos="100000">
                <a:srgbClr val="FF9900"/>
              </a:gs>
            </a:gsLst>
            <a:lin ang="5400000" scaled="1"/>
          </a:gradFill>
          <a:ln w="9525">
            <a:solidFill>
              <a:srgbClr val="000000"/>
            </a:solidFill>
            <a:miter lim="800000"/>
            <a:headEnd/>
            <a:tailEnd/>
          </a:ln>
        </p:spPr>
        <p:txBody>
          <a:bodyPr lIns="18000" tIns="10800" rIns="18000" bIns="10800" anchor="ctr" anchorCtr="1"/>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lnSpc>
                <a:spcPct val="80000"/>
              </a:lnSpc>
            </a:pPr>
            <a:r>
              <a:rPr lang="ru-RU" altLang="ru-RU" sz="1200" b="1" smtClean="0">
                <a:solidFill>
                  <a:srgbClr val="333333"/>
                </a:solidFill>
                <a:cs typeface="+mn-cs"/>
              </a:rPr>
              <a:t>Обеспечение  </a:t>
            </a:r>
          </a:p>
          <a:p>
            <a:pPr algn="ctr" eaLnBrk="0" hangingPunct="0">
              <a:lnSpc>
                <a:spcPct val="80000"/>
              </a:lnSpc>
            </a:pPr>
            <a:r>
              <a:rPr lang="ru-RU" altLang="ru-RU" sz="1200" b="1" smtClean="0">
                <a:solidFill>
                  <a:srgbClr val="333333"/>
                </a:solidFill>
                <a:cs typeface="+mn-cs"/>
              </a:rPr>
              <a:t>целостности,доступности </a:t>
            </a:r>
          </a:p>
          <a:p>
            <a:pPr algn="ctr" eaLnBrk="0" hangingPunct="0">
              <a:lnSpc>
                <a:spcPct val="80000"/>
              </a:lnSpc>
            </a:pPr>
            <a:r>
              <a:rPr lang="ru-RU" altLang="ru-RU" sz="1200" b="1" smtClean="0">
                <a:solidFill>
                  <a:srgbClr val="333333"/>
                </a:solidFill>
                <a:cs typeface="+mn-cs"/>
              </a:rPr>
              <a:t>и конфиден-циальности </a:t>
            </a:r>
          </a:p>
          <a:p>
            <a:pPr algn="ctr" eaLnBrk="0" hangingPunct="0">
              <a:lnSpc>
                <a:spcPct val="80000"/>
              </a:lnSpc>
            </a:pPr>
            <a:r>
              <a:rPr lang="ru-RU" altLang="ru-RU" sz="1200" b="1" smtClean="0">
                <a:solidFill>
                  <a:srgbClr val="333333"/>
                </a:solidFill>
                <a:cs typeface="+mn-cs"/>
              </a:rPr>
              <a:t>информации</a:t>
            </a:r>
            <a:endParaRPr lang="ru-RU" altLang="ru-RU" sz="2000" smtClean="0">
              <a:solidFill>
                <a:srgbClr val="333333"/>
              </a:solidFill>
              <a:cs typeface="+mn-cs"/>
            </a:endParaRPr>
          </a:p>
        </p:txBody>
      </p:sp>
      <p:sp>
        <p:nvSpPr>
          <p:cNvPr id="19462" name="Rectangle 6"/>
          <p:cNvSpPr>
            <a:spLocks noChangeArrowheads="1"/>
          </p:cNvSpPr>
          <p:nvPr/>
        </p:nvSpPr>
        <p:spPr bwMode="auto">
          <a:xfrm>
            <a:off x="1314450" y="1001713"/>
            <a:ext cx="1290638" cy="1209675"/>
          </a:xfrm>
          <a:prstGeom prst="rect">
            <a:avLst/>
          </a:prstGeom>
          <a:gradFill rotWithShape="1">
            <a:gsLst>
              <a:gs pos="0">
                <a:srgbClr val="FFF1DD"/>
              </a:gs>
              <a:gs pos="100000">
                <a:srgbClr val="FF9900"/>
              </a:gs>
            </a:gsLst>
            <a:lin ang="5400000" scaled="1"/>
          </a:gradFill>
          <a:ln w="9525">
            <a:solidFill>
              <a:srgbClr val="000000"/>
            </a:solidFill>
            <a:miter lim="800000"/>
            <a:headEnd/>
            <a:tailEnd/>
          </a:ln>
        </p:spPr>
        <p:txBody>
          <a:bodyPr lIns="18000" tIns="10800" rIns="18000" bIns="10800" anchor="ctr" anchorCtr="1"/>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a:r>
              <a:rPr lang="ru-RU" altLang="ru-RU" sz="1200" b="1" smtClean="0">
                <a:solidFill>
                  <a:srgbClr val="333333"/>
                </a:solidFill>
                <a:cs typeface="+mn-cs"/>
              </a:rPr>
              <a:t>Формирование эффективной системы</a:t>
            </a:r>
          </a:p>
          <a:p>
            <a:pPr algn="ctr"/>
            <a:r>
              <a:rPr lang="ru-RU" altLang="ru-RU" sz="1200" b="1" smtClean="0">
                <a:solidFill>
                  <a:srgbClr val="333333"/>
                </a:solidFill>
                <a:cs typeface="+mn-cs"/>
              </a:rPr>
              <a:t>управления  </a:t>
            </a:r>
          </a:p>
        </p:txBody>
      </p:sp>
      <p:sp>
        <p:nvSpPr>
          <p:cNvPr id="19463" name="Rectangle 7"/>
          <p:cNvSpPr>
            <a:spLocks noChangeArrowheads="1"/>
          </p:cNvSpPr>
          <p:nvPr/>
        </p:nvSpPr>
        <p:spPr bwMode="auto">
          <a:xfrm>
            <a:off x="2641600" y="1011238"/>
            <a:ext cx="1371600" cy="1209675"/>
          </a:xfrm>
          <a:prstGeom prst="rect">
            <a:avLst/>
          </a:prstGeom>
          <a:gradFill rotWithShape="1">
            <a:gsLst>
              <a:gs pos="0">
                <a:srgbClr val="FFF1DD"/>
              </a:gs>
              <a:gs pos="100000">
                <a:srgbClr val="FF9900"/>
              </a:gs>
            </a:gsLst>
            <a:lin ang="5400000" scaled="1"/>
          </a:gradFill>
          <a:ln w="9525">
            <a:solidFill>
              <a:srgbClr val="000000"/>
            </a:solidFill>
            <a:miter lim="800000"/>
            <a:headEnd/>
            <a:tailEnd/>
          </a:ln>
        </p:spPr>
        <p:txBody>
          <a:bodyPr lIns="18000" tIns="10800" rIns="18000" bIns="10800" anchor="ctr" anchorCtr="1"/>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lnSpc>
                <a:spcPct val="80000"/>
              </a:lnSpc>
            </a:pPr>
            <a:r>
              <a:rPr lang="ru-RU" altLang="ru-RU" sz="1200" b="1" smtClean="0">
                <a:solidFill>
                  <a:srgbClr val="333333"/>
                </a:solidFill>
                <a:cs typeface="+mn-cs"/>
              </a:rPr>
              <a:t>Формирование </a:t>
            </a:r>
          </a:p>
          <a:p>
            <a:pPr algn="ctr" eaLnBrk="0" hangingPunct="0">
              <a:lnSpc>
                <a:spcPct val="80000"/>
              </a:lnSpc>
            </a:pPr>
            <a:r>
              <a:rPr lang="ru-RU" altLang="ru-RU" sz="1200" b="1" smtClean="0">
                <a:solidFill>
                  <a:srgbClr val="333333"/>
                </a:solidFill>
                <a:cs typeface="+mn-cs"/>
              </a:rPr>
              <a:t>национального патриотического, корпоративного</a:t>
            </a:r>
          </a:p>
          <a:p>
            <a:pPr algn="ctr" eaLnBrk="0" hangingPunct="0">
              <a:lnSpc>
                <a:spcPct val="80000"/>
              </a:lnSpc>
            </a:pPr>
            <a:r>
              <a:rPr lang="ru-RU" altLang="ru-RU" sz="1200" b="1" smtClean="0">
                <a:solidFill>
                  <a:srgbClr val="333333"/>
                </a:solidFill>
                <a:cs typeface="+mn-cs"/>
              </a:rPr>
              <a:t>мировоззрения,</a:t>
            </a:r>
          </a:p>
          <a:p>
            <a:pPr algn="ctr" eaLnBrk="0" hangingPunct="0">
              <a:lnSpc>
                <a:spcPct val="80000"/>
              </a:lnSpc>
            </a:pPr>
            <a:r>
              <a:rPr lang="ru-RU" altLang="ru-RU" sz="1200" b="1" smtClean="0">
                <a:solidFill>
                  <a:srgbClr val="333333"/>
                </a:solidFill>
                <a:cs typeface="+mn-cs"/>
              </a:rPr>
              <a:t> ценностей, смыслов, </a:t>
            </a:r>
          </a:p>
          <a:p>
            <a:pPr algn="ctr" eaLnBrk="0" hangingPunct="0">
              <a:lnSpc>
                <a:spcPct val="80000"/>
              </a:lnSpc>
            </a:pPr>
            <a:r>
              <a:rPr lang="ru-RU" altLang="ru-RU" sz="1200" b="1" smtClean="0">
                <a:solidFill>
                  <a:srgbClr val="333333"/>
                </a:solidFill>
                <a:cs typeface="+mn-cs"/>
              </a:rPr>
              <a:t>целей</a:t>
            </a:r>
            <a:r>
              <a:rPr lang="ru-RU" altLang="ru-RU" sz="1200" smtClean="0">
                <a:solidFill>
                  <a:srgbClr val="333333"/>
                </a:solidFill>
                <a:cs typeface="+mn-cs"/>
              </a:rPr>
              <a:t> </a:t>
            </a:r>
            <a:endParaRPr lang="ru-RU" altLang="ru-RU" sz="2000" smtClean="0">
              <a:solidFill>
                <a:srgbClr val="333333"/>
              </a:solidFill>
              <a:cs typeface="+mn-cs"/>
            </a:endParaRPr>
          </a:p>
        </p:txBody>
      </p:sp>
      <p:sp>
        <p:nvSpPr>
          <p:cNvPr id="19464" name="Rectangle 8"/>
          <p:cNvSpPr>
            <a:spLocks noChangeArrowheads="1"/>
          </p:cNvSpPr>
          <p:nvPr/>
        </p:nvSpPr>
        <p:spPr bwMode="auto">
          <a:xfrm>
            <a:off x="5495925" y="990600"/>
            <a:ext cx="1319213" cy="1217613"/>
          </a:xfrm>
          <a:prstGeom prst="rect">
            <a:avLst/>
          </a:prstGeom>
          <a:gradFill rotWithShape="1">
            <a:gsLst>
              <a:gs pos="0">
                <a:srgbClr val="FFF1DD"/>
              </a:gs>
              <a:gs pos="100000">
                <a:srgbClr val="FF9900"/>
              </a:gs>
            </a:gsLst>
            <a:lin ang="5400000" scaled="1"/>
          </a:gradFill>
          <a:ln w="9525">
            <a:solidFill>
              <a:srgbClr val="000000"/>
            </a:solidFill>
            <a:miter lim="800000"/>
            <a:headEnd/>
            <a:tailEnd/>
          </a:ln>
        </p:spPr>
        <p:txBody>
          <a:bodyPr lIns="18000" tIns="10800" rIns="18000" bIns="10800" anchor="ctr" anchorCtr="1"/>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lnSpc>
                <a:spcPct val="80000"/>
              </a:lnSpc>
            </a:pPr>
            <a:r>
              <a:rPr lang="ru-RU" altLang="ru-RU" sz="1200" b="1" smtClean="0">
                <a:solidFill>
                  <a:srgbClr val="333333"/>
                </a:solidFill>
                <a:cs typeface="+mn-cs"/>
              </a:rPr>
              <a:t>Совершен-ствование  </a:t>
            </a:r>
          </a:p>
          <a:p>
            <a:pPr algn="ctr" eaLnBrk="0" hangingPunct="0">
              <a:lnSpc>
                <a:spcPct val="80000"/>
              </a:lnSpc>
            </a:pPr>
            <a:r>
              <a:rPr lang="ru-RU" altLang="ru-RU" sz="1200" b="1" smtClean="0">
                <a:solidFill>
                  <a:srgbClr val="333333"/>
                </a:solidFill>
                <a:cs typeface="+mn-cs"/>
              </a:rPr>
              <a:t>образованности и профессио-нальной компетентности</a:t>
            </a:r>
            <a:endParaRPr lang="ru-RU" altLang="ru-RU" sz="2000" smtClean="0">
              <a:solidFill>
                <a:srgbClr val="333333"/>
              </a:solidFill>
              <a:cs typeface="+mn-cs"/>
            </a:endParaRPr>
          </a:p>
        </p:txBody>
      </p:sp>
      <p:sp>
        <p:nvSpPr>
          <p:cNvPr id="19465" name="Rectangle 9"/>
          <p:cNvSpPr>
            <a:spLocks noChangeArrowheads="1"/>
          </p:cNvSpPr>
          <p:nvPr/>
        </p:nvSpPr>
        <p:spPr bwMode="auto">
          <a:xfrm>
            <a:off x="4062413" y="998538"/>
            <a:ext cx="1387475" cy="1209675"/>
          </a:xfrm>
          <a:prstGeom prst="rect">
            <a:avLst/>
          </a:prstGeom>
          <a:gradFill rotWithShape="1">
            <a:gsLst>
              <a:gs pos="0">
                <a:srgbClr val="FFF1DD"/>
              </a:gs>
              <a:gs pos="100000">
                <a:srgbClr val="FF9900"/>
              </a:gs>
            </a:gsLst>
            <a:lin ang="5400000" scaled="1"/>
          </a:gradFill>
          <a:ln w="9525">
            <a:solidFill>
              <a:srgbClr val="000000"/>
            </a:solidFill>
            <a:miter lim="800000"/>
            <a:headEnd/>
            <a:tailEnd/>
          </a:ln>
        </p:spPr>
        <p:txBody>
          <a:bodyPr lIns="18000" tIns="10800" rIns="18000" bIns="10800" anchor="ctr" anchorCtr="1"/>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lnSpc>
                <a:spcPct val="90000"/>
              </a:lnSpc>
            </a:pPr>
            <a:r>
              <a:rPr lang="ru-RU" altLang="ru-RU" sz="1200" b="1" smtClean="0">
                <a:solidFill>
                  <a:srgbClr val="333333"/>
                </a:solidFill>
                <a:cs typeface="+mn-cs"/>
              </a:rPr>
              <a:t>Развитие современных технико-технологических основ </a:t>
            </a:r>
          </a:p>
          <a:p>
            <a:pPr algn="ctr" eaLnBrk="0" hangingPunct="0">
              <a:lnSpc>
                <a:spcPct val="90000"/>
              </a:lnSpc>
            </a:pPr>
            <a:r>
              <a:rPr lang="ru-RU" altLang="ru-RU" sz="1200" b="1" smtClean="0">
                <a:solidFill>
                  <a:srgbClr val="333333"/>
                </a:solidFill>
                <a:cs typeface="+mn-cs"/>
              </a:rPr>
              <a:t>управления  </a:t>
            </a:r>
          </a:p>
        </p:txBody>
      </p:sp>
      <p:sp>
        <p:nvSpPr>
          <p:cNvPr id="19466" name="Rectangle 10"/>
          <p:cNvSpPr>
            <a:spLocks noChangeArrowheads="1"/>
          </p:cNvSpPr>
          <p:nvPr/>
        </p:nvSpPr>
        <p:spPr bwMode="auto">
          <a:xfrm>
            <a:off x="1431925" y="649288"/>
            <a:ext cx="7631113" cy="293687"/>
          </a:xfrm>
          <a:prstGeom prst="rect">
            <a:avLst/>
          </a:prstGeom>
          <a:gradFill rotWithShape="1">
            <a:gsLst>
              <a:gs pos="0">
                <a:srgbClr val="FFF1DD"/>
              </a:gs>
              <a:gs pos="100000">
                <a:srgbClr val="FF9900"/>
              </a:gs>
            </a:gsLst>
            <a:lin ang="5400000" scaled="1"/>
          </a:gradFill>
          <a:ln w="9525">
            <a:solidFill>
              <a:srgbClr val="000000"/>
            </a:solidFill>
            <a:miter lim="800000"/>
            <a:headEnd/>
            <a:tailEnd/>
          </a:ln>
        </p:spPr>
        <p:txBody>
          <a:bodyPr lIns="36000" tIns="10800" rIns="36000" bIns="10800" anchor="ctr" anchorCtr="1"/>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r>
              <a:rPr lang="ru-RU" altLang="ru-RU" sz="1400" b="1" i="1" smtClean="0">
                <a:solidFill>
                  <a:srgbClr val="333333"/>
                </a:solidFill>
                <a:cs typeface="+mn-cs"/>
              </a:rPr>
              <a:t>ЗАДАЧИ ОБЕСПЕЧЕНИЯ ИНФОРМАЦИОННОЙ БЕЗОПАСНОСТИ</a:t>
            </a:r>
            <a:endParaRPr lang="ru-RU" altLang="ru-RU" sz="2800" b="1" i="1" smtClean="0">
              <a:solidFill>
                <a:srgbClr val="333333"/>
              </a:solidFill>
              <a:cs typeface="+mn-cs"/>
            </a:endParaRPr>
          </a:p>
        </p:txBody>
      </p:sp>
      <p:sp>
        <p:nvSpPr>
          <p:cNvPr id="19467" name="Rectangle 11"/>
          <p:cNvSpPr>
            <a:spLocks noChangeArrowheads="1"/>
          </p:cNvSpPr>
          <p:nvPr/>
        </p:nvSpPr>
        <p:spPr bwMode="auto">
          <a:xfrm>
            <a:off x="53975" y="2644775"/>
            <a:ext cx="1387475" cy="3609975"/>
          </a:xfrm>
          <a:prstGeom prst="rect">
            <a:avLst/>
          </a:prstGeom>
          <a:solidFill>
            <a:srgbClr val="FFFFFF"/>
          </a:solidFill>
          <a:ln w="9525">
            <a:solidFill>
              <a:srgbClr val="000000"/>
            </a:solidFill>
            <a:miter lim="800000"/>
            <a:headEnd/>
            <a:tailEnd/>
          </a:ln>
        </p:spPr>
        <p:txBody>
          <a:bodyPr lIns="18000" tIns="10800" rIns="18000" bIns="10800" anchor="ctr" anchorCtr="1"/>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0" hangingPunct="0">
              <a:lnSpc>
                <a:spcPct val="110000"/>
              </a:lnSpc>
              <a:buClr>
                <a:srgbClr val="CC3300"/>
              </a:buClr>
              <a:buFont typeface="Wingdings" pitchFamily="2" charset="2"/>
              <a:buChar char="v"/>
            </a:pPr>
            <a:r>
              <a:rPr lang="ru-RU" altLang="ru-RU" sz="1100" b="1" smtClean="0">
                <a:solidFill>
                  <a:srgbClr val="333333"/>
                </a:solidFill>
                <a:cs typeface="+mn-cs"/>
              </a:rPr>
              <a:t>ПОДДЕРЖАНИЕ УСЛОВИЙ ЭФФЕКТИВНОГО УПРАВЛЕНИЯ</a:t>
            </a:r>
          </a:p>
          <a:p>
            <a:pPr eaLnBrk="0" hangingPunct="0">
              <a:lnSpc>
                <a:spcPct val="110000"/>
              </a:lnSpc>
              <a:buClr>
                <a:srgbClr val="CC3300"/>
              </a:buClr>
              <a:buFont typeface="Wingdings" pitchFamily="2" charset="2"/>
              <a:buNone/>
            </a:pPr>
            <a:endParaRPr lang="ru-RU" altLang="ru-RU" sz="1100" b="1" smtClean="0">
              <a:solidFill>
                <a:srgbClr val="333333"/>
              </a:solidFill>
              <a:cs typeface="+mn-cs"/>
            </a:endParaRPr>
          </a:p>
          <a:p>
            <a:pPr eaLnBrk="0" hangingPunct="0">
              <a:lnSpc>
                <a:spcPct val="110000"/>
              </a:lnSpc>
              <a:buClr>
                <a:srgbClr val="CC3300"/>
              </a:buClr>
              <a:buFont typeface="Wingdings" pitchFamily="2" charset="2"/>
              <a:buChar char="v"/>
            </a:pPr>
            <a:r>
              <a:rPr lang="ru-RU" altLang="ru-RU" sz="1100" b="1" smtClean="0">
                <a:solidFill>
                  <a:srgbClr val="333333"/>
                </a:solidFill>
                <a:cs typeface="+mn-cs"/>
              </a:rPr>
              <a:t>  СОХРАНЕНИЕ ПОЗИТИВНЫХ ТЕНДЕНЦИЙ РАЗВИТИЯ</a:t>
            </a:r>
          </a:p>
          <a:p>
            <a:pPr eaLnBrk="0" hangingPunct="0">
              <a:lnSpc>
                <a:spcPct val="110000"/>
              </a:lnSpc>
              <a:buClr>
                <a:srgbClr val="CC3300"/>
              </a:buClr>
              <a:buFont typeface="Wingdings" pitchFamily="2" charset="2"/>
              <a:buNone/>
            </a:pPr>
            <a:endParaRPr lang="ru-RU" altLang="ru-RU" sz="1100" b="1" smtClean="0">
              <a:solidFill>
                <a:srgbClr val="333333"/>
              </a:solidFill>
              <a:cs typeface="+mn-cs"/>
            </a:endParaRPr>
          </a:p>
          <a:p>
            <a:pPr eaLnBrk="0" hangingPunct="0">
              <a:lnSpc>
                <a:spcPct val="110000"/>
              </a:lnSpc>
              <a:buClr>
                <a:srgbClr val="CC3300"/>
              </a:buClr>
              <a:buFont typeface="Wingdings" pitchFamily="2" charset="2"/>
              <a:buChar char="v"/>
            </a:pPr>
            <a:r>
              <a:rPr lang="ru-RU" altLang="ru-RU" sz="1100" b="1" smtClean="0">
                <a:solidFill>
                  <a:srgbClr val="333333"/>
                </a:solidFill>
                <a:cs typeface="+mn-cs"/>
              </a:rPr>
              <a:t> СОХРАНЕНИЕ ОСНОВ КУЛЬТУРЫ, РАЗВИТИЕ БИЗНЕСА  И ПОДДЕРЖАНИЕ СПЛОЧЕННОСТИ КОЛЛЕКТИВА  </a:t>
            </a:r>
          </a:p>
        </p:txBody>
      </p:sp>
      <p:sp>
        <p:nvSpPr>
          <p:cNvPr id="19468" name="AutoShape 12"/>
          <p:cNvSpPr>
            <a:spLocks noChangeArrowheads="1"/>
          </p:cNvSpPr>
          <p:nvPr/>
        </p:nvSpPr>
        <p:spPr bwMode="auto">
          <a:xfrm>
            <a:off x="0" y="593725"/>
            <a:ext cx="1392238" cy="1981200"/>
          </a:xfrm>
          <a:prstGeom prst="downArrow">
            <a:avLst>
              <a:gd name="adj1" fmla="val 78602"/>
              <a:gd name="adj2" fmla="val 19870"/>
            </a:avLst>
          </a:prstGeom>
          <a:gradFill rotWithShape="1">
            <a:gsLst>
              <a:gs pos="0">
                <a:srgbClr val="FFFFFF"/>
              </a:gs>
              <a:gs pos="50000">
                <a:srgbClr val="FF99CC"/>
              </a:gs>
              <a:gs pos="100000">
                <a:srgbClr val="FFFFFF"/>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r>
              <a:rPr lang="ru-RU" altLang="ru-RU" sz="1400" b="1" i="1" smtClean="0">
                <a:solidFill>
                  <a:srgbClr val="333333"/>
                </a:solidFill>
                <a:cs typeface="+mn-cs"/>
              </a:rPr>
              <a:t>ЦЕЛЬ </a:t>
            </a:r>
          </a:p>
          <a:p>
            <a:pPr algn="ctr" eaLnBrk="0" hangingPunct="0"/>
            <a:r>
              <a:rPr lang="ru-RU" altLang="ru-RU" sz="1000" b="1" i="1" smtClean="0">
                <a:solidFill>
                  <a:srgbClr val="333333"/>
                </a:solidFill>
                <a:cs typeface="+mn-cs"/>
              </a:rPr>
              <a:t>ОБЕСПЕЧЕНИЯ</a:t>
            </a:r>
          </a:p>
          <a:p>
            <a:pPr algn="ctr" eaLnBrk="0" hangingPunct="0"/>
            <a:r>
              <a:rPr lang="ru-RU" altLang="ru-RU" sz="1000" b="1" i="1" smtClean="0">
                <a:solidFill>
                  <a:srgbClr val="333333"/>
                </a:solidFill>
                <a:cs typeface="+mn-cs"/>
              </a:rPr>
              <a:t>ИНФОРМА-</a:t>
            </a:r>
          </a:p>
          <a:p>
            <a:pPr algn="ctr" eaLnBrk="0" hangingPunct="0"/>
            <a:r>
              <a:rPr lang="ru-RU" altLang="ru-RU" sz="1000" b="1" i="1" smtClean="0">
                <a:solidFill>
                  <a:srgbClr val="333333"/>
                </a:solidFill>
                <a:cs typeface="+mn-cs"/>
              </a:rPr>
              <a:t>ЦИОННОЙ</a:t>
            </a:r>
          </a:p>
          <a:p>
            <a:pPr algn="ctr" eaLnBrk="0" hangingPunct="0"/>
            <a:r>
              <a:rPr lang="ru-RU" altLang="ru-RU" sz="1000" b="1" i="1" smtClean="0">
                <a:solidFill>
                  <a:srgbClr val="333333"/>
                </a:solidFill>
                <a:cs typeface="+mn-cs"/>
              </a:rPr>
              <a:t> БЕЗОПАС-</a:t>
            </a:r>
          </a:p>
          <a:p>
            <a:pPr algn="ctr" eaLnBrk="0" hangingPunct="0"/>
            <a:r>
              <a:rPr lang="ru-RU" altLang="ru-RU" sz="1000" b="1" i="1" smtClean="0">
                <a:solidFill>
                  <a:srgbClr val="333333"/>
                </a:solidFill>
                <a:cs typeface="+mn-cs"/>
              </a:rPr>
              <a:t>НОСТИ</a:t>
            </a:r>
          </a:p>
        </p:txBody>
      </p:sp>
      <p:sp>
        <p:nvSpPr>
          <p:cNvPr id="384013" name="Rectangle 13"/>
          <p:cNvSpPr>
            <a:spLocks noChangeArrowheads="1"/>
          </p:cNvSpPr>
          <p:nvPr/>
        </p:nvSpPr>
        <p:spPr bwMode="auto">
          <a:xfrm>
            <a:off x="8023225" y="1022350"/>
            <a:ext cx="1030288" cy="1181100"/>
          </a:xfrm>
          <a:prstGeom prst="rect">
            <a:avLst/>
          </a:prstGeom>
          <a:gradFill rotWithShape="1">
            <a:gsLst>
              <a:gs pos="0">
                <a:srgbClr val="FF9900">
                  <a:gamma/>
                  <a:tint val="13333"/>
                  <a:invGamma/>
                </a:srgbClr>
              </a:gs>
              <a:gs pos="100000">
                <a:srgbClr val="FF9900"/>
              </a:gs>
            </a:gsLst>
            <a:lin ang="5400000" scaled="1"/>
          </a:gradFill>
          <a:ln w="9525">
            <a:solidFill>
              <a:srgbClr val="000000"/>
            </a:solidFill>
            <a:miter lim="800000"/>
            <a:headEnd/>
            <a:tailEnd/>
          </a:ln>
        </p:spPr>
        <p:txBody>
          <a:bodyPr lIns="18000" tIns="10800" rIns="18000" bIns="10800" anchor="ctr" anchorCtr="1"/>
          <a:lstStyle/>
          <a:p>
            <a:pPr algn="ctr" eaLnBrk="0" hangingPunct="0">
              <a:lnSpc>
                <a:spcPts val="1100"/>
              </a:lnSpc>
              <a:defRPr/>
            </a:pPr>
            <a:r>
              <a:rPr lang="ru-RU" altLang="ru-RU" sz="800" b="1">
                <a:solidFill>
                  <a:srgbClr val="333333"/>
                </a:solidFill>
                <a:latin typeface="Arial" pitchFamily="34" charset="0"/>
                <a:cs typeface="+mn-cs"/>
              </a:rPr>
              <a:t>  </a:t>
            </a:r>
            <a:r>
              <a:rPr lang="ru-RU" altLang="ru-RU" sz="1200" b="1">
                <a:solidFill>
                  <a:srgbClr val="333333"/>
                </a:solidFill>
                <a:latin typeface="Arial" pitchFamily="34" charset="0"/>
                <a:cs typeface="+mn-cs"/>
              </a:rPr>
              <a:t>Нейтрали-зация </a:t>
            </a:r>
          </a:p>
          <a:p>
            <a:pPr algn="ctr" eaLnBrk="0" hangingPunct="0">
              <a:lnSpc>
                <a:spcPts val="1100"/>
              </a:lnSpc>
              <a:defRPr/>
            </a:pPr>
            <a:r>
              <a:rPr lang="ru-RU" altLang="ru-RU" sz="1200" b="1">
                <a:solidFill>
                  <a:srgbClr val="333333"/>
                </a:solidFill>
                <a:latin typeface="Arial" pitchFamily="34" charset="0"/>
                <a:cs typeface="+mn-cs"/>
              </a:rPr>
              <a:t>угроз в информа-ционной сфере</a:t>
            </a:r>
            <a:r>
              <a:rPr lang="ru-RU" altLang="ru-RU">
                <a:solidFill>
                  <a:srgbClr val="333333"/>
                </a:solidFill>
                <a:effectLst>
                  <a:outerShdw blurRad="38100" dist="38100" dir="2700000" algn="tl">
                    <a:srgbClr val="000000"/>
                  </a:outerShdw>
                </a:effectLst>
                <a:latin typeface="Arial" pitchFamily="34" charset="0"/>
                <a:cs typeface="+mn-cs"/>
              </a:rPr>
              <a:t> </a:t>
            </a:r>
            <a:r>
              <a:rPr lang="ru-RU" altLang="ru-RU" sz="1200" b="1">
                <a:solidFill>
                  <a:srgbClr val="333333"/>
                </a:solidFill>
                <a:latin typeface="Arial" pitchFamily="34" charset="0"/>
                <a:cs typeface="+mn-cs"/>
              </a:rPr>
              <a:t>и их  источников </a:t>
            </a:r>
          </a:p>
        </p:txBody>
      </p:sp>
      <p:sp>
        <p:nvSpPr>
          <p:cNvPr id="384014" name="AutoShape 14"/>
          <p:cNvSpPr>
            <a:spLocks noChangeArrowheads="1"/>
          </p:cNvSpPr>
          <p:nvPr/>
        </p:nvSpPr>
        <p:spPr bwMode="auto">
          <a:xfrm>
            <a:off x="1477963" y="2574925"/>
            <a:ext cx="7667625" cy="241300"/>
          </a:xfrm>
          <a:prstGeom prst="downArrow">
            <a:avLst>
              <a:gd name="adj1" fmla="val 95944"/>
              <a:gd name="adj2" fmla="val 27435"/>
            </a:avLst>
          </a:prstGeom>
          <a:solidFill>
            <a:srgbClr val="9900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a:r>
              <a:rPr lang="ru-RU" altLang="ru-RU" sz="1400" b="1" smtClean="0">
                <a:solidFill>
                  <a:srgbClr val="FFFFFF"/>
                </a:solidFill>
                <a:cs typeface="+mn-cs"/>
              </a:rPr>
              <a:t>СИСТЕМА ОБЕСПЕЧЕНИЯ ИНФОРМАЦИОННОЙ БЕЗОПАСНОСТИ</a:t>
            </a:r>
          </a:p>
        </p:txBody>
      </p:sp>
      <p:grpSp>
        <p:nvGrpSpPr>
          <p:cNvPr id="384015" name="Group 15"/>
          <p:cNvGrpSpPr>
            <a:grpSpLocks/>
          </p:cNvGrpSpPr>
          <p:nvPr/>
        </p:nvGrpSpPr>
        <p:grpSpPr bwMode="auto">
          <a:xfrm>
            <a:off x="1517650" y="2860675"/>
            <a:ext cx="7446963" cy="1830388"/>
            <a:chOff x="1036" y="1802"/>
            <a:chExt cx="5082" cy="1153"/>
          </a:xfrm>
        </p:grpSpPr>
        <p:sp>
          <p:nvSpPr>
            <p:cNvPr id="19496" name="Rectangle 16"/>
            <p:cNvSpPr>
              <a:spLocks noChangeArrowheads="1"/>
            </p:cNvSpPr>
            <p:nvPr/>
          </p:nvSpPr>
          <p:spPr bwMode="auto">
            <a:xfrm>
              <a:off x="3833" y="1806"/>
              <a:ext cx="1431" cy="411"/>
            </a:xfrm>
            <a:prstGeom prst="rect">
              <a:avLst/>
            </a:prstGeom>
            <a:gradFill rotWithShape="1">
              <a:gsLst>
                <a:gs pos="0">
                  <a:srgbClr val="FFFF99"/>
                </a:gs>
                <a:gs pos="50000">
                  <a:srgbClr val="FFFFFF"/>
                </a:gs>
                <a:gs pos="100000">
                  <a:srgbClr val="FFFF99"/>
                </a:gs>
              </a:gsLst>
              <a:lin ang="5400000" scaled="1"/>
            </a:gradFill>
            <a:ln w="9525">
              <a:solidFill>
                <a:srgbClr val="000000"/>
              </a:solidFill>
              <a:miter lim="800000"/>
              <a:headEnd/>
              <a:tailEnd/>
            </a:ln>
          </p:spPr>
          <p:txBody>
            <a:bodyPr lIns="18000" tIns="10800" rIns="18000" bIns="10800" anchor="ctr" anchorCtr="1"/>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lnSpc>
                  <a:spcPct val="80000"/>
                </a:lnSpc>
              </a:pPr>
              <a:r>
                <a:rPr lang="ru-RU" altLang="ru-RU" sz="1200" b="1" smtClean="0">
                  <a:solidFill>
                    <a:srgbClr val="333333"/>
                  </a:solidFill>
                  <a:cs typeface="+mn-cs"/>
                </a:rPr>
                <a:t>Подсистема </a:t>
              </a:r>
            </a:p>
            <a:p>
              <a:pPr algn="ctr" eaLnBrk="0" hangingPunct="0">
                <a:lnSpc>
                  <a:spcPct val="80000"/>
                </a:lnSpc>
              </a:pPr>
              <a:r>
                <a:rPr lang="ru-RU" altLang="ru-RU" sz="1200" b="1" smtClean="0">
                  <a:solidFill>
                    <a:srgbClr val="333333"/>
                  </a:solidFill>
                  <a:cs typeface="+mn-cs"/>
                </a:rPr>
                <a:t>лингвистического, семантико-логического</a:t>
              </a:r>
            </a:p>
            <a:p>
              <a:pPr algn="ctr" eaLnBrk="0" hangingPunct="0">
                <a:lnSpc>
                  <a:spcPct val="80000"/>
                </a:lnSpc>
              </a:pPr>
              <a:r>
                <a:rPr lang="ru-RU" altLang="ru-RU" sz="1200" b="1" smtClean="0">
                  <a:solidFill>
                    <a:srgbClr val="333333"/>
                  </a:solidFill>
                  <a:cs typeface="+mn-cs"/>
                </a:rPr>
                <a:t> обеспечения </a:t>
              </a:r>
            </a:p>
          </p:txBody>
        </p:sp>
        <p:sp>
          <p:nvSpPr>
            <p:cNvPr id="19497" name="Rectangle 17"/>
            <p:cNvSpPr>
              <a:spLocks noChangeArrowheads="1"/>
            </p:cNvSpPr>
            <p:nvPr/>
          </p:nvSpPr>
          <p:spPr bwMode="auto">
            <a:xfrm>
              <a:off x="1042" y="2592"/>
              <a:ext cx="2758" cy="213"/>
            </a:xfrm>
            <a:prstGeom prst="rect">
              <a:avLst/>
            </a:prstGeom>
            <a:gradFill rotWithShape="1">
              <a:gsLst>
                <a:gs pos="0">
                  <a:srgbClr val="FFFF99"/>
                </a:gs>
                <a:gs pos="50000">
                  <a:srgbClr val="FFFFFF"/>
                </a:gs>
                <a:gs pos="100000">
                  <a:srgbClr val="FFFF99"/>
                </a:gs>
              </a:gsLst>
              <a:lin ang="5400000" scaled="1"/>
            </a:gradFill>
            <a:ln w="9525">
              <a:solidFill>
                <a:srgbClr val="000000"/>
              </a:solidFill>
              <a:miter lim="800000"/>
              <a:headEnd/>
              <a:tailEnd/>
            </a:ln>
          </p:spPr>
          <p:txBody>
            <a:bodyPr lIns="18000" tIns="10800" rIns="18000" bIns="10800" anchor="ctr" anchorCtr="1"/>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lnSpc>
                  <a:spcPct val="80000"/>
                </a:lnSpc>
              </a:pPr>
              <a:r>
                <a:rPr lang="ru-RU" altLang="ru-RU" sz="1200" b="1" smtClean="0">
                  <a:solidFill>
                    <a:srgbClr val="333333"/>
                  </a:solidFill>
                  <a:cs typeface="+mn-cs"/>
                </a:rPr>
                <a:t>Подсистема анализа, прогнозирования и контроля</a:t>
              </a:r>
              <a:endParaRPr lang="ru-RU" altLang="ru-RU" sz="2000" smtClean="0">
                <a:solidFill>
                  <a:srgbClr val="333333"/>
                </a:solidFill>
                <a:cs typeface="+mn-cs"/>
              </a:endParaRPr>
            </a:p>
          </p:txBody>
        </p:sp>
        <p:sp>
          <p:nvSpPr>
            <p:cNvPr id="19498" name="Rectangle 18"/>
            <p:cNvSpPr>
              <a:spLocks noChangeArrowheads="1"/>
            </p:cNvSpPr>
            <p:nvPr/>
          </p:nvSpPr>
          <p:spPr bwMode="auto">
            <a:xfrm>
              <a:off x="2081" y="2037"/>
              <a:ext cx="1710" cy="211"/>
            </a:xfrm>
            <a:prstGeom prst="rect">
              <a:avLst/>
            </a:prstGeom>
            <a:gradFill rotWithShape="1">
              <a:gsLst>
                <a:gs pos="0">
                  <a:srgbClr val="FFFF99"/>
                </a:gs>
                <a:gs pos="50000">
                  <a:srgbClr val="FFFFFF"/>
                </a:gs>
                <a:gs pos="100000">
                  <a:srgbClr val="FFFF99"/>
                </a:gs>
              </a:gsLst>
              <a:lin ang="5400000" scaled="1"/>
            </a:gradFill>
            <a:ln w="9525">
              <a:solidFill>
                <a:srgbClr val="000000"/>
              </a:solidFill>
              <a:miter lim="800000"/>
              <a:headEnd/>
              <a:tailEnd/>
            </a:ln>
          </p:spPr>
          <p:txBody>
            <a:bodyPr lIns="18000" tIns="10800" rIns="18000" bIns="10800" anchor="ctr" anchorCtr="1"/>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lnSpc>
                  <a:spcPct val="80000"/>
                </a:lnSpc>
              </a:pPr>
              <a:r>
                <a:rPr lang="ru-RU" altLang="ru-RU" sz="1200" b="1" smtClean="0">
                  <a:solidFill>
                    <a:srgbClr val="333333"/>
                  </a:solidFill>
                  <a:cs typeface="+mn-cs"/>
                </a:rPr>
                <a:t>Подсистема подготовки кадров и образования  </a:t>
              </a:r>
              <a:endParaRPr lang="ru-RU" altLang="ru-RU" sz="2000" smtClean="0">
                <a:solidFill>
                  <a:srgbClr val="333333"/>
                </a:solidFill>
                <a:cs typeface="+mn-cs"/>
              </a:endParaRPr>
            </a:p>
          </p:txBody>
        </p:sp>
        <p:sp>
          <p:nvSpPr>
            <p:cNvPr id="19499" name="Rectangle 19"/>
            <p:cNvSpPr>
              <a:spLocks noChangeArrowheads="1"/>
            </p:cNvSpPr>
            <p:nvPr/>
          </p:nvSpPr>
          <p:spPr bwMode="auto">
            <a:xfrm>
              <a:off x="1041" y="1811"/>
              <a:ext cx="1009" cy="758"/>
            </a:xfrm>
            <a:prstGeom prst="rect">
              <a:avLst/>
            </a:prstGeom>
            <a:gradFill rotWithShape="1">
              <a:gsLst>
                <a:gs pos="0">
                  <a:srgbClr val="FFFF99"/>
                </a:gs>
                <a:gs pos="50000">
                  <a:srgbClr val="FFFFFF"/>
                </a:gs>
                <a:gs pos="100000">
                  <a:srgbClr val="FFFF99"/>
                </a:gs>
              </a:gsLst>
              <a:lin ang="5400000" scaled="1"/>
            </a:gradFill>
            <a:ln w="9525">
              <a:solidFill>
                <a:srgbClr val="000000"/>
              </a:solidFill>
              <a:miter lim="800000"/>
              <a:headEnd/>
              <a:tailEnd/>
            </a:ln>
          </p:spPr>
          <p:txBody>
            <a:bodyPr lIns="18000" tIns="10800" rIns="18000" bIns="10800" anchor="ctr" anchorCtr="1"/>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lnSpc>
                  <a:spcPct val="90000"/>
                </a:lnSpc>
              </a:pPr>
              <a:r>
                <a:rPr lang="ru-RU" altLang="ru-RU" sz="1200" b="1" smtClean="0">
                  <a:solidFill>
                    <a:srgbClr val="333333"/>
                  </a:solidFill>
                  <a:cs typeface="+mn-cs"/>
                </a:rPr>
                <a:t> Организационная структурно-функциональная</a:t>
              </a:r>
            </a:p>
            <a:p>
              <a:pPr algn="ctr" eaLnBrk="0" hangingPunct="0">
                <a:lnSpc>
                  <a:spcPct val="90000"/>
                </a:lnSpc>
              </a:pPr>
              <a:r>
                <a:rPr lang="ru-RU" altLang="ru-RU" sz="1200" b="1" smtClean="0">
                  <a:solidFill>
                    <a:srgbClr val="333333"/>
                  </a:solidFill>
                  <a:cs typeface="+mn-cs"/>
                </a:rPr>
                <a:t>подсистема</a:t>
              </a:r>
              <a:endParaRPr lang="ru-RU" altLang="ru-RU" sz="2000" smtClean="0">
                <a:solidFill>
                  <a:srgbClr val="333333"/>
                </a:solidFill>
                <a:cs typeface="+mn-cs"/>
              </a:endParaRPr>
            </a:p>
          </p:txBody>
        </p:sp>
        <p:sp>
          <p:nvSpPr>
            <p:cNvPr id="19500" name="Rectangle 20"/>
            <p:cNvSpPr>
              <a:spLocks noChangeArrowheads="1"/>
            </p:cNvSpPr>
            <p:nvPr/>
          </p:nvSpPr>
          <p:spPr bwMode="auto">
            <a:xfrm>
              <a:off x="5306" y="1802"/>
              <a:ext cx="803" cy="612"/>
            </a:xfrm>
            <a:prstGeom prst="rect">
              <a:avLst/>
            </a:prstGeom>
            <a:gradFill rotWithShape="1">
              <a:gsLst>
                <a:gs pos="0">
                  <a:srgbClr val="FFFF99"/>
                </a:gs>
                <a:gs pos="50000">
                  <a:srgbClr val="FFFFFF"/>
                </a:gs>
                <a:gs pos="100000">
                  <a:srgbClr val="FFFF99"/>
                </a:gs>
              </a:gsLst>
              <a:lin ang="5400000" scaled="1"/>
            </a:gradFill>
            <a:ln w="9525">
              <a:solidFill>
                <a:srgbClr val="000000"/>
              </a:solidFill>
              <a:miter lim="800000"/>
              <a:headEnd/>
              <a:tailEnd/>
            </a:ln>
          </p:spPr>
          <p:txBody>
            <a:bodyPr lIns="18000" tIns="10800" rIns="18000" bIns="10800" anchor="ctr" anchorCtr="1"/>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r>
                <a:rPr lang="ru-RU" altLang="ru-RU" sz="1200" b="1" smtClean="0">
                  <a:solidFill>
                    <a:srgbClr val="333333"/>
                  </a:solidFill>
                  <a:cs typeface="+mn-cs"/>
                </a:rPr>
                <a:t>Подсистема </a:t>
              </a:r>
            </a:p>
            <a:p>
              <a:pPr algn="ctr" eaLnBrk="0" hangingPunct="0"/>
              <a:r>
                <a:rPr lang="ru-RU" altLang="ru-RU" sz="1200" b="1" smtClean="0">
                  <a:solidFill>
                    <a:srgbClr val="333333"/>
                  </a:solidFill>
                  <a:cs typeface="+mn-cs"/>
                </a:rPr>
                <a:t> мер обеспечения</a:t>
              </a:r>
            </a:p>
            <a:p>
              <a:pPr algn="ctr" eaLnBrk="0" hangingPunct="0"/>
              <a:r>
                <a:rPr lang="ru-RU" altLang="ru-RU" sz="1200" b="1" smtClean="0">
                  <a:solidFill>
                    <a:srgbClr val="333333"/>
                  </a:solidFill>
                  <a:cs typeface="+mn-cs"/>
                </a:rPr>
                <a:t> безопасности</a:t>
              </a:r>
            </a:p>
            <a:p>
              <a:pPr algn="ctr" eaLnBrk="0" hangingPunct="0"/>
              <a:r>
                <a:rPr lang="ru-RU" altLang="ru-RU" sz="1200" b="1" smtClean="0">
                  <a:solidFill>
                    <a:srgbClr val="333333"/>
                  </a:solidFill>
                  <a:cs typeface="+mn-cs"/>
                </a:rPr>
                <a:t>информации</a:t>
              </a:r>
              <a:r>
                <a:rPr lang="ru-RU" altLang="ru-RU" sz="1000" b="1" smtClean="0">
                  <a:solidFill>
                    <a:srgbClr val="333333"/>
                  </a:solidFill>
                  <a:cs typeface="+mn-cs"/>
                </a:rPr>
                <a:t>           </a:t>
              </a:r>
              <a:endParaRPr lang="ru-RU" altLang="ru-RU" sz="1800" smtClean="0">
                <a:solidFill>
                  <a:srgbClr val="333333"/>
                </a:solidFill>
                <a:cs typeface="+mn-cs"/>
              </a:endParaRPr>
            </a:p>
          </p:txBody>
        </p:sp>
        <p:sp>
          <p:nvSpPr>
            <p:cNvPr id="19501" name="Rectangle 21"/>
            <p:cNvSpPr>
              <a:spLocks noChangeArrowheads="1"/>
            </p:cNvSpPr>
            <p:nvPr/>
          </p:nvSpPr>
          <p:spPr bwMode="auto">
            <a:xfrm>
              <a:off x="2081" y="2264"/>
              <a:ext cx="1722" cy="310"/>
            </a:xfrm>
            <a:prstGeom prst="rect">
              <a:avLst/>
            </a:prstGeom>
            <a:gradFill rotWithShape="1">
              <a:gsLst>
                <a:gs pos="0">
                  <a:srgbClr val="FFFF99"/>
                </a:gs>
                <a:gs pos="50000">
                  <a:srgbClr val="FFFFFF"/>
                </a:gs>
                <a:gs pos="100000">
                  <a:srgbClr val="FFFF99"/>
                </a:gs>
              </a:gsLst>
              <a:lin ang="5400000" scaled="1"/>
            </a:gradFill>
            <a:ln w="9525">
              <a:solidFill>
                <a:srgbClr val="000000"/>
              </a:solidFill>
              <a:miter lim="800000"/>
              <a:headEnd/>
              <a:tailEnd/>
            </a:ln>
          </p:spPr>
          <p:txBody>
            <a:bodyPr lIns="18000" tIns="10800" rIns="18000" bIns="10800" anchor="ctr" anchorCtr="1"/>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lnSpc>
                  <a:spcPct val="80000"/>
                </a:lnSpc>
              </a:pPr>
              <a:r>
                <a:rPr lang="ru-RU" altLang="ru-RU" sz="1200" b="1" smtClean="0">
                  <a:solidFill>
                    <a:srgbClr val="333333"/>
                  </a:solidFill>
                  <a:cs typeface="+mn-cs"/>
                </a:rPr>
                <a:t>Подсистема морально-психологического обеспечения                </a:t>
              </a:r>
              <a:endParaRPr lang="ru-RU" altLang="ru-RU" sz="2000" smtClean="0">
                <a:solidFill>
                  <a:srgbClr val="333333"/>
                </a:solidFill>
                <a:cs typeface="+mn-cs"/>
              </a:endParaRPr>
            </a:p>
          </p:txBody>
        </p:sp>
        <p:sp>
          <p:nvSpPr>
            <p:cNvPr id="19502" name="Rectangle 22"/>
            <p:cNvSpPr>
              <a:spLocks noChangeArrowheads="1"/>
            </p:cNvSpPr>
            <p:nvPr/>
          </p:nvSpPr>
          <p:spPr bwMode="auto">
            <a:xfrm>
              <a:off x="3843" y="2530"/>
              <a:ext cx="1412" cy="265"/>
            </a:xfrm>
            <a:prstGeom prst="rect">
              <a:avLst/>
            </a:prstGeom>
            <a:gradFill rotWithShape="1">
              <a:gsLst>
                <a:gs pos="0">
                  <a:srgbClr val="FFFF99"/>
                </a:gs>
                <a:gs pos="50000">
                  <a:srgbClr val="FFFFFF"/>
                </a:gs>
                <a:gs pos="100000">
                  <a:srgbClr val="FFFF99"/>
                </a:gs>
              </a:gsLst>
              <a:lin ang="5400000" scaled="1"/>
            </a:gradFill>
            <a:ln w="9525">
              <a:solidFill>
                <a:srgbClr val="000000"/>
              </a:solidFill>
              <a:miter lim="800000"/>
              <a:headEnd/>
              <a:tailEnd/>
            </a:ln>
          </p:spPr>
          <p:txBody>
            <a:bodyPr lIns="18000" tIns="10800" rIns="18000" bIns="10800" anchor="ctr" anchorCtr="1"/>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lnSpc>
                  <a:spcPct val="80000"/>
                </a:lnSpc>
              </a:pPr>
              <a:r>
                <a:rPr lang="ru-RU" altLang="ru-RU" sz="1200" b="1" smtClean="0">
                  <a:solidFill>
                    <a:srgbClr val="333333"/>
                  </a:solidFill>
                  <a:cs typeface="+mn-cs"/>
                </a:rPr>
                <a:t>Подсистема  работы со СМИ и общественностью</a:t>
              </a:r>
              <a:endParaRPr lang="ru-RU" altLang="ru-RU" sz="2000" smtClean="0">
                <a:solidFill>
                  <a:srgbClr val="333333"/>
                </a:solidFill>
                <a:cs typeface="+mn-cs"/>
              </a:endParaRPr>
            </a:p>
          </p:txBody>
        </p:sp>
        <p:sp>
          <p:nvSpPr>
            <p:cNvPr id="19503" name="Rectangle 23"/>
            <p:cNvSpPr>
              <a:spLocks noChangeArrowheads="1"/>
            </p:cNvSpPr>
            <p:nvPr/>
          </p:nvSpPr>
          <p:spPr bwMode="auto">
            <a:xfrm>
              <a:off x="1036" y="2813"/>
              <a:ext cx="4931" cy="142"/>
            </a:xfrm>
            <a:prstGeom prst="rect">
              <a:avLst/>
            </a:prstGeom>
            <a:gradFill rotWithShape="1">
              <a:gsLst>
                <a:gs pos="0">
                  <a:srgbClr val="FFFF99"/>
                </a:gs>
                <a:gs pos="50000">
                  <a:srgbClr val="FFFFFF"/>
                </a:gs>
                <a:gs pos="100000">
                  <a:srgbClr val="FFFF99"/>
                </a:gs>
              </a:gsLst>
              <a:lin ang="5400000" scaled="1"/>
            </a:gradFill>
            <a:ln w="9525">
              <a:solidFill>
                <a:srgbClr val="000000"/>
              </a:solidFill>
              <a:miter lim="800000"/>
              <a:headEnd/>
              <a:tailEnd/>
            </a:ln>
          </p:spPr>
          <p:txBody>
            <a:bodyPr tIns="10800" bIns="10800" anchor="ctr" anchorCtr="1"/>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r>
                <a:rPr lang="ru-RU" altLang="ru-RU" sz="1200" b="1" smtClean="0">
                  <a:solidFill>
                    <a:srgbClr val="333333"/>
                  </a:solidFill>
                  <a:cs typeface="+mn-cs"/>
                </a:rPr>
                <a:t>Подсистема взаимодействия с другими предприятиями и конкурентами</a:t>
              </a:r>
            </a:p>
          </p:txBody>
        </p:sp>
        <p:sp>
          <p:nvSpPr>
            <p:cNvPr id="19504" name="Rectangle 24"/>
            <p:cNvSpPr>
              <a:spLocks noChangeArrowheads="1"/>
            </p:cNvSpPr>
            <p:nvPr/>
          </p:nvSpPr>
          <p:spPr bwMode="auto">
            <a:xfrm>
              <a:off x="2081" y="1802"/>
              <a:ext cx="1718" cy="210"/>
            </a:xfrm>
            <a:prstGeom prst="rect">
              <a:avLst/>
            </a:prstGeom>
            <a:gradFill rotWithShape="1">
              <a:gsLst>
                <a:gs pos="0">
                  <a:srgbClr val="FFFF99"/>
                </a:gs>
                <a:gs pos="50000">
                  <a:srgbClr val="FFFFFF"/>
                </a:gs>
                <a:gs pos="100000">
                  <a:srgbClr val="FFFF99"/>
                </a:gs>
              </a:gsLst>
              <a:lin ang="5400000" scaled="1"/>
            </a:gradFill>
            <a:ln w="9525">
              <a:solidFill>
                <a:srgbClr val="000000"/>
              </a:solidFill>
              <a:miter lim="800000"/>
              <a:headEnd/>
              <a:tailEnd/>
            </a:ln>
          </p:spPr>
          <p:txBody>
            <a:bodyPr lIns="18000" tIns="10800" rIns="18000" bIns="10800" anchor="ctr" anchorCtr="1"/>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lnSpc>
                  <a:spcPct val="80000"/>
                </a:lnSpc>
              </a:pPr>
              <a:r>
                <a:rPr lang="ru-RU" altLang="ru-RU" sz="1200" b="1" smtClean="0">
                  <a:solidFill>
                    <a:srgbClr val="333333"/>
                  </a:solidFill>
                  <a:cs typeface="+mn-cs"/>
                </a:rPr>
                <a:t>Подсистема правового обеспечения  </a:t>
              </a:r>
              <a:endParaRPr lang="ru-RU" altLang="ru-RU" sz="2000" smtClean="0">
                <a:solidFill>
                  <a:srgbClr val="333333"/>
                </a:solidFill>
                <a:cs typeface="+mn-cs"/>
              </a:endParaRPr>
            </a:p>
          </p:txBody>
        </p:sp>
        <p:sp>
          <p:nvSpPr>
            <p:cNvPr id="19505" name="Rectangle 25"/>
            <p:cNvSpPr>
              <a:spLocks noChangeArrowheads="1"/>
            </p:cNvSpPr>
            <p:nvPr/>
          </p:nvSpPr>
          <p:spPr bwMode="auto">
            <a:xfrm>
              <a:off x="5315" y="2426"/>
              <a:ext cx="803" cy="374"/>
            </a:xfrm>
            <a:prstGeom prst="rect">
              <a:avLst/>
            </a:prstGeom>
            <a:gradFill rotWithShape="1">
              <a:gsLst>
                <a:gs pos="0">
                  <a:srgbClr val="FFFF99"/>
                </a:gs>
                <a:gs pos="50000">
                  <a:srgbClr val="FFFFFF"/>
                </a:gs>
                <a:gs pos="100000">
                  <a:srgbClr val="FFFF99"/>
                </a:gs>
              </a:gsLst>
              <a:lin ang="5400000" scaled="1"/>
            </a:gradFill>
            <a:ln w="9525">
              <a:solidFill>
                <a:srgbClr val="000000"/>
              </a:solidFill>
              <a:miter lim="800000"/>
              <a:headEnd/>
              <a:tailEnd/>
            </a:ln>
          </p:spPr>
          <p:txBody>
            <a:bodyPr lIns="18000" tIns="10800" rIns="18000" bIns="10800" anchor="ctr" anchorCtr="1"/>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lnSpc>
                  <a:spcPct val="90000"/>
                </a:lnSpc>
              </a:pPr>
              <a:r>
                <a:rPr lang="ru-RU" altLang="ru-RU" sz="1200" b="1" smtClean="0">
                  <a:solidFill>
                    <a:srgbClr val="333333"/>
                  </a:solidFill>
                  <a:cs typeface="+mn-cs"/>
                </a:rPr>
                <a:t>Подсистема </a:t>
              </a:r>
            </a:p>
            <a:p>
              <a:pPr algn="ctr" eaLnBrk="0" hangingPunct="0">
                <a:lnSpc>
                  <a:spcPct val="90000"/>
                </a:lnSpc>
              </a:pPr>
              <a:r>
                <a:rPr lang="ru-RU" altLang="ru-RU" sz="1200" b="1" smtClean="0">
                  <a:solidFill>
                    <a:srgbClr val="333333"/>
                  </a:solidFill>
                  <a:cs typeface="+mn-cs"/>
                </a:rPr>
                <a:t>технического обеспечения  </a:t>
              </a:r>
              <a:r>
                <a:rPr lang="ru-RU" altLang="ru-RU" sz="1000" b="1" smtClean="0">
                  <a:solidFill>
                    <a:srgbClr val="333333"/>
                  </a:solidFill>
                  <a:cs typeface="+mn-cs"/>
                </a:rPr>
                <a:t>           </a:t>
              </a:r>
              <a:endParaRPr lang="ru-RU" altLang="ru-RU" sz="1800" smtClean="0">
                <a:solidFill>
                  <a:srgbClr val="333333"/>
                </a:solidFill>
                <a:cs typeface="+mn-cs"/>
              </a:endParaRPr>
            </a:p>
          </p:txBody>
        </p:sp>
        <p:sp>
          <p:nvSpPr>
            <p:cNvPr id="19506" name="Rectangle 26"/>
            <p:cNvSpPr>
              <a:spLocks noChangeArrowheads="1"/>
            </p:cNvSpPr>
            <p:nvPr/>
          </p:nvSpPr>
          <p:spPr bwMode="auto">
            <a:xfrm>
              <a:off x="3837" y="2242"/>
              <a:ext cx="1431" cy="273"/>
            </a:xfrm>
            <a:prstGeom prst="rect">
              <a:avLst/>
            </a:prstGeom>
            <a:gradFill rotWithShape="1">
              <a:gsLst>
                <a:gs pos="0">
                  <a:srgbClr val="FFFF99"/>
                </a:gs>
                <a:gs pos="50000">
                  <a:srgbClr val="FFFFFF"/>
                </a:gs>
                <a:gs pos="100000">
                  <a:srgbClr val="FFFF99"/>
                </a:gs>
              </a:gsLst>
              <a:lin ang="5400000" scaled="1"/>
            </a:gradFill>
            <a:ln w="9525">
              <a:solidFill>
                <a:srgbClr val="000000"/>
              </a:solidFill>
              <a:miter lim="800000"/>
              <a:headEnd/>
              <a:tailEnd/>
            </a:ln>
          </p:spPr>
          <p:txBody>
            <a:bodyPr lIns="18000" tIns="10800" rIns="18000" bIns="10800" anchor="ctr" anchorCtr="1"/>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lnSpc>
                  <a:spcPct val="80000"/>
                </a:lnSpc>
              </a:pPr>
              <a:r>
                <a:rPr lang="ru-RU" altLang="ru-RU" sz="1200" b="1" smtClean="0">
                  <a:solidFill>
                    <a:srgbClr val="333333"/>
                  </a:solidFill>
                  <a:cs typeface="+mn-cs"/>
                </a:rPr>
                <a:t>Подсистема </a:t>
              </a:r>
            </a:p>
            <a:p>
              <a:pPr algn="ctr" eaLnBrk="0" hangingPunct="0">
                <a:lnSpc>
                  <a:spcPct val="80000"/>
                </a:lnSpc>
              </a:pPr>
              <a:r>
                <a:rPr lang="ru-RU" altLang="ru-RU" sz="1200" b="1" smtClean="0">
                  <a:solidFill>
                    <a:srgbClr val="333333"/>
                  </a:solidFill>
                  <a:cs typeface="+mn-cs"/>
                </a:rPr>
                <a:t>научных исследований </a:t>
              </a:r>
            </a:p>
          </p:txBody>
        </p:sp>
      </p:grpSp>
      <p:grpSp>
        <p:nvGrpSpPr>
          <p:cNvPr id="384027" name="Group 27"/>
          <p:cNvGrpSpPr>
            <a:grpSpLocks/>
          </p:cNvGrpSpPr>
          <p:nvPr/>
        </p:nvGrpSpPr>
        <p:grpSpPr bwMode="auto">
          <a:xfrm>
            <a:off x="2182813" y="4748213"/>
            <a:ext cx="6121400" cy="1389062"/>
            <a:chOff x="1490" y="2991"/>
            <a:chExt cx="4177" cy="875"/>
          </a:xfrm>
        </p:grpSpPr>
        <p:sp>
          <p:nvSpPr>
            <p:cNvPr id="19485" name="Rectangle 28"/>
            <p:cNvSpPr>
              <a:spLocks noChangeArrowheads="1"/>
            </p:cNvSpPr>
            <p:nvPr/>
          </p:nvSpPr>
          <p:spPr bwMode="auto">
            <a:xfrm>
              <a:off x="1546" y="2991"/>
              <a:ext cx="4028" cy="138"/>
            </a:xfrm>
            <a:prstGeom prst="rect">
              <a:avLst/>
            </a:prstGeom>
            <a:solidFill>
              <a:srgbClr val="CC3300"/>
            </a:solidFill>
            <a:ln w="9525">
              <a:solidFill>
                <a:srgbClr val="FFFFFF"/>
              </a:solidFill>
              <a:miter lim="800000"/>
              <a:headEnd/>
              <a:tailEnd/>
            </a:ln>
          </p:spPr>
          <p:txBody>
            <a:bodyPr lIns="21378" tIns="6414" rIns="21378" bIns="6414" anchor="ctr" anchorCtr="1"/>
            <a:lstStyle>
              <a:lvl1pPr defTabSz="1279525">
                <a:defRPr sz="1600">
                  <a:solidFill>
                    <a:schemeClr val="tx1"/>
                  </a:solidFill>
                  <a:latin typeface="Arial" pitchFamily="34" charset="0"/>
                </a:defRPr>
              </a:lvl1pPr>
              <a:lvl2pPr marL="742950" indent="-285750" defTabSz="1279525">
                <a:defRPr sz="1600">
                  <a:solidFill>
                    <a:schemeClr val="tx1"/>
                  </a:solidFill>
                  <a:latin typeface="Arial" pitchFamily="34" charset="0"/>
                </a:defRPr>
              </a:lvl2pPr>
              <a:lvl3pPr marL="1143000" indent="-228600" defTabSz="1279525">
                <a:defRPr sz="1600">
                  <a:solidFill>
                    <a:schemeClr val="tx1"/>
                  </a:solidFill>
                  <a:latin typeface="Arial" pitchFamily="34" charset="0"/>
                </a:defRPr>
              </a:lvl3pPr>
              <a:lvl4pPr marL="1600200" indent="-228600" defTabSz="1279525">
                <a:defRPr sz="1600">
                  <a:solidFill>
                    <a:schemeClr val="tx1"/>
                  </a:solidFill>
                  <a:latin typeface="Arial" pitchFamily="34" charset="0"/>
                </a:defRPr>
              </a:lvl4pPr>
              <a:lvl5pPr marL="2057400" indent="-228600" defTabSz="1279525">
                <a:defRPr sz="1600">
                  <a:solidFill>
                    <a:schemeClr val="tx1"/>
                  </a:solidFill>
                  <a:latin typeface="Arial" pitchFamily="34" charset="0"/>
                </a:defRPr>
              </a:lvl5pPr>
              <a:lvl6pPr marL="2514600" indent="-228600" defTabSz="1279525" eaLnBrk="0" fontAlgn="base" hangingPunct="0">
                <a:spcBef>
                  <a:spcPct val="0"/>
                </a:spcBef>
                <a:spcAft>
                  <a:spcPct val="0"/>
                </a:spcAft>
                <a:defRPr sz="1600">
                  <a:solidFill>
                    <a:schemeClr val="tx1"/>
                  </a:solidFill>
                  <a:latin typeface="Arial" pitchFamily="34" charset="0"/>
                </a:defRPr>
              </a:lvl6pPr>
              <a:lvl7pPr marL="2971800" indent="-228600" defTabSz="1279525" eaLnBrk="0" fontAlgn="base" hangingPunct="0">
                <a:spcBef>
                  <a:spcPct val="0"/>
                </a:spcBef>
                <a:spcAft>
                  <a:spcPct val="0"/>
                </a:spcAft>
                <a:defRPr sz="1600">
                  <a:solidFill>
                    <a:schemeClr val="tx1"/>
                  </a:solidFill>
                  <a:latin typeface="Arial" pitchFamily="34" charset="0"/>
                </a:defRPr>
              </a:lvl7pPr>
              <a:lvl8pPr marL="3429000" indent="-228600" defTabSz="1279525" eaLnBrk="0" fontAlgn="base" hangingPunct="0">
                <a:spcBef>
                  <a:spcPct val="0"/>
                </a:spcBef>
                <a:spcAft>
                  <a:spcPct val="0"/>
                </a:spcAft>
                <a:defRPr sz="1600">
                  <a:solidFill>
                    <a:schemeClr val="tx1"/>
                  </a:solidFill>
                  <a:latin typeface="Arial" pitchFamily="34" charset="0"/>
                </a:defRPr>
              </a:lvl8pPr>
              <a:lvl9pPr marL="3886200" indent="-228600" defTabSz="1279525" eaLnBrk="0" fontAlgn="base" hangingPunct="0">
                <a:spcBef>
                  <a:spcPct val="0"/>
                </a:spcBef>
                <a:spcAft>
                  <a:spcPct val="0"/>
                </a:spcAft>
                <a:defRPr sz="1600">
                  <a:solidFill>
                    <a:schemeClr val="tx1"/>
                  </a:solidFill>
                  <a:latin typeface="Arial" pitchFamily="34" charset="0"/>
                </a:defRPr>
              </a:lvl9pPr>
            </a:lstStyle>
            <a:p>
              <a:pPr algn="ctr"/>
              <a:r>
                <a:rPr lang="ru-RU" altLang="ru-RU" sz="1400" b="1" i="1" smtClean="0">
                  <a:solidFill>
                    <a:srgbClr val="FFFFFF"/>
                  </a:solidFill>
                  <a:cs typeface="+mn-cs"/>
                </a:rPr>
                <a:t>ВИДЫ ОБЕСПЕЧЕНИЯ ИНФОРМАЦИОННОЙ БЕЗОПАСНОСТИ</a:t>
              </a:r>
              <a:endParaRPr lang="ru-RU" altLang="ru-RU" sz="1000" i="1" smtClean="0">
                <a:solidFill>
                  <a:srgbClr val="FFFFFF"/>
                </a:solidFill>
                <a:latin typeface="Times New Roman" pitchFamily="18" charset="0"/>
                <a:cs typeface="+mn-cs"/>
              </a:endParaRPr>
            </a:p>
          </p:txBody>
        </p:sp>
        <p:sp>
          <p:nvSpPr>
            <p:cNvPr id="19486" name="Rectangle 29"/>
            <p:cNvSpPr>
              <a:spLocks noChangeArrowheads="1"/>
            </p:cNvSpPr>
            <p:nvPr/>
          </p:nvSpPr>
          <p:spPr bwMode="auto">
            <a:xfrm>
              <a:off x="4594" y="3168"/>
              <a:ext cx="1069" cy="215"/>
            </a:xfrm>
            <a:prstGeom prst="rect">
              <a:avLst/>
            </a:prstGeom>
            <a:solidFill>
              <a:srgbClr val="FFFFFF"/>
            </a:solidFill>
            <a:ln w="9525">
              <a:solidFill>
                <a:srgbClr val="FF9900"/>
              </a:solidFill>
              <a:miter lim="800000"/>
              <a:headEnd/>
              <a:tailEnd/>
            </a:ln>
          </p:spPr>
          <p:txBody>
            <a:bodyPr lIns="18000" tIns="10800" rIns="18000" bIns="10800" anchor="ctr" anchorCtr="1"/>
            <a:lstStyle>
              <a:lvl1pPr defTabSz="1279525">
                <a:defRPr sz="1600">
                  <a:solidFill>
                    <a:schemeClr val="tx1"/>
                  </a:solidFill>
                  <a:latin typeface="Arial" pitchFamily="34" charset="0"/>
                </a:defRPr>
              </a:lvl1pPr>
              <a:lvl2pPr marL="742950" indent="-285750" defTabSz="1279525">
                <a:defRPr sz="1600">
                  <a:solidFill>
                    <a:schemeClr val="tx1"/>
                  </a:solidFill>
                  <a:latin typeface="Arial" pitchFamily="34" charset="0"/>
                </a:defRPr>
              </a:lvl2pPr>
              <a:lvl3pPr marL="1143000" indent="-228600" defTabSz="1279525">
                <a:defRPr sz="1600">
                  <a:solidFill>
                    <a:schemeClr val="tx1"/>
                  </a:solidFill>
                  <a:latin typeface="Arial" pitchFamily="34" charset="0"/>
                </a:defRPr>
              </a:lvl3pPr>
              <a:lvl4pPr marL="1600200" indent="-228600" defTabSz="1279525">
                <a:defRPr sz="1600">
                  <a:solidFill>
                    <a:schemeClr val="tx1"/>
                  </a:solidFill>
                  <a:latin typeface="Arial" pitchFamily="34" charset="0"/>
                </a:defRPr>
              </a:lvl4pPr>
              <a:lvl5pPr marL="2057400" indent="-228600" defTabSz="1279525">
                <a:defRPr sz="1600">
                  <a:solidFill>
                    <a:schemeClr val="tx1"/>
                  </a:solidFill>
                  <a:latin typeface="Arial" pitchFamily="34" charset="0"/>
                </a:defRPr>
              </a:lvl5pPr>
              <a:lvl6pPr marL="2514600" indent="-228600" defTabSz="1279525" eaLnBrk="0" fontAlgn="base" hangingPunct="0">
                <a:spcBef>
                  <a:spcPct val="0"/>
                </a:spcBef>
                <a:spcAft>
                  <a:spcPct val="0"/>
                </a:spcAft>
                <a:defRPr sz="1600">
                  <a:solidFill>
                    <a:schemeClr val="tx1"/>
                  </a:solidFill>
                  <a:latin typeface="Arial" pitchFamily="34" charset="0"/>
                </a:defRPr>
              </a:lvl6pPr>
              <a:lvl7pPr marL="2971800" indent="-228600" defTabSz="1279525" eaLnBrk="0" fontAlgn="base" hangingPunct="0">
                <a:spcBef>
                  <a:spcPct val="0"/>
                </a:spcBef>
                <a:spcAft>
                  <a:spcPct val="0"/>
                </a:spcAft>
                <a:defRPr sz="1600">
                  <a:solidFill>
                    <a:schemeClr val="tx1"/>
                  </a:solidFill>
                  <a:latin typeface="Arial" pitchFamily="34" charset="0"/>
                </a:defRPr>
              </a:lvl7pPr>
              <a:lvl8pPr marL="3429000" indent="-228600" defTabSz="1279525" eaLnBrk="0" fontAlgn="base" hangingPunct="0">
                <a:spcBef>
                  <a:spcPct val="0"/>
                </a:spcBef>
                <a:spcAft>
                  <a:spcPct val="0"/>
                </a:spcAft>
                <a:defRPr sz="1600">
                  <a:solidFill>
                    <a:schemeClr val="tx1"/>
                  </a:solidFill>
                  <a:latin typeface="Arial" pitchFamily="34" charset="0"/>
                </a:defRPr>
              </a:lvl8pPr>
              <a:lvl9pPr marL="3886200" indent="-228600" defTabSz="1279525" eaLnBrk="0" fontAlgn="base" hangingPunct="0">
                <a:spcBef>
                  <a:spcPct val="0"/>
                </a:spcBef>
                <a:spcAft>
                  <a:spcPct val="0"/>
                </a:spcAft>
                <a:defRPr sz="1600">
                  <a:solidFill>
                    <a:schemeClr val="tx1"/>
                  </a:solidFill>
                  <a:latin typeface="Arial" pitchFamily="34" charset="0"/>
                </a:defRPr>
              </a:lvl9pPr>
            </a:lstStyle>
            <a:p>
              <a:pPr algn="ctr"/>
              <a:r>
                <a:rPr lang="ru-RU" altLang="ru-RU" sz="1200" b="1" smtClean="0">
                  <a:solidFill>
                    <a:srgbClr val="990033"/>
                  </a:solidFill>
                  <a:cs typeface="+mn-cs"/>
                </a:rPr>
                <a:t>Информационное</a:t>
              </a:r>
              <a:endParaRPr lang="ru-RU" altLang="ru-RU" sz="300" smtClean="0">
                <a:solidFill>
                  <a:srgbClr val="990033"/>
                </a:solidFill>
                <a:cs typeface="+mn-cs"/>
              </a:endParaRPr>
            </a:p>
          </p:txBody>
        </p:sp>
        <p:sp>
          <p:nvSpPr>
            <p:cNvPr id="19487" name="Rectangle 30"/>
            <p:cNvSpPr>
              <a:spLocks noChangeArrowheads="1"/>
            </p:cNvSpPr>
            <p:nvPr/>
          </p:nvSpPr>
          <p:spPr bwMode="auto">
            <a:xfrm>
              <a:off x="1498" y="3159"/>
              <a:ext cx="943" cy="228"/>
            </a:xfrm>
            <a:prstGeom prst="rect">
              <a:avLst/>
            </a:prstGeom>
            <a:solidFill>
              <a:srgbClr val="FFFFFF"/>
            </a:solidFill>
            <a:ln w="9525">
              <a:solidFill>
                <a:srgbClr val="FF9900"/>
              </a:solidFill>
              <a:miter lim="800000"/>
              <a:headEnd/>
              <a:tailEnd/>
            </a:ln>
          </p:spPr>
          <p:txBody>
            <a:bodyPr lIns="18000" tIns="10800" rIns="18000" bIns="10800" anchor="ctr" anchorCtr="1"/>
            <a:lstStyle>
              <a:lvl1pPr defTabSz="1279525">
                <a:defRPr sz="1600">
                  <a:solidFill>
                    <a:schemeClr val="tx1"/>
                  </a:solidFill>
                  <a:latin typeface="Arial" pitchFamily="34" charset="0"/>
                </a:defRPr>
              </a:lvl1pPr>
              <a:lvl2pPr marL="742950" indent="-285750" defTabSz="1279525">
                <a:defRPr sz="1600">
                  <a:solidFill>
                    <a:schemeClr val="tx1"/>
                  </a:solidFill>
                  <a:latin typeface="Arial" pitchFamily="34" charset="0"/>
                </a:defRPr>
              </a:lvl2pPr>
              <a:lvl3pPr marL="1143000" indent="-228600" defTabSz="1279525">
                <a:defRPr sz="1600">
                  <a:solidFill>
                    <a:schemeClr val="tx1"/>
                  </a:solidFill>
                  <a:latin typeface="Arial" pitchFamily="34" charset="0"/>
                </a:defRPr>
              </a:lvl3pPr>
              <a:lvl4pPr marL="1600200" indent="-228600" defTabSz="1279525">
                <a:defRPr sz="1600">
                  <a:solidFill>
                    <a:schemeClr val="tx1"/>
                  </a:solidFill>
                  <a:latin typeface="Arial" pitchFamily="34" charset="0"/>
                </a:defRPr>
              </a:lvl4pPr>
              <a:lvl5pPr marL="2057400" indent="-228600" defTabSz="1279525">
                <a:defRPr sz="1600">
                  <a:solidFill>
                    <a:schemeClr val="tx1"/>
                  </a:solidFill>
                  <a:latin typeface="Arial" pitchFamily="34" charset="0"/>
                </a:defRPr>
              </a:lvl5pPr>
              <a:lvl6pPr marL="2514600" indent="-228600" defTabSz="1279525" eaLnBrk="0" fontAlgn="base" hangingPunct="0">
                <a:spcBef>
                  <a:spcPct val="0"/>
                </a:spcBef>
                <a:spcAft>
                  <a:spcPct val="0"/>
                </a:spcAft>
                <a:defRPr sz="1600">
                  <a:solidFill>
                    <a:schemeClr val="tx1"/>
                  </a:solidFill>
                  <a:latin typeface="Arial" pitchFamily="34" charset="0"/>
                </a:defRPr>
              </a:lvl6pPr>
              <a:lvl7pPr marL="2971800" indent="-228600" defTabSz="1279525" eaLnBrk="0" fontAlgn="base" hangingPunct="0">
                <a:spcBef>
                  <a:spcPct val="0"/>
                </a:spcBef>
                <a:spcAft>
                  <a:spcPct val="0"/>
                </a:spcAft>
                <a:defRPr sz="1600">
                  <a:solidFill>
                    <a:schemeClr val="tx1"/>
                  </a:solidFill>
                  <a:latin typeface="Arial" pitchFamily="34" charset="0"/>
                </a:defRPr>
              </a:lvl7pPr>
              <a:lvl8pPr marL="3429000" indent="-228600" defTabSz="1279525" eaLnBrk="0" fontAlgn="base" hangingPunct="0">
                <a:spcBef>
                  <a:spcPct val="0"/>
                </a:spcBef>
                <a:spcAft>
                  <a:spcPct val="0"/>
                </a:spcAft>
                <a:defRPr sz="1600">
                  <a:solidFill>
                    <a:schemeClr val="tx1"/>
                  </a:solidFill>
                  <a:latin typeface="Arial" pitchFamily="34" charset="0"/>
                </a:defRPr>
              </a:lvl8pPr>
              <a:lvl9pPr marL="3886200" indent="-228600" defTabSz="1279525" eaLnBrk="0" fontAlgn="base" hangingPunct="0">
                <a:spcBef>
                  <a:spcPct val="0"/>
                </a:spcBef>
                <a:spcAft>
                  <a:spcPct val="0"/>
                </a:spcAft>
                <a:defRPr sz="1600">
                  <a:solidFill>
                    <a:schemeClr val="tx1"/>
                  </a:solidFill>
                  <a:latin typeface="Arial" pitchFamily="34" charset="0"/>
                </a:defRPr>
              </a:lvl9pPr>
            </a:lstStyle>
            <a:p>
              <a:pPr algn="ctr"/>
              <a:r>
                <a:rPr lang="ru-RU" altLang="ru-RU" sz="1200" b="1" smtClean="0">
                  <a:solidFill>
                    <a:srgbClr val="990033"/>
                  </a:solidFill>
                  <a:cs typeface="+mn-cs"/>
                </a:rPr>
                <a:t>Методическое</a:t>
              </a:r>
              <a:endParaRPr lang="ru-RU" altLang="ru-RU" sz="300" smtClean="0">
                <a:solidFill>
                  <a:srgbClr val="990033"/>
                </a:solidFill>
                <a:cs typeface="+mn-cs"/>
              </a:endParaRPr>
            </a:p>
          </p:txBody>
        </p:sp>
        <p:sp>
          <p:nvSpPr>
            <p:cNvPr id="19488" name="Rectangle 31"/>
            <p:cNvSpPr>
              <a:spLocks noChangeArrowheads="1"/>
            </p:cNvSpPr>
            <p:nvPr/>
          </p:nvSpPr>
          <p:spPr bwMode="auto">
            <a:xfrm>
              <a:off x="3513" y="3427"/>
              <a:ext cx="1040" cy="415"/>
            </a:xfrm>
            <a:prstGeom prst="rect">
              <a:avLst/>
            </a:prstGeom>
            <a:solidFill>
              <a:srgbClr val="FFFFFF"/>
            </a:solidFill>
            <a:ln w="9525">
              <a:solidFill>
                <a:srgbClr val="FF9900"/>
              </a:solidFill>
              <a:miter lim="800000"/>
              <a:headEnd/>
              <a:tailEnd/>
            </a:ln>
          </p:spPr>
          <p:txBody>
            <a:bodyPr lIns="18000" tIns="10800" rIns="18000" bIns="10800" anchor="ctr" anchorCtr="1"/>
            <a:lstStyle>
              <a:lvl1pPr defTabSz="1279525">
                <a:defRPr sz="1600">
                  <a:solidFill>
                    <a:schemeClr val="tx1"/>
                  </a:solidFill>
                  <a:latin typeface="Arial" pitchFamily="34" charset="0"/>
                </a:defRPr>
              </a:lvl1pPr>
              <a:lvl2pPr marL="742950" indent="-285750" defTabSz="1279525">
                <a:defRPr sz="1600">
                  <a:solidFill>
                    <a:schemeClr val="tx1"/>
                  </a:solidFill>
                  <a:latin typeface="Arial" pitchFamily="34" charset="0"/>
                </a:defRPr>
              </a:lvl2pPr>
              <a:lvl3pPr marL="1143000" indent="-228600" defTabSz="1279525">
                <a:defRPr sz="1600">
                  <a:solidFill>
                    <a:schemeClr val="tx1"/>
                  </a:solidFill>
                  <a:latin typeface="Arial" pitchFamily="34" charset="0"/>
                </a:defRPr>
              </a:lvl3pPr>
              <a:lvl4pPr marL="1600200" indent="-228600" defTabSz="1279525">
                <a:defRPr sz="1600">
                  <a:solidFill>
                    <a:schemeClr val="tx1"/>
                  </a:solidFill>
                  <a:latin typeface="Arial" pitchFamily="34" charset="0"/>
                </a:defRPr>
              </a:lvl4pPr>
              <a:lvl5pPr marL="2057400" indent="-228600" defTabSz="1279525">
                <a:defRPr sz="1600">
                  <a:solidFill>
                    <a:schemeClr val="tx1"/>
                  </a:solidFill>
                  <a:latin typeface="Arial" pitchFamily="34" charset="0"/>
                </a:defRPr>
              </a:lvl5pPr>
              <a:lvl6pPr marL="2514600" indent="-228600" defTabSz="1279525" eaLnBrk="0" fontAlgn="base" hangingPunct="0">
                <a:spcBef>
                  <a:spcPct val="0"/>
                </a:spcBef>
                <a:spcAft>
                  <a:spcPct val="0"/>
                </a:spcAft>
                <a:defRPr sz="1600">
                  <a:solidFill>
                    <a:schemeClr val="tx1"/>
                  </a:solidFill>
                  <a:latin typeface="Arial" pitchFamily="34" charset="0"/>
                </a:defRPr>
              </a:lvl6pPr>
              <a:lvl7pPr marL="2971800" indent="-228600" defTabSz="1279525" eaLnBrk="0" fontAlgn="base" hangingPunct="0">
                <a:spcBef>
                  <a:spcPct val="0"/>
                </a:spcBef>
                <a:spcAft>
                  <a:spcPct val="0"/>
                </a:spcAft>
                <a:defRPr sz="1600">
                  <a:solidFill>
                    <a:schemeClr val="tx1"/>
                  </a:solidFill>
                  <a:latin typeface="Arial" pitchFamily="34" charset="0"/>
                </a:defRPr>
              </a:lvl7pPr>
              <a:lvl8pPr marL="3429000" indent="-228600" defTabSz="1279525" eaLnBrk="0" fontAlgn="base" hangingPunct="0">
                <a:spcBef>
                  <a:spcPct val="0"/>
                </a:spcBef>
                <a:spcAft>
                  <a:spcPct val="0"/>
                </a:spcAft>
                <a:defRPr sz="1600">
                  <a:solidFill>
                    <a:schemeClr val="tx1"/>
                  </a:solidFill>
                  <a:latin typeface="Arial" pitchFamily="34" charset="0"/>
                </a:defRPr>
              </a:lvl8pPr>
              <a:lvl9pPr marL="3886200" indent="-228600" defTabSz="1279525" eaLnBrk="0" fontAlgn="base" hangingPunct="0">
                <a:spcBef>
                  <a:spcPct val="0"/>
                </a:spcBef>
                <a:spcAft>
                  <a:spcPct val="0"/>
                </a:spcAft>
                <a:defRPr sz="1600">
                  <a:solidFill>
                    <a:schemeClr val="tx1"/>
                  </a:solidFill>
                  <a:latin typeface="Arial" pitchFamily="34" charset="0"/>
                </a:defRPr>
              </a:lvl9pPr>
            </a:lstStyle>
            <a:p>
              <a:pPr algn="ctr"/>
              <a:r>
                <a:rPr lang="ru-RU" altLang="ru-RU" sz="1200" b="1" smtClean="0">
                  <a:solidFill>
                    <a:srgbClr val="990033"/>
                  </a:solidFill>
                  <a:cs typeface="+mn-cs"/>
                </a:rPr>
                <a:t>Математическое (алгоритмическое)</a:t>
              </a:r>
              <a:endParaRPr lang="ru-RU" altLang="ru-RU" sz="300" smtClean="0">
                <a:solidFill>
                  <a:srgbClr val="990033"/>
                </a:solidFill>
                <a:cs typeface="+mn-cs"/>
              </a:endParaRPr>
            </a:p>
          </p:txBody>
        </p:sp>
        <p:sp>
          <p:nvSpPr>
            <p:cNvPr id="19489" name="Rectangle 32"/>
            <p:cNvSpPr>
              <a:spLocks noChangeArrowheads="1"/>
            </p:cNvSpPr>
            <p:nvPr/>
          </p:nvSpPr>
          <p:spPr bwMode="auto">
            <a:xfrm>
              <a:off x="1493" y="3417"/>
              <a:ext cx="946" cy="223"/>
            </a:xfrm>
            <a:prstGeom prst="rect">
              <a:avLst/>
            </a:prstGeom>
            <a:solidFill>
              <a:srgbClr val="FFFFFF"/>
            </a:solidFill>
            <a:ln w="9525">
              <a:solidFill>
                <a:srgbClr val="FF9900"/>
              </a:solidFill>
              <a:miter lim="800000"/>
              <a:headEnd/>
              <a:tailEnd/>
            </a:ln>
          </p:spPr>
          <p:txBody>
            <a:bodyPr lIns="18000" tIns="10800" rIns="18000" bIns="10800"/>
            <a:lstStyle>
              <a:lvl1pPr defTabSz="1279525">
                <a:defRPr sz="1600">
                  <a:solidFill>
                    <a:schemeClr val="tx1"/>
                  </a:solidFill>
                  <a:latin typeface="Arial" pitchFamily="34" charset="0"/>
                </a:defRPr>
              </a:lvl1pPr>
              <a:lvl2pPr marL="742950" indent="-285750" defTabSz="1279525">
                <a:defRPr sz="1600">
                  <a:solidFill>
                    <a:schemeClr val="tx1"/>
                  </a:solidFill>
                  <a:latin typeface="Arial" pitchFamily="34" charset="0"/>
                </a:defRPr>
              </a:lvl2pPr>
              <a:lvl3pPr marL="1143000" indent="-228600" defTabSz="1279525">
                <a:defRPr sz="1600">
                  <a:solidFill>
                    <a:schemeClr val="tx1"/>
                  </a:solidFill>
                  <a:latin typeface="Arial" pitchFamily="34" charset="0"/>
                </a:defRPr>
              </a:lvl3pPr>
              <a:lvl4pPr marL="1600200" indent="-228600" defTabSz="1279525">
                <a:defRPr sz="1600">
                  <a:solidFill>
                    <a:schemeClr val="tx1"/>
                  </a:solidFill>
                  <a:latin typeface="Arial" pitchFamily="34" charset="0"/>
                </a:defRPr>
              </a:lvl4pPr>
              <a:lvl5pPr marL="2057400" indent="-228600" defTabSz="1279525">
                <a:defRPr sz="1600">
                  <a:solidFill>
                    <a:schemeClr val="tx1"/>
                  </a:solidFill>
                  <a:latin typeface="Arial" pitchFamily="34" charset="0"/>
                </a:defRPr>
              </a:lvl5pPr>
              <a:lvl6pPr marL="2514600" indent="-228600" defTabSz="1279525" eaLnBrk="0" fontAlgn="base" hangingPunct="0">
                <a:spcBef>
                  <a:spcPct val="0"/>
                </a:spcBef>
                <a:spcAft>
                  <a:spcPct val="0"/>
                </a:spcAft>
                <a:defRPr sz="1600">
                  <a:solidFill>
                    <a:schemeClr val="tx1"/>
                  </a:solidFill>
                  <a:latin typeface="Arial" pitchFamily="34" charset="0"/>
                </a:defRPr>
              </a:lvl6pPr>
              <a:lvl7pPr marL="2971800" indent="-228600" defTabSz="1279525" eaLnBrk="0" fontAlgn="base" hangingPunct="0">
                <a:spcBef>
                  <a:spcPct val="0"/>
                </a:spcBef>
                <a:spcAft>
                  <a:spcPct val="0"/>
                </a:spcAft>
                <a:defRPr sz="1600">
                  <a:solidFill>
                    <a:schemeClr val="tx1"/>
                  </a:solidFill>
                  <a:latin typeface="Arial" pitchFamily="34" charset="0"/>
                </a:defRPr>
              </a:lvl7pPr>
              <a:lvl8pPr marL="3429000" indent="-228600" defTabSz="1279525" eaLnBrk="0" fontAlgn="base" hangingPunct="0">
                <a:spcBef>
                  <a:spcPct val="0"/>
                </a:spcBef>
                <a:spcAft>
                  <a:spcPct val="0"/>
                </a:spcAft>
                <a:defRPr sz="1600">
                  <a:solidFill>
                    <a:schemeClr val="tx1"/>
                  </a:solidFill>
                  <a:latin typeface="Arial" pitchFamily="34" charset="0"/>
                </a:defRPr>
              </a:lvl8pPr>
              <a:lvl9pPr marL="3886200" indent="-228600" defTabSz="1279525" eaLnBrk="0" fontAlgn="base" hangingPunct="0">
                <a:spcBef>
                  <a:spcPct val="0"/>
                </a:spcBef>
                <a:spcAft>
                  <a:spcPct val="0"/>
                </a:spcAft>
                <a:defRPr sz="1600">
                  <a:solidFill>
                    <a:schemeClr val="tx1"/>
                  </a:solidFill>
                  <a:latin typeface="Arial" pitchFamily="34" charset="0"/>
                </a:defRPr>
              </a:lvl9pPr>
            </a:lstStyle>
            <a:p>
              <a:pPr algn="ctr">
                <a:lnSpc>
                  <a:spcPct val="90000"/>
                </a:lnSpc>
              </a:pPr>
              <a:r>
                <a:rPr lang="ru-RU" altLang="ru-RU" sz="1200" b="1" smtClean="0">
                  <a:solidFill>
                    <a:srgbClr val="990033"/>
                  </a:solidFill>
                  <a:cs typeface="+mn-cs"/>
                </a:rPr>
                <a:t>Научно-</a:t>
              </a:r>
            </a:p>
            <a:p>
              <a:pPr algn="ctr">
                <a:lnSpc>
                  <a:spcPct val="90000"/>
                </a:lnSpc>
              </a:pPr>
              <a:r>
                <a:rPr lang="ru-RU" altLang="ru-RU" sz="1200" b="1" smtClean="0">
                  <a:solidFill>
                    <a:srgbClr val="990033"/>
                  </a:solidFill>
                  <a:cs typeface="+mn-cs"/>
                </a:rPr>
                <a:t>технологическое</a:t>
              </a:r>
              <a:endParaRPr lang="ru-RU" altLang="ru-RU" sz="300" smtClean="0">
                <a:solidFill>
                  <a:srgbClr val="990033"/>
                </a:solidFill>
                <a:cs typeface="+mn-cs"/>
              </a:endParaRPr>
            </a:p>
          </p:txBody>
        </p:sp>
        <p:sp>
          <p:nvSpPr>
            <p:cNvPr id="19490" name="Rectangle 33"/>
            <p:cNvSpPr>
              <a:spLocks noChangeArrowheads="1"/>
            </p:cNvSpPr>
            <p:nvPr/>
          </p:nvSpPr>
          <p:spPr bwMode="auto">
            <a:xfrm>
              <a:off x="3513" y="3165"/>
              <a:ext cx="1034" cy="224"/>
            </a:xfrm>
            <a:prstGeom prst="rect">
              <a:avLst/>
            </a:prstGeom>
            <a:solidFill>
              <a:srgbClr val="FFFFFF"/>
            </a:solidFill>
            <a:ln w="9525">
              <a:solidFill>
                <a:srgbClr val="FF9900"/>
              </a:solidFill>
              <a:miter lim="800000"/>
              <a:headEnd/>
              <a:tailEnd/>
            </a:ln>
          </p:spPr>
          <p:txBody>
            <a:bodyPr lIns="18000" tIns="10800" rIns="18000" bIns="10800" anchor="ctr" anchorCtr="1"/>
            <a:lstStyle>
              <a:lvl1pPr defTabSz="1279525">
                <a:defRPr sz="1600">
                  <a:solidFill>
                    <a:schemeClr val="tx1"/>
                  </a:solidFill>
                  <a:latin typeface="Arial" pitchFamily="34" charset="0"/>
                </a:defRPr>
              </a:lvl1pPr>
              <a:lvl2pPr marL="742950" indent="-285750" defTabSz="1279525">
                <a:defRPr sz="1600">
                  <a:solidFill>
                    <a:schemeClr val="tx1"/>
                  </a:solidFill>
                  <a:latin typeface="Arial" pitchFamily="34" charset="0"/>
                </a:defRPr>
              </a:lvl2pPr>
              <a:lvl3pPr marL="1143000" indent="-228600" defTabSz="1279525">
                <a:defRPr sz="1600">
                  <a:solidFill>
                    <a:schemeClr val="tx1"/>
                  </a:solidFill>
                  <a:latin typeface="Arial" pitchFamily="34" charset="0"/>
                </a:defRPr>
              </a:lvl3pPr>
              <a:lvl4pPr marL="1600200" indent="-228600" defTabSz="1279525">
                <a:defRPr sz="1600">
                  <a:solidFill>
                    <a:schemeClr val="tx1"/>
                  </a:solidFill>
                  <a:latin typeface="Arial" pitchFamily="34" charset="0"/>
                </a:defRPr>
              </a:lvl4pPr>
              <a:lvl5pPr marL="2057400" indent="-228600" defTabSz="1279525">
                <a:defRPr sz="1600">
                  <a:solidFill>
                    <a:schemeClr val="tx1"/>
                  </a:solidFill>
                  <a:latin typeface="Arial" pitchFamily="34" charset="0"/>
                </a:defRPr>
              </a:lvl5pPr>
              <a:lvl6pPr marL="2514600" indent="-228600" defTabSz="1279525" eaLnBrk="0" fontAlgn="base" hangingPunct="0">
                <a:spcBef>
                  <a:spcPct val="0"/>
                </a:spcBef>
                <a:spcAft>
                  <a:spcPct val="0"/>
                </a:spcAft>
                <a:defRPr sz="1600">
                  <a:solidFill>
                    <a:schemeClr val="tx1"/>
                  </a:solidFill>
                  <a:latin typeface="Arial" pitchFamily="34" charset="0"/>
                </a:defRPr>
              </a:lvl6pPr>
              <a:lvl7pPr marL="2971800" indent="-228600" defTabSz="1279525" eaLnBrk="0" fontAlgn="base" hangingPunct="0">
                <a:spcBef>
                  <a:spcPct val="0"/>
                </a:spcBef>
                <a:spcAft>
                  <a:spcPct val="0"/>
                </a:spcAft>
                <a:defRPr sz="1600">
                  <a:solidFill>
                    <a:schemeClr val="tx1"/>
                  </a:solidFill>
                  <a:latin typeface="Arial" pitchFamily="34" charset="0"/>
                </a:defRPr>
              </a:lvl7pPr>
              <a:lvl8pPr marL="3429000" indent="-228600" defTabSz="1279525" eaLnBrk="0" fontAlgn="base" hangingPunct="0">
                <a:spcBef>
                  <a:spcPct val="0"/>
                </a:spcBef>
                <a:spcAft>
                  <a:spcPct val="0"/>
                </a:spcAft>
                <a:defRPr sz="1600">
                  <a:solidFill>
                    <a:schemeClr val="tx1"/>
                  </a:solidFill>
                  <a:latin typeface="Arial" pitchFamily="34" charset="0"/>
                </a:defRPr>
              </a:lvl8pPr>
              <a:lvl9pPr marL="3886200" indent="-228600" defTabSz="1279525" eaLnBrk="0" fontAlgn="base" hangingPunct="0">
                <a:spcBef>
                  <a:spcPct val="0"/>
                </a:spcBef>
                <a:spcAft>
                  <a:spcPct val="0"/>
                </a:spcAft>
                <a:defRPr sz="1600">
                  <a:solidFill>
                    <a:schemeClr val="tx1"/>
                  </a:solidFill>
                  <a:latin typeface="Arial" pitchFamily="34" charset="0"/>
                </a:defRPr>
              </a:lvl9pPr>
            </a:lstStyle>
            <a:p>
              <a:pPr algn="ctr"/>
              <a:r>
                <a:rPr lang="ru-RU" altLang="ru-RU" sz="1200" b="1" smtClean="0">
                  <a:solidFill>
                    <a:srgbClr val="990033"/>
                  </a:solidFill>
                  <a:cs typeface="+mn-cs"/>
                </a:rPr>
                <a:t>Психологическое</a:t>
              </a:r>
              <a:endParaRPr lang="ru-RU" altLang="ru-RU" sz="300" smtClean="0">
                <a:solidFill>
                  <a:srgbClr val="990033"/>
                </a:solidFill>
                <a:cs typeface="+mn-cs"/>
              </a:endParaRPr>
            </a:p>
          </p:txBody>
        </p:sp>
        <p:sp>
          <p:nvSpPr>
            <p:cNvPr id="19491" name="Rectangle 34"/>
            <p:cNvSpPr>
              <a:spLocks noChangeArrowheads="1"/>
            </p:cNvSpPr>
            <p:nvPr/>
          </p:nvSpPr>
          <p:spPr bwMode="auto">
            <a:xfrm>
              <a:off x="2503" y="3164"/>
              <a:ext cx="936" cy="225"/>
            </a:xfrm>
            <a:prstGeom prst="rect">
              <a:avLst/>
            </a:prstGeom>
            <a:solidFill>
              <a:srgbClr val="FFFFFF"/>
            </a:solidFill>
            <a:ln w="9525">
              <a:solidFill>
                <a:srgbClr val="FF9900"/>
              </a:solidFill>
              <a:miter lim="800000"/>
              <a:headEnd/>
              <a:tailEnd/>
            </a:ln>
          </p:spPr>
          <p:txBody>
            <a:bodyPr lIns="18000" tIns="10800" rIns="18000" bIns="10800" anchor="ctr" anchorCtr="1"/>
            <a:lstStyle>
              <a:lvl1pPr defTabSz="1279525">
                <a:defRPr sz="1600">
                  <a:solidFill>
                    <a:schemeClr val="tx1"/>
                  </a:solidFill>
                  <a:latin typeface="Arial" pitchFamily="34" charset="0"/>
                </a:defRPr>
              </a:lvl1pPr>
              <a:lvl2pPr marL="742950" indent="-285750" defTabSz="1279525">
                <a:defRPr sz="1600">
                  <a:solidFill>
                    <a:schemeClr val="tx1"/>
                  </a:solidFill>
                  <a:latin typeface="Arial" pitchFamily="34" charset="0"/>
                </a:defRPr>
              </a:lvl2pPr>
              <a:lvl3pPr marL="1143000" indent="-228600" defTabSz="1279525">
                <a:defRPr sz="1600">
                  <a:solidFill>
                    <a:schemeClr val="tx1"/>
                  </a:solidFill>
                  <a:latin typeface="Arial" pitchFamily="34" charset="0"/>
                </a:defRPr>
              </a:lvl3pPr>
              <a:lvl4pPr marL="1600200" indent="-228600" defTabSz="1279525">
                <a:defRPr sz="1600">
                  <a:solidFill>
                    <a:schemeClr val="tx1"/>
                  </a:solidFill>
                  <a:latin typeface="Arial" pitchFamily="34" charset="0"/>
                </a:defRPr>
              </a:lvl4pPr>
              <a:lvl5pPr marL="2057400" indent="-228600" defTabSz="1279525">
                <a:defRPr sz="1600">
                  <a:solidFill>
                    <a:schemeClr val="tx1"/>
                  </a:solidFill>
                  <a:latin typeface="Arial" pitchFamily="34" charset="0"/>
                </a:defRPr>
              </a:lvl5pPr>
              <a:lvl6pPr marL="2514600" indent="-228600" defTabSz="1279525" eaLnBrk="0" fontAlgn="base" hangingPunct="0">
                <a:spcBef>
                  <a:spcPct val="0"/>
                </a:spcBef>
                <a:spcAft>
                  <a:spcPct val="0"/>
                </a:spcAft>
                <a:defRPr sz="1600">
                  <a:solidFill>
                    <a:schemeClr val="tx1"/>
                  </a:solidFill>
                  <a:latin typeface="Arial" pitchFamily="34" charset="0"/>
                </a:defRPr>
              </a:lvl6pPr>
              <a:lvl7pPr marL="2971800" indent="-228600" defTabSz="1279525" eaLnBrk="0" fontAlgn="base" hangingPunct="0">
                <a:spcBef>
                  <a:spcPct val="0"/>
                </a:spcBef>
                <a:spcAft>
                  <a:spcPct val="0"/>
                </a:spcAft>
                <a:defRPr sz="1600">
                  <a:solidFill>
                    <a:schemeClr val="tx1"/>
                  </a:solidFill>
                  <a:latin typeface="Arial" pitchFamily="34" charset="0"/>
                </a:defRPr>
              </a:lvl7pPr>
              <a:lvl8pPr marL="3429000" indent="-228600" defTabSz="1279525" eaLnBrk="0" fontAlgn="base" hangingPunct="0">
                <a:spcBef>
                  <a:spcPct val="0"/>
                </a:spcBef>
                <a:spcAft>
                  <a:spcPct val="0"/>
                </a:spcAft>
                <a:defRPr sz="1600">
                  <a:solidFill>
                    <a:schemeClr val="tx1"/>
                  </a:solidFill>
                  <a:latin typeface="Arial" pitchFamily="34" charset="0"/>
                </a:defRPr>
              </a:lvl8pPr>
              <a:lvl9pPr marL="3886200" indent="-228600" defTabSz="1279525" eaLnBrk="0" fontAlgn="base" hangingPunct="0">
                <a:spcBef>
                  <a:spcPct val="0"/>
                </a:spcBef>
                <a:spcAft>
                  <a:spcPct val="0"/>
                </a:spcAft>
                <a:defRPr sz="1600">
                  <a:solidFill>
                    <a:schemeClr val="tx1"/>
                  </a:solidFill>
                  <a:latin typeface="Arial" pitchFamily="34" charset="0"/>
                </a:defRPr>
              </a:lvl9pPr>
            </a:lstStyle>
            <a:p>
              <a:pPr algn="ctr"/>
              <a:r>
                <a:rPr lang="ru-RU" altLang="ru-RU" sz="1200" b="1" smtClean="0">
                  <a:solidFill>
                    <a:srgbClr val="990033"/>
                  </a:solidFill>
                  <a:cs typeface="+mn-cs"/>
                </a:rPr>
                <a:t>Правовое</a:t>
              </a:r>
              <a:endParaRPr lang="ru-RU" altLang="ru-RU" sz="300" smtClean="0">
                <a:solidFill>
                  <a:srgbClr val="990033"/>
                </a:solidFill>
                <a:cs typeface="+mn-cs"/>
              </a:endParaRPr>
            </a:p>
          </p:txBody>
        </p:sp>
        <p:sp>
          <p:nvSpPr>
            <p:cNvPr id="19492" name="Rectangle 35"/>
            <p:cNvSpPr>
              <a:spLocks noChangeArrowheads="1"/>
            </p:cNvSpPr>
            <p:nvPr/>
          </p:nvSpPr>
          <p:spPr bwMode="auto">
            <a:xfrm>
              <a:off x="2506" y="3666"/>
              <a:ext cx="937" cy="199"/>
            </a:xfrm>
            <a:prstGeom prst="rect">
              <a:avLst/>
            </a:prstGeom>
            <a:solidFill>
              <a:srgbClr val="FFFFFF"/>
            </a:solidFill>
            <a:ln w="9525">
              <a:solidFill>
                <a:srgbClr val="FF9900"/>
              </a:solidFill>
              <a:miter lim="800000"/>
              <a:headEnd/>
              <a:tailEnd/>
            </a:ln>
          </p:spPr>
          <p:txBody>
            <a:bodyPr lIns="18000" tIns="10800" rIns="18000" bIns="10800" anchor="ctr" anchorCtr="1"/>
            <a:lstStyle>
              <a:lvl1pPr defTabSz="1279525">
                <a:defRPr sz="1600">
                  <a:solidFill>
                    <a:schemeClr val="tx1"/>
                  </a:solidFill>
                  <a:latin typeface="Arial" pitchFamily="34" charset="0"/>
                </a:defRPr>
              </a:lvl1pPr>
              <a:lvl2pPr marL="742950" indent="-285750" defTabSz="1279525">
                <a:defRPr sz="1600">
                  <a:solidFill>
                    <a:schemeClr val="tx1"/>
                  </a:solidFill>
                  <a:latin typeface="Arial" pitchFamily="34" charset="0"/>
                </a:defRPr>
              </a:lvl2pPr>
              <a:lvl3pPr marL="1143000" indent="-228600" defTabSz="1279525">
                <a:defRPr sz="1600">
                  <a:solidFill>
                    <a:schemeClr val="tx1"/>
                  </a:solidFill>
                  <a:latin typeface="Arial" pitchFamily="34" charset="0"/>
                </a:defRPr>
              </a:lvl3pPr>
              <a:lvl4pPr marL="1600200" indent="-228600" defTabSz="1279525">
                <a:defRPr sz="1600">
                  <a:solidFill>
                    <a:schemeClr val="tx1"/>
                  </a:solidFill>
                  <a:latin typeface="Arial" pitchFamily="34" charset="0"/>
                </a:defRPr>
              </a:lvl4pPr>
              <a:lvl5pPr marL="2057400" indent="-228600" defTabSz="1279525">
                <a:defRPr sz="1600">
                  <a:solidFill>
                    <a:schemeClr val="tx1"/>
                  </a:solidFill>
                  <a:latin typeface="Arial" pitchFamily="34" charset="0"/>
                </a:defRPr>
              </a:lvl5pPr>
              <a:lvl6pPr marL="2514600" indent="-228600" defTabSz="1279525" eaLnBrk="0" fontAlgn="base" hangingPunct="0">
                <a:spcBef>
                  <a:spcPct val="0"/>
                </a:spcBef>
                <a:spcAft>
                  <a:spcPct val="0"/>
                </a:spcAft>
                <a:defRPr sz="1600">
                  <a:solidFill>
                    <a:schemeClr val="tx1"/>
                  </a:solidFill>
                  <a:latin typeface="Arial" pitchFamily="34" charset="0"/>
                </a:defRPr>
              </a:lvl6pPr>
              <a:lvl7pPr marL="2971800" indent="-228600" defTabSz="1279525" eaLnBrk="0" fontAlgn="base" hangingPunct="0">
                <a:spcBef>
                  <a:spcPct val="0"/>
                </a:spcBef>
                <a:spcAft>
                  <a:spcPct val="0"/>
                </a:spcAft>
                <a:defRPr sz="1600">
                  <a:solidFill>
                    <a:schemeClr val="tx1"/>
                  </a:solidFill>
                  <a:latin typeface="Arial" pitchFamily="34" charset="0"/>
                </a:defRPr>
              </a:lvl7pPr>
              <a:lvl8pPr marL="3429000" indent="-228600" defTabSz="1279525" eaLnBrk="0" fontAlgn="base" hangingPunct="0">
                <a:spcBef>
                  <a:spcPct val="0"/>
                </a:spcBef>
                <a:spcAft>
                  <a:spcPct val="0"/>
                </a:spcAft>
                <a:defRPr sz="1600">
                  <a:solidFill>
                    <a:schemeClr val="tx1"/>
                  </a:solidFill>
                  <a:latin typeface="Arial" pitchFamily="34" charset="0"/>
                </a:defRPr>
              </a:lvl8pPr>
              <a:lvl9pPr marL="3886200" indent="-228600" defTabSz="1279525" eaLnBrk="0" fontAlgn="base" hangingPunct="0">
                <a:spcBef>
                  <a:spcPct val="0"/>
                </a:spcBef>
                <a:spcAft>
                  <a:spcPct val="0"/>
                </a:spcAft>
                <a:defRPr sz="1600">
                  <a:solidFill>
                    <a:schemeClr val="tx1"/>
                  </a:solidFill>
                  <a:latin typeface="Arial" pitchFamily="34" charset="0"/>
                </a:defRPr>
              </a:lvl9pPr>
            </a:lstStyle>
            <a:p>
              <a:pPr algn="ctr">
                <a:lnSpc>
                  <a:spcPct val="90000"/>
                </a:lnSpc>
              </a:pPr>
              <a:r>
                <a:rPr lang="ru-RU" altLang="ru-RU" sz="1200" b="1" smtClean="0">
                  <a:solidFill>
                    <a:srgbClr val="990033"/>
                  </a:solidFill>
                  <a:cs typeface="+mn-cs"/>
                </a:rPr>
                <a:t>Аппаратно-</a:t>
              </a:r>
            </a:p>
            <a:p>
              <a:pPr algn="ctr">
                <a:lnSpc>
                  <a:spcPct val="90000"/>
                </a:lnSpc>
              </a:pPr>
              <a:r>
                <a:rPr lang="ru-RU" altLang="ru-RU" sz="1200" b="1" smtClean="0">
                  <a:solidFill>
                    <a:srgbClr val="990033"/>
                  </a:solidFill>
                  <a:cs typeface="+mn-cs"/>
                </a:rPr>
                <a:t>техническое   </a:t>
              </a:r>
              <a:endParaRPr lang="ru-RU" altLang="ru-RU" sz="300" smtClean="0">
                <a:solidFill>
                  <a:srgbClr val="990033"/>
                </a:solidFill>
                <a:cs typeface="+mn-cs"/>
              </a:endParaRPr>
            </a:p>
          </p:txBody>
        </p:sp>
        <p:sp>
          <p:nvSpPr>
            <p:cNvPr id="19493" name="Rectangle 36"/>
            <p:cNvSpPr>
              <a:spLocks noChangeArrowheads="1"/>
            </p:cNvSpPr>
            <p:nvPr/>
          </p:nvSpPr>
          <p:spPr bwMode="auto">
            <a:xfrm>
              <a:off x="1490" y="3664"/>
              <a:ext cx="951" cy="202"/>
            </a:xfrm>
            <a:prstGeom prst="rect">
              <a:avLst/>
            </a:prstGeom>
            <a:solidFill>
              <a:srgbClr val="FFFFFF"/>
            </a:solidFill>
            <a:ln w="9525">
              <a:solidFill>
                <a:srgbClr val="FF9900"/>
              </a:solidFill>
              <a:miter lim="800000"/>
              <a:headEnd/>
              <a:tailEnd/>
            </a:ln>
          </p:spPr>
          <p:txBody>
            <a:bodyPr lIns="18000" tIns="10800" rIns="18000" bIns="10800" anchor="ctr" anchorCtr="1"/>
            <a:lstStyle>
              <a:lvl1pPr defTabSz="1279525">
                <a:defRPr sz="1600">
                  <a:solidFill>
                    <a:schemeClr val="tx1"/>
                  </a:solidFill>
                  <a:latin typeface="Arial" pitchFamily="34" charset="0"/>
                </a:defRPr>
              </a:lvl1pPr>
              <a:lvl2pPr marL="742950" indent="-285750" defTabSz="1279525">
                <a:defRPr sz="1600">
                  <a:solidFill>
                    <a:schemeClr val="tx1"/>
                  </a:solidFill>
                  <a:latin typeface="Arial" pitchFamily="34" charset="0"/>
                </a:defRPr>
              </a:lvl2pPr>
              <a:lvl3pPr marL="1143000" indent="-228600" defTabSz="1279525">
                <a:defRPr sz="1600">
                  <a:solidFill>
                    <a:schemeClr val="tx1"/>
                  </a:solidFill>
                  <a:latin typeface="Arial" pitchFamily="34" charset="0"/>
                </a:defRPr>
              </a:lvl3pPr>
              <a:lvl4pPr marL="1600200" indent="-228600" defTabSz="1279525">
                <a:defRPr sz="1600">
                  <a:solidFill>
                    <a:schemeClr val="tx1"/>
                  </a:solidFill>
                  <a:latin typeface="Arial" pitchFamily="34" charset="0"/>
                </a:defRPr>
              </a:lvl4pPr>
              <a:lvl5pPr marL="2057400" indent="-228600" defTabSz="1279525">
                <a:defRPr sz="1600">
                  <a:solidFill>
                    <a:schemeClr val="tx1"/>
                  </a:solidFill>
                  <a:latin typeface="Arial" pitchFamily="34" charset="0"/>
                </a:defRPr>
              </a:lvl5pPr>
              <a:lvl6pPr marL="2514600" indent="-228600" defTabSz="1279525" eaLnBrk="0" fontAlgn="base" hangingPunct="0">
                <a:spcBef>
                  <a:spcPct val="0"/>
                </a:spcBef>
                <a:spcAft>
                  <a:spcPct val="0"/>
                </a:spcAft>
                <a:defRPr sz="1600">
                  <a:solidFill>
                    <a:schemeClr val="tx1"/>
                  </a:solidFill>
                  <a:latin typeface="Arial" pitchFamily="34" charset="0"/>
                </a:defRPr>
              </a:lvl6pPr>
              <a:lvl7pPr marL="2971800" indent="-228600" defTabSz="1279525" eaLnBrk="0" fontAlgn="base" hangingPunct="0">
                <a:spcBef>
                  <a:spcPct val="0"/>
                </a:spcBef>
                <a:spcAft>
                  <a:spcPct val="0"/>
                </a:spcAft>
                <a:defRPr sz="1600">
                  <a:solidFill>
                    <a:schemeClr val="tx1"/>
                  </a:solidFill>
                  <a:latin typeface="Arial" pitchFamily="34" charset="0"/>
                </a:defRPr>
              </a:lvl7pPr>
              <a:lvl8pPr marL="3429000" indent="-228600" defTabSz="1279525" eaLnBrk="0" fontAlgn="base" hangingPunct="0">
                <a:spcBef>
                  <a:spcPct val="0"/>
                </a:spcBef>
                <a:spcAft>
                  <a:spcPct val="0"/>
                </a:spcAft>
                <a:defRPr sz="1600">
                  <a:solidFill>
                    <a:schemeClr val="tx1"/>
                  </a:solidFill>
                  <a:latin typeface="Arial" pitchFamily="34" charset="0"/>
                </a:defRPr>
              </a:lvl8pPr>
              <a:lvl9pPr marL="3886200" indent="-228600" defTabSz="1279525" eaLnBrk="0" fontAlgn="base" hangingPunct="0">
                <a:spcBef>
                  <a:spcPct val="0"/>
                </a:spcBef>
                <a:spcAft>
                  <a:spcPct val="0"/>
                </a:spcAft>
                <a:defRPr sz="1600">
                  <a:solidFill>
                    <a:schemeClr val="tx1"/>
                  </a:solidFill>
                  <a:latin typeface="Arial" pitchFamily="34" charset="0"/>
                </a:defRPr>
              </a:lvl9pPr>
            </a:lstStyle>
            <a:p>
              <a:pPr algn="ctr"/>
              <a:r>
                <a:rPr lang="ru-RU" altLang="ru-RU" sz="1200" b="1" smtClean="0">
                  <a:solidFill>
                    <a:srgbClr val="990033"/>
                  </a:solidFill>
                  <a:cs typeface="+mn-cs"/>
                </a:rPr>
                <a:t>Программное</a:t>
              </a:r>
              <a:endParaRPr lang="ru-RU" altLang="ru-RU" sz="300" smtClean="0">
                <a:solidFill>
                  <a:srgbClr val="990033"/>
                </a:solidFill>
                <a:cs typeface="+mn-cs"/>
              </a:endParaRPr>
            </a:p>
          </p:txBody>
        </p:sp>
        <p:sp>
          <p:nvSpPr>
            <p:cNvPr id="19494" name="Rectangle 37"/>
            <p:cNvSpPr>
              <a:spLocks noChangeArrowheads="1"/>
            </p:cNvSpPr>
            <p:nvPr/>
          </p:nvSpPr>
          <p:spPr bwMode="auto">
            <a:xfrm>
              <a:off x="4597" y="3418"/>
              <a:ext cx="1070" cy="422"/>
            </a:xfrm>
            <a:prstGeom prst="rect">
              <a:avLst/>
            </a:prstGeom>
            <a:solidFill>
              <a:srgbClr val="FFFFFF"/>
            </a:solidFill>
            <a:ln w="9525">
              <a:solidFill>
                <a:srgbClr val="FF9900"/>
              </a:solidFill>
              <a:miter lim="800000"/>
              <a:headEnd/>
              <a:tailEnd/>
            </a:ln>
          </p:spPr>
          <p:txBody>
            <a:bodyPr lIns="18000" tIns="10800" rIns="18000" bIns="10800" anchor="ctr" anchorCtr="1"/>
            <a:lstStyle>
              <a:lvl1pPr defTabSz="1279525">
                <a:defRPr sz="1600">
                  <a:solidFill>
                    <a:schemeClr val="tx1"/>
                  </a:solidFill>
                  <a:latin typeface="Arial" pitchFamily="34" charset="0"/>
                </a:defRPr>
              </a:lvl1pPr>
              <a:lvl2pPr marL="742950" indent="-285750" defTabSz="1279525">
                <a:defRPr sz="1600">
                  <a:solidFill>
                    <a:schemeClr val="tx1"/>
                  </a:solidFill>
                  <a:latin typeface="Arial" pitchFamily="34" charset="0"/>
                </a:defRPr>
              </a:lvl2pPr>
              <a:lvl3pPr marL="1143000" indent="-228600" defTabSz="1279525">
                <a:defRPr sz="1600">
                  <a:solidFill>
                    <a:schemeClr val="tx1"/>
                  </a:solidFill>
                  <a:latin typeface="Arial" pitchFamily="34" charset="0"/>
                </a:defRPr>
              </a:lvl3pPr>
              <a:lvl4pPr marL="1600200" indent="-228600" defTabSz="1279525">
                <a:defRPr sz="1600">
                  <a:solidFill>
                    <a:schemeClr val="tx1"/>
                  </a:solidFill>
                  <a:latin typeface="Arial" pitchFamily="34" charset="0"/>
                </a:defRPr>
              </a:lvl4pPr>
              <a:lvl5pPr marL="2057400" indent="-228600" defTabSz="1279525">
                <a:defRPr sz="1600">
                  <a:solidFill>
                    <a:schemeClr val="tx1"/>
                  </a:solidFill>
                  <a:latin typeface="Arial" pitchFamily="34" charset="0"/>
                </a:defRPr>
              </a:lvl5pPr>
              <a:lvl6pPr marL="2514600" indent="-228600" defTabSz="1279525" eaLnBrk="0" fontAlgn="base" hangingPunct="0">
                <a:spcBef>
                  <a:spcPct val="0"/>
                </a:spcBef>
                <a:spcAft>
                  <a:spcPct val="0"/>
                </a:spcAft>
                <a:defRPr sz="1600">
                  <a:solidFill>
                    <a:schemeClr val="tx1"/>
                  </a:solidFill>
                  <a:latin typeface="Arial" pitchFamily="34" charset="0"/>
                </a:defRPr>
              </a:lvl6pPr>
              <a:lvl7pPr marL="2971800" indent="-228600" defTabSz="1279525" eaLnBrk="0" fontAlgn="base" hangingPunct="0">
                <a:spcBef>
                  <a:spcPct val="0"/>
                </a:spcBef>
                <a:spcAft>
                  <a:spcPct val="0"/>
                </a:spcAft>
                <a:defRPr sz="1600">
                  <a:solidFill>
                    <a:schemeClr val="tx1"/>
                  </a:solidFill>
                  <a:latin typeface="Arial" pitchFamily="34" charset="0"/>
                </a:defRPr>
              </a:lvl7pPr>
              <a:lvl8pPr marL="3429000" indent="-228600" defTabSz="1279525" eaLnBrk="0" fontAlgn="base" hangingPunct="0">
                <a:spcBef>
                  <a:spcPct val="0"/>
                </a:spcBef>
                <a:spcAft>
                  <a:spcPct val="0"/>
                </a:spcAft>
                <a:defRPr sz="1600">
                  <a:solidFill>
                    <a:schemeClr val="tx1"/>
                  </a:solidFill>
                  <a:latin typeface="Arial" pitchFamily="34" charset="0"/>
                </a:defRPr>
              </a:lvl8pPr>
              <a:lvl9pPr marL="3886200" indent="-228600" defTabSz="1279525" eaLnBrk="0" fontAlgn="base" hangingPunct="0">
                <a:spcBef>
                  <a:spcPct val="0"/>
                </a:spcBef>
                <a:spcAft>
                  <a:spcPct val="0"/>
                </a:spcAft>
                <a:defRPr sz="1600">
                  <a:solidFill>
                    <a:schemeClr val="tx1"/>
                  </a:solidFill>
                  <a:latin typeface="Arial" pitchFamily="34" charset="0"/>
                </a:defRPr>
              </a:lvl9pPr>
            </a:lstStyle>
            <a:p>
              <a:pPr algn="ctr">
                <a:lnSpc>
                  <a:spcPct val="90000"/>
                </a:lnSpc>
              </a:pPr>
              <a:r>
                <a:rPr lang="ru-RU" altLang="ru-RU" sz="1200" b="1" smtClean="0">
                  <a:solidFill>
                    <a:srgbClr val="990033"/>
                  </a:solidFill>
                  <a:cs typeface="+mn-cs"/>
                </a:rPr>
                <a:t>Защиты информации и др.</a:t>
              </a:r>
              <a:endParaRPr lang="ru-RU" altLang="ru-RU" sz="300" smtClean="0">
                <a:solidFill>
                  <a:srgbClr val="990033"/>
                </a:solidFill>
                <a:cs typeface="+mn-cs"/>
              </a:endParaRPr>
            </a:p>
          </p:txBody>
        </p:sp>
        <p:sp>
          <p:nvSpPr>
            <p:cNvPr id="19495" name="Rectangle 38"/>
            <p:cNvSpPr>
              <a:spLocks noChangeArrowheads="1"/>
            </p:cNvSpPr>
            <p:nvPr/>
          </p:nvSpPr>
          <p:spPr bwMode="auto">
            <a:xfrm>
              <a:off x="2497" y="3413"/>
              <a:ext cx="943" cy="228"/>
            </a:xfrm>
            <a:prstGeom prst="rect">
              <a:avLst/>
            </a:prstGeom>
            <a:solidFill>
              <a:srgbClr val="FFFFFF"/>
            </a:solidFill>
            <a:ln w="9525">
              <a:solidFill>
                <a:srgbClr val="FF9900"/>
              </a:solidFill>
              <a:miter lim="800000"/>
              <a:headEnd/>
              <a:tailEnd/>
            </a:ln>
          </p:spPr>
          <p:txBody>
            <a:bodyPr lIns="18000" tIns="10800" rIns="18000" bIns="10800" anchor="ctr" anchorCtr="1"/>
            <a:lstStyle>
              <a:lvl1pPr defTabSz="1279525">
                <a:defRPr sz="1600">
                  <a:solidFill>
                    <a:schemeClr val="tx1"/>
                  </a:solidFill>
                  <a:latin typeface="Arial" pitchFamily="34" charset="0"/>
                </a:defRPr>
              </a:lvl1pPr>
              <a:lvl2pPr marL="742950" indent="-285750" defTabSz="1279525">
                <a:defRPr sz="1600">
                  <a:solidFill>
                    <a:schemeClr val="tx1"/>
                  </a:solidFill>
                  <a:latin typeface="Arial" pitchFamily="34" charset="0"/>
                </a:defRPr>
              </a:lvl2pPr>
              <a:lvl3pPr marL="1143000" indent="-228600" defTabSz="1279525">
                <a:defRPr sz="1600">
                  <a:solidFill>
                    <a:schemeClr val="tx1"/>
                  </a:solidFill>
                  <a:latin typeface="Arial" pitchFamily="34" charset="0"/>
                </a:defRPr>
              </a:lvl3pPr>
              <a:lvl4pPr marL="1600200" indent="-228600" defTabSz="1279525">
                <a:defRPr sz="1600">
                  <a:solidFill>
                    <a:schemeClr val="tx1"/>
                  </a:solidFill>
                  <a:latin typeface="Arial" pitchFamily="34" charset="0"/>
                </a:defRPr>
              </a:lvl4pPr>
              <a:lvl5pPr marL="2057400" indent="-228600" defTabSz="1279525">
                <a:defRPr sz="1600">
                  <a:solidFill>
                    <a:schemeClr val="tx1"/>
                  </a:solidFill>
                  <a:latin typeface="Arial" pitchFamily="34" charset="0"/>
                </a:defRPr>
              </a:lvl5pPr>
              <a:lvl6pPr marL="2514600" indent="-228600" defTabSz="1279525" eaLnBrk="0" fontAlgn="base" hangingPunct="0">
                <a:spcBef>
                  <a:spcPct val="0"/>
                </a:spcBef>
                <a:spcAft>
                  <a:spcPct val="0"/>
                </a:spcAft>
                <a:defRPr sz="1600">
                  <a:solidFill>
                    <a:schemeClr val="tx1"/>
                  </a:solidFill>
                  <a:latin typeface="Arial" pitchFamily="34" charset="0"/>
                </a:defRPr>
              </a:lvl6pPr>
              <a:lvl7pPr marL="2971800" indent="-228600" defTabSz="1279525" eaLnBrk="0" fontAlgn="base" hangingPunct="0">
                <a:spcBef>
                  <a:spcPct val="0"/>
                </a:spcBef>
                <a:spcAft>
                  <a:spcPct val="0"/>
                </a:spcAft>
                <a:defRPr sz="1600">
                  <a:solidFill>
                    <a:schemeClr val="tx1"/>
                  </a:solidFill>
                  <a:latin typeface="Arial" pitchFamily="34" charset="0"/>
                </a:defRPr>
              </a:lvl7pPr>
              <a:lvl8pPr marL="3429000" indent="-228600" defTabSz="1279525" eaLnBrk="0" fontAlgn="base" hangingPunct="0">
                <a:spcBef>
                  <a:spcPct val="0"/>
                </a:spcBef>
                <a:spcAft>
                  <a:spcPct val="0"/>
                </a:spcAft>
                <a:defRPr sz="1600">
                  <a:solidFill>
                    <a:schemeClr val="tx1"/>
                  </a:solidFill>
                  <a:latin typeface="Arial" pitchFamily="34" charset="0"/>
                </a:defRPr>
              </a:lvl8pPr>
              <a:lvl9pPr marL="3886200" indent="-228600" defTabSz="1279525" eaLnBrk="0" fontAlgn="base" hangingPunct="0">
                <a:spcBef>
                  <a:spcPct val="0"/>
                </a:spcBef>
                <a:spcAft>
                  <a:spcPct val="0"/>
                </a:spcAft>
                <a:defRPr sz="1600">
                  <a:solidFill>
                    <a:schemeClr val="tx1"/>
                  </a:solidFill>
                  <a:latin typeface="Arial" pitchFamily="34" charset="0"/>
                </a:defRPr>
              </a:lvl9pPr>
            </a:lstStyle>
            <a:p>
              <a:pPr algn="ctr"/>
              <a:r>
                <a:rPr lang="ru-RU" altLang="ru-RU" sz="1200" b="1" smtClean="0">
                  <a:solidFill>
                    <a:srgbClr val="990033"/>
                  </a:solidFill>
                  <a:cs typeface="+mn-cs"/>
                </a:rPr>
                <a:t>Лингвистическое</a:t>
              </a:r>
            </a:p>
          </p:txBody>
        </p:sp>
      </p:grpSp>
      <p:grpSp>
        <p:nvGrpSpPr>
          <p:cNvPr id="384039" name="Group 39"/>
          <p:cNvGrpSpPr>
            <a:grpSpLocks/>
          </p:cNvGrpSpPr>
          <p:nvPr/>
        </p:nvGrpSpPr>
        <p:grpSpPr bwMode="auto">
          <a:xfrm>
            <a:off x="1258888" y="6157913"/>
            <a:ext cx="7596187" cy="614362"/>
            <a:chOff x="878" y="3866"/>
            <a:chExt cx="5183" cy="387"/>
          </a:xfrm>
        </p:grpSpPr>
        <p:sp>
          <p:nvSpPr>
            <p:cNvPr id="19480" name="AutoShape 40"/>
            <p:cNvSpPr>
              <a:spLocks noChangeArrowheads="1"/>
            </p:cNvSpPr>
            <p:nvPr/>
          </p:nvSpPr>
          <p:spPr bwMode="auto">
            <a:xfrm>
              <a:off x="5036" y="3866"/>
              <a:ext cx="234" cy="186"/>
            </a:xfrm>
            <a:prstGeom prst="downArrow">
              <a:avLst>
                <a:gd name="adj1" fmla="val 50000"/>
                <a:gd name="adj2" fmla="val 25000"/>
              </a:avLst>
            </a:prstGeom>
            <a:gradFill rotWithShape="1">
              <a:gsLst>
                <a:gs pos="0">
                  <a:srgbClr val="FFC2C2"/>
                </a:gs>
                <a:gs pos="100000">
                  <a:srgbClr val="FF0000"/>
                </a:gs>
              </a:gsLst>
              <a:lin ang="5400000" scaled="1"/>
            </a:gradFill>
            <a:ln w="9525">
              <a:solidFill>
                <a:srgbClr val="000000"/>
              </a:solidFill>
              <a:miter lim="800000"/>
              <a:headEnd/>
              <a:tailEnd/>
            </a:ln>
          </p:spPr>
          <p:txBody>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endParaRPr lang="ru-RU" altLang="ru-RU" smtClean="0">
                <a:solidFill>
                  <a:srgbClr val="333333"/>
                </a:solidFill>
                <a:cs typeface="+mn-cs"/>
              </a:endParaRPr>
            </a:p>
          </p:txBody>
        </p:sp>
        <p:sp>
          <p:nvSpPr>
            <p:cNvPr id="19481" name="AutoShape 41"/>
            <p:cNvSpPr>
              <a:spLocks noChangeArrowheads="1"/>
            </p:cNvSpPr>
            <p:nvPr/>
          </p:nvSpPr>
          <p:spPr bwMode="auto">
            <a:xfrm>
              <a:off x="878" y="4066"/>
              <a:ext cx="5183" cy="187"/>
            </a:xfrm>
            <a:prstGeom prst="upArrow">
              <a:avLst>
                <a:gd name="adj1" fmla="val 86750"/>
                <a:gd name="adj2" fmla="val 60963"/>
              </a:avLst>
            </a:prstGeom>
            <a:gradFill rotWithShape="1">
              <a:gsLst>
                <a:gs pos="0">
                  <a:srgbClr val="0000FF"/>
                </a:gs>
                <a:gs pos="100000">
                  <a:srgbClr val="FF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r>
                <a:rPr lang="ru-RU" altLang="ru-RU" sz="1200" b="1" smtClean="0">
                  <a:solidFill>
                    <a:srgbClr val="333333"/>
                  </a:solidFill>
                  <a:cs typeface="+mn-cs"/>
                </a:rPr>
                <a:t>УГРОЗЫ ИНФОРМАЦИОННОЙ БЕЗОПАСНОСТИ</a:t>
              </a:r>
            </a:p>
          </p:txBody>
        </p:sp>
        <p:sp>
          <p:nvSpPr>
            <p:cNvPr id="19482" name="AutoShape 42"/>
            <p:cNvSpPr>
              <a:spLocks noChangeArrowheads="1"/>
            </p:cNvSpPr>
            <p:nvPr/>
          </p:nvSpPr>
          <p:spPr bwMode="auto">
            <a:xfrm>
              <a:off x="4004" y="3866"/>
              <a:ext cx="234" cy="186"/>
            </a:xfrm>
            <a:prstGeom prst="downArrow">
              <a:avLst>
                <a:gd name="adj1" fmla="val 50000"/>
                <a:gd name="adj2" fmla="val 25000"/>
              </a:avLst>
            </a:prstGeom>
            <a:gradFill rotWithShape="1">
              <a:gsLst>
                <a:gs pos="0">
                  <a:srgbClr val="FFC2C2"/>
                </a:gs>
                <a:gs pos="100000">
                  <a:srgbClr val="FF0000"/>
                </a:gs>
              </a:gsLst>
              <a:lin ang="5400000" scaled="1"/>
            </a:gradFill>
            <a:ln w="9525">
              <a:solidFill>
                <a:srgbClr val="000000"/>
              </a:solidFill>
              <a:miter lim="800000"/>
              <a:headEnd/>
              <a:tailEnd/>
            </a:ln>
          </p:spPr>
          <p:txBody>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endParaRPr lang="ru-RU" altLang="ru-RU" smtClean="0">
                <a:solidFill>
                  <a:srgbClr val="333333"/>
                </a:solidFill>
                <a:cs typeface="+mn-cs"/>
              </a:endParaRPr>
            </a:p>
          </p:txBody>
        </p:sp>
        <p:sp>
          <p:nvSpPr>
            <p:cNvPr id="19483" name="AutoShape 43"/>
            <p:cNvSpPr>
              <a:spLocks noChangeArrowheads="1"/>
            </p:cNvSpPr>
            <p:nvPr/>
          </p:nvSpPr>
          <p:spPr bwMode="auto">
            <a:xfrm>
              <a:off x="1902" y="3887"/>
              <a:ext cx="234" cy="186"/>
            </a:xfrm>
            <a:prstGeom prst="downArrow">
              <a:avLst>
                <a:gd name="adj1" fmla="val 50000"/>
                <a:gd name="adj2" fmla="val 25000"/>
              </a:avLst>
            </a:prstGeom>
            <a:gradFill rotWithShape="1">
              <a:gsLst>
                <a:gs pos="0">
                  <a:srgbClr val="FFC2C2"/>
                </a:gs>
                <a:gs pos="100000">
                  <a:srgbClr val="FF0000"/>
                </a:gs>
              </a:gsLst>
              <a:lin ang="5400000" scaled="1"/>
            </a:gradFill>
            <a:ln w="9525">
              <a:solidFill>
                <a:srgbClr val="000000"/>
              </a:solidFill>
              <a:miter lim="800000"/>
              <a:headEnd/>
              <a:tailEnd/>
            </a:ln>
          </p:spPr>
          <p:txBody>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endParaRPr lang="ru-RU" altLang="ru-RU" smtClean="0">
                <a:solidFill>
                  <a:srgbClr val="333333"/>
                </a:solidFill>
                <a:cs typeface="+mn-cs"/>
              </a:endParaRPr>
            </a:p>
          </p:txBody>
        </p:sp>
        <p:sp>
          <p:nvSpPr>
            <p:cNvPr id="19484" name="AutoShape 44"/>
            <p:cNvSpPr>
              <a:spLocks noChangeArrowheads="1"/>
            </p:cNvSpPr>
            <p:nvPr/>
          </p:nvSpPr>
          <p:spPr bwMode="auto">
            <a:xfrm>
              <a:off x="2825" y="3878"/>
              <a:ext cx="234" cy="186"/>
            </a:xfrm>
            <a:prstGeom prst="downArrow">
              <a:avLst>
                <a:gd name="adj1" fmla="val 50000"/>
                <a:gd name="adj2" fmla="val 25000"/>
              </a:avLst>
            </a:prstGeom>
            <a:gradFill rotWithShape="1">
              <a:gsLst>
                <a:gs pos="0">
                  <a:srgbClr val="FFC2C2"/>
                </a:gs>
                <a:gs pos="100000">
                  <a:srgbClr val="FF0000"/>
                </a:gs>
              </a:gsLst>
              <a:lin ang="5400000" scaled="1"/>
            </a:gradFill>
            <a:ln w="9525">
              <a:solidFill>
                <a:srgbClr val="000000"/>
              </a:solidFill>
              <a:miter lim="800000"/>
              <a:headEnd/>
              <a:tailEnd/>
            </a:ln>
          </p:spPr>
          <p:txBody>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endParaRPr lang="ru-RU" altLang="ru-RU" smtClean="0">
                <a:solidFill>
                  <a:srgbClr val="333333"/>
                </a:solidFill>
                <a:cs typeface="+mn-cs"/>
              </a:endParaRPr>
            </a:p>
          </p:txBody>
        </p:sp>
      </p:grpSp>
      <p:grpSp>
        <p:nvGrpSpPr>
          <p:cNvPr id="384045" name="Group 45"/>
          <p:cNvGrpSpPr>
            <a:grpSpLocks/>
          </p:cNvGrpSpPr>
          <p:nvPr/>
        </p:nvGrpSpPr>
        <p:grpSpPr bwMode="auto">
          <a:xfrm>
            <a:off x="1258888" y="2205038"/>
            <a:ext cx="7686675" cy="390525"/>
            <a:chOff x="1124" y="1402"/>
            <a:chExt cx="5000" cy="246"/>
          </a:xfrm>
        </p:grpSpPr>
        <p:sp>
          <p:nvSpPr>
            <p:cNvPr id="19475" name="Rectangle 46"/>
            <p:cNvSpPr>
              <a:spLocks noChangeArrowheads="1"/>
            </p:cNvSpPr>
            <p:nvPr/>
          </p:nvSpPr>
          <p:spPr bwMode="auto">
            <a:xfrm>
              <a:off x="2327" y="1480"/>
              <a:ext cx="934" cy="122"/>
            </a:xfrm>
            <a:prstGeom prst="rect">
              <a:avLst/>
            </a:prstGeom>
            <a:gradFill rotWithShape="1">
              <a:gsLst>
                <a:gs pos="0">
                  <a:srgbClr val="FFFF99"/>
                </a:gs>
                <a:gs pos="50000">
                  <a:srgbClr val="FFFFFF"/>
                </a:gs>
                <a:gs pos="100000">
                  <a:srgbClr val="FFFF99"/>
                </a:gs>
              </a:gsLst>
              <a:lin ang="5400000" scaled="1"/>
            </a:gradFill>
            <a:ln w="9525">
              <a:solidFill>
                <a:srgbClr val="000000"/>
              </a:solidFill>
              <a:miter lim="800000"/>
              <a:headEnd/>
              <a:tailEnd/>
            </a:ln>
          </p:spPr>
          <p:txBody>
            <a:bodyPr lIns="18000" tIns="10800" rIns="18000" bIns="10800" anchor="ctr" anchorCtr="1"/>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lnSpc>
                  <a:spcPct val="80000"/>
                </a:lnSpc>
              </a:pPr>
              <a:r>
                <a:rPr lang="ru-RU" altLang="ru-RU" sz="1200" b="1" smtClean="0">
                  <a:solidFill>
                    <a:srgbClr val="333333"/>
                  </a:solidFill>
                  <a:cs typeface="+mn-cs"/>
                </a:rPr>
                <a:t>Организационные  </a:t>
              </a:r>
              <a:endParaRPr lang="ru-RU" altLang="ru-RU" sz="2000" smtClean="0">
                <a:solidFill>
                  <a:srgbClr val="333333"/>
                </a:solidFill>
                <a:cs typeface="+mn-cs"/>
              </a:endParaRPr>
            </a:p>
          </p:txBody>
        </p:sp>
        <p:sp>
          <p:nvSpPr>
            <p:cNvPr id="19476" name="Rectangle 47"/>
            <p:cNvSpPr>
              <a:spLocks noChangeArrowheads="1"/>
            </p:cNvSpPr>
            <p:nvPr/>
          </p:nvSpPr>
          <p:spPr bwMode="auto">
            <a:xfrm>
              <a:off x="3285" y="1480"/>
              <a:ext cx="934" cy="122"/>
            </a:xfrm>
            <a:prstGeom prst="rect">
              <a:avLst/>
            </a:prstGeom>
            <a:gradFill rotWithShape="1">
              <a:gsLst>
                <a:gs pos="0">
                  <a:srgbClr val="FFFF99"/>
                </a:gs>
                <a:gs pos="50000">
                  <a:srgbClr val="FFFFFF"/>
                </a:gs>
                <a:gs pos="100000">
                  <a:srgbClr val="FFFF99"/>
                </a:gs>
              </a:gsLst>
              <a:lin ang="5400000" scaled="1"/>
            </a:gradFill>
            <a:ln w="9525">
              <a:solidFill>
                <a:srgbClr val="000000"/>
              </a:solidFill>
              <a:miter lim="800000"/>
              <a:headEnd/>
              <a:tailEnd/>
            </a:ln>
          </p:spPr>
          <p:txBody>
            <a:bodyPr lIns="18000" tIns="10800" rIns="18000" bIns="10800" anchor="ctr" anchorCtr="1"/>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lnSpc>
                  <a:spcPct val="80000"/>
                </a:lnSpc>
              </a:pPr>
              <a:r>
                <a:rPr lang="ru-RU" altLang="ru-RU" sz="1200" b="1" smtClean="0">
                  <a:solidFill>
                    <a:srgbClr val="333333"/>
                  </a:solidFill>
                  <a:cs typeface="+mn-cs"/>
                </a:rPr>
                <a:t>Экономические  </a:t>
              </a:r>
              <a:endParaRPr lang="ru-RU" altLang="ru-RU" sz="2000" smtClean="0">
                <a:solidFill>
                  <a:srgbClr val="333333"/>
                </a:solidFill>
                <a:cs typeface="+mn-cs"/>
              </a:endParaRPr>
            </a:p>
          </p:txBody>
        </p:sp>
        <p:sp>
          <p:nvSpPr>
            <p:cNvPr id="19477" name="Rectangle 48"/>
            <p:cNvSpPr>
              <a:spLocks noChangeArrowheads="1"/>
            </p:cNvSpPr>
            <p:nvPr/>
          </p:nvSpPr>
          <p:spPr bwMode="auto">
            <a:xfrm>
              <a:off x="4237" y="1480"/>
              <a:ext cx="934" cy="122"/>
            </a:xfrm>
            <a:prstGeom prst="rect">
              <a:avLst/>
            </a:prstGeom>
            <a:gradFill rotWithShape="1">
              <a:gsLst>
                <a:gs pos="0">
                  <a:srgbClr val="FFFF99"/>
                </a:gs>
                <a:gs pos="50000">
                  <a:srgbClr val="FFFFFF"/>
                </a:gs>
                <a:gs pos="100000">
                  <a:srgbClr val="FFFF99"/>
                </a:gs>
              </a:gsLst>
              <a:lin ang="5400000" scaled="1"/>
            </a:gradFill>
            <a:ln w="9525">
              <a:solidFill>
                <a:srgbClr val="000000"/>
              </a:solidFill>
              <a:miter lim="800000"/>
              <a:headEnd/>
              <a:tailEnd/>
            </a:ln>
          </p:spPr>
          <p:txBody>
            <a:bodyPr lIns="18000" tIns="10800" rIns="18000" bIns="10800" anchor="ctr" anchorCtr="1"/>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lnSpc>
                  <a:spcPct val="80000"/>
                </a:lnSpc>
              </a:pPr>
              <a:r>
                <a:rPr lang="ru-RU" altLang="ru-RU" sz="1200" b="1" smtClean="0">
                  <a:solidFill>
                    <a:srgbClr val="333333"/>
                  </a:solidFill>
                  <a:cs typeface="+mn-cs"/>
                </a:rPr>
                <a:t>Технические  </a:t>
              </a:r>
              <a:endParaRPr lang="ru-RU" altLang="ru-RU" sz="2000" smtClean="0">
                <a:solidFill>
                  <a:srgbClr val="333333"/>
                </a:solidFill>
                <a:cs typeface="+mn-cs"/>
              </a:endParaRPr>
            </a:p>
          </p:txBody>
        </p:sp>
        <p:sp>
          <p:nvSpPr>
            <p:cNvPr id="19478" name="Rectangle 49"/>
            <p:cNvSpPr>
              <a:spLocks noChangeArrowheads="1"/>
            </p:cNvSpPr>
            <p:nvPr/>
          </p:nvSpPr>
          <p:spPr bwMode="auto">
            <a:xfrm>
              <a:off x="5190" y="1480"/>
              <a:ext cx="934" cy="122"/>
            </a:xfrm>
            <a:prstGeom prst="rect">
              <a:avLst/>
            </a:prstGeom>
            <a:gradFill rotWithShape="1">
              <a:gsLst>
                <a:gs pos="0">
                  <a:srgbClr val="FFFF99"/>
                </a:gs>
                <a:gs pos="50000">
                  <a:srgbClr val="FFFFFF"/>
                </a:gs>
                <a:gs pos="100000">
                  <a:srgbClr val="FFFF99"/>
                </a:gs>
              </a:gsLst>
              <a:lin ang="5400000" scaled="1"/>
            </a:gradFill>
            <a:ln w="9525">
              <a:solidFill>
                <a:srgbClr val="000000"/>
              </a:solidFill>
              <a:miter lim="800000"/>
              <a:headEnd/>
              <a:tailEnd/>
            </a:ln>
          </p:spPr>
          <p:txBody>
            <a:bodyPr lIns="18000" tIns="10800" rIns="18000" bIns="10800" anchor="ctr" anchorCtr="1"/>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lnSpc>
                  <a:spcPct val="80000"/>
                </a:lnSpc>
              </a:pPr>
              <a:r>
                <a:rPr lang="ru-RU" altLang="ru-RU" sz="1200" b="1" smtClean="0">
                  <a:solidFill>
                    <a:srgbClr val="333333"/>
                  </a:solidFill>
                  <a:cs typeface="+mn-cs"/>
                </a:rPr>
                <a:t>Специальные </a:t>
              </a:r>
              <a:endParaRPr lang="ru-RU" altLang="ru-RU" sz="2000" smtClean="0">
                <a:solidFill>
                  <a:srgbClr val="333333"/>
                </a:solidFill>
                <a:cs typeface="+mn-cs"/>
              </a:endParaRPr>
            </a:p>
          </p:txBody>
        </p:sp>
        <p:sp>
          <p:nvSpPr>
            <p:cNvPr id="19479" name="AutoShape 50"/>
            <p:cNvSpPr>
              <a:spLocks noChangeArrowheads="1"/>
            </p:cNvSpPr>
            <p:nvPr/>
          </p:nvSpPr>
          <p:spPr bwMode="auto">
            <a:xfrm>
              <a:off x="1124" y="1402"/>
              <a:ext cx="1134" cy="246"/>
            </a:xfrm>
            <a:prstGeom prst="rightArrow">
              <a:avLst>
                <a:gd name="adj1" fmla="val 58537"/>
                <a:gd name="adj2" fmla="val 3009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r>
                <a:rPr lang="ru-RU" altLang="ru-RU" b="1" i="1" smtClean="0">
                  <a:solidFill>
                    <a:srgbClr val="333333"/>
                  </a:solidFill>
                  <a:cs typeface="+mn-cs"/>
                </a:rPr>
                <a:t>МЕТОДЫ</a:t>
              </a:r>
            </a:p>
          </p:txBody>
        </p:sp>
      </p:grpSp>
    </p:spTree>
    <p:extLst>
      <p:ext uri="{BB962C8B-B14F-4D97-AF65-F5344CB8AC3E}">
        <p14:creationId xmlns:p14="http://schemas.microsoft.com/office/powerpoint/2010/main" val="37119882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84045"/>
                                        </p:tgtEl>
                                        <p:attrNameLst>
                                          <p:attrName>style.visibility</p:attrName>
                                        </p:attrNameLst>
                                      </p:cBhvr>
                                      <p:to>
                                        <p:strVal val="visible"/>
                                      </p:to>
                                    </p:set>
                                    <p:anim calcmode="lin" valueType="num">
                                      <p:cBhvr additive="base">
                                        <p:cTn id="7" dur="500" fill="hold"/>
                                        <p:tgtEl>
                                          <p:spTgt spid="384045"/>
                                        </p:tgtEl>
                                        <p:attrNameLst>
                                          <p:attrName>ppt_x</p:attrName>
                                        </p:attrNameLst>
                                      </p:cBhvr>
                                      <p:tavLst>
                                        <p:tav tm="0">
                                          <p:val>
                                            <p:strVal val="#ppt_x"/>
                                          </p:val>
                                        </p:tav>
                                        <p:tav tm="100000">
                                          <p:val>
                                            <p:strVal val="#ppt_x"/>
                                          </p:val>
                                        </p:tav>
                                      </p:tavLst>
                                    </p:anim>
                                    <p:anim calcmode="lin" valueType="num">
                                      <p:cBhvr additive="base">
                                        <p:cTn id="8" dur="500" fill="hold"/>
                                        <p:tgtEl>
                                          <p:spTgt spid="38404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4014"/>
                                        </p:tgtEl>
                                        <p:attrNameLst>
                                          <p:attrName>style.visibility</p:attrName>
                                        </p:attrNameLst>
                                      </p:cBhvr>
                                      <p:to>
                                        <p:strVal val="visible"/>
                                      </p:to>
                                    </p:set>
                                    <p:anim calcmode="lin" valueType="num">
                                      <p:cBhvr additive="base">
                                        <p:cTn id="13" dur="500" fill="hold"/>
                                        <p:tgtEl>
                                          <p:spTgt spid="384014"/>
                                        </p:tgtEl>
                                        <p:attrNameLst>
                                          <p:attrName>ppt_x</p:attrName>
                                        </p:attrNameLst>
                                      </p:cBhvr>
                                      <p:tavLst>
                                        <p:tav tm="0">
                                          <p:val>
                                            <p:strVal val="#ppt_x"/>
                                          </p:val>
                                        </p:tav>
                                        <p:tav tm="100000">
                                          <p:val>
                                            <p:strVal val="#ppt_x"/>
                                          </p:val>
                                        </p:tav>
                                      </p:tavLst>
                                    </p:anim>
                                    <p:anim calcmode="lin" valueType="num">
                                      <p:cBhvr additive="base">
                                        <p:cTn id="14" dur="500" fill="hold"/>
                                        <p:tgtEl>
                                          <p:spTgt spid="38401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84002"/>
                                        </p:tgtEl>
                                        <p:attrNameLst>
                                          <p:attrName>style.visibility</p:attrName>
                                        </p:attrNameLst>
                                      </p:cBhvr>
                                      <p:to>
                                        <p:strVal val="visible"/>
                                      </p:to>
                                    </p:set>
                                    <p:anim calcmode="lin" valueType="num">
                                      <p:cBhvr additive="base">
                                        <p:cTn id="17" dur="500" fill="hold"/>
                                        <p:tgtEl>
                                          <p:spTgt spid="384002"/>
                                        </p:tgtEl>
                                        <p:attrNameLst>
                                          <p:attrName>ppt_x</p:attrName>
                                        </p:attrNameLst>
                                      </p:cBhvr>
                                      <p:tavLst>
                                        <p:tav tm="0">
                                          <p:val>
                                            <p:strVal val="#ppt_x"/>
                                          </p:val>
                                        </p:tav>
                                        <p:tav tm="100000">
                                          <p:val>
                                            <p:strVal val="#ppt_x"/>
                                          </p:val>
                                        </p:tav>
                                      </p:tavLst>
                                    </p:anim>
                                    <p:anim calcmode="lin" valueType="num">
                                      <p:cBhvr additive="base">
                                        <p:cTn id="18" dur="500" fill="hold"/>
                                        <p:tgtEl>
                                          <p:spTgt spid="384002"/>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84015"/>
                                        </p:tgtEl>
                                        <p:attrNameLst>
                                          <p:attrName>style.visibility</p:attrName>
                                        </p:attrNameLst>
                                      </p:cBhvr>
                                      <p:to>
                                        <p:strVal val="visible"/>
                                      </p:to>
                                    </p:set>
                                    <p:anim calcmode="lin" valueType="num">
                                      <p:cBhvr additive="base">
                                        <p:cTn id="23" dur="500" fill="hold"/>
                                        <p:tgtEl>
                                          <p:spTgt spid="384015"/>
                                        </p:tgtEl>
                                        <p:attrNameLst>
                                          <p:attrName>ppt_x</p:attrName>
                                        </p:attrNameLst>
                                      </p:cBhvr>
                                      <p:tavLst>
                                        <p:tav tm="0">
                                          <p:val>
                                            <p:strVal val="#ppt_x"/>
                                          </p:val>
                                        </p:tav>
                                        <p:tav tm="100000">
                                          <p:val>
                                            <p:strVal val="#ppt_x"/>
                                          </p:val>
                                        </p:tav>
                                      </p:tavLst>
                                    </p:anim>
                                    <p:anim calcmode="lin" valueType="num">
                                      <p:cBhvr additive="base">
                                        <p:cTn id="24" dur="500" fill="hold"/>
                                        <p:tgtEl>
                                          <p:spTgt spid="384015"/>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84027"/>
                                        </p:tgtEl>
                                        <p:attrNameLst>
                                          <p:attrName>style.visibility</p:attrName>
                                        </p:attrNameLst>
                                      </p:cBhvr>
                                      <p:to>
                                        <p:strVal val="visible"/>
                                      </p:to>
                                    </p:set>
                                    <p:anim calcmode="lin" valueType="num">
                                      <p:cBhvr additive="base">
                                        <p:cTn id="29" dur="500" fill="hold"/>
                                        <p:tgtEl>
                                          <p:spTgt spid="384027"/>
                                        </p:tgtEl>
                                        <p:attrNameLst>
                                          <p:attrName>ppt_x</p:attrName>
                                        </p:attrNameLst>
                                      </p:cBhvr>
                                      <p:tavLst>
                                        <p:tav tm="0">
                                          <p:val>
                                            <p:strVal val="#ppt_x"/>
                                          </p:val>
                                        </p:tav>
                                        <p:tav tm="100000">
                                          <p:val>
                                            <p:strVal val="#ppt_x"/>
                                          </p:val>
                                        </p:tav>
                                      </p:tavLst>
                                    </p:anim>
                                    <p:anim calcmode="lin" valueType="num">
                                      <p:cBhvr additive="base">
                                        <p:cTn id="30" dur="500" fill="hold"/>
                                        <p:tgtEl>
                                          <p:spTgt spid="384027"/>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0" presetClass="entr" presetSubtype="0" fill="hold" nodeType="clickEffect">
                                  <p:stCondLst>
                                    <p:cond delay="0"/>
                                  </p:stCondLst>
                                  <p:childTnLst>
                                    <p:set>
                                      <p:cBhvr>
                                        <p:cTn id="34" dur="1" fill="hold">
                                          <p:stCondLst>
                                            <p:cond delay="0"/>
                                          </p:stCondLst>
                                        </p:cTn>
                                        <p:tgtEl>
                                          <p:spTgt spid="384039"/>
                                        </p:tgtEl>
                                        <p:attrNameLst>
                                          <p:attrName>style.visibility</p:attrName>
                                        </p:attrNameLst>
                                      </p:cBhvr>
                                      <p:to>
                                        <p:strVal val="visible"/>
                                      </p:to>
                                    </p:set>
                                    <p:animEffect transition="in" filter="wedge">
                                      <p:cBhvr>
                                        <p:cTn id="35" dur="2000"/>
                                        <p:tgtEl>
                                          <p:spTgt spid="384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2" grpId="0" animBg="1"/>
      <p:bldP spid="3840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9750" y="260350"/>
            <a:ext cx="8229600" cy="476250"/>
          </a:xfrm>
        </p:spPr>
        <p:txBody>
          <a:bodyPr>
            <a:normAutofit fontScale="90000"/>
          </a:bodyPr>
          <a:lstStyle/>
          <a:p>
            <a:r>
              <a:rPr lang="ru-RU" altLang="ru-RU" sz="4000"/>
              <a:t>Понятия тайны</a:t>
            </a:r>
          </a:p>
        </p:txBody>
      </p:sp>
      <p:sp>
        <p:nvSpPr>
          <p:cNvPr id="5123" name="Rectangle 3"/>
          <p:cNvSpPr>
            <a:spLocks noGrp="1" noChangeArrowheads="1"/>
          </p:cNvSpPr>
          <p:nvPr>
            <p:ph idx="1"/>
          </p:nvPr>
        </p:nvSpPr>
        <p:spPr>
          <a:xfrm>
            <a:off x="395288" y="954088"/>
            <a:ext cx="8229600" cy="5715000"/>
          </a:xfrm>
        </p:spPr>
        <p:txBody>
          <a:bodyPr/>
          <a:lstStyle/>
          <a:p>
            <a:pPr marL="0" indent="342900" algn="just">
              <a:spcBef>
                <a:spcPts val="0"/>
              </a:spcBef>
            </a:pPr>
            <a:r>
              <a:rPr lang="ru-RU" altLang="ru-RU" sz="2000" b="1" dirty="0"/>
              <a:t>Тайной</a:t>
            </a:r>
            <a:r>
              <a:rPr lang="ru-RU" altLang="ru-RU" sz="2000" dirty="0"/>
              <a:t> называется информация о ком-либо, чём-либо, которая известна узкому кругу лиц и не предназначена для посторонних людей. </a:t>
            </a:r>
          </a:p>
          <a:p>
            <a:pPr marL="0" indent="342900" algn="just">
              <a:spcBef>
                <a:spcPts val="0"/>
              </a:spcBef>
            </a:pPr>
            <a:r>
              <a:rPr lang="ru-RU" altLang="ru-RU" sz="2000" b="1" dirty="0"/>
              <a:t>Коммерческая тайна</a:t>
            </a:r>
            <a:r>
              <a:rPr lang="ru-RU" altLang="ru-RU" sz="2000" dirty="0"/>
              <a:t> — это финансовая, деловая и т. п. информация, которая охраняется предпринимателем от посторонних лиц. </a:t>
            </a:r>
          </a:p>
          <a:p>
            <a:pPr marL="0" indent="342900" algn="just">
              <a:spcBef>
                <a:spcPts val="0"/>
              </a:spcBef>
            </a:pPr>
            <a:r>
              <a:rPr lang="ru-RU" altLang="ru-RU" sz="2000" b="1" dirty="0"/>
              <a:t>Государственная тайна</a:t>
            </a:r>
            <a:r>
              <a:rPr lang="ru-RU" altLang="ru-RU" sz="2000" dirty="0"/>
              <a:t> — это защищаемые государством сведения, распространение которых может нанести ущерб национальной безопасности. </a:t>
            </a:r>
          </a:p>
          <a:p>
            <a:pPr marL="0" indent="342900" algn="just">
              <a:spcBef>
                <a:spcPts val="0"/>
              </a:spcBef>
            </a:pPr>
            <a:r>
              <a:rPr lang="ru-RU" altLang="ru-RU" sz="2000" b="1" dirty="0"/>
              <a:t>Военная тайна</a:t>
            </a:r>
            <a:r>
              <a:rPr lang="ru-RU" altLang="ru-RU" sz="2000" dirty="0"/>
              <a:t> — это секретные сведения о расположении и функционировании военных объектов, воинских подразделений и т. п.</a:t>
            </a:r>
          </a:p>
          <a:p>
            <a:pPr marL="0" indent="342900" algn="just">
              <a:spcBef>
                <a:spcPts val="0"/>
              </a:spcBef>
            </a:pPr>
            <a:r>
              <a:rPr lang="ru-RU" altLang="ru-RU" sz="2000" b="1" dirty="0"/>
              <a:t>Тайной</a:t>
            </a:r>
            <a:r>
              <a:rPr lang="ru-RU" altLang="ru-RU" sz="2000" dirty="0"/>
              <a:t> называются сведения личного характера, которые не должны стать известными тому, для кого они не предназначены. </a:t>
            </a:r>
          </a:p>
          <a:p>
            <a:pPr marL="0" indent="342900" algn="just">
              <a:spcBef>
                <a:spcPts val="0"/>
              </a:spcBef>
            </a:pPr>
            <a:r>
              <a:rPr lang="ru-RU" altLang="ru-RU" sz="2000" b="1" dirty="0"/>
              <a:t>Тайной</a:t>
            </a:r>
            <a:r>
              <a:rPr lang="ru-RU" altLang="ru-RU" sz="2000" dirty="0"/>
              <a:t> называют профессиональные, специализированные сведения, знания, приёмы, которые неизвестны непосвящённым, новичкам в каком-то деле. </a:t>
            </a:r>
          </a:p>
        </p:txBody>
      </p:sp>
    </p:spTree>
    <p:extLst>
      <p:ext uri="{BB962C8B-B14F-4D97-AF65-F5344CB8AC3E}">
        <p14:creationId xmlns:p14="http://schemas.microsoft.com/office/powerpoint/2010/main" val="32754087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descr="040409_sec2"/>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tretch>
            <a:fillRect/>
          </a:stretch>
        </p:blipFill>
        <p:spPr>
          <a:xfrm>
            <a:off x="1238250" y="481013"/>
            <a:ext cx="6667500" cy="5438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425762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9750" y="0"/>
            <a:ext cx="8229600" cy="1143000"/>
          </a:xfrm>
        </p:spPr>
        <p:txBody>
          <a:bodyPr/>
          <a:lstStyle/>
          <a:p>
            <a:r>
              <a:rPr lang="ru-RU" altLang="ru-RU"/>
              <a:t>Государственная тайна</a:t>
            </a:r>
          </a:p>
        </p:txBody>
      </p:sp>
      <p:sp>
        <p:nvSpPr>
          <p:cNvPr id="7171" name="Rectangle 3"/>
          <p:cNvSpPr>
            <a:spLocks noGrp="1" noChangeArrowheads="1"/>
          </p:cNvSpPr>
          <p:nvPr>
            <p:ph idx="1"/>
          </p:nvPr>
        </p:nvSpPr>
        <p:spPr>
          <a:xfrm>
            <a:off x="468313" y="1125538"/>
            <a:ext cx="8229600" cy="5543550"/>
          </a:xfrm>
        </p:spPr>
        <p:txBody>
          <a:bodyPr/>
          <a:lstStyle/>
          <a:p>
            <a:pPr algn="just">
              <a:lnSpc>
                <a:spcPct val="80000"/>
              </a:lnSpc>
              <a:buFontTx/>
              <a:buNone/>
            </a:pPr>
            <a:r>
              <a:rPr lang="ru-RU" altLang="ru-RU" sz="1600" b="1" dirty="0"/>
              <a:t>	</a:t>
            </a:r>
            <a:r>
              <a:rPr lang="ru-RU" altLang="ru-RU" sz="1600" b="1" dirty="0" err="1">
                <a:latin typeface="Times New Roman" panose="02020603050405020304" pitchFamily="18" charset="0"/>
                <a:cs typeface="Times New Roman" panose="02020603050405020304" pitchFamily="18" charset="0"/>
              </a:rPr>
              <a:t>Гри́ф</a:t>
            </a:r>
            <a:r>
              <a:rPr lang="ru-RU" altLang="ru-RU" sz="1600" b="1" dirty="0">
                <a:latin typeface="Times New Roman" panose="02020603050405020304" pitchFamily="18" charset="0"/>
                <a:cs typeface="Times New Roman" panose="02020603050405020304" pitchFamily="18" charset="0"/>
              </a:rPr>
              <a:t> </a:t>
            </a:r>
            <a:r>
              <a:rPr lang="ru-RU" altLang="ru-RU" sz="1600" b="1" dirty="0" err="1">
                <a:latin typeface="Times New Roman" panose="02020603050405020304" pitchFamily="18" charset="0"/>
                <a:cs typeface="Times New Roman" panose="02020603050405020304" pitchFamily="18" charset="0"/>
              </a:rPr>
              <a:t>секре́тности</a:t>
            </a:r>
            <a:r>
              <a:rPr lang="ru-RU" altLang="ru-RU" sz="1600" dirty="0">
                <a:latin typeface="Times New Roman" panose="02020603050405020304" pitchFamily="18" charset="0"/>
                <a:cs typeface="Times New Roman" panose="02020603050405020304" pitchFamily="18" charset="0"/>
              </a:rPr>
              <a:t> — реквизиты, свидетельствующие о степени секретности сведений, содержащихся в их носителе, проставляемый на самом носителе и/или в сопроводительной документации на него.</a:t>
            </a:r>
          </a:p>
          <a:p>
            <a:pPr algn="just">
              <a:lnSpc>
                <a:spcPct val="80000"/>
              </a:lnSpc>
              <a:buFontTx/>
              <a:buNone/>
            </a:pPr>
            <a:r>
              <a:rPr lang="ru-RU" altLang="ru-RU" sz="1600" dirty="0">
                <a:latin typeface="Times New Roman" panose="02020603050405020304" pitchFamily="18" charset="0"/>
                <a:cs typeface="Times New Roman" panose="02020603050405020304" pitchFamily="18" charset="0"/>
              </a:rPr>
              <a:t>	В Российской Федерации сведения, отнесённые к государственной тайне, по степени секретности подразделяются на сведения:</a:t>
            </a:r>
          </a:p>
          <a:p>
            <a:pPr lvl="1" algn="just">
              <a:lnSpc>
                <a:spcPct val="80000"/>
              </a:lnSpc>
            </a:pPr>
            <a:r>
              <a:rPr lang="ru-RU" altLang="ru-RU" sz="1400" b="1" dirty="0">
                <a:latin typeface="Times New Roman" panose="02020603050405020304" pitchFamily="18" charset="0"/>
                <a:cs typeface="Times New Roman" panose="02020603050405020304" pitchFamily="18" charset="0"/>
              </a:rPr>
              <a:t>особой важности</a:t>
            </a:r>
            <a:r>
              <a:rPr lang="ru-RU" altLang="ru-RU" sz="1400" dirty="0">
                <a:latin typeface="Times New Roman" panose="02020603050405020304" pitchFamily="18" charset="0"/>
                <a:cs typeface="Times New Roman" panose="02020603050405020304" pitchFamily="18" charset="0"/>
              </a:rPr>
              <a:t>: К сведениям особой важности следует относить сведения в области военной, внешнеполитической, экономической, научно-технической, разведывательной, контрразведывательной и оперативно-розыскной деятельности, распространение которых может нанести ущерб интересам Российской Федерации в одной или нескольких из перечисленных областей.</a:t>
            </a:r>
          </a:p>
          <a:p>
            <a:pPr lvl="1" algn="just">
              <a:lnSpc>
                <a:spcPct val="80000"/>
              </a:lnSpc>
            </a:pPr>
            <a:r>
              <a:rPr lang="ru-RU" altLang="ru-RU" sz="1400" b="1" dirty="0">
                <a:latin typeface="Times New Roman" panose="02020603050405020304" pitchFamily="18" charset="0"/>
                <a:cs typeface="Times New Roman" panose="02020603050405020304" pitchFamily="18" charset="0"/>
              </a:rPr>
              <a:t>совершенно секретные</a:t>
            </a:r>
            <a:r>
              <a:rPr lang="ru-RU" altLang="ru-RU" sz="1400" dirty="0">
                <a:latin typeface="Times New Roman" panose="02020603050405020304" pitchFamily="18" charset="0"/>
                <a:cs typeface="Times New Roman" panose="02020603050405020304" pitchFamily="18" charset="0"/>
              </a:rPr>
              <a:t>: К совершенно секретным сведениям следует относить сведения в области военной, внешнеполитической, экономической, научно-технической, разведывательной, контрразведывательной и оперативно-розыскной деятельности, распространение которых может нанести ущерб интересам министерства (ведомства) или отрасли экономики Российской Федерации в одной или нескольких из перечисленных областей.</a:t>
            </a:r>
          </a:p>
          <a:p>
            <a:pPr lvl="1" algn="just">
              <a:lnSpc>
                <a:spcPct val="80000"/>
              </a:lnSpc>
            </a:pPr>
            <a:r>
              <a:rPr lang="ru-RU" altLang="ru-RU" sz="1400" b="1" dirty="0">
                <a:latin typeface="Times New Roman" panose="02020603050405020304" pitchFamily="18" charset="0"/>
                <a:cs typeface="Times New Roman" panose="02020603050405020304" pitchFamily="18" charset="0"/>
              </a:rPr>
              <a:t>секретные</a:t>
            </a:r>
            <a:r>
              <a:rPr lang="ru-RU" altLang="ru-RU" sz="1400" dirty="0">
                <a:latin typeface="Times New Roman" panose="02020603050405020304" pitchFamily="18" charset="0"/>
                <a:cs typeface="Times New Roman" panose="02020603050405020304" pitchFamily="18" charset="0"/>
              </a:rPr>
              <a:t>: К секретным сведениям следует относить все иные сведения из числа сведений, составляющих государственную тайну. Ущербом безопасности Российской Федерации в этом случае считается ущерб, нанесённый интересам предприятия, учреждения или организации в военной, внешнеполитической, экономической, научно-технической, разведывательной, контрразведывательной или оперативно-розыскной области деятельности.</a:t>
            </a:r>
          </a:p>
          <a:p>
            <a:pPr algn="just">
              <a:lnSpc>
                <a:spcPct val="80000"/>
              </a:lnSpc>
              <a:buFontTx/>
              <a:buNone/>
            </a:pPr>
            <a:r>
              <a:rPr lang="ru-RU" altLang="ru-RU" sz="1600" dirty="0">
                <a:latin typeface="Times New Roman" panose="02020603050405020304" pitchFamily="18" charset="0"/>
                <a:cs typeface="Times New Roman" panose="02020603050405020304" pitchFamily="18" charset="0"/>
              </a:rPr>
              <a:t>	Не допускается использование грифов секретности для засекречивания сведений, не отнесённых к государственной тайне.</a:t>
            </a:r>
          </a:p>
          <a:p>
            <a:pPr algn="just">
              <a:lnSpc>
                <a:spcPct val="80000"/>
              </a:lnSpc>
              <a:buFontTx/>
              <a:buNone/>
            </a:pPr>
            <a:r>
              <a:rPr lang="ru-RU" altLang="ru-RU" sz="1600" dirty="0">
                <a:latin typeface="Times New Roman" panose="02020603050405020304" pitchFamily="18" charset="0"/>
                <a:cs typeface="Times New Roman" panose="02020603050405020304" pitchFamily="18" charset="0"/>
              </a:rPr>
              <a:t>	В Российской Федерации (как и в СССР до этого) также существует ограничительная пометка «</a:t>
            </a:r>
            <a:r>
              <a:rPr lang="ru-RU" altLang="ru-RU" sz="1600" i="1" dirty="0">
                <a:latin typeface="Times New Roman" panose="02020603050405020304" pitchFamily="18" charset="0"/>
                <a:cs typeface="Times New Roman" panose="02020603050405020304" pitchFamily="18" charset="0"/>
              </a:rPr>
              <a:t>для служебного пользования</a:t>
            </a:r>
            <a:r>
              <a:rPr lang="ru-RU" altLang="ru-RU" sz="1600" dirty="0">
                <a:latin typeface="Times New Roman" panose="02020603050405020304" pitchFamily="18" charset="0"/>
                <a:cs typeface="Times New Roman" panose="02020603050405020304" pitchFamily="18" charset="0"/>
              </a:rPr>
              <a:t>», которая ставится на несекретные документы органов государственной власти, ограничение на распространение которых диктуется служебной необходимостью.</a:t>
            </a:r>
          </a:p>
        </p:txBody>
      </p:sp>
    </p:spTree>
    <p:extLst>
      <p:ext uri="{BB962C8B-B14F-4D97-AF65-F5344CB8AC3E}">
        <p14:creationId xmlns:p14="http://schemas.microsoft.com/office/powerpoint/2010/main" val="36885775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8313" y="-171450"/>
            <a:ext cx="8229600" cy="981075"/>
          </a:xfrm>
        </p:spPr>
        <p:txBody>
          <a:bodyPr/>
          <a:lstStyle/>
          <a:p>
            <a:r>
              <a:rPr lang="ru-RU" altLang="ru-RU"/>
              <a:t>Коммерческая тайна</a:t>
            </a:r>
          </a:p>
        </p:txBody>
      </p:sp>
      <p:sp>
        <p:nvSpPr>
          <p:cNvPr id="10243" name="Rectangle 3"/>
          <p:cNvSpPr>
            <a:spLocks noGrp="1" noChangeArrowheads="1"/>
          </p:cNvSpPr>
          <p:nvPr>
            <p:ph type="body" sz="half" idx="1"/>
          </p:nvPr>
        </p:nvSpPr>
        <p:spPr>
          <a:xfrm>
            <a:off x="467544" y="692150"/>
            <a:ext cx="8352928" cy="1512888"/>
          </a:xfrm>
        </p:spPr>
        <p:txBody>
          <a:bodyPr/>
          <a:lstStyle/>
          <a:p>
            <a:pPr marL="0" indent="268288" algn="just">
              <a:lnSpc>
                <a:spcPct val="80000"/>
              </a:lnSpc>
              <a:buFontTx/>
              <a:buNone/>
            </a:pPr>
            <a:r>
              <a:rPr lang="ru-RU" altLang="ru-RU" sz="1800" b="1" dirty="0" smtClean="0">
                <a:latin typeface="Times New Roman" pitchFamily="18" charset="0"/>
                <a:cs typeface="Times New Roman" pitchFamily="18" charset="0"/>
              </a:rPr>
              <a:t>Коммерческая </a:t>
            </a:r>
            <a:r>
              <a:rPr lang="ru-RU" altLang="ru-RU" sz="1800" b="1" dirty="0">
                <a:latin typeface="Times New Roman" pitchFamily="18" charset="0"/>
                <a:cs typeface="Times New Roman" pitchFamily="18" charset="0"/>
              </a:rPr>
              <a:t>тайна</a:t>
            </a:r>
            <a:r>
              <a:rPr lang="ru-RU" altLang="ru-RU" sz="1800" dirty="0">
                <a:latin typeface="Times New Roman" pitchFamily="18" charset="0"/>
                <a:cs typeface="Times New Roman" pitchFamily="18" charset="0"/>
              </a:rPr>
              <a:t> — режим конфиденциальности информации, позволяющий её обладателю при существующих или возможных обстоятельствах увеличить доходы, избежать неоправданных расходов, сохранить положение на рынке товаров, работ, услуг или получить иную коммерческую выгоду. Под режимом конфиденциальности информации понимается введение и поддержание особых мер по защите информации.</a:t>
            </a:r>
          </a:p>
        </p:txBody>
      </p:sp>
      <p:pic>
        <p:nvPicPr>
          <p:cNvPr id="10244" name="Picture 4" descr="5081095"/>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611188" y="2133600"/>
            <a:ext cx="7993062" cy="4608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983881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ru-RU" altLang="ru-RU"/>
              <a:t>Служебная тайна</a:t>
            </a:r>
          </a:p>
        </p:txBody>
      </p:sp>
      <p:sp>
        <p:nvSpPr>
          <p:cNvPr id="13321" name="Rectangle 9"/>
          <p:cNvSpPr>
            <a:spLocks noGrp="1" noChangeArrowheads="1"/>
          </p:cNvSpPr>
          <p:nvPr>
            <p:ph type="body" sz="half" idx="1"/>
          </p:nvPr>
        </p:nvSpPr>
        <p:spPr>
          <a:xfrm>
            <a:off x="468313" y="1628775"/>
            <a:ext cx="7992119" cy="4784725"/>
          </a:xfrm>
        </p:spPr>
        <p:txBody>
          <a:bodyPr/>
          <a:lstStyle/>
          <a:p>
            <a:pPr marL="0" indent="358775" algn="just">
              <a:lnSpc>
                <a:spcPct val="80000"/>
              </a:lnSpc>
              <a:buNone/>
            </a:pPr>
            <a:r>
              <a:rPr lang="ru-RU" altLang="ru-RU" sz="2400" b="1" dirty="0">
                <a:latin typeface="Times New Roman" pitchFamily="18" charset="0"/>
                <a:cs typeface="Times New Roman" pitchFamily="18" charset="0"/>
              </a:rPr>
              <a:t>Служебная тайна</a:t>
            </a:r>
            <a:r>
              <a:rPr lang="ru-RU" altLang="ru-RU" sz="2400" dirty="0">
                <a:latin typeface="Times New Roman" pitchFamily="18" charset="0"/>
                <a:cs typeface="Times New Roman" pitchFamily="18" charset="0"/>
              </a:rPr>
              <a:t> – это защищаемая по закону конфиденциальная информация, ставшая известной в государственных органах и органах государственного самоуправления только на законных основаниях и в силу исполнения их представителями служебных обязанностей, а также служебная информация о деятельности государственных органов, доступ к которой ограничен федеральным законом или в силу служебной необходимости.</a:t>
            </a:r>
          </a:p>
        </p:txBody>
      </p:sp>
    </p:spTree>
    <p:extLst>
      <p:ext uri="{BB962C8B-B14F-4D97-AF65-F5344CB8AC3E}">
        <p14:creationId xmlns:p14="http://schemas.microsoft.com/office/powerpoint/2010/main" val="40663152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ru-RU" altLang="ru-RU"/>
              <a:t>Профессиональная тайна</a:t>
            </a:r>
          </a:p>
        </p:txBody>
      </p:sp>
      <p:sp>
        <p:nvSpPr>
          <p:cNvPr id="16387" name="Rectangle 3"/>
          <p:cNvSpPr>
            <a:spLocks noGrp="1" noChangeArrowheads="1"/>
          </p:cNvSpPr>
          <p:nvPr>
            <p:ph idx="1"/>
          </p:nvPr>
        </p:nvSpPr>
        <p:spPr/>
        <p:txBody>
          <a:bodyPr/>
          <a:lstStyle/>
          <a:p>
            <a:pPr marL="0" indent="447675" algn="just">
              <a:lnSpc>
                <a:spcPct val="90000"/>
              </a:lnSpc>
              <a:buNone/>
            </a:pPr>
            <a:r>
              <a:rPr lang="ru-RU" altLang="ru-RU" sz="2400" b="1" dirty="0">
                <a:latin typeface="Times New Roman" pitchFamily="18" charset="0"/>
                <a:cs typeface="Times New Roman" pitchFamily="18" charset="0"/>
              </a:rPr>
              <a:t>Профессиональная тайна</a:t>
            </a:r>
            <a:r>
              <a:rPr lang="ru-RU" altLang="ru-RU" sz="2400" dirty="0">
                <a:latin typeface="Times New Roman" pitchFamily="18" charset="0"/>
                <a:cs typeface="Times New Roman" pitchFamily="18" charset="0"/>
              </a:rPr>
              <a:t>, обязанность не разглашать того, что стало известно лицу в силу его профессии; сюда принадлежит тайна исповеди, врачебная, адвокатская, нотариальная, служебная (канцелярская), тайна совещаний присяжных заседателей. </a:t>
            </a:r>
            <a:endParaRPr lang="ru-RU" altLang="ru-RU" sz="2400" dirty="0" smtClean="0">
              <a:latin typeface="Times New Roman" pitchFamily="18" charset="0"/>
              <a:cs typeface="Times New Roman" pitchFamily="18" charset="0"/>
            </a:endParaRPr>
          </a:p>
          <a:p>
            <a:pPr marL="0" indent="447675" algn="just">
              <a:lnSpc>
                <a:spcPct val="90000"/>
              </a:lnSpc>
              <a:buNone/>
            </a:pPr>
            <a:r>
              <a:rPr lang="ru-RU" altLang="ru-RU" sz="2400" dirty="0" smtClean="0">
                <a:latin typeface="Times New Roman" pitchFamily="18" charset="0"/>
                <a:cs typeface="Times New Roman" pitchFamily="18" charset="0"/>
              </a:rPr>
              <a:t>Обязанность </a:t>
            </a:r>
            <a:r>
              <a:rPr lang="ru-RU" altLang="ru-RU" sz="2400" dirty="0">
                <a:latin typeface="Times New Roman" pitchFamily="18" charset="0"/>
                <a:cs typeface="Times New Roman" pitchFamily="18" charset="0"/>
              </a:rPr>
              <a:t>П. тайны отчасти нравственного характера и охраняется обычаем, отчасти установлена законом, и нарушение ее карается (у нас лишь служебная или канцелярская тайна). </a:t>
            </a:r>
            <a:endParaRPr lang="ru-RU" altLang="ru-RU" sz="2400" dirty="0" smtClean="0">
              <a:latin typeface="Times New Roman" pitchFamily="18" charset="0"/>
              <a:cs typeface="Times New Roman" pitchFamily="18" charset="0"/>
            </a:endParaRPr>
          </a:p>
          <a:p>
            <a:pPr marL="0" indent="447675" algn="just">
              <a:lnSpc>
                <a:spcPct val="90000"/>
              </a:lnSpc>
              <a:buNone/>
            </a:pPr>
            <a:r>
              <a:rPr lang="ru-RU" altLang="ru-RU" sz="2400" dirty="0" smtClean="0">
                <a:latin typeface="Times New Roman" pitchFamily="18" charset="0"/>
                <a:cs typeface="Times New Roman" pitchFamily="18" charset="0"/>
              </a:rPr>
              <a:t>Лица</a:t>
            </a:r>
            <a:r>
              <a:rPr lang="ru-RU" altLang="ru-RU" sz="2400" dirty="0">
                <a:latin typeface="Times New Roman" pitchFamily="18" charset="0"/>
                <a:cs typeface="Times New Roman" pitchFamily="18" charset="0"/>
              </a:rPr>
              <a:t>, обязанные к П. тайне, освобождаются от показания на суде сведений, которые стали им известны в силу их профессий. </a:t>
            </a:r>
          </a:p>
        </p:txBody>
      </p:sp>
    </p:spTree>
    <p:extLst>
      <p:ext uri="{BB962C8B-B14F-4D97-AF65-F5344CB8AC3E}">
        <p14:creationId xmlns:p14="http://schemas.microsoft.com/office/powerpoint/2010/main" val="24100493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6" descr="0005-005-Professionalnaja-tajna"/>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tretch>
            <a:fillRect/>
          </a:stretch>
        </p:blipFill>
        <p:spPr>
          <a:xfrm>
            <a:off x="670983" y="274638"/>
            <a:ext cx="7802033" cy="5851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765407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ru-RU" altLang="ru-RU"/>
              <a:t>Личная тайна</a:t>
            </a:r>
          </a:p>
        </p:txBody>
      </p:sp>
      <p:sp>
        <p:nvSpPr>
          <p:cNvPr id="15364" name="Rectangle 4"/>
          <p:cNvSpPr>
            <a:spLocks noGrp="1" noChangeArrowheads="1"/>
          </p:cNvSpPr>
          <p:nvPr>
            <p:ph type="body" sz="half" idx="1"/>
          </p:nvPr>
        </p:nvSpPr>
        <p:spPr>
          <a:xfrm>
            <a:off x="250825" y="1484313"/>
            <a:ext cx="8137599" cy="4997450"/>
          </a:xfrm>
        </p:spPr>
        <p:txBody>
          <a:bodyPr/>
          <a:lstStyle/>
          <a:p>
            <a:pPr marL="0" indent="358775" algn="just">
              <a:lnSpc>
                <a:spcPct val="80000"/>
              </a:lnSpc>
              <a:buNone/>
            </a:pPr>
            <a:r>
              <a:rPr lang="ru-RU" altLang="ru-RU" sz="2400" dirty="0">
                <a:latin typeface="Times New Roman" pitchFamily="18" charset="0"/>
                <a:cs typeface="Times New Roman" pitchFamily="18" charset="0"/>
              </a:rPr>
              <a:t>Личную или семейную тайну составляют все сведения и факты, которые не относятся к общественной жизни гражданина, его работе или учебе. Понятие такой тайны для каждого человека индивидуально и зависит от его собственных представлений. </a:t>
            </a:r>
            <a:endParaRPr lang="ru-RU" altLang="ru-RU" sz="2400" dirty="0" smtClean="0">
              <a:latin typeface="Times New Roman" pitchFamily="18" charset="0"/>
              <a:cs typeface="Times New Roman" pitchFamily="18" charset="0"/>
            </a:endParaRPr>
          </a:p>
          <a:p>
            <a:pPr marL="0" indent="358775" algn="just">
              <a:lnSpc>
                <a:spcPct val="80000"/>
              </a:lnSpc>
              <a:buNone/>
            </a:pPr>
            <a:r>
              <a:rPr lang="ru-RU" altLang="ru-RU" sz="2400" dirty="0" smtClean="0">
                <a:latin typeface="Times New Roman" pitchFamily="18" charset="0"/>
                <a:cs typeface="Times New Roman" pitchFamily="18" charset="0"/>
              </a:rPr>
              <a:t>Например</a:t>
            </a:r>
            <a:r>
              <a:rPr lang="ru-RU" altLang="ru-RU" sz="2400" dirty="0">
                <a:latin typeface="Times New Roman" pitchFamily="18" charset="0"/>
                <a:cs typeface="Times New Roman" pitchFamily="18" charset="0"/>
              </a:rPr>
              <a:t>, к личной тайне относится факт обращения к адвокату по уголовному или гражданскому делу, наличие банковских вкладов, состояние здоровья человека, личные отношения, партийная принадлежность, отношение к религии и т.д. </a:t>
            </a:r>
            <a:endParaRPr lang="ru-RU" altLang="ru-RU" sz="2400" dirty="0" smtClean="0">
              <a:latin typeface="Times New Roman" pitchFamily="18" charset="0"/>
              <a:cs typeface="Times New Roman" pitchFamily="18" charset="0"/>
            </a:endParaRPr>
          </a:p>
          <a:p>
            <a:pPr marL="0" indent="358775" algn="just">
              <a:lnSpc>
                <a:spcPct val="80000"/>
              </a:lnSpc>
              <a:buNone/>
            </a:pPr>
            <a:r>
              <a:rPr lang="ru-RU" altLang="ru-RU" sz="2400" dirty="0" smtClean="0">
                <a:latin typeface="Times New Roman" pitchFamily="18" charset="0"/>
                <a:cs typeface="Times New Roman" pitchFamily="18" charset="0"/>
              </a:rPr>
              <a:t>К </a:t>
            </a:r>
            <a:r>
              <a:rPr lang="ru-RU" altLang="ru-RU" sz="2400" dirty="0">
                <a:latin typeface="Times New Roman" pitchFamily="18" charset="0"/>
                <a:cs typeface="Times New Roman" pitchFamily="18" charset="0"/>
              </a:rPr>
              <a:t>личной тайне относится и врачебная тайна, которая также не подлежит распространению без согласия гражданина.</a:t>
            </a:r>
          </a:p>
        </p:txBody>
      </p:sp>
    </p:spTree>
    <p:extLst>
      <p:ext uri="{BB962C8B-B14F-4D97-AF65-F5344CB8AC3E}">
        <p14:creationId xmlns:p14="http://schemas.microsoft.com/office/powerpoint/2010/main" val="40268112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7813"/>
            <a:ext cx="8229600" cy="946150"/>
          </a:xfrm>
          <a:noFill/>
          <a:extLst>
            <a:ext uri="{909E8E84-426E-40DD-AFC4-6F175D3DCCD1}">
              <a14:hiddenFill xmlns:a14="http://schemas.microsoft.com/office/drawing/2010/main">
                <a:solidFill>
                  <a:srgbClr val="FFFFFF"/>
                </a:solidFill>
              </a14:hiddenFill>
            </a:ext>
          </a:extLst>
        </p:spPr>
        <p:txBody>
          <a:bodyPr/>
          <a:lstStyle/>
          <a:p>
            <a:r>
              <a:rPr lang="ru-RU" altLang="ru-RU" sz="2800" b="1" smtClean="0">
                <a:effectLst/>
              </a:rPr>
              <a:t>Угрозы безопасности информации. Основной интерес зарубежной разведки:</a:t>
            </a:r>
          </a:p>
        </p:txBody>
      </p:sp>
      <p:sp>
        <p:nvSpPr>
          <p:cNvPr id="24579" name="Rectangle 3"/>
          <p:cNvSpPr>
            <a:spLocks noGrp="1" noChangeArrowheads="1"/>
          </p:cNvSpPr>
          <p:nvPr>
            <p:ph idx="1"/>
          </p:nvPr>
        </p:nvSpPr>
        <p:spPr>
          <a:xfrm>
            <a:off x="457200" y="1314450"/>
            <a:ext cx="8229600" cy="5084763"/>
          </a:xfrm>
          <a:noFill/>
          <a:extLst>
            <a:ext uri="{909E8E84-426E-40DD-AFC4-6F175D3DCCD1}">
              <a14:hiddenFill xmlns:a14="http://schemas.microsoft.com/office/drawing/2010/main">
                <a:solidFill>
                  <a:srgbClr val="FFFFFF"/>
                </a:solidFill>
              </a14:hiddenFill>
            </a:ext>
          </a:extLst>
        </p:spPr>
        <p:txBody>
          <a:bodyPr>
            <a:normAutofit/>
          </a:bodyPr>
          <a:lstStyle/>
          <a:p>
            <a:pPr marL="0" indent="358775" algn="just">
              <a:lnSpc>
                <a:spcPct val="80000"/>
              </a:lnSpc>
            </a:pPr>
            <a:r>
              <a:rPr lang="ru-RU" altLang="ru-RU" sz="2400" dirty="0" smtClean="0">
                <a:effectLst/>
                <a:latin typeface="Times New Roman" pitchFamily="18" charset="0"/>
                <a:cs typeface="Times New Roman" pitchFamily="18" charset="0"/>
              </a:rPr>
              <a:t>О состоянии и прогнозах развития военного, научно-технического и экономического потенциалов государств;</a:t>
            </a:r>
          </a:p>
          <a:p>
            <a:pPr marL="0" indent="358775" algn="just">
              <a:lnSpc>
                <a:spcPct val="80000"/>
              </a:lnSpc>
            </a:pPr>
            <a:r>
              <a:rPr lang="ru-RU" altLang="ru-RU" sz="2400" dirty="0" smtClean="0">
                <a:effectLst/>
                <a:latin typeface="Times New Roman" pitchFamily="18" charset="0"/>
                <a:cs typeface="Times New Roman" pitchFamily="18" charset="0"/>
              </a:rPr>
              <a:t>О достижениях науки и техники, содержании научно-исследовательских, опытно-конструкторских, проектных работ и технологий, имеющих важное оборонное и экономическое значение;</a:t>
            </a:r>
          </a:p>
          <a:p>
            <a:pPr marL="0" indent="358775" algn="just">
              <a:lnSpc>
                <a:spcPct val="80000"/>
              </a:lnSpc>
            </a:pPr>
            <a:r>
              <a:rPr lang="ru-RU" altLang="ru-RU" sz="2400" dirty="0" smtClean="0">
                <a:effectLst/>
                <a:latin typeface="Times New Roman" pitchFamily="18" charset="0"/>
                <a:cs typeface="Times New Roman" pitchFamily="18" charset="0"/>
              </a:rPr>
              <a:t>О тактико-технических характеристиках и возможностях боевого применения образцов вооружения и боевой техники;</a:t>
            </a:r>
          </a:p>
          <a:p>
            <a:pPr marL="0" indent="358775" algn="just">
              <a:lnSpc>
                <a:spcPct val="80000"/>
              </a:lnSpc>
            </a:pPr>
            <a:r>
              <a:rPr lang="ru-RU" altLang="ru-RU" sz="2400" dirty="0" smtClean="0">
                <a:effectLst/>
                <a:latin typeface="Times New Roman" pitchFamily="18" charset="0"/>
                <a:cs typeface="Times New Roman" pitchFamily="18" charset="0"/>
              </a:rPr>
              <a:t>О дислокации, составе, вооружении войск и состоянии их боевого обеспечения;</a:t>
            </a:r>
          </a:p>
          <a:p>
            <a:pPr marL="0" indent="358775" algn="just">
              <a:lnSpc>
                <a:spcPct val="80000"/>
              </a:lnSpc>
            </a:pPr>
            <a:r>
              <a:rPr lang="ru-RU" altLang="ru-RU" sz="2400" dirty="0" smtClean="0">
                <a:effectLst/>
                <a:latin typeface="Times New Roman" pitchFamily="18" charset="0"/>
                <a:cs typeface="Times New Roman" pitchFamily="18" charset="0"/>
              </a:rPr>
              <a:t>Об объемах запасов, добычи, поставки и потребления стратегических видов сырья, материалов и полезных ископаемых;</a:t>
            </a:r>
          </a:p>
          <a:p>
            <a:pPr marL="0" indent="358775" algn="just">
              <a:lnSpc>
                <a:spcPct val="80000"/>
              </a:lnSpc>
            </a:pPr>
            <a:r>
              <a:rPr lang="ru-RU" altLang="ru-RU" sz="2400" dirty="0" smtClean="0">
                <a:effectLst/>
                <a:latin typeface="Times New Roman" pitchFamily="18" charset="0"/>
                <a:cs typeface="Times New Roman" pitchFamily="18" charset="0"/>
              </a:rPr>
              <a:t>О выполнении условий международных договоров, прежде всего, об ограничении вооружений и др.</a:t>
            </a:r>
          </a:p>
        </p:txBody>
      </p:sp>
    </p:spTree>
    <p:extLst>
      <p:ext uri="{BB962C8B-B14F-4D97-AF65-F5344CB8AC3E}">
        <p14:creationId xmlns:p14="http://schemas.microsoft.com/office/powerpoint/2010/main" val="37926165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CBFD1E69-247A-4B02-8A0A-DEA4495C32CB}" type="slidenum">
              <a:rPr lang="ru-RU" smtClean="0"/>
              <a:pPr>
                <a:defRPr/>
              </a:pPr>
              <a:t>5</a:t>
            </a:fld>
            <a:endParaRPr lang="ru-RU" dirty="0"/>
          </a:p>
        </p:txBody>
      </p:sp>
      <p:sp>
        <p:nvSpPr>
          <p:cNvPr id="3" name="Прямоугольник 2"/>
          <p:cNvSpPr/>
          <p:nvPr/>
        </p:nvSpPr>
        <p:spPr>
          <a:xfrm>
            <a:off x="395536" y="1412776"/>
            <a:ext cx="8208912" cy="2862322"/>
          </a:xfrm>
          <a:prstGeom prst="rect">
            <a:avLst/>
          </a:prstGeom>
        </p:spPr>
        <p:txBody>
          <a:bodyPr wrap="square">
            <a:spAutoFit/>
          </a:bodyPr>
          <a:lstStyle/>
          <a:p>
            <a:pPr indent="457200" algn="just">
              <a:lnSpc>
                <a:spcPct val="150000"/>
              </a:lnSpc>
              <a:spcAft>
                <a:spcPts val="0"/>
              </a:spcAft>
            </a:pPr>
            <a:r>
              <a:rPr lang="ru-RU" sz="2400" dirty="0">
                <a:latin typeface="Times New Roman"/>
                <a:ea typeface="Calibri"/>
                <a:cs typeface="Times New Roman"/>
              </a:rPr>
              <a:t>б) в эксплуатационной деятельности:</a:t>
            </a:r>
            <a:endParaRPr lang="ru-RU" sz="2400" dirty="0">
              <a:latin typeface="Calibri"/>
              <a:ea typeface="Calibri"/>
              <a:cs typeface="Times New Roman"/>
            </a:endParaRPr>
          </a:p>
          <a:p>
            <a:pPr marL="342900" lvl="0" indent="457200" algn="just">
              <a:lnSpc>
                <a:spcPct val="150000"/>
              </a:lnSpc>
              <a:spcAft>
                <a:spcPts val="0"/>
              </a:spcAft>
              <a:buFont typeface="Times New Roman"/>
              <a:buChar char="−"/>
              <a:tabLst>
                <a:tab pos="540385" algn="l"/>
              </a:tabLst>
            </a:pPr>
            <a:r>
              <a:rPr lang="ru-RU" sz="2400" dirty="0">
                <a:latin typeface="Times New Roman"/>
                <a:ea typeface="Calibri"/>
                <a:cs typeface="Times New Roman"/>
              </a:rPr>
              <a:t>обеспечение ТЗИ от НСД в ходе эксплуатации объектов информатизации;</a:t>
            </a:r>
            <a:endParaRPr lang="ru-RU" sz="2400" dirty="0">
              <a:latin typeface="Calibri"/>
              <a:ea typeface="Calibri"/>
              <a:cs typeface="Times New Roman"/>
            </a:endParaRPr>
          </a:p>
          <a:p>
            <a:pPr marL="342900" lvl="0" indent="457200" algn="just">
              <a:lnSpc>
                <a:spcPct val="150000"/>
              </a:lnSpc>
              <a:spcAft>
                <a:spcPts val="0"/>
              </a:spcAft>
              <a:buFont typeface="Times New Roman"/>
              <a:buChar char="−"/>
              <a:tabLst>
                <a:tab pos="540385" algn="l"/>
              </a:tabLst>
            </a:pPr>
            <a:r>
              <a:rPr lang="ru-RU" sz="2400" dirty="0">
                <a:latin typeface="Times New Roman"/>
                <a:ea typeface="Calibri"/>
                <a:cs typeface="Times New Roman"/>
              </a:rPr>
              <a:t>обеспечение ТЗИ от НСД при выводе из эксплуатации объектов информатизации.</a:t>
            </a:r>
            <a:endParaRPr lang="ru-RU" sz="2400" dirty="0">
              <a:effectLst/>
              <a:latin typeface="Calibri"/>
              <a:ea typeface="Calibri"/>
              <a:cs typeface="Times New Roman"/>
            </a:endParaRPr>
          </a:p>
        </p:txBody>
      </p:sp>
    </p:spTree>
    <p:extLst>
      <p:ext uri="{BB962C8B-B14F-4D97-AF65-F5344CB8AC3E}">
        <p14:creationId xmlns:p14="http://schemas.microsoft.com/office/powerpoint/2010/main" val="42926694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41313" y="142875"/>
            <a:ext cx="8435975" cy="495300"/>
          </a:xfrm>
          <a:noFill/>
          <a:extLst>
            <a:ext uri="{909E8E84-426E-40DD-AFC4-6F175D3DCCD1}">
              <a14:hiddenFill xmlns:a14="http://schemas.microsoft.com/office/drawing/2010/main">
                <a:solidFill>
                  <a:srgbClr val="FFFFFF"/>
                </a:solidFill>
              </a14:hiddenFill>
            </a:ext>
          </a:extLst>
        </p:spPr>
        <p:txBody>
          <a:bodyPr>
            <a:normAutofit fontScale="90000"/>
          </a:bodyPr>
          <a:lstStyle/>
          <a:p>
            <a:r>
              <a:rPr lang="ru-RU" altLang="ru-RU" sz="2400" b="1" smtClean="0">
                <a:effectLst/>
              </a:rPr>
              <a:t>Область интересов для коммерческой разведки:</a:t>
            </a:r>
            <a:r>
              <a:rPr lang="ru-RU" altLang="ru-RU" sz="4000" smtClean="0">
                <a:effectLst/>
              </a:rPr>
              <a:t> </a:t>
            </a:r>
          </a:p>
        </p:txBody>
      </p:sp>
      <p:sp>
        <p:nvSpPr>
          <p:cNvPr id="25603" name="Rectangle 3"/>
          <p:cNvSpPr>
            <a:spLocks noGrp="1" noChangeArrowheads="1"/>
          </p:cNvSpPr>
          <p:nvPr>
            <p:ph idx="1"/>
          </p:nvPr>
        </p:nvSpPr>
        <p:spPr>
          <a:xfrm>
            <a:off x="115888" y="908050"/>
            <a:ext cx="8912225" cy="5176838"/>
          </a:xfrm>
          <a:noFill/>
          <a:extLst>
            <a:ext uri="{909E8E84-426E-40DD-AFC4-6F175D3DCCD1}">
              <a14:hiddenFill xmlns:a14="http://schemas.microsoft.com/office/drawing/2010/main">
                <a:solidFill>
                  <a:srgbClr val="FFFFFF"/>
                </a:solidFill>
              </a14:hiddenFill>
            </a:ext>
          </a:extLst>
        </p:spPr>
        <p:txBody>
          <a:bodyPr>
            <a:noAutofit/>
          </a:bodyPr>
          <a:lstStyle/>
          <a:p>
            <a:pPr marL="0" indent="358775">
              <a:lnSpc>
                <a:spcPct val="80000"/>
              </a:lnSpc>
            </a:pPr>
            <a:r>
              <a:rPr lang="ru-RU" altLang="ru-RU" sz="2000" dirty="0" smtClean="0">
                <a:effectLst/>
                <a:latin typeface="Times New Roman" pitchFamily="18" charset="0"/>
                <a:cs typeface="Times New Roman" pitchFamily="18" charset="0"/>
              </a:rPr>
              <a:t>Коммерческая философия и деловая стратегия руководителей фирм-конкурентов, их личные и деловые качества</a:t>
            </a:r>
          </a:p>
          <a:p>
            <a:pPr marL="0" indent="358775">
              <a:lnSpc>
                <a:spcPct val="80000"/>
              </a:lnSpc>
            </a:pPr>
            <a:r>
              <a:rPr lang="ru-RU" altLang="ru-RU" sz="2000" dirty="0" smtClean="0">
                <a:effectLst/>
                <a:latin typeface="Times New Roman" pitchFamily="18" charset="0"/>
                <a:cs typeface="Times New Roman" pitchFamily="18" charset="0"/>
              </a:rPr>
              <a:t>Научно-исследовательские и конструкторские работы</a:t>
            </a:r>
          </a:p>
          <a:p>
            <a:pPr marL="0" indent="358775">
              <a:lnSpc>
                <a:spcPct val="80000"/>
              </a:lnSpc>
            </a:pPr>
            <a:r>
              <a:rPr lang="ru-RU" altLang="ru-RU" sz="2000" dirty="0" smtClean="0">
                <a:effectLst/>
                <a:latin typeface="Times New Roman" pitchFamily="18" charset="0"/>
                <a:cs typeface="Times New Roman" pitchFamily="18" charset="0"/>
              </a:rPr>
              <a:t>Финансовые операции фирм</a:t>
            </a:r>
          </a:p>
          <a:p>
            <a:pPr marL="0" indent="358775">
              <a:lnSpc>
                <a:spcPct val="80000"/>
              </a:lnSpc>
            </a:pPr>
            <a:r>
              <a:rPr lang="ru-RU" altLang="ru-RU" sz="2000" dirty="0" smtClean="0">
                <a:effectLst/>
                <a:latin typeface="Times New Roman" pitchFamily="18" charset="0"/>
                <a:cs typeface="Times New Roman" pitchFamily="18" charset="0"/>
              </a:rPr>
              <a:t>Организация производства, в том числе данные о вводе в строй новых, расширении и модернизации существующих производственных мощностей, объединение с другими фирмами</a:t>
            </a:r>
          </a:p>
          <a:p>
            <a:pPr marL="0" indent="358775">
              <a:lnSpc>
                <a:spcPct val="80000"/>
              </a:lnSpc>
            </a:pPr>
            <a:r>
              <a:rPr lang="ru-RU" altLang="ru-RU" sz="2000" dirty="0" smtClean="0">
                <a:effectLst/>
                <a:latin typeface="Times New Roman" pitchFamily="18" charset="0"/>
                <a:cs typeface="Times New Roman" pitchFamily="18" charset="0"/>
              </a:rPr>
              <a:t>Технологические процессы при производстве новой продукции, результаты ее испытаний</a:t>
            </a:r>
          </a:p>
          <a:p>
            <a:pPr marL="0" indent="358775">
              <a:lnSpc>
                <a:spcPct val="80000"/>
              </a:lnSpc>
            </a:pPr>
            <a:r>
              <a:rPr lang="ru-RU" altLang="ru-RU" sz="2000" dirty="0" smtClean="0">
                <a:effectLst/>
                <a:latin typeface="Times New Roman" pitchFamily="18" charset="0"/>
                <a:cs typeface="Times New Roman" pitchFamily="18" charset="0"/>
              </a:rPr>
              <a:t>Маркетинг фирмы, в том числе режимы поставок, сведения о заказчиках и заключаемых сделках, показатели реализации продукции</a:t>
            </a:r>
          </a:p>
          <a:p>
            <a:pPr marL="0" indent="358775">
              <a:lnSpc>
                <a:spcPct val="80000"/>
              </a:lnSpc>
            </a:pPr>
            <a:r>
              <a:rPr lang="ru-RU" altLang="ru-RU" sz="2000" dirty="0" smtClean="0">
                <a:effectLst/>
                <a:latin typeface="Times New Roman" pitchFamily="18" charset="0"/>
                <a:cs typeface="Times New Roman" pitchFamily="18" charset="0"/>
              </a:rPr>
              <a:t>Сведения об организациях, потенциально являющихся союзниками или конкурентами</a:t>
            </a:r>
          </a:p>
          <a:p>
            <a:pPr marL="0" indent="358775">
              <a:lnSpc>
                <a:spcPct val="80000"/>
              </a:lnSpc>
            </a:pPr>
            <a:r>
              <a:rPr lang="ru-RU" altLang="ru-RU" sz="2000" dirty="0" smtClean="0">
                <a:effectLst/>
                <a:latin typeface="Times New Roman" pitchFamily="18" charset="0"/>
                <a:cs typeface="Times New Roman" pitchFamily="18" charset="0"/>
              </a:rPr>
              <a:t>Сведения о деятельности потенциальных и реальных конкурентов</a:t>
            </a:r>
          </a:p>
          <a:p>
            <a:pPr marL="0" indent="358775">
              <a:lnSpc>
                <a:spcPct val="80000"/>
              </a:lnSpc>
            </a:pPr>
            <a:r>
              <a:rPr lang="ru-RU" altLang="ru-RU" sz="2000" dirty="0" smtClean="0">
                <a:effectLst/>
                <a:latin typeface="Times New Roman" pitchFamily="18" charset="0"/>
                <a:cs typeface="Times New Roman" pitchFamily="18" charset="0"/>
              </a:rPr>
              <a:t>Учет и анализ попыток несанкционированного получения коммерческих секретов конкурентами</a:t>
            </a:r>
          </a:p>
          <a:p>
            <a:pPr marL="0" indent="358775">
              <a:lnSpc>
                <a:spcPct val="80000"/>
              </a:lnSpc>
            </a:pPr>
            <a:r>
              <a:rPr lang="ru-RU" altLang="ru-RU" sz="2000" dirty="0" smtClean="0">
                <a:effectLst/>
                <a:latin typeface="Times New Roman" pitchFamily="18" charset="0"/>
                <a:cs typeface="Times New Roman" pitchFamily="18" charset="0"/>
              </a:rPr>
              <a:t>Оценка реальных отношений между сотрудничающими и конкурирующими организациями;</a:t>
            </a:r>
          </a:p>
          <a:p>
            <a:pPr marL="0" indent="358775">
              <a:lnSpc>
                <a:spcPct val="80000"/>
              </a:lnSpc>
            </a:pPr>
            <a:r>
              <a:rPr lang="ru-RU" altLang="ru-RU" sz="2000" dirty="0" smtClean="0">
                <a:effectLst/>
                <a:latin typeface="Times New Roman" pitchFamily="18" charset="0"/>
                <a:cs typeface="Times New Roman" pitchFamily="18" charset="0"/>
              </a:rPr>
              <a:t>Анализ возможных каналов утечки конфиденциальной информации. </a:t>
            </a:r>
          </a:p>
        </p:txBody>
      </p:sp>
    </p:spTree>
    <p:extLst>
      <p:ext uri="{BB962C8B-B14F-4D97-AF65-F5344CB8AC3E}">
        <p14:creationId xmlns:p14="http://schemas.microsoft.com/office/powerpoint/2010/main" val="20117797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7813"/>
            <a:ext cx="8229600" cy="946150"/>
          </a:xfrm>
          <a:noFill/>
          <a:extLst>
            <a:ext uri="{909E8E84-426E-40DD-AFC4-6F175D3DCCD1}">
              <a14:hiddenFill xmlns:a14="http://schemas.microsoft.com/office/drawing/2010/main">
                <a:solidFill>
                  <a:srgbClr val="FFFFFF"/>
                </a:solidFill>
              </a14:hiddenFill>
            </a:ext>
          </a:extLst>
        </p:spPr>
        <p:txBody>
          <a:bodyPr/>
          <a:lstStyle/>
          <a:p>
            <a:r>
              <a:rPr lang="ru-RU" altLang="ru-RU" sz="3200" b="1" dirty="0" smtClean="0">
                <a:effectLst/>
              </a:rPr>
              <a:t>Методы коммерческой разведки:</a:t>
            </a:r>
            <a:endParaRPr lang="ru-RU" altLang="ru-RU" b="1" dirty="0" smtClean="0">
              <a:effectLst/>
            </a:endParaRPr>
          </a:p>
        </p:txBody>
      </p:sp>
      <p:sp>
        <p:nvSpPr>
          <p:cNvPr id="26627" name="Rectangle 3"/>
          <p:cNvSpPr>
            <a:spLocks noGrp="1" noChangeArrowheads="1"/>
          </p:cNvSpPr>
          <p:nvPr>
            <p:ph idx="1"/>
          </p:nvPr>
        </p:nvSpPr>
        <p:spPr>
          <a:xfrm>
            <a:off x="206375" y="1600200"/>
            <a:ext cx="8640763" cy="4978400"/>
          </a:xfrm>
          <a:noFill/>
          <a:extLst>
            <a:ext uri="{909E8E84-426E-40DD-AFC4-6F175D3DCCD1}">
              <a14:hiddenFill xmlns:a14="http://schemas.microsoft.com/office/drawing/2010/main">
                <a:solidFill>
                  <a:srgbClr val="FFFFFF"/>
                </a:solidFill>
              </a14:hiddenFill>
            </a:ext>
          </a:extLst>
        </p:spPr>
        <p:txBody>
          <a:bodyPr/>
          <a:lstStyle/>
          <a:p>
            <a:pPr marL="0" indent="447675" algn="just">
              <a:buFont typeface="Wingdings" pitchFamily="2" charset="2"/>
              <a:buNone/>
            </a:pPr>
            <a:r>
              <a:rPr lang="ru-RU" altLang="ru-RU" sz="2000" b="1" dirty="0" smtClean="0">
                <a:effectLst/>
                <a:latin typeface="Times New Roman" pitchFamily="18" charset="0"/>
                <a:cs typeface="Times New Roman" pitchFamily="18" charset="0"/>
              </a:rPr>
              <a:t>- промышленный шпионаж</a:t>
            </a:r>
          </a:p>
          <a:p>
            <a:pPr marL="0" indent="447675" algn="just">
              <a:buFont typeface="Wingdings" pitchFamily="2" charset="2"/>
              <a:buNone/>
            </a:pPr>
            <a:r>
              <a:rPr lang="ru-RU" altLang="ru-RU" sz="2000" dirty="0" smtClean="0">
                <a:effectLst/>
                <a:latin typeface="Times New Roman" pitchFamily="18" charset="0"/>
                <a:cs typeface="Times New Roman" pitchFamily="18" charset="0"/>
              </a:rPr>
              <a:t>Цель </a:t>
            </a:r>
            <a:r>
              <a:rPr lang="ru-RU" sz="2000" dirty="0" smtClean="0">
                <a:latin typeface="Times New Roman" pitchFamily="18" charset="0"/>
              </a:rPr>
              <a:t>–</a:t>
            </a:r>
            <a:r>
              <a:rPr lang="ru-RU" altLang="ru-RU" sz="2000" dirty="0" smtClean="0">
                <a:effectLst/>
                <a:latin typeface="Times New Roman" pitchFamily="18" charset="0"/>
                <a:cs typeface="Times New Roman" pitchFamily="18" charset="0"/>
              </a:rPr>
              <a:t> добывание данных о разрабатываемой продукции</a:t>
            </a:r>
          </a:p>
          <a:p>
            <a:pPr marL="0" indent="447675" algn="just">
              <a:buFont typeface="Wingdings" pitchFamily="2" charset="2"/>
              <a:buNone/>
            </a:pPr>
            <a:r>
              <a:rPr lang="ru-RU" altLang="ru-RU" dirty="0" smtClean="0">
                <a:effectLst/>
                <a:latin typeface="Times New Roman" pitchFamily="18" charset="0"/>
                <a:cs typeface="Times New Roman" pitchFamily="18" charset="0"/>
              </a:rPr>
              <a:t>- </a:t>
            </a:r>
            <a:r>
              <a:rPr lang="ru-RU" altLang="ru-RU" sz="2000" b="1" dirty="0" smtClean="0">
                <a:effectLst/>
                <a:latin typeface="Times New Roman" pitchFamily="18" charset="0"/>
                <a:cs typeface="Times New Roman" pitchFamily="18" charset="0"/>
              </a:rPr>
              <a:t>бизнес-разведка</a:t>
            </a:r>
            <a:r>
              <a:rPr lang="ru-RU" altLang="ru-RU" sz="2000" dirty="0" smtClean="0">
                <a:effectLst/>
                <a:latin typeface="Times New Roman" pitchFamily="18" charset="0"/>
                <a:cs typeface="Times New Roman" pitchFamily="18" charset="0"/>
              </a:rPr>
              <a:t> (деловая, конкурентная, экономическая)</a:t>
            </a:r>
          </a:p>
          <a:p>
            <a:pPr marL="0" indent="447675" algn="just">
              <a:buFont typeface="Wingdings" pitchFamily="2" charset="2"/>
              <a:buNone/>
            </a:pPr>
            <a:r>
              <a:rPr lang="ru-RU" altLang="ru-RU" sz="2000" dirty="0" smtClean="0">
                <a:effectLst/>
                <a:latin typeface="Times New Roman" pitchFamily="18" charset="0"/>
                <a:cs typeface="Times New Roman" pitchFamily="18" charset="0"/>
              </a:rPr>
              <a:t>Цель </a:t>
            </a:r>
            <a:r>
              <a:rPr lang="ru-RU" sz="2000" dirty="0" smtClean="0">
                <a:latin typeface="Times New Roman" pitchFamily="18" charset="0"/>
              </a:rPr>
              <a:t>–</a:t>
            </a:r>
            <a:r>
              <a:rPr lang="ru-RU" altLang="ru-RU" sz="2000" dirty="0" smtClean="0">
                <a:effectLst/>
                <a:latin typeface="Times New Roman" pitchFamily="18" charset="0"/>
                <a:cs typeface="Times New Roman" pitchFamily="18" charset="0"/>
              </a:rPr>
              <a:t> получение информации для руководства, необходимой для принятия им обоснованных управленческих решений, т.е. сведения о глобальных процессах в экономике, политике, технологии производства, партнерах и конкурентах, тенденциях рынка и других вопросах</a:t>
            </a:r>
          </a:p>
          <a:p>
            <a:pPr marL="0" indent="447675" algn="just">
              <a:buFont typeface="Wingdings" pitchFamily="2" charset="2"/>
              <a:buNone/>
            </a:pPr>
            <a:endParaRPr lang="ru-RU" altLang="ru-RU" sz="2000" dirty="0" smtClean="0">
              <a:effectLst/>
              <a:latin typeface="Times New Roman" pitchFamily="18" charset="0"/>
              <a:cs typeface="Times New Roman" pitchFamily="18" charset="0"/>
            </a:endParaRPr>
          </a:p>
          <a:p>
            <a:pPr marL="0" indent="447675" algn="just">
              <a:buFont typeface="Wingdings" pitchFamily="2" charset="2"/>
              <a:buNone/>
            </a:pPr>
            <a:r>
              <a:rPr lang="ru-RU" altLang="ru-RU" sz="2000" b="1" dirty="0" smtClean="0">
                <a:effectLst/>
                <a:latin typeface="Times New Roman" pitchFamily="18" charset="0"/>
                <a:cs typeface="Times New Roman" pitchFamily="18" charset="0"/>
              </a:rPr>
              <a:t>Основу конкурентной разведки составляют процессы поиска информации в открытых источниках и ее анализ с целью получения необходимых сведений</a:t>
            </a:r>
            <a:endParaRPr lang="ru-RU" altLang="ru-RU" sz="2000" dirty="0" smtClean="0">
              <a:effectLst/>
              <a:latin typeface="Times New Roman" pitchFamily="18" charset="0"/>
              <a:cs typeface="Times New Roman" pitchFamily="18" charset="0"/>
            </a:endParaRPr>
          </a:p>
          <a:p>
            <a:pPr>
              <a:buFont typeface="Wingdings" pitchFamily="2" charset="2"/>
              <a:buNone/>
            </a:pPr>
            <a:endParaRPr lang="ru-RU" altLang="ru-RU" sz="2000" dirty="0" smtClean="0">
              <a:effectLst/>
            </a:endParaRPr>
          </a:p>
        </p:txBody>
      </p:sp>
    </p:spTree>
    <p:extLst>
      <p:ext uri="{BB962C8B-B14F-4D97-AF65-F5344CB8AC3E}">
        <p14:creationId xmlns:p14="http://schemas.microsoft.com/office/powerpoint/2010/main" val="1536880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Номер слайда 13"/>
          <p:cNvSpPr>
            <a:spLocks noGrp="1"/>
          </p:cNvSpPr>
          <p:nvPr>
            <p:ph type="sldNum" sz="quarter" idx="12"/>
          </p:nvPr>
        </p:nvSpPr>
        <p:spPr bwMode="auto">
          <a:xfrm>
            <a:off x="8689975" y="6500813"/>
            <a:ext cx="561975" cy="29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ru-RU" sz="1800" b="1" dirty="0" smtClean="0">
                <a:solidFill>
                  <a:srgbClr val="E7DEC9"/>
                </a:solidFill>
                <a:latin typeface="Arial" panose="020B0604020202020204" pitchFamily="34" charset="0"/>
                <a:cs typeface="Arial" panose="020B0604020202020204" pitchFamily="34" charset="0"/>
              </a:rPr>
              <a:t>5</a:t>
            </a:r>
          </a:p>
        </p:txBody>
      </p:sp>
      <p:sp>
        <p:nvSpPr>
          <p:cNvPr id="5" name="Прямоугольник 4"/>
          <p:cNvSpPr>
            <a:spLocks noChangeArrowheads="1"/>
          </p:cNvSpPr>
          <p:nvPr/>
        </p:nvSpPr>
        <p:spPr bwMode="auto">
          <a:xfrm>
            <a:off x="252000" y="1520781"/>
            <a:ext cx="8640000" cy="612000"/>
          </a:xfrm>
          <a:prstGeom prst="rect">
            <a:avLst/>
          </a:prstGeom>
          <a:ln>
            <a:solidFill>
              <a:schemeClr val="accent1">
                <a:lumMod val="50000"/>
              </a:schemeClr>
            </a:solidFill>
          </a:ln>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anchor="ctr">
            <a:sp3d extrusionH="57150">
              <a:bevelT w="38100" h="38100"/>
            </a:sp3d>
          </a:bodyPr>
          <a:lstStyle/>
          <a:p>
            <a:pPr algn="ctr">
              <a:defRPr/>
            </a:pPr>
            <a:r>
              <a:rPr lang="ru-RU" sz="1600" b="1" dirty="0">
                <a:solidFill>
                  <a:srgbClr val="00264C"/>
                </a:solidFill>
                <a:latin typeface="Arial" panose="020B0604020202020204" pitchFamily="34" charset="0"/>
                <a:cs typeface="Arial" panose="020B0604020202020204" pitchFamily="34" charset="0"/>
              </a:rPr>
              <a:t>Расширяются </a:t>
            </a:r>
            <a:r>
              <a:rPr lang="ru-RU" sz="1600" b="1" dirty="0" smtClean="0">
                <a:solidFill>
                  <a:srgbClr val="00264C"/>
                </a:solidFill>
                <a:latin typeface="Arial" panose="020B0604020202020204" pitchFamily="34" charset="0"/>
                <a:cs typeface="Arial" panose="020B0604020202020204" pitchFamily="34" charset="0"/>
              </a:rPr>
              <a:t>масштабы использования специальными службами </a:t>
            </a:r>
            <a:r>
              <a:rPr lang="ru-RU" sz="1600" b="1" dirty="0">
                <a:solidFill>
                  <a:srgbClr val="00264C"/>
                </a:solidFill>
                <a:latin typeface="Arial" panose="020B0604020202020204" pitchFamily="34" charset="0"/>
                <a:cs typeface="Arial" panose="020B0604020202020204" pitchFamily="34" charset="0"/>
              </a:rPr>
              <a:t>отдельных государств средств оказания </a:t>
            </a:r>
            <a:r>
              <a:rPr lang="ru-RU" sz="1600" b="1" dirty="0" smtClean="0">
                <a:solidFill>
                  <a:srgbClr val="00264C"/>
                </a:solidFill>
                <a:latin typeface="Arial" panose="020B0604020202020204" pitchFamily="34" charset="0"/>
                <a:cs typeface="Arial" panose="020B0604020202020204" pitchFamily="34" charset="0"/>
              </a:rPr>
              <a:t>информационно-психологического </a:t>
            </a:r>
            <a:r>
              <a:rPr lang="ru-RU" sz="1600" b="1" dirty="0">
                <a:solidFill>
                  <a:srgbClr val="00264C"/>
                </a:solidFill>
                <a:latin typeface="Arial" panose="020B0604020202020204" pitchFamily="34" charset="0"/>
                <a:cs typeface="Arial" panose="020B0604020202020204" pitchFamily="34" charset="0"/>
              </a:rPr>
              <a:t>воздействия</a:t>
            </a:r>
          </a:p>
        </p:txBody>
      </p:sp>
      <p:sp>
        <p:nvSpPr>
          <p:cNvPr id="6" name="Прямоугольник 5"/>
          <p:cNvSpPr>
            <a:spLocks noChangeArrowheads="1"/>
          </p:cNvSpPr>
          <p:nvPr/>
        </p:nvSpPr>
        <p:spPr bwMode="auto">
          <a:xfrm>
            <a:off x="252000" y="764704"/>
            <a:ext cx="8640000" cy="612000"/>
          </a:xfrm>
          <a:prstGeom prst="rect">
            <a:avLst/>
          </a:prstGeom>
          <a:solidFill>
            <a:schemeClr val="bg2">
              <a:lumMod val="40000"/>
              <a:lumOff val="60000"/>
            </a:schemeClr>
          </a:solidFill>
          <a:ln>
            <a:solidFill>
              <a:schemeClr val="accent1">
                <a:lumMod val="50000"/>
              </a:schemeClr>
            </a:solidFill>
          </a:ln>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anchor="ctr">
            <a:sp3d extrusionH="57150">
              <a:bevelT w="38100" h="38100"/>
            </a:sp3d>
          </a:bodyPr>
          <a:lstStyle/>
          <a:p>
            <a:pPr algn="ctr">
              <a:defRPr/>
            </a:pPr>
            <a:r>
              <a:rPr lang="ru-RU" sz="1600" b="1" dirty="0">
                <a:solidFill>
                  <a:srgbClr val="00264C"/>
                </a:solidFill>
                <a:latin typeface="Arial" panose="020B0604020202020204" pitchFamily="34" charset="0"/>
                <a:cs typeface="Arial" panose="020B0604020202020204" pitchFamily="34" charset="0"/>
              </a:rPr>
              <a:t>Наращивание зарубежными странами возможностей воздействия на информационную </a:t>
            </a:r>
            <a:r>
              <a:rPr lang="ru-RU" sz="1600" b="1" dirty="0" smtClean="0">
                <a:solidFill>
                  <a:srgbClr val="00264C"/>
                </a:solidFill>
                <a:latin typeface="Arial" panose="020B0604020202020204" pitchFamily="34" charset="0"/>
                <a:cs typeface="Arial" panose="020B0604020202020204" pitchFamily="34" charset="0"/>
              </a:rPr>
              <a:t>инфраструктуру в военных целях</a:t>
            </a:r>
            <a:endParaRPr lang="ru-RU" sz="1600" b="1" dirty="0">
              <a:solidFill>
                <a:srgbClr val="00264C"/>
              </a:solidFill>
              <a:latin typeface="Arial" panose="020B0604020202020204" pitchFamily="34" charset="0"/>
              <a:cs typeface="Arial" panose="020B0604020202020204" pitchFamily="34" charset="0"/>
            </a:endParaRPr>
          </a:p>
        </p:txBody>
      </p:sp>
      <p:sp>
        <p:nvSpPr>
          <p:cNvPr id="8" name="Прямоугольник 7"/>
          <p:cNvSpPr>
            <a:spLocks noChangeArrowheads="1"/>
          </p:cNvSpPr>
          <p:nvPr/>
        </p:nvSpPr>
        <p:spPr bwMode="auto">
          <a:xfrm>
            <a:off x="252000" y="2276858"/>
            <a:ext cx="8640000" cy="612000"/>
          </a:xfrm>
          <a:prstGeom prst="rect">
            <a:avLst/>
          </a:prstGeom>
          <a:ln>
            <a:solidFill>
              <a:schemeClr val="accent1">
                <a:lumMod val="50000"/>
              </a:schemeClr>
            </a:solidFill>
          </a:ln>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anchor="ctr">
            <a:sp3d extrusionH="57150">
              <a:bevelT w="38100" h="38100"/>
            </a:sp3d>
          </a:bodyPr>
          <a:lstStyle/>
          <a:p>
            <a:pPr algn="ctr">
              <a:defRPr/>
            </a:pPr>
            <a:r>
              <a:rPr lang="ru-RU" sz="1600" b="1" dirty="0" smtClean="0">
                <a:solidFill>
                  <a:srgbClr val="00264C"/>
                </a:solidFill>
                <a:latin typeface="Arial" panose="020B0604020202020204" pitchFamily="34" charset="0"/>
                <a:cs typeface="Arial" panose="020B0604020202020204" pitchFamily="34" charset="0"/>
              </a:rPr>
              <a:t>Использование террористическими и экстремистскими организациями механизмов информационного воздействия на сознание</a:t>
            </a:r>
            <a:endParaRPr lang="ru-RU" sz="1600" b="1" dirty="0">
              <a:solidFill>
                <a:srgbClr val="00264C"/>
              </a:solidFill>
              <a:latin typeface="Arial" panose="020B0604020202020204" pitchFamily="34" charset="0"/>
              <a:cs typeface="Arial" panose="020B0604020202020204" pitchFamily="34" charset="0"/>
            </a:endParaRPr>
          </a:p>
        </p:txBody>
      </p:sp>
      <p:sp>
        <p:nvSpPr>
          <p:cNvPr id="9" name="Прямоугольник 8"/>
          <p:cNvSpPr>
            <a:spLocks noChangeArrowheads="1"/>
          </p:cNvSpPr>
          <p:nvPr/>
        </p:nvSpPr>
        <p:spPr bwMode="auto">
          <a:xfrm>
            <a:off x="252000" y="3032935"/>
            <a:ext cx="8640000" cy="360000"/>
          </a:xfrm>
          <a:prstGeom prst="rect">
            <a:avLst/>
          </a:prstGeom>
          <a:ln>
            <a:solidFill>
              <a:schemeClr val="accent1">
                <a:lumMod val="50000"/>
              </a:schemeClr>
            </a:solidFill>
          </a:ln>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anchor="ctr">
            <a:sp3d extrusionH="57150">
              <a:bevelT w="38100" h="38100"/>
            </a:sp3d>
          </a:bodyPr>
          <a:lstStyle/>
          <a:p>
            <a:pPr algn="ctr">
              <a:defRPr/>
            </a:pPr>
            <a:r>
              <a:rPr lang="ru-RU" sz="1600" b="1" dirty="0">
                <a:solidFill>
                  <a:srgbClr val="00264C"/>
                </a:solidFill>
                <a:latin typeface="Arial" panose="020B0604020202020204" pitchFamily="34" charset="0"/>
                <a:cs typeface="Arial" panose="020B0604020202020204" pitchFamily="34" charset="0"/>
              </a:rPr>
              <a:t>Возрастание масштабов компьютерной преступности</a:t>
            </a:r>
          </a:p>
        </p:txBody>
      </p:sp>
      <p:sp>
        <p:nvSpPr>
          <p:cNvPr id="10" name="Прямоугольник 9"/>
          <p:cNvSpPr>
            <a:spLocks noChangeArrowheads="1"/>
          </p:cNvSpPr>
          <p:nvPr/>
        </p:nvSpPr>
        <p:spPr bwMode="auto">
          <a:xfrm>
            <a:off x="252000" y="3537012"/>
            <a:ext cx="8640000" cy="612000"/>
          </a:xfrm>
          <a:prstGeom prst="rect">
            <a:avLst/>
          </a:prstGeom>
          <a:solidFill>
            <a:schemeClr val="bg2">
              <a:lumMod val="40000"/>
              <a:lumOff val="60000"/>
            </a:schemeClr>
          </a:solidFill>
          <a:ln>
            <a:solidFill>
              <a:schemeClr val="accent1">
                <a:lumMod val="50000"/>
              </a:schemeClr>
            </a:solidFill>
          </a:ln>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anchor="ctr">
            <a:sp3d extrusionH="57150">
              <a:bevelT w="38100" h="38100"/>
            </a:sp3d>
          </a:bodyPr>
          <a:lstStyle/>
          <a:p>
            <a:pPr algn="ctr">
              <a:defRPr/>
            </a:pPr>
            <a:r>
              <a:rPr lang="ru-RU" sz="1600" b="1" dirty="0">
                <a:solidFill>
                  <a:srgbClr val="00264C"/>
                </a:solidFill>
                <a:latin typeface="Arial" panose="020B0604020202020204" pitchFamily="34" charset="0"/>
                <a:cs typeface="Arial" panose="020B0604020202020204" pitchFamily="34" charset="0"/>
              </a:rPr>
              <a:t>У</a:t>
            </a:r>
            <a:r>
              <a:rPr lang="ru-RU" sz="1600" b="1" dirty="0" smtClean="0">
                <a:solidFill>
                  <a:srgbClr val="00264C"/>
                </a:solidFill>
                <a:latin typeface="Arial" panose="020B0604020202020204" pitchFamily="34" charset="0"/>
                <a:cs typeface="Arial" panose="020B0604020202020204" pitchFamily="34" charset="0"/>
              </a:rPr>
              <a:t>величение масштабов применения информационных </a:t>
            </a:r>
            <a:r>
              <a:rPr lang="ru-RU" sz="1600" b="1" dirty="0">
                <a:solidFill>
                  <a:srgbClr val="00264C"/>
                </a:solidFill>
                <a:latin typeface="Arial" panose="020B0604020202020204" pitchFamily="34" charset="0"/>
                <a:cs typeface="Arial" panose="020B0604020202020204" pitchFamily="34" charset="0"/>
              </a:rPr>
              <a:t>технологий </a:t>
            </a:r>
            <a:r>
              <a:rPr lang="ru-RU" sz="1600" b="1" dirty="0" smtClean="0">
                <a:solidFill>
                  <a:srgbClr val="00264C"/>
                </a:solidFill>
                <a:latin typeface="Arial" panose="020B0604020202020204" pitchFamily="34" charset="0"/>
                <a:cs typeface="Arial" panose="020B0604020202020204" pitchFamily="34" charset="0"/>
              </a:rPr>
              <a:t/>
            </a:r>
            <a:br>
              <a:rPr lang="ru-RU" sz="1600" b="1" dirty="0" smtClean="0">
                <a:solidFill>
                  <a:srgbClr val="00264C"/>
                </a:solidFill>
                <a:latin typeface="Arial" panose="020B0604020202020204" pitchFamily="34" charset="0"/>
                <a:cs typeface="Arial" panose="020B0604020202020204" pitchFamily="34" charset="0"/>
              </a:rPr>
            </a:br>
            <a:r>
              <a:rPr lang="ru-RU" sz="1600" b="1" dirty="0" smtClean="0">
                <a:solidFill>
                  <a:srgbClr val="00264C"/>
                </a:solidFill>
                <a:latin typeface="Arial" panose="020B0604020202020204" pitchFamily="34" charset="0"/>
                <a:cs typeface="Arial" panose="020B0604020202020204" pitchFamily="34" charset="0"/>
              </a:rPr>
              <a:t>в </a:t>
            </a:r>
            <a:r>
              <a:rPr lang="ru-RU" sz="1600" b="1" dirty="0">
                <a:solidFill>
                  <a:srgbClr val="00264C"/>
                </a:solidFill>
                <a:latin typeface="Arial" panose="020B0604020202020204" pitchFamily="34" charset="0"/>
                <a:cs typeface="Arial" panose="020B0604020202020204" pitchFamily="34" charset="0"/>
              </a:rPr>
              <a:t>военно-политических целях</a:t>
            </a:r>
          </a:p>
        </p:txBody>
      </p:sp>
      <p:sp>
        <p:nvSpPr>
          <p:cNvPr id="11" name="Прямоугольник 10"/>
          <p:cNvSpPr>
            <a:spLocks noChangeArrowheads="1"/>
          </p:cNvSpPr>
          <p:nvPr/>
        </p:nvSpPr>
        <p:spPr bwMode="auto">
          <a:xfrm>
            <a:off x="252000" y="4293089"/>
            <a:ext cx="8640000" cy="612000"/>
          </a:xfrm>
          <a:prstGeom prst="rect">
            <a:avLst/>
          </a:prstGeom>
          <a:solidFill>
            <a:schemeClr val="bg2">
              <a:lumMod val="40000"/>
              <a:lumOff val="60000"/>
            </a:schemeClr>
          </a:solidFill>
          <a:ln>
            <a:solidFill>
              <a:schemeClr val="accent1">
                <a:lumMod val="50000"/>
              </a:schemeClr>
            </a:solidFill>
          </a:ln>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anchor="ctr">
            <a:sp3d extrusionH="57150">
              <a:bevelT w="38100" h="38100"/>
            </a:sp3d>
          </a:bodyPr>
          <a:lstStyle/>
          <a:p>
            <a:pPr algn="ctr">
              <a:defRPr/>
            </a:pPr>
            <a:r>
              <a:rPr lang="ru-RU" sz="1600" b="1" dirty="0">
                <a:solidFill>
                  <a:srgbClr val="00264C"/>
                </a:solidFill>
                <a:latin typeface="Arial" panose="020B0604020202020204" pitchFamily="34" charset="0"/>
                <a:cs typeface="Arial" panose="020B0604020202020204" pitchFamily="34" charset="0"/>
              </a:rPr>
              <a:t>У</a:t>
            </a:r>
            <a:r>
              <a:rPr lang="ru-RU" sz="1600" b="1" dirty="0" smtClean="0">
                <a:solidFill>
                  <a:srgbClr val="00264C"/>
                </a:solidFill>
                <a:latin typeface="Arial" panose="020B0604020202020204" pitchFamily="34" charset="0"/>
                <a:cs typeface="Arial" panose="020B0604020202020204" pitchFamily="34" charset="0"/>
              </a:rPr>
              <a:t>величение масштабов и рост </a:t>
            </a:r>
            <a:r>
              <a:rPr lang="ru-RU" sz="1600" b="1" dirty="0" err="1" smtClean="0">
                <a:solidFill>
                  <a:srgbClr val="00264C"/>
                </a:solidFill>
                <a:latin typeface="Arial" panose="020B0604020202020204" pitchFamily="34" charset="0"/>
                <a:cs typeface="Arial" panose="020B0604020202020204" pitchFamily="34" charset="0"/>
              </a:rPr>
              <a:t>скоординированности</a:t>
            </a:r>
            <a:r>
              <a:rPr lang="ru-RU" sz="1600" b="1" dirty="0">
                <a:solidFill>
                  <a:srgbClr val="00264C"/>
                </a:solidFill>
                <a:latin typeface="Arial" panose="020B0604020202020204" pitchFamily="34" charset="0"/>
                <a:cs typeface="Arial" panose="020B0604020202020204" pitchFamily="34" charset="0"/>
              </a:rPr>
              <a:t> компьютерных атак </a:t>
            </a:r>
            <a:r>
              <a:rPr lang="ru-RU" sz="1600" b="1" dirty="0" smtClean="0">
                <a:solidFill>
                  <a:srgbClr val="00264C"/>
                </a:solidFill>
                <a:latin typeface="Arial" panose="020B0604020202020204" pitchFamily="34" charset="0"/>
                <a:cs typeface="Arial" panose="020B0604020202020204" pitchFamily="34" charset="0"/>
              </a:rPr>
              <a:t/>
            </a:r>
            <a:br>
              <a:rPr lang="ru-RU" sz="1600" b="1" dirty="0" smtClean="0">
                <a:solidFill>
                  <a:srgbClr val="00264C"/>
                </a:solidFill>
                <a:latin typeface="Arial" panose="020B0604020202020204" pitchFamily="34" charset="0"/>
                <a:cs typeface="Arial" panose="020B0604020202020204" pitchFamily="34" charset="0"/>
              </a:rPr>
            </a:br>
            <a:r>
              <a:rPr lang="ru-RU" sz="1600" b="1" dirty="0" smtClean="0">
                <a:solidFill>
                  <a:srgbClr val="00264C"/>
                </a:solidFill>
                <a:latin typeface="Arial" panose="020B0604020202020204" pitchFamily="34" charset="0"/>
                <a:cs typeface="Arial" panose="020B0604020202020204" pitchFamily="34" charset="0"/>
              </a:rPr>
              <a:t>на объекты критической </a:t>
            </a:r>
            <a:r>
              <a:rPr lang="ru-RU" sz="1600" b="1" dirty="0">
                <a:solidFill>
                  <a:srgbClr val="00264C"/>
                </a:solidFill>
                <a:latin typeface="Arial" panose="020B0604020202020204" pitchFamily="34" charset="0"/>
                <a:cs typeface="Arial" panose="020B0604020202020204" pitchFamily="34" charset="0"/>
              </a:rPr>
              <a:t>информационной </a:t>
            </a:r>
            <a:r>
              <a:rPr lang="ru-RU" sz="1600" b="1" dirty="0" smtClean="0">
                <a:solidFill>
                  <a:srgbClr val="00264C"/>
                </a:solidFill>
                <a:latin typeface="Arial" panose="020B0604020202020204" pitchFamily="34" charset="0"/>
                <a:cs typeface="Arial" panose="020B0604020202020204" pitchFamily="34" charset="0"/>
              </a:rPr>
              <a:t>инфраструктуры </a:t>
            </a:r>
            <a:endParaRPr lang="ru-RU" sz="1600" b="1" dirty="0">
              <a:solidFill>
                <a:srgbClr val="00264C"/>
              </a:solidFill>
              <a:latin typeface="Arial" panose="020B0604020202020204" pitchFamily="34" charset="0"/>
              <a:cs typeface="Arial" panose="020B0604020202020204" pitchFamily="34" charset="0"/>
            </a:endParaRPr>
          </a:p>
        </p:txBody>
      </p:sp>
      <p:sp>
        <p:nvSpPr>
          <p:cNvPr id="12" name="Прямоугольник 11"/>
          <p:cNvSpPr>
            <a:spLocks noChangeArrowheads="1"/>
          </p:cNvSpPr>
          <p:nvPr/>
        </p:nvSpPr>
        <p:spPr bwMode="auto">
          <a:xfrm>
            <a:off x="252000" y="5049166"/>
            <a:ext cx="8640000" cy="612000"/>
          </a:xfrm>
          <a:prstGeom prst="rect">
            <a:avLst/>
          </a:prstGeom>
          <a:ln>
            <a:solidFill>
              <a:schemeClr val="accent1">
                <a:lumMod val="50000"/>
              </a:schemeClr>
            </a:solidFill>
          </a:ln>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anchor="ctr">
            <a:sp3d extrusionH="57150">
              <a:bevelT w="38100" h="38100"/>
            </a:sp3d>
          </a:bodyPr>
          <a:lstStyle/>
          <a:p>
            <a:pPr algn="ctr">
              <a:defRPr/>
            </a:pPr>
            <a:r>
              <a:rPr lang="ru-RU" sz="1600" b="1" dirty="0" smtClean="0">
                <a:solidFill>
                  <a:srgbClr val="00264C"/>
                </a:solidFill>
                <a:latin typeface="Arial" panose="020B0604020202020204" pitchFamily="34" charset="0"/>
                <a:cs typeface="Arial" panose="020B0604020202020204" pitchFamily="34" charset="0"/>
              </a:rPr>
              <a:t>Недостаточный уровень развития конкурентоспособных </a:t>
            </a:r>
            <a:br>
              <a:rPr lang="ru-RU" sz="1600" b="1" dirty="0" smtClean="0">
                <a:solidFill>
                  <a:srgbClr val="00264C"/>
                </a:solidFill>
                <a:latin typeface="Arial" panose="020B0604020202020204" pitchFamily="34" charset="0"/>
                <a:cs typeface="Arial" panose="020B0604020202020204" pitchFamily="34" charset="0"/>
              </a:rPr>
            </a:br>
            <a:r>
              <a:rPr lang="ru-RU" sz="1600" b="1" dirty="0" smtClean="0">
                <a:solidFill>
                  <a:srgbClr val="00264C"/>
                </a:solidFill>
                <a:latin typeface="Arial" panose="020B0604020202020204" pitchFamily="34" charset="0"/>
                <a:cs typeface="Arial" panose="020B0604020202020204" pitchFamily="34" charset="0"/>
              </a:rPr>
              <a:t>информационных  </a:t>
            </a:r>
            <a:r>
              <a:rPr lang="ru-RU" sz="1600" b="1" dirty="0">
                <a:solidFill>
                  <a:srgbClr val="00264C"/>
                </a:solidFill>
                <a:latin typeface="Arial" panose="020B0604020202020204" pitchFamily="34" charset="0"/>
                <a:cs typeface="Arial" panose="020B0604020202020204" pitchFamily="34" charset="0"/>
              </a:rPr>
              <a:t>технологий</a:t>
            </a:r>
          </a:p>
        </p:txBody>
      </p:sp>
      <p:sp>
        <p:nvSpPr>
          <p:cNvPr id="13" name="Прямоугольник 12"/>
          <p:cNvSpPr>
            <a:spLocks noChangeArrowheads="1"/>
          </p:cNvSpPr>
          <p:nvPr/>
        </p:nvSpPr>
        <p:spPr bwMode="auto">
          <a:xfrm>
            <a:off x="252000" y="5805243"/>
            <a:ext cx="8640000" cy="360000"/>
          </a:xfrm>
          <a:prstGeom prst="rect">
            <a:avLst/>
          </a:prstGeom>
          <a:ln>
            <a:solidFill>
              <a:schemeClr val="accent1">
                <a:lumMod val="50000"/>
              </a:schemeClr>
            </a:solidFill>
          </a:ln>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anchor="ctr">
            <a:sp3d extrusionH="57150">
              <a:bevelT w="38100" h="38100"/>
            </a:sp3d>
          </a:bodyPr>
          <a:lstStyle/>
          <a:p>
            <a:pPr algn="ctr">
              <a:defRPr/>
            </a:pPr>
            <a:r>
              <a:rPr lang="ru-RU" sz="1600" b="1" dirty="0" smtClean="0">
                <a:solidFill>
                  <a:srgbClr val="00264C"/>
                </a:solidFill>
                <a:latin typeface="Arial" panose="020B0604020202020204" pitchFamily="34" charset="0"/>
                <a:cs typeface="Arial" panose="020B0604020202020204" pitchFamily="34" charset="0"/>
              </a:rPr>
              <a:t>Недостаточная эффективность </a:t>
            </a:r>
            <a:r>
              <a:rPr lang="ru-RU" sz="1600" b="1" dirty="0">
                <a:solidFill>
                  <a:srgbClr val="00264C"/>
                </a:solidFill>
                <a:latin typeface="Arial" panose="020B0604020202020204" pitchFamily="34" charset="0"/>
                <a:cs typeface="Arial" panose="020B0604020202020204" pitchFamily="34" charset="0"/>
              </a:rPr>
              <a:t>научных исследований</a:t>
            </a:r>
          </a:p>
        </p:txBody>
      </p:sp>
      <p:sp>
        <p:nvSpPr>
          <p:cNvPr id="14" name="Прямоугольник 13"/>
          <p:cNvSpPr>
            <a:spLocks noChangeArrowheads="1"/>
          </p:cNvSpPr>
          <p:nvPr/>
        </p:nvSpPr>
        <p:spPr bwMode="auto">
          <a:xfrm>
            <a:off x="252000" y="6309320"/>
            <a:ext cx="8640000" cy="360000"/>
          </a:xfrm>
          <a:prstGeom prst="rect">
            <a:avLst/>
          </a:prstGeom>
          <a:ln>
            <a:solidFill>
              <a:schemeClr val="accent1">
                <a:lumMod val="50000"/>
              </a:schemeClr>
            </a:solidFill>
          </a:ln>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anchor="ctr">
            <a:sp3d extrusionH="57150">
              <a:bevelT w="38100" h="38100"/>
            </a:sp3d>
          </a:bodyPr>
          <a:lstStyle/>
          <a:p>
            <a:pPr algn="ctr">
              <a:defRPr/>
            </a:pPr>
            <a:r>
              <a:rPr lang="ru-RU" sz="1600" b="1" dirty="0" smtClean="0">
                <a:solidFill>
                  <a:srgbClr val="00264C"/>
                </a:solidFill>
                <a:latin typeface="Arial" panose="020B0604020202020204" pitchFamily="34" charset="0"/>
                <a:cs typeface="Arial" panose="020B0604020202020204" pitchFamily="34" charset="0"/>
              </a:rPr>
              <a:t>Стремление </a:t>
            </a:r>
            <a:r>
              <a:rPr lang="ru-RU" sz="1600" b="1" dirty="0">
                <a:solidFill>
                  <a:srgbClr val="00264C"/>
                </a:solidFill>
                <a:latin typeface="Arial" panose="020B0604020202020204" pitchFamily="34" charset="0"/>
                <a:cs typeface="Arial" panose="020B0604020202020204" pitchFamily="34" charset="0"/>
              </a:rPr>
              <a:t>отдельных </a:t>
            </a:r>
            <a:r>
              <a:rPr lang="ru-RU" sz="1600" b="1" dirty="0" smtClean="0">
                <a:solidFill>
                  <a:srgbClr val="00264C"/>
                </a:solidFill>
                <a:latin typeface="Arial" panose="020B0604020202020204" pitchFamily="34" charset="0"/>
                <a:cs typeface="Arial" panose="020B0604020202020204" pitchFamily="34" charset="0"/>
              </a:rPr>
              <a:t>государств использовать </a:t>
            </a:r>
            <a:r>
              <a:rPr lang="ru-RU" sz="1600" b="1" dirty="0">
                <a:solidFill>
                  <a:srgbClr val="00264C"/>
                </a:solidFill>
                <a:latin typeface="Arial" panose="020B0604020202020204" pitchFamily="34" charset="0"/>
                <a:cs typeface="Arial" panose="020B0604020202020204" pitchFamily="34" charset="0"/>
              </a:rPr>
              <a:t>технологическое превосходство</a:t>
            </a:r>
          </a:p>
        </p:txBody>
      </p:sp>
    </p:spTree>
    <p:extLst>
      <p:ext uri="{BB962C8B-B14F-4D97-AF65-F5344CB8AC3E}">
        <p14:creationId xmlns:p14="http://schemas.microsoft.com/office/powerpoint/2010/main" val="2261337838"/>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ChangeArrowheads="1"/>
          </p:cNvSpPr>
          <p:nvPr/>
        </p:nvSpPr>
        <p:spPr bwMode="auto">
          <a:xfrm>
            <a:off x="179388" y="333375"/>
            <a:ext cx="8642350"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l">
              <a:defRPr kumimoji="1" sz="4400">
                <a:solidFill>
                  <a:schemeClr val="tx2"/>
                </a:solidFill>
                <a:latin typeface="Times New Roman" panose="02020603050405020304" pitchFamily="18" charset="0"/>
              </a:defRPr>
            </a:lvl1pPr>
            <a:lvl2pPr algn="l">
              <a:defRPr kumimoji="1" sz="4400">
                <a:solidFill>
                  <a:schemeClr val="tx2"/>
                </a:solidFill>
                <a:latin typeface="Times New Roman" panose="02020603050405020304" pitchFamily="18" charset="0"/>
              </a:defRPr>
            </a:lvl2pPr>
            <a:lvl3pPr algn="l">
              <a:defRPr kumimoji="1" sz="4400">
                <a:solidFill>
                  <a:schemeClr val="tx2"/>
                </a:solidFill>
                <a:latin typeface="Times New Roman" panose="02020603050405020304" pitchFamily="18" charset="0"/>
              </a:defRPr>
            </a:lvl3pPr>
            <a:lvl4pPr algn="l">
              <a:defRPr kumimoji="1" sz="4400">
                <a:solidFill>
                  <a:schemeClr val="tx2"/>
                </a:solidFill>
                <a:latin typeface="Times New Roman" panose="02020603050405020304" pitchFamily="18" charset="0"/>
              </a:defRPr>
            </a:lvl4pPr>
            <a:lvl5pPr algn="l">
              <a:defRPr kumimoji="1" sz="4400">
                <a:solidFill>
                  <a:schemeClr val="tx2"/>
                </a:solidFill>
                <a:latin typeface="Times New Roman" panose="02020603050405020304" pitchFamily="18" charset="0"/>
              </a:defRPr>
            </a:lvl5pPr>
            <a:lvl6pPr marL="457200" eaLnBrk="0" fontAlgn="base" hangingPunct="0">
              <a:spcBef>
                <a:spcPct val="0"/>
              </a:spcBef>
              <a:spcAft>
                <a:spcPct val="0"/>
              </a:spcAft>
              <a:defRPr kumimoji="1" sz="4400">
                <a:solidFill>
                  <a:schemeClr val="tx2"/>
                </a:solidFill>
                <a:latin typeface="Times New Roman" panose="02020603050405020304" pitchFamily="18" charset="0"/>
              </a:defRPr>
            </a:lvl6pPr>
            <a:lvl7pPr marL="914400" eaLnBrk="0" fontAlgn="base" hangingPunct="0">
              <a:spcBef>
                <a:spcPct val="0"/>
              </a:spcBef>
              <a:spcAft>
                <a:spcPct val="0"/>
              </a:spcAft>
              <a:defRPr kumimoji="1" sz="4400">
                <a:solidFill>
                  <a:schemeClr val="tx2"/>
                </a:solidFill>
                <a:latin typeface="Times New Roman" panose="02020603050405020304" pitchFamily="18" charset="0"/>
              </a:defRPr>
            </a:lvl7pPr>
            <a:lvl8pPr marL="1371600" eaLnBrk="0" fontAlgn="base" hangingPunct="0">
              <a:spcBef>
                <a:spcPct val="0"/>
              </a:spcBef>
              <a:spcAft>
                <a:spcPct val="0"/>
              </a:spcAft>
              <a:defRPr kumimoji="1" sz="4400">
                <a:solidFill>
                  <a:schemeClr val="tx2"/>
                </a:solidFill>
                <a:latin typeface="Times New Roman" panose="02020603050405020304" pitchFamily="18" charset="0"/>
              </a:defRPr>
            </a:lvl8pPr>
            <a:lvl9pPr marL="1828800" eaLnBrk="0" fontAlgn="base" hangingPunct="0">
              <a:spcBef>
                <a:spcPct val="0"/>
              </a:spcBef>
              <a:spcAft>
                <a:spcPct val="0"/>
              </a:spcAft>
              <a:defRPr kumimoji="1" sz="4400">
                <a:solidFill>
                  <a:schemeClr val="tx2"/>
                </a:solidFill>
                <a:latin typeface="Times New Roman" panose="02020603050405020304" pitchFamily="18" charset="0"/>
              </a:defRPr>
            </a:lvl9pPr>
          </a:lstStyle>
          <a:p>
            <a:pPr algn="ctr" eaLnBrk="0" hangingPunct="0">
              <a:defRPr/>
            </a:pPr>
            <a:r>
              <a:rPr kumimoji="0" lang="ru-RU" altLang="ru-RU" sz="1600" b="1" smtClean="0">
                <a:solidFill>
                  <a:srgbClr val="990033"/>
                </a:solidFill>
                <a:effectLst>
                  <a:outerShdw blurRad="38100" dist="38100" dir="2700000" algn="tl">
                    <a:srgbClr val="C0C0C0"/>
                  </a:outerShdw>
                </a:effectLst>
                <a:cs typeface="+mn-cs"/>
              </a:rPr>
              <a:t>ОРГАНЫ, ОБЕСПЕЧИВАЮЩИЕ ИНФОРМАЦИОННУЮ БЕЗОПАСНОСТЬ РОССИЙСКОЙ ФЕДЕРАЦИИ</a:t>
            </a:r>
          </a:p>
        </p:txBody>
      </p:sp>
      <p:sp>
        <p:nvSpPr>
          <p:cNvPr id="26627" name="Rectangle 3"/>
          <p:cNvSpPr>
            <a:spLocks noChangeArrowheads="1"/>
          </p:cNvSpPr>
          <p:nvPr/>
        </p:nvSpPr>
        <p:spPr bwMode="auto">
          <a:xfrm>
            <a:off x="2124075" y="1268413"/>
            <a:ext cx="2540000" cy="792162"/>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10800" rIns="0" bIns="10800" anchor="ct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lnSpc>
                <a:spcPct val="90000"/>
              </a:lnSpc>
            </a:pPr>
            <a:r>
              <a:rPr kumimoji="1" lang="ru-RU" altLang="ru-RU" b="1" smtClean="0">
                <a:solidFill>
                  <a:srgbClr val="333333"/>
                </a:solidFill>
                <a:cs typeface="+mn-cs"/>
              </a:rPr>
              <a:t>Комитет Государственной думы по безопасности</a:t>
            </a:r>
          </a:p>
        </p:txBody>
      </p:sp>
      <p:sp>
        <p:nvSpPr>
          <p:cNvPr id="26628" name="Rectangle 4"/>
          <p:cNvSpPr>
            <a:spLocks noChangeArrowheads="1"/>
          </p:cNvSpPr>
          <p:nvPr/>
        </p:nvSpPr>
        <p:spPr bwMode="auto">
          <a:xfrm>
            <a:off x="5003800" y="1268413"/>
            <a:ext cx="2540000" cy="792162"/>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10800" rIns="0" bIns="10800" anchor="ct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lnSpc>
                <a:spcPct val="90000"/>
              </a:lnSpc>
            </a:pPr>
            <a:r>
              <a:rPr kumimoji="1" lang="ru-RU" altLang="ru-RU" b="1" smtClean="0">
                <a:solidFill>
                  <a:srgbClr val="333333"/>
                </a:solidFill>
                <a:cs typeface="+mn-cs"/>
              </a:rPr>
              <a:t>Совет Безопасности России</a:t>
            </a:r>
          </a:p>
        </p:txBody>
      </p:sp>
      <p:sp>
        <p:nvSpPr>
          <p:cNvPr id="26629" name="Rectangle 5"/>
          <p:cNvSpPr>
            <a:spLocks noChangeArrowheads="1"/>
          </p:cNvSpPr>
          <p:nvPr/>
        </p:nvSpPr>
        <p:spPr bwMode="auto">
          <a:xfrm>
            <a:off x="755650" y="2276475"/>
            <a:ext cx="2540000" cy="1223963"/>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10800" rIns="0" bIns="10800" anchor="ct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lnSpc>
                <a:spcPct val="90000"/>
              </a:lnSpc>
            </a:pPr>
            <a:r>
              <a:rPr kumimoji="1" lang="ru-RU" altLang="ru-RU" b="1" smtClean="0">
                <a:solidFill>
                  <a:srgbClr val="333333"/>
                </a:solidFill>
                <a:cs typeface="+mn-cs"/>
              </a:rPr>
              <a:t>Федеральная служба по техническому и экспортному контролю (ФСТЭК России) </a:t>
            </a:r>
          </a:p>
        </p:txBody>
      </p:sp>
      <p:sp>
        <p:nvSpPr>
          <p:cNvPr id="26630" name="Rectangle 6"/>
          <p:cNvSpPr>
            <a:spLocks noChangeArrowheads="1"/>
          </p:cNvSpPr>
          <p:nvPr/>
        </p:nvSpPr>
        <p:spPr bwMode="auto">
          <a:xfrm>
            <a:off x="3492500" y="2276475"/>
            <a:ext cx="2540000" cy="1223963"/>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10800" rIns="0" bIns="10800" anchor="ct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lnSpc>
                <a:spcPct val="90000"/>
              </a:lnSpc>
            </a:pPr>
            <a:r>
              <a:rPr kumimoji="1" lang="ru-RU" altLang="ru-RU" b="1" smtClean="0">
                <a:solidFill>
                  <a:srgbClr val="333333"/>
                </a:solidFill>
                <a:cs typeface="+mn-cs"/>
              </a:rPr>
              <a:t>Федеральная служба безопасности Российской Федерации (ФСБ России)</a:t>
            </a:r>
            <a:r>
              <a:rPr kumimoji="1" lang="ru-RU" altLang="ru-RU" smtClean="0">
                <a:solidFill>
                  <a:srgbClr val="333333"/>
                </a:solidFill>
                <a:cs typeface="+mn-cs"/>
              </a:rPr>
              <a:t> </a:t>
            </a:r>
          </a:p>
        </p:txBody>
      </p:sp>
      <p:sp>
        <p:nvSpPr>
          <p:cNvPr id="26631" name="Rectangle 7"/>
          <p:cNvSpPr>
            <a:spLocks noChangeArrowheads="1"/>
          </p:cNvSpPr>
          <p:nvPr/>
        </p:nvSpPr>
        <p:spPr bwMode="auto">
          <a:xfrm>
            <a:off x="6227763" y="2276475"/>
            <a:ext cx="2540000" cy="1223963"/>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10800" rIns="0" bIns="10800" anchor="ct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lnSpc>
                <a:spcPct val="90000"/>
              </a:lnSpc>
            </a:pPr>
            <a:r>
              <a:rPr kumimoji="1" lang="ru-RU" altLang="ru-RU" b="1" smtClean="0">
                <a:solidFill>
                  <a:srgbClr val="333333"/>
                </a:solidFill>
                <a:cs typeface="+mn-cs"/>
              </a:rPr>
              <a:t>Служба </a:t>
            </a:r>
          </a:p>
          <a:p>
            <a:pPr algn="ctr" eaLnBrk="0" hangingPunct="0">
              <a:lnSpc>
                <a:spcPct val="90000"/>
              </a:lnSpc>
            </a:pPr>
            <a:r>
              <a:rPr kumimoji="1" lang="ru-RU" altLang="ru-RU" b="1" smtClean="0">
                <a:solidFill>
                  <a:srgbClr val="333333"/>
                </a:solidFill>
                <a:cs typeface="+mn-cs"/>
              </a:rPr>
              <a:t>внешней разведки </a:t>
            </a:r>
          </a:p>
          <a:p>
            <a:pPr algn="ctr" eaLnBrk="0" hangingPunct="0">
              <a:lnSpc>
                <a:spcPct val="90000"/>
              </a:lnSpc>
            </a:pPr>
            <a:r>
              <a:rPr kumimoji="1" lang="ru-RU" altLang="ru-RU" b="1" smtClean="0">
                <a:solidFill>
                  <a:srgbClr val="333333"/>
                </a:solidFill>
                <a:cs typeface="+mn-cs"/>
              </a:rPr>
              <a:t>Российской Федерации </a:t>
            </a:r>
          </a:p>
          <a:p>
            <a:pPr algn="ctr" eaLnBrk="0" hangingPunct="0">
              <a:lnSpc>
                <a:spcPct val="90000"/>
              </a:lnSpc>
            </a:pPr>
            <a:r>
              <a:rPr kumimoji="1" lang="ru-RU" altLang="ru-RU" b="1" smtClean="0">
                <a:solidFill>
                  <a:srgbClr val="333333"/>
                </a:solidFill>
                <a:cs typeface="+mn-cs"/>
              </a:rPr>
              <a:t>(СВР России);</a:t>
            </a:r>
          </a:p>
        </p:txBody>
      </p:sp>
      <p:sp>
        <p:nvSpPr>
          <p:cNvPr id="26632" name="Rectangle 8"/>
          <p:cNvSpPr>
            <a:spLocks noChangeArrowheads="1"/>
          </p:cNvSpPr>
          <p:nvPr/>
        </p:nvSpPr>
        <p:spPr bwMode="auto">
          <a:xfrm>
            <a:off x="1835150" y="3644900"/>
            <a:ext cx="2540000" cy="1223963"/>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10800" rIns="0" bIns="10800" anchor="ct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r>
              <a:rPr kumimoji="1" lang="ru-RU" altLang="ru-RU" b="1" smtClean="0">
                <a:solidFill>
                  <a:srgbClr val="333333"/>
                </a:solidFill>
                <a:cs typeface="+mn-cs"/>
              </a:rPr>
              <a:t>Министерство обороны Российской Федерации (Минобороны России) </a:t>
            </a:r>
          </a:p>
        </p:txBody>
      </p:sp>
      <p:sp>
        <p:nvSpPr>
          <p:cNvPr id="26633" name="Rectangle 9"/>
          <p:cNvSpPr>
            <a:spLocks noChangeArrowheads="1"/>
          </p:cNvSpPr>
          <p:nvPr/>
        </p:nvSpPr>
        <p:spPr bwMode="auto">
          <a:xfrm>
            <a:off x="4643438" y="3644900"/>
            <a:ext cx="2540000" cy="1223963"/>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10800" rIns="0" bIns="10800" anchor="ct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lnSpc>
                <a:spcPct val="80000"/>
              </a:lnSpc>
              <a:spcBef>
                <a:spcPct val="20000"/>
              </a:spcBef>
              <a:buClr>
                <a:srgbClr val="578963"/>
              </a:buClr>
              <a:buFont typeface="Monotype Sorts" pitchFamily="2" charset="2"/>
              <a:buNone/>
            </a:pPr>
            <a:r>
              <a:rPr kumimoji="1" lang="ru-RU" altLang="ru-RU" b="1" smtClean="0">
                <a:solidFill>
                  <a:srgbClr val="333333"/>
                </a:solidFill>
                <a:cs typeface="+mn-cs"/>
              </a:rPr>
              <a:t>Министерство внутренних дел Российской Федерации (МВД России)</a:t>
            </a:r>
          </a:p>
        </p:txBody>
      </p:sp>
      <p:sp>
        <p:nvSpPr>
          <p:cNvPr id="26634" name="Rectangle 10"/>
          <p:cNvSpPr>
            <a:spLocks noChangeArrowheads="1"/>
          </p:cNvSpPr>
          <p:nvPr/>
        </p:nvSpPr>
        <p:spPr bwMode="auto">
          <a:xfrm>
            <a:off x="2627313" y="5084763"/>
            <a:ext cx="3887787" cy="1223962"/>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10800" rIns="0" bIns="10800" anchor="ct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lnSpc>
                <a:spcPct val="80000"/>
              </a:lnSpc>
              <a:spcBef>
                <a:spcPct val="20000"/>
              </a:spcBef>
              <a:buClr>
                <a:srgbClr val="578963"/>
              </a:buClr>
              <a:buFont typeface="Monotype Sorts" pitchFamily="2" charset="2"/>
              <a:buNone/>
            </a:pPr>
            <a:r>
              <a:rPr kumimoji="1" lang="ru-RU" altLang="ru-RU" b="1" smtClean="0">
                <a:solidFill>
                  <a:srgbClr val="333333"/>
                </a:solidFill>
                <a:cs typeface="+mn-cs"/>
              </a:rPr>
              <a:t>Федеральная служба по надзору             в сфере связи, информационных технологий и массовых коммуникаций (Роскомнадзор)</a:t>
            </a:r>
            <a:endParaRPr kumimoji="1" lang="ru-RU" altLang="ru-RU" b="1" smtClean="0">
              <a:solidFill>
                <a:srgbClr val="333333"/>
              </a:solidFill>
              <a:latin typeface="Times New Roman" pitchFamily="18" charset="0"/>
              <a:cs typeface="+mn-cs"/>
            </a:endParaRPr>
          </a:p>
        </p:txBody>
      </p:sp>
    </p:spTree>
    <p:extLst>
      <p:ext uri="{BB962C8B-B14F-4D97-AF65-F5344CB8AC3E}">
        <p14:creationId xmlns:p14="http://schemas.microsoft.com/office/powerpoint/2010/main" val="20620493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Номер слайда 5"/>
          <p:cNvSpPr>
            <a:spLocks noGrp="1"/>
          </p:cNvSpPr>
          <p:nvPr>
            <p:ph type="sldNum" sz="quarter" idx="12"/>
          </p:nvPr>
        </p:nvSpPr>
        <p:spPr/>
        <p:txBody>
          <a:bodyPr/>
          <a:lstStyle/>
          <a:p>
            <a:fld id="{6E64483A-724C-44DD-9EC7-59F5F5852768}" type="slidenum">
              <a:rPr lang="ru-RU" altLang="ru-RU"/>
              <a:pPr/>
              <a:t>54</a:t>
            </a:fld>
            <a:endParaRPr lang="ru-RU" altLang="ru-RU"/>
          </a:p>
        </p:txBody>
      </p:sp>
      <p:sp>
        <p:nvSpPr>
          <p:cNvPr id="5" name="Номер слайда 4"/>
          <p:cNvSpPr txBox="1">
            <a:spLocks noGrp="1"/>
          </p:cNvSpPr>
          <p:nvPr/>
        </p:nvSpPr>
        <p:spPr>
          <a:xfrm>
            <a:off x="8459788" y="6408738"/>
            <a:ext cx="554037" cy="365125"/>
          </a:xfrm>
          <a:prstGeom prst="rect">
            <a:avLst/>
          </a:prstGeom>
          <a:noFill/>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fld id="{09312981-1D23-43C1-BD56-640D3C44FCC5}" type="slidenum">
              <a:rPr lang="ru-RU" altLang="ru-RU" sz="1600" smtClean="0">
                <a:solidFill>
                  <a:prstClr val="black"/>
                </a:solidFill>
                <a:latin typeface="Lucida Sans Unicode" pitchFamily="34" charset="0"/>
                <a:cs typeface="+mn-cs"/>
              </a:rPr>
              <a:pPr algn="r"/>
              <a:t>54</a:t>
            </a:fld>
            <a:endParaRPr lang="ru-RU" altLang="ru-RU" sz="1600" smtClean="0">
              <a:solidFill>
                <a:prstClr val="black"/>
              </a:solidFill>
              <a:latin typeface="Lucida Sans Unicode" pitchFamily="34" charset="0"/>
              <a:cs typeface="+mn-cs"/>
            </a:endParaRPr>
          </a:p>
        </p:txBody>
      </p:sp>
      <p:sp>
        <p:nvSpPr>
          <p:cNvPr id="65539" name="Rectangle 3"/>
          <p:cNvSpPr>
            <a:spLocks noChangeArrowheads="1"/>
          </p:cNvSpPr>
          <p:nvPr/>
        </p:nvSpPr>
        <p:spPr bwMode="auto">
          <a:xfrm>
            <a:off x="6227763" y="3211513"/>
            <a:ext cx="2735262" cy="3241675"/>
          </a:xfrm>
          <a:prstGeom prst="rect">
            <a:avLst/>
          </a:prstGeom>
          <a:solidFill>
            <a:srgbClr val="FFFFCC"/>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ru-RU" altLang="ru-RU" sz="1200" smtClean="0">
              <a:solidFill>
                <a:prstClr val="black"/>
              </a:solidFill>
              <a:latin typeface="Arial" pitchFamily="34" charset="0"/>
              <a:cs typeface="+mn-cs"/>
            </a:endParaRPr>
          </a:p>
          <a:p>
            <a:pPr algn="ctr" eaLnBrk="0" hangingPunct="0"/>
            <a:r>
              <a:rPr lang="ru-RU" altLang="ru-RU" sz="1200" smtClean="0">
                <a:solidFill>
                  <a:prstClr val="black"/>
                </a:solidFill>
                <a:latin typeface="Arial" pitchFamily="34" charset="0"/>
                <a:cs typeface="+mn-cs"/>
              </a:rPr>
              <a:t/>
            </a:r>
            <a:br>
              <a:rPr lang="ru-RU" altLang="ru-RU" sz="1200" smtClean="0">
                <a:solidFill>
                  <a:prstClr val="black"/>
                </a:solidFill>
                <a:latin typeface="Arial" pitchFamily="34" charset="0"/>
                <a:cs typeface="+mn-cs"/>
              </a:rPr>
            </a:br>
            <a:endParaRPr lang="ru-RU" altLang="ru-RU" sz="1200" smtClean="0">
              <a:solidFill>
                <a:prstClr val="black"/>
              </a:solidFill>
              <a:latin typeface="Arial" pitchFamily="34" charset="0"/>
              <a:cs typeface="+mn-cs"/>
            </a:endParaRPr>
          </a:p>
          <a:p>
            <a:pPr algn="ctr" eaLnBrk="0" hangingPunct="0"/>
            <a:endParaRPr lang="ru-RU" altLang="ru-RU" sz="1200" b="1" smtClean="0">
              <a:solidFill>
                <a:prstClr val="black"/>
              </a:solidFill>
              <a:latin typeface="Arial" pitchFamily="34" charset="0"/>
              <a:cs typeface="+mn-cs"/>
            </a:endParaRPr>
          </a:p>
          <a:p>
            <a:pPr algn="ctr" eaLnBrk="0" hangingPunct="0"/>
            <a:r>
              <a:rPr lang="ru-RU" altLang="ru-RU" sz="1300" b="1" smtClean="0">
                <a:solidFill>
                  <a:prstClr val="black"/>
                </a:solidFill>
                <a:latin typeface="Arial" pitchFamily="34" charset="0"/>
                <a:cs typeface="+mn-cs"/>
              </a:rPr>
              <a:t>Федеральный закон</a:t>
            </a:r>
          </a:p>
          <a:p>
            <a:pPr algn="ctr" eaLnBrk="0" hangingPunct="0"/>
            <a:r>
              <a:rPr lang="ru-RU" altLang="ru-RU" sz="1300" b="1" smtClean="0">
                <a:solidFill>
                  <a:prstClr val="black"/>
                </a:solidFill>
                <a:latin typeface="Arial" pitchFamily="34" charset="0"/>
                <a:cs typeface="+mn-cs"/>
              </a:rPr>
              <a:t>«О безопасности  критической</a:t>
            </a:r>
          </a:p>
          <a:p>
            <a:pPr algn="ctr" eaLnBrk="0" hangingPunct="0"/>
            <a:r>
              <a:rPr lang="ru-RU" altLang="ru-RU" sz="1300" b="1" smtClean="0">
                <a:solidFill>
                  <a:prstClr val="black"/>
                </a:solidFill>
                <a:latin typeface="Arial" pitchFamily="34" charset="0"/>
                <a:cs typeface="+mn-cs"/>
              </a:rPr>
              <a:t>информационной</a:t>
            </a:r>
          </a:p>
          <a:p>
            <a:pPr algn="ctr" eaLnBrk="0" hangingPunct="0"/>
            <a:r>
              <a:rPr lang="ru-RU" altLang="ru-RU" sz="1300" b="1" smtClean="0">
                <a:solidFill>
                  <a:prstClr val="black"/>
                </a:solidFill>
                <a:latin typeface="Arial" pitchFamily="34" charset="0"/>
                <a:cs typeface="+mn-cs"/>
              </a:rPr>
              <a:t>инфраструктуры</a:t>
            </a:r>
          </a:p>
          <a:p>
            <a:pPr algn="ctr" eaLnBrk="0" hangingPunct="0"/>
            <a:r>
              <a:rPr lang="ru-RU" altLang="ru-RU" sz="1300" b="1" smtClean="0">
                <a:solidFill>
                  <a:prstClr val="black"/>
                </a:solidFill>
                <a:latin typeface="Arial" pitchFamily="34" charset="0"/>
                <a:cs typeface="+mn-cs"/>
              </a:rPr>
              <a:t>Российской Федерации»</a:t>
            </a:r>
          </a:p>
          <a:p>
            <a:pPr algn="ctr" eaLnBrk="0" hangingPunct="0"/>
            <a:endParaRPr lang="ru-RU" altLang="ru-RU" sz="1300" b="1" smtClean="0">
              <a:solidFill>
                <a:prstClr val="black"/>
              </a:solidFill>
              <a:latin typeface="Arial" pitchFamily="34" charset="0"/>
              <a:cs typeface="+mn-cs"/>
            </a:endParaRPr>
          </a:p>
          <a:p>
            <a:pPr algn="ctr" eaLnBrk="0" hangingPunct="0"/>
            <a:r>
              <a:rPr lang="ru-RU" altLang="ru-RU" sz="1400" b="1" smtClean="0">
                <a:solidFill>
                  <a:prstClr val="black"/>
                </a:solidFill>
                <a:latin typeface="Arial" pitchFamily="34" charset="0"/>
                <a:cs typeface="+mn-cs"/>
              </a:rPr>
              <a:t>№ 187-ФЗ</a:t>
            </a:r>
          </a:p>
          <a:p>
            <a:pPr algn="ctr" eaLnBrk="0" hangingPunct="0"/>
            <a:r>
              <a:rPr lang="ru-RU" altLang="ru-RU" sz="1400" smtClean="0">
                <a:solidFill>
                  <a:prstClr val="black"/>
                </a:solidFill>
                <a:latin typeface="Arial" pitchFamily="34" charset="0"/>
                <a:cs typeface="+mn-cs"/>
              </a:rPr>
              <a:t>от 26.07.2017</a:t>
            </a:r>
          </a:p>
          <a:p>
            <a:pPr algn="ctr" eaLnBrk="0" hangingPunct="0"/>
            <a:endParaRPr lang="ru-RU" altLang="ru-RU" sz="1300" b="1" smtClean="0">
              <a:solidFill>
                <a:prstClr val="black"/>
              </a:solidFill>
              <a:latin typeface="Arial" pitchFamily="34" charset="0"/>
              <a:cs typeface="+mn-cs"/>
            </a:endParaRPr>
          </a:p>
          <a:p>
            <a:pPr algn="ctr" eaLnBrk="0" hangingPunct="0"/>
            <a:endParaRPr lang="ru-RU" altLang="ru-RU" sz="1300" b="1" smtClean="0">
              <a:solidFill>
                <a:prstClr val="black"/>
              </a:solidFill>
              <a:latin typeface="Arial" pitchFamily="34" charset="0"/>
              <a:cs typeface="+mn-cs"/>
            </a:endParaRPr>
          </a:p>
          <a:p>
            <a:pPr algn="ctr" eaLnBrk="0" hangingPunct="0"/>
            <a:endParaRPr lang="ru-RU" altLang="ru-RU" sz="1400" smtClean="0">
              <a:solidFill>
                <a:prstClr val="black"/>
              </a:solidFill>
              <a:latin typeface="Lucida Sans Unicode" pitchFamily="34" charset="0"/>
              <a:cs typeface="+mn-cs"/>
            </a:endParaRPr>
          </a:p>
        </p:txBody>
      </p:sp>
      <p:grpSp>
        <p:nvGrpSpPr>
          <p:cNvPr id="65540" name="Group 19"/>
          <p:cNvGrpSpPr>
            <a:grpSpLocks/>
          </p:cNvGrpSpPr>
          <p:nvPr/>
        </p:nvGrpSpPr>
        <p:grpSpPr bwMode="auto">
          <a:xfrm>
            <a:off x="7235825" y="3400425"/>
            <a:ext cx="576263" cy="604838"/>
            <a:chOff x="5628" y="3087"/>
            <a:chExt cx="912" cy="1083"/>
          </a:xfrm>
        </p:grpSpPr>
        <p:grpSp>
          <p:nvGrpSpPr>
            <p:cNvPr id="65541" name="Group 20"/>
            <p:cNvGrpSpPr>
              <a:grpSpLocks/>
            </p:cNvGrpSpPr>
            <p:nvPr/>
          </p:nvGrpSpPr>
          <p:grpSpPr bwMode="auto">
            <a:xfrm>
              <a:off x="5628" y="3087"/>
              <a:ext cx="912" cy="1083"/>
              <a:chOff x="0" y="0"/>
              <a:chExt cx="20000" cy="20000"/>
            </a:xfrm>
          </p:grpSpPr>
          <p:sp>
            <p:nvSpPr>
              <p:cNvPr id="65542" name="Rectangle 21"/>
              <p:cNvSpPr>
                <a:spLocks noChangeArrowheads="1"/>
              </p:cNvSpPr>
              <p:nvPr/>
            </p:nvSpPr>
            <p:spPr bwMode="auto">
              <a:xfrm>
                <a:off x="1115" y="1658"/>
                <a:ext cx="17845" cy="15965"/>
              </a:xfrm>
              <a:prstGeom prst="rect">
                <a:avLst/>
              </a:prstGeom>
              <a:solidFill>
                <a:srgbClr val="FFCC99"/>
              </a:solidFill>
              <a:ln>
                <a:noFill/>
              </a:ln>
              <a:extLst>
                <a:ext uri="{91240B29-F687-4F45-9708-019B960494DF}">
                  <a14:hiddenLine xmlns:a14="http://schemas.microsoft.com/office/drawing/2010/main" w="12700">
                    <a:solidFill>
                      <a:srgbClr val="FFFFFF"/>
                    </a:solidFill>
                    <a:miter lim="800000"/>
                    <a:headEnd/>
                    <a:tailEnd/>
                  </a14:hiddenLine>
                </a:ext>
              </a:extLst>
            </p:spPr>
            <p:txBody>
              <a:bodyPr lIns="12700" tIns="12700" rIns="12700" bIns="1270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ru-RU" altLang="ru-RU" smtClean="0">
                  <a:solidFill>
                    <a:prstClr val="black"/>
                  </a:solidFill>
                  <a:cs typeface="+mn-cs"/>
                </a:endParaRPr>
              </a:p>
            </p:txBody>
          </p:sp>
          <p:grpSp>
            <p:nvGrpSpPr>
              <p:cNvPr id="65543" name="Group 22"/>
              <p:cNvGrpSpPr>
                <a:grpSpLocks/>
              </p:cNvGrpSpPr>
              <p:nvPr/>
            </p:nvGrpSpPr>
            <p:grpSpPr bwMode="auto">
              <a:xfrm>
                <a:off x="8884" y="19156"/>
                <a:ext cx="2250" cy="844"/>
                <a:chOff x="0" y="24"/>
                <a:chExt cx="20000" cy="19976"/>
              </a:xfrm>
            </p:grpSpPr>
            <p:sp>
              <p:nvSpPr>
                <p:cNvPr id="65544" name="Arc 23"/>
                <p:cNvSpPr>
                  <a:spLocks/>
                </p:cNvSpPr>
                <p:nvPr/>
              </p:nvSpPr>
              <p:spPr bwMode="auto">
                <a:xfrm flipH="1">
                  <a:off x="9920" y="24"/>
                  <a:ext cx="10080" cy="19976"/>
                </a:xfrm>
                <a:custGeom>
                  <a:avLst/>
                  <a:gdLst>
                    <a:gd name="T0" fmla="*/ 0 w 21600"/>
                    <a:gd name="T1" fmla="*/ 0 h 21600"/>
                    <a:gd name="T2" fmla="*/ 104 w 21600"/>
                    <a:gd name="T3" fmla="*/ 12497 h 21600"/>
                    <a:gd name="T4" fmla="*/ 0 w 21600"/>
                    <a:gd name="T5" fmla="*/ 1249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CC99"/>
                </a:solidFill>
                <a:ln w="9525">
                  <a:solidFill>
                    <a:srgbClr val="000000"/>
                  </a:solidFill>
                  <a:round/>
                  <a:headEnd/>
                  <a:tailEnd/>
                </a:ln>
              </p:spPr>
              <p:txBody>
                <a:bodyPr/>
                <a:lstStyle/>
                <a:p>
                  <a:pPr eaLnBrk="0" hangingPunct="0"/>
                  <a:endParaRPr lang="ru-RU" smtClean="0">
                    <a:solidFill>
                      <a:prstClr val="black"/>
                    </a:solidFill>
                    <a:latin typeface="Arial" pitchFamily="34" charset="0"/>
                    <a:cs typeface="+mn-cs"/>
                  </a:endParaRPr>
                </a:p>
              </p:txBody>
            </p:sp>
            <p:sp>
              <p:nvSpPr>
                <p:cNvPr id="65545" name="Arc 24"/>
                <p:cNvSpPr>
                  <a:spLocks/>
                </p:cNvSpPr>
                <p:nvPr/>
              </p:nvSpPr>
              <p:spPr bwMode="auto">
                <a:xfrm>
                  <a:off x="0" y="24"/>
                  <a:ext cx="10089" cy="19976"/>
                </a:xfrm>
                <a:custGeom>
                  <a:avLst/>
                  <a:gdLst>
                    <a:gd name="T0" fmla="*/ 0 w 21600"/>
                    <a:gd name="T1" fmla="*/ 0 h 21600"/>
                    <a:gd name="T2" fmla="*/ 105 w 21600"/>
                    <a:gd name="T3" fmla="*/ 12497 h 21600"/>
                    <a:gd name="T4" fmla="*/ 0 w 21600"/>
                    <a:gd name="T5" fmla="*/ 1249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CC99"/>
                </a:solidFill>
                <a:ln w="9525">
                  <a:solidFill>
                    <a:srgbClr val="000000"/>
                  </a:solidFill>
                  <a:round/>
                  <a:headEnd/>
                  <a:tailEnd/>
                </a:ln>
              </p:spPr>
              <p:txBody>
                <a:bodyPr/>
                <a:lstStyle/>
                <a:p>
                  <a:pPr eaLnBrk="0" hangingPunct="0"/>
                  <a:endParaRPr lang="ru-RU" smtClean="0">
                    <a:solidFill>
                      <a:prstClr val="black"/>
                    </a:solidFill>
                    <a:latin typeface="Arial" pitchFamily="34" charset="0"/>
                    <a:cs typeface="+mn-cs"/>
                  </a:endParaRPr>
                </a:p>
              </p:txBody>
            </p:sp>
          </p:grpSp>
          <p:sp>
            <p:nvSpPr>
              <p:cNvPr id="65546" name="Arc 25"/>
              <p:cNvSpPr>
                <a:spLocks/>
              </p:cNvSpPr>
              <p:nvPr/>
            </p:nvSpPr>
            <p:spPr bwMode="auto">
              <a:xfrm flipH="1" flipV="1">
                <a:off x="0" y="16654"/>
                <a:ext cx="3346" cy="250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CC99"/>
              </a:solidFill>
              <a:ln w="9525">
                <a:solidFill>
                  <a:srgbClr val="000000"/>
                </a:solidFill>
                <a:round/>
                <a:headEnd/>
                <a:tailEnd/>
              </a:ln>
            </p:spPr>
            <p:txBody>
              <a:bodyPr/>
              <a:lstStyle/>
              <a:p>
                <a:pPr eaLnBrk="0" hangingPunct="0"/>
                <a:endParaRPr lang="ru-RU" smtClean="0">
                  <a:solidFill>
                    <a:prstClr val="black"/>
                  </a:solidFill>
                  <a:latin typeface="Arial" pitchFamily="34" charset="0"/>
                  <a:cs typeface="+mn-cs"/>
                </a:endParaRPr>
              </a:p>
            </p:txBody>
          </p:sp>
          <p:sp>
            <p:nvSpPr>
              <p:cNvPr id="65547" name="Arc 26"/>
              <p:cNvSpPr>
                <a:spLocks/>
              </p:cNvSpPr>
              <p:nvPr/>
            </p:nvSpPr>
            <p:spPr bwMode="auto">
              <a:xfrm flipV="1">
                <a:off x="16654" y="16654"/>
                <a:ext cx="3346" cy="250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CC99"/>
              </a:solidFill>
              <a:ln w="9525">
                <a:solidFill>
                  <a:srgbClr val="000000"/>
                </a:solidFill>
                <a:round/>
                <a:headEnd/>
                <a:tailEnd/>
              </a:ln>
            </p:spPr>
            <p:txBody>
              <a:bodyPr/>
              <a:lstStyle/>
              <a:p>
                <a:pPr eaLnBrk="0" hangingPunct="0"/>
                <a:endParaRPr lang="ru-RU" smtClean="0">
                  <a:solidFill>
                    <a:prstClr val="black"/>
                  </a:solidFill>
                  <a:latin typeface="Arial" pitchFamily="34" charset="0"/>
                  <a:cs typeface="+mn-cs"/>
                </a:endParaRPr>
              </a:p>
            </p:txBody>
          </p:sp>
          <p:sp>
            <p:nvSpPr>
              <p:cNvPr id="65548" name="Line 27"/>
              <p:cNvSpPr>
                <a:spLocks noChangeShapeType="1"/>
              </p:cNvSpPr>
              <p:nvPr/>
            </p:nvSpPr>
            <p:spPr bwMode="auto">
              <a:xfrm>
                <a:off x="0" y="0"/>
                <a:ext cx="20000" cy="16"/>
              </a:xfrm>
              <a:prstGeom prst="line">
                <a:avLst/>
              </a:prstGeom>
              <a:noFill/>
              <a:ln w="9525">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pPr eaLnBrk="0" hangingPunct="0"/>
                <a:endParaRPr lang="ru-RU" smtClean="0">
                  <a:solidFill>
                    <a:prstClr val="black"/>
                  </a:solidFill>
                  <a:latin typeface="Arial" pitchFamily="34" charset="0"/>
                  <a:cs typeface="+mn-cs"/>
                </a:endParaRPr>
              </a:p>
            </p:txBody>
          </p:sp>
          <p:sp>
            <p:nvSpPr>
              <p:cNvPr id="65549" name="Line 28"/>
              <p:cNvSpPr>
                <a:spLocks noChangeShapeType="1"/>
              </p:cNvSpPr>
              <p:nvPr/>
            </p:nvSpPr>
            <p:spPr bwMode="auto">
              <a:xfrm>
                <a:off x="0" y="0"/>
                <a:ext cx="19" cy="17498"/>
              </a:xfrm>
              <a:prstGeom prst="line">
                <a:avLst/>
              </a:prstGeom>
              <a:noFill/>
              <a:ln w="9525">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pPr eaLnBrk="0" hangingPunct="0"/>
                <a:endParaRPr lang="ru-RU" smtClean="0">
                  <a:solidFill>
                    <a:prstClr val="black"/>
                  </a:solidFill>
                  <a:latin typeface="Arial" pitchFamily="34" charset="0"/>
                  <a:cs typeface="+mn-cs"/>
                </a:endParaRPr>
              </a:p>
            </p:txBody>
          </p:sp>
          <p:sp>
            <p:nvSpPr>
              <p:cNvPr id="65550" name="Line 29"/>
              <p:cNvSpPr>
                <a:spLocks noChangeShapeType="1"/>
              </p:cNvSpPr>
              <p:nvPr/>
            </p:nvSpPr>
            <p:spPr bwMode="auto">
              <a:xfrm>
                <a:off x="19981" y="0"/>
                <a:ext cx="19" cy="16669"/>
              </a:xfrm>
              <a:prstGeom prst="line">
                <a:avLst/>
              </a:prstGeom>
              <a:noFill/>
              <a:ln w="9525">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pPr eaLnBrk="0" hangingPunct="0"/>
                <a:endParaRPr lang="ru-RU" smtClean="0">
                  <a:solidFill>
                    <a:prstClr val="black"/>
                  </a:solidFill>
                  <a:latin typeface="Arial" pitchFamily="34" charset="0"/>
                  <a:cs typeface="+mn-cs"/>
                </a:endParaRPr>
              </a:p>
            </p:txBody>
          </p:sp>
          <p:sp>
            <p:nvSpPr>
              <p:cNvPr id="65551" name="Line 30"/>
              <p:cNvSpPr>
                <a:spLocks noChangeShapeType="1"/>
              </p:cNvSpPr>
              <p:nvPr/>
            </p:nvSpPr>
            <p:spPr bwMode="auto">
              <a:xfrm>
                <a:off x="3327" y="19156"/>
                <a:ext cx="5577" cy="15"/>
              </a:xfrm>
              <a:prstGeom prst="line">
                <a:avLst/>
              </a:prstGeom>
              <a:noFill/>
              <a:ln w="9525">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pPr eaLnBrk="0" hangingPunct="0"/>
                <a:endParaRPr lang="ru-RU" smtClean="0">
                  <a:solidFill>
                    <a:prstClr val="black"/>
                  </a:solidFill>
                  <a:latin typeface="Arial" pitchFamily="34" charset="0"/>
                  <a:cs typeface="+mn-cs"/>
                </a:endParaRPr>
              </a:p>
            </p:txBody>
          </p:sp>
          <p:sp>
            <p:nvSpPr>
              <p:cNvPr id="65552" name="Line 31"/>
              <p:cNvSpPr>
                <a:spLocks noChangeShapeType="1"/>
              </p:cNvSpPr>
              <p:nvPr/>
            </p:nvSpPr>
            <p:spPr bwMode="auto">
              <a:xfrm>
                <a:off x="11096" y="19156"/>
                <a:ext cx="5577" cy="15"/>
              </a:xfrm>
              <a:prstGeom prst="line">
                <a:avLst/>
              </a:prstGeom>
              <a:noFill/>
              <a:ln w="9525">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pPr eaLnBrk="0" hangingPunct="0"/>
                <a:endParaRPr lang="ru-RU" smtClean="0">
                  <a:solidFill>
                    <a:prstClr val="black"/>
                  </a:solidFill>
                  <a:latin typeface="Arial" pitchFamily="34" charset="0"/>
                  <a:cs typeface="+mn-cs"/>
                </a:endParaRPr>
              </a:p>
            </p:txBody>
          </p:sp>
        </p:grpSp>
        <p:graphicFrame>
          <p:nvGraphicFramePr>
            <p:cNvPr id="65553" name="Объект 25"/>
            <p:cNvGraphicFramePr>
              <a:graphicFrameLocks noChangeAspect="1"/>
            </p:cNvGraphicFramePr>
            <p:nvPr/>
          </p:nvGraphicFramePr>
          <p:xfrm>
            <a:off x="5697" y="3184"/>
            <a:ext cx="804" cy="843"/>
          </p:xfrm>
          <a:graphic>
            <a:graphicData uri="http://schemas.openxmlformats.org/presentationml/2006/ole">
              <mc:AlternateContent xmlns:mc="http://schemas.openxmlformats.org/markup-compatibility/2006">
                <mc:Choice xmlns:v="urn:schemas-microsoft-com:vml" Requires="v">
                  <p:oleObj spid="_x0000_s13366" name="Picture" r:id="rId4" imgW="294185" imgH="318448" progId="Word.Picture.8">
                    <p:embed/>
                  </p:oleObj>
                </mc:Choice>
                <mc:Fallback>
                  <p:oleObj name="Picture" r:id="rId4" imgW="294185" imgH="318448" progId="Word.Picture.8">
                    <p:embed/>
                    <p:pic>
                      <p:nvPicPr>
                        <p:cNvPr id="0" name="Picture 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7" y="3184"/>
                          <a:ext cx="804" cy="843"/>
                        </a:xfrm>
                        <a:prstGeom prst="rect">
                          <a:avLst/>
                        </a:prstGeom>
                        <a:solidFill>
                          <a:srgbClr val="FFCC99"/>
                        </a:solidFill>
                      </p:spPr>
                    </p:pic>
                  </p:oleObj>
                </mc:Fallback>
              </mc:AlternateContent>
            </a:graphicData>
          </a:graphic>
        </p:graphicFrame>
      </p:grpSp>
      <p:sp>
        <p:nvSpPr>
          <p:cNvPr id="65554" name="Rectangle 18"/>
          <p:cNvSpPr>
            <a:spLocks noChangeArrowheads="1"/>
          </p:cNvSpPr>
          <p:nvPr/>
        </p:nvSpPr>
        <p:spPr bwMode="auto">
          <a:xfrm>
            <a:off x="3419475" y="115888"/>
            <a:ext cx="2735263" cy="3241675"/>
          </a:xfrm>
          <a:prstGeom prst="rect">
            <a:avLst/>
          </a:prstGeom>
          <a:solidFill>
            <a:srgbClr val="FFFFCC"/>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ru-RU" altLang="ru-RU" sz="1200" smtClean="0">
              <a:solidFill>
                <a:prstClr val="black"/>
              </a:solidFill>
              <a:latin typeface="Arial" pitchFamily="34" charset="0"/>
              <a:cs typeface="+mn-cs"/>
            </a:endParaRPr>
          </a:p>
          <a:p>
            <a:pPr algn="ctr" eaLnBrk="0" hangingPunct="0"/>
            <a:r>
              <a:rPr lang="ru-RU" altLang="ru-RU" sz="1200" smtClean="0">
                <a:solidFill>
                  <a:prstClr val="black"/>
                </a:solidFill>
                <a:latin typeface="Arial" pitchFamily="34" charset="0"/>
                <a:cs typeface="+mn-cs"/>
              </a:rPr>
              <a:t/>
            </a:r>
            <a:br>
              <a:rPr lang="ru-RU" altLang="ru-RU" sz="1200" smtClean="0">
                <a:solidFill>
                  <a:prstClr val="black"/>
                </a:solidFill>
                <a:latin typeface="Arial" pitchFamily="34" charset="0"/>
                <a:cs typeface="+mn-cs"/>
              </a:rPr>
            </a:br>
            <a:endParaRPr lang="ru-RU" altLang="ru-RU" sz="1200" smtClean="0">
              <a:solidFill>
                <a:prstClr val="black"/>
              </a:solidFill>
              <a:latin typeface="Arial" pitchFamily="34" charset="0"/>
              <a:cs typeface="+mn-cs"/>
            </a:endParaRPr>
          </a:p>
          <a:p>
            <a:pPr algn="ctr" eaLnBrk="0" hangingPunct="0"/>
            <a:r>
              <a:rPr lang="ru-RU" altLang="ru-RU" sz="1200" b="1" smtClean="0">
                <a:solidFill>
                  <a:prstClr val="black"/>
                </a:solidFill>
                <a:latin typeface="Arial" pitchFamily="34" charset="0"/>
                <a:cs typeface="+mn-cs"/>
              </a:rPr>
              <a:t>З</a:t>
            </a:r>
            <a:r>
              <a:rPr lang="ru-RU" altLang="ru-RU" sz="1300" b="1" smtClean="0">
                <a:solidFill>
                  <a:prstClr val="black"/>
                </a:solidFill>
                <a:latin typeface="Arial" pitchFamily="34" charset="0"/>
                <a:cs typeface="+mn-cs"/>
              </a:rPr>
              <a:t>акон</a:t>
            </a:r>
          </a:p>
          <a:p>
            <a:pPr algn="ctr" eaLnBrk="0" hangingPunct="0"/>
            <a:r>
              <a:rPr lang="ru-RU" altLang="ru-RU" sz="1300" b="1" smtClean="0">
                <a:solidFill>
                  <a:prstClr val="black"/>
                </a:solidFill>
                <a:latin typeface="Arial" pitchFamily="34" charset="0"/>
                <a:cs typeface="+mn-cs"/>
              </a:rPr>
              <a:t>«О государственной тайне</a:t>
            </a:r>
            <a:r>
              <a:rPr lang="ru-RU" altLang="ru-RU" sz="1400" b="1" smtClean="0">
                <a:solidFill>
                  <a:prstClr val="black"/>
                </a:solidFill>
                <a:latin typeface="Arial" pitchFamily="34" charset="0"/>
                <a:cs typeface="+mn-cs"/>
              </a:rPr>
              <a:t>»</a:t>
            </a:r>
          </a:p>
          <a:p>
            <a:pPr algn="ctr" eaLnBrk="0" hangingPunct="0"/>
            <a:endParaRPr lang="ru-RU" altLang="ru-RU" sz="1400" b="1" smtClean="0">
              <a:solidFill>
                <a:prstClr val="black"/>
              </a:solidFill>
              <a:latin typeface="Arial" pitchFamily="34" charset="0"/>
              <a:cs typeface="+mn-cs"/>
            </a:endParaRPr>
          </a:p>
          <a:p>
            <a:pPr algn="ctr" eaLnBrk="0" hangingPunct="0"/>
            <a:r>
              <a:rPr lang="ru-RU" altLang="ru-RU" sz="1400" b="1" smtClean="0">
                <a:solidFill>
                  <a:prstClr val="black"/>
                </a:solidFill>
                <a:latin typeface="Arial" pitchFamily="34" charset="0"/>
                <a:cs typeface="+mn-cs"/>
              </a:rPr>
              <a:t>№5485-1</a:t>
            </a:r>
          </a:p>
          <a:p>
            <a:pPr algn="ctr" eaLnBrk="0" hangingPunct="0"/>
            <a:r>
              <a:rPr lang="ru-RU" altLang="ru-RU" sz="1400" smtClean="0">
                <a:solidFill>
                  <a:prstClr val="black"/>
                </a:solidFill>
                <a:latin typeface="Arial" pitchFamily="34" charset="0"/>
                <a:cs typeface="+mn-cs"/>
              </a:rPr>
              <a:t>от 21.07.1993</a:t>
            </a:r>
          </a:p>
          <a:p>
            <a:pPr algn="ctr" eaLnBrk="0" hangingPunct="0"/>
            <a:endParaRPr lang="ru-RU" altLang="ru-RU" sz="1400" b="1" smtClean="0">
              <a:solidFill>
                <a:prstClr val="black"/>
              </a:solidFill>
              <a:latin typeface="Arial" pitchFamily="34" charset="0"/>
              <a:cs typeface="+mn-cs"/>
            </a:endParaRPr>
          </a:p>
          <a:p>
            <a:pPr algn="ctr" eaLnBrk="0" hangingPunct="0"/>
            <a:endParaRPr lang="ru-RU" altLang="ru-RU" sz="1400" b="1" smtClean="0">
              <a:solidFill>
                <a:prstClr val="black"/>
              </a:solidFill>
              <a:latin typeface="Arial" pitchFamily="34" charset="0"/>
              <a:cs typeface="+mn-cs"/>
            </a:endParaRPr>
          </a:p>
          <a:p>
            <a:pPr algn="ctr" eaLnBrk="0" hangingPunct="0"/>
            <a:endParaRPr lang="ru-RU" altLang="ru-RU" sz="1400" smtClean="0">
              <a:solidFill>
                <a:prstClr val="black"/>
              </a:solidFill>
              <a:latin typeface="Lucida Sans Unicode" pitchFamily="34" charset="0"/>
              <a:cs typeface="+mn-cs"/>
            </a:endParaRPr>
          </a:p>
        </p:txBody>
      </p:sp>
      <p:grpSp>
        <p:nvGrpSpPr>
          <p:cNvPr id="65555" name="Group 19"/>
          <p:cNvGrpSpPr>
            <a:grpSpLocks/>
          </p:cNvGrpSpPr>
          <p:nvPr/>
        </p:nvGrpSpPr>
        <p:grpSpPr bwMode="auto">
          <a:xfrm>
            <a:off x="4500563" y="260350"/>
            <a:ext cx="576262" cy="604838"/>
            <a:chOff x="5628" y="3087"/>
            <a:chExt cx="912" cy="1083"/>
          </a:xfrm>
        </p:grpSpPr>
        <p:grpSp>
          <p:nvGrpSpPr>
            <p:cNvPr id="65556" name="Group 20"/>
            <p:cNvGrpSpPr>
              <a:grpSpLocks/>
            </p:cNvGrpSpPr>
            <p:nvPr/>
          </p:nvGrpSpPr>
          <p:grpSpPr bwMode="auto">
            <a:xfrm>
              <a:off x="5628" y="3087"/>
              <a:ext cx="912" cy="1083"/>
              <a:chOff x="0" y="0"/>
              <a:chExt cx="20000" cy="20000"/>
            </a:xfrm>
          </p:grpSpPr>
          <p:sp>
            <p:nvSpPr>
              <p:cNvPr id="65557" name="Rectangle 21"/>
              <p:cNvSpPr>
                <a:spLocks noChangeArrowheads="1"/>
              </p:cNvSpPr>
              <p:nvPr/>
            </p:nvSpPr>
            <p:spPr bwMode="auto">
              <a:xfrm>
                <a:off x="1115" y="1658"/>
                <a:ext cx="17845" cy="15965"/>
              </a:xfrm>
              <a:prstGeom prst="rect">
                <a:avLst/>
              </a:prstGeom>
              <a:solidFill>
                <a:srgbClr val="FFCC99"/>
              </a:solidFill>
              <a:ln>
                <a:noFill/>
              </a:ln>
              <a:extLst>
                <a:ext uri="{91240B29-F687-4F45-9708-019B960494DF}">
                  <a14:hiddenLine xmlns:a14="http://schemas.microsoft.com/office/drawing/2010/main" w="12700">
                    <a:solidFill>
                      <a:srgbClr val="FFFFFF"/>
                    </a:solidFill>
                    <a:miter lim="800000"/>
                    <a:headEnd/>
                    <a:tailEnd/>
                  </a14:hiddenLine>
                </a:ext>
              </a:extLst>
            </p:spPr>
            <p:txBody>
              <a:bodyPr lIns="12700" tIns="12700" rIns="12700" bIns="1270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ru-RU" altLang="ru-RU" smtClean="0">
                  <a:solidFill>
                    <a:prstClr val="black"/>
                  </a:solidFill>
                  <a:cs typeface="+mn-cs"/>
                </a:endParaRPr>
              </a:p>
            </p:txBody>
          </p:sp>
          <p:grpSp>
            <p:nvGrpSpPr>
              <p:cNvPr id="65558" name="Group 22"/>
              <p:cNvGrpSpPr>
                <a:grpSpLocks/>
              </p:cNvGrpSpPr>
              <p:nvPr/>
            </p:nvGrpSpPr>
            <p:grpSpPr bwMode="auto">
              <a:xfrm>
                <a:off x="8884" y="19156"/>
                <a:ext cx="2250" cy="844"/>
                <a:chOff x="0" y="24"/>
                <a:chExt cx="20000" cy="19976"/>
              </a:xfrm>
            </p:grpSpPr>
            <p:sp>
              <p:nvSpPr>
                <p:cNvPr id="65559" name="Arc 23"/>
                <p:cNvSpPr>
                  <a:spLocks/>
                </p:cNvSpPr>
                <p:nvPr/>
              </p:nvSpPr>
              <p:spPr bwMode="auto">
                <a:xfrm flipH="1">
                  <a:off x="9920" y="24"/>
                  <a:ext cx="10080" cy="19976"/>
                </a:xfrm>
                <a:custGeom>
                  <a:avLst/>
                  <a:gdLst>
                    <a:gd name="T0" fmla="*/ 0 w 21600"/>
                    <a:gd name="T1" fmla="*/ 0 h 21600"/>
                    <a:gd name="T2" fmla="*/ 104 w 21600"/>
                    <a:gd name="T3" fmla="*/ 12497 h 21600"/>
                    <a:gd name="T4" fmla="*/ 0 w 21600"/>
                    <a:gd name="T5" fmla="*/ 1249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CC99"/>
                </a:solidFill>
                <a:ln w="9525">
                  <a:solidFill>
                    <a:srgbClr val="000000"/>
                  </a:solidFill>
                  <a:round/>
                  <a:headEnd/>
                  <a:tailEnd/>
                </a:ln>
              </p:spPr>
              <p:txBody>
                <a:bodyPr/>
                <a:lstStyle/>
                <a:p>
                  <a:pPr eaLnBrk="0" hangingPunct="0"/>
                  <a:endParaRPr lang="ru-RU" smtClean="0">
                    <a:solidFill>
                      <a:prstClr val="black"/>
                    </a:solidFill>
                    <a:latin typeface="Arial" pitchFamily="34" charset="0"/>
                    <a:cs typeface="+mn-cs"/>
                  </a:endParaRPr>
                </a:p>
              </p:txBody>
            </p:sp>
            <p:sp>
              <p:nvSpPr>
                <p:cNvPr id="65560" name="Arc 24"/>
                <p:cNvSpPr>
                  <a:spLocks/>
                </p:cNvSpPr>
                <p:nvPr/>
              </p:nvSpPr>
              <p:spPr bwMode="auto">
                <a:xfrm>
                  <a:off x="0" y="24"/>
                  <a:ext cx="10089" cy="19976"/>
                </a:xfrm>
                <a:custGeom>
                  <a:avLst/>
                  <a:gdLst>
                    <a:gd name="T0" fmla="*/ 0 w 21600"/>
                    <a:gd name="T1" fmla="*/ 0 h 21600"/>
                    <a:gd name="T2" fmla="*/ 105 w 21600"/>
                    <a:gd name="T3" fmla="*/ 12497 h 21600"/>
                    <a:gd name="T4" fmla="*/ 0 w 21600"/>
                    <a:gd name="T5" fmla="*/ 1249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CC99"/>
                </a:solidFill>
                <a:ln w="9525">
                  <a:solidFill>
                    <a:srgbClr val="000000"/>
                  </a:solidFill>
                  <a:round/>
                  <a:headEnd/>
                  <a:tailEnd/>
                </a:ln>
              </p:spPr>
              <p:txBody>
                <a:bodyPr/>
                <a:lstStyle/>
                <a:p>
                  <a:pPr eaLnBrk="0" hangingPunct="0"/>
                  <a:endParaRPr lang="ru-RU" smtClean="0">
                    <a:solidFill>
                      <a:prstClr val="black"/>
                    </a:solidFill>
                    <a:latin typeface="Arial" pitchFamily="34" charset="0"/>
                    <a:cs typeface="+mn-cs"/>
                  </a:endParaRPr>
                </a:p>
              </p:txBody>
            </p:sp>
          </p:grpSp>
          <p:sp>
            <p:nvSpPr>
              <p:cNvPr id="65561" name="Arc 25"/>
              <p:cNvSpPr>
                <a:spLocks/>
              </p:cNvSpPr>
              <p:nvPr/>
            </p:nvSpPr>
            <p:spPr bwMode="auto">
              <a:xfrm flipH="1" flipV="1">
                <a:off x="0" y="16654"/>
                <a:ext cx="3346" cy="250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CC99"/>
              </a:solidFill>
              <a:ln w="9525">
                <a:solidFill>
                  <a:srgbClr val="000000"/>
                </a:solidFill>
                <a:round/>
                <a:headEnd/>
                <a:tailEnd/>
              </a:ln>
            </p:spPr>
            <p:txBody>
              <a:bodyPr/>
              <a:lstStyle/>
              <a:p>
                <a:pPr eaLnBrk="0" hangingPunct="0"/>
                <a:endParaRPr lang="ru-RU" smtClean="0">
                  <a:solidFill>
                    <a:prstClr val="black"/>
                  </a:solidFill>
                  <a:latin typeface="Arial" pitchFamily="34" charset="0"/>
                  <a:cs typeface="+mn-cs"/>
                </a:endParaRPr>
              </a:p>
            </p:txBody>
          </p:sp>
          <p:sp>
            <p:nvSpPr>
              <p:cNvPr id="65562" name="Arc 26"/>
              <p:cNvSpPr>
                <a:spLocks/>
              </p:cNvSpPr>
              <p:nvPr/>
            </p:nvSpPr>
            <p:spPr bwMode="auto">
              <a:xfrm flipV="1">
                <a:off x="16654" y="16654"/>
                <a:ext cx="3346" cy="250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CC99"/>
              </a:solidFill>
              <a:ln w="9525">
                <a:solidFill>
                  <a:srgbClr val="000000"/>
                </a:solidFill>
                <a:round/>
                <a:headEnd/>
                <a:tailEnd/>
              </a:ln>
            </p:spPr>
            <p:txBody>
              <a:bodyPr/>
              <a:lstStyle/>
              <a:p>
                <a:pPr eaLnBrk="0" hangingPunct="0"/>
                <a:endParaRPr lang="ru-RU" smtClean="0">
                  <a:solidFill>
                    <a:prstClr val="black"/>
                  </a:solidFill>
                  <a:latin typeface="Arial" pitchFamily="34" charset="0"/>
                  <a:cs typeface="+mn-cs"/>
                </a:endParaRPr>
              </a:p>
            </p:txBody>
          </p:sp>
          <p:sp>
            <p:nvSpPr>
              <p:cNvPr id="65563" name="Line 27"/>
              <p:cNvSpPr>
                <a:spLocks noChangeShapeType="1"/>
              </p:cNvSpPr>
              <p:nvPr/>
            </p:nvSpPr>
            <p:spPr bwMode="auto">
              <a:xfrm>
                <a:off x="0" y="0"/>
                <a:ext cx="20000" cy="16"/>
              </a:xfrm>
              <a:prstGeom prst="line">
                <a:avLst/>
              </a:prstGeom>
              <a:noFill/>
              <a:ln w="9525">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pPr eaLnBrk="0" hangingPunct="0"/>
                <a:endParaRPr lang="ru-RU" smtClean="0">
                  <a:solidFill>
                    <a:prstClr val="black"/>
                  </a:solidFill>
                  <a:latin typeface="Arial" pitchFamily="34" charset="0"/>
                  <a:cs typeface="+mn-cs"/>
                </a:endParaRPr>
              </a:p>
            </p:txBody>
          </p:sp>
          <p:sp>
            <p:nvSpPr>
              <p:cNvPr id="65564" name="Line 28"/>
              <p:cNvSpPr>
                <a:spLocks noChangeShapeType="1"/>
              </p:cNvSpPr>
              <p:nvPr/>
            </p:nvSpPr>
            <p:spPr bwMode="auto">
              <a:xfrm>
                <a:off x="0" y="0"/>
                <a:ext cx="19" cy="17498"/>
              </a:xfrm>
              <a:prstGeom prst="line">
                <a:avLst/>
              </a:prstGeom>
              <a:noFill/>
              <a:ln w="9525">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pPr eaLnBrk="0" hangingPunct="0"/>
                <a:endParaRPr lang="ru-RU" smtClean="0">
                  <a:solidFill>
                    <a:prstClr val="black"/>
                  </a:solidFill>
                  <a:latin typeface="Arial" pitchFamily="34" charset="0"/>
                  <a:cs typeface="+mn-cs"/>
                </a:endParaRPr>
              </a:p>
            </p:txBody>
          </p:sp>
          <p:sp>
            <p:nvSpPr>
              <p:cNvPr id="65565" name="Line 29"/>
              <p:cNvSpPr>
                <a:spLocks noChangeShapeType="1"/>
              </p:cNvSpPr>
              <p:nvPr/>
            </p:nvSpPr>
            <p:spPr bwMode="auto">
              <a:xfrm>
                <a:off x="19981" y="0"/>
                <a:ext cx="19" cy="16669"/>
              </a:xfrm>
              <a:prstGeom prst="line">
                <a:avLst/>
              </a:prstGeom>
              <a:noFill/>
              <a:ln w="9525">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pPr eaLnBrk="0" hangingPunct="0"/>
                <a:endParaRPr lang="ru-RU" smtClean="0">
                  <a:solidFill>
                    <a:prstClr val="black"/>
                  </a:solidFill>
                  <a:latin typeface="Arial" pitchFamily="34" charset="0"/>
                  <a:cs typeface="+mn-cs"/>
                </a:endParaRPr>
              </a:p>
            </p:txBody>
          </p:sp>
          <p:sp>
            <p:nvSpPr>
              <p:cNvPr id="65566" name="Line 30"/>
              <p:cNvSpPr>
                <a:spLocks noChangeShapeType="1"/>
              </p:cNvSpPr>
              <p:nvPr/>
            </p:nvSpPr>
            <p:spPr bwMode="auto">
              <a:xfrm>
                <a:off x="3327" y="19156"/>
                <a:ext cx="5577" cy="15"/>
              </a:xfrm>
              <a:prstGeom prst="line">
                <a:avLst/>
              </a:prstGeom>
              <a:noFill/>
              <a:ln w="9525">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pPr eaLnBrk="0" hangingPunct="0"/>
                <a:endParaRPr lang="ru-RU" smtClean="0">
                  <a:solidFill>
                    <a:prstClr val="black"/>
                  </a:solidFill>
                  <a:latin typeface="Arial" pitchFamily="34" charset="0"/>
                  <a:cs typeface="+mn-cs"/>
                </a:endParaRPr>
              </a:p>
            </p:txBody>
          </p:sp>
          <p:sp>
            <p:nvSpPr>
              <p:cNvPr id="65567" name="Line 31"/>
              <p:cNvSpPr>
                <a:spLocks noChangeShapeType="1"/>
              </p:cNvSpPr>
              <p:nvPr/>
            </p:nvSpPr>
            <p:spPr bwMode="auto">
              <a:xfrm>
                <a:off x="11096" y="19156"/>
                <a:ext cx="5577" cy="15"/>
              </a:xfrm>
              <a:prstGeom prst="line">
                <a:avLst/>
              </a:prstGeom>
              <a:noFill/>
              <a:ln w="9525">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pPr eaLnBrk="0" hangingPunct="0"/>
                <a:endParaRPr lang="ru-RU" smtClean="0">
                  <a:solidFill>
                    <a:prstClr val="black"/>
                  </a:solidFill>
                  <a:latin typeface="Arial" pitchFamily="34" charset="0"/>
                  <a:cs typeface="+mn-cs"/>
                </a:endParaRPr>
              </a:p>
            </p:txBody>
          </p:sp>
        </p:grpSp>
        <p:graphicFrame>
          <p:nvGraphicFramePr>
            <p:cNvPr id="65568" name="Объект 25"/>
            <p:cNvGraphicFramePr>
              <a:graphicFrameLocks noChangeAspect="1"/>
            </p:cNvGraphicFramePr>
            <p:nvPr/>
          </p:nvGraphicFramePr>
          <p:xfrm>
            <a:off x="5697" y="3184"/>
            <a:ext cx="804" cy="843"/>
          </p:xfrm>
          <a:graphic>
            <a:graphicData uri="http://schemas.openxmlformats.org/presentationml/2006/ole">
              <mc:AlternateContent xmlns:mc="http://schemas.openxmlformats.org/markup-compatibility/2006">
                <mc:Choice xmlns:v="urn:schemas-microsoft-com:vml" Requires="v">
                  <p:oleObj spid="_x0000_s13367" name="Picture" r:id="rId6" imgW="294185" imgH="318448" progId="Word.Picture.8">
                    <p:embed/>
                  </p:oleObj>
                </mc:Choice>
                <mc:Fallback>
                  <p:oleObj name="Picture" r:id="rId6" imgW="294185" imgH="318448" progId="Word.Picture.8">
                    <p:embed/>
                    <p:pic>
                      <p:nvPicPr>
                        <p:cNvPr id="0" name="Picture 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7" y="3184"/>
                          <a:ext cx="804" cy="843"/>
                        </a:xfrm>
                        <a:prstGeom prst="rect">
                          <a:avLst/>
                        </a:prstGeom>
                        <a:solidFill>
                          <a:srgbClr val="FFCC99"/>
                        </a:solidFill>
                      </p:spPr>
                    </p:pic>
                  </p:oleObj>
                </mc:Fallback>
              </mc:AlternateContent>
            </a:graphicData>
          </a:graphic>
        </p:graphicFrame>
      </p:grpSp>
      <p:sp>
        <p:nvSpPr>
          <p:cNvPr id="65569" name="Rectangle 33"/>
          <p:cNvSpPr>
            <a:spLocks noChangeArrowheads="1"/>
          </p:cNvSpPr>
          <p:nvPr/>
        </p:nvSpPr>
        <p:spPr bwMode="auto">
          <a:xfrm>
            <a:off x="3203575" y="2925763"/>
            <a:ext cx="2735263" cy="3240087"/>
          </a:xfrm>
          <a:prstGeom prst="rect">
            <a:avLst/>
          </a:prstGeom>
          <a:solidFill>
            <a:srgbClr val="FFFFCC"/>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ru-RU" altLang="ru-RU" sz="1300" b="1" smtClean="0">
                <a:solidFill>
                  <a:prstClr val="black"/>
                </a:solidFill>
                <a:latin typeface="Arial" pitchFamily="34" charset="0"/>
                <a:cs typeface="+mn-cs"/>
              </a:rPr>
              <a:t>Федеральный закон</a:t>
            </a:r>
          </a:p>
          <a:p>
            <a:pPr algn="ctr" eaLnBrk="0" hangingPunct="0"/>
            <a:r>
              <a:rPr lang="ru-RU" altLang="ru-RU" sz="1300" b="1" smtClean="0">
                <a:solidFill>
                  <a:prstClr val="black"/>
                </a:solidFill>
                <a:latin typeface="Arial" pitchFamily="34" charset="0"/>
                <a:cs typeface="+mn-cs"/>
              </a:rPr>
              <a:t>«О персональных данных»</a:t>
            </a:r>
          </a:p>
          <a:p>
            <a:pPr algn="ctr" eaLnBrk="0" hangingPunct="0"/>
            <a:endParaRPr lang="ru-RU" altLang="ru-RU" sz="1300" b="1" smtClean="0">
              <a:solidFill>
                <a:prstClr val="black"/>
              </a:solidFill>
              <a:latin typeface="Arial" pitchFamily="34" charset="0"/>
              <a:cs typeface="+mn-cs"/>
            </a:endParaRPr>
          </a:p>
          <a:p>
            <a:pPr algn="ctr" eaLnBrk="0" hangingPunct="0"/>
            <a:r>
              <a:rPr lang="ru-RU" altLang="ru-RU" sz="1400" b="1" smtClean="0">
                <a:solidFill>
                  <a:prstClr val="black"/>
                </a:solidFill>
                <a:latin typeface="Lucida Sans Unicode" pitchFamily="34" charset="0"/>
                <a:cs typeface="+mn-cs"/>
              </a:rPr>
              <a:t>№ 152-ФЗ</a:t>
            </a:r>
          </a:p>
          <a:p>
            <a:pPr algn="ctr" eaLnBrk="0" hangingPunct="0"/>
            <a:r>
              <a:rPr lang="ru-RU" altLang="ru-RU" sz="1400" smtClean="0">
                <a:solidFill>
                  <a:prstClr val="black"/>
                </a:solidFill>
                <a:latin typeface="Lucida Sans Unicode" pitchFamily="34" charset="0"/>
                <a:cs typeface="+mn-cs"/>
              </a:rPr>
              <a:t>от 27.07.2006</a:t>
            </a:r>
          </a:p>
        </p:txBody>
      </p:sp>
      <p:grpSp>
        <p:nvGrpSpPr>
          <p:cNvPr id="65570" name="Group 19"/>
          <p:cNvGrpSpPr>
            <a:grpSpLocks/>
          </p:cNvGrpSpPr>
          <p:nvPr/>
        </p:nvGrpSpPr>
        <p:grpSpPr bwMode="auto">
          <a:xfrm>
            <a:off x="4356100" y="3111500"/>
            <a:ext cx="576263" cy="604838"/>
            <a:chOff x="5628" y="3087"/>
            <a:chExt cx="912" cy="1083"/>
          </a:xfrm>
        </p:grpSpPr>
        <p:grpSp>
          <p:nvGrpSpPr>
            <p:cNvPr id="65571" name="Group 20"/>
            <p:cNvGrpSpPr>
              <a:grpSpLocks/>
            </p:cNvGrpSpPr>
            <p:nvPr/>
          </p:nvGrpSpPr>
          <p:grpSpPr bwMode="auto">
            <a:xfrm>
              <a:off x="5628" y="3087"/>
              <a:ext cx="912" cy="1083"/>
              <a:chOff x="0" y="0"/>
              <a:chExt cx="20000" cy="20000"/>
            </a:xfrm>
          </p:grpSpPr>
          <p:sp>
            <p:nvSpPr>
              <p:cNvPr id="65572" name="Rectangle 21"/>
              <p:cNvSpPr>
                <a:spLocks noChangeArrowheads="1"/>
              </p:cNvSpPr>
              <p:nvPr/>
            </p:nvSpPr>
            <p:spPr bwMode="auto">
              <a:xfrm>
                <a:off x="1115" y="1658"/>
                <a:ext cx="17845" cy="15965"/>
              </a:xfrm>
              <a:prstGeom prst="rect">
                <a:avLst/>
              </a:prstGeom>
              <a:solidFill>
                <a:srgbClr val="FFCC99"/>
              </a:solidFill>
              <a:ln>
                <a:noFill/>
              </a:ln>
              <a:extLst>
                <a:ext uri="{91240B29-F687-4F45-9708-019B960494DF}">
                  <a14:hiddenLine xmlns:a14="http://schemas.microsoft.com/office/drawing/2010/main" w="12700">
                    <a:solidFill>
                      <a:srgbClr val="FFFFFF"/>
                    </a:solidFill>
                    <a:miter lim="800000"/>
                    <a:headEnd/>
                    <a:tailEnd/>
                  </a14:hiddenLine>
                </a:ext>
              </a:extLst>
            </p:spPr>
            <p:txBody>
              <a:bodyPr lIns="12700" tIns="12700" rIns="12700" bIns="1270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ru-RU" altLang="ru-RU" smtClean="0">
                  <a:solidFill>
                    <a:prstClr val="black"/>
                  </a:solidFill>
                  <a:cs typeface="+mn-cs"/>
                </a:endParaRPr>
              </a:p>
            </p:txBody>
          </p:sp>
          <p:grpSp>
            <p:nvGrpSpPr>
              <p:cNvPr id="65573" name="Group 22"/>
              <p:cNvGrpSpPr>
                <a:grpSpLocks/>
              </p:cNvGrpSpPr>
              <p:nvPr/>
            </p:nvGrpSpPr>
            <p:grpSpPr bwMode="auto">
              <a:xfrm>
                <a:off x="8884" y="19156"/>
                <a:ext cx="2250" cy="844"/>
                <a:chOff x="0" y="24"/>
                <a:chExt cx="20000" cy="19976"/>
              </a:xfrm>
            </p:grpSpPr>
            <p:sp>
              <p:nvSpPr>
                <p:cNvPr id="65574" name="Arc 23"/>
                <p:cNvSpPr>
                  <a:spLocks/>
                </p:cNvSpPr>
                <p:nvPr/>
              </p:nvSpPr>
              <p:spPr bwMode="auto">
                <a:xfrm flipH="1">
                  <a:off x="9920" y="24"/>
                  <a:ext cx="10080" cy="19976"/>
                </a:xfrm>
                <a:custGeom>
                  <a:avLst/>
                  <a:gdLst>
                    <a:gd name="T0" fmla="*/ 0 w 21600"/>
                    <a:gd name="T1" fmla="*/ 0 h 21600"/>
                    <a:gd name="T2" fmla="*/ 104 w 21600"/>
                    <a:gd name="T3" fmla="*/ 12497 h 21600"/>
                    <a:gd name="T4" fmla="*/ 0 w 21600"/>
                    <a:gd name="T5" fmla="*/ 1249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CC99"/>
                </a:solidFill>
                <a:ln w="9525">
                  <a:solidFill>
                    <a:srgbClr val="000000"/>
                  </a:solidFill>
                  <a:round/>
                  <a:headEnd/>
                  <a:tailEnd/>
                </a:ln>
              </p:spPr>
              <p:txBody>
                <a:bodyPr/>
                <a:lstStyle/>
                <a:p>
                  <a:pPr eaLnBrk="0" hangingPunct="0"/>
                  <a:endParaRPr lang="ru-RU" smtClean="0">
                    <a:solidFill>
                      <a:prstClr val="black"/>
                    </a:solidFill>
                    <a:latin typeface="Arial" pitchFamily="34" charset="0"/>
                    <a:cs typeface="+mn-cs"/>
                  </a:endParaRPr>
                </a:p>
              </p:txBody>
            </p:sp>
            <p:sp>
              <p:nvSpPr>
                <p:cNvPr id="65575" name="Arc 24"/>
                <p:cNvSpPr>
                  <a:spLocks/>
                </p:cNvSpPr>
                <p:nvPr/>
              </p:nvSpPr>
              <p:spPr bwMode="auto">
                <a:xfrm>
                  <a:off x="0" y="24"/>
                  <a:ext cx="10089" cy="19976"/>
                </a:xfrm>
                <a:custGeom>
                  <a:avLst/>
                  <a:gdLst>
                    <a:gd name="T0" fmla="*/ 0 w 21600"/>
                    <a:gd name="T1" fmla="*/ 0 h 21600"/>
                    <a:gd name="T2" fmla="*/ 105 w 21600"/>
                    <a:gd name="T3" fmla="*/ 12497 h 21600"/>
                    <a:gd name="T4" fmla="*/ 0 w 21600"/>
                    <a:gd name="T5" fmla="*/ 1249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CC99"/>
                </a:solidFill>
                <a:ln w="9525">
                  <a:solidFill>
                    <a:srgbClr val="000000"/>
                  </a:solidFill>
                  <a:round/>
                  <a:headEnd/>
                  <a:tailEnd/>
                </a:ln>
              </p:spPr>
              <p:txBody>
                <a:bodyPr/>
                <a:lstStyle/>
                <a:p>
                  <a:pPr eaLnBrk="0" hangingPunct="0"/>
                  <a:endParaRPr lang="ru-RU" smtClean="0">
                    <a:solidFill>
                      <a:prstClr val="black"/>
                    </a:solidFill>
                    <a:latin typeface="Arial" pitchFamily="34" charset="0"/>
                    <a:cs typeface="+mn-cs"/>
                  </a:endParaRPr>
                </a:p>
              </p:txBody>
            </p:sp>
          </p:grpSp>
          <p:sp>
            <p:nvSpPr>
              <p:cNvPr id="65576" name="Arc 25"/>
              <p:cNvSpPr>
                <a:spLocks/>
              </p:cNvSpPr>
              <p:nvPr/>
            </p:nvSpPr>
            <p:spPr bwMode="auto">
              <a:xfrm flipH="1" flipV="1">
                <a:off x="0" y="16654"/>
                <a:ext cx="3346" cy="250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CC99"/>
              </a:solidFill>
              <a:ln w="9525">
                <a:solidFill>
                  <a:srgbClr val="000000"/>
                </a:solidFill>
                <a:round/>
                <a:headEnd/>
                <a:tailEnd/>
              </a:ln>
            </p:spPr>
            <p:txBody>
              <a:bodyPr/>
              <a:lstStyle/>
              <a:p>
                <a:pPr eaLnBrk="0" hangingPunct="0"/>
                <a:endParaRPr lang="ru-RU" smtClean="0">
                  <a:solidFill>
                    <a:prstClr val="black"/>
                  </a:solidFill>
                  <a:latin typeface="Arial" pitchFamily="34" charset="0"/>
                  <a:cs typeface="+mn-cs"/>
                </a:endParaRPr>
              </a:p>
            </p:txBody>
          </p:sp>
          <p:sp>
            <p:nvSpPr>
              <p:cNvPr id="65577" name="Arc 26"/>
              <p:cNvSpPr>
                <a:spLocks/>
              </p:cNvSpPr>
              <p:nvPr/>
            </p:nvSpPr>
            <p:spPr bwMode="auto">
              <a:xfrm flipV="1">
                <a:off x="16654" y="16654"/>
                <a:ext cx="3346" cy="250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CC99"/>
              </a:solidFill>
              <a:ln w="9525">
                <a:solidFill>
                  <a:srgbClr val="000000"/>
                </a:solidFill>
                <a:round/>
                <a:headEnd/>
                <a:tailEnd/>
              </a:ln>
            </p:spPr>
            <p:txBody>
              <a:bodyPr/>
              <a:lstStyle/>
              <a:p>
                <a:pPr eaLnBrk="0" hangingPunct="0"/>
                <a:endParaRPr lang="ru-RU" smtClean="0">
                  <a:solidFill>
                    <a:prstClr val="black"/>
                  </a:solidFill>
                  <a:latin typeface="Arial" pitchFamily="34" charset="0"/>
                  <a:cs typeface="+mn-cs"/>
                </a:endParaRPr>
              </a:p>
            </p:txBody>
          </p:sp>
          <p:sp>
            <p:nvSpPr>
              <p:cNvPr id="65578" name="Line 27"/>
              <p:cNvSpPr>
                <a:spLocks noChangeShapeType="1"/>
              </p:cNvSpPr>
              <p:nvPr/>
            </p:nvSpPr>
            <p:spPr bwMode="auto">
              <a:xfrm>
                <a:off x="0" y="0"/>
                <a:ext cx="20000" cy="16"/>
              </a:xfrm>
              <a:prstGeom prst="line">
                <a:avLst/>
              </a:prstGeom>
              <a:noFill/>
              <a:ln w="9525">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pPr eaLnBrk="0" hangingPunct="0"/>
                <a:endParaRPr lang="ru-RU" smtClean="0">
                  <a:solidFill>
                    <a:prstClr val="black"/>
                  </a:solidFill>
                  <a:latin typeface="Arial" pitchFamily="34" charset="0"/>
                  <a:cs typeface="+mn-cs"/>
                </a:endParaRPr>
              </a:p>
            </p:txBody>
          </p:sp>
          <p:sp>
            <p:nvSpPr>
              <p:cNvPr id="65579" name="Line 28"/>
              <p:cNvSpPr>
                <a:spLocks noChangeShapeType="1"/>
              </p:cNvSpPr>
              <p:nvPr/>
            </p:nvSpPr>
            <p:spPr bwMode="auto">
              <a:xfrm>
                <a:off x="0" y="0"/>
                <a:ext cx="19" cy="17498"/>
              </a:xfrm>
              <a:prstGeom prst="line">
                <a:avLst/>
              </a:prstGeom>
              <a:noFill/>
              <a:ln w="9525">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pPr eaLnBrk="0" hangingPunct="0"/>
                <a:endParaRPr lang="ru-RU" smtClean="0">
                  <a:solidFill>
                    <a:prstClr val="black"/>
                  </a:solidFill>
                  <a:latin typeface="Arial" pitchFamily="34" charset="0"/>
                  <a:cs typeface="+mn-cs"/>
                </a:endParaRPr>
              </a:p>
            </p:txBody>
          </p:sp>
          <p:sp>
            <p:nvSpPr>
              <p:cNvPr id="65580" name="Line 29"/>
              <p:cNvSpPr>
                <a:spLocks noChangeShapeType="1"/>
              </p:cNvSpPr>
              <p:nvPr/>
            </p:nvSpPr>
            <p:spPr bwMode="auto">
              <a:xfrm>
                <a:off x="19981" y="0"/>
                <a:ext cx="19" cy="16669"/>
              </a:xfrm>
              <a:prstGeom prst="line">
                <a:avLst/>
              </a:prstGeom>
              <a:noFill/>
              <a:ln w="9525">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pPr eaLnBrk="0" hangingPunct="0"/>
                <a:endParaRPr lang="ru-RU" smtClean="0">
                  <a:solidFill>
                    <a:prstClr val="black"/>
                  </a:solidFill>
                  <a:latin typeface="Arial" pitchFamily="34" charset="0"/>
                  <a:cs typeface="+mn-cs"/>
                </a:endParaRPr>
              </a:p>
            </p:txBody>
          </p:sp>
          <p:sp>
            <p:nvSpPr>
              <p:cNvPr id="65581" name="Line 30"/>
              <p:cNvSpPr>
                <a:spLocks noChangeShapeType="1"/>
              </p:cNvSpPr>
              <p:nvPr/>
            </p:nvSpPr>
            <p:spPr bwMode="auto">
              <a:xfrm>
                <a:off x="3327" y="19156"/>
                <a:ext cx="5577" cy="15"/>
              </a:xfrm>
              <a:prstGeom prst="line">
                <a:avLst/>
              </a:prstGeom>
              <a:noFill/>
              <a:ln w="9525">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pPr eaLnBrk="0" hangingPunct="0"/>
                <a:endParaRPr lang="ru-RU" smtClean="0">
                  <a:solidFill>
                    <a:prstClr val="black"/>
                  </a:solidFill>
                  <a:latin typeface="Arial" pitchFamily="34" charset="0"/>
                  <a:cs typeface="+mn-cs"/>
                </a:endParaRPr>
              </a:p>
            </p:txBody>
          </p:sp>
          <p:sp>
            <p:nvSpPr>
              <p:cNvPr id="65582" name="Line 31"/>
              <p:cNvSpPr>
                <a:spLocks noChangeShapeType="1"/>
              </p:cNvSpPr>
              <p:nvPr/>
            </p:nvSpPr>
            <p:spPr bwMode="auto">
              <a:xfrm>
                <a:off x="11096" y="19156"/>
                <a:ext cx="5577" cy="15"/>
              </a:xfrm>
              <a:prstGeom prst="line">
                <a:avLst/>
              </a:prstGeom>
              <a:noFill/>
              <a:ln w="9525">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pPr eaLnBrk="0" hangingPunct="0"/>
                <a:endParaRPr lang="ru-RU" smtClean="0">
                  <a:solidFill>
                    <a:prstClr val="black"/>
                  </a:solidFill>
                  <a:latin typeface="Arial" pitchFamily="34" charset="0"/>
                  <a:cs typeface="+mn-cs"/>
                </a:endParaRPr>
              </a:p>
            </p:txBody>
          </p:sp>
        </p:grpSp>
        <p:graphicFrame>
          <p:nvGraphicFramePr>
            <p:cNvPr id="65583" name="Объект 25"/>
            <p:cNvGraphicFramePr>
              <a:graphicFrameLocks noChangeAspect="1"/>
            </p:cNvGraphicFramePr>
            <p:nvPr/>
          </p:nvGraphicFramePr>
          <p:xfrm>
            <a:off x="5697" y="3184"/>
            <a:ext cx="804" cy="843"/>
          </p:xfrm>
          <a:graphic>
            <a:graphicData uri="http://schemas.openxmlformats.org/presentationml/2006/ole">
              <mc:AlternateContent xmlns:mc="http://schemas.openxmlformats.org/markup-compatibility/2006">
                <mc:Choice xmlns:v="urn:schemas-microsoft-com:vml" Requires="v">
                  <p:oleObj spid="_x0000_s13368" name="Picture" r:id="rId7" imgW="294185" imgH="318448" progId="Word.Picture.8">
                    <p:embed/>
                  </p:oleObj>
                </mc:Choice>
                <mc:Fallback>
                  <p:oleObj name="Picture" r:id="rId7" imgW="294185" imgH="318448" progId="Word.Picture.8">
                    <p:embed/>
                    <p:pic>
                      <p:nvPicPr>
                        <p:cNvPr id="0" name="Picture 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7" y="3184"/>
                          <a:ext cx="804" cy="843"/>
                        </a:xfrm>
                        <a:prstGeom prst="rect">
                          <a:avLst/>
                        </a:prstGeom>
                        <a:solidFill>
                          <a:srgbClr val="FFCC99"/>
                        </a:solidFill>
                      </p:spPr>
                    </p:pic>
                  </p:oleObj>
                </mc:Fallback>
              </mc:AlternateContent>
            </a:graphicData>
          </a:graphic>
        </p:graphicFrame>
      </p:grpSp>
      <p:sp>
        <p:nvSpPr>
          <p:cNvPr id="65584" name="Rectangle 48"/>
          <p:cNvSpPr>
            <a:spLocks noChangeArrowheads="1"/>
          </p:cNvSpPr>
          <p:nvPr/>
        </p:nvSpPr>
        <p:spPr bwMode="auto">
          <a:xfrm>
            <a:off x="179388" y="2493963"/>
            <a:ext cx="2735262" cy="3311525"/>
          </a:xfrm>
          <a:prstGeom prst="rect">
            <a:avLst/>
          </a:prstGeom>
          <a:solidFill>
            <a:srgbClr val="FFFFCC"/>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ru-RU" altLang="ru-RU" sz="1200" smtClean="0">
              <a:solidFill>
                <a:prstClr val="black"/>
              </a:solidFill>
              <a:latin typeface="Arial" pitchFamily="34" charset="0"/>
              <a:cs typeface="+mn-cs"/>
            </a:endParaRPr>
          </a:p>
          <a:p>
            <a:pPr algn="ctr" eaLnBrk="0" hangingPunct="0"/>
            <a:r>
              <a:rPr lang="ru-RU" altLang="ru-RU" sz="1200" smtClean="0">
                <a:solidFill>
                  <a:prstClr val="black"/>
                </a:solidFill>
                <a:latin typeface="Arial" pitchFamily="34" charset="0"/>
                <a:cs typeface="+mn-cs"/>
              </a:rPr>
              <a:t/>
            </a:r>
            <a:br>
              <a:rPr lang="ru-RU" altLang="ru-RU" sz="1200" smtClean="0">
                <a:solidFill>
                  <a:prstClr val="black"/>
                </a:solidFill>
                <a:latin typeface="Arial" pitchFamily="34" charset="0"/>
                <a:cs typeface="+mn-cs"/>
              </a:rPr>
            </a:br>
            <a:r>
              <a:rPr lang="ru-RU" altLang="ru-RU" sz="1300" b="1" smtClean="0">
                <a:solidFill>
                  <a:prstClr val="black"/>
                </a:solidFill>
                <a:latin typeface="Arial" pitchFamily="34" charset="0"/>
                <a:cs typeface="+mn-cs"/>
              </a:rPr>
              <a:t>Федеральный закон</a:t>
            </a:r>
          </a:p>
          <a:p>
            <a:pPr algn="ctr" eaLnBrk="0" hangingPunct="0"/>
            <a:r>
              <a:rPr lang="ru-RU" altLang="ru-RU" sz="1300" b="1" smtClean="0">
                <a:solidFill>
                  <a:prstClr val="black"/>
                </a:solidFill>
                <a:latin typeface="Arial" pitchFamily="34" charset="0"/>
                <a:cs typeface="+mn-cs"/>
              </a:rPr>
              <a:t>«Об информации,</a:t>
            </a:r>
          </a:p>
          <a:p>
            <a:pPr algn="ctr" eaLnBrk="0" hangingPunct="0"/>
            <a:r>
              <a:rPr lang="ru-RU" altLang="ru-RU" sz="1300" b="1" smtClean="0">
                <a:solidFill>
                  <a:prstClr val="black"/>
                </a:solidFill>
                <a:latin typeface="Arial" pitchFamily="34" charset="0"/>
                <a:cs typeface="+mn-cs"/>
              </a:rPr>
              <a:t>информационных технологиях</a:t>
            </a:r>
          </a:p>
          <a:p>
            <a:pPr algn="ctr" eaLnBrk="0" hangingPunct="0"/>
            <a:r>
              <a:rPr lang="ru-RU" altLang="ru-RU" sz="1300" b="1" smtClean="0">
                <a:solidFill>
                  <a:prstClr val="black"/>
                </a:solidFill>
                <a:latin typeface="Arial" pitchFamily="34" charset="0"/>
                <a:cs typeface="+mn-cs"/>
              </a:rPr>
              <a:t>и о защите информации</a:t>
            </a:r>
            <a:r>
              <a:rPr lang="ru-RU" altLang="ru-RU" sz="1400" b="1" smtClean="0">
                <a:solidFill>
                  <a:prstClr val="black"/>
                </a:solidFill>
                <a:latin typeface="Arial" pitchFamily="34" charset="0"/>
                <a:cs typeface="+mn-cs"/>
              </a:rPr>
              <a:t>»</a:t>
            </a:r>
          </a:p>
          <a:p>
            <a:pPr algn="ctr" eaLnBrk="0" hangingPunct="0"/>
            <a:endParaRPr lang="ru-RU" altLang="ru-RU" sz="1400" b="1" smtClean="0">
              <a:solidFill>
                <a:prstClr val="black"/>
              </a:solidFill>
              <a:latin typeface="Arial" pitchFamily="34" charset="0"/>
              <a:cs typeface="+mn-cs"/>
            </a:endParaRPr>
          </a:p>
          <a:p>
            <a:pPr algn="ctr" eaLnBrk="0" hangingPunct="0"/>
            <a:r>
              <a:rPr lang="ru-RU" altLang="ru-RU" sz="1400" b="1" smtClean="0">
                <a:solidFill>
                  <a:prstClr val="black"/>
                </a:solidFill>
                <a:latin typeface="Arial" pitchFamily="34" charset="0"/>
                <a:cs typeface="+mn-cs"/>
              </a:rPr>
              <a:t>№ 149-ФЗ</a:t>
            </a:r>
          </a:p>
          <a:p>
            <a:pPr algn="ctr" eaLnBrk="0" hangingPunct="0"/>
            <a:r>
              <a:rPr lang="ru-RU" altLang="ru-RU" sz="1400" smtClean="0">
                <a:solidFill>
                  <a:prstClr val="black"/>
                </a:solidFill>
                <a:latin typeface="Arial" pitchFamily="34" charset="0"/>
                <a:cs typeface="+mn-cs"/>
              </a:rPr>
              <a:t>от 27.07.2006</a:t>
            </a:r>
          </a:p>
          <a:p>
            <a:pPr algn="ctr" eaLnBrk="0" hangingPunct="0"/>
            <a:endParaRPr lang="ru-RU" altLang="ru-RU" sz="1400" smtClean="0">
              <a:solidFill>
                <a:prstClr val="black"/>
              </a:solidFill>
              <a:latin typeface="Lucida Sans Unicode" pitchFamily="34" charset="0"/>
              <a:cs typeface="+mn-cs"/>
            </a:endParaRPr>
          </a:p>
        </p:txBody>
      </p:sp>
      <p:grpSp>
        <p:nvGrpSpPr>
          <p:cNvPr id="65585" name="Group 19"/>
          <p:cNvGrpSpPr>
            <a:grpSpLocks/>
          </p:cNvGrpSpPr>
          <p:nvPr/>
        </p:nvGrpSpPr>
        <p:grpSpPr bwMode="auto">
          <a:xfrm>
            <a:off x="1331913" y="2679700"/>
            <a:ext cx="576262" cy="604838"/>
            <a:chOff x="5628" y="3087"/>
            <a:chExt cx="912" cy="1083"/>
          </a:xfrm>
        </p:grpSpPr>
        <p:grpSp>
          <p:nvGrpSpPr>
            <p:cNvPr id="65586" name="Group 20"/>
            <p:cNvGrpSpPr>
              <a:grpSpLocks/>
            </p:cNvGrpSpPr>
            <p:nvPr/>
          </p:nvGrpSpPr>
          <p:grpSpPr bwMode="auto">
            <a:xfrm>
              <a:off x="5628" y="3087"/>
              <a:ext cx="912" cy="1083"/>
              <a:chOff x="0" y="0"/>
              <a:chExt cx="20000" cy="20000"/>
            </a:xfrm>
          </p:grpSpPr>
          <p:sp>
            <p:nvSpPr>
              <p:cNvPr id="65587" name="Rectangle 21"/>
              <p:cNvSpPr>
                <a:spLocks noChangeArrowheads="1"/>
              </p:cNvSpPr>
              <p:nvPr/>
            </p:nvSpPr>
            <p:spPr bwMode="auto">
              <a:xfrm>
                <a:off x="1115" y="1658"/>
                <a:ext cx="17845" cy="15965"/>
              </a:xfrm>
              <a:prstGeom prst="rect">
                <a:avLst/>
              </a:prstGeom>
              <a:solidFill>
                <a:srgbClr val="FFCC99"/>
              </a:solidFill>
              <a:ln>
                <a:noFill/>
              </a:ln>
              <a:extLst>
                <a:ext uri="{91240B29-F687-4F45-9708-019B960494DF}">
                  <a14:hiddenLine xmlns:a14="http://schemas.microsoft.com/office/drawing/2010/main" w="12700">
                    <a:solidFill>
                      <a:srgbClr val="FFFFFF"/>
                    </a:solidFill>
                    <a:miter lim="800000"/>
                    <a:headEnd/>
                    <a:tailEnd/>
                  </a14:hiddenLine>
                </a:ext>
              </a:extLst>
            </p:spPr>
            <p:txBody>
              <a:bodyPr lIns="12700" tIns="12700" rIns="12700" bIns="1270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ru-RU" altLang="ru-RU" smtClean="0">
                  <a:solidFill>
                    <a:prstClr val="black"/>
                  </a:solidFill>
                  <a:cs typeface="+mn-cs"/>
                </a:endParaRPr>
              </a:p>
            </p:txBody>
          </p:sp>
          <p:grpSp>
            <p:nvGrpSpPr>
              <p:cNvPr id="65588" name="Group 22"/>
              <p:cNvGrpSpPr>
                <a:grpSpLocks/>
              </p:cNvGrpSpPr>
              <p:nvPr/>
            </p:nvGrpSpPr>
            <p:grpSpPr bwMode="auto">
              <a:xfrm>
                <a:off x="8884" y="19156"/>
                <a:ext cx="2250" cy="844"/>
                <a:chOff x="0" y="24"/>
                <a:chExt cx="20000" cy="19976"/>
              </a:xfrm>
            </p:grpSpPr>
            <p:sp>
              <p:nvSpPr>
                <p:cNvPr id="65589" name="Arc 23"/>
                <p:cNvSpPr>
                  <a:spLocks/>
                </p:cNvSpPr>
                <p:nvPr/>
              </p:nvSpPr>
              <p:spPr bwMode="auto">
                <a:xfrm flipH="1">
                  <a:off x="9920" y="24"/>
                  <a:ext cx="10080" cy="19976"/>
                </a:xfrm>
                <a:custGeom>
                  <a:avLst/>
                  <a:gdLst>
                    <a:gd name="T0" fmla="*/ 0 w 21600"/>
                    <a:gd name="T1" fmla="*/ 0 h 21600"/>
                    <a:gd name="T2" fmla="*/ 104 w 21600"/>
                    <a:gd name="T3" fmla="*/ 12497 h 21600"/>
                    <a:gd name="T4" fmla="*/ 0 w 21600"/>
                    <a:gd name="T5" fmla="*/ 1249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CC99"/>
                </a:solidFill>
                <a:ln w="9525">
                  <a:solidFill>
                    <a:srgbClr val="000000"/>
                  </a:solidFill>
                  <a:round/>
                  <a:headEnd/>
                  <a:tailEnd/>
                </a:ln>
              </p:spPr>
              <p:txBody>
                <a:bodyPr/>
                <a:lstStyle/>
                <a:p>
                  <a:pPr eaLnBrk="0" hangingPunct="0"/>
                  <a:endParaRPr lang="ru-RU" smtClean="0">
                    <a:solidFill>
                      <a:prstClr val="black"/>
                    </a:solidFill>
                    <a:latin typeface="Arial" pitchFamily="34" charset="0"/>
                    <a:cs typeface="+mn-cs"/>
                  </a:endParaRPr>
                </a:p>
              </p:txBody>
            </p:sp>
            <p:sp>
              <p:nvSpPr>
                <p:cNvPr id="65590" name="Arc 24"/>
                <p:cNvSpPr>
                  <a:spLocks/>
                </p:cNvSpPr>
                <p:nvPr/>
              </p:nvSpPr>
              <p:spPr bwMode="auto">
                <a:xfrm>
                  <a:off x="0" y="24"/>
                  <a:ext cx="10089" cy="19976"/>
                </a:xfrm>
                <a:custGeom>
                  <a:avLst/>
                  <a:gdLst>
                    <a:gd name="T0" fmla="*/ 0 w 21600"/>
                    <a:gd name="T1" fmla="*/ 0 h 21600"/>
                    <a:gd name="T2" fmla="*/ 105 w 21600"/>
                    <a:gd name="T3" fmla="*/ 12497 h 21600"/>
                    <a:gd name="T4" fmla="*/ 0 w 21600"/>
                    <a:gd name="T5" fmla="*/ 1249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CC99"/>
                </a:solidFill>
                <a:ln w="9525">
                  <a:solidFill>
                    <a:srgbClr val="000000"/>
                  </a:solidFill>
                  <a:round/>
                  <a:headEnd/>
                  <a:tailEnd/>
                </a:ln>
              </p:spPr>
              <p:txBody>
                <a:bodyPr/>
                <a:lstStyle/>
                <a:p>
                  <a:pPr eaLnBrk="0" hangingPunct="0"/>
                  <a:endParaRPr lang="ru-RU" smtClean="0">
                    <a:solidFill>
                      <a:prstClr val="black"/>
                    </a:solidFill>
                    <a:latin typeface="Arial" pitchFamily="34" charset="0"/>
                    <a:cs typeface="+mn-cs"/>
                  </a:endParaRPr>
                </a:p>
              </p:txBody>
            </p:sp>
          </p:grpSp>
          <p:sp>
            <p:nvSpPr>
              <p:cNvPr id="65591" name="Arc 25"/>
              <p:cNvSpPr>
                <a:spLocks/>
              </p:cNvSpPr>
              <p:nvPr/>
            </p:nvSpPr>
            <p:spPr bwMode="auto">
              <a:xfrm flipH="1" flipV="1">
                <a:off x="0" y="16654"/>
                <a:ext cx="3346" cy="250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CC99"/>
              </a:solidFill>
              <a:ln w="9525">
                <a:solidFill>
                  <a:srgbClr val="000000"/>
                </a:solidFill>
                <a:round/>
                <a:headEnd/>
                <a:tailEnd/>
              </a:ln>
            </p:spPr>
            <p:txBody>
              <a:bodyPr/>
              <a:lstStyle/>
              <a:p>
                <a:pPr eaLnBrk="0" hangingPunct="0"/>
                <a:endParaRPr lang="ru-RU" smtClean="0">
                  <a:solidFill>
                    <a:prstClr val="black"/>
                  </a:solidFill>
                  <a:latin typeface="Arial" pitchFamily="34" charset="0"/>
                  <a:cs typeface="+mn-cs"/>
                </a:endParaRPr>
              </a:p>
            </p:txBody>
          </p:sp>
          <p:sp>
            <p:nvSpPr>
              <p:cNvPr id="65592" name="Arc 26"/>
              <p:cNvSpPr>
                <a:spLocks/>
              </p:cNvSpPr>
              <p:nvPr/>
            </p:nvSpPr>
            <p:spPr bwMode="auto">
              <a:xfrm flipV="1">
                <a:off x="16654" y="16654"/>
                <a:ext cx="3346" cy="250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CC99"/>
              </a:solidFill>
              <a:ln w="9525">
                <a:solidFill>
                  <a:srgbClr val="000000"/>
                </a:solidFill>
                <a:round/>
                <a:headEnd/>
                <a:tailEnd/>
              </a:ln>
            </p:spPr>
            <p:txBody>
              <a:bodyPr/>
              <a:lstStyle/>
              <a:p>
                <a:pPr eaLnBrk="0" hangingPunct="0"/>
                <a:endParaRPr lang="ru-RU" smtClean="0">
                  <a:solidFill>
                    <a:prstClr val="black"/>
                  </a:solidFill>
                  <a:latin typeface="Arial" pitchFamily="34" charset="0"/>
                  <a:cs typeface="+mn-cs"/>
                </a:endParaRPr>
              </a:p>
            </p:txBody>
          </p:sp>
          <p:sp>
            <p:nvSpPr>
              <p:cNvPr id="65593" name="Line 27"/>
              <p:cNvSpPr>
                <a:spLocks noChangeShapeType="1"/>
              </p:cNvSpPr>
              <p:nvPr/>
            </p:nvSpPr>
            <p:spPr bwMode="auto">
              <a:xfrm>
                <a:off x="0" y="0"/>
                <a:ext cx="20000" cy="16"/>
              </a:xfrm>
              <a:prstGeom prst="line">
                <a:avLst/>
              </a:prstGeom>
              <a:noFill/>
              <a:ln w="9525">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pPr eaLnBrk="0" hangingPunct="0"/>
                <a:endParaRPr lang="ru-RU" smtClean="0">
                  <a:solidFill>
                    <a:prstClr val="black"/>
                  </a:solidFill>
                  <a:latin typeface="Arial" pitchFamily="34" charset="0"/>
                  <a:cs typeface="+mn-cs"/>
                </a:endParaRPr>
              </a:p>
            </p:txBody>
          </p:sp>
          <p:sp>
            <p:nvSpPr>
              <p:cNvPr id="65594" name="Line 28"/>
              <p:cNvSpPr>
                <a:spLocks noChangeShapeType="1"/>
              </p:cNvSpPr>
              <p:nvPr/>
            </p:nvSpPr>
            <p:spPr bwMode="auto">
              <a:xfrm>
                <a:off x="0" y="0"/>
                <a:ext cx="19" cy="17498"/>
              </a:xfrm>
              <a:prstGeom prst="line">
                <a:avLst/>
              </a:prstGeom>
              <a:noFill/>
              <a:ln w="9525">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pPr eaLnBrk="0" hangingPunct="0"/>
                <a:endParaRPr lang="ru-RU" smtClean="0">
                  <a:solidFill>
                    <a:prstClr val="black"/>
                  </a:solidFill>
                  <a:latin typeface="Arial" pitchFamily="34" charset="0"/>
                  <a:cs typeface="+mn-cs"/>
                </a:endParaRPr>
              </a:p>
            </p:txBody>
          </p:sp>
          <p:sp>
            <p:nvSpPr>
              <p:cNvPr id="65595" name="Line 29"/>
              <p:cNvSpPr>
                <a:spLocks noChangeShapeType="1"/>
              </p:cNvSpPr>
              <p:nvPr/>
            </p:nvSpPr>
            <p:spPr bwMode="auto">
              <a:xfrm>
                <a:off x="19981" y="0"/>
                <a:ext cx="19" cy="16669"/>
              </a:xfrm>
              <a:prstGeom prst="line">
                <a:avLst/>
              </a:prstGeom>
              <a:noFill/>
              <a:ln w="9525">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pPr eaLnBrk="0" hangingPunct="0"/>
                <a:endParaRPr lang="ru-RU" smtClean="0">
                  <a:solidFill>
                    <a:prstClr val="black"/>
                  </a:solidFill>
                  <a:latin typeface="Arial" pitchFamily="34" charset="0"/>
                  <a:cs typeface="+mn-cs"/>
                </a:endParaRPr>
              </a:p>
            </p:txBody>
          </p:sp>
          <p:sp>
            <p:nvSpPr>
              <p:cNvPr id="65596" name="Line 30"/>
              <p:cNvSpPr>
                <a:spLocks noChangeShapeType="1"/>
              </p:cNvSpPr>
              <p:nvPr/>
            </p:nvSpPr>
            <p:spPr bwMode="auto">
              <a:xfrm>
                <a:off x="3327" y="19156"/>
                <a:ext cx="5577" cy="15"/>
              </a:xfrm>
              <a:prstGeom prst="line">
                <a:avLst/>
              </a:prstGeom>
              <a:noFill/>
              <a:ln w="9525">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pPr eaLnBrk="0" hangingPunct="0"/>
                <a:endParaRPr lang="ru-RU" smtClean="0">
                  <a:solidFill>
                    <a:prstClr val="black"/>
                  </a:solidFill>
                  <a:latin typeface="Arial" pitchFamily="34" charset="0"/>
                  <a:cs typeface="+mn-cs"/>
                </a:endParaRPr>
              </a:p>
            </p:txBody>
          </p:sp>
          <p:sp>
            <p:nvSpPr>
              <p:cNvPr id="65597" name="Line 31"/>
              <p:cNvSpPr>
                <a:spLocks noChangeShapeType="1"/>
              </p:cNvSpPr>
              <p:nvPr/>
            </p:nvSpPr>
            <p:spPr bwMode="auto">
              <a:xfrm>
                <a:off x="11096" y="19156"/>
                <a:ext cx="5577" cy="15"/>
              </a:xfrm>
              <a:prstGeom prst="line">
                <a:avLst/>
              </a:prstGeom>
              <a:noFill/>
              <a:ln w="9525">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pPr eaLnBrk="0" hangingPunct="0"/>
                <a:endParaRPr lang="ru-RU" smtClean="0">
                  <a:solidFill>
                    <a:prstClr val="black"/>
                  </a:solidFill>
                  <a:latin typeface="Arial" pitchFamily="34" charset="0"/>
                  <a:cs typeface="+mn-cs"/>
                </a:endParaRPr>
              </a:p>
            </p:txBody>
          </p:sp>
        </p:grpSp>
        <p:graphicFrame>
          <p:nvGraphicFramePr>
            <p:cNvPr id="65598" name="Объект 25"/>
            <p:cNvGraphicFramePr>
              <a:graphicFrameLocks noChangeAspect="1"/>
            </p:cNvGraphicFramePr>
            <p:nvPr/>
          </p:nvGraphicFramePr>
          <p:xfrm>
            <a:off x="5697" y="3184"/>
            <a:ext cx="804" cy="843"/>
          </p:xfrm>
          <a:graphic>
            <a:graphicData uri="http://schemas.openxmlformats.org/presentationml/2006/ole">
              <mc:AlternateContent xmlns:mc="http://schemas.openxmlformats.org/markup-compatibility/2006">
                <mc:Choice xmlns:v="urn:schemas-microsoft-com:vml" Requires="v">
                  <p:oleObj spid="_x0000_s13369" name="Picture" r:id="rId8" imgW="294185" imgH="318448" progId="Word.Picture.8">
                    <p:embed/>
                  </p:oleObj>
                </mc:Choice>
                <mc:Fallback>
                  <p:oleObj name="Picture" r:id="rId8" imgW="294185" imgH="318448" progId="Word.Picture.8">
                    <p:embed/>
                    <p:pic>
                      <p:nvPicPr>
                        <p:cNvPr id="0" name="Picture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7" y="3184"/>
                          <a:ext cx="804" cy="843"/>
                        </a:xfrm>
                        <a:prstGeom prst="rect">
                          <a:avLst/>
                        </a:prstGeom>
                        <a:solidFill>
                          <a:srgbClr val="FFCC99"/>
                        </a:solidFill>
                      </p:spPr>
                    </p:pic>
                  </p:oleObj>
                </mc:Fallback>
              </mc:AlternateContent>
            </a:graphicData>
          </a:graphic>
        </p:graphicFrame>
      </p:grpSp>
    </p:spTree>
    <p:extLst>
      <p:ext uri="{BB962C8B-B14F-4D97-AF65-F5344CB8AC3E}">
        <p14:creationId xmlns:p14="http://schemas.microsoft.com/office/powerpoint/2010/main" val="6672208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Номер слайда 5"/>
          <p:cNvSpPr>
            <a:spLocks noGrp="1"/>
          </p:cNvSpPr>
          <p:nvPr>
            <p:ph type="sldNum" sz="quarter" idx="12"/>
          </p:nvPr>
        </p:nvSpPr>
        <p:spPr/>
        <p:txBody>
          <a:bodyPr/>
          <a:lstStyle/>
          <a:p>
            <a:fld id="{0C7AEA0A-B66A-4EF8-8837-FF5C15A99219}" type="slidenum">
              <a:rPr lang="ru-RU" altLang="ru-RU"/>
              <a:pPr/>
              <a:t>55</a:t>
            </a:fld>
            <a:endParaRPr lang="ru-RU" altLang="ru-RU"/>
          </a:p>
        </p:txBody>
      </p:sp>
      <p:sp>
        <p:nvSpPr>
          <p:cNvPr id="5" name="Номер слайда 4"/>
          <p:cNvSpPr txBox="1">
            <a:spLocks noGrp="1"/>
          </p:cNvSpPr>
          <p:nvPr/>
        </p:nvSpPr>
        <p:spPr>
          <a:xfrm>
            <a:off x="8647113" y="6408738"/>
            <a:ext cx="366712" cy="365125"/>
          </a:xfrm>
          <a:prstGeom prst="rect">
            <a:avLst/>
          </a:prstGeom>
          <a:noFill/>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fld id="{BBBC0060-A510-45C5-AB55-82D0CCC1D1F7}" type="slidenum">
              <a:rPr lang="ru-RU" altLang="ru-RU" sz="1600" smtClean="0">
                <a:solidFill>
                  <a:prstClr val="black"/>
                </a:solidFill>
                <a:latin typeface="Lucida Sans Unicode" pitchFamily="34" charset="0"/>
                <a:cs typeface="+mn-cs"/>
              </a:rPr>
              <a:pPr algn="r"/>
              <a:t>55</a:t>
            </a:fld>
            <a:endParaRPr lang="ru-RU" altLang="ru-RU" sz="1600" smtClean="0">
              <a:solidFill>
                <a:prstClr val="black"/>
              </a:solidFill>
              <a:latin typeface="Lucida Sans Unicode" pitchFamily="34" charset="0"/>
              <a:cs typeface="+mn-cs"/>
            </a:endParaRPr>
          </a:p>
        </p:txBody>
      </p:sp>
      <p:grpSp>
        <p:nvGrpSpPr>
          <p:cNvPr id="67610" name="Group 26"/>
          <p:cNvGrpSpPr>
            <a:grpSpLocks/>
          </p:cNvGrpSpPr>
          <p:nvPr/>
        </p:nvGrpSpPr>
        <p:grpSpPr bwMode="auto">
          <a:xfrm>
            <a:off x="179388" y="44450"/>
            <a:ext cx="8785225" cy="6584950"/>
            <a:chOff x="113" y="28"/>
            <a:chExt cx="5534" cy="4148"/>
          </a:xfrm>
        </p:grpSpPr>
        <p:sp>
          <p:nvSpPr>
            <p:cNvPr id="6" name="Прямоугольник 5"/>
            <p:cNvSpPr/>
            <p:nvPr/>
          </p:nvSpPr>
          <p:spPr>
            <a:xfrm>
              <a:off x="420" y="1254"/>
              <a:ext cx="5002" cy="213"/>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ru-RU" sz="1600" b="1" i="1" dirty="0">
                  <a:solidFill>
                    <a:srgbClr val="FF0000"/>
                  </a:solidFill>
                  <a:effectLst>
                    <a:outerShdw blurRad="38100" dist="38100" dir="2700000" algn="tl">
                      <a:srgbClr val="000000">
                        <a:alpha val="43137"/>
                      </a:srgbClr>
                    </a:outerShdw>
                  </a:effectLst>
                  <a:latin typeface="Arial" pitchFamily="34" charset="0"/>
                  <a:cs typeface="Arial" pitchFamily="34" charset="0"/>
                </a:rPr>
                <a:t>в зависимости от категории доступа  информация подразделяется на:</a:t>
              </a:r>
            </a:p>
          </p:txBody>
        </p:sp>
        <p:sp>
          <p:nvSpPr>
            <p:cNvPr id="15" name="Прямоугольник 14"/>
            <p:cNvSpPr/>
            <p:nvPr/>
          </p:nvSpPr>
          <p:spPr>
            <a:xfrm>
              <a:off x="470" y="3136"/>
              <a:ext cx="5002" cy="213"/>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defRPr/>
              </a:pPr>
              <a:r>
                <a:rPr lang="ru-RU" sz="1600" b="1" i="1" dirty="0">
                  <a:solidFill>
                    <a:srgbClr val="FF0000"/>
                  </a:solidFill>
                  <a:effectLst>
                    <a:outerShdw blurRad="38100" dist="38100" dir="2700000" algn="tl">
                      <a:srgbClr val="000000">
                        <a:alpha val="43137"/>
                      </a:srgbClr>
                    </a:outerShdw>
                  </a:effectLst>
                  <a:latin typeface="Arial" pitchFamily="34" charset="0"/>
                  <a:cs typeface="Arial" pitchFamily="34" charset="0"/>
                </a:rPr>
                <a:t>свойства информации, которые подлежат защите:</a:t>
              </a:r>
            </a:p>
          </p:txBody>
        </p:sp>
        <p:sp>
          <p:nvSpPr>
            <p:cNvPr id="2" name="Скругленный прямоугольник 1"/>
            <p:cNvSpPr/>
            <p:nvPr/>
          </p:nvSpPr>
          <p:spPr>
            <a:xfrm>
              <a:off x="212" y="1219"/>
              <a:ext cx="5398" cy="2957"/>
            </a:xfrm>
            <a:prstGeom prst="round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1949450" indent="-1949450" algn="ctr">
                <a:defRPr/>
              </a:pPr>
              <a:endParaRPr lang="ru-RU" sz="2000" b="1">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Скругленный прямоугольник 2"/>
            <p:cNvSpPr>
              <a:spLocks noChangeArrowheads="1"/>
            </p:cNvSpPr>
            <p:nvPr/>
          </p:nvSpPr>
          <p:spPr bwMode="auto">
            <a:xfrm>
              <a:off x="392" y="3059"/>
              <a:ext cx="5096" cy="907"/>
            </a:xfrm>
            <a:prstGeom prst="roundRect">
              <a:avLst>
                <a:gd name="adj" fmla="val 16667"/>
              </a:avLst>
            </a:prstGeom>
            <a:solidFill>
              <a:srgbClr val="BFBFBF">
                <a:alpha val="28000"/>
              </a:srgbClr>
            </a:solidFill>
            <a:ln w="25400" algn="ctr">
              <a:solidFill>
                <a:srgbClr val="385D8A"/>
              </a:solidFill>
              <a:round/>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ru-RU" altLang="ru-RU" sz="1600" b="1" smtClean="0">
                  <a:solidFill>
                    <a:prstClr val="black"/>
                  </a:solidFill>
                  <a:latin typeface="Times New Roman" pitchFamily="18" charset="0"/>
                  <a:cs typeface="Arial" pitchFamily="34" charset="0"/>
                </a:rPr>
                <a:t>свойства  информации</a:t>
              </a:r>
            </a:p>
          </p:txBody>
        </p:sp>
        <p:sp>
          <p:nvSpPr>
            <p:cNvPr id="25" name="Скругленный прямоугольник 24"/>
            <p:cNvSpPr/>
            <p:nvPr/>
          </p:nvSpPr>
          <p:spPr>
            <a:xfrm>
              <a:off x="224" y="494"/>
              <a:ext cx="5398" cy="447"/>
            </a:xfrm>
            <a:prstGeom prst="round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defRPr>
              </a:lvl1pPr>
              <a:lvl2pPr marL="2347913" indent="-285750">
                <a:defRPr>
                  <a:solidFill>
                    <a:schemeClr val="tx1"/>
                  </a:solidFill>
                  <a:latin typeface="Arial" pitchFamily="34" charset="0"/>
                </a:defRPr>
              </a:lvl2pPr>
              <a:lvl3pPr marL="2755900" indent="-228600">
                <a:defRPr>
                  <a:solidFill>
                    <a:schemeClr val="tx1"/>
                  </a:solidFill>
                  <a:latin typeface="Arial" pitchFamily="34" charset="0"/>
                </a:defRPr>
              </a:lvl3pPr>
              <a:lvl4pPr marL="3163888" indent="-228600">
                <a:defRPr>
                  <a:solidFill>
                    <a:schemeClr val="tx1"/>
                  </a:solidFill>
                  <a:latin typeface="Arial" pitchFamily="34" charset="0"/>
                </a:defRPr>
              </a:lvl4pPr>
              <a:lvl5pPr marL="3571875" indent="-228600">
                <a:defRPr>
                  <a:solidFill>
                    <a:schemeClr val="tx1"/>
                  </a:solidFill>
                  <a:latin typeface="Arial" pitchFamily="34" charset="0"/>
                </a:defRPr>
              </a:lvl5pPr>
              <a:lvl6pPr marL="4029075" indent="-228600" eaLnBrk="0" fontAlgn="base" hangingPunct="0">
                <a:spcBef>
                  <a:spcPct val="0"/>
                </a:spcBef>
                <a:spcAft>
                  <a:spcPct val="0"/>
                </a:spcAft>
                <a:defRPr>
                  <a:solidFill>
                    <a:schemeClr val="tx1"/>
                  </a:solidFill>
                  <a:latin typeface="Arial" pitchFamily="34" charset="0"/>
                </a:defRPr>
              </a:lvl6pPr>
              <a:lvl7pPr marL="4486275" indent="-228600" eaLnBrk="0" fontAlgn="base" hangingPunct="0">
                <a:spcBef>
                  <a:spcPct val="0"/>
                </a:spcBef>
                <a:spcAft>
                  <a:spcPct val="0"/>
                </a:spcAft>
                <a:defRPr>
                  <a:solidFill>
                    <a:schemeClr val="tx1"/>
                  </a:solidFill>
                  <a:latin typeface="Arial" pitchFamily="34" charset="0"/>
                </a:defRPr>
              </a:lvl7pPr>
              <a:lvl8pPr marL="4943475" indent="-228600" eaLnBrk="0" fontAlgn="base" hangingPunct="0">
                <a:spcBef>
                  <a:spcPct val="0"/>
                </a:spcBef>
                <a:spcAft>
                  <a:spcPct val="0"/>
                </a:spcAft>
                <a:defRPr>
                  <a:solidFill>
                    <a:schemeClr val="tx1"/>
                  </a:solidFill>
                  <a:latin typeface="Arial" pitchFamily="34" charset="0"/>
                </a:defRPr>
              </a:lvl8pPr>
              <a:lvl9pPr marL="5400675" indent="-228600" eaLnBrk="0" fontAlgn="base" hangingPunct="0">
                <a:spcBef>
                  <a:spcPct val="0"/>
                </a:spcBef>
                <a:spcAft>
                  <a:spcPct val="0"/>
                </a:spcAft>
                <a:defRPr>
                  <a:solidFill>
                    <a:schemeClr val="tx1"/>
                  </a:solidFill>
                  <a:latin typeface="Arial" pitchFamily="34" charset="0"/>
                </a:defRPr>
              </a:lvl9pPr>
            </a:lstStyle>
            <a:p>
              <a:pPr algn="ctr"/>
              <a:r>
                <a:rPr lang="ru-RU" altLang="ru-RU" sz="2000" b="1" dirty="0" smtClean="0">
                  <a:solidFill>
                    <a:prstClr val="black"/>
                  </a:solidFill>
                  <a:effectLst>
                    <a:outerShdw blurRad="38100" dist="38100" dir="2700000" algn="tl">
                      <a:srgbClr val="C0C0C0"/>
                    </a:outerShdw>
                  </a:effectLst>
                  <a:cs typeface="Arial" pitchFamily="34" charset="0"/>
                </a:rPr>
                <a:t>информация</a:t>
              </a:r>
            </a:p>
            <a:p>
              <a:pPr algn="ctr"/>
              <a:r>
                <a:rPr lang="ru-RU" altLang="ru-RU" dirty="0" smtClean="0">
                  <a:solidFill>
                    <a:prstClr val="black"/>
                  </a:solidFill>
                  <a:cs typeface="Arial" pitchFamily="34" charset="0"/>
                </a:rPr>
                <a:t>(сведения (сообщения, данные) независимо от формы их представления</a:t>
              </a:r>
            </a:p>
          </p:txBody>
        </p:sp>
        <p:sp>
          <p:nvSpPr>
            <p:cNvPr id="28" name="Скругленный прямоугольник 27"/>
            <p:cNvSpPr/>
            <p:nvPr/>
          </p:nvSpPr>
          <p:spPr>
            <a:xfrm>
              <a:off x="4029" y="1547"/>
              <a:ext cx="1452" cy="377"/>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6350" indent="-63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ru-RU" altLang="ru-RU" sz="1600" b="1" smtClean="0">
                  <a:solidFill>
                    <a:prstClr val="black"/>
                  </a:solidFill>
                  <a:cs typeface="Arial" pitchFamily="34" charset="0"/>
                </a:rPr>
                <a:t>общедоступная</a:t>
              </a:r>
              <a:r>
                <a:rPr lang="ru-RU" altLang="ru-RU" sz="1600" smtClean="0">
                  <a:solidFill>
                    <a:prstClr val="black"/>
                  </a:solidFill>
                  <a:cs typeface="Arial" pitchFamily="34" charset="0"/>
                </a:rPr>
                <a:t> </a:t>
              </a:r>
              <a:r>
                <a:rPr lang="ru-RU" altLang="ru-RU" sz="1600" b="1" smtClean="0">
                  <a:solidFill>
                    <a:prstClr val="black"/>
                  </a:solidFill>
                  <a:cs typeface="Arial" pitchFamily="34" charset="0"/>
                </a:rPr>
                <a:t>информация</a:t>
              </a:r>
            </a:p>
          </p:txBody>
        </p:sp>
        <p:sp>
          <p:nvSpPr>
            <p:cNvPr id="30" name="Скругленный прямоугольник 29"/>
            <p:cNvSpPr/>
            <p:nvPr/>
          </p:nvSpPr>
          <p:spPr>
            <a:xfrm>
              <a:off x="412" y="1537"/>
              <a:ext cx="3376" cy="37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1949450" indent="-19494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ru-RU" altLang="ru-RU" sz="1600" b="1" smtClean="0">
                  <a:solidFill>
                    <a:srgbClr val="FFFF00"/>
                  </a:solidFill>
                  <a:cs typeface="Arial" pitchFamily="34" charset="0"/>
                </a:rPr>
                <a:t>информация ограниченного  доступа</a:t>
              </a:r>
            </a:p>
            <a:p>
              <a:pPr algn="ctr"/>
              <a:r>
                <a:rPr lang="ru-RU" altLang="ru-RU" sz="1400" smtClean="0">
                  <a:solidFill>
                    <a:srgbClr val="FFFF00"/>
                  </a:solidFill>
                  <a:cs typeface="Arial" pitchFamily="34" charset="0"/>
                </a:rPr>
                <a:t>(доступ ограничен федеральными законами)</a:t>
              </a:r>
            </a:p>
          </p:txBody>
        </p:sp>
        <p:sp>
          <p:nvSpPr>
            <p:cNvPr id="17" name="Скругленный прямоугольник 16"/>
            <p:cNvSpPr>
              <a:spLocks noChangeArrowheads="1"/>
            </p:cNvSpPr>
            <p:nvPr/>
          </p:nvSpPr>
          <p:spPr bwMode="auto">
            <a:xfrm>
              <a:off x="2254" y="2093"/>
              <a:ext cx="1526" cy="817"/>
            </a:xfrm>
            <a:prstGeom prst="roundRect">
              <a:avLst>
                <a:gd name="adj" fmla="val 16667"/>
              </a:avLst>
            </a:prstGeom>
            <a:solidFill>
              <a:srgbClr val="FFCCCC">
                <a:alpha val="39999"/>
              </a:srgbClr>
            </a:solidFill>
            <a:ln w="25400" algn="ctr">
              <a:solidFill>
                <a:srgbClr val="385D8A"/>
              </a:solidFill>
              <a:round/>
              <a:headEnd/>
              <a:tailEnd/>
            </a:ln>
          </p:spPr>
          <p:txBody>
            <a:bodyPr/>
            <a:lstStyle>
              <a:lvl1pPr marL="14288" indent="-14288">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ru-RU" altLang="ru-RU" sz="1400" smtClean="0">
                  <a:solidFill>
                    <a:prstClr val="black"/>
                  </a:solidFill>
                  <a:cs typeface="Arial" pitchFamily="34" charset="0"/>
                </a:rPr>
                <a:t>не содержит сведений, составляющих </a:t>
              </a:r>
              <a:br>
                <a:rPr lang="ru-RU" altLang="ru-RU" sz="1400" smtClean="0">
                  <a:solidFill>
                    <a:prstClr val="black"/>
                  </a:solidFill>
                  <a:cs typeface="Arial" pitchFamily="34" charset="0"/>
                </a:rPr>
              </a:br>
              <a:r>
                <a:rPr lang="ru-RU" altLang="ru-RU" sz="1400" smtClean="0">
                  <a:solidFill>
                    <a:prstClr val="black"/>
                  </a:solidFill>
                  <a:cs typeface="Arial" pitchFamily="34" charset="0"/>
                </a:rPr>
                <a:t>государственную тайну</a:t>
              </a:r>
            </a:p>
            <a:p>
              <a:pPr algn="ctr"/>
              <a:r>
                <a:rPr lang="ru-RU" altLang="ru-RU" sz="1400" smtClean="0">
                  <a:solidFill>
                    <a:prstClr val="black"/>
                  </a:solidFill>
                  <a:cs typeface="Arial" pitchFamily="34" charset="0"/>
                </a:rPr>
                <a:t>(конфиденциальная информация)</a:t>
              </a:r>
            </a:p>
          </p:txBody>
        </p:sp>
        <p:sp>
          <p:nvSpPr>
            <p:cNvPr id="19" name="Скругленный прямоугольник 18"/>
            <p:cNvSpPr/>
            <p:nvPr/>
          </p:nvSpPr>
          <p:spPr>
            <a:xfrm>
              <a:off x="463" y="2086"/>
              <a:ext cx="1510" cy="81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ru-RU" sz="1400" dirty="0">
                  <a:solidFill>
                    <a:srgbClr val="FFFF00"/>
                  </a:solidFill>
                  <a:latin typeface="Arial" pitchFamily="34" charset="0"/>
                  <a:cs typeface="Arial" pitchFamily="34" charset="0"/>
                </a:rPr>
                <a:t>содержит сведения, составляющие государственную тайну</a:t>
              </a:r>
            </a:p>
          </p:txBody>
        </p:sp>
        <p:sp>
          <p:nvSpPr>
            <p:cNvPr id="20" name="Скругленный прямоугольник 19"/>
            <p:cNvSpPr/>
            <p:nvPr/>
          </p:nvSpPr>
          <p:spPr>
            <a:xfrm>
              <a:off x="4029" y="2087"/>
              <a:ext cx="1452" cy="822"/>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6350" indent="-63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ru-RU" altLang="ru-RU" sz="1400" smtClean="0">
                  <a:solidFill>
                    <a:prstClr val="black"/>
                  </a:solidFill>
                  <a:cs typeface="Arial" pitchFamily="34" charset="0"/>
                </a:rPr>
                <a:t>общеизвестные сведения и иная информация, доступ </a:t>
              </a:r>
              <a:br>
                <a:rPr lang="ru-RU" altLang="ru-RU" sz="1400" smtClean="0">
                  <a:solidFill>
                    <a:prstClr val="black"/>
                  </a:solidFill>
                  <a:cs typeface="Arial" pitchFamily="34" charset="0"/>
                </a:rPr>
              </a:br>
              <a:r>
                <a:rPr lang="ru-RU" altLang="ru-RU" sz="1400" smtClean="0">
                  <a:solidFill>
                    <a:prstClr val="black"/>
                  </a:solidFill>
                  <a:cs typeface="Arial" pitchFamily="34" charset="0"/>
                </a:rPr>
                <a:t>к которой </a:t>
              </a:r>
              <a:br>
                <a:rPr lang="ru-RU" altLang="ru-RU" sz="1400" smtClean="0">
                  <a:solidFill>
                    <a:prstClr val="black"/>
                  </a:solidFill>
                  <a:cs typeface="Arial" pitchFamily="34" charset="0"/>
                </a:rPr>
              </a:br>
              <a:r>
                <a:rPr lang="ru-RU" altLang="ru-RU" sz="1400" smtClean="0">
                  <a:solidFill>
                    <a:prstClr val="black"/>
                  </a:solidFill>
                  <a:cs typeface="Arial" pitchFamily="34" charset="0"/>
                </a:rPr>
                <a:t>не ограничен</a:t>
              </a:r>
            </a:p>
          </p:txBody>
        </p:sp>
        <p:sp>
          <p:nvSpPr>
            <p:cNvPr id="4" name="Стрелка вниз 4"/>
            <p:cNvSpPr/>
            <p:nvPr/>
          </p:nvSpPr>
          <p:spPr>
            <a:xfrm>
              <a:off x="799" y="1959"/>
              <a:ext cx="771" cy="9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ru-RU" sz="1400">
                <a:solidFill>
                  <a:srgbClr val="FFFF00"/>
                </a:solidFill>
                <a:latin typeface="Arial" pitchFamily="34" charset="0"/>
                <a:cs typeface="Arial" pitchFamily="34" charset="0"/>
              </a:endParaRPr>
            </a:p>
          </p:txBody>
        </p:sp>
        <p:sp>
          <p:nvSpPr>
            <p:cNvPr id="21" name="Стрелка вниз 20"/>
            <p:cNvSpPr>
              <a:spLocks noChangeArrowheads="1"/>
            </p:cNvSpPr>
            <p:nvPr/>
          </p:nvSpPr>
          <p:spPr bwMode="auto">
            <a:xfrm>
              <a:off x="2672" y="1969"/>
              <a:ext cx="637" cy="90"/>
            </a:xfrm>
            <a:prstGeom prst="downArrow">
              <a:avLst>
                <a:gd name="adj1" fmla="val 50000"/>
                <a:gd name="adj2" fmla="val 50000"/>
              </a:avLst>
            </a:prstGeom>
            <a:solidFill>
              <a:srgbClr val="FFCCCC">
                <a:alpha val="39999"/>
              </a:srgbClr>
            </a:solidFill>
            <a:ln w="25400" algn="ctr">
              <a:solidFill>
                <a:srgbClr val="385D8A"/>
              </a:solidFill>
              <a:miter lim="800000"/>
              <a:headEnd/>
              <a:tailEnd/>
            </a:ln>
          </p:spPr>
          <p:txBody>
            <a:bodyPr/>
            <a:lstStyle/>
            <a:p>
              <a:pPr marL="14288" indent="-14288" algn="ctr">
                <a:defRPr/>
              </a:pPr>
              <a:endParaRPr lang="ru-RU" sz="1400">
                <a:solidFill>
                  <a:prstClr val="white"/>
                </a:solidFill>
                <a:latin typeface="Arial" pitchFamily="34" charset="0"/>
                <a:cs typeface="Arial" pitchFamily="34" charset="0"/>
              </a:endParaRPr>
            </a:p>
          </p:txBody>
        </p:sp>
        <p:sp>
          <p:nvSpPr>
            <p:cNvPr id="22" name="Стрелка вниз 21"/>
            <p:cNvSpPr/>
            <p:nvPr/>
          </p:nvSpPr>
          <p:spPr>
            <a:xfrm>
              <a:off x="4370" y="1970"/>
              <a:ext cx="771" cy="90"/>
            </a:xfrm>
            <a:prstGeom prst="downArrow">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marL="6350" indent="-6350" algn="ctr">
                <a:defRPr/>
              </a:pPr>
              <a:endParaRPr lang="ru-RU" sz="1400">
                <a:solidFill>
                  <a:prstClr val="white"/>
                </a:solidFill>
                <a:latin typeface="Arial" pitchFamily="34" charset="0"/>
                <a:cs typeface="Arial" pitchFamily="34" charset="0"/>
              </a:endParaRPr>
            </a:p>
          </p:txBody>
        </p:sp>
        <p:sp>
          <p:nvSpPr>
            <p:cNvPr id="18" name="Скругленный прямоугольник 17"/>
            <p:cNvSpPr>
              <a:spLocks noChangeArrowheads="1"/>
            </p:cNvSpPr>
            <p:nvPr/>
          </p:nvSpPr>
          <p:spPr bwMode="auto">
            <a:xfrm>
              <a:off x="489" y="3407"/>
              <a:ext cx="1620" cy="377"/>
            </a:xfrm>
            <a:prstGeom prst="roundRect">
              <a:avLst>
                <a:gd name="adj" fmla="val 16667"/>
              </a:avLst>
            </a:prstGeom>
            <a:solidFill>
              <a:schemeClr val="bg2"/>
            </a:solidFill>
            <a:ln w="25400" algn="ctr">
              <a:solidFill>
                <a:srgbClr val="385D8A"/>
              </a:solidFill>
              <a:round/>
              <a:headEnd/>
              <a:tailEnd/>
            </a:ln>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ru-RU" altLang="ru-RU" sz="1600" b="1" smtClean="0">
                  <a:solidFill>
                    <a:prstClr val="black"/>
                  </a:solidFill>
                  <a:cs typeface="Arial" pitchFamily="34" charset="0"/>
                </a:rPr>
                <a:t>конфиденциальность</a:t>
              </a:r>
            </a:p>
          </p:txBody>
        </p:sp>
        <p:sp>
          <p:nvSpPr>
            <p:cNvPr id="23" name="Скругленный прямоугольник 22"/>
            <p:cNvSpPr>
              <a:spLocks noChangeArrowheads="1"/>
            </p:cNvSpPr>
            <p:nvPr/>
          </p:nvSpPr>
          <p:spPr bwMode="auto">
            <a:xfrm>
              <a:off x="2264" y="3417"/>
              <a:ext cx="1524" cy="376"/>
            </a:xfrm>
            <a:prstGeom prst="roundRect">
              <a:avLst>
                <a:gd name="adj" fmla="val 16667"/>
              </a:avLst>
            </a:prstGeom>
            <a:solidFill>
              <a:schemeClr val="bg2"/>
            </a:solidFill>
            <a:ln w="25400" algn="ctr">
              <a:solidFill>
                <a:srgbClr val="385D8A"/>
              </a:solidFill>
              <a:round/>
              <a:headEnd/>
              <a:tailEnd/>
            </a:ln>
          </p:spPr>
          <p:txBody>
            <a:bodyPr anchor="ctr"/>
            <a:lstStyle>
              <a:lvl1pPr marL="6350" indent="-63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ru-RU" altLang="ru-RU" sz="1600" b="1" smtClean="0">
                  <a:solidFill>
                    <a:prstClr val="black"/>
                  </a:solidFill>
                  <a:cs typeface="Arial" pitchFamily="34" charset="0"/>
                </a:rPr>
                <a:t>доступность</a:t>
              </a:r>
              <a:endParaRPr lang="ru-RU" altLang="ru-RU" sz="1600" smtClean="0">
                <a:solidFill>
                  <a:prstClr val="black"/>
                </a:solidFill>
                <a:cs typeface="Arial" pitchFamily="34" charset="0"/>
              </a:endParaRPr>
            </a:p>
          </p:txBody>
        </p:sp>
        <p:sp>
          <p:nvSpPr>
            <p:cNvPr id="24" name="Скругленный прямоугольник 23"/>
            <p:cNvSpPr>
              <a:spLocks noChangeArrowheads="1"/>
            </p:cNvSpPr>
            <p:nvPr/>
          </p:nvSpPr>
          <p:spPr bwMode="auto">
            <a:xfrm>
              <a:off x="3969" y="3409"/>
              <a:ext cx="1453" cy="377"/>
            </a:xfrm>
            <a:prstGeom prst="roundRect">
              <a:avLst>
                <a:gd name="adj" fmla="val 16667"/>
              </a:avLst>
            </a:prstGeom>
            <a:solidFill>
              <a:schemeClr val="bg2"/>
            </a:solidFill>
            <a:ln w="25400" algn="ctr">
              <a:solidFill>
                <a:srgbClr val="385D8A"/>
              </a:solidFill>
              <a:round/>
              <a:headEnd/>
              <a:tailEnd/>
            </a:ln>
          </p:spPr>
          <p:txBody>
            <a:bodyPr anchor="ctr"/>
            <a:lstStyle>
              <a:lvl1pPr marL="6350" indent="-63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ru-RU" altLang="ru-RU" sz="1600" b="1" smtClean="0">
                  <a:solidFill>
                    <a:prstClr val="black"/>
                  </a:solidFill>
                  <a:cs typeface="Arial" pitchFamily="34" charset="0"/>
                </a:rPr>
                <a:t>целостность</a:t>
              </a:r>
              <a:endParaRPr lang="ru-RU" altLang="ru-RU" sz="1600" smtClean="0">
                <a:solidFill>
                  <a:prstClr val="black"/>
                </a:solidFill>
                <a:cs typeface="Arial" pitchFamily="34" charset="0"/>
              </a:endParaRPr>
            </a:p>
          </p:txBody>
        </p:sp>
        <p:sp>
          <p:nvSpPr>
            <p:cNvPr id="26" name="Стрелка вниз 25"/>
            <p:cNvSpPr/>
            <p:nvPr/>
          </p:nvSpPr>
          <p:spPr>
            <a:xfrm>
              <a:off x="453" y="1020"/>
              <a:ext cx="4713" cy="154"/>
            </a:xfrm>
            <a:prstGeom prst="downArrow">
              <a:avLst/>
            </a:prstGeom>
            <a:gradFill rotWithShape="1">
              <a:gsLst>
                <a:gs pos="0">
                  <a:srgbClr val="F53966"/>
                </a:gs>
                <a:gs pos="100000">
                  <a:srgbClr val="F53966">
                    <a:gamma/>
                    <a:tint val="12549"/>
                    <a:invGamma/>
                  </a:srgbClr>
                </a:gs>
              </a:gsLst>
              <a:lin ang="5400000" scaled="1"/>
            </a:gradFill>
            <a:ln w="63500" cmpd="thinThick">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a:defRPr/>
              </a:pPr>
              <a:endParaRPr lang="ru-RU" sz="16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67608" name="Rectangle 24"/>
            <p:cNvSpPr>
              <a:spLocks noChangeArrowheads="1"/>
            </p:cNvSpPr>
            <p:nvPr/>
          </p:nvSpPr>
          <p:spPr bwMode="auto">
            <a:xfrm>
              <a:off x="113" y="28"/>
              <a:ext cx="5534" cy="408"/>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ru-RU" altLang="ru-RU" b="1" smtClean="0">
                  <a:solidFill>
                    <a:prstClr val="black"/>
                  </a:solidFill>
                  <a:latin typeface="Arial" pitchFamily="34" charset="0"/>
                  <a:cs typeface="+mn-cs"/>
                </a:rPr>
                <a:t>149-ФЗ</a:t>
              </a:r>
            </a:p>
            <a:p>
              <a:pPr algn="ctr" eaLnBrk="0" hangingPunct="0"/>
              <a:r>
                <a:rPr lang="ru-RU" altLang="ru-RU" b="1" smtClean="0">
                  <a:solidFill>
                    <a:prstClr val="black"/>
                  </a:solidFill>
                  <a:latin typeface="Arial" pitchFamily="34" charset="0"/>
                  <a:cs typeface="+mn-cs"/>
                </a:rPr>
                <a:t>«Об информации, информационных технологиях и о защите информации»</a:t>
              </a:r>
            </a:p>
          </p:txBody>
        </p:sp>
      </p:grpSp>
    </p:spTree>
    <p:extLst>
      <p:ext uri="{BB962C8B-B14F-4D97-AF65-F5344CB8AC3E}">
        <p14:creationId xmlns:p14="http://schemas.microsoft.com/office/powerpoint/2010/main" val="42942948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Номер слайда 5"/>
          <p:cNvSpPr>
            <a:spLocks noGrp="1"/>
          </p:cNvSpPr>
          <p:nvPr>
            <p:ph type="sldNum" sz="quarter" idx="12"/>
          </p:nvPr>
        </p:nvSpPr>
        <p:spPr/>
        <p:txBody>
          <a:bodyPr/>
          <a:lstStyle/>
          <a:p>
            <a:fld id="{867AB9B2-8857-4CC3-98A1-BFC8628D35C7}" type="slidenum">
              <a:rPr lang="ru-RU" altLang="ru-RU"/>
              <a:pPr/>
              <a:t>56</a:t>
            </a:fld>
            <a:endParaRPr lang="ru-RU" altLang="ru-RU"/>
          </a:p>
        </p:txBody>
      </p:sp>
      <p:sp>
        <p:nvSpPr>
          <p:cNvPr id="5" name="Номер слайда 4"/>
          <p:cNvSpPr txBox="1">
            <a:spLocks noGrp="1"/>
          </p:cNvSpPr>
          <p:nvPr/>
        </p:nvSpPr>
        <p:spPr>
          <a:xfrm>
            <a:off x="8647113" y="6408738"/>
            <a:ext cx="366712" cy="365125"/>
          </a:xfrm>
          <a:prstGeom prst="rect">
            <a:avLst/>
          </a:prstGeom>
          <a:noFill/>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fld id="{318BEF05-ACA7-4A36-9B03-D66692497C44}" type="slidenum">
              <a:rPr lang="ru-RU" altLang="ru-RU" sz="1600" smtClean="0">
                <a:solidFill>
                  <a:prstClr val="black"/>
                </a:solidFill>
                <a:latin typeface="Lucida Sans Unicode" pitchFamily="34" charset="0"/>
                <a:cs typeface="+mn-cs"/>
              </a:rPr>
              <a:pPr algn="r"/>
              <a:t>56</a:t>
            </a:fld>
            <a:endParaRPr lang="ru-RU" altLang="ru-RU" sz="1600" smtClean="0">
              <a:solidFill>
                <a:prstClr val="black"/>
              </a:solidFill>
              <a:latin typeface="Lucida Sans Unicode" pitchFamily="34" charset="0"/>
              <a:cs typeface="+mn-cs"/>
            </a:endParaRPr>
          </a:p>
        </p:txBody>
      </p:sp>
      <p:grpSp>
        <p:nvGrpSpPr>
          <p:cNvPr id="68634" name="Group 26"/>
          <p:cNvGrpSpPr>
            <a:grpSpLocks/>
          </p:cNvGrpSpPr>
          <p:nvPr/>
        </p:nvGrpSpPr>
        <p:grpSpPr bwMode="auto">
          <a:xfrm>
            <a:off x="179388" y="117475"/>
            <a:ext cx="8785225" cy="6335713"/>
            <a:chOff x="113" y="74"/>
            <a:chExt cx="5534" cy="3991"/>
          </a:xfrm>
        </p:grpSpPr>
        <p:sp>
          <p:nvSpPr>
            <p:cNvPr id="16" name="Скругленный прямоугольник 15"/>
            <p:cNvSpPr/>
            <p:nvPr/>
          </p:nvSpPr>
          <p:spPr>
            <a:xfrm>
              <a:off x="249" y="1706"/>
              <a:ext cx="1616" cy="499"/>
            </a:xfrm>
            <a:prstGeom prst="roundRect">
              <a:avLst/>
            </a:prstGeom>
            <a:solidFill>
              <a:schemeClr val="tx2">
                <a:lumMod val="40000"/>
                <a:lumOff val="6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ru-RU" altLang="ru-RU" sz="1600" b="1" smtClean="0">
                  <a:solidFill>
                    <a:srgbClr val="000000"/>
                  </a:solidFill>
                  <a:latin typeface="Calibri" pitchFamily="34" charset="0"/>
                  <a:cs typeface="Times New Roman" pitchFamily="18" charset="0"/>
                </a:rPr>
                <a:t>Государственн</a:t>
              </a:r>
              <a:r>
                <a:rPr lang="ru-RU" altLang="ru-RU" sz="1600" b="1" smtClean="0">
                  <a:solidFill>
                    <a:srgbClr val="000000"/>
                  </a:solidFill>
                  <a:latin typeface="Calibri" pitchFamily="34" charset="0"/>
                  <a:ea typeface="Calibri" pitchFamily="34" charset="0"/>
                  <a:cs typeface="Times New Roman" pitchFamily="18" charset="0"/>
                </a:rPr>
                <a:t>ые</a:t>
              </a:r>
              <a:endParaRPr lang="ru-RU" altLang="ru-RU" sz="1600" b="1" smtClean="0">
                <a:solidFill>
                  <a:srgbClr val="000000"/>
                </a:solidFill>
                <a:latin typeface="Calibri" pitchFamily="34" charset="0"/>
                <a:cs typeface="Times New Roman" pitchFamily="18" charset="0"/>
              </a:endParaRPr>
            </a:p>
            <a:p>
              <a:pPr algn="ctr"/>
              <a:r>
                <a:rPr lang="ru-RU" altLang="ru-RU" sz="1600" b="1" smtClean="0">
                  <a:solidFill>
                    <a:srgbClr val="000000"/>
                  </a:solidFill>
                  <a:latin typeface="Calibri" pitchFamily="34" charset="0"/>
                  <a:cs typeface="Times New Roman" pitchFamily="18" charset="0"/>
                </a:rPr>
                <a:t>информационные</a:t>
              </a:r>
            </a:p>
            <a:p>
              <a:pPr algn="ctr"/>
              <a:r>
                <a:rPr lang="ru-RU" altLang="ru-RU" sz="1600" b="1" smtClean="0">
                  <a:solidFill>
                    <a:srgbClr val="000000"/>
                  </a:solidFill>
                  <a:latin typeface="Calibri" pitchFamily="34" charset="0"/>
                  <a:cs typeface="Times New Roman" pitchFamily="18" charset="0"/>
                </a:rPr>
                <a:t>системы</a:t>
              </a:r>
              <a:endParaRPr lang="ru-RU" altLang="ru-RU" sz="1600" b="1" smtClean="0">
                <a:solidFill>
                  <a:srgbClr val="FFFFFF"/>
                </a:solidFill>
                <a:latin typeface="Calibri" pitchFamily="34" charset="0"/>
                <a:ea typeface="Calibri" pitchFamily="34" charset="0"/>
                <a:cs typeface="Calibri" pitchFamily="34" charset="0"/>
              </a:endParaRPr>
            </a:p>
          </p:txBody>
        </p:sp>
        <p:sp>
          <p:nvSpPr>
            <p:cNvPr id="17" name="Скругленный прямоугольник 16"/>
            <p:cNvSpPr/>
            <p:nvPr/>
          </p:nvSpPr>
          <p:spPr>
            <a:xfrm>
              <a:off x="2064" y="1706"/>
              <a:ext cx="1632" cy="499"/>
            </a:xfrm>
            <a:prstGeom prst="roundRect">
              <a:avLst/>
            </a:prstGeom>
            <a:solidFill>
              <a:schemeClr val="tx2">
                <a:lumMod val="40000"/>
                <a:lumOff val="6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ru-RU" altLang="ru-RU" sz="1600" b="1" smtClean="0">
                  <a:solidFill>
                    <a:srgbClr val="000000"/>
                  </a:solidFill>
                  <a:latin typeface="Calibri" pitchFamily="34" charset="0"/>
                  <a:cs typeface="Times New Roman" pitchFamily="18" charset="0"/>
                </a:rPr>
                <a:t>Муниципальные</a:t>
              </a:r>
            </a:p>
            <a:p>
              <a:pPr algn="ctr"/>
              <a:r>
                <a:rPr lang="ru-RU" altLang="ru-RU" sz="1600" b="1" smtClean="0">
                  <a:solidFill>
                    <a:srgbClr val="000000"/>
                  </a:solidFill>
                  <a:latin typeface="Calibri" pitchFamily="34" charset="0"/>
                  <a:cs typeface="Times New Roman" pitchFamily="18" charset="0"/>
                </a:rPr>
                <a:t>информационные</a:t>
              </a:r>
            </a:p>
            <a:p>
              <a:pPr algn="ctr"/>
              <a:r>
                <a:rPr lang="ru-RU" altLang="ru-RU" sz="1600" b="1" smtClean="0">
                  <a:solidFill>
                    <a:srgbClr val="000000"/>
                  </a:solidFill>
                  <a:latin typeface="Calibri" pitchFamily="34" charset="0"/>
                  <a:cs typeface="Times New Roman" pitchFamily="18" charset="0"/>
                </a:rPr>
                <a:t>системы</a:t>
              </a:r>
            </a:p>
          </p:txBody>
        </p:sp>
        <p:sp>
          <p:nvSpPr>
            <p:cNvPr id="18" name="Скругленный прямоугольник 17"/>
            <p:cNvSpPr/>
            <p:nvPr/>
          </p:nvSpPr>
          <p:spPr>
            <a:xfrm>
              <a:off x="3958" y="1706"/>
              <a:ext cx="1644" cy="499"/>
            </a:xfrm>
            <a:prstGeom prst="roundRect">
              <a:avLst/>
            </a:prstGeom>
            <a:solidFill>
              <a:schemeClr val="tx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ru-RU" altLang="ru-RU" sz="1600" b="1" smtClean="0">
                  <a:solidFill>
                    <a:srgbClr val="000000"/>
                  </a:solidFill>
                  <a:latin typeface="Calibri" pitchFamily="34" charset="0"/>
                  <a:cs typeface="Times New Roman" pitchFamily="18" charset="0"/>
                </a:rPr>
                <a:t>Иные</a:t>
              </a:r>
            </a:p>
            <a:p>
              <a:pPr algn="ctr"/>
              <a:r>
                <a:rPr lang="ru-RU" altLang="ru-RU" sz="1600" b="1" smtClean="0">
                  <a:solidFill>
                    <a:srgbClr val="000000"/>
                  </a:solidFill>
                  <a:latin typeface="Calibri" pitchFamily="34" charset="0"/>
                  <a:cs typeface="Times New Roman" pitchFamily="18" charset="0"/>
                </a:rPr>
                <a:t>информационные</a:t>
              </a:r>
            </a:p>
            <a:p>
              <a:pPr algn="ctr"/>
              <a:r>
                <a:rPr lang="ru-RU" altLang="ru-RU" sz="1600" b="1" smtClean="0">
                  <a:solidFill>
                    <a:prstClr val="black"/>
                  </a:solidFill>
                  <a:latin typeface="Calibri" pitchFamily="34" charset="0"/>
                  <a:cs typeface="Times New Roman" pitchFamily="18" charset="0"/>
                </a:rPr>
                <a:t>системы</a:t>
              </a:r>
            </a:p>
          </p:txBody>
        </p:sp>
        <p:sp>
          <p:nvSpPr>
            <p:cNvPr id="2" name="Скругленный прямоугольник 1"/>
            <p:cNvSpPr/>
            <p:nvPr/>
          </p:nvSpPr>
          <p:spPr>
            <a:xfrm>
              <a:off x="567" y="2601"/>
              <a:ext cx="1305" cy="358"/>
            </a:xfrm>
            <a:prstGeom prst="roundRect">
              <a:avLst/>
            </a:prstGeom>
            <a:solidFill>
              <a:schemeClr val="tx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Aft>
                  <a:spcPts val="600"/>
                </a:spcAft>
              </a:pPr>
              <a:r>
                <a:rPr lang="ru-RU" altLang="ru-RU" sz="1600" b="1" smtClean="0">
                  <a:solidFill>
                    <a:srgbClr val="000000"/>
                  </a:solidFill>
                  <a:effectLst>
                    <a:outerShdw blurRad="38100" dist="38100" dir="2700000" algn="tl">
                      <a:srgbClr val="C0C0C0"/>
                    </a:outerShdw>
                  </a:effectLst>
                  <a:cs typeface="Times New Roman" pitchFamily="18" charset="0"/>
                </a:rPr>
                <a:t>Федеральные</a:t>
              </a:r>
            </a:p>
          </p:txBody>
        </p:sp>
        <p:sp>
          <p:nvSpPr>
            <p:cNvPr id="23" name="Скругленный прямоугольник 22"/>
            <p:cNvSpPr/>
            <p:nvPr/>
          </p:nvSpPr>
          <p:spPr>
            <a:xfrm>
              <a:off x="567" y="3198"/>
              <a:ext cx="1305" cy="368"/>
            </a:xfrm>
            <a:prstGeom prst="roundRect">
              <a:avLst/>
            </a:prstGeom>
            <a:solidFill>
              <a:schemeClr val="tx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ru-RU" altLang="ru-RU" sz="1600" b="1" smtClean="0">
                  <a:solidFill>
                    <a:srgbClr val="000000"/>
                  </a:solidFill>
                  <a:effectLst>
                    <a:outerShdw blurRad="38100" dist="38100" dir="2700000" algn="tl">
                      <a:srgbClr val="C0C0C0"/>
                    </a:outerShdw>
                  </a:effectLst>
                  <a:cs typeface="Times New Roman" pitchFamily="18" charset="0"/>
                </a:rPr>
                <a:t>Региональные</a:t>
              </a:r>
            </a:p>
          </p:txBody>
        </p:sp>
        <p:cxnSp>
          <p:nvCxnSpPr>
            <p:cNvPr id="4" name="Прямая соединительная линия 3"/>
            <p:cNvCxnSpPr/>
            <p:nvPr/>
          </p:nvCxnSpPr>
          <p:spPr>
            <a:xfrm flipH="1">
              <a:off x="385" y="2190"/>
              <a:ext cx="13" cy="11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p:nvPr/>
          </p:nvCxnSpPr>
          <p:spPr>
            <a:xfrm>
              <a:off x="385" y="3385"/>
              <a:ext cx="18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flipV="1">
              <a:off x="404" y="2794"/>
              <a:ext cx="169"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Скругленный прямоугольник 14"/>
            <p:cNvSpPr/>
            <p:nvPr/>
          </p:nvSpPr>
          <p:spPr>
            <a:xfrm>
              <a:off x="295" y="646"/>
              <a:ext cx="5216" cy="743"/>
            </a:xfrm>
            <a:prstGeom prst="roundRect">
              <a:avLst/>
            </a:prstGeom>
            <a:solidFill>
              <a:schemeClr val="tx2">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ru-RU" altLang="ru-RU" sz="1600" b="1" smtClean="0">
                  <a:solidFill>
                    <a:srgbClr val="000000"/>
                  </a:solidFill>
                  <a:ea typeface="Calibri" pitchFamily="34" charset="0"/>
                  <a:cs typeface="Times New Roman" pitchFamily="18" charset="0"/>
                </a:rPr>
                <a:t>ИНФОРМАЦИОННАЯ СИСТЕМА</a:t>
              </a:r>
              <a:endParaRPr lang="ru-RU" altLang="ru-RU" sz="1600" b="1" smtClean="0">
                <a:solidFill>
                  <a:srgbClr val="FFFFFF"/>
                </a:solidFill>
                <a:latin typeface="Times New Roman" pitchFamily="18" charset="0"/>
                <a:ea typeface="Calibri" pitchFamily="34" charset="0"/>
                <a:cs typeface="Times New Roman" pitchFamily="18" charset="0"/>
              </a:endParaRPr>
            </a:p>
          </p:txBody>
        </p:sp>
        <p:sp>
          <p:nvSpPr>
            <p:cNvPr id="13" name="Скругленный прямоугольник 12"/>
            <p:cNvSpPr/>
            <p:nvPr/>
          </p:nvSpPr>
          <p:spPr>
            <a:xfrm>
              <a:off x="612" y="935"/>
              <a:ext cx="1133" cy="327"/>
            </a:xfrm>
            <a:prstGeom prst="round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ru-RU" altLang="ru-RU" sz="1600" b="1" smtClean="0">
                  <a:solidFill>
                    <a:prstClr val="black"/>
                  </a:solidFill>
                  <a:latin typeface="Times New Roman" pitchFamily="18" charset="0"/>
                  <a:cs typeface="Times New Roman" pitchFamily="18" charset="0"/>
                </a:rPr>
                <a:t>Информация</a:t>
              </a:r>
            </a:p>
          </p:txBody>
        </p:sp>
        <p:sp>
          <p:nvSpPr>
            <p:cNvPr id="19" name="Скругленный прямоугольник 18"/>
            <p:cNvSpPr/>
            <p:nvPr/>
          </p:nvSpPr>
          <p:spPr>
            <a:xfrm>
              <a:off x="2275" y="938"/>
              <a:ext cx="1240" cy="328"/>
            </a:xfrm>
            <a:prstGeom prst="round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ru-RU" altLang="ru-RU" sz="1600" b="1" smtClean="0">
                  <a:solidFill>
                    <a:srgbClr val="000000"/>
                  </a:solidFill>
                  <a:latin typeface="Calibri" pitchFamily="34" charset="0"/>
                  <a:cs typeface="Times New Roman" pitchFamily="18" charset="0"/>
                </a:rPr>
                <a:t>Информационные</a:t>
              </a:r>
            </a:p>
            <a:p>
              <a:pPr algn="ctr"/>
              <a:r>
                <a:rPr lang="ru-RU" altLang="ru-RU" sz="1600" b="1" smtClean="0">
                  <a:solidFill>
                    <a:prstClr val="black"/>
                  </a:solidFill>
                  <a:latin typeface="Calibri" pitchFamily="34" charset="0"/>
                  <a:cs typeface="Times New Roman" pitchFamily="18" charset="0"/>
                </a:rPr>
                <a:t>технологии</a:t>
              </a:r>
            </a:p>
          </p:txBody>
        </p:sp>
        <p:sp>
          <p:nvSpPr>
            <p:cNvPr id="20" name="Скругленный прямоугольник 19"/>
            <p:cNvSpPr/>
            <p:nvPr/>
          </p:nvSpPr>
          <p:spPr>
            <a:xfrm>
              <a:off x="4068" y="944"/>
              <a:ext cx="1134" cy="328"/>
            </a:xfrm>
            <a:prstGeom prst="round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ru-RU" altLang="ru-RU" sz="1600" b="1" smtClean="0">
                  <a:solidFill>
                    <a:srgbClr val="000000"/>
                  </a:solidFill>
                  <a:cs typeface="Times New Roman" pitchFamily="18" charset="0"/>
                </a:rPr>
                <a:t>Технические</a:t>
              </a:r>
            </a:p>
            <a:p>
              <a:pPr algn="ctr"/>
              <a:r>
                <a:rPr lang="ru-RU" altLang="ru-RU" sz="1600" b="1" smtClean="0">
                  <a:solidFill>
                    <a:srgbClr val="000000"/>
                  </a:solidFill>
                  <a:cs typeface="Times New Roman" pitchFamily="18" charset="0"/>
                </a:rPr>
                <a:t>средства</a:t>
              </a:r>
              <a:endParaRPr lang="ru-RU" altLang="ru-RU" sz="1600" b="1" smtClean="0">
                <a:solidFill>
                  <a:srgbClr val="FFFFFF"/>
                </a:solidFill>
                <a:latin typeface="Times New Roman" pitchFamily="18" charset="0"/>
                <a:cs typeface="Times New Roman" pitchFamily="18" charset="0"/>
              </a:endParaRPr>
            </a:p>
          </p:txBody>
        </p:sp>
        <p:sp>
          <p:nvSpPr>
            <p:cNvPr id="21" name="Стрелка вниз 20"/>
            <p:cNvSpPr/>
            <p:nvPr/>
          </p:nvSpPr>
          <p:spPr>
            <a:xfrm>
              <a:off x="479" y="1480"/>
              <a:ext cx="4714" cy="186"/>
            </a:xfrm>
            <a:prstGeom prst="downArrow">
              <a:avLst/>
            </a:prstGeom>
            <a:gradFill rotWithShape="1">
              <a:gsLst>
                <a:gs pos="0">
                  <a:srgbClr val="F53966"/>
                </a:gs>
                <a:gs pos="100000">
                  <a:srgbClr val="F53966">
                    <a:gamma/>
                    <a:tint val="12549"/>
                    <a:invGamma/>
                  </a:srgbClr>
                </a:gs>
              </a:gsLst>
              <a:lin ang="5400000" scaled="1"/>
            </a:gradFill>
            <a:ln w="63500" cmpd="thinThick">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a:defRPr/>
              </a:pPr>
              <a:endParaRPr lang="ru-RU" sz="16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68626" name="Rectangle 18"/>
            <p:cNvSpPr>
              <a:spLocks noChangeArrowheads="1"/>
            </p:cNvSpPr>
            <p:nvPr/>
          </p:nvSpPr>
          <p:spPr bwMode="auto">
            <a:xfrm>
              <a:off x="2200" y="2251"/>
              <a:ext cx="3447" cy="589"/>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ru-RU" altLang="ru-RU" sz="1400" smtClean="0">
                <a:solidFill>
                  <a:prstClr val="black"/>
                </a:solidFill>
                <a:latin typeface="Arial" pitchFamily="34" charset="0"/>
                <a:cs typeface="+mn-cs"/>
              </a:endParaRPr>
            </a:p>
            <a:p>
              <a:pPr algn="ctr" eaLnBrk="0" hangingPunct="0"/>
              <a:r>
                <a:rPr lang="ru-RU" altLang="ru-RU" sz="1400" smtClean="0">
                  <a:solidFill>
                    <a:prstClr val="black"/>
                  </a:solidFill>
                  <a:latin typeface="Arial" pitchFamily="34" charset="0"/>
                  <a:cs typeface="+mn-cs"/>
                </a:rPr>
                <a:t>Правительство Российской Федерации утверждает </a:t>
              </a:r>
              <a:r>
                <a:rPr lang="ru-RU" altLang="ru-RU" sz="1400" b="1" smtClean="0">
                  <a:solidFill>
                    <a:prstClr val="black"/>
                  </a:solidFill>
                  <a:latin typeface="Arial" pitchFamily="34" charset="0"/>
                  <a:cs typeface="+mn-cs"/>
                  <a:hlinkClick r:id="rId2"/>
                </a:rPr>
                <a:t>требования</a:t>
              </a:r>
              <a:endParaRPr lang="ru-RU" altLang="ru-RU" sz="1400" b="1" smtClean="0">
                <a:solidFill>
                  <a:prstClr val="black"/>
                </a:solidFill>
                <a:latin typeface="Arial" pitchFamily="34" charset="0"/>
                <a:cs typeface="+mn-cs"/>
              </a:endParaRPr>
            </a:p>
            <a:p>
              <a:pPr algn="ctr" eaLnBrk="0" hangingPunct="0"/>
              <a:r>
                <a:rPr lang="ru-RU" altLang="ru-RU" sz="1400" smtClean="0">
                  <a:solidFill>
                    <a:prstClr val="black"/>
                  </a:solidFill>
                  <a:latin typeface="Arial" pitchFamily="34" charset="0"/>
                  <a:cs typeface="+mn-cs"/>
                </a:rPr>
                <a:t>к порядку создания, развития, ввода в эксплуатацию,</a:t>
              </a:r>
            </a:p>
            <a:p>
              <a:pPr algn="ctr" eaLnBrk="0" hangingPunct="0"/>
              <a:r>
                <a:rPr lang="ru-RU" altLang="ru-RU" sz="1400" smtClean="0">
                  <a:solidFill>
                    <a:prstClr val="black"/>
                  </a:solidFill>
                  <a:latin typeface="Arial" pitchFamily="34" charset="0"/>
                  <a:cs typeface="+mn-cs"/>
                </a:rPr>
                <a:t>эксплуатации и вывода из эксплуатации</a:t>
              </a:r>
            </a:p>
            <a:p>
              <a:pPr algn="ctr" eaLnBrk="0" hangingPunct="0"/>
              <a:r>
                <a:rPr lang="ru-RU" altLang="ru-RU" sz="1400" smtClean="0">
                  <a:solidFill>
                    <a:prstClr val="black"/>
                  </a:solidFill>
                  <a:latin typeface="Arial" pitchFamily="34" charset="0"/>
                  <a:cs typeface="+mn-cs"/>
                </a:rPr>
                <a:t>государственных информационных систем</a:t>
              </a:r>
            </a:p>
            <a:p>
              <a:pPr algn="ctr" eaLnBrk="0" hangingPunct="0"/>
              <a:endParaRPr lang="ru-RU" altLang="ru-RU" smtClean="0">
                <a:solidFill>
                  <a:prstClr val="black"/>
                </a:solidFill>
                <a:latin typeface="Arial" pitchFamily="34" charset="0"/>
                <a:cs typeface="+mn-cs"/>
              </a:endParaRPr>
            </a:p>
          </p:txBody>
        </p:sp>
        <p:sp>
          <p:nvSpPr>
            <p:cNvPr id="68627" name="AutoShape 19"/>
            <p:cNvSpPr>
              <a:spLocks noChangeArrowheads="1"/>
            </p:cNvSpPr>
            <p:nvPr/>
          </p:nvSpPr>
          <p:spPr bwMode="auto">
            <a:xfrm>
              <a:off x="1882" y="2341"/>
              <a:ext cx="272" cy="1406"/>
            </a:xfrm>
            <a:prstGeom prst="leftArrow">
              <a:avLst>
                <a:gd name="adj1" fmla="val 50000"/>
                <a:gd name="adj2"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ru-RU" smtClean="0">
                <a:solidFill>
                  <a:prstClr val="black"/>
                </a:solidFill>
                <a:latin typeface="Arial" pitchFamily="34" charset="0"/>
                <a:cs typeface="+mn-cs"/>
              </a:endParaRPr>
            </a:p>
          </p:txBody>
        </p:sp>
        <p:sp>
          <p:nvSpPr>
            <p:cNvPr id="68628" name="Rectangle 20"/>
            <p:cNvSpPr>
              <a:spLocks noChangeArrowheads="1"/>
            </p:cNvSpPr>
            <p:nvPr/>
          </p:nvSpPr>
          <p:spPr bwMode="auto">
            <a:xfrm>
              <a:off x="2200" y="2931"/>
              <a:ext cx="3447" cy="1134"/>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ru-RU" altLang="ru-RU" smtClean="0">
                  <a:solidFill>
                    <a:prstClr val="black"/>
                  </a:solidFill>
                  <a:latin typeface="Arial" pitchFamily="34" charset="0"/>
                  <a:cs typeface="+mn-cs"/>
                </a:rPr>
                <a:t> </a:t>
              </a:r>
            </a:p>
            <a:p>
              <a:pPr algn="ctr" eaLnBrk="0" hangingPunct="0"/>
              <a:r>
                <a:rPr lang="ru-RU" altLang="ru-RU" sz="1400" b="1" smtClean="0">
                  <a:solidFill>
                    <a:prstClr val="black"/>
                  </a:solidFill>
                  <a:latin typeface="Arial" pitchFamily="34" charset="0"/>
                  <a:cs typeface="+mn-cs"/>
                  <a:hlinkClick r:id="rId3"/>
                </a:rPr>
                <a:t>Требования</a:t>
              </a:r>
              <a:r>
                <a:rPr lang="ru-RU" altLang="ru-RU" sz="1400" smtClean="0">
                  <a:solidFill>
                    <a:prstClr val="black"/>
                  </a:solidFill>
                  <a:latin typeface="Arial" pitchFamily="34" charset="0"/>
                  <a:cs typeface="+mn-cs"/>
                </a:rPr>
                <a:t> о защите информации,</a:t>
              </a:r>
            </a:p>
            <a:p>
              <a:pPr algn="ctr" eaLnBrk="0" hangingPunct="0"/>
              <a:r>
                <a:rPr lang="ru-RU" altLang="ru-RU" sz="1400" smtClean="0">
                  <a:solidFill>
                    <a:prstClr val="black"/>
                  </a:solidFill>
                  <a:latin typeface="Arial" pitchFamily="34" charset="0"/>
                  <a:cs typeface="+mn-cs"/>
                </a:rPr>
                <a:t>содержащейся в государственных информационных системах,</a:t>
              </a:r>
            </a:p>
            <a:p>
              <a:pPr algn="ctr" eaLnBrk="0" hangingPunct="0"/>
              <a:r>
                <a:rPr lang="ru-RU" altLang="ru-RU" sz="1400" smtClean="0">
                  <a:solidFill>
                    <a:prstClr val="black"/>
                  </a:solidFill>
                  <a:latin typeface="Arial" pitchFamily="34" charset="0"/>
                  <a:cs typeface="+mn-cs"/>
                </a:rPr>
                <a:t>устанавливаются федеральным органом исполнительной</a:t>
              </a:r>
            </a:p>
            <a:p>
              <a:pPr algn="ctr" eaLnBrk="0" hangingPunct="0"/>
              <a:r>
                <a:rPr lang="ru-RU" altLang="ru-RU" sz="1400" smtClean="0">
                  <a:solidFill>
                    <a:prstClr val="black"/>
                  </a:solidFill>
                  <a:latin typeface="Arial" pitchFamily="34" charset="0"/>
                  <a:cs typeface="+mn-cs"/>
                </a:rPr>
                <a:t>власти в области обеспечения безопасности</a:t>
              </a:r>
            </a:p>
            <a:p>
              <a:pPr algn="ctr" eaLnBrk="0" hangingPunct="0"/>
              <a:r>
                <a:rPr lang="ru-RU" altLang="ru-RU" sz="1400" smtClean="0">
                  <a:solidFill>
                    <a:prstClr val="black"/>
                  </a:solidFill>
                  <a:latin typeface="Arial" pitchFamily="34" charset="0"/>
                  <a:cs typeface="+mn-cs"/>
                </a:rPr>
                <a:t>и федеральным органом исполнительной власти,</a:t>
              </a:r>
            </a:p>
            <a:p>
              <a:pPr algn="ctr" eaLnBrk="0" hangingPunct="0"/>
              <a:r>
                <a:rPr lang="ru-RU" altLang="ru-RU" sz="1400" smtClean="0">
                  <a:solidFill>
                    <a:prstClr val="black"/>
                  </a:solidFill>
                  <a:latin typeface="Arial" pitchFamily="34" charset="0"/>
                  <a:cs typeface="+mn-cs"/>
                </a:rPr>
                <a:t>уполномоченным в области ПД ИТР и ТЗИ,</a:t>
              </a:r>
            </a:p>
            <a:p>
              <a:pPr algn="ctr" eaLnBrk="0" hangingPunct="0"/>
              <a:r>
                <a:rPr lang="ru-RU" altLang="ru-RU" sz="1400" smtClean="0">
                  <a:solidFill>
                    <a:prstClr val="black"/>
                  </a:solidFill>
                  <a:latin typeface="Arial" pitchFamily="34" charset="0"/>
                  <a:cs typeface="+mn-cs"/>
                </a:rPr>
                <a:t>в пределах их полномочий</a:t>
              </a:r>
            </a:p>
            <a:p>
              <a:pPr algn="ctr" eaLnBrk="0" hangingPunct="0"/>
              <a:endParaRPr lang="ru-RU" altLang="ru-RU" sz="1400" smtClean="0">
                <a:solidFill>
                  <a:prstClr val="black"/>
                </a:solidFill>
                <a:latin typeface="Arial" pitchFamily="34" charset="0"/>
                <a:cs typeface="+mn-cs"/>
              </a:endParaRPr>
            </a:p>
            <a:p>
              <a:pPr algn="ctr" eaLnBrk="0" hangingPunct="0"/>
              <a:endParaRPr lang="ru-RU" altLang="ru-RU" smtClean="0">
                <a:solidFill>
                  <a:prstClr val="black"/>
                </a:solidFill>
                <a:latin typeface="Arial" pitchFamily="34" charset="0"/>
                <a:cs typeface="+mn-cs"/>
              </a:endParaRPr>
            </a:p>
          </p:txBody>
        </p:sp>
        <p:sp>
          <p:nvSpPr>
            <p:cNvPr id="68629" name="Rectangle 21"/>
            <p:cNvSpPr>
              <a:spLocks noChangeArrowheads="1"/>
            </p:cNvSpPr>
            <p:nvPr/>
          </p:nvSpPr>
          <p:spPr bwMode="auto">
            <a:xfrm>
              <a:off x="113" y="74"/>
              <a:ext cx="5534" cy="408"/>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ru-RU" altLang="ru-RU" b="1" smtClean="0">
                  <a:solidFill>
                    <a:prstClr val="black"/>
                  </a:solidFill>
                  <a:latin typeface="Arial" pitchFamily="34" charset="0"/>
                  <a:cs typeface="+mn-cs"/>
                </a:rPr>
                <a:t>149-ФЗ</a:t>
              </a:r>
            </a:p>
            <a:p>
              <a:pPr algn="ctr" eaLnBrk="0" hangingPunct="0"/>
              <a:r>
                <a:rPr lang="ru-RU" altLang="ru-RU" b="1" smtClean="0">
                  <a:solidFill>
                    <a:prstClr val="black"/>
                  </a:solidFill>
                  <a:latin typeface="Arial" pitchFamily="34" charset="0"/>
                  <a:cs typeface="+mn-cs"/>
                </a:rPr>
                <a:t>«Об информации, информационных технологиях и о защите информации»</a:t>
              </a:r>
            </a:p>
          </p:txBody>
        </p:sp>
      </p:grpSp>
    </p:spTree>
    <p:extLst>
      <p:ext uri="{BB962C8B-B14F-4D97-AF65-F5344CB8AC3E}">
        <p14:creationId xmlns:p14="http://schemas.microsoft.com/office/powerpoint/2010/main" val="1799875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Номер слайда 5"/>
          <p:cNvSpPr>
            <a:spLocks noGrp="1"/>
          </p:cNvSpPr>
          <p:nvPr>
            <p:ph type="sldNum" sz="quarter" idx="12"/>
          </p:nvPr>
        </p:nvSpPr>
        <p:spPr/>
        <p:txBody>
          <a:bodyPr/>
          <a:lstStyle/>
          <a:p>
            <a:fld id="{D58AFD08-D3F3-4DB3-AF7C-53B497F65B60}" type="slidenum">
              <a:rPr lang="ru-RU" altLang="ru-RU"/>
              <a:pPr/>
              <a:t>57</a:t>
            </a:fld>
            <a:endParaRPr lang="ru-RU" altLang="ru-RU"/>
          </a:p>
        </p:txBody>
      </p:sp>
      <p:sp>
        <p:nvSpPr>
          <p:cNvPr id="89109" name="Номер слайда 1"/>
          <p:cNvSpPr txBox="1">
            <a:spLocks noGrp="1" noChangeArrowheads="1"/>
          </p:cNvSpPr>
          <p:nvPr/>
        </p:nvSpPr>
        <p:spPr bwMode="auto">
          <a:xfrm>
            <a:off x="8555038" y="6448425"/>
            <a:ext cx="5540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fld id="{9987630B-F989-4829-AF26-4AB03A55A5E6}" type="slidenum">
              <a:rPr lang="ru-RU" altLang="ru-RU" sz="1600" smtClean="0">
                <a:solidFill>
                  <a:prstClr val="black"/>
                </a:solidFill>
                <a:latin typeface="Lucida Sans Unicode" pitchFamily="34" charset="0"/>
                <a:cs typeface="+mn-cs"/>
              </a:rPr>
              <a:pPr algn="r"/>
              <a:t>57</a:t>
            </a:fld>
            <a:endParaRPr lang="ru-RU" altLang="ru-RU" sz="1600" smtClean="0">
              <a:solidFill>
                <a:prstClr val="black"/>
              </a:solidFill>
              <a:latin typeface="Lucida Sans Unicode" pitchFamily="34" charset="0"/>
              <a:cs typeface="+mn-cs"/>
            </a:endParaRPr>
          </a:p>
        </p:txBody>
      </p:sp>
      <p:sp>
        <p:nvSpPr>
          <p:cNvPr id="16" name="Скругленный прямоугольник 15"/>
          <p:cNvSpPr>
            <a:spLocks noChangeArrowheads="1"/>
          </p:cNvSpPr>
          <p:nvPr/>
        </p:nvSpPr>
        <p:spPr bwMode="auto">
          <a:xfrm>
            <a:off x="190500" y="188913"/>
            <a:ext cx="8569325" cy="503237"/>
          </a:xfrm>
          <a:prstGeom prst="roundRect">
            <a:avLst>
              <a:gd name="adj" fmla="val 16667"/>
            </a:avLst>
          </a:prstGeom>
          <a:solidFill>
            <a:srgbClr val="FF0000">
              <a:alpha val="53999"/>
            </a:srgbClr>
          </a:solidFill>
          <a:ln w="22225" algn="ctr">
            <a:solidFill>
              <a:schemeClr val="tx1"/>
            </a:solidFill>
            <a:round/>
            <a:headEnd/>
            <a:tailEnd/>
          </a:ln>
        </p:spPr>
        <p:txBody>
          <a:bodyPr lIns="36000" tIns="36000" rIns="36000" bIns="3600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ru-RU" altLang="ru-RU" sz="2000" b="1" smtClean="0">
                <a:solidFill>
                  <a:srgbClr val="FFFF00"/>
                </a:solidFill>
                <a:ea typeface="Calibri" pitchFamily="34" charset="0"/>
                <a:cs typeface="Times New Roman" pitchFamily="18" charset="0"/>
              </a:rPr>
              <a:t>«Закон  о государственной тайне»</a:t>
            </a:r>
            <a:endParaRPr lang="ru-RU" altLang="ru-RU" sz="2000" b="1" smtClean="0">
              <a:solidFill>
                <a:srgbClr val="FFFF00"/>
              </a:solidFill>
              <a:latin typeface="Times New Roman" pitchFamily="18" charset="0"/>
              <a:ea typeface="Calibri" pitchFamily="34" charset="0"/>
              <a:cs typeface="Times New Roman" pitchFamily="18" charset="0"/>
            </a:endParaRPr>
          </a:p>
        </p:txBody>
      </p:sp>
      <p:sp>
        <p:nvSpPr>
          <p:cNvPr id="2" name="Прямоугольник 1"/>
          <p:cNvSpPr>
            <a:spLocks noChangeArrowheads="1"/>
          </p:cNvSpPr>
          <p:nvPr/>
        </p:nvSpPr>
        <p:spPr bwMode="auto">
          <a:xfrm>
            <a:off x="250825" y="4581525"/>
            <a:ext cx="8569325" cy="2016125"/>
          </a:xfrm>
          <a:prstGeom prst="rect">
            <a:avLst/>
          </a:prstGeom>
          <a:solidFill>
            <a:schemeClr val="bg2">
              <a:alpha val="16000"/>
            </a:schemeClr>
          </a:solidFill>
          <a:ln w="3175" algn="ctr">
            <a:solidFill>
              <a:schemeClr val="tx1"/>
            </a:solidFill>
            <a:miter lim="800000"/>
            <a:headEnd/>
            <a:tailEnd/>
          </a:ln>
        </p:spPr>
        <p:txBody>
          <a:bodyPr lIns="36000" tIns="36000" rIns="36000" bIns="3600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ru-RU" altLang="ru-RU" sz="1600" b="1" smtClean="0">
                <a:solidFill>
                  <a:prstClr val="black"/>
                </a:solidFill>
                <a:cs typeface="Times New Roman" pitchFamily="18" charset="0"/>
              </a:rPr>
              <a:t>Нормативные правовые и методические документы ФСТЭК России</a:t>
            </a:r>
          </a:p>
        </p:txBody>
      </p:sp>
      <p:grpSp>
        <p:nvGrpSpPr>
          <p:cNvPr id="89120" name="Group 32"/>
          <p:cNvGrpSpPr>
            <a:grpSpLocks/>
          </p:cNvGrpSpPr>
          <p:nvPr/>
        </p:nvGrpSpPr>
        <p:grpSpPr bwMode="auto">
          <a:xfrm>
            <a:off x="250825" y="836613"/>
            <a:ext cx="8569325" cy="5616575"/>
            <a:chOff x="158" y="527"/>
            <a:chExt cx="5398" cy="3538"/>
          </a:xfrm>
        </p:grpSpPr>
        <p:sp>
          <p:nvSpPr>
            <p:cNvPr id="7" name="Стрелка вниз 6"/>
            <p:cNvSpPr>
              <a:spLocks noChangeArrowheads="1"/>
            </p:cNvSpPr>
            <p:nvPr/>
          </p:nvSpPr>
          <p:spPr bwMode="auto">
            <a:xfrm>
              <a:off x="1247" y="527"/>
              <a:ext cx="3039" cy="136"/>
            </a:xfrm>
            <a:prstGeom prst="downArrow">
              <a:avLst>
                <a:gd name="adj1" fmla="val 41685"/>
                <a:gd name="adj2" fmla="val 45056"/>
              </a:avLst>
            </a:prstGeom>
            <a:solidFill>
              <a:srgbClr val="FF6600"/>
            </a:solidFill>
            <a:ln w="19050" algn="ctr">
              <a:solidFill>
                <a:schemeClr val="tx1"/>
              </a:solidFill>
              <a:miter lim="800000"/>
              <a:headEnd/>
              <a:tailEnd/>
            </a:ln>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ru-RU" altLang="ru-RU" sz="1400" b="1" smtClean="0">
                <a:solidFill>
                  <a:prstClr val="black"/>
                </a:solidFill>
                <a:latin typeface="Times New Roman" pitchFamily="18" charset="0"/>
                <a:cs typeface="Arial" pitchFamily="34" charset="0"/>
              </a:endParaRPr>
            </a:p>
          </p:txBody>
        </p:sp>
        <p:sp>
          <p:nvSpPr>
            <p:cNvPr id="3" name="Прямоугольник 1"/>
            <p:cNvSpPr>
              <a:spLocks noChangeArrowheads="1"/>
            </p:cNvSpPr>
            <p:nvPr/>
          </p:nvSpPr>
          <p:spPr bwMode="auto">
            <a:xfrm>
              <a:off x="158" y="1752"/>
              <a:ext cx="5398" cy="862"/>
            </a:xfrm>
            <a:prstGeom prst="rect">
              <a:avLst/>
            </a:prstGeom>
            <a:solidFill>
              <a:schemeClr val="bg2">
                <a:alpha val="16000"/>
              </a:schemeClr>
            </a:solidFill>
            <a:ln w="3175" algn="ctr">
              <a:solidFill>
                <a:schemeClr val="tx1"/>
              </a:solidFill>
              <a:miter lim="800000"/>
              <a:headEnd/>
              <a:tailEnd/>
            </a:ln>
          </p:spPr>
          <p:txBody>
            <a:bodyPr lIns="36000" tIns="36000" rIns="36000" bIns="3600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ru-RU" altLang="ru-RU" sz="1600" b="1" smtClean="0">
                  <a:solidFill>
                    <a:prstClr val="black"/>
                  </a:solidFill>
                  <a:cs typeface="Times New Roman" pitchFamily="18" charset="0"/>
                </a:rPr>
                <a:t>Постановления Правительства Российской Федерации</a:t>
              </a:r>
            </a:p>
          </p:txBody>
        </p:sp>
        <p:sp>
          <p:nvSpPr>
            <p:cNvPr id="5" name="Скругленный прямоугольник 4"/>
            <p:cNvSpPr>
              <a:spLocks noChangeArrowheads="1"/>
            </p:cNvSpPr>
            <p:nvPr/>
          </p:nvSpPr>
          <p:spPr bwMode="auto">
            <a:xfrm>
              <a:off x="240" y="3135"/>
              <a:ext cx="1501" cy="922"/>
            </a:xfrm>
            <a:prstGeom prst="roundRect">
              <a:avLst>
                <a:gd name="adj" fmla="val 16667"/>
              </a:avLst>
            </a:prstGeom>
            <a:solidFill>
              <a:srgbClr val="CCFFCC"/>
            </a:solidFill>
            <a:ln w="19050" algn="ctr">
              <a:solidFill>
                <a:srgbClr val="FFFF00"/>
              </a:solidFill>
              <a:round/>
              <a:headEnd/>
              <a:tailEnd/>
            </a:ln>
          </p:spPr>
          <p:txBody>
            <a:bodyPr lIns="36000" tIns="36000" rIns="36000" bIns="3600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ru-RU" altLang="ru-RU" sz="1200" b="1" smtClean="0">
                  <a:solidFill>
                    <a:prstClr val="black"/>
                  </a:solidFill>
                  <a:cs typeface="Arial" pitchFamily="34" charset="0"/>
                </a:rPr>
                <a:t>Документы, регулирующие вопросы организации  работ по ТЗИ</a:t>
              </a:r>
            </a:p>
          </p:txBody>
        </p:sp>
        <p:sp>
          <p:nvSpPr>
            <p:cNvPr id="30" name="Скругленный прямоугольник 29"/>
            <p:cNvSpPr>
              <a:spLocks noChangeArrowheads="1"/>
            </p:cNvSpPr>
            <p:nvPr/>
          </p:nvSpPr>
          <p:spPr bwMode="auto">
            <a:xfrm>
              <a:off x="2102" y="3135"/>
              <a:ext cx="1501" cy="922"/>
            </a:xfrm>
            <a:prstGeom prst="roundRect">
              <a:avLst>
                <a:gd name="adj" fmla="val 16667"/>
              </a:avLst>
            </a:prstGeom>
            <a:solidFill>
              <a:srgbClr val="CCFFCC"/>
            </a:solidFill>
            <a:ln w="19050" algn="ctr">
              <a:solidFill>
                <a:srgbClr val="FFFF00"/>
              </a:solidFill>
              <a:round/>
              <a:headEnd/>
              <a:tailEnd/>
            </a:ln>
          </p:spPr>
          <p:txBody>
            <a:bodyPr lIns="36000" tIns="36000" rIns="36000" bIns="3600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ru-RU" altLang="ru-RU" sz="1200" b="1" smtClean="0">
                  <a:solidFill>
                    <a:prstClr val="black"/>
                  </a:solidFill>
                  <a:cs typeface="Arial" pitchFamily="34" charset="0"/>
                </a:rPr>
                <a:t>Документы, регулирующие вопросы выполнения комплекса мероприятий </a:t>
              </a:r>
              <a:br>
                <a:rPr lang="ru-RU" altLang="ru-RU" sz="1200" b="1" smtClean="0">
                  <a:solidFill>
                    <a:prstClr val="black"/>
                  </a:solidFill>
                  <a:cs typeface="Arial" pitchFamily="34" charset="0"/>
                </a:rPr>
              </a:br>
              <a:r>
                <a:rPr lang="ru-RU" altLang="ru-RU" sz="1200" b="1" smtClean="0">
                  <a:solidFill>
                    <a:prstClr val="black"/>
                  </a:solidFill>
                  <a:cs typeface="Arial" pitchFamily="34" charset="0"/>
                </a:rPr>
                <a:t>по предотвращению утечки информации </a:t>
              </a:r>
              <a:br>
                <a:rPr lang="ru-RU" altLang="ru-RU" sz="1200" b="1" smtClean="0">
                  <a:solidFill>
                    <a:prstClr val="black"/>
                  </a:solidFill>
                  <a:cs typeface="Arial" pitchFamily="34" charset="0"/>
                </a:rPr>
              </a:br>
              <a:r>
                <a:rPr lang="ru-RU" altLang="ru-RU" sz="1200" b="1" smtClean="0">
                  <a:solidFill>
                    <a:prstClr val="black"/>
                  </a:solidFill>
                  <a:cs typeface="Arial" pitchFamily="34" charset="0"/>
                </a:rPr>
                <a:t>по техническим каналам</a:t>
              </a:r>
            </a:p>
          </p:txBody>
        </p:sp>
        <p:sp>
          <p:nvSpPr>
            <p:cNvPr id="32" name="Скругленный прямоугольник 31"/>
            <p:cNvSpPr>
              <a:spLocks noChangeArrowheads="1"/>
            </p:cNvSpPr>
            <p:nvPr/>
          </p:nvSpPr>
          <p:spPr bwMode="auto">
            <a:xfrm>
              <a:off x="3866" y="3143"/>
              <a:ext cx="1501" cy="922"/>
            </a:xfrm>
            <a:prstGeom prst="roundRect">
              <a:avLst>
                <a:gd name="adj" fmla="val 16667"/>
              </a:avLst>
            </a:prstGeom>
            <a:solidFill>
              <a:srgbClr val="CCFFCC"/>
            </a:solidFill>
            <a:ln w="19050" algn="ctr">
              <a:solidFill>
                <a:srgbClr val="FFFF00"/>
              </a:solidFill>
              <a:round/>
              <a:headEnd/>
              <a:tailEnd/>
            </a:ln>
          </p:spPr>
          <p:txBody>
            <a:bodyPr lIns="36000" tIns="36000" rIns="36000" bIns="3600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ru-RU" altLang="ru-RU" sz="1200" b="1" smtClean="0">
                  <a:solidFill>
                    <a:prstClr val="black"/>
                  </a:solidFill>
                  <a:cs typeface="Arial" pitchFamily="34" charset="0"/>
                </a:rPr>
                <a:t>Документы, регулирующие вопросы выполнения комплекса мероприятий </a:t>
              </a:r>
              <a:br>
                <a:rPr lang="ru-RU" altLang="ru-RU" sz="1200" b="1" smtClean="0">
                  <a:solidFill>
                    <a:prstClr val="black"/>
                  </a:solidFill>
                  <a:cs typeface="Arial" pitchFamily="34" charset="0"/>
                </a:rPr>
              </a:br>
              <a:r>
                <a:rPr lang="ru-RU" altLang="ru-RU" sz="1200" b="1" smtClean="0">
                  <a:solidFill>
                    <a:prstClr val="black"/>
                  </a:solidFill>
                  <a:cs typeface="Arial" pitchFamily="34" charset="0"/>
                </a:rPr>
                <a:t>по предотвращению  несанкционированного доступа к информации</a:t>
              </a:r>
            </a:p>
          </p:txBody>
        </p:sp>
        <p:sp>
          <p:nvSpPr>
            <p:cNvPr id="19" name="Прямоугольник с двумя вырезанными противолежащими углами 18"/>
            <p:cNvSpPr/>
            <p:nvPr/>
          </p:nvSpPr>
          <p:spPr>
            <a:xfrm>
              <a:off x="703" y="980"/>
              <a:ext cx="2886" cy="301"/>
            </a:xfrm>
            <a:prstGeom prst="snip2DiagRect">
              <a:avLst/>
            </a:prstGeom>
            <a:solidFill>
              <a:schemeClr val="tx2">
                <a:lumMod val="40000"/>
                <a:lumOff val="6000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endParaRPr lang="ru-RU" sz="1200" dirty="0">
                <a:solidFill>
                  <a:prstClr val="white"/>
                </a:solidFill>
                <a:latin typeface="Arial" pitchFamily="34" charset="0"/>
                <a:ea typeface="Calibri"/>
                <a:cs typeface="Arial" pitchFamily="34" charset="0"/>
              </a:endParaRPr>
            </a:p>
          </p:txBody>
        </p:sp>
        <p:sp>
          <p:nvSpPr>
            <p:cNvPr id="20" name="Прямоугольник с двумя вырезанными противолежащими углами 19"/>
            <p:cNvSpPr/>
            <p:nvPr/>
          </p:nvSpPr>
          <p:spPr>
            <a:xfrm>
              <a:off x="1520" y="1028"/>
              <a:ext cx="2543" cy="296"/>
            </a:xfrm>
            <a:prstGeom prst="snip2DiagRect">
              <a:avLst/>
            </a:prstGeom>
            <a:solidFill>
              <a:schemeClr val="tx2">
                <a:lumMod val="40000"/>
                <a:lumOff val="60000"/>
              </a:schemeClr>
            </a:solid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endParaRPr lang="ru-RU" sz="1200" dirty="0">
                <a:solidFill>
                  <a:prstClr val="white"/>
                </a:solidFill>
                <a:latin typeface="Arial" pitchFamily="34" charset="0"/>
                <a:ea typeface="Calibri"/>
                <a:cs typeface="Arial" pitchFamily="34" charset="0"/>
              </a:endParaRPr>
            </a:p>
          </p:txBody>
        </p:sp>
        <p:sp>
          <p:nvSpPr>
            <p:cNvPr id="21" name="Прямоугольник с двумя вырезанными противолежащими углами 20"/>
            <p:cNvSpPr/>
            <p:nvPr/>
          </p:nvSpPr>
          <p:spPr>
            <a:xfrm>
              <a:off x="2354" y="1070"/>
              <a:ext cx="2613" cy="319"/>
            </a:xfrm>
            <a:prstGeom prst="snip2DiagRect">
              <a:avLst/>
            </a:prstGeom>
            <a:solidFill>
              <a:schemeClr val="tx2">
                <a:lumMod val="40000"/>
                <a:lumOff val="6000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ru-RU" altLang="ru-RU" sz="1400" b="1" smtClean="0">
                <a:solidFill>
                  <a:prstClr val="black"/>
                </a:solidFill>
                <a:cs typeface="Arial" pitchFamily="34" charset="0"/>
              </a:endParaRPr>
            </a:p>
          </p:txBody>
        </p:sp>
        <p:sp>
          <p:nvSpPr>
            <p:cNvPr id="89112" name="Rectangle 24"/>
            <p:cNvSpPr>
              <a:spLocks noChangeArrowheads="1"/>
            </p:cNvSpPr>
            <p:nvPr/>
          </p:nvSpPr>
          <p:spPr bwMode="auto">
            <a:xfrm>
              <a:off x="249" y="1979"/>
              <a:ext cx="2495" cy="576"/>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ru-RU" altLang="ru-RU" sz="1200" b="1" smtClean="0">
                  <a:solidFill>
                    <a:prstClr val="black"/>
                  </a:solidFill>
                  <a:latin typeface="Arial" pitchFamily="34" charset="0"/>
                  <a:cs typeface="+mn-cs"/>
                </a:rPr>
                <a:t>Положение о государственной</a:t>
              </a:r>
            </a:p>
            <a:p>
              <a:pPr algn="ctr" eaLnBrk="0" hangingPunct="0"/>
              <a:r>
                <a:rPr lang="ru-RU" altLang="ru-RU" sz="1200" b="1" smtClean="0">
                  <a:solidFill>
                    <a:prstClr val="black"/>
                  </a:solidFill>
                  <a:latin typeface="Arial" pitchFamily="34" charset="0"/>
                  <a:cs typeface="+mn-cs"/>
                </a:rPr>
                <a:t>системе защиты информации в РФ</a:t>
              </a:r>
            </a:p>
            <a:p>
              <a:pPr algn="ctr" eaLnBrk="0" hangingPunct="0"/>
              <a:r>
                <a:rPr lang="ru-RU" altLang="ru-RU" sz="1200" b="1" smtClean="0">
                  <a:solidFill>
                    <a:prstClr val="black"/>
                  </a:solidFill>
                  <a:latin typeface="Arial" pitchFamily="34" charset="0"/>
                  <a:cs typeface="+mn-cs"/>
                </a:rPr>
                <a:t>от ИТР и от ее утечки по  техническим каналам</a:t>
              </a:r>
              <a:endParaRPr lang="ru-RU" altLang="ru-RU" smtClean="0">
                <a:solidFill>
                  <a:prstClr val="black"/>
                </a:solidFill>
                <a:latin typeface="Arial" pitchFamily="34" charset="0"/>
                <a:cs typeface="+mn-cs"/>
              </a:endParaRPr>
            </a:p>
          </p:txBody>
        </p:sp>
        <p:sp>
          <p:nvSpPr>
            <p:cNvPr id="89114" name="Rectangle 26"/>
            <p:cNvSpPr>
              <a:spLocks noChangeArrowheads="1"/>
            </p:cNvSpPr>
            <p:nvPr/>
          </p:nvSpPr>
          <p:spPr bwMode="auto">
            <a:xfrm>
              <a:off x="2925" y="1979"/>
              <a:ext cx="2495" cy="576"/>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ltLang="ru-RU" sz="1200" b="1" smtClean="0">
                  <a:solidFill>
                    <a:prstClr val="black"/>
                  </a:solidFill>
                  <a:latin typeface="Arial" pitchFamily="34" charset="0"/>
                  <a:cs typeface="+mn-cs"/>
                </a:rPr>
                <a:t>Инструкция по обеспечению</a:t>
              </a:r>
            </a:p>
            <a:p>
              <a:pPr algn="ctr"/>
              <a:r>
                <a:rPr lang="ru-RU" altLang="ru-RU" sz="1200" b="1" smtClean="0">
                  <a:solidFill>
                    <a:prstClr val="black"/>
                  </a:solidFill>
                  <a:latin typeface="Arial" pitchFamily="34" charset="0"/>
                  <a:cs typeface="+mn-cs"/>
                </a:rPr>
                <a:t> режима секретности в Российской Федерации</a:t>
              </a:r>
              <a:r>
                <a:rPr lang="ru-RU" altLang="ru-RU" b="1" smtClean="0">
                  <a:solidFill>
                    <a:prstClr val="black"/>
                  </a:solidFill>
                  <a:latin typeface="Arial" pitchFamily="34" charset="0"/>
                  <a:cs typeface="+mn-cs"/>
                </a:rPr>
                <a:t> </a:t>
              </a:r>
              <a:endParaRPr lang="ru-RU" altLang="ru-RU" smtClean="0">
                <a:solidFill>
                  <a:prstClr val="black"/>
                </a:solidFill>
                <a:latin typeface="Arial" pitchFamily="34" charset="0"/>
                <a:cs typeface="+mn-cs"/>
              </a:endParaRPr>
            </a:p>
          </p:txBody>
        </p:sp>
        <p:sp>
          <p:nvSpPr>
            <p:cNvPr id="4" name="Прямоугольник 1"/>
            <p:cNvSpPr>
              <a:spLocks noChangeArrowheads="1"/>
            </p:cNvSpPr>
            <p:nvPr/>
          </p:nvSpPr>
          <p:spPr bwMode="auto">
            <a:xfrm>
              <a:off x="158" y="709"/>
              <a:ext cx="5398" cy="771"/>
            </a:xfrm>
            <a:prstGeom prst="rect">
              <a:avLst/>
            </a:prstGeom>
            <a:solidFill>
              <a:schemeClr val="bg2">
                <a:alpha val="16000"/>
              </a:schemeClr>
            </a:solidFill>
            <a:ln w="3175" algn="ctr">
              <a:solidFill>
                <a:schemeClr val="tx1"/>
              </a:solidFill>
              <a:miter lim="800000"/>
              <a:headEnd/>
              <a:tailEnd/>
            </a:ln>
          </p:spPr>
          <p:txBody>
            <a:bodyPr lIns="36000" tIns="36000" rIns="36000" bIns="3600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ru-RU" altLang="ru-RU" sz="1600" b="1" smtClean="0">
                  <a:solidFill>
                    <a:prstClr val="black"/>
                  </a:solidFill>
                  <a:cs typeface="Times New Roman" pitchFamily="18" charset="0"/>
                </a:rPr>
                <a:t>Решения Межведомственной комиссии по защите государственной тайны</a:t>
              </a:r>
            </a:p>
          </p:txBody>
        </p:sp>
        <p:sp>
          <p:nvSpPr>
            <p:cNvPr id="6" name="Стрелка вниз 6"/>
            <p:cNvSpPr>
              <a:spLocks noChangeArrowheads="1"/>
            </p:cNvSpPr>
            <p:nvPr/>
          </p:nvSpPr>
          <p:spPr bwMode="auto">
            <a:xfrm>
              <a:off x="1247" y="1525"/>
              <a:ext cx="3039" cy="136"/>
            </a:xfrm>
            <a:prstGeom prst="downArrow">
              <a:avLst>
                <a:gd name="adj1" fmla="val 41685"/>
                <a:gd name="adj2" fmla="val 45056"/>
              </a:avLst>
            </a:prstGeom>
            <a:solidFill>
              <a:srgbClr val="FF6600"/>
            </a:solidFill>
            <a:ln w="19050" algn="ctr">
              <a:solidFill>
                <a:schemeClr val="tx1"/>
              </a:solidFill>
              <a:miter lim="800000"/>
              <a:headEnd/>
              <a:tailEnd/>
            </a:ln>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ru-RU" altLang="ru-RU" sz="1400" b="1" smtClean="0">
                <a:solidFill>
                  <a:prstClr val="black"/>
                </a:solidFill>
                <a:latin typeface="Times New Roman" pitchFamily="18" charset="0"/>
                <a:cs typeface="Arial" pitchFamily="34" charset="0"/>
              </a:endParaRPr>
            </a:p>
          </p:txBody>
        </p:sp>
        <p:sp>
          <p:nvSpPr>
            <p:cNvPr id="8" name="Стрелка вниз 6"/>
            <p:cNvSpPr>
              <a:spLocks noChangeArrowheads="1"/>
            </p:cNvSpPr>
            <p:nvPr/>
          </p:nvSpPr>
          <p:spPr bwMode="auto">
            <a:xfrm>
              <a:off x="1247" y="2659"/>
              <a:ext cx="3039" cy="136"/>
            </a:xfrm>
            <a:prstGeom prst="downArrow">
              <a:avLst>
                <a:gd name="adj1" fmla="val 41685"/>
                <a:gd name="adj2" fmla="val 45056"/>
              </a:avLst>
            </a:prstGeom>
            <a:solidFill>
              <a:srgbClr val="FF6600"/>
            </a:solidFill>
            <a:ln w="19050" algn="ctr">
              <a:solidFill>
                <a:schemeClr val="tx1"/>
              </a:solidFill>
              <a:miter lim="800000"/>
              <a:headEnd/>
              <a:tailEnd/>
            </a:ln>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ru-RU" altLang="ru-RU" sz="1400" b="1" smtClean="0">
                <a:solidFill>
                  <a:prstClr val="black"/>
                </a:solidFill>
                <a:latin typeface="Times New Roman" pitchFamily="18" charset="0"/>
                <a:cs typeface="Arial" pitchFamily="34" charset="0"/>
              </a:endParaRPr>
            </a:p>
          </p:txBody>
        </p:sp>
      </p:grpSp>
    </p:spTree>
    <p:extLst>
      <p:ext uri="{BB962C8B-B14F-4D97-AF65-F5344CB8AC3E}">
        <p14:creationId xmlns:p14="http://schemas.microsoft.com/office/powerpoint/2010/main" val="13210473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Номер слайда 5"/>
          <p:cNvSpPr>
            <a:spLocks noGrp="1"/>
          </p:cNvSpPr>
          <p:nvPr>
            <p:ph type="sldNum" sz="quarter" idx="12"/>
          </p:nvPr>
        </p:nvSpPr>
        <p:spPr/>
        <p:txBody>
          <a:bodyPr/>
          <a:lstStyle/>
          <a:p>
            <a:fld id="{465176C0-4108-4172-872D-8A6751C77226}" type="slidenum">
              <a:rPr lang="ru-RU" altLang="ru-RU"/>
              <a:pPr/>
              <a:t>58</a:t>
            </a:fld>
            <a:endParaRPr lang="ru-RU" altLang="ru-RU"/>
          </a:p>
        </p:txBody>
      </p:sp>
      <p:sp>
        <p:nvSpPr>
          <p:cNvPr id="16" name="Скругленный прямоугольник 15"/>
          <p:cNvSpPr>
            <a:spLocks noChangeArrowheads="1"/>
          </p:cNvSpPr>
          <p:nvPr/>
        </p:nvSpPr>
        <p:spPr bwMode="auto">
          <a:xfrm>
            <a:off x="193675" y="188913"/>
            <a:ext cx="8521700" cy="396875"/>
          </a:xfrm>
          <a:prstGeom prst="roundRect">
            <a:avLst>
              <a:gd name="adj" fmla="val 16667"/>
            </a:avLst>
          </a:prstGeom>
          <a:solidFill>
            <a:srgbClr val="FFCC99"/>
          </a:solidFill>
          <a:ln w="22225" algn="ctr">
            <a:solidFill>
              <a:schemeClr val="tx1"/>
            </a:solidFill>
            <a:round/>
            <a:headEnd/>
            <a:tailEnd/>
          </a:ln>
        </p:spPr>
        <p:txBody>
          <a:bodyPr lIns="36000" tIns="36000" rIns="36000" bIns="3600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ru-RU" altLang="ru-RU" b="1" smtClean="0">
                <a:solidFill>
                  <a:srgbClr val="FFFF00"/>
                </a:solidFill>
                <a:effectLst>
                  <a:outerShdw blurRad="38100" dist="38100" dir="2700000" algn="tl">
                    <a:srgbClr val="000000"/>
                  </a:outerShdw>
                </a:effectLst>
                <a:cs typeface="Times New Roman" pitchFamily="18" charset="0"/>
              </a:rPr>
              <a:t>152-ФЗ </a:t>
            </a:r>
            <a:r>
              <a:rPr lang="ru-RU" altLang="ru-RU" b="1" smtClean="0">
                <a:solidFill>
                  <a:srgbClr val="FFFF00"/>
                </a:solidFill>
                <a:effectLst>
                  <a:outerShdw blurRad="38100" dist="38100" dir="2700000" algn="tl">
                    <a:srgbClr val="000000"/>
                  </a:outerShdw>
                </a:effectLst>
                <a:ea typeface="Calibri" pitchFamily="34" charset="0"/>
                <a:cs typeface="Times New Roman" pitchFamily="18" charset="0"/>
              </a:rPr>
              <a:t> «О персональных данных» </a:t>
            </a:r>
            <a:endParaRPr lang="ru-RU" altLang="ru-RU" b="1" smtClean="0">
              <a:solidFill>
                <a:srgbClr val="FFFF00"/>
              </a:solidFill>
              <a:effectLst>
                <a:outerShdw blurRad="38100" dist="38100" dir="2700000" algn="tl">
                  <a:srgbClr val="000000"/>
                </a:outerShdw>
              </a:effectLst>
              <a:latin typeface="Times New Roman" pitchFamily="18" charset="0"/>
              <a:ea typeface="Calibri" pitchFamily="34" charset="0"/>
              <a:cs typeface="Times New Roman" pitchFamily="18" charset="0"/>
            </a:endParaRPr>
          </a:p>
        </p:txBody>
      </p:sp>
      <p:grpSp>
        <p:nvGrpSpPr>
          <p:cNvPr id="90131" name="Group 19"/>
          <p:cNvGrpSpPr>
            <a:grpSpLocks/>
          </p:cNvGrpSpPr>
          <p:nvPr/>
        </p:nvGrpSpPr>
        <p:grpSpPr bwMode="auto">
          <a:xfrm>
            <a:off x="384175" y="692150"/>
            <a:ext cx="8199438" cy="5792788"/>
            <a:chOff x="242" y="436"/>
            <a:chExt cx="5165" cy="3649"/>
          </a:xfrm>
        </p:grpSpPr>
        <p:sp>
          <p:nvSpPr>
            <p:cNvPr id="23" name="Прямоугольник с двумя вырезанными противолежащими углами 22"/>
            <p:cNvSpPr>
              <a:spLocks/>
            </p:cNvSpPr>
            <p:nvPr/>
          </p:nvSpPr>
          <p:spPr bwMode="auto">
            <a:xfrm>
              <a:off x="242" y="2160"/>
              <a:ext cx="5079" cy="210"/>
            </a:xfrm>
            <a:custGeom>
              <a:avLst/>
              <a:gdLst>
                <a:gd name="T0" fmla="*/ 0 w 8063466"/>
                <a:gd name="T1" fmla="*/ 0 h 334125"/>
                <a:gd name="T2" fmla="*/ 8007777 w 8063466"/>
                <a:gd name="T3" fmla="*/ 0 h 334125"/>
                <a:gd name="T4" fmla="*/ 8063466 w 8063466"/>
                <a:gd name="T5" fmla="*/ 55689 h 334125"/>
                <a:gd name="T6" fmla="*/ 8063466 w 8063466"/>
                <a:gd name="T7" fmla="*/ 334125 h 334125"/>
                <a:gd name="T8" fmla="*/ 8063466 w 8063466"/>
                <a:gd name="T9" fmla="*/ 334125 h 334125"/>
                <a:gd name="T10" fmla="*/ 55689 w 8063466"/>
                <a:gd name="T11" fmla="*/ 334125 h 334125"/>
                <a:gd name="T12" fmla="*/ 0 w 8063466"/>
                <a:gd name="T13" fmla="*/ 278436 h 334125"/>
                <a:gd name="T14" fmla="*/ 0 w 8063466"/>
                <a:gd name="T15" fmla="*/ 0 h 334125"/>
                <a:gd name="T16" fmla="*/ 0 60000 65536"/>
                <a:gd name="T17" fmla="*/ 0 60000 65536"/>
                <a:gd name="T18" fmla="*/ 0 60000 65536"/>
                <a:gd name="T19" fmla="*/ 0 60000 65536"/>
                <a:gd name="T20" fmla="*/ 0 60000 65536"/>
                <a:gd name="T21" fmla="*/ 0 60000 65536"/>
                <a:gd name="T22" fmla="*/ 0 60000 65536"/>
                <a:gd name="T23" fmla="*/ 0 60000 65536"/>
                <a:gd name="T24" fmla="*/ 0 w 8063466"/>
                <a:gd name="T25" fmla="*/ 0 h 334125"/>
                <a:gd name="T26" fmla="*/ 8063466 w 8063466"/>
                <a:gd name="T27" fmla="*/ 334125 h 3341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63466" h="334125">
                  <a:moveTo>
                    <a:pt x="0" y="0"/>
                  </a:moveTo>
                  <a:lnTo>
                    <a:pt x="8007777" y="0"/>
                  </a:lnTo>
                  <a:lnTo>
                    <a:pt x="8063466" y="55689"/>
                  </a:lnTo>
                  <a:lnTo>
                    <a:pt x="8063466" y="334125"/>
                  </a:lnTo>
                  <a:lnTo>
                    <a:pt x="55689" y="334125"/>
                  </a:lnTo>
                  <a:lnTo>
                    <a:pt x="0" y="278436"/>
                  </a:lnTo>
                  <a:lnTo>
                    <a:pt x="0" y="0"/>
                  </a:lnTo>
                  <a:close/>
                </a:path>
              </a:pathLst>
            </a:custGeom>
            <a:solidFill>
              <a:srgbClr val="CCFFCC"/>
            </a:solidFill>
            <a:ln w="22225" algn="ctr">
              <a:solidFill>
                <a:srgbClr val="FF0000"/>
              </a:solidFill>
              <a:miter lim="800000"/>
              <a:headEnd/>
              <a:tailEnd/>
            </a:ln>
          </p:spPr>
          <p:txBody>
            <a:bodyPr lIns="36000" tIns="36000" rIns="36000" bIns="3600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Aft>
                  <a:spcPts val="600"/>
                </a:spcAft>
              </a:pPr>
              <a:r>
                <a:rPr lang="ru-RU" altLang="ru-RU" sz="1400" b="1" smtClean="0">
                  <a:solidFill>
                    <a:prstClr val="black"/>
                  </a:solidFill>
                  <a:cs typeface="Times New Roman" pitchFamily="18" charset="0"/>
                </a:rPr>
                <a:t>НПА и методические д</a:t>
              </a:r>
              <a:r>
                <a:rPr lang="ru-RU" altLang="ru-RU" sz="1400" b="1" smtClean="0">
                  <a:solidFill>
                    <a:prstClr val="black"/>
                  </a:solidFill>
                  <a:ea typeface="Calibri" pitchFamily="34" charset="0"/>
                  <a:cs typeface="Times New Roman" pitchFamily="18" charset="0"/>
                </a:rPr>
                <a:t>окументы ФСТЭК России</a:t>
              </a:r>
            </a:p>
          </p:txBody>
        </p:sp>
        <p:sp>
          <p:nvSpPr>
            <p:cNvPr id="5" name="Скругленный прямоугольник 4"/>
            <p:cNvSpPr>
              <a:spLocks noChangeArrowheads="1"/>
            </p:cNvSpPr>
            <p:nvPr/>
          </p:nvSpPr>
          <p:spPr bwMode="auto">
            <a:xfrm>
              <a:off x="2109" y="2597"/>
              <a:ext cx="1557" cy="1488"/>
            </a:xfrm>
            <a:prstGeom prst="roundRect">
              <a:avLst>
                <a:gd name="adj" fmla="val 16667"/>
              </a:avLst>
            </a:prstGeom>
            <a:solidFill>
              <a:srgbClr val="CCFFCC"/>
            </a:solidFill>
            <a:ln w="22225" algn="ctr">
              <a:solidFill>
                <a:srgbClr val="FF0000"/>
              </a:solidFill>
              <a:round/>
              <a:headEnd/>
              <a:tailEnd/>
            </a:ln>
          </p:spPr>
          <p:txBody>
            <a:bodyPr lIns="36000" tIns="36000" rIns="36000" bIns="3600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ru-RU" altLang="ru-RU" sz="1200" smtClean="0">
                  <a:solidFill>
                    <a:prstClr val="black"/>
                  </a:solidFill>
                  <a:cs typeface="Arial" pitchFamily="34" charset="0"/>
                </a:rPr>
                <a:t>Документы, </a:t>
              </a:r>
              <a:br>
                <a:rPr lang="ru-RU" altLang="ru-RU" sz="1200" smtClean="0">
                  <a:solidFill>
                    <a:prstClr val="black"/>
                  </a:solidFill>
                  <a:cs typeface="Arial" pitchFamily="34" charset="0"/>
                </a:rPr>
              </a:br>
              <a:r>
                <a:rPr lang="ru-RU" altLang="ru-RU" sz="1200" smtClean="0">
                  <a:solidFill>
                    <a:prstClr val="black"/>
                  </a:solidFill>
                  <a:cs typeface="Arial" pitchFamily="34" charset="0"/>
                </a:rPr>
                <a:t>регулирующие вопросы </a:t>
              </a:r>
            </a:p>
            <a:p>
              <a:pPr algn="ctr"/>
              <a:r>
                <a:rPr lang="ru-RU" altLang="ru-RU" sz="1200" smtClean="0">
                  <a:solidFill>
                    <a:prstClr val="black"/>
                  </a:solidFill>
                  <a:cs typeface="Arial" pitchFamily="34" charset="0"/>
                </a:rPr>
                <a:t>защиты информации </a:t>
              </a:r>
              <a:br>
                <a:rPr lang="ru-RU" altLang="ru-RU" sz="1200" smtClean="0">
                  <a:solidFill>
                    <a:prstClr val="black"/>
                  </a:solidFill>
                  <a:cs typeface="Arial" pitchFamily="34" charset="0"/>
                </a:rPr>
              </a:br>
              <a:r>
                <a:rPr lang="ru-RU" altLang="ru-RU" sz="1200" smtClean="0">
                  <a:solidFill>
                    <a:prstClr val="black"/>
                  </a:solidFill>
                  <a:cs typeface="Arial" pitchFamily="34" charset="0"/>
                </a:rPr>
                <a:t>от ее утечки по техническим каналам и предотвращения  НСД к информации </a:t>
              </a:r>
            </a:p>
          </p:txBody>
        </p:sp>
        <p:sp>
          <p:nvSpPr>
            <p:cNvPr id="26" name="Стрелка вниз 25"/>
            <p:cNvSpPr>
              <a:spLocks noChangeArrowheads="1"/>
            </p:cNvSpPr>
            <p:nvPr/>
          </p:nvSpPr>
          <p:spPr bwMode="auto">
            <a:xfrm>
              <a:off x="2393" y="2443"/>
              <a:ext cx="850" cy="87"/>
            </a:xfrm>
            <a:prstGeom prst="downArrow">
              <a:avLst>
                <a:gd name="adj1" fmla="val 50000"/>
                <a:gd name="adj2" fmla="val 50000"/>
              </a:avLst>
            </a:prstGeom>
            <a:solidFill>
              <a:srgbClr val="CCFFCC"/>
            </a:solidFill>
            <a:ln w="22225" algn="ctr">
              <a:solidFill>
                <a:srgbClr val="FF0000"/>
              </a:solidFill>
              <a:miter lim="800000"/>
              <a:headEnd/>
              <a:tailEnd/>
            </a:ln>
          </p:spPr>
          <p:txBody>
            <a:bodyPr lIns="36000" tIns="36000" rIns="36000" bIns="36000" anchor="ctr"/>
            <a:lstStyle/>
            <a:p>
              <a:pPr algn="ctr">
                <a:spcAft>
                  <a:spcPts val="600"/>
                </a:spcAft>
                <a:defRPr/>
              </a:pPr>
              <a:endParaRPr lang="ru-RU" sz="1400">
                <a:solidFill>
                  <a:prstClr val="white"/>
                </a:solidFill>
                <a:latin typeface="Arial"/>
                <a:ea typeface="Calibri"/>
                <a:cs typeface="Times New Roman"/>
              </a:endParaRPr>
            </a:p>
          </p:txBody>
        </p:sp>
        <p:sp>
          <p:nvSpPr>
            <p:cNvPr id="32" name="Скругленный прямоугольник 31"/>
            <p:cNvSpPr>
              <a:spLocks noChangeArrowheads="1"/>
            </p:cNvSpPr>
            <p:nvPr/>
          </p:nvSpPr>
          <p:spPr bwMode="auto">
            <a:xfrm>
              <a:off x="3833" y="2597"/>
              <a:ext cx="1574" cy="1488"/>
            </a:xfrm>
            <a:prstGeom prst="roundRect">
              <a:avLst>
                <a:gd name="adj" fmla="val 16667"/>
              </a:avLst>
            </a:prstGeom>
            <a:solidFill>
              <a:srgbClr val="CCFFCC"/>
            </a:solidFill>
            <a:ln w="22225" algn="ctr">
              <a:solidFill>
                <a:srgbClr val="FF0000"/>
              </a:solidFill>
              <a:round/>
              <a:headEnd/>
              <a:tailEnd/>
            </a:ln>
          </p:spPr>
          <p:txBody>
            <a:bodyPr lIns="36000" tIns="36000" rIns="36000" bIns="3600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Aft>
                  <a:spcPts val="600"/>
                </a:spcAft>
              </a:pPr>
              <a:r>
                <a:rPr lang="ru-RU" altLang="ru-RU" sz="1200" smtClean="0">
                  <a:solidFill>
                    <a:prstClr val="black"/>
                  </a:solidFill>
                  <a:cs typeface="Arial" pitchFamily="34" charset="0"/>
                </a:rPr>
                <a:t>Методические документы, регулирующие вопросы актуальных угроз безопасности персональных данных при их обработке в информационных системах персональных данных</a:t>
              </a:r>
            </a:p>
          </p:txBody>
        </p:sp>
        <p:sp>
          <p:nvSpPr>
            <p:cNvPr id="39" name="Стрелка вниз 38"/>
            <p:cNvSpPr>
              <a:spLocks noChangeArrowheads="1"/>
            </p:cNvSpPr>
            <p:nvPr/>
          </p:nvSpPr>
          <p:spPr bwMode="auto">
            <a:xfrm>
              <a:off x="4154" y="2437"/>
              <a:ext cx="849" cy="87"/>
            </a:xfrm>
            <a:prstGeom prst="downArrow">
              <a:avLst>
                <a:gd name="adj1" fmla="val 50000"/>
                <a:gd name="adj2" fmla="val 50000"/>
              </a:avLst>
            </a:prstGeom>
            <a:solidFill>
              <a:srgbClr val="CCFFCC"/>
            </a:solidFill>
            <a:ln w="22225" algn="ctr">
              <a:solidFill>
                <a:srgbClr val="FF0000"/>
              </a:solidFill>
              <a:miter lim="800000"/>
              <a:headEnd/>
              <a:tailEnd/>
            </a:ln>
          </p:spPr>
          <p:txBody>
            <a:bodyPr lIns="36000" tIns="36000" rIns="36000" bIns="36000" anchor="ctr"/>
            <a:lstStyle/>
            <a:p>
              <a:pPr algn="ctr">
                <a:spcAft>
                  <a:spcPts val="600"/>
                </a:spcAft>
                <a:defRPr/>
              </a:pPr>
              <a:endParaRPr lang="ru-RU" sz="1400">
                <a:solidFill>
                  <a:prstClr val="white"/>
                </a:solidFill>
                <a:latin typeface="Arial"/>
                <a:ea typeface="Calibri"/>
                <a:cs typeface="Times New Roman"/>
              </a:endParaRPr>
            </a:p>
          </p:txBody>
        </p:sp>
        <p:sp>
          <p:nvSpPr>
            <p:cNvPr id="18" name="Скругленный прямоугольник 17"/>
            <p:cNvSpPr>
              <a:spLocks noChangeArrowheads="1"/>
            </p:cNvSpPr>
            <p:nvPr/>
          </p:nvSpPr>
          <p:spPr bwMode="auto">
            <a:xfrm>
              <a:off x="242" y="940"/>
              <a:ext cx="2470" cy="1109"/>
            </a:xfrm>
            <a:prstGeom prst="roundRect">
              <a:avLst>
                <a:gd name="adj" fmla="val 16667"/>
              </a:avLst>
            </a:prstGeom>
            <a:solidFill>
              <a:schemeClr val="bg2"/>
            </a:solidFill>
            <a:ln w="22225" algn="ctr">
              <a:solidFill>
                <a:srgbClr val="FF0000"/>
              </a:solidFill>
              <a:round/>
              <a:headEnd/>
              <a:tailEnd/>
            </a:ln>
          </p:spPr>
          <p:txBody>
            <a:bodyPr lIns="36000" tIns="36000" rIns="36000" bIns="3600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Aft>
                  <a:spcPts val="600"/>
                </a:spcAft>
              </a:pPr>
              <a:r>
                <a:rPr lang="ru-RU" altLang="ru-RU" sz="1100" smtClean="0">
                  <a:solidFill>
                    <a:prstClr val="black"/>
                  </a:solidFill>
                  <a:cs typeface="Arial" pitchFamily="34" charset="0"/>
                </a:rPr>
                <a:t>Постановление Правительства</a:t>
              </a:r>
              <a:br>
                <a:rPr lang="ru-RU" altLang="ru-RU" sz="1100" smtClean="0">
                  <a:solidFill>
                    <a:prstClr val="black"/>
                  </a:solidFill>
                  <a:cs typeface="Arial" pitchFamily="34" charset="0"/>
                </a:rPr>
              </a:br>
              <a:r>
                <a:rPr lang="ru-RU" altLang="ru-RU" sz="1100" smtClean="0">
                  <a:solidFill>
                    <a:prstClr val="black"/>
                  </a:solidFill>
                  <a:cs typeface="Arial" pitchFamily="34" charset="0"/>
                </a:rPr>
                <a:t>  Российской </a:t>
              </a:r>
              <a:r>
                <a:rPr lang="ru-RU" altLang="ru-RU" sz="1200" smtClean="0">
                  <a:solidFill>
                    <a:prstClr val="black"/>
                  </a:solidFill>
                  <a:cs typeface="Arial" pitchFamily="34" charset="0"/>
                </a:rPr>
                <a:t>Федерации</a:t>
              </a:r>
            </a:p>
            <a:p>
              <a:pPr algn="ctr">
                <a:spcAft>
                  <a:spcPts val="600"/>
                </a:spcAft>
              </a:pPr>
              <a:r>
                <a:rPr lang="ru-RU" altLang="ru-RU" sz="1200" b="1" smtClean="0">
                  <a:solidFill>
                    <a:prstClr val="black"/>
                  </a:solidFill>
                  <a:cs typeface="Arial" pitchFamily="34" charset="0"/>
                </a:rPr>
                <a:t>№ 1119</a:t>
              </a:r>
            </a:p>
            <a:p>
              <a:pPr algn="ctr">
                <a:spcAft>
                  <a:spcPts val="600"/>
                </a:spcAft>
              </a:pPr>
              <a:r>
                <a:rPr lang="ru-RU" altLang="ru-RU" sz="1100" smtClean="0">
                  <a:solidFill>
                    <a:prstClr val="black"/>
                  </a:solidFill>
                  <a:cs typeface="Arial" pitchFamily="34" charset="0"/>
                </a:rPr>
                <a:t>«Об утверждении требований к защите персональных данных   при их обработке в информационных системах персональных данных»</a:t>
              </a:r>
            </a:p>
          </p:txBody>
        </p:sp>
        <p:sp>
          <p:nvSpPr>
            <p:cNvPr id="19" name="Стрелка вниз 18"/>
            <p:cNvSpPr>
              <a:spLocks noChangeArrowheads="1"/>
            </p:cNvSpPr>
            <p:nvPr/>
          </p:nvSpPr>
          <p:spPr bwMode="auto">
            <a:xfrm>
              <a:off x="634" y="436"/>
              <a:ext cx="4294" cy="409"/>
            </a:xfrm>
            <a:prstGeom prst="downArrow">
              <a:avLst>
                <a:gd name="adj1" fmla="val 50000"/>
                <a:gd name="adj2" fmla="val 50000"/>
              </a:avLst>
            </a:prstGeom>
            <a:solidFill>
              <a:schemeClr val="bg2"/>
            </a:solidFill>
            <a:ln w="22225" algn="ctr">
              <a:solidFill>
                <a:srgbClr val="FF0000"/>
              </a:solidFill>
              <a:miter lim="800000"/>
              <a:headEnd/>
              <a:tailEnd/>
            </a:ln>
          </p:spPr>
          <p:txBody>
            <a:bodyPr lIns="36000" tIns="36000" rIns="36000" bIns="3600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Aft>
                  <a:spcPts val="600"/>
                </a:spcAft>
              </a:pPr>
              <a:r>
                <a:rPr lang="ru-RU" altLang="ru-RU" sz="1400" b="1" smtClean="0">
                  <a:solidFill>
                    <a:prstClr val="black"/>
                  </a:solidFill>
                  <a:cs typeface="Times New Roman" pitchFamily="18" charset="0"/>
                </a:rPr>
                <a:t>НПА Правительства</a:t>
              </a:r>
            </a:p>
            <a:p>
              <a:pPr algn="ctr">
                <a:spcAft>
                  <a:spcPts val="600"/>
                </a:spcAft>
              </a:pPr>
              <a:r>
                <a:rPr lang="ru-RU" altLang="ru-RU" sz="1400" b="1" smtClean="0">
                  <a:solidFill>
                    <a:prstClr val="black"/>
                  </a:solidFill>
                  <a:cs typeface="Times New Roman" pitchFamily="18" charset="0"/>
                </a:rPr>
                <a:t>Российской Федерации</a:t>
              </a:r>
            </a:p>
          </p:txBody>
        </p:sp>
        <p:sp>
          <p:nvSpPr>
            <p:cNvPr id="20" name="Скругленный прямоугольник 19"/>
            <p:cNvSpPr>
              <a:spLocks noChangeArrowheads="1"/>
            </p:cNvSpPr>
            <p:nvPr/>
          </p:nvSpPr>
          <p:spPr bwMode="auto">
            <a:xfrm>
              <a:off x="242" y="2597"/>
              <a:ext cx="1649" cy="1488"/>
            </a:xfrm>
            <a:prstGeom prst="roundRect">
              <a:avLst>
                <a:gd name="adj" fmla="val 16667"/>
              </a:avLst>
            </a:prstGeom>
            <a:solidFill>
              <a:srgbClr val="CCFFCC"/>
            </a:solidFill>
            <a:ln w="22225" algn="ctr">
              <a:solidFill>
                <a:srgbClr val="FF0000"/>
              </a:solidFill>
              <a:round/>
              <a:headEnd/>
              <a:tailEnd/>
            </a:ln>
          </p:spPr>
          <p:txBody>
            <a:bodyPr lIns="36000" tIns="36000" rIns="36000" bIns="3600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Aft>
                  <a:spcPts val="600"/>
                </a:spcAft>
              </a:pPr>
              <a:r>
                <a:rPr lang="ru-RU" altLang="ru-RU" sz="1200" smtClean="0">
                  <a:solidFill>
                    <a:prstClr val="black"/>
                  </a:solidFill>
                  <a:cs typeface="Arial" pitchFamily="34" charset="0"/>
                </a:rPr>
                <a:t>«Состав и содержание организационных и технических мер по обеспечению безопасности персональных данных при их обработке </a:t>
              </a:r>
              <a:br>
                <a:rPr lang="ru-RU" altLang="ru-RU" sz="1200" smtClean="0">
                  <a:solidFill>
                    <a:prstClr val="black"/>
                  </a:solidFill>
                  <a:cs typeface="Arial" pitchFamily="34" charset="0"/>
                </a:rPr>
              </a:br>
              <a:r>
                <a:rPr lang="ru-RU" altLang="ru-RU" sz="1200" smtClean="0">
                  <a:solidFill>
                    <a:prstClr val="black"/>
                  </a:solidFill>
                  <a:cs typeface="Arial" pitchFamily="34" charset="0"/>
                </a:rPr>
                <a:t>в информационных системах персональных данных»</a:t>
              </a:r>
            </a:p>
            <a:p>
              <a:pPr algn="ctr">
                <a:spcAft>
                  <a:spcPts val="600"/>
                </a:spcAft>
              </a:pPr>
              <a:r>
                <a:rPr lang="ru-RU" altLang="ru-RU" sz="1200" smtClean="0">
                  <a:solidFill>
                    <a:prstClr val="black"/>
                  </a:solidFill>
                  <a:cs typeface="Arial" pitchFamily="34" charset="0"/>
                </a:rPr>
                <a:t>(утверждены приказом </a:t>
              </a:r>
              <a:br>
                <a:rPr lang="ru-RU" altLang="ru-RU" sz="1200" smtClean="0">
                  <a:solidFill>
                    <a:prstClr val="black"/>
                  </a:solidFill>
                  <a:cs typeface="Arial" pitchFamily="34" charset="0"/>
                </a:rPr>
              </a:br>
              <a:r>
                <a:rPr lang="ru-RU" altLang="ru-RU" sz="1200" smtClean="0">
                  <a:solidFill>
                    <a:prstClr val="black"/>
                  </a:solidFill>
                  <a:cs typeface="Arial" pitchFamily="34" charset="0"/>
                </a:rPr>
                <a:t>ФСТЭК России </a:t>
              </a:r>
              <a:br>
                <a:rPr lang="ru-RU" altLang="ru-RU" sz="1200" smtClean="0">
                  <a:solidFill>
                    <a:prstClr val="black"/>
                  </a:solidFill>
                  <a:cs typeface="Arial" pitchFamily="34" charset="0"/>
                </a:rPr>
              </a:br>
              <a:r>
                <a:rPr lang="ru-RU" altLang="ru-RU" sz="1200" b="1" smtClean="0">
                  <a:solidFill>
                    <a:prstClr val="black"/>
                  </a:solidFill>
                  <a:cs typeface="Arial" pitchFamily="34" charset="0"/>
                </a:rPr>
                <a:t>от 18.02.2013 № 21</a:t>
              </a:r>
              <a:r>
                <a:rPr lang="ru-RU" altLang="ru-RU" sz="1200" smtClean="0">
                  <a:solidFill>
                    <a:prstClr val="black"/>
                  </a:solidFill>
                  <a:cs typeface="Arial" pitchFamily="34" charset="0"/>
                </a:rPr>
                <a:t>)</a:t>
              </a:r>
            </a:p>
          </p:txBody>
        </p:sp>
        <p:sp>
          <p:nvSpPr>
            <p:cNvPr id="21" name="Стрелка вниз 20"/>
            <p:cNvSpPr>
              <a:spLocks noChangeArrowheads="1"/>
            </p:cNvSpPr>
            <p:nvPr/>
          </p:nvSpPr>
          <p:spPr bwMode="auto">
            <a:xfrm>
              <a:off x="635" y="2432"/>
              <a:ext cx="850" cy="87"/>
            </a:xfrm>
            <a:prstGeom prst="downArrow">
              <a:avLst>
                <a:gd name="adj1" fmla="val 50000"/>
                <a:gd name="adj2" fmla="val 50000"/>
              </a:avLst>
            </a:prstGeom>
            <a:solidFill>
              <a:srgbClr val="CCFFCC"/>
            </a:solidFill>
            <a:ln w="22225" algn="ctr">
              <a:solidFill>
                <a:srgbClr val="FF0000"/>
              </a:solidFill>
              <a:miter lim="800000"/>
              <a:headEnd/>
              <a:tailEnd/>
            </a:ln>
          </p:spPr>
          <p:txBody>
            <a:bodyPr lIns="36000" tIns="36000" rIns="36000" bIns="36000" anchor="ctr"/>
            <a:lstStyle/>
            <a:p>
              <a:pPr algn="ctr">
                <a:spcAft>
                  <a:spcPts val="600"/>
                </a:spcAft>
                <a:defRPr/>
              </a:pPr>
              <a:endParaRPr lang="ru-RU" sz="1400">
                <a:solidFill>
                  <a:prstClr val="white"/>
                </a:solidFill>
                <a:latin typeface="Arial"/>
                <a:ea typeface="Calibri"/>
                <a:cs typeface="Times New Roman"/>
              </a:endParaRPr>
            </a:p>
          </p:txBody>
        </p:sp>
        <p:sp>
          <p:nvSpPr>
            <p:cNvPr id="17" name="Скругленный прямоугольник 16"/>
            <p:cNvSpPr>
              <a:spLocks noChangeArrowheads="1"/>
            </p:cNvSpPr>
            <p:nvPr/>
          </p:nvSpPr>
          <p:spPr bwMode="auto">
            <a:xfrm>
              <a:off x="2862" y="933"/>
              <a:ext cx="2459" cy="1109"/>
            </a:xfrm>
            <a:prstGeom prst="roundRect">
              <a:avLst>
                <a:gd name="adj" fmla="val 16667"/>
              </a:avLst>
            </a:prstGeom>
            <a:solidFill>
              <a:schemeClr val="bg2"/>
            </a:solidFill>
            <a:ln w="22225" algn="ctr">
              <a:solidFill>
                <a:srgbClr val="FF0000"/>
              </a:solidFill>
              <a:round/>
              <a:headEnd/>
              <a:tailEnd/>
            </a:ln>
          </p:spPr>
          <p:txBody>
            <a:bodyPr lIns="36000" tIns="36000" rIns="36000" bIns="3600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Aft>
                  <a:spcPts val="600"/>
                </a:spcAft>
              </a:pPr>
              <a:r>
                <a:rPr lang="ru-RU" altLang="ru-RU" sz="1100" smtClean="0">
                  <a:solidFill>
                    <a:prstClr val="black"/>
                  </a:solidFill>
                  <a:cs typeface="Arial" pitchFamily="34" charset="0"/>
                </a:rPr>
                <a:t>Постановление Правительства</a:t>
              </a:r>
              <a:br>
                <a:rPr lang="ru-RU" altLang="ru-RU" sz="1100" smtClean="0">
                  <a:solidFill>
                    <a:prstClr val="black"/>
                  </a:solidFill>
                  <a:cs typeface="Arial" pitchFamily="34" charset="0"/>
                </a:rPr>
              </a:br>
              <a:r>
                <a:rPr lang="ru-RU" altLang="ru-RU" sz="1100" smtClean="0">
                  <a:solidFill>
                    <a:prstClr val="black"/>
                  </a:solidFill>
                  <a:cs typeface="Arial" pitchFamily="34" charset="0"/>
                </a:rPr>
                <a:t>  Российской Федерации</a:t>
              </a:r>
            </a:p>
            <a:p>
              <a:pPr algn="ctr">
                <a:spcAft>
                  <a:spcPts val="600"/>
                </a:spcAft>
              </a:pPr>
              <a:r>
                <a:rPr lang="ru-RU" altLang="ru-RU" sz="1200" b="1" smtClean="0">
                  <a:solidFill>
                    <a:prstClr val="black"/>
                  </a:solidFill>
                  <a:cs typeface="Arial" pitchFamily="34" charset="0"/>
                </a:rPr>
                <a:t>№ 211</a:t>
              </a:r>
            </a:p>
            <a:p>
              <a:pPr algn="ctr">
                <a:spcAft>
                  <a:spcPts val="600"/>
                </a:spcAft>
              </a:pPr>
              <a:r>
                <a:rPr lang="ru-RU" altLang="ru-RU" sz="1100" smtClean="0">
                  <a:solidFill>
                    <a:prstClr val="black"/>
                  </a:solidFill>
                  <a:cs typeface="Arial" pitchFamily="34" charset="0"/>
                </a:rPr>
                <a:t>«Об утверждении перечня мер, направленных на выполнения обязанностей, предусмотренных 152-ФЗ «О персональных данных» и принятыми в соответствие с ними нормативными правовыми актами, операторами, являющимися государственными или муниципальными органами»</a:t>
              </a:r>
            </a:p>
          </p:txBody>
        </p:sp>
      </p:grpSp>
      <p:sp>
        <p:nvSpPr>
          <p:cNvPr id="90128" name="Номер слайда 1"/>
          <p:cNvSpPr txBox="1">
            <a:spLocks noGrp="1" noChangeArrowheads="1"/>
          </p:cNvSpPr>
          <p:nvPr/>
        </p:nvSpPr>
        <p:spPr bwMode="auto">
          <a:xfrm>
            <a:off x="8555038" y="6448425"/>
            <a:ext cx="5540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fld id="{2FDB1572-F5E3-4E81-8989-964D9CDB556A}" type="slidenum">
              <a:rPr lang="ru-RU" altLang="ru-RU" sz="1600" smtClean="0">
                <a:solidFill>
                  <a:prstClr val="black"/>
                </a:solidFill>
                <a:latin typeface="Lucida Sans Unicode" pitchFamily="34" charset="0"/>
                <a:cs typeface="+mn-cs"/>
              </a:rPr>
              <a:pPr algn="r"/>
              <a:t>58</a:t>
            </a:fld>
            <a:endParaRPr lang="ru-RU" altLang="ru-RU" sz="1600" smtClean="0">
              <a:solidFill>
                <a:prstClr val="black"/>
              </a:solidFill>
              <a:latin typeface="Lucida Sans Unicode" pitchFamily="34" charset="0"/>
              <a:cs typeface="+mn-cs"/>
            </a:endParaRPr>
          </a:p>
        </p:txBody>
      </p:sp>
    </p:spTree>
    <p:extLst>
      <p:ext uri="{BB962C8B-B14F-4D97-AF65-F5344CB8AC3E}">
        <p14:creationId xmlns:p14="http://schemas.microsoft.com/office/powerpoint/2010/main" val="37608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Заголовок 1"/>
          <p:cNvSpPr>
            <a:spLocks noGrp="1"/>
          </p:cNvSpPr>
          <p:nvPr>
            <p:ph type="title"/>
          </p:nvPr>
        </p:nvSpPr>
        <p:spPr>
          <a:xfrm>
            <a:off x="0" y="8696"/>
            <a:ext cx="9144000" cy="684000"/>
          </a:xfrm>
          <a:solidFill>
            <a:srgbClr val="002060">
              <a:alpha val="80000"/>
            </a:srgbClr>
          </a:solidFill>
          <a:ln w="25400" cap="flat" cmpd="sng" algn="ctr">
            <a:noFill/>
            <a:prstDash val="solid"/>
          </a:ln>
          <a:scene3d>
            <a:camera prst="orthographicFront">
              <a:rot lat="0" lon="0" rev="0"/>
            </a:camera>
            <a:lightRig rig="chilly" dir="t">
              <a:rot lat="0" lon="0" rev="18480000"/>
            </a:lightRig>
          </a:scene3d>
          <a:sp3d prstMaterial="matte">
            <a:bevelT h="63500"/>
          </a:sp3d>
        </p:spPr>
        <p:style>
          <a:lnRef idx="2">
            <a:schemeClr val="accent1">
              <a:shade val="50000"/>
            </a:schemeClr>
          </a:lnRef>
          <a:fillRef idx="1">
            <a:schemeClr val="accent1"/>
          </a:fillRef>
          <a:effectRef idx="0">
            <a:schemeClr val="accent1"/>
          </a:effectRef>
          <a:fontRef idx="minor">
            <a:schemeClr val="lt1"/>
          </a:fontRef>
        </p:style>
        <p:txBody>
          <a:bodyPr vert="horz" lIns="45720" rIns="45720" anchor="ctr">
            <a:noAutofit/>
            <a:scene3d>
              <a:camera prst="orthographicFront"/>
              <a:lightRig rig="soft" dir="t">
                <a:rot lat="0" lon="0" rev="10800000"/>
              </a:lightRig>
            </a:scene3d>
            <a:sp3d>
              <a:bevelT w="27940" h="12700"/>
              <a:contourClr>
                <a:srgbClr val="DDDDDD"/>
              </a:contourClr>
            </a:sp3d>
          </a:bodyPr>
          <a:lstStyle/>
          <a:p>
            <a:pPr marL="361950" indent="0" eaLnBrk="1" hangingPunct="1">
              <a:spcBef>
                <a:spcPct val="20000"/>
              </a:spcBef>
              <a:buClr>
                <a:srgbClr val="3891A7"/>
              </a:buClr>
              <a:buSzPct val="80000"/>
              <a:buFont typeface="Wingdings 2" panose="05020102010507070707" pitchFamily="18" charset="2"/>
              <a:buNone/>
            </a:pPr>
            <a:r>
              <a:rPr lang="ru-RU" sz="2000" b="1" dirty="0" smtClean="0">
                <a:ln w="11430"/>
                <a:solidFill>
                  <a:srgbClr val="FFC000"/>
                </a:solidFill>
                <a:latin typeface="Arial" pitchFamily="34" charset="0"/>
              </a:rPr>
              <a:t>Критическая информационная инфраструктура </a:t>
            </a:r>
            <a:br>
              <a:rPr lang="ru-RU" sz="2000" b="1" dirty="0" smtClean="0">
                <a:ln w="11430"/>
                <a:solidFill>
                  <a:srgbClr val="FFC000"/>
                </a:solidFill>
                <a:latin typeface="Arial" pitchFamily="34" charset="0"/>
              </a:rPr>
            </a:br>
            <a:r>
              <a:rPr lang="ru-RU" sz="2000" b="1" dirty="0" smtClean="0">
                <a:ln w="11430"/>
                <a:solidFill>
                  <a:srgbClr val="FFC000"/>
                </a:solidFill>
                <a:latin typeface="Arial" pitchFamily="34" charset="0"/>
              </a:rPr>
              <a:t>Российской Федерации</a:t>
            </a:r>
            <a:endParaRPr lang="ru-RU" sz="2000" b="1" dirty="0">
              <a:ln w="11430"/>
              <a:solidFill>
                <a:srgbClr val="FFC000"/>
              </a:solidFill>
              <a:latin typeface="Arial" pitchFamily="34" charset="0"/>
            </a:endParaRPr>
          </a:p>
        </p:txBody>
      </p:sp>
      <p:sp>
        <p:nvSpPr>
          <p:cNvPr id="28729" name="Номер слайда 13"/>
          <p:cNvSpPr>
            <a:spLocks noGrp="1"/>
          </p:cNvSpPr>
          <p:nvPr>
            <p:ph type="sldNum" sz="quarter" idx="12"/>
          </p:nvPr>
        </p:nvSpPr>
        <p:spPr bwMode="auto">
          <a:xfrm>
            <a:off x="8689975" y="6500813"/>
            <a:ext cx="561975" cy="29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9DC474D-D8DD-473C-A0EE-8A837C4EECFF}" type="slidenum">
              <a:rPr lang="ru-RU" sz="1800" b="1" smtClean="0">
                <a:solidFill>
                  <a:srgbClr val="E7DEC9"/>
                </a:solidFill>
                <a:latin typeface="Arial" panose="020B0604020202020204" pitchFamily="34" charset="0"/>
                <a:cs typeface="Arial" panose="020B0604020202020204" pitchFamily="34" charset="0"/>
              </a:rPr>
              <a:pPr fontAlgn="base">
                <a:spcBef>
                  <a:spcPct val="0"/>
                </a:spcBef>
                <a:spcAft>
                  <a:spcPct val="0"/>
                </a:spcAft>
              </a:pPr>
              <a:t>59</a:t>
            </a:fld>
            <a:endParaRPr lang="ru-RU" sz="1800" b="1" dirty="0" smtClean="0">
              <a:solidFill>
                <a:srgbClr val="E7DEC9"/>
              </a:solidFill>
              <a:latin typeface="Arial" panose="020B0604020202020204" pitchFamily="34" charset="0"/>
              <a:cs typeface="Arial" panose="020B0604020202020204" pitchFamily="34" charset="0"/>
            </a:endParaRPr>
          </a:p>
        </p:txBody>
      </p:sp>
      <p:pic>
        <p:nvPicPr>
          <p:cNvPr id="22" name="Рисунок 21" descr="123.gif"/>
          <p:cNvPicPr>
            <a:picLocks noChangeAspect="1"/>
          </p:cNvPicPr>
          <p:nvPr/>
        </p:nvPicPr>
        <p:blipFill>
          <a:blip r:embed="rId3" cstate="print"/>
          <a:stretch>
            <a:fillRect/>
          </a:stretch>
        </p:blipFill>
        <p:spPr>
          <a:xfrm>
            <a:off x="8607425" y="44450"/>
            <a:ext cx="465138" cy="582613"/>
          </a:xfrm>
          <a:prstGeom prst="rect">
            <a:avLst/>
          </a:prstGeom>
          <a:ln>
            <a:noFill/>
          </a:ln>
          <a:effectLst>
            <a:outerShdw blurRad="127000" dist="127000" dir="2700000" algn="tl" rotWithShape="0">
              <a:srgbClr val="333333">
                <a:alpha val="55000"/>
              </a:srgbClr>
            </a:outerShdw>
          </a:effectLst>
        </p:spPr>
      </p:pic>
      <p:sp>
        <p:nvSpPr>
          <p:cNvPr id="15" name="AutoShape 5"/>
          <p:cNvSpPr>
            <a:spLocks noChangeArrowheads="1"/>
          </p:cNvSpPr>
          <p:nvPr/>
        </p:nvSpPr>
        <p:spPr bwMode="auto">
          <a:xfrm rot="10800000">
            <a:off x="1421492" y="764704"/>
            <a:ext cx="6174839" cy="3060000"/>
          </a:xfrm>
          <a:prstGeom prst="verticalScroll">
            <a:avLst>
              <a:gd name="adj" fmla="val 7375"/>
            </a:avLst>
          </a:prstGeom>
          <a:solidFill>
            <a:srgbClr val="FFFFCC"/>
          </a:solidFill>
          <a:ln w="9525">
            <a:solidFill>
              <a:srgbClr val="797B7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lstStyle/>
          <a:p>
            <a:pPr algn="ctr" fontAlgn="auto">
              <a:spcBef>
                <a:spcPts val="0"/>
              </a:spcBef>
              <a:spcAft>
                <a:spcPts val="0"/>
              </a:spcAft>
              <a:defRPr/>
            </a:pPr>
            <a:endParaRPr lang="ru-RU" sz="1200" b="1" kern="0" dirty="0" smtClean="0">
              <a:solidFill>
                <a:sysClr val="windowText" lastClr="000000"/>
              </a:solidFill>
              <a:latin typeface="Arial" pitchFamily="34" charset="0"/>
              <a:cs typeface="Arial" pitchFamily="34" charset="0"/>
            </a:endParaRPr>
          </a:p>
          <a:p>
            <a:pPr algn="ctr" fontAlgn="auto">
              <a:spcBef>
                <a:spcPts val="0"/>
              </a:spcBef>
              <a:spcAft>
                <a:spcPts val="0"/>
              </a:spcAft>
              <a:defRPr/>
            </a:pPr>
            <a:endParaRPr lang="ru-RU" sz="1200" b="1" kern="0" dirty="0">
              <a:solidFill>
                <a:sysClr val="windowText" lastClr="000000"/>
              </a:solidFill>
              <a:latin typeface="Arial" pitchFamily="34" charset="0"/>
              <a:cs typeface="Arial" pitchFamily="34" charset="0"/>
            </a:endParaRPr>
          </a:p>
          <a:p>
            <a:pPr algn="ctr" fontAlgn="auto">
              <a:spcBef>
                <a:spcPts val="0"/>
              </a:spcBef>
              <a:spcAft>
                <a:spcPts val="0"/>
              </a:spcAft>
              <a:defRPr/>
            </a:pPr>
            <a:endParaRPr lang="ru-RU" sz="1200" b="1" kern="0" dirty="0">
              <a:solidFill>
                <a:sysClr val="windowText" lastClr="000000"/>
              </a:solidFill>
              <a:latin typeface="Arial" pitchFamily="34" charset="0"/>
              <a:cs typeface="Arial" pitchFamily="34" charset="0"/>
            </a:endParaRPr>
          </a:p>
          <a:p>
            <a:pPr algn="ctr" fontAlgn="auto">
              <a:spcBef>
                <a:spcPts val="0"/>
              </a:spcBef>
              <a:spcAft>
                <a:spcPts val="0"/>
              </a:spcAft>
              <a:defRPr/>
            </a:pPr>
            <a:r>
              <a:rPr lang="ru-RU" sz="1100" kern="0" dirty="0">
                <a:solidFill>
                  <a:sysClr val="windowText" lastClr="000000"/>
                </a:solidFill>
                <a:latin typeface="Times New Roman" pitchFamily="18" charset="0"/>
                <a:cs typeface="Arial" pitchFamily="34" charset="0"/>
              </a:rPr>
              <a:t>РОССИЙСКАЯ ФЕДЕРАЦИЯ</a:t>
            </a:r>
          </a:p>
          <a:p>
            <a:pPr algn="ctr" fontAlgn="auto">
              <a:spcBef>
                <a:spcPts val="0"/>
              </a:spcBef>
              <a:spcAft>
                <a:spcPts val="0"/>
              </a:spcAft>
              <a:defRPr/>
            </a:pPr>
            <a:r>
              <a:rPr lang="ru-RU" sz="1600" b="1" kern="0" spc="200" dirty="0">
                <a:solidFill>
                  <a:sysClr val="windowText" lastClr="000000"/>
                </a:solidFill>
                <a:latin typeface="Times New Roman" pitchFamily="18" charset="0"/>
                <a:cs typeface="Arial" pitchFamily="34" charset="0"/>
              </a:rPr>
              <a:t>ФЕДЕРАЛЬНЫЙ ЗАКОН</a:t>
            </a:r>
          </a:p>
          <a:p>
            <a:pPr algn="ctr" fontAlgn="auto">
              <a:spcBef>
                <a:spcPts val="0"/>
              </a:spcBef>
              <a:spcAft>
                <a:spcPts val="0"/>
              </a:spcAft>
              <a:defRPr/>
            </a:pPr>
            <a:r>
              <a:rPr lang="ru-RU" sz="1400" b="1" kern="0" dirty="0">
                <a:solidFill>
                  <a:sysClr val="windowText" lastClr="000000"/>
                </a:solidFill>
                <a:latin typeface="Times New Roman" pitchFamily="18" charset="0"/>
                <a:cs typeface="Arial" pitchFamily="34" charset="0"/>
              </a:rPr>
              <a:t>№ 187-ФЗ</a:t>
            </a:r>
            <a:r>
              <a:rPr lang="ru-RU" sz="1050" b="1" kern="0" dirty="0">
                <a:solidFill>
                  <a:sysClr val="windowText" lastClr="000000"/>
                </a:solidFill>
                <a:latin typeface="Times New Roman" pitchFamily="18" charset="0"/>
                <a:cs typeface="Arial" pitchFamily="34" charset="0"/>
              </a:rPr>
              <a:t/>
            </a:r>
            <a:br>
              <a:rPr lang="ru-RU" sz="1050" b="1" kern="0" dirty="0">
                <a:solidFill>
                  <a:sysClr val="windowText" lastClr="000000"/>
                </a:solidFill>
                <a:latin typeface="Times New Roman" pitchFamily="18" charset="0"/>
                <a:cs typeface="Arial" pitchFamily="34" charset="0"/>
              </a:rPr>
            </a:br>
            <a:r>
              <a:rPr lang="ru-RU" sz="800" b="1" kern="0" dirty="0" smtClean="0">
                <a:solidFill>
                  <a:sysClr val="windowText" lastClr="000000"/>
                </a:solidFill>
                <a:latin typeface="Times New Roman" pitchFamily="18" charset="0"/>
                <a:cs typeface="Arial" pitchFamily="34" charset="0"/>
              </a:rPr>
              <a:t> </a:t>
            </a:r>
            <a:endParaRPr lang="ru-RU" sz="1050" b="1" kern="0" dirty="0" smtClean="0">
              <a:solidFill>
                <a:sysClr val="windowText" lastClr="000000"/>
              </a:solidFill>
              <a:latin typeface="Times New Roman" pitchFamily="18" charset="0"/>
              <a:cs typeface="Arial" pitchFamily="34" charset="0"/>
            </a:endParaRPr>
          </a:p>
          <a:p>
            <a:pPr algn="ctr" fontAlgn="auto">
              <a:spcBef>
                <a:spcPts val="0"/>
              </a:spcBef>
              <a:spcAft>
                <a:spcPts val="0"/>
              </a:spcAft>
              <a:defRPr/>
            </a:pPr>
            <a:r>
              <a:rPr lang="ru-RU" sz="1600" b="1" kern="0" dirty="0" smtClean="0">
                <a:solidFill>
                  <a:sysClr val="windowText" lastClr="000000"/>
                </a:solidFill>
                <a:latin typeface="Arial" panose="020B0604020202020204" pitchFamily="34" charset="0"/>
                <a:cs typeface="Arial" pitchFamily="34" charset="0"/>
              </a:rPr>
              <a:t>О </a:t>
            </a:r>
            <a:r>
              <a:rPr lang="ru-RU" sz="1600" b="1" kern="0" dirty="0">
                <a:solidFill>
                  <a:sysClr val="windowText" lastClr="000000"/>
                </a:solidFill>
                <a:latin typeface="Arial" panose="020B0604020202020204" pitchFamily="34" charset="0"/>
                <a:cs typeface="Arial" pitchFamily="34" charset="0"/>
              </a:rPr>
              <a:t>безопасности критической информационной </a:t>
            </a:r>
            <a:br>
              <a:rPr lang="ru-RU" sz="1600" b="1" kern="0" dirty="0">
                <a:solidFill>
                  <a:sysClr val="windowText" lastClr="000000"/>
                </a:solidFill>
                <a:latin typeface="Arial" panose="020B0604020202020204" pitchFamily="34" charset="0"/>
                <a:cs typeface="Arial" pitchFamily="34" charset="0"/>
              </a:rPr>
            </a:br>
            <a:r>
              <a:rPr lang="ru-RU" sz="1600" b="1" kern="0" dirty="0">
                <a:solidFill>
                  <a:sysClr val="windowText" lastClr="000000"/>
                </a:solidFill>
                <a:latin typeface="Arial" panose="020B0604020202020204" pitchFamily="34" charset="0"/>
                <a:cs typeface="Arial" pitchFamily="34" charset="0"/>
              </a:rPr>
              <a:t>инфраструктуры Российской Федерации</a:t>
            </a:r>
          </a:p>
          <a:p>
            <a:pPr algn="ctr" fontAlgn="auto">
              <a:spcBef>
                <a:spcPts val="0"/>
              </a:spcBef>
              <a:spcAft>
                <a:spcPts val="0"/>
              </a:spcAft>
              <a:defRPr/>
            </a:pPr>
            <a:endParaRPr lang="ru-RU" sz="700" b="1" kern="0" dirty="0">
              <a:solidFill>
                <a:sysClr val="windowText" lastClr="000000"/>
              </a:solidFill>
              <a:latin typeface="Arial" panose="020B0604020202020204" pitchFamily="34" charset="0"/>
              <a:cs typeface="Arial" pitchFamily="34" charset="0"/>
            </a:endParaRPr>
          </a:p>
          <a:p>
            <a:pPr algn="ctr" fontAlgn="auto">
              <a:spcBef>
                <a:spcPts val="0"/>
              </a:spcBef>
              <a:spcAft>
                <a:spcPts val="0"/>
              </a:spcAft>
              <a:defRPr/>
            </a:pPr>
            <a:endParaRPr lang="ru-RU" sz="700" b="1" kern="0" dirty="0">
              <a:solidFill>
                <a:sysClr val="windowText" lastClr="000000"/>
              </a:solidFill>
              <a:latin typeface="Arial" panose="020B0604020202020204" pitchFamily="34" charset="0"/>
              <a:cs typeface="Arial" pitchFamily="34" charset="0"/>
            </a:endParaRPr>
          </a:p>
          <a:p>
            <a:pPr algn="ctr" fontAlgn="auto">
              <a:spcBef>
                <a:spcPts val="0"/>
              </a:spcBef>
              <a:spcAft>
                <a:spcPts val="0"/>
              </a:spcAft>
              <a:defRPr/>
            </a:pPr>
            <a:r>
              <a:rPr lang="ru-RU" sz="1200" kern="0" dirty="0">
                <a:solidFill>
                  <a:sysClr val="windowText" lastClr="000000"/>
                </a:solidFill>
                <a:latin typeface="Arial" panose="020B0604020202020204" pitchFamily="34" charset="0"/>
                <a:cs typeface="Arial" pitchFamily="34" charset="0"/>
              </a:rPr>
              <a:t>Москва, </a:t>
            </a:r>
            <a:r>
              <a:rPr lang="ru-RU" sz="1200" kern="0" dirty="0" smtClean="0">
                <a:solidFill>
                  <a:sysClr val="windowText" lastClr="000000"/>
                </a:solidFill>
                <a:latin typeface="Arial" panose="020B0604020202020204" pitchFamily="34" charset="0"/>
                <a:cs typeface="Arial" pitchFamily="34" charset="0"/>
              </a:rPr>
              <a:t>Кремль				 Президент</a:t>
            </a:r>
            <a:endParaRPr lang="ru-RU" sz="1200" kern="0" dirty="0">
              <a:solidFill>
                <a:sysClr val="windowText" lastClr="000000"/>
              </a:solidFill>
              <a:latin typeface="Arial" panose="020B0604020202020204" pitchFamily="34" charset="0"/>
              <a:cs typeface="Arial" pitchFamily="34" charset="0"/>
            </a:endParaRPr>
          </a:p>
          <a:p>
            <a:pPr algn="ctr" fontAlgn="auto">
              <a:spcBef>
                <a:spcPts val="0"/>
              </a:spcBef>
              <a:spcAft>
                <a:spcPts val="0"/>
              </a:spcAft>
              <a:defRPr/>
            </a:pPr>
            <a:r>
              <a:rPr lang="ru-RU" sz="1200" kern="0" dirty="0">
                <a:solidFill>
                  <a:sysClr val="windowText" lastClr="000000"/>
                </a:solidFill>
                <a:latin typeface="Arial" panose="020B0604020202020204" pitchFamily="34" charset="0"/>
                <a:cs typeface="Arial" pitchFamily="34" charset="0"/>
              </a:rPr>
              <a:t>26 июля 2017 </a:t>
            </a:r>
            <a:r>
              <a:rPr lang="ru-RU" sz="1200" kern="0" dirty="0" smtClean="0">
                <a:solidFill>
                  <a:sysClr val="windowText" lastClr="000000"/>
                </a:solidFill>
                <a:latin typeface="Arial" panose="020B0604020202020204" pitchFamily="34" charset="0"/>
                <a:cs typeface="Arial" pitchFamily="34" charset="0"/>
              </a:rPr>
              <a:t>года 			 Российской </a:t>
            </a:r>
            <a:r>
              <a:rPr lang="ru-RU" sz="1200" kern="0" dirty="0">
                <a:solidFill>
                  <a:sysClr val="windowText" lastClr="000000"/>
                </a:solidFill>
                <a:latin typeface="Arial" panose="020B0604020202020204" pitchFamily="34" charset="0"/>
                <a:cs typeface="Arial" pitchFamily="34" charset="0"/>
              </a:rPr>
              <a:t>Федерации</a:t>
            </a:r>
          </a:p>
          <a:p>
            <a:pPr algn="ctr" fontAlgn="auto">
              <a:spcBef>
                <a:spcPts val="0"/>
              </a:spcBef>
              <a:spcAft>
                <a:spcPts val="0"/>
              </a:spcAft>
              <a:defRPr/>
            </a:pPr>
            <a:r>
              <a:rPr lang="ru-RU" sz="1200" kern="0" dirty="0">
                <a:solidFill>
                  <a:sysClr val="windowText" lastClr="000000"/>
                </a:solidFill>
                <a:latin typeface="Arial" panose="020B0604020202020204" pitchFamily="34" charset="0"/>
                <a:cs typeface="Arial" pitchFamily="34" charset="0"/>
              </a:rPr>
              <a:t>N </a:t>
            </a:r>
            <a:r>
              <a:rPr lang="ru-RU" sz="1200" kern="0" dirty="0" smtClean="0">
                <a:solidFill>
                  <a:sysClr val="windowText" lastClr="000000"/>
                </a:solidFill>
                <a:latin typeface="Arial" panose="020B0604020202020204" pitchFamily="34" charset="0"/>
                <a:cs typeface="Arial" pitchFamily="34" charset="0"/>
              </a:rPr>
              <a:t>187-ФЗ 					  В.ПУТИН</a:t>
            </a:r>
            <a:endParaRPr lang="ru-RU" sz="1200" kern="0" dirty="0">
              <a:solidFill>
                <a:sysClr val="windowText" lastClr="000000"/>
              </a:solidFill>
              <a:latin typeface="Arial" panose="020B0604020202020204" pitchFamily="34" charset="0"/>
              <a:cs typeface="Arial" pitchFamily="34" charset="0"/>
            </a:endParaRPr>
          </a:p>
          <a:p>
            <a:pPr algn="ctr" fontAlgn="auto">
              <a:spcBef>
                <a:spcPts val="0"/>
              </a:spcBef>
              <a:spcAft>
                <a:spcPts val="0"/>
              </a:spcAft>
              <a:defRPr/>
            </a:pPr>
            <a:endParaRPr lang="ru-RU" sz="1400" b="1" kern="0" dirty="0">
              <a:solidFill>
                <a:sysClr val="windowText" lastClr="000000"/>
              </a:solidFill>
              <a:latin typeface="Arial" panose="020B0604020202020204" pitchFamily="34" charset="0"/>
              <a:cs typeface="Arial" pitchFamily="34" charset="0"/>
            </a:endParaRPr>
          </a:p>
          <a:p>
            <a:pPr algn="ctr" fontAlgn="auto">
              <a:spcBef>
                <a:spcPts val="0"/>
              </a:spcBef>
              <a:spcAft>
                <a:spcPts val="0"/>
              </a:spcAft>
              <a:defRPr/>
            </a:pPr>
            <a:endParaRPr lang="ru-RU" sz="1400" b="1" kern="0" dirty="0" smtClean="0">
              <a:solidFill>
                <a:sysClr val="windowText" lastClr="000000"/>
              </a:solidFill>
              <a:latin typeface="Arial" panose="020B0604020202020204" pitchFamily="34" charset="0"/>
              <a:cs typeface="Arial" pitchFamily="34" charset="0"/>
            </a:endParaRPr>
          </a:p>
          <a:p>
            <a:pPr algn="ctr" fontAlgn="auto">
              <a:spcBef>
                <a:spcPts val="0"/>
              </a:spcBef>
              <a:spcAft>
                <a:spcPts val="0"/>
              </a:spcAft>
              <a:defRPr/>
            </a:pPr>
            <a:endParaRPr lang="ru-RU" sz="1600" kern="0" dirty="0">
              <a:solidFill>
                <a:sysClr val="windowText" lastClr="000000"/>
              </a:solidFill>
              <a:latin typeface="Arial" pitchFamily="34" charset="0"/>
              <a:cs typeface="Arial" pitchFamily="34" charset="0"/>
            </a:endParaRPr>
          </a:p>
          <a:p>
            <a:pPr algn="ctr" fontAlgn="auto">
              <a:spcBef>
                <a:spcPts val="0"/>
              </a:spcBef>
              <a:spcAft>
                <a:spcPts val="0"/>
              </a:spcAft>
              <a:defRPr/>
            </a:pPr>
            <a:endParaRPr lang="ru-RU" sz="1600" b="1" kern="0" dirty="0">
              <a:solidFill>
                <a:sysClr val="windowText" lastClr="000000"/>
              </a:solidFill>
              <a:latin typeface="Arial" pitchFamily="34" charset="0"/>
              <a:cs typeface="Arial" pitchFamily="34" charset="0"/>
            </a:endParaRPr>
          </a:p>
        </p:txBody>
      </p:sp>
      <p:pic>
        <p:nvPicPr>
          <p:cNvPr id="18" name="Picture 3" descr="\\192.168.255.29\d\Справочные материалы\Гербы\gerb(fkz)_3.gif"/>
          <p:cNvPicPr>
            <a:picLocks noChangeAspect="1" noChangeArrowheads="1"/>
          </p:cNvPicPr>
          <p:nvPr/>
        </p:nvPicPr>
        <p:blipFill>
          <a:blip r:embed="rId4" cstate="print">
            <a:extLst>
              <a:ext uri="{28A0092B-C50C-407E-A947-70E740481C1C}">
                <a14:useLocalDpi xmlns:a14="http://schemas.microsoft.com/office/drawing/2010/main" val="0"/>
              </a:ext>
            </a:extLst>
          </a:blip>
          <a:srcRect l="3236" r="3874" b="5194"/>
          <a:stretch>
            <a:fillRect/>
          </a:stretch>
        </p:blipFill>
        <p:spPr bwMode="auto">
          <a:xfrm>
            <a:off x="4310742" y="890055"/>
            <a:ext cx="396347" cy="48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Скругленный прямоугольник 11"/>
          <p:cNvSpPr/>
          <p:nvPr/>
        </p:nvSpPr>
        <p:spPr>
          <a:xfrm>
            <a:off x="252000" y="3933056"/>
            <a:ext cx="8640000" cy="1260000"/>
          </a:xfrm>
          <a:prstGeom prst="roundRect">
            <a:avLst/>
          </a:prstGeom>
          <a:solidFill>
            <a:sysClr val="window" lastClr="FFFFFF"/>
          </a:solidFill>
          <a:ln w="3175" cap="flat" cmpd="sng" algn="ctr">
            <a:solidFill>
              <a:sysClr val="windowText" lastClr="000000"/>
            </a:solidFill>
            <a:prstDash val="solid"/>
          </a:ln>
          <a:effectLst/>
          <a:scene3d>
            <a:camera prst="orthographicFront"/>
            <a:lightRig rig="threePt" dir="t"/>
          </a:scene3d>
          <a:sp3d>
            <a:bevelT prst="angle"/>
            <a:bevelB prst="convex"/>
          </a:sp3d>
        </p:spPr>
        <p:txBody>
          <a:bodyPr rtlCol="0" anchor="ctr"/>
          <a:lstStyle/>
          <a:p>
            <a:pPr algn="ctr" fontAlgn="auto">
              <a:spcBef>
                <a:spcPts val="0"/>
              </a:spcBef>
              <a:spcAft>
                <a:spcPts val="0"/>
              </a:spcAft>
              <a:defRPr/>
            </a:pPr>
            <a:r>
              <a:rPr lang="ru-RU" b="1" kern="0" dirty="0" smtClean="0">
                <a:solidFill>
                  <a:srgbClr val="FF0000"/>
                </a:solidFill>
                <a:effectLst>
                  <a:outerShdw blurRad="38100" dist="38100" dir="2700000" algn="tl">
                    <a:srgbClr val="000000">
                      <a:alpha val="43137"/>
                    </a:srgbClr>
                  </a:outerShdw>
                </a:effectLst>
                <a:latin typeface="Arial" panose="020B0604020202020204" pitchFamily="34" charset="0"/>
                <a:cs typeface="Arial" pitchFamily="34" charset="0"/>
              </a:rPr>
              <a:t>Безопасность </a:t>
            </a:r>
            <a:r>
              <a:rPr lang="ru-RU" b="1" kern="0" dirty="0">
                <a:solidFill>
                  <a:srgbClr val="FF0000"/>
                </a:solidFill>
                <a:effectLst>
                  <a:outerShdw blurRad="38100" dist="38100" dir="2700000" algn="tl">
                    <a:srgbClr val="000000">
                      <a:alpha val="43137"/>
                    </a:srgbClr>
                  </a:outerShdw>
                </a:effectLst>
                <a:latin typeface="Arial" panose="020B0604020202020204" pitchFamily="34" charset="0"/>
                <a:cs typeface="Arial" pitchFamily="34" charset="0"/>
              </a:rPr>
              <a:t>критической информационной инфраструктуры </a:t>
            </a:r>
            <a:r>
              <a:rPr lang="ru-RU" b="1" kern="0"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itchFamily="34" charset="0"/>
              </a:rPr>
              <a:t>-</a:t>
            </a:r>
          </a:p>
          <a:p>
            <a:pPr algn="ctr" fontAlgn="auto">
              <a:spcBef>
                <a:spcPts val="0"/>
              </a:spcBef>
              <a:spcAft>
                <a:spcPts val="0"/>
              </a:spcAft>
              <a:defRPr/>
            </a:pPr>
            <a:r>
              <a:rPr lang="ru-RU" b="1" kern="0"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itchFamily="34" charset="0"/>
              </a:rPr>
              <a:t>состояние защищенности критической информационной инфраструктуры</a:t>
            </a:r>
            <a:r>
              <a:rPr lang="ru-RU" b="1" kern="0" dirty="0" smtClean="0">
                <a:solidFill>
                  <a:sysClr val="windowText" lastClr="000000"/>
                </a:solidFill>
                <a:effectLst>
                  <a:outerShdw blurRad="38100" dist="38100" dir="2700000" algn="tl">
                    <a:srgbClr val="000000">
                      <a:alpha val="43137"/>
                    </a:srgbClr>
                  </a:outerShdw>
                </a:effectLst>
                <a:latin typeface="Arial" panose="020B0604020202020204" pitchFamily="34" charset="0"/>
                <a:cs typeface="Arial" pitchFamily="34" charset="0"/>
              </a:rPr>
              <a:t>, обеспечивающее </a:t>
            </a:r>
            <a:r>
              <a:rPr lang="ru-RU" b="1" kern="0"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itchFamily="34" charset="0"/>
              </a:rPr>
              <a:t>ее </a:t>
            </a:r>
            <a:r>
              <a:rPr lang="ru-RU" b="1" kern="0" dirty="0" smtClean="0">
                <a:solidFill>
                  <a:sysClr val="windowText" lastClr="000000"/>
                </a:solidFill>
                <a:effectLst>
                  <a:outerShdw blurRad="38100" dist="38100" dir="2700000" algn="tl">
                    <a:srgbClr val="000000">
                      <a:alpha val="43137"/>
                    </a:srgbClr>
                  </a:outerShdw>
                </a:effectLst>
                <a:latin typeface="Arial" panose="020B0604020202020204" pitchFamily="34" charset="0"/>
                <a:cs typeface="Arial" pitchFamily="34" charset="0"/>
              </a:rPr>
              <a:t>устойчивое функционирование </a:t>
            </a:r>
            <a:r>
              <a:rPr lang="ru-RU" b="1" kern="0"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itchFamily="34" charset="0"/>
              </a:rPr>
              <a:t>при проведении </a:t>
            </a:r>
            <a:r>
              <a:rPr lang="ru-RU" b="1" kern="0" dirty="0" smtClean="0">
                <a:solidFill>
                  <a:sysClr val="windowText" lastClr="000000"/>
                </a:solidFill>
                <a:effectLst>
                  <a:outerShdw blurRad="38100" dist="38100" dir="2700000" algn="tl">
                    <a:srgbClr val="000000">
                      <a:alpha val="43137"/>
                    </a:srgbClr>
                  </a:outerShdw>
                </a:effectLst>
                <a:latin typeface="Arial" panose="020B0604020202020204" pitchFamily="34" charset="0"/>
                <a:cs typeface="Arial" pitchFamily="34" charset="0"/>
              </a:rPr>
              <a:t>в отношении </a:t>
            </a:r>
            <a:r>
              <a:rPr lang="ru-RU" b="1" kern="0"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itchFamily="34" charset="0"/>
              </a:rPr>
              <a:t>ее компьютерных атак</a:t>
            </a:r>
            <a:endParaRPr lang="ru-RU" kern="0" dirty="0">
              <a:solidFill>
                <a:sysClr val="windowText" lastClr="000000"/>
              </a:solidFill>
              <a:latin typeface="Arial" panose="020B0604020202020204" pitchFamily="34" charset="0"/>
              <a:cs typeface="Arial" pitchFamily="34" charset="0"/>
            </a:endParaRPr>
          </a:p>
        </p:txBody>
      </p:sp>
      <p:sp>
        <p:nvSpPr>
          <p:cNvPr id="13" name="Скругленный прямоугольник 12"/>
          <p:cNvSpPr/>
          <p:nvPr/>
        </p:nvSpPr>
        <p:spPr>
          <a:xfrm>
            <a:off x="252000" y="5278630"/>
            <a:ext cx="8640000" cy="1440000"/>
          </a:xfrm>
          <a:prstGeom prst="roundRect">
            <a:avLst/>
          </a:prstGeom>
          <a:solidFill>
            <a:sysClr val="window" lastClr="FFFFFF"/>
          </a:solidFill>
          <a:ln w="3175" cap="flat" cmpd="sng" algn="ctr">
            <a:solidFill>
              <a:sysClr val="windowText" lastClr="000000"/>
            </a:solidFill>
            <a:prstDash val="solid"/>
          </a:ln>
          <a:effectLst/>
          <a:scene3d>
            <a:camera prst="orthographicFront"/>
            <a:lightRig rig="threePt" dir="t"/>
          </a:scene3d>
          <a:sp3d>
            <a:bevelT prst="angle"/>
            <a:bevelB prst="convex"/>
          </a:sp3d>
        </p:spPr>
        <p:txBody>
          <a:bodyPr rtlCol="0" anchor="ctr"/>
          <a:lstStyle/>
          <a:p>
            <a:pPr algn="ctr" fontAlgn="auto">
              <a:spcBef>
                <a:spcPts val="0"/>
              </a:spcBef>
              <a:spcAft>
                <a:spcPts val="0"/>
              </a:spcAft>
              <a:defRPr/>
            </a:pPr>
            <a:r>
              <a:rPr lang="ru-RU" b="1" kern="0" dirty="0" smtClean="0">
                <a:solidFill>
                  <a:srgbClr val="FF0000"/>
                </a:solidFill>
                <a:effectLst>
                  <a:outerShdw blurRad="38100" dist="38100" dir="2700000" algn="tl">
                    <a:srgbClr val="000000">
                      <a:alpha val="43137"/>
                    </a:srgbClr>
                  </a:outerShdw>
                </a:effectLst>
                <a:latin typeface="Arial" panose="020B0604020202020204" pitchFamily="34" charset="0"/>
                <a:cs typeface="Arial" pitchFamily="34" charset="0"/>
              </a:rPr>
              <a:t>Компьютерная  атака </a:t>
            </a:r>
            <a:r>
              <a:rPr lang="ru-RU" b="1" kern="0" dirty="0" smtClean="0">
                <a:solidFill>
                  <a:sysClr val="windowText" lastClr="000000"/>
                </a:solidFill>
                <a:effectLst>
                  <a:outerShdw blurRad="38100" dist="38100" dir="2700000" algn="tl">
                    <a:srgbClr val="000000">
                      <a:alpha val="43137"/>
                    </a:srgbClr>
                  </a:outerShdw>
                </a:effectLst>
                <a:latin typeface="Arial" panose="020B0604020202020204" pitchFamily="34" charset="0"/>
                <a:cs typeface="Arial" pitchFamily="34" charset="0"/>
              </a:rPr>
              <a:t>- целенаправленное воздействие на объекты КИИ, сети электросвязи, в целях нарушения </a:t>
            </a:r>
            <a:r>
              <a:rPr lang="ru-RU" b="1" kern="0"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itchFamily="34" charset="0"/>
              </a:rPr>
              <a:t>и (или) прекращения их функционирования и (или) </a:t>
            </a:r>
            <a:r>
              <a:rPr lang="ru-RU" b="1" kern="0" dirty="0" smtClean="0">
                <a:solidFill>
                  <a:sysClr val="windowText" lastClr="000000"/>
                </a:solidFill>
                <a:effectLst>
                  <a:outerShdw blurRad="38100" dist="38100" dir="2700000" algn="tl">
                    <a:srgbClr val="000000">
                      <a:alpha val="43137"/>
                    </a:srgbClr>
                  </a:outerShdw>
                </a:effectLst>
                <a:latin typeface="Arial" panose="020B0604020202020204" pitchFamily="34" charset="0"/>
                <a:cs typeface="Arial" pitchFamily="34" charset="0"/>
              </a:rPr>
              <a:t>создания угрозы </a:t>
            </a:r>
            <a:r>
              <a:rPr lang="ru-RU" b="1" kern="0"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itchFamily="34" charset="0"/>
              </a:rPr>
              <a:t>безопасности обрабатываемой такими объектами информации</a:t>
            </a:r>
            <a:endParaRPr lang="ru-RU" kern="0" dirty="0">
              <a:solidFill>
                <a:sysClr val="windowText" lastClr="000000"/>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33318372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CBFD1E69-247A-4B02-8A0A-DEA4495C32CB}" type="slidenum">
              <a:rPr lang="ru-RU" smtClean="0"/>
              <a:pPr>
                <a:defRPr/>
              </a:pPr>
              <a:t>6</a:t>
            </a:fld>
            <a:endParaRPr lang="ru-RU" dirty="0"/>
          </a:p>
        </p:txBody>
      </p:sp>
      <p:sp>
        <p:nvSpPr>
          <p:cNvPr id="4" name="Прямоугольник 3"/>
          <p:cNvSpPr/>
          <p:nvPr/>
        </p:nvSpPr>
        <p:spPr>
          <a:xfrm>
            <a:off x="899592" y="1628800"/>
            <a:ext cx="7488832" cy="1569660"/>
          </a:xfrm>
          <a:prstGeom prst="rect">
            <a:avLst/>
          </a:prstGeom>
        </p:spPr>
        <p:txBody>
          <a:bodyPr wrap="square">
            <a:spAutoFit/>
          </a:bodyPr>
          <a:lstStyle/>
          <a:p>
            <a:pPr algn="ctr">
              <a:spcAft>
                <a:spcPts val="0"/>
              </a:spcAft>
            </a:pPr>
            <a:r>
              <a:rPr lang="ru-RU" sz="3200" b="1" cap="all" dirty="0">
                <a:solidFill>
                  <a:srgbClr val="C00000"/>
                </a:solidFill>
                <a:latin typeface="Times New Roman"/>
                <a:ea typeface="Times New Roman"/>
              </a:rPr>
              <a:t>МОДУЛЬ 1.  Организация работ по ТЗИ</a:t>
            </a:r>
          </a:p>
          <a:p>
            <a:pPr algn="ctr">
              <a:spcAft>
                <a:spcPts val="0"/>
              </a:spcAft>
            </a:pPr>
            <a:r>
              <a:rPr lang="ru-RU" sz="3200" b="1" cap="all" dirty="0">
                <a:solidFill>
                  <a:srgbClr val="C00000"/>
                </a:solidFill>
                <a:latin typeface="Times New Roman"/>
                <a:ea typeface="Times New Roman"/>
              </a:rPr>
              <a:t>Раздел 1.1. Цели и задачи ТЗИ.</a:t>
            </a:r>
            <a:endParaRPr lang="ru-RU" sz="3200" b="1" cap="all" dirty="0">
              <a:solidFill>
                <a:srgbClr val="C00000"/>
              </a:solidFill>
              <a:effectLst/>
              <a:latin typeface="Times New Roman"/>
              <a:ea typeface="Times New Roman"/>
            </a:endParaRPr>
          </a:p>
        </p:txBody>
      </p:sp>
    </p:spTree>
    <p:extLst>
      <p:ext uri="{BB962C8B-B14F-4D97-AF65-F5344CB8AC3E}">
        <p14:creationId xmlns:p14="http://schemas.microsoft.com/office/powerpoint/2010/main" val="5708714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Заголовок 1"/>
          <p:cNvSpPr>
            <a:spLocks noGrp="1"/>
          </p:cNvSpPr>
          <p:nvPr>
            <p:ph type="title"/>
          </p:nvPr>
        </p:nvSpPr>
        <p:spPr>
          <a:xfrm>
            <a:off x="0" y="8696"/>
            <a:ext cx="9144000" cy="684000"/>
          </a:xfrm>
          <a:solidFill>
            <a:srgbClr val="002060">
              <a:alpha val="80000"/>
            </a:srgbClr>
          </a:solidFill>
          <a:ln w="25400" cap="flat" cmpd="sng" algn="ctr">
            <a:noFill/>
            <a:prstDash val="solid"/>
          </a:ln>
          <a:scene3d>
            <a:camera prst="orthographicFront">
              <a:rot lat="0" lon="0" rev="0"/>
            </a:camera>
            <a:lightRig rig="chilly" dir="t">
              <a:rot lat="0" lon="0" rev="18480000"/>
            </a:lightRig>
          </a:scene3d>
          <a:sp3d prstMaterial="matte">
            <a:bevelT h="63500"/>
          </a:sp3d>
        </p:spPr>
        <p:style>
          <a:lnRef idx="2">
            <a:schemeClr val="accent1">
              <a:shade val="50000"/>
            </a:schemeClr>
          </a:lnRef>
          <a:fillRef idx="1">
            <a:schemeClr val="accent1"/>
          </a:fillRef>
          <a:effectRef idx="0">
            <a:schemeClr val="accent1"/>
          </a:effectRef>
          <a:fontRef idx="minor">
            <a:schemeClr val="lt1"/>
          </a:fontRef>
        </p:style>
        <p:txBody>
          <a:bodyPr vert="horz" lIns="45720" rIns="45720" anchor="ctr">
            <a:normAutofit/>
            <a:scene3d>
              <a:camera prst="orthographicFront"/>
              <a:lightRig rig="soft" dir="t">
                <a:rot lat="0" lon="0" rev="10800000"/>
              </a:lightRig>
            </a:scene3d>
            <a:sp3d>
              <a:bevelT w="27940" h="12700"/>
              <a:contourClr>
                <a:srgbClr val="DDDDDD"/>
              </a:contourClr>
            </a:sp3d>
          </a:bodyPr>
          <a:lstStyle/>
          <a:p>
            <a:pPr marL="361950" indent="0" eaLnBrk="1" hangingPunct="1">
              <a:spcBef>
                <a:spcPct val="20000"/>
              </a:spcBef>
              <a:buClr>
                <a:srgbClr val="3891A7"/>
              </a:buClr>
              <a:buSzPct val="80000"/>
              <a:buFont typeface="Wingdings 2" panose="05020102010507070707" pitchFamily="18" charset="2"/>
              <a:buNone/>
            </a:pPr>
            <a:r>
              <a:rPr lang="ru-RU" sz="2000" b="1" dirty="0" smtClean="0">
                <a:ln w="11430"/>
                <a:solidFill>
                  <a:srgbClr val="FFC000"/>
                </a:solidFill>
                <a:latin typeface="Arial" pitchFamily="34" charset="0"/>
              </a:rPr>
              <a:t>Изменения законодательной базы Российской Федерации</a:t>
            </a:r>
            <a:endParaRPr lang="ru-RU" sz="2000" b="1" dirty="0">
              <a:ln w="11430"/>
              <a:solidFill>
                <a:srgbClr val="FFC000"/>
              </a:solidFill>
              <a:latin typeface="Arial" pitchFamily="34" charset="0"/>
            </a:endParaRPr>
          </a:p>
        </p:txBody>
      </p:sp>
      <p:sp>
        <p:nvSpPr>
          <p:cNvPr id="24579" name="Номер слайда 13"/>
          <p:cNvSpPr>
            <a:spLocks noGrp="1"/>
          </p:cNvSpPr>
          <p:nvPr>
            <p:ph type="sldNum" sz="quarter" idx="12"/>
          </p:nvPr>
        </p:nvSpPr>
        <p:spPr bwMode="auto">
          <a:xfrm>
            <a:off x="8689975" y="6500813"/>
            <a:ext cx="561975" cy="29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7F4D23F-7405-48EC-851A-82E302EF0FC6}" type="slidenum">
              <a:rPr lang="ru-RU" sz="1800" b="1" smtClean="0">
                <a:solidFill>
                  <a:srgbClr val="E7DEC9"/>
                </a:solidFill>
                <a:latin typeface="Arial" panose="020B0604020202020204" pitchFamily="34" charset="0"/>
                <a:cs typeface="Arial" panose="020B0604020202020204" pitchFamily="34" charset="0"/>
              </a:rPr>
              <a:pPr fontAlgn="base">
                <a:spcBef>
                  <a:spcPct val="0"/>
                </a:spcBef>
                <a:spcAft>
                  <a:spcPct val="0"/>
                </a:spcAft>
              </a:pPr>
              <a:t>60</a:t>
            </a:fld>
            <a:endParaRPr lang="ru-RU" sz="1800" b="1" dirty="0" smtClean="0">
              <a:solidFill>
                <a:srgbClr val="E7DEC9"/>
              </a:solidFill>
              <a:latin typeface="Arial" panose="020B0604020202020204" pitchFamily="34" charset="0"/>
              <a:cs typeface="Arial" panose="020B0604020202020204" pitchFamily="34" charset="0"/>
            </a:endParaRPr>
          </a:p>
        </p:txBody>
      </p:sp>
      <p:pic>
        <p:nvPicPr>
          <p:cNvPr id="22" name="Рисунок 21" descr="123.gif"/>
          <p:cNvPicPr>
            <a:picLocks noChangeAspect="1"/>
          </p:cNvPicPr>
          <p:nvPr/>
        </p:nvPicPr>
        <p:blipFill>
          <a:blip r:embed="rId3" cstate="print"/>
          <a:stretch>
            <a:fillRect/>
          </a:stretch>
        </p:blipFill>
        <p:spPr>
          <a:xfrm>
            <a:off x="8607425" y="44450"/>
            <a:ext cx="465138" cy="582613"/>
          </a:xfrm>
          <a:prstGeom prst="rect">
            <a:avLst/>
          </a:prstGeom>
          <a:ln>
            <a:noFill/>
          </a:ln>
          <a:effectLst>
            <a:outerShdw blurRad="127000" dist="127000" dir="2700000" algn="tl" rotWithShape="0">
              <a:srgbClr val="333333">
                <a:alpha val="55000"/>
              </a:srgbClr>
            </a:outerShdw>
          </a:effectLst>
        </p:spPr>
      </p:pic>
      <p:sp>
        <p:nvSpPr>
          <p:cNvPr id="14" name="Прямоугольник 13"/>
          <p:cNvSpPr>
            <a:spLocks noChangeArrowheads="1"/>
          </p:cNvSpPr>
          <p:nvPr/>
        </p:nvSpPr>
        <p:spPr bwMode="auto">
          <a:xfrm>
            <a:off x="72000" y="836712"/>
            <a:ext cx="9000000" cy="2880000"/>
          </a:xfrm>
          <a:prstGeom prst="rect">
            <a:avLst/>
          </a:prstGeom>
          <a:gradFill rotWithShape="1">
            <a:gsLst>
              <a:gs pos="0">
                <a:srgbClr val="B2C4E3"/>
              </a:gs>
              <a:gs pos="35000">
                <a:srgbClr val="B2C4E3"/>
              </a:gs>
              <a:gs pos="100000">
                <a:srgbClr val="B2C4E3"/>
              </a:gs>
            </a:gsLst>
            <a:lin ang="16200000" scaled="1"/>
          </a:gradFill>
          <a:ln w="9525" cap="flat" cmpd="sng" algn="ctr">
            <a:solidFill>
              <a:srgbClr val="797B7E">
                <a:lumMod val="50000"/>
              </a:srgbClr>
            </a:solidFill>
            <a:prstDash val="solid"/>
          </a:ln>
          <a:effectLst>
            <a:outerShdw blurRad="40000" dist="20000" dir="5400000" rotWithShape="0">
              <a:srgbClr val="000000">
                <a:alpha val="38000"/>
              </a:srgbClr>
            </a:outerShdw>
          </a:effectLst>
          <a:scene3d>
            <a:camera prst="orthographicFront"/>
            <a:lightRig rig="threePt" dir="t"/>
          </a:scene3d>
          <a:sp3d>
            <a:bevelT/>
            <a:bevelB/>
          </a:sp3d>
        </p:spPr>
        <p:txBody>
          <a:bodyPr>
            <a:sp3d extrusionH="57150">
              <a:bevelT w="38100" h="38100"/>
            </a:sp3d>
          </a:bodyPr>
          <a:lstStyle/>
          <a:p>
            <a:pPr algn="ctr" fontAlgn="auto">
              <a:spcBef>
                <a:spcPts val="0"/>
              </a:spcBef>
              <a:spcAft>
                <a:spcPts val="0"/>
              </a:spcAft>
              <a:defRPr/>
            </a:pPr>
            <a:r>
              <a:rPr lang="ru-RU" sz="1600" b="1" kern="0" dirty="0">
                <a:solidFill>
                  <a:srgbClr val="00264C"/>
                </a:solidFill>
                <a:latin typeface="Arial" panose="020B0604020202020204" pitchFamily="34" charset="0"/>
                <a:cs typeface="Arial" pitchFamily="34" charset="0"/>
              </a:rPr>
              <a:t>Федеральный закон от 26 июля 2017 г. </a:t>
            </a:r>
            <a:r>
              <a:rPr lang="ru-RU" sz="1600" b="1" kern="0" dirty="0" smtClean="0">
                <a:solidFill>
                  <a:srgbClr val="00264C"/>
                </a:solidFill>
                <a:latin typeface="Arial" panose="020B0604020202020204" pitchFamily="34" charset="0"/>
                <a:cs typeface="Arial" pitchFamily="34" charset="0"/>
              </a:rPr>
              <a:t>№ 193-ФЗ</a:t>
            </a:r>
          </a:p>
          <a:p>
            <a:pPr algn="ctr" fontAlgn="auto">
              <a:spcBef>
                <a:spcPts val="0"/>
              </a:spcBef>
              <a:spcAft>
                <a:spcPts val="0"/>
              </a:spcAft>
              <a:defRPr/>
            </a:pPr>
            <a:r>
              <a:rPr lang="ru-RU" sz="1600" b="1" kern="0" dirty="0">
                <a:solidFill>
                  <a:srgbClr val="FF0000"/>
                </a:solidFill>
                <a:latin typeface="Arial" panose="020B0604020202020204" pitchFamily="34" charset="0"/>
                <a:cs typeface="Arial" pitchFamily="34" charset="0"/>
              </a:rPr>
              <a:t>«О внесении изменений в отдельные законодательные акты Российской Федерации в связи с принятием Федерального закона «О безопасности критической информационной инфраструктуры Российской Федерации»</a:t>
            </a:r>
          </a:p>
        </p:txBody>
      </p:sp>
      <p:sp>
        <p:nvSpPr>
          <p:cNvPr id="16" name="Прямоугольник 15"/>
          <p:cNvSpPr/>
          <p:nvPr/>
        </p:nvSpPr>
        <p:spPr>
          <a:xfrm>
            <a:off x="252000" y="1971312"/>
            <a:ext cx="8640000" cy="360000"/>
          </a:xfrm>
          <a:prstGeom prst="rect">
            <a:avLst/>
          </a:prstGeom>
          <a:gradFill rotWithShape="1">
            <a:gsLst>
              <a:gs pos="0">
                <a:srgbClr val="797B7E">
                  <a:tint val="50000"/>
                  <a:satMod val="300000"/>
                </a:srgbClr>
              </a:gs>
              <a:gs pos="35000">
                <a:srgbClr val="797B7E">
                  <a:tint val="37000"/>
                  <a:satMod val="300000"/>
                </a:srgbClr>
              </a:gs>
              <a:gs pos="100000">
                <a:srgbClr val="797B7E">
                  <a:tint val="15000"/>
                  <a:satMod val="350000"/>
                </a:srgbClr>
              </a:gs>
            </a:gsLst>
            <a:lin ang="16200000" scaled="1"/>
          </a:gradFill>
          <a:ln w="9525" cap="flat" cmpd="sng" algn="ctr">
            <a:solidFill>
              <a:srgbClr val="797B7E">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r>
              <a:rPr lang="ru-RU" sz="1500" b="1" kern="0" dirty="0" smtClean="0">
                <a:solidFill>
                  <a:srgbClr val="000000"/>
                </a:solidFill>
                <a:latin typeface="Arial" charset="0"/>
              </a:rPr>
              <a:t>Закон </a:t>
            </a:r>
            <a:r>
              <a:rPr lang="ru-RU" sz="1500" b="1" kern="0" dirty="0">
                <a:solidFill>
                  <a:srgbClr val="000000"/>
                </a:solidFill>
                <a:latin typeface="Arial" charset="0"/>
              </a:rPr>
              <a:t>Российской Федерации от 21 июля 1993 г. № 5485-1 </a:t>
            </a:r>
            <a:r>
              <a:rPr lang="ru-RU" sz="1500" b="1" kern="0" dirty="0">
                <a:solidFill>
                  <a:srgbClr val="0000CC"/>
                </a:solidFill>
                <a:latin typeface="Arial" charset="0"/>
              </a:rPr>
              <a:t>«О государственной тайне»</a:t>
            </a:r>
            <a:endParaRPr lang="ru-RU" sz="1400" b="1" kern="0" dirty="0">
              <a:solidFill>
                <a:srgbClr val="0000CC"/>
              </a:solidFill>
              <a:latin typeface="Arial" charset="0"/>
              <a:cs typeface="Arial" pitchFamily="34" charset="0"/>
            </a:endParaRPr>
          </a:p>
        </p:txBody>
      </p:sp>
      <p:sp>
        <p:nvSpPr>
          <p:cNvPr id="20" name="Прямоугольник 19"/>
          <p:cNvSpPr/>
          <p:nvPr/>
        </p:nvSpPr>
        <p:spPr>
          <a:xfrm>
            <a:off x="252000" y="2420888"/>
            <a:ext cx="8640000" cy="360000"/>
          </a:xfrm>
          <a:prstGeom prst="rect">
            <a:avLst/>
          </a:prstGeom>
          <a:gradFill rotWithShape="1">
            <a:gsLst>
              <a:gs pos="0">
                <a:srgbClr val="797B7E">
                  <a:tint val="50000"/>
                  <a:satMod val="300000"/>
                </a:srgbClr>
              </a:gs>
              <a:gs pos="35000">
                <a:srgbClr val="797B7E">
                  <a:tint val="37000"/>
                  <a:satMod val="300000"/>
                </a:srgbClr>
              </a:gs>
              <a:gs pos="100000">
                <a:srgbClr val="797B7E">
                  <a:tint val="15000"/>
                  <a:satMod val="350000"/>
                </a:srgbClr>
              </a:gs>
            </a:gsLst>
            <a:lin ang="16200000" scaled="1"/>
          </a:gradFill>
          <a:ln w="9525" cap="flat" cmpd="sng" algn="ctr">
            <a:solidFill>
              <a:srgbClr val="797B7E">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r>
              <a:rPr lang="ru-RU" sz="1500" b="1" kern="0" dirty="0" smtClean="0">
                <a:solidFill>
                  <a:srgbClr val="000000"/>
                </a:solidFill>
                <a:latin typeface="Arial" charset="0"/>
              </a:rPr>
              <a:t>Федеральный закон от 7 июля 2003 г. № 126-ФЗ </a:t>
            </a:r>
            <a:r>
              <a:rPr lang="ru-RU" sz="1400" b="1" kern="0" dirty="0" smtClean="0">
                <a:solidFill>
                  <a:srgbClr val="0000CC"/>
                </a:solidFill>
                <a:latin typeface="Arial" charset="0"/>
              </a:rPr>
              <a:t>«О связи»</a:t>
            </a:r>
            <a:endParaRPr lang="ru-RU" sz="1400" b="1" kern="0" dirty="0">
              <a:solidFill>
                <a:srgbClr val="0000CC"/>
              </a:solidFill>
              <a:latin typeface="Arial" charset="0"/>
              <a:cs typeface="Arial" pitchFamily="34" charset="0"/>
            </a:endParaRPr>
          </a:p>
        </p:txBody>
      </p:sp>
      <p:sp>
        <p:nvSpPr>
          <p:cNvPr id="21" name="Прямоугольник 20"/>
          <p:cNvSpPr/>
          <p:nvPr/>
        </p:nvSpPr>
        <p:spPr>
          <a:xfrm>
            <a:off x="252000" y="2852936"/>
            <a:ext cx="8640000" cy="720000"/>
          </a:xfrm>
          <a:prstGeom prst="rect">
            <a:avLst/>
          </a:prstGeom>
          <a:gradFill rotWithShape="1">
            <a:gsLst>
              <a:gs pos="0">
                <a:srgbClr val="797B7E">
                  <a:tint val="50000"/>
                  <a:satMod val="300000"/>
                </a:srgbClr>
              </a:gs>
              <a:gs pos="35000">
                <a:srgbClr val="797B7E">
                  <a:tint val="37000"/>
                  <a:satMod val="300000"/>
                </a:srgbClr>
              </a:gs>
              <a:gs pos="100000">
                <a:srgbClr val="797B7E">
                  <a:tint val="15000"/>
                  <a:satMod val="350000"/>
                </a:srgbClr>
              </a:gs>
            </a:gsLst>
            <a:lin ang="16200000" scaled="1"/>
          </a:gradFill>
          <a:ln w="9525" cap="flat" cmpd="sng" algn="ctr">
            <a:solidFill>
              <a:srgbClr val="797B7E">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r>
              <a:rPr lang="ru-RU" sz="1500" b="1" kern="0" dirty="0" smtClean="0">
                <a:solidFill>
                  <a:srgbClr val="000000"/>
                </a:solidFill>
                <a:latin typeface="Arial" charset="0"/>
              </a:rPr>
              <a:t>Федеральный </a:t>
            </a:r>
            <a:r>
              <a:rPr lang="ru-RU" sz="1500" b="1" kern="0" dirty="0">
                <a:solidFill>
                  <a:srgbClr val="000000"/>
                </a:solidFill>
                <a:latin typeface="Arial" charset="0"/>
              </a:rPr>
              <a:t>закон от 26 декабря 2008 г. </a:t>
            </a:r>
            <a:r>
              <a:rPr lang="ru-RU" sz="1500" b="1" kern="0" dirty="0" smtClean="0">
                <a:solidFill>
                  <a:srgbClr val="000000"/>
                </a:solidFill>
                <a:latin typeface="Arial" charset="0"/>
              </a:rPr>
              <a:t>№ 294-ФЗ </a:t>
            </a:r>
            <a:r>
              <a:rPr lang="ru-RU" sz="1400" b="1" kern="0" dirty="0">
                <a:solidFill>
                  <a:srgbClr val="0000CC"/>
                </a:solidFill>
                <a:latin typeface="Arial" charset="0"/>
              </a:rPr>
              <a:t>«О защите прав юридических лиц и индивидуальных предпринимателей при осуществлении государственного контроля (надзора) и муниципального контроля»</a:t>
            </a:r>
            <a:endParaRPr lang="ru-RU" sz="1400" b="1" kern="0" dirty="0">
              <a:solidFill>
                <a:srgbClr val="0000CC"/>
              </a:solidFill>
              <a:latin typeface="Arial" charset="0"/>
              <a:cs typeface="Arial" pitchFamily="34" charset="0"/>
            </a:endParaRPr>
          </a:p>
        </p:txBody>
      </p:sp>
      <p:sp>
        <p:nvSpPr>
          <p:cNvPr id="23" name="Прямоугольник 22"/>
          <p:cNvSpPr>
            <a:spLocks noChangeArrowheads="1"/>
          </p:cNvSpPr>
          <p:nvPr/>
        </p:nvSpPr>
        <p:spPr bwMode="auto">
          <a:xfrm>
            <a:off x="72000" y="3861048"/>
            <a:ext cx="9000000" cy="2736000"/>
          </a:xfrm>
          <a:prstGeom prst="rect">
            <a:avLst/>
          </a:prstGeom>
          <a:gradFill rotWithShape="1">
            <a:gsLst>
              <a:gs pos="0">
                <a:srgbClr val="B2C4E3"/>
              </a:gs>
              <a:gs pos="35000">
                <a:srgbClr val="B2C4E3"/>
              </a:gs>
              <a:gs pos="100000">
                <a:srgbClr val="B2C4E3"/>
              </a:gs>
            </a:gsLst>
            <a:lin ang="16200000" scaled="1"/>
          </a:gradFill>
          <a:ln w="9525" cap="flat" cmpd="sng" algn="ctr">
            <a:solidFill>
              <a:srgbClr val="797B7E">
                <a:lumMod val="50000"/>
              </a:srgbClr>
            </a:solidFill>
            <a:prstDash val="solid"/>
          </a:ln>
          <a:effectLst>
            <a:outerShdw blurRad="40000" dist="20000" dir="5400000" rotWithShape="0">
              <a:srgbClr val="000000">
                <a:alpha val="38000"/>
              </a:srgbClr>
            </a:outerShdw>
          </a:effectLst>
          <a:scene3d>
            <a:camera prst="orthographicFront"/>
            <a:lightRig rig="threePt" dir="t"/>
          </a:scene3d>
          <a:sp3d>
            <a:bevelT/>
            <a:bevelB/>
          </a:sp3d>
        </p:spPr>
        <p:txBody>
          <a:bodyPr>
            <a:sp3d extrusionH="57150">
              <a:bevelT w="38100" h="38100"/>
            </a:sp3d>
          </a:bodyPr>
          <a:lstStyle/>
          <a:p>
            <a:pPr algn="ctr" fontAlgn="auto">
              <a:spcBef>
                <a:spcPts val="0"/>
              </a:spcBef>
              <a:spcAft>
                <a:spcPts val="0"/>
              </a:spcAft>
              <a:defRPr/>
            </a:pPr>
            <a:r>
              <a:rPr lang="ru-RU" sz="1600" b="1" kern="0" dirty="0">
                <a:solidFill>
                  <a:srgbClr val="00264C"/>
                </a:solidFill>
                <a:latin typeface="Arial" panose="020B0604020202020204" pitchFamily="34" charset="0"/>
                <a:cs typeface="Arial" pitchFamily="34" charset="0"/>
              </a:rPr>
              <a:t>Федеральный закон от 26 июля 2017 г. </a:t>
            </a:r>
            <a:r>
              <a:rPr lang="ru-RU" sz="1600" b="1" kern="0" dirty="0" smtClean="0">
                <a:solidFill>
                  <a:srgbClr val="00264C"/>
                </a:solidFill>
                <a:latin typeface="Arial" panose="020B0604020202020204" pitchFamily="34" charset="0"/>
                <a:cs typeface="Arial" pitchFamily="34" charset="0"/>
              </a:rPr>
              <a:t>№ 194-ФЗ</a:t>
            </a:r>
          </a:p>
          <a:p>
            <a:pPr algn="ctr" fontAlgn="auto">
              <a:spcBef>
                <a:spcPts val="0"/>
              </a:spcBef>
              <a:spcAft>
                <a:spcPts val="0"/>
              </a:spcAft>
              <a:defRPr/>
            </a:pPr>
            <a:r>
              <a:rPr lang="ru-RU" sz="1600" b="1" kern="0" dirty="0">
                <a:solidFill>
                  <a:srgbClr val="FF0000"/>
                </a:solidFill>
                <a:latin typeface="Arial" panose="020B0604020202020204" pitchFamily="34" charset="0"/>
                <a:cs typeface="Arial" pitchFamily="34" charset="0"/>
              </a:rPr>
              <a:t>«О внесении изменений в Уголовный кодекс Российской Федерации и статью 151 Уголовно-процессуального кодекса Российской Федерации в связи с принятием Федерального </a:t>
            </a:r>
            <a:r>
              <a:rPr lang="ru-RU" sz="1600" b="1" kern="0" dirty="0" smtClean="0">
                <a:solidFill>
                  <a:srgbClr val="FF0000"/>
                </a:solidFill>
                <a:latin typeface="Arial" panose="020B0604020202020204" pitchFamily="34" charset="0"/>
                <a:cs typeface="Arial" pitchFamily="34" charset="0"/>
              </a:rPr>
              <a:t>закона «</a:t>
            </a:r>
            <a:r>
              <a:rPr lang="ru-RU" sz="1600" b="1" kern="0" dirty="0">
                <a:solidFill>
                  <a:srgbClr val="FF0000"/>
                </a:solidFill>
                <a:latin typeface="Arial" panose="020B0604020202020204" pitchFamily="34" charset="0"/>
                <a:cs typeface="Arial" pitchFamily="34" charset="0"/>
              </a:rPr>
              <a:t>О безопасности критической информационной инфраструктуры Российской </a:t>
            </a:r>
            <a:r>
              <a:rPr lang="ru-RU" sz="1600" b="1" kern="0" dirty="0" smtClean="0">
                <a:solidFill>
                  <a:srgbClr val="FF0000"/>
                </a:solidFill>
                <a:latin typeface="Arial" panose="020B0604020202020204" pitchFamily="34" charset="0"/>
                <a:cs typeface="Arial" pitchFamily="34" charset="0"/>
              </a:rPr>
              <a:t>Федерации»</a:t>
            </a:r>
            <a:endParaRPr lang="ru-RU" sz="1600" b="1" kern="0" dirty="0">
              <a:solidFill>
                <a:srgbClr val="FF0000"/>
              </a:solidFill>
              <a:latin typeface="Arial" panose="020B0604020202020204" pitchFamily="34" charset="0"/>
              <a:cs typeface="Arial" pitchFamily="34" charset="0"/>
            </a:endParaRPr>
          </a:p>
        </p:txBody>
      </p:sp>
      <p:sp>
        <p:nvSpPr>
          <p:cNvPr id="24" name="Прямоугольник 23"/>
          <p:cNvSpPr/>
          <p:nvPr/>
        </p:nvSpPr>
        <p:spPr>
          <a:xfrm>
            <a:off x="252000" y="5184248"/>
            <a:ext cx="8640000" cy="540000"/>
          </a:xfrm>
          <a:prstGeom prst="rect">
            <a:avLst/>
          </a:prstGeom>
          <a:gradFill rotWithShape="1">
            <a:gsLst>
              <a:gs pos="0">
                <a:srgbClr val="797B7E">
                  <a:tint val="50000"/>
                  <a:satMod val="300000"/>
                </a:srgbClr>
              </a:gs>
              <a:gs pos="35000">
                <a:srgbClr val="797B7E">
                  <a:tint val="37000"/>
                  <a:satMod val="300000"/>
                </a:srgbClr>
              </a:gs>
              <a:gs pos="100000">
                <a:srgbClr val="797B7E">
                  <a:tint val="15000"/>
                  <a:satMod val="350000"/>
                </a:srgbClr>
              </a:gs>
            </a:gsLst>
            <a:lin ang="16200000" scaled="1"/>
          </a:gradFill>
          <a:ln w="9525" cap="flat" cmpd="sng" algn="ctr">
            <a:solidFill>
              <a:srgbClr val="797B7E">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r>
              <a:rPr lang="ru-RU" sz="1500" b="1" kern="0" dirty="0" smtClean="0">
                <a:solidFill>
                  <a:srgbClr val="000000"/>
                </a:solidFill>
                <a:latin typeface="Arial" charset="0"/>
              </a:rPr>
              <a:t>Глава </a:t>
            </a:r>
            <a:r>
              <a:rPr lang="ru-RU" sz="1500" b="1" kern="0" dirty="0">
                <a:solidFill>
                  <a:srgbClr val="000000"/>
                </a:solidFill>
                <a:latin typeface="Arial" charset="0"/>
              </a:rPr>
              <a:t>28 Уголовного кодекса Российской Федерации </a:t>
            </a:r>
            <a:r>
              <a:rPr lang="ru-RU" sz="1500" b="1" kern="0" dirty="0" smtClean="0">
                <a:solidFill>
                  <a:srgbClr val="000000"/>
                </a:solidFill>
                <a:latin typeface="Arial" charset="0"/>
              </a:rPr>
              <a:t/>
            </a:r>
            <a:br>
              <a:rPr lang="ru-RU" sz="1500" b="1" kern="0" dirty="0" smtClean="0">
                <a:solidFill>
                  <a:srgbClr val="000000"/>
                </a:solidFill>
                <a:latin typeface="Arial" charset="0"/>
              </a:rPr>
            </a:br>
            <a:r>
              <a:rPr lang="ru-RU" sz="1500" b="1" kern="0" dirty="0" smtClean="0">
                <a:solidFill>
                  <a:srgbClr val="0000CC"/>
                </a:solidFill>
                <a:latin typeface="Arial" charset="0"/>
              </a:rPr>
              <a:t>«</a:t>
            </a:r>
            <a:r>
              <a:rPr lang="ru-RU" sz="1500" b="1" kern="0" dirty="0">
                <a:solidFill>
                  <a:srgbClr val="0000CC"/>
                </a:solidFill>
                <a:latin typeface="Arial" charset="0"/>
              </a:rPr>
              <a:t>Преступления в сфере компьютерной информации</a:t>
            </a:r>
            <a:r>
              <a:rPr lang="ru-RU" sz="1500" b="1" kern="0" dirty="0" smtClean="0">
                <a:solidFill>
                  <a:srgbClr val="0000CC"/>
                </a:solidFill>
                <a:latin typeface="Arial" charset="0"/>
              </a:rPr>
              <a:t>»</a:t>
            </a:r>
            <a:r>
              <a:rPr lang="ru-RU" sz="1500" b="1" kern="0" dirty="0" smtClean="0">
                <a:solidFill>
                  <a:srgbClr val="C32D2E">
                    <a:lumMod val="75000"/>
                  </a:srgbClr>
                </a:solidFill>
                <a:latin typeface="Arial" charset="0"/>
              </a:rPr>
              <a:t> </a:t>
            </a:r>
            <a:r>
              <a:rPr lang="ru-RU" sz="1500" b="1" kern="0" dirty="0" smtClean="0">
                <a:solidFill>
                  <a:prstClr val="black"/>
                </a:solidFill>
                <a:latin typeface="Arial" charset="0"/>
              </a:rPr>
              <a:t>дополнена статьей 274.1</a:t>
            </a:r>
            <a:endParaRPr lang="ru-RU" sz="1400" b="1" kern="0" dirty="0">
              <a:solidFill>
                <a:prstClr val="black"/>
              </a:solidFill>
              <a:latin typeface="Arial" charset="0"/>
              <a:cs typeface="Arial" pitchFamily="34" charset="0"/>
            </a:endParaRPr>
          </a:p>
        </p:txBody>
      </p:sp>
      <p:sp>
        <p:nvSpPr>
          <p:cNvPr id="25" name="Прямоугольник 24"/>
          <p:cNvSpPr/>
          <p:nvPr/>
        </p:nvSpPr>
        <p:spPr>
          <a:xfrm>
            <a:off x="252000" y="5796376"/>
            <a:ext cx="8640000" cy="720000"/>
          </a:xfrm>
          <a:prstGeom prst="rect">
            <a:avLst/>
          </a:prstGeom>
          <a:gradFill rotWithShape="1">
            <a:gsLst>
              <a:gs pos="0">
                <a:srgbClr val="797B7E">
                  <a:tint val="50000"/>
                  <a:satMod val="300000"/>
                </a:srgbClr>
              </a:gs>
              <a:gs pos="35000">
                <a:srgbClr val="797B7E">
                  <a:tint val="37000"/>
                  <a:satMod val="300000"/>
                </a:srgbClr>
              </a:gs>
              <a:gs pos="100000">
                <a:srgbClr val="797B7E">
                  <a:tint val="15000"/>
                  <a:satMod val="350000"/>
                </a:srgbClr>
              </a:gs>
            </a:gsLst>
            <a:lin ang="16200000" scaled="1"/>
          </a:gradFill>
          <a:ln w="9525" cap="flat" cmpd="sng" algn="ctr">
            <a:solidFill>
              <a:srgbClr val="797B7E">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r>
              <a:rPr lang="ru-RU" sz="1500" b="1" kern="0" dirty="0" smtClean="0">
                <a:solidFill>
                  <a:srgbClr val="000000"/>
                </a:solidFill>
                <a:latin typeface="Arial" charset="0"/>
              </a:rPr>
              <a:t>Статья </a:t>
            </a:r>
            <a:r>
              <a:rPr lang="ru-RU" sz="1500" b="1" kern="0" dirty="0">
                <a:solidFill>
                  <a:srgbClr val="000000"/>
                </a:solidFill>
                <a:latin typeface="Arial" charset="0"/>
              </a:rPr>
              <a:t>151 Уголовно-процессуального кодекса Российской </a:t>
            </a:r>
            <a:r>
              <a:rPr lang="ru-RU" sz="1500" b="1" kern="0" dirty="0" smtClean="0">
                <a:solidFill>
                  <a:srgbClr val="000000"/>
                </a:solidFill>
                <a:latin typeface="Arial" charset="0"/>
              </a:rPr>
              <a:t>Федерации относит составы преступлений к подследственности правоохранительных органов, выявивших эти преступления</a:t>
            </a:r>
            <a:endParaRPr lang="ru-RU" sz="1400" b="1" kern="0" dirty="0">
              <a:solidFill>
                <a:srgbClr val="C32D2E">
                  <a:lumMod val="75000"/>
                </a:srgbClr>
              </a:solidFill>
              <a:latin typeface="Arial" charset="0"/>
              <a:cs typeface="Arial" pitchFamily="34" charset="0"/>
            </a:endParaRPr>
          </a:p>
        </p:txBody>
      </p:sp>
    </p:spTree>
    <p:extLst>
      <p:ext uri="{BB962C8B-B14F-4D97-AF65-F5344CB8AC3E}">
        <p14:creationId xmlns:p14="http://schemas.microsoft.com/office/powerpoint/2010/main" val="23338301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B43E7553-8DF8-4C49-888E-D866AB31722B}" type="slidenum">
              <a:rPr lang="ru-RU" altLang="ru-RU"/>
              <a:pPr/>
              <a:t>61</a:t>
            </a:fld>
            <a:endParaRPr lang="ru-RU" altLang="ru-RU"/>
          </a:p>
        </p:txBody>
      </p:sp>
      <p:sp>
        <p:nvSpPr>
          <p:cNvPr id="17" name="Скругленный прямоугольник 16"/>
          <p:cNvSpPr>
            <a:spLocks noChangeArrowheads="1"/>
          </p:cNvSpPr>
          <p:nvPr/>
        </p:nvSpPr>
        <p:spPr bwMode="auto">
          <a:xfrm>
            <a:off x="139700" y="1019175"/>
            <a:ext cx="8797925" cy="4570413"/>
          </a:xfrm>
          <a:prstGeom prst="roundRect">
            <a:avLst>
              <a:gd name="adj" fmla="val 16667"/>
            </a:avLst>
          </a:prstGeom>
          <a:solidFill>
            <a:srgbClr val="CCFFCC"/>
          </a:solidFill>
          <a:ln w="19050" algn="ctr">
            <a:solidFill>
              <a:srgbClr val="FF0000"/>
            </a:solidFill>
            <a:round/>
            <a:headEnd/>
            <a:tailEnd/>
          </a:ln>
        </p:spPr>
        <p:txBody>
          <a:bodyPr lIns="36000" tIns="36000" rIns="36000" bIns="3600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ru-RU" altLang="ru-RU" sz="1600" b="1" smtClean="0">
                <a:solidFill>
                  <a:prstClr val="black"/>
                </a:solidFill>
                <a:effectLst>
                  <a:outerShdw blurRad="38100" dist="38100" dir="2700000" algn="tl">
                    <a:srgbClr val="FFFFFF"/>
                  </a:outerShdw>
                </a:effectLst>
                <a:cs typeface="Arial" pitchFamily="34" charset="0"/>
              </a:rPr>
              <a:t>Документы ФСТЭК России, регулирующие вопросы  </a:t>
            </a:r>
          </a:p>
          <a:p>
            <a:pPr algn="ctr">
              <a:spcAft>
                <a:spcPts val="600"/>
              </a:spcAft>
            </a:pPr>
            <a:r>
              <a:rPr lang="ru-RU" altLang="ru-RU" sz="1600" b="1" u="sng" smtClean="0">
                <a:solidFill>
                  <a:prstClr val="black"/>
                </a:solidFill>
                <a:effectLst>
                  <a:outerShdw blurRad="38100" dist="38100" dir="2700000" algn="tl">
                    <a:srgbClr val="FFFFFF"/>
                  </a:outerShdw>
                </a:effectLst>
                <a:cs typeface="Arial" pitchFamily="34" charset="0"/>
              </a:rPr>
              <a:t>предотвращения утечки информации по техническим каналам:</a:t>
            </a:r>
          </a:p>
          <a:p>
            <a:pPr algn="just">
              <a:buFont typeface="Wingdings" pitchFamily="2" charset="2"/>
              <a:buChar char="Ø"/>
            </a:pPr>
            <a:r>
              <a:rPr lang="ru-RU" altLang="ru-RU" sz="1400" smtClean="0">
                <a:solidFill>
                  <a:prstClr val="black"/>
                </a:solidFill>
                <a:cs typeface="Arial" pitchFamily="34" charset="0"/>
              </a:rPr>
              <a:t>«</a:t>
            </a:r>
            <a:r>
              <a:rPr lang="ru-RU" altLang="ru-RU" sz="1400" b="1" smtClean="0">
                <a:solidFill>
                  <a:prstClr val="black"/>
                </a:solidFill>
                <a:cs typeface="Arial" pitchFamily="34" charset="0"/>
              </a:rPr>
              <a:t>Сборник </a:t>
            </a:r>
            <a:r>
              <a:rPr lang="ru-RU" altLang="ru-RU" sz="1400" smtClean="0">
                <a:solidFill>
                  <a:prstClr val="black"/>
                </a:solidFill>
                <a:cs typeface="Arial" pitchFamily="34" charset="0"/>
              </a:rPr>
              <a:t>временных методик  оценки защищенности конфиденциальной  информации </a:t>
            </a:r>
            <a:br>
              <a:rPr lang="ru-RU" altLang="ru-RU" sz="1400" smtClean="0">
                <a:solidFill>
                  <a:prstClr val="black"/>
                </a:solidFill>
                <a:cs typeface="Arial" pitchFamily="34" charset="0"/>
              </a:rPr>
            </a:br>
            <a:r>
              <a:rPr lang="ru-RU" altLang="ru-RU" sz="1400" smtClean="0">
                <a:solidFill>
                  <a:prstClr val="black"/>
                </a:solidFill>
                <a:cs typeface="Arial" pitchFamily="34" charset="0"/>
              </a:rPr>
              <a:t>от утечки по техническим каналам» (утвержден Гостехкомиссией в 2002 г.)</a:t>
            </a:r>
            <a:r>
              <a:rPr lang="ru-RU" altLang="ru-RU" sz="1400" b="1" smtClean="0">
                <a:solidFill>
                  <a:prstClr val="black"/>
                </a:solidFill>
                <a:cs typeface="Arial" pitchFamily="34" charset="0"/>
              </a:rPr>
              <a:t>: </a:t>
            </a:r>
          </a:p>
          <a:p>
            <a:pPr algn="just">
              <a:spcAft>
                <a:spcPts val="600"/>
              </a:spcAft>
              <a:buFont typeface="Wingdings" pitchFamily="2" charset="2"/>
              <a:buChar char="§"/>
            </a:pPr>
            <a:r>
              <a:rPr lang="ru-RU" altLang="ru-RU" sz="1200" smtClean="0">
                <a:solidFill>
                  <a:prstClr val="black"/>
                </a:solidFill>
                <a:cs typeface="Arial" pitchFamily="34" charset="0"/>
              </a:rPr>
              <a:t>Временная методика оценки защищенности помещений от утечки речевой КИ по акустическому </a:t>
            </a:r>
            <a:br>
              <a:rPr lang="ru-RU" altLang="ru-RU" sz="1200" smtClean="0">
                <a:solidFill>
                  <a:prstClr val="black"/>
                </a:solidFill>
                <a:cs typeface="Arial" pitchFamily="34" charset="0"/>
              </a:rPr>
            </a:br>
            <a:r>
              <a:rPr lang="ru-RU" altLang="ru-RU" sz="1200" smtClean="0">
                <a:solidFill>
                  <a:prstClr val="black"/>
                </a:solidFill>
                <a:cs typeface="Arial" pitchFamily="34" charset="0"/>
              </a:rPr>
              <a:t>и виброакустическому каналам;</a:t>
            </a:r>
          </a:p>
          <a:p>
            <a:pPr algn="just">
              <a:spcAft>
                <a:spcPts val="600"/>
              </a:spcAft>
              <a:buFont typeface="Wingdings" pitchFamily="2" charset="2"/>
              <a:buChar char="§"/>
            </a:pPr>
            <a:r>
              <a:rPr lang="ru-RU" altLang="ru-RU" sz="1200" smtClean="0">
                <a:solidFill>
                  <a:prstClr val="black"/>
                </a:solidFill>
                <a:cs typeface="Arial" pitchFamily="34" charset="0"/>
              </a:rPr>
              <a:t>Временная методика оценки защищенности помещений от утечки речевой </a:t>
            </a:r>
            <a:br>
              <a:rPr lang="ru-RU" altLang="ru-RU" sz="1200" smtClean="0">
                <a:solidFill>
                  <a:prstClr val="black"/>
                </a:solidFill>
                <a:cs typeface="Arial" pitchFamily="34" charset="0"/>
              </a:rPr>
            </a:br>
            <a:r>
              <a:rPr lang="ru-RU" altLang="ru-RU" sz="1200" smtClean="0">
                <a:solidFill>
                  <a:prstClr val="black"/>
                </a:solidFill>
                <a:cs typeface="Arial" pitchFamily="34" charset="0"/>
              </a:rPr>
              <a:t> конфиденциальной информации по каналам электроакустических преобразований в ВТСС;</a:t>
            </a:r>
          </a:p>
          <a:p>
            <a:pPr algn="just">
              <a:spcAft>
                <a:spcPts val="600"/>
              </a:spcAft>
              <a:buFont typeface="Wingdings" pitchFamily="2" charset="2"/>
              <a:buChar char="§"/>
            </a:pPr>
            <a:r>
              <a:rPr lang="ru-RU" altLang="ru-RU" sz="1200" smtClean="0">
                <a:solidFill>
                  <a:prstClr val="black"/>
                </a:solidFill>
                <a:cs typeface="Arial" pitchFamily="34" charset="0"/>
              </a:rPr>
              <a:t>Временная методика оценки защищенности ВТСС, предназначенных для обработки, хранения </a:t>
            </a:r>
            <a:br>
              <a:rPr lang="ru-RU" altLang="ru-RU" sz="1200" smtClean="0">
                <a:solidFill>
                  <a:prstClr val="black"/>
                </a:solidFill>
                <a:cs typeface="Arial" pitchFamily="34" charset="0"/>
              </a:rPr>
            </a:br>
            <a:r>
              <a:rPr lang="ru-RU" altLang="ru-RU" sz="1200" smtClean="0">
                <a:solidFill>
                  <a:prstClr val="black"/>
                </a:solidFill>
                <a:cs typeface="Arial" pitchFamily="34" charset="0"/>
              </a:rPr>
              <a:t>и (или) передачи по линиям связи конфиденциальной информации;</a:t>
            </a:r>
          </a:p>
          <a:p>
            <a:pPr algn="just">
              <a:spcAft>
                <a:spcPts val="600"/>
              </a:spcAft>
              <a:buFont typeface="Wingdings" pitchFamily="2" charset="2"/>
              <a:buChar char="§"/>
            </a:pPr>
            <a:r>
              <a:rPr lang="ru-RU" altLang="ru-RU" sz="1200" smtClean="0">
                <a:solidFill>
                  <a:prstClr val="black"/>
                </a:solidFill>
                <a:cs typeface="Arial" pitchFamily="34" charset="0"/>
              </a:rPr>
              <a:t>Временная методика оценки защищенности конфиденциальной информации, обрабатываемой ОТСС,</a:t>
            </a:r>
            <a:br>
              <a:rPr lang="ru-RU" altLang="ru-RU" sz="1200" smtClean="0">
                <a:solidFill>
                  <a:prstClr val="black"/>
                </a:solidFill>
                <a:cs typeface="Arial" pitchFamily="34" charset="0"/>
              </a:rPr>
            </a:br>
            <a:r>
              <a:rPr lang="ru-RU" altLang="ru-RU" sz="1200" smtClean="0">
                <a:solidFill>
                  <a:prstClr val="black"/>
                </a:solidFill>
                <a:cs typeface="Arial" pitchFamily="34" charset="0"/>
              </a:rPr>
              <a:t>от утечки за счет наводок на ВТСС и их коммуникации;</a:t>
            </a:r>
            <a:endParaRPr lang="ru-RU" altLang="ru-RU" sz="1200" b="1" smtClean="0">
              <a:solidFill>
                <a:prstClr val="black"/>
              </a:solidFill>
              <a:cs typeface="Arial" pitchFamily="34" charset="0"/>
            </a:endParaRPr>
          </a:p>
          <a:p>
            <a:pPr>
              <a:spcBef>
                <a:spcPts val="600"/>
              </a:spcBef>
              <a:spcAft>
                <a:spcPts val="600"/>
              </a:spcAft>
              <a:buFont typeface="Wingdings" pitchFamily="2" charset="2"/>
              <a:buChar char="Ø"/>
            </a:pPr>
            <a:r>
              <a:rPr lang="ru-RU" altLang="ru-RU" sz="1400" b="1" smtClean="0">
                <a:solidFill>
                  <a:prstClr val="black"/>
                </a:solidFill>
                <a:cs typeface="Arial" pitchFamily="34" charset="0"/>
              </a:rPr>
              <a:t>Требования</a:t>
            </a:r>
            <a:r>
              <a:rPr lang="ru-RU" altLang="ru-RU" sz="1400" smtClean="0">
                <a:solidFill>
                  <a:prstClr val="black"/>
                </a:solidFill>
                <a:cs typeface="Arial" pitchFamily="34" charset="0"/>
              </a:rPr>
              <a:t> к средствам активной защиты информации от утечки за счет ПЭМИН» (утверждены приказом ФСТЭК России от 3.10.2014 № 033, зарегистрированы Минюстом России, р/н № 35057 в 2014г., применяются с 1.04.2015)</a:t>
            </a:r>
          </a:p>
        </p:txBody>
      </p:sp>
      <p:sp>
        <p:nvSpPr>
          <p:cNvPr id="84997" name="Номер слайда 1"/>
          <p:cNvSpPr txBox="1">
            <a:spLocks noGrp="1" noChangeArrowheads="1"/>
          </p:cNvSpPr>
          <p:nvPr/>
        </p:nvSpPr>
        <p:spPr bwMode="auto">
          <a:xfrm>
            <a:off x="8459788" y="6408738"/>
            <a:ext cx="5540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fld id="{6D024811-6319-4C92-833E-3A9F334386E8}" type="slidenum">
              <a:rPr lang="ru-RU" altLang="ru-RU" sz="1600" smtClean="0">
                <a:solidFill>
                  <a:prstClr val="black"/>
                </a:solidFill>
                <a:latin typeface="Lucida Sans Unicode" pitchFamily="34" charset="0"/>
                <a:cs typeface="+mn-cs"/>
              </a:rPr>
              <a:pPr algn="r"/>
              <a:t>61</a:t>
            </a:fld>
            <a:endParaRPr lang="ru-RU" altLang="ru-RU" sz="1600" smtClean="0">
              <a:solidFill>
                <a:prstClr val="black"/>
              </a:solidFill>
              <a:latin typeface="Lucida Sans Unicode" pitchFamily="34" charset="0"/>
              <a:cs typeface="+mn-cs"/>
            </a:endParaRPr>
          </a:p>
        </p:txBody>
      </p:sp>
    </p:spTree>
    <p:extLst>
      <p:ext uri="{BB962C8B-B14F-4D97-AF65-F5344CB8AC3E}">
        <p14:creationId xmlns:p14="http://schemas.microsoft.com/office/powerpoint/2010/main" val="1421731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fld id="{60C348D1-561C-4271-8F13-5A0A4B089566}" type="slidenum">
              <a:rPr lang="ru-RU" altLang="ru-RU"/>
              <a:pPr/>
              <a:t>62</a:t>
            </a:fld>
            <a:endParaRPr lang="ru-RU" altLang="ru-RU"/>
          </a:p>
        </p:txBody>
      </p:sp>
      <p:sp>
        <p:nvSpPr>
          <p:cNvPr id="17" name="Скругленный прямоугольник 16"/>
          <p:cNvSpPr>
            <a:spLocks noChangeArrowheads="1"/>
          </p:cNvSpPr>
          <p:nvPr/>
        </p:nvSpPr>
        <p:spPr bwMode="auto">
          <a:xfrm>
            <a:off x="139700" y="258763"/>
            <a:ext cx="8797925" cy="4178300"/>
          </a:xfrm>
          <a:prstGeom prst="roundRect">
            <a:avLst>
              <a:gd name="adj" fmla="val 16667"/>
            </a:avLst>
          </a:prstGeom>
          <a:solidFill>
            <a:srgbClr val="CCFFCC"/>
          </a:solidFill>
          <a:ln w="19050" algn="ctr">
            <a:solidFill>
              <a:srgbClr val="FF0000"/>
            </a:solidFill>
            <a:round/>
            <a:headEnd/>
            <a:tailEnd/>
          </a:ln>
        </p:spPr>
        <p:txBody>
          <a:bodyPr lIns="36000" tIns="36000" rIns="36000" bIns="3600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Aft>
                <a:spcPts val="600"/>
              </a:spcAft>
            </a:pPr>
            <a:r>
              <a:rPr lang="ru-RU" altLang="ru-RU" sz="1600" b="1" smtClean="0">
                <a:solidFill>
                  <a:prstClr val="black"/>
                </a:solidFill>
                <a:effectLst>
                  <a:outerShdw blurRad="38100" dist="38100" dir="2700000" algn="tl">
                    <a:srgbClr val="FFFFFF"/>
                  </a:outerShdw>
                </a:effectLst>
                <a:cs typeface="Arial" pitchFamily="34" charset="0"/>
              </a:rPr>
              <a:t>Документы ФСТЭК России, регулирующие вопросы</a:t>
            </a:r>
          </a:p>
          <a:p>
            <a:pPr algn="ctr">
              <a:spcAft>
                <a:spcPts val="600"/>
              </a:spcAft>
            </a:pPr>
            <a:r>
              <a:rPr lang="ru-RU" altLang="ru-RU" sz="1600" b="1" u="sng" smtClean="0">
                <a:solidFill>
                  <a:prstClr val="black"/>
                </a:solidFill>
                <a:effectLst>
                  <a:outerShdw blurRad="38100" dist="38100" dir="2700000" algn="tl">
                    <a:srgbClr val="FFFFFF"/>
                  </a:outerShdw>
                </a:effectLst>
                <a:cs typeface="Arial" pitchFamily="34" charset="0"/>
              </a:rPr>
              <a:t>предотвращения  НСД  к информации:</a:t>
            </a:r>
          </a:p>
          <a:p>
            <a:pPr>
              <a:spcBef>
                <a:spcPts val="300"/>
              </a:spcBef>
              <a:spcAft>
                <a:spcPts val="300"/>
              </a:spcAft>
              <a:buFont typeface="Wingdings" pitchFamily="2" charset="2"/>
              <a:buChar char="Ø"/>
            </a:pPr>
            <a:r>
              <a:rPr lang="ru-RU" altLang="ru-RU" sz="1400" smtClean="0">
                <a:solidFill>
                  <a:prstClr val="black"/>
                </a:solidFill>
                <a:cs typeface="Arial" pitchFamily="34" charset="0"/>
              </a:rPr>
              <a:t>«</a:t>
            </a:r>
            <a:r>
              <a:rPr lang="ru-RU" altLang="ru-RU" sz="1400" b="1" smtClean="0">
                <a:solidFill>
                  <a:prstClr val="black"/>
                </a:solidFill>
                <a:cs typeface="Arial" pitchFamily="34" charset="0"/>
              </a:rPr>
              <a:t>Сборник</a:t>
            </a:r>
            <a:r>
              <a:rPr lang="ru-RU" altLang="ru-RU" sz="1400" smtClean="0">
                <a:solidFill>
                  <a:prstClr val="black"/>
                </a:solidFill>
                <a:cs typeface="Arial" pitchFamily="34" charset="0"/>
              </a:rPr>
              <a:t> </a:t>
            </a:r>
            <a:r>
              <a:rPr lang="ru-RU" altLang="ru-RU" sz="1400" b="1" smtClean="0">
                <a:solidFill>
                  <a:prstClr val="black"/>
                </a:solidFill>
                <a:cs typeface="Arial" pitchFamily="34" charset="0"/>
              </a:rPr>
              <a:t>руководящих документов по защите информации от несанкционированного доступа</a:t>
            </a:r>
            <a:r>
              <a:rPr lang="ru-RU" altLang="ru-RU" sz="1400" smtClean="0">
                <a:solidFill>
                  <a:prstClr val="black"/>
                </a:solidFill>
                <a:cs typeface="Arial" pitchFamily="34" charset="0"/>
              </a:rPr>
              <a:t>» (издан Гостехкомиссией России в 1998 г.);</a:t>
            </a:r>
          </a:p>
          <a:p>
            <a:pPr>
              <a:spcBef>
                <a:spcPts val="300"/>
              </a:spcBef>
              <a:spcAft>
                <a:spcPts val="300"/>
              </a:spcAft>
              <a:buFont typeface="Wingdings" pitchFamily="2" charset="2"/>
              <a:buChar char="Ø"/>
            </a:pPr>
            <a:r>
              <a:rPr lang="ru-RU" altLang="ru-RU" sz="1400" b="1" smtClean="0">
                <a:solidFill>
                  <a:prstClr val="black"/>
                </a:solidFill>
                <a:cs typeface="Arial" pitchFamily="34" charset="0"/>
              </a:rPr>
              <a:t>«Руководящий документ. </a:t>
            </a:r>
            <a:r>
              <a:rPr lang="ru-RU" altLang="ru-RU" sz="1400" smtClean="0">
                <a:solidFill>
                  <a:prstClr val="black"/>
                </a:solidFill>
                <a:cs typeface="Arial" pitchFamily="34" charset="0"/>
              </a:rPr>
              <a:t>Защита от несанкционированного доступа к информации. Часть 1. Программное обеспечение средств защиты информации. Классификация по уровню контроля отсутствия недекларированных возможностей» (утвержден приказом Гостехкомиссии России</a:t>
            </a:r>
            <a:br>
              <a:rPr lang="ru-RU" altLang="ru-RU" sz="1400" smtClean="0">
                <a:solidFill>
                  <a:prstClr val="black"/>
                </a:solidFill>
                <a:cs typeface="Arial" pitchFamily="34" charset="0"/>
              </a:rPr>
            </a:br>
            <a:r>
              <a:rPr lang="ru-RU" altLang="ru-RU" sz="1400" smtClean="0">
                <a:solidFill>
                  <a:prstClr val="black"/>
                </a:solidFill>
                <a:cs typeface="Arial" pitchFamily="34" charset="0"/>
              </a:rPr>
              <a:t>от 04.06.1999 № 114);</a:t>
            </a:r>
          </a:p>
          <a:p>
            <a:pPr>
              <a:spcBef>
                <a:spcPts val="300"/>
              </a:spcBef>
              <a:spcAft>
                <a:spcPts val="300"/>
              </a:spcAft>
              <a:buFont typeface="Wingdings" pitchFamily="2" charset="2"/>
              <a:buChar char="Ø"/>
            </a:pPr>
            <a:r>
              <a:rPr lang="ru-RU" altLang="ru-RU" sz="1400" smtClean="0">
                <a:solidFill>
                  <a:prstClr val="black"/>
                </a:solidFill>
                <a:cs typeface="Arial" pitchFamily="34" charset="0"/>
              </a:rPr>
              <a:t>«</a:t>
            </a:r>
            <a:r>
              <a:rPr lang="ru-RU" altLang="ru-RU" sz="1400" b="1" smtClean="0">
                <a:solidFill>
                  <a:prstClr val="black"/>
                </a:solidFill>
                <a:cs typeface="Arial" pitchFamily="34" charset="0"/>
              </a:rPr>
              <a:t>Сборник методических документов </a:t>
            </a:r>
            <a:r>
              <a:rPr lang="ru-RU" altLang="ru-RU" sz="1400" smtClean="0">
                <a:solidFill>
                  <a:prstClr val="black"/>
                </a:solidFill>
                <a:cs typeface="Arial" pitchFamily="34" charset="0"/>
              </a:rPr>
              <a:t>по технической защите информации ограниченного доступа, не содержащей сведений, составляющих государственную тайну, в волоконно-оптических системах передачи (МД по ТЗИ ВРСП-К) (утвержден приказом ФСТЭК России </a:t>
            </a:r>
            <a:br>
              <a:rPr lang="ru-RU" altLang="ru-RU" sz="1400" smtClean="0">
                <a:solidFill>
                  <a:prstClr val="black"/>
                </a:solidFill>
                <a:cs typeface="Arial" pitchFamily="34" charset="0"/>
              </a:rPr>
            </a:br>
            <a:r>
              <a:rPr lang="ru-RU" altLang="ru-RU" sz="1400" smtClean="0">
                <a:solidFill>
                  <a:prstClr val="black"/>
                </a:solidFill>
                <a:cs typeface="Arial" pitchFamily="34" charset="0"/>
              </a:rPr>
              <a:t>от 15.03.2012 г. № 27);</a:t>
            </a:r>
          </a:p>
          <a:p>
            <a:pPr>
              <a:spcBef>
                <a:spcPts val="300"/>
              </a:spcBef>
              <a:spcAft>
                <a:spcPts val="300"/>
              </a:spcAft>
              <a:buFont typeface="Wingdings" pitchFamily="2" charset="2"/>
              <a:buChar char="Ø"/>
            </a:pPr>
            <a:r>
              <a:rPr lang="ru-RU" altLang="ru-RU" sz="1400" b="1" smtClean="0">
                <a:solidFill>
                  <a:srgbClr val="FF3300"/>
                </a:solidFill>
                <a:cs typeface="Arial" pitchFamily="34" charset="0"/>
              </a:rPr>
              <a:t>Документы по техническому регулированию, устанавливающие требования к средствам защиты информации</a:t>
            </a:r>
            <a:r>
              <a:rPr lang="ru-RU" altLang="ru-RU" sz="1400" smtClean="0">
                <a:solidFill>
                  <a:prstClr val="black"/>
                </a:solidFill>
                <a:cs typeface="Arial" pitchFamily="34" charset="0"/>
              </a:rPr>
              <a:t> </a:t>
            </a:r>
          </a:p>
        </p:txBody>
      </p:sp>
      <p:sp>
        <p:nvSpPr>
          <p:cNvPr id="86021" name="Номер слайда 1"/>
          <p:cNvSpPr txBox="1">
            <a:spLocks noGrp="1" noChangeArrowheads="1"/>
          </p:cNvSpPr>
          <p:nvPr/>
        </p:nvSpPr>
        <p:spPr bwMode="auto">
          <a:xfrm>
            <a:off x="8459788" y="6408738"/>
            <a:ext cx="5540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fld id="{8185FFC2-8750-4212-B715-F743DB0DD84E}" type="slidenum">
              <a:rPr lang="ru-RU" altLang="ru-RU" sz="1600" smtClean="0">
                <a:solidFill>
                  <a:prstClr val="black"/>
                </a:solidFill>
                <a:latin typeface="Lucida Sans Unicode" pitchFamily="34" charset="0"/>
                <a:cs typeface="+mn-cs"/>
              </a:rPr>
              <a:pPr algn="r"/>
              <a:t>62</a:t>
            </a:fld>
            <a:endParaRPr lang="ru-RU" altLang="ru-RU" sz="1600" smtClean="0">
              <a:solidFill>
                <a:prstClr val="black"/>
              </a:solidFill>
              <a:latin typeface="Lucida Sans Unicode" pitchFamily="34" charset="0"/>
              <a:cs typeface="+mn-cs"/>
            </a:endParaRPr>
          </a:p>
        </p:txBody>
      </p:sp>
      <p:sp>
        <p:nvSpPr>
          <p:cNvPr id="2" name="Скругленный прямоугольник 16"/>
          <p:cNvSpPr>
            <a:spLocks noChangeArrowheads="1"/>
          </p:cNvSpPr>
          <p:nvPr/>
        </p:nvSpPr>
        <p:spPr bwMode="auto">
          <a:xfrm>
            <a:off x="107950" y="4724400"/>
            <a:ext cx="8797925" cy="1441450"/>
          </a:xfrm>
          <a:prstGeom prst="roundRect">
            <a:avLst>
              <a:gd name="adj" fmla="val 16667"/>
            </a:avLst>
          </a:prstGeom>
          <a:solidFill>
            <a:srgbClr val="CCECFF"/>
          </a:solidFill>
          <a:ln w="19050" algn="ctr">
            <a:solidFill>
              <a:srgbClr val="FF0000"/>
            </a:solidFill>
            <a:round/>
            <a:headEnd/>
            <a:tailEnd/>
          </a:ln>
        </p:spPr>
        <p:txBody>
          <a:bodyPr lIns="36000" tIns="36000" rIns="36000" bIns="3600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Aft>
                <a:spcPts val="600"/>
              </a:spcAft>
            </a:pPr>
            <a:r>
              <a:rPr lang="ru-RU" altLang="ru-RU" sz="1600" b="1" smtClean="0">
                <a:solidFill>
                  <a:srgbClr val="FF3300"/>
                </a:solidFill>
                <a:effectLst>
                  <a:outerShdw blurRad="38100" dist="38100" dir="2700000" algn="tl">
                    <a:srgbClr val="000000"/>
                  </a:outerShdw>
                </a:effectLst>
                <a:cs typeface="Arial" pitchFamily="34" charset="0"/>
              </a:rPr>
              <a:t>Документы по стандартизации</a:t>
            </a:r>
          </a:p>
          <a:p>
            <a:pPr algn="ctr">
              <a:spcAft>
                <a:spcPts val="600"/>
              </a:spcAft>
            </a:pPr>
            <a:r>
              <a:rPr lang="ru-RU" altLang="ru-RU" sz="1600" b="1" u="sng" smtClean="0">
                <a:solidFill>
                  <a:srgbClr val="FF3300"/>
                </a:solidFill>
                <a:effectLst>
                  <a:outerShdw blurRad="38100" dist="38100" dir="2700000" algn="tl">
                    <a:srgbClr val="000000"/>
                  </a:outerShdw>
                </a:effectLst>
                <a:cs typeface="Arial" pitchFamily="34" charset="0"/>
              </a:rPr>
              <a:t>в  области  технической  защиты  информации</a:t>
            </a:r>
          </a:p>
          <a:p>
            <a:pPr>
              <a:spcBef>
                <a:spcPts val="300"/>
              </a:spcBef>
              <a:spcAft>
                <a:spcPts val="300"/>
              </a:spcAft>
              <a:buFont typeface="Wingdings" pitchFamily="2" charset="2"/>
              <a:buNone/>
            </a:pPr>
            <a:endParaRPr lang="ru-RU" altLang="ru-RU" sz="1400" smtClean="0">
              <a:solidFill>
                <a:srgbClr val="FF3300"/>
              </a:solidFill>
              <a:cs typeface="Arial" pitchFamily="34" charset="0"/>
            </a:endParaRPr>
          </a:p>
        </p:txBody>
      </p:sp>
    </p:spTree>
    <p:extLst>
      <p:ext uri="{BB962C8B-B14F-4D97-AF65-F5344CB8AC3E}">
        <p14:creationId xmlns:p14="http://schemas.microsoft.com/office/powerpoint/2010/main" val="41079001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1520D6B9-99D7-408A-819E-FE5F8513D93A}" type="slidenum">
              <a:rPr lang="ru-RU" altLang="ru-RU"/>
              <a:pPr/>
              <a:t>63</a:t>
            </a:fld>
            <a:endParaRPr lang="ru-RU" altLang="ru-RU"/>
          </a:p>
        </p:txBody>
      </p:sp>
      <p:sp>
        <p:nvSpPr>
          <p:cNvPr id="17" name="Скругленный прямоугольник 16"/>
          <p:cNvSpPr>
            <a:spLocks noChangeArrowheads="1"/>
          </p:cNvSpPr>
          <p:nvPr/>
        </p:nvSpPr>
        <p:spPr bwMode="auto">
          <a:xfrm>
            <a:off x="139700" y="1501775"/>
            <a:ext cx="8797925" cy="3440113"/>
          </a:xfrm>
          <a:prstGeom prst="roundRect">
            <a:avLst>
              <a:gd name="adj" fmla="val 16667"/>
            </a:avLst>
          </a:prstGeom>
          <a:solidFill>
            <a:srgbClr val="CCECFF"/>
          </a:solidFill>
          <a:ln w="19050" algn="ctr">
            <a:solidFill>
              <a:srgbClr val="FF0000"/>
            </a:solidFill>
            <a:round/>
            <a:headEnd/>
            <a:tailEnd/>
          </a:ln>
        </p:spPr>
        <p:txBody>
          <a:bodyPr lIns="36000" tIns="36000" rIns="36000" bIns="3600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Aft>
                <a:spcPts val="600"/>
              </a:spcAft>
            </a:pPr>
            <a:r>
              <a:rPr lang="ru-RU" altLang="ru-RU" sz="1600" b="1" smtClean="0">
                <a:solidFill>
                  <a:prstClr val="black"/>
                </a:solidFill>
                <a:effectLst>
                  <a:outerShdw blurRad="38100" dist="38100" dir="2700000" algn="tl">
                    <a:srgbClr val="FFFFFF"/>
                  </a:outerShdw>
                </a:effectLst>
                <a:cs typeface="Arial" pitchFamily="34" charset="0"/>
              </a:rPr>
              <a:t>Документы (данные), используемые при решение вопросов</a:t>
            </a:r>
          </a:p>
          <a:p>
            <a:pPr algn="ctr">
              <a:spcAft>
                <a:spcPts val="600"/>
              </a:spcAft>
            </a:pPr>
            <a:r>
              <a:rPr lang="ru-RU" altLang="ru-RU" sz="1600" b="1" u="sng" smtClean="0">
                <a:solidFill>
                  <a:prstClr val="black"/>
                </a:solidFill>
                <a:effectLst>
                  <a:outerShdw blurRad="38100" dist="38100" dir="2700000" algn="tl">
                    <a:srgbClr val="FFFFFF"/>
                  </a:outerShdw>
                </a:effectLst>
                <a:cs typeface="Arial" pitchFamily="34" charset="0"/>
              </a:rPr>
              <a:t>технической защиты информации в ИС (АС):</a:t>
            </a:r>
          </a:p>
          <a:p>
            <a:pPr algn="ctr">
              <a:spcAft>
                <a:spcPts val="600"/>
              </a:spcAft>
            </a:pPr>
            <a:endParaRPr lang="ru-RU" altLang="ru-RU" sz="1600" b="1" u="sng" smtClean="0">
              <a:solidFill>
                <a:prstClr val="black"/>
              </a:solidFill>
              <a:effectLst>
                <a:outerShdw blurRad="38100" dist="38100" dir="2700000" algn="tl">
                  <a:srgbClr val="FFFFFF"/>
                </a:outerShdw>
              </a:effectLst>
              <a:cs typeface="Arial" pitchFamily="34" charset="0"/>
            </a:endParaRPr>
          </a:p>
          <a:p>
            <a:pPr>
              <a:spcBef>
                <a:spcPts val="300"/>
              </a:spcBef>
              <a:spcAft>
                <a:spcPts val="300"/>
              </a:spcAft>
              <a:buFont typeface="Wingdings" pitchFamily="2" charset="2"/>
              <a:buChar char="Ø"/>
            </a:pPr>
            <a:r>
              <a:rPr lang="ru-RU" altLang="ru-RU" sz="1400" b="1" smtClean="0">
                <a:solidFill>
                  <a:prstClr val="black"/>
                </a:solidFill>
                <a:cs typeface="Arial" pitchFamily="34" charset="0"/>
              </a:rPr>
              <a:t>Проектная</a:t>
            </a:r>
            <a:r>
              <a:rPr lang="ru-RU" altLang="ru-RU" sz="1400" smtClean="0">
                <a:solidFill>
                  <a:prstClr val="black"/>
                </a:solidFill>
                <a:cs typeface="Arial" pitchFamily="34" charset="0"/>
              </a:rPr>
              <a:t> </a:t>
            </a:r>
            <a:r>
              <a:rPr lang="ru-RU" altLang="ru-RU" sz="1400" b="1" smtClean="0">
                <a:solidFill>
                  <a:prstClr val="black"/>
                </a:solidFill>
                <a:cs typeface="Arial" pitchFamily="34" charset="0"/>
              </a:rPr>
              <a:t>документация</a:t>
            </a:r>
            <a:r>
              <a:rPr lang="ru-RU" altLang="ru-RU" sz="1400" smtClean="0">
                <a:solidFill>
                  <a:prstClr val="black"/>
                </a:solidFill>
                <a:cs typeface="Arial" pitchFamily="34" charset="0"/>
              </a:rPr>
              <a:t>;</a:t>
            </a:r>
          </a:p>
          <a:p>
            <a:pPr>
              <a:spcBef>
                <a:spcPts val="300"/>
              </a:spcBef>
              <a:spcAft>
                <a:spcPts val="300"/>
              </a:spcAft>
              <a:buFont typeface="Wingdings" pitchFamily="2" charset="2"/>
              <a:buChar char="Ø"/>
            </a:pPr>
            <a:r>
              <a:rPr lang="ru-RU" altLang="ru-RU" sz="1400" b="1" smtClean="0">
                <a:solidFill>
                  <a:srgbClr val="FF3300"/>
                </a:solidFill>
                <a:cs typeface="Arial" pitchFamily="34" charset="0"/>
              </a:rPr>
              <a:t>Банк данных угроз безопасности информации ФСТЭК России;</a:t>
            </a:r>
          </a:p>
          <a:p>
            <a:pPr>
              <a:spcBef>
                <a:spcPts val="300"/>
              </a:spcBef>
              <a:spcAft>
                <a:spcPts val="300"/>
              </a:spcAft>
              <a:buFont typeface="Wingdings" pitchFamily="2" charset="2"/>
              <a:buChar char="Ø"/>
            </a:pPr>
            <a:r>
              <a:rPr lang="ru-RU" altLang="ru-RU" sz="1400" b="1" smtClean="0">
                <a:solidFill>
                  <a:srgbClr val="FF3300"/>
                </a:solidFill>
                <a:cs typeface="Arial" pitchFamily="34" charset="0"/>
              </a:rPr>
              <a:t>Методические документы по моделированию угроз безопасности информации;</a:t>
            </a:r>
          </a:p>
          <a:p>
            <a:pPr>
              <a:spcBef>
                <a:spcPts val="300"/>
              </a:spcBef>
              <a:spcAft>
                <a:spcPts val="300"/>
              </a:spcAft>
              <a:buFont typeface="Wingdings" pitchFamily="2" charset="2"/>
              <a:buChar char="Ø"/>
            </a:pPr>
            <a:r>
              <a:rPr lang="ru-RU" altLang="ru-RU" sz="1400" b="1" smtClean="0">
                <a:solidFill>
                  <a:prstClr val="black"/>
                </a:solidFill>
                <a:cs typeface="Arial" pitchFamily="34" charset="0"/>
              </a:rPr>
              <a:t>Модель угроз безопасности информации;</a:t>
            </a:r>
          </a:p>
          <a:p>
            <a:pPr>
              <a:spcBef>
                <a:spcPts val="300"/>
              </a:spcBef>
              <a:spcAft>
                <a:spcPts val="300"/>
              </a:spcAft>
              <a:buFont typeface="Wingdings" pitchFamily="2" charset="2"/>
              <a:buChar char="Ø"/>
            </a:pPr>
            <a:r>
              <a:rPr lang="ru-RU" altLang="ru-RU" sz="1400" b="1" smtClean="0">
                <a:solidFill>
                  <a:prstClr val="black"/>
                </a:solidFill>
                <a:cs typeface="Arial" pitchFamily="34" charset="0"/>
              </a:rPr>
              <a:t>Документация на используемые средства защиты информации;</a:t>
            </a:r>
          </a:p>
          <a:p>
            <a:pPr>
              <a:spcBef>
                <a:spcPts val="300"/>
              </a:spcBef>
              <a:spcAft>
                <a:spcPts val="300"/>
              </a:spcAft>
              <a:buFont typeface="Wingdings" pitchFamily="2" charset="2"/>
              <a:buChar char="Ø"/>
            </a:pPr>
            <a:r>
              <a:rPr lang="ru-RU" altLang="ru-RU" sz="1400" b="1" smtClean="0">
                <a:solidFill>
                  <a:prstClr val="black"/>
                </a:solidFill>
                <a:cs typeface="Arial" pitchFamily="34" charset="0"/>
              </a:rPr>
              <a:t>Эксплуатационная документация;</a:t>
            </a:r>
          </a:p>
          <a:p>
            <a:pPr>
              <a:spcBef>
                <a:spcPts val="300"/>
              </a:spcBef>
              <a:spcAft>
                <a:spcPts val="300"/>
              </a:spcAft>
              <a:buFont typeface="Wingdings" pitchFamily="2" charset="2"/>
              <a:buChar char="Ø"/>
            </a:pPr>
            <a:r>
              <a:rPr lang="ru-RU" altLang="ru-RU" sz="1400" b="1" smtClean="0">
                <a:solidFill>
                  <a:prstClr val="black"/>
                </a:solidFill>
                <a:cs typeface="Arial" pitchFamily="34" charset="0"/>
              </a:rPr>
              <a:t>Локальные нормативные акты (организационно-распорядительные документы)</a:t>
            </a:r>
          </a:p>
        </p:txBody>
      </p:sp>
      <p:sp>
        <p:nvSpPr>
          <p:cNvPr id="107523" name="Номер слайда 1"/>
          <p:cNvSpPr txBox="1">
            <a:spLocks noGrp="1" noChangeArrowheads="1"/>
          </p:cNvSpPr>
          <p:nvPr/>
        </p:nvSpPr>
        <p:spPr bwMode="auto">
          <a:xfrm>
            <a:off x="8459788" y="6408738"/>
            <a:ext cx="5540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fld id="{67A92761-519D-4803-8C51-F37980D57C48}" type="slidenum">
              <a:rPr lang="ru-RU" altLang="ru-RU" sz="1600" smtClean="0">
                <a:solidFill>
                  <a:prstClr val="black"/>
                </a:solidFill>
                <a:latin typeface="Lucida Sans Unicode" pitchFamily="34" charset="0"/>
                <a:cs typeface="+mn-cs"/>
              </a:rPr>
              <a:pPr algn="r"/>
              <a:t>63</a:t>
            </a:fld>
            <a:endParaRPr lang="ru-RU" altLang="ru-RU" sz="1600" smtClean="0">
              <a:solidFill>
                <a:prstClr val="black"/>
              </a:solidFill>
              <a:latin typeface="Lucida Sans Unicode" pitchFamily="34" charset="0"/>
              <a:cs typeface="+mn-cs"/>
            </a:endParaRPr>
          </a:p>
        </p:txBody>
      </p:sp>
    </p:spTree>
    <p:extLst>
      <p:ext uri="{BB962C8B-B14F-4D97-AF65-F5344CB8AC3E}">
        <p14:creationId xmlns:p14="http://schemas.microsoft.com/office/powerpoint/2010/main" val="21390318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Номер слайда 5"/>
          <p:cNvSpPr>
            <a:spLocks noGrp="1"/>
          </p:cNvSpPr>
          <p:nvPr>
            <p:ph type="sldNum" sz="quarter" idx="12"/>
          </p:nvPr>
        </p:nvSpPr>
        <p:spPr/>
        <p:txBody>
          <a:bodyPr/>
          <a:lstStyle/>
          <a:p>
            <a:fld id="{86628133-2BB7-4AC0-A8BD-D92D0EA11463}" type="slidenum">
              <a:rPr lang="ru-RU" altLang="ru-RU"/>
              <a:pPr/>
              <a:t>64</a:t>
            </a:fld>
            <a:endParaRPr lang="ru-RU" altLang="ru-RU"/>
          </a:p>
        </p:txBody>
      </p:sp>
      <p:sp>
        <p:nvSpPr>
          <p:cNvPr id="13" name="Стрелка вниз 12"/>
          <p:cNvSpPr>
            <a:spLocks noChangeArrowheads="1"/>
          </p:cNvSpPr>
          <p:nvPr/>
        </p:nvSpPr>
        <p:spPr bwMode="auto">
          <a:xfrm rot="10800000">
            <a:off x="3792538" y="2201863"/>
            <a:ext cx="979487" cy="271462"/>
          </a:xfrm>
          <a:prstGeom prst="downArrow">
            <a:avLst>
              <a:gd name="adj1" fmla="val 50000"/>
              <a:gd name="adj2" fmla="val 50000"/>
            </a:avLst>
          </a:prstGeom>
          <a:solidFill>
            <a:srgbClr val="339966"/>
          </a:solidFill>
          <a:ln w="19050" algn="ctr">
            <a:solidFill>
              <a:srgbClr val="C6D9F1"/>
            </a:solidFill>
            <a:miter lim="800000"/>
            <a:headEnd/>
            <a:tailEnd/>
          </a:ln>
        </p:spPr>
        <p:txBody>
          <a:bodyPr rot="10800000" anchor="ctr"/>
          <a:lstStyle/>
          <a:p>
            <a:pPr algn="ctr">
              <a:defRPr/>
            </a:pPr>
            <a:endParaRPr lang="ru-RU" sz="2000">
              <a:solidFill>
                <a:prstClr val="white"/>
              </a:solidFill>
              <a:latin typeface="Times New Roman"/>
              <a:cs typeface="+mn-cs"/>
            </a:endParaRPr>
          </a:p>
        </p:txBody>
      </p:sp>
      <p:sp>
        <p:nvSpPr>
          <p:cNvPr id="25" name="Скругленный прямоугольник 24"/>
          <p:cNvSpPr/>
          <p:nvPr/>
        </p:nvSpPr>
        <p:spPr>
          <a:xfrm>
            <a:off x="179388" y="765175"/>
            <a:ext cx="8208962" cy="1368425"/>
          </a:xfrm>
          <a:prstGeom prst="roundRect">
            <a:avLst/>
          </a:prstGeom>
          <a:solidFill>
            <a:schemeClr val="accent5">
              <a:lumMod val="20000"/>
              <a:lumOff val="80000"/>
            </a:schemeClr>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Aft>
                <a:spcPts val="600"/>
              </a:spcAft>
            </a:pPr>
            <a:r>
              <a:rPr lang="ru-RU" altLang="ru-RU" sz="1400" b="1" smtClean="0">
                <a:solidFill>
                  <a:prstClr val="black"/>
                </a:solidFill>
                <a:ea typeface="Calibri" pitchFamily="34" charset="0"/>
                <a:cs typeface="Times New Roman" pitchFamily="18" charset="0"/>
              </a:rPr>
              <a:t>ИНФОРМАЦИЯ в информационных системах общего пользования</a:t>
            </a:r>
          </a:p>
          <a:p>
            <a:pPr algn="ctr"/>
            <a:r>
              <a:rPr lang="ru-RU" altLang="ru-RU" sz="1400" smtClean="0">
                <a:solidFill>
                  <a:prstClr val="black"/>
                </a:solidFill>
                <a:ea typeface="Calibri" pitchFamily="34" charset="0"/>
                <a:cs typeface="Times New Roman" pitchFamily="18" charset="0"/>
              </a:rPr>
              <a:t>(Перечни сведений для обязательного размещения в сети Интернет в форме открытых данных (постановление Правительства </a:t>
            </a:r>
            <a:r>
              <a:rPr lang="ru-RU" altLang="ru-RU" sz="1400" smtClean="0">
                <a:solidFill>
                  <a:prstClr val="black"/>
                </a:solidFill>
                <a:ea typeface="Calibri" pitchFamily="34" charset="0"/>
                <a:cs typeface="Arial" pitchFamily="34" charset="0"/>
              </a:rPr>
              <a:t>РФ </a:t>
            </a:r>
            <a:r>
              <a:rPr lang="ru-RU" altLang="ru-RU" sz="1400" b="1" smtClean="0">
                <a:solidFill>
                  <a:prstClr val="black"/>
                </a:solidFill>
                <a:ea typeface="Calibri" pitchFamily="34" charset="0"/>
                <a:cs typeface="Arial" pitchFamily="34" charset="0"/>
              </a:rPr>
              <a:t>24.11.2009 г. N 953, </a:t>
            </a:r>
          </a:p>
          <a:p>
            <a:pPr algn="ctr"/>
            <a:r>
              <a:rPr lang="ru-RU" altLang="ru-RU" sz="1400" smtClean="0">
                <a:solidFill>
                  <a:prstClr val="black"/>
                </a:solidFill>
                <a:ea typeface="Calibri" pitchFamily="34" charset="0"/>
                <a:cs typeface="Arial" pitchFamily="34" charset="0"/>
              </a:rPr>
              <a:t>распоряжение Правительства РФ </a:t>
            </a:r>
            <a:r>
              <a:rPr lang="ru-RU" altLang="ru-RU" sz="1400" b="1" smtClean="0">
                <a:solidFill>
                  <a:prstClr val="black"/>
                </a:solidFill>
                <a:ea typeface="Calibri" pitchFamily="34" charset="0"/>
                <a:cs typeface="Arial" pitchFamily="34" charset="0"/>
              </a:rPr>
              <a:t>от 10 июля 2013 г. N 1187-р</a:t>
            </a:r>
            <a:r>
              <a:rPr lang="ru-RU" altLang="ru-RU" sz="1400" smtClean="0">
                <a:solidFill>
                  <a:prstClr val="black"/>
                </a:solidFill>
                <a:ea typeface="Calibri" pitchFamily="34" charset="0"/>
                <a:cs typeface="Arial" pitchFamily="34" charset="0"/>
              </a:rPr>
              <a:t>)</a:t>
            </a:r>
          </a:p>
        </p:txBody>
      </p:sp>
      <p:sp>
        <p:nvSpPr>
          <p:cNvPr id="23" name="Овал 22"/>
          <p:cNvSpPr/>
          <p:nvPr/>
        </p:nvSpPr>
        <p:spPr>
          <a:xfrm>
            <a:off x="330200" y="1911350"/>
            <a:ext cx="2917825" cy="460375"/>
          </a:xfrm>
          <a:prstGeom prst="ellipse">
            <a:avLst/>
          </a:prstGeom>
          <a:solidFill>
            <a:schemeClr val="accent5">
              <a:lumMod val="20000"/>
              <a:lumOff val="80000"/>
            </a:schemeClr>
          </a:solidFill>
          <a:ln w="222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0"/>
              </a:spcAft>
              <a:defRPr/>
            </a:pPr>
            <a:r>
              <a:rPr lang="ru-RU" sz="1400" b="1" dirty="0">
                <a:solidFill>
                  <a:srgbClr val="000000"/>
                </a:solidFill>
                <a:latin typeface="Arial"/>
                <a:ea typeface="Calibri"/>
                <a:cs typeface="Times New Roman"/>
              </a:rPr>
              <a:t>Целостность</a:t>
            </a:r>
            <a:endParaRPr lang="ru-RU" sz="1400" dirty="0">
              <a:solidFill>
                <a:prstClr val="white"/>
              </a:solidFill>
              <a:latin typeface="Arial"/>
              <a:ea typeface="Calibri"/>
              <a:cs typeface="Times New Roman"/>
            </a:endParaRPr>
          </a:p>
        </p:txBody>
      </p:sp>
      <p:sp>
        <p:nvSpPr>
          <p:cNvPr id="24" name="Овал 23"/>
          <p:cNvSpPr/>
          <p:nvPr/>
        </p:nvSpPr>
        <p:spPr>
          <a:xfrm>
            <a:off x="5368925" y="1911350"/>
            <a:ext cx="2874963" cy="460375"/>
          </a:xfrm>
          <a:prstGeom prst="ellipse">
            <a:avLst/>
          </a:prstGeom>
          <a:solidFill>
            <a:schemeClr val="accent5">
              <a:lumMod val="20000"/>
              <a:lumOff val="80000"/>
            </a:schemeClr>
          </a:solidFill>
          <a:ln w="222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0"/>
              </a:spcAft>
              <a:defRPr/>
            </a:pPr>
            <a:r>
              <a:rPr lang="ru-RU" sz="1400" b="1" dirty="0">
                <a:solidFill>
                  <a:srgbClr val="000000"/>
                </a:solidFill>
                <a:latin typeface="Arial"/>
                <a:ea typeface="Calibri"/>
                <a:cs typeface="Times New Roman"/>
              </a:rPr>
              <a:t>Доступность</a:t>
            </a:r>
          </a:p>
        </p:txBody>
      </p:sp>
      <p:sp>
        <p:nvSpPr>
          <p:cNvPr id="27" name="Прямоугольник с двумя вырезанными противолежащими углами 26"/>
          <p:cNvSpPr>
            <a:spLocks/>
          </p:cNvSpPr>
          <p:nvPr/>
        </p:nvSpPr>
        <p:spPr bwMode="auto">
          <a:xfrm>
            <a:off x="1979613" y="2519363"/>
            <a:ext cx="4608512" cy="1689100"/>
          </a:xfrm>
          <a:custGeom>
            <a:avLst/>
            <a:gdLst>
              <a:gd name="T0" fmla="*/ 0 w 4608512"/>
              <a:gd name="T1" fmla="*/ 0 h 1688822"/>
              <a:gd name="T2" fmla="*/ 4327036 w 4608512"/>
              <a:gd name="T3" fmla="*/ 0 h 1688822"/>
              <a:gd name="T4" fmla="*/ 4608512 w 4608512"/>
              <a:gd name="T5" fmla="*/ 281476 h 1688822"/>
              <a:gd name="T6" fmla="*/ 4608512 w 4608512"/>
              <a:gd name="T7" fmla="*/ 1688822 h 1688822"/>
              <a:gd name="T8" fmla="*/ 4608512 w 4608512"/>
              <a:gd name="T9" fmla="*/ 1688822 h 1688822"/>
              <a:gd name="T10" fmla="*/ 281476 w 4608512"/>
              <a:gd name="T11" fmla="*/ 1688822 h 1688822"/>
              <a:gd name="T12" fmla="*/ 0 w 4608512"/>
              <a:gd name="T13" fmla="*/ 1407346 h 1688822"/>
              <a:gd name="T14" fmla="*/ 0 w 4608512"/>
              <a:gd name="T15" fmla="*/ 0 h 1688822"/>
              <a:gd name="T16" fmla="*/ 0 60000 65536"/>
              <a:gd name="T17" fmla="*/ 0 60000 65536"/>
              <a:gd name="T18" fmla="*/ 0 60000 65536"/>
              <a:gd name="T19" fmla="*/ 0 60000 65536"/>
              <a:gd name="T20" fmla="*/ 0 60000 65536"/>
              <a:gd name="T21" fmla="*/ 0 60000 65536"/>
              <a:gd name="T22" fmla="*/ 0 60000 65536"/>
              <a:gd name="T23" fmla="*/ 0 60000 65536"/>
              <a:gd name="T24" fmla="*/ 0 w 4608512"/>
              <a:gd name="T25" fmla="*/ 0 h 1688822"/>
              <a:gd name="T26" fmla="*/ 4608512 w 4608512"/>
              <a:gd name="T27" fmla="*/ 1688822 h 16888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08512" h="1688822">
                <a:moveTo>
                  <a:pt x="0" y="0"/>
                </a:moveTo>
                <a:lnTo>
                  <a:pt x="4327036" y="0"/>
                </a:lnTo>
                <a:lnTo>
                  <a:pt x="4608512" y="281476"/>
                </a:lnTo>
                <a:lnTo>
                  <a:pt x="4608512" y="1688822"/>
                </a:lnTo>
                <a:lnTo>
                  <a:pt x="281476" y="1688822"/>
                </a:lnTo>
                <a:lnTo>
                  <a:pt x="0" y="1407346"/>
                </a:lnTo>
                <a:lnTo>
                  <a:pt x="0" y="0"/>
                </a:lnTo>
                <a:close/>
              </a:path>
            </a:pathLst>
          </a:custGeom>
          <a:solidFill>
            <a:schemeClr val="bg2"/>
          </a:solidFill>
          <a:ln w="22225" algn="ctr">
            <a:solidFill>
              <a:srgbClr val="FF0000"/>
            </a:solidFill>
            <a:miter lim="800000"/>
            <a:headEnd/>
            <a:tailEnd/>
          </a:ln>
        </p:spPr>
        <p:txBody>
          <a:bodyPr lIns="36000" tIns="36000" rIns="36000" bIns="36000" anchor="ctr"/>
          <a:lstStyle/>
          <a:p>
            <a:pPr algn="ctr">
              <a:spcAft>
                <a:spcPts val="0"/>
              </a:spcAft>
              <a:defRPr/>
            </a:pPr>
            <a:r>
              <a:rPr lang="ru-RU" sz="1400" dirty="0">
                <a:solidFill>
                  <a:srgbClr val="000000"/>
                </a:solidFill>
                <a:latin typeface="Arial"/>
                <a:ea typeface="Calibri"/>
                <a:cs typeface="Times New Roman"/>
              </a:rPr>
              <a:t>Постановление Правительства РФ </a:t>
            </a:r>
          </a:p>
          <a:p>
            <a:pPr algn="ctr">
              <a:spcAft>
                <a:spcPts val="0"/>
              </a:spcAft>
              <a:defRPr/>
            </a:pPr>
            <a:r>
              <a:rPr lang="ru-RU" sz="1400" dirty="0">
                <a:solidFill>
                  <a:srgbClr val="000000"/>
                </a:solidFill>
                <a:latin typeface="Arial"/>
                <a:ea typeface="Calibri"/>
                <a:cs typeface="Times New Roman"/>
              </a:rPr>
              <a:t>от 18.05.2009 г. </a:t>
            </a:r>
            <a:r>
              <a:rPr lang="ru-RU" sz="1400" b="1" dirty="0">
                <a:solidFill>
                  <a:srgbClr val="000000"/>
                </a:solidFill>
                <a:latin typeface="Arial"/>
                <a:ea typeface="Calibri"/>
                <a:cs typeface="Times New Roman"/>
              </a:rPr>
              <a:t>№ 424</a:t>
            </a:r>
            <a:endParaRPr lang="ru-RU" sz="1400" b="1" dirty="0">
              <a:solidFill>
                <a:prstClr val="white"/>
              </a:solidFill>
              <a:latin typeface="Arial"/>
              <a:ea typeface="Calibri"/>
              <a:cs typeface="Times New Roman"/>
            </a:endParaRPr>
          </a:p>
          <a:p>
            <a:pPr algn="ctr">
              <a:spcAft>
                <a:spcPts val="0"/>
              </a:spcAft>
              <a:defRPr/>
            </a:pPr>
            <a:r>
              <a:rPr lang="ru-RU" sz="1400" dirty="0">
                <a:solidFill>
                  <a:srgbClr val="000000"/>
                </a:solidFill>
                <a:latin typeface="Arial"/>
                <a:ea typeface="Calibri"/>
                <a:cs typeface="Times New Roman"/>
              </a:rPr>
              <a:t> </a:t>
            </a:r>
            <a:endParaRPr lang="ru-RU" sz="1400" dirty="0">
              <a:solidFill>
                <a:prstClr val="white"/>
              </a:solidFill>
              <a:latin typeface="Arial"/>
              <a:ea typeface="Calibri"/>
              <a:cs typeface="Times New Roman"/>
            </a:endParaRPr>
          </a:p>
          <a:p>
            <a:pPr algn="ctr">
              <a:spcAft>
                <a:spcPts val="0"/>
              </a:spcAft>
              <a:defRPr/>
            </a:pPr>
            <a:r>
              <a:rPr lang="ru-RU" sz="1400" dirty="0">
                <a:solidFill>
                  <a:srgbClr val="000000"/>
                </a:solidFill>
                <a:latin typeface="Arial"/>
                <a:ea typeface="Calibri"/>
                <a:cs typeface="Times New Roman"/>
              </a:rPr>
              <a:t>«Об особенностях подключения федеральных государственных информационных систем</a:t>
            </a:r>
            <a:br>
              <a:rPr lang="ru-RU" sz="1400" dirty="0">
                <a:solidFill>
                  <a:srgbClr val="000000"/>
                </a:solidFill>
                <a:latin typeface="Arial"/>
                <a:ea typeface="Calibri"/>
                <a:cs typeface="Times New Roman"/>
              </a:rPr>
            </a:br>
            <a:r>
              <a:rPr lang="ru-RU" sz="1400" dirty="0">
                <a:solidFill>
                  <a:srgbClr val="000000"/>
                </a:solidFill>
                <a:latin typeface="Arial"/>
                <a:ea typeface="Calibri"/>
                <a:cs typeface="Times New Roman"/>
              </a:rPr>
              <a:t>к информационно-телекоммуникационным сетям»</a:t>
            </a:r>
            <a:endParaRPr lang="ru-RU" sz="1400" dirty="0">
              <a:solidFill>
                <a:prstClr val="white"/>
              </a:solidFill>
              <a:latin typeface="Arial"/>
              <a:ea typeface="Calibri"/>
              <a:cs typeface="Times New Roman"/>
            </a:endParaRPr>
          </a:p>
        </p:txBody>
      </p:sp>
      <p:sp>
        <p:nvSpPr>
          <p:cNvPr id="28" name="Прямоугольник с двумя вырезанными противолежащими углами 27"/>
          <p:cNvSpPr>
            <a:spLocks/>
          </p:cNvSpPr>
          <p:nvPr/>
        </p:nvSpPr>
        <p:spPr bwMode="auto">
          <a:xfrm>
            <a:off x="971550" y="4614863"/>
            <a:ext cx="3405188" cy="1947862"/>
          </a:xfrm>
          <a:custGeom>
            <a:avLst/>
            <a:gdLst>
              <a:gd name="T0" fmla="*/ 0 w 3405588"/>
              <a:gd name="T1" fmla="*/ 0 h 1947153"/>
              <a:gd name="T2" fmla="*/ 3081056 w 3405588"/>
              <a:gd name="T3" fmla="*/ 0 h 1947153"/>
              <a:gd name="T4" fmla="*/ 3405588 w 3405588"/>
              <a:gd name="T5" fmla="*/ 324532 h 1947153"/>
              <a:gd name="T6" fmla="*/ 3405588 w 3405588"/>
              <a:gd name="T7" fmla="*/ 1947153 h 1947153"/>
              <a:gd name="T8" fmla="*/ 3405588 w 3405588"/>
              <a:gd name="T9" fmla="*/ 1947153 h 1947153"/>
              <a:gd name="T10" fmla="*/ 324532 w 3405588"/>
              <a:gd name="T11" fmla="*/ 1947153 h 1947153"/>
              <a:gd name="T12" fmla="*/ 0 w 3405588"/>
              <a:gd name="T13" fmla="*/ 1622621 h 1947153"/>
              <a:gd name="T14" fmla="*/ 0 w 3405588"/>
              <a:gd name="T15" fmla="*/ 0 h 1947153"/>
              <a:gd name="T16" fmla="*/ 0 60000 65536"/>
              <a:gd name="T17" fmla="*/ 0 60000 65536"/>
              <a:gd name="T18" fmla="*/ 0 60000 65536"/>
              <a:gd name="T19" fmla="*/ 0 60000 65536"/>
              <a:gd name="T20" fmla="*/ 0 60000 65536"/>
              <a:gd name="T21" fmla="*/ 0 60000 65536"/>
              <a:gd name="T22" fmla="*/ 0 60000 65536"/>
              <a:gd name="T23" fmla="*/ 0 60000 65536"/>
              <a:gd name="T24" fmla="*/ 0 w 3405588"/>
              <a:gd name="T25" fmla="*/ 0 h 1947153"/>
              <a:gd name="T26" fmla="*/ 3405588 w 3405588"/>
              <a:gd name="T27" fmla="*/ 1947153 h 19471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05588" h="1947153">
                <a:moveTo>
                  <a:pt x="0" y="0"/>
                </a:moveTo>
                <a:lnTo>
                  <a:pt x="3081056" y="0"/>
                </a:lnTo>
                <a:lnTo>
                  <a:pt x="3405588" y="324532"/>
                </a:lnTo>
                <a:lnTo>
                  <a:pt x="3405588" y="1947153"/>
                </a:lnTo>
                <a:lnTo>
                  <a:pt x="324532" y="1947153"/>
                </a:lnTo>
                <a:lnTo>
                  <a:pt x="0" y="1622621"/>
                </a:lnTo>
                <a:lnTo>
                  <a:pt x="0" y="0"/>
                </a:lnTo>
                <a:close/>
              </a:path>
            </a:pathLst>
          </a:custGeom>
          <a:solidFill>
            <a:srgbClr val="CCCCFF"/>
          </a:solidFill>
          <a:ln w="22225" algn="ctr">
            <a:solidFill>
              <a:srgbClr val="FF0000"/>
            </a:solidFill>
            <a:miter lim="800000"/>
            <a:headEnd/>
            <a:tailEnd/>
          </a:ln>
        </p:spPr>
        <p:txBody>
          <a:bodyPr lIns="36000" tIns="36000" rIns="36000" bIns="36000" anchor="ctr"/>
          <a:lstStyle/>
          <a:p>
            <a:pPr algn="ctr">
              <a:spcAft>
                <a:spcPts val="0"/>
              </a:spcAft>
              <a:defRPr/>
            </a:pPr>
            <a:r>
              <a:rPr lang="ru-RU" sz="1400" dirty="0">
                <a:solidFill>
                  <a:srgbClr val="000000"/>
                </a:solidFill>
                <a:latin typeface="Arial"/>
                <a:ea typeface="Calibri"/>
                <a:cs typeface="Times New Roman"/>
              </a:rPr>
              <a:t>ПРИКАЗ Минкомсвязи России </a:t>
            </a:r>
            <a:br>
              <a:rPr lang="ru-RU" sz="1400" dirty="0">
                <a:solidFill>
                  <a:srgbClr val="000000"/>
                </a:solidFill>
                <a:latin typeface="Arial"/>
                <a:ea typeface="Calibri"/>
                <a:cs typeface="Times New Roman"/>
              </a:rPr>
            </a:br>
            <a:r>
              <a:rPr lang="ru-RU" sz="1400" dirty="0">
                <a:solidFill>
                  <a:srgbClr val="000000"/>
                </a:solidFill>
                <a:latin typeface="Arial"/>
                <a:ea typeface="Calibri"/>
                <a:cs typeface="Times New Roman"/>
              </a:rPr>
              <a:t>от 25.08.2009 г. № 104</a:t>
            </a:r>
          </a:p>
          <a:p>
            <a:pPr algn="ctr">
              <a:spcAft>
                <a:spcPts val="0"/>
              </a:spcAft>
              <a:defRPr/>
            </a:pPr>
            <a:r>
              <a:rPr lang="ru-RU" sz="1400" dirty="0">
                <a:solidFill>
                  <a:srgbClr val="000000"/>
                </a:solidFill>
                <a:latin typeface="Arial"/>
                <a:ea typeface="Calibri"/>
                <a:cs typeface="Times New Roman"/>
              </a:rPr>
              <a:t> </a:t>
            </a:r>
          </a:p>
          <a:p>
            <a:pPr algn="ctr">
              <a:spcAft>
                <a:spcPts val="0"/>
              </a:spcAft>
              <a:defRPr/>
            </a:pPr>
            <a:r>
              <a:rPr lang="ru-RU" sz="1400" dirty="0">
                <a:solidFill>
                  <a:srgbClr val="000000"/>
                </a:solidFill>
                <a:latin typeface="Arial"/>
                <a:ea typeface="Calibri"/>
                <a:cs typeface="Times New Roman"/>
              </a:rPr>
              <a:t>«Об утверждении требований по обеспечению целостности, устойчивости функционирования и безопасности информационных систем общего пользования»</a:t>
            </a:r>
          </a:p>
        </p:txBody>
      </p:sp>
      <p:sp>
        <p:nvSpPr>
          <p:cNvPr id="29" name="Прямоугольник с двумя вырезанными противолежащими углами 28"/>
          <p:cNvSpPr>
            <a:spLocks/>
          </p:cNvSpPr>
          <p:nvPr/>
        </p:nvSpPr>
        <p:spPr bwMode="auto">
          <a:xfrm>
            <a:off x="4789488" y="4614863"/>
            <a:ext cx="3468687" cy="1947862"/>
          </a:xfrm>
          <a:custGeom>
            <a:avLst/>
            <a:gdLst>
              <a:gd name="T0" fmla="*/ 0 w 3468440"/>
              <a:gd name="T1" fmla="*/ 0 h 1947152"/>
              <a:gd name="T2" fmla="*/ 3143908 w 3468440"/>
              <a:gd name="T3" fmla="*/ 0 h 1947152"/>
              <a:gd name="T4" fmla="*/ 3468440 w 3468440"/>
              <a:gd name="T5" fmla="*/ 324532 h 1947152"/>
              <a:gd name="T6" fmla="*/ 3468440 w 3468440"/>
              <a:gd name="T7" fmla="*/ 1947152 h 1947152"/>
              <a:gd name="T8" fmla="*/ 3468440 w 3468440"/>
              <a:gd name="T9" fmla="*/ 1947152 h 1947152"/>
              <a:gd name="T10" fmla="*/ 324532 w 3468440"/>
              <a:gd name="T11" fmla="*/ 1947152 h 1947152"/>
              <a:gd name="T12" fmla="*/ 0 w 3468440"/>
              <a:gd name="T13" fmla="*/ 1622620 h 1947152"/>
              <a:gd name="T14" fmla="*/ 0 w 3468440"/>
              <a:gd name="T15" fmla="*/ 0 h 1947152"/>
              <a:gd name="T16" fmla="*/ 0 60000 65536"/>
              <a:gd name="T17" fmla="*/ 0 60000 65536"/>
              <a:gd name="T18" fmla="*/ 0 60000 65536"/>
              <a:gd name="T19" fmla="*/ 0 60000 65536"/>
              <a:gd name="T20" fmla="*/ 0 60000 65536"/>
              <a:gd name="T21" fmla="*/ 0 60000 65536"/>
              <a:gd name="T22" fmla="*/ 0 60000 65536"/>
              <a:gd name="T23" fmla="*/ 0 60000 65536"/>
              <a:gd name="T24" fmla="*/ 0 w 3468440"/>
              <a:gd name="T25" fmla="*/ 0 h 1947152"/>
              <a:gd name="T26" fmla="*/ 3468440 w 3468440"/>
              <a:gd name="T27" fmla="*/ 1947152 h 1947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68440" h="1947152">
                <a:moveTo>
                  <a:pt x="0" y="0"/>
                </a:moveTo>
                <a:lnTo>
                  <a:pt x="3143908" y="0"/>
                </a:lnTo>
                <a:lnTo>
                  <a:pt x="3468440" y="324532"/>
                </a:lnTo>
                <a:lnTo>
                  <a:pt x="3468440" y="1947152"/>
                </a:lnTo>
                <a:lnTo>
                  <a:pt x="324532" y="1947152"/>
                </a:lnTo>
                <a:lnTo>
                  <a:pt x="0" y="1622620"/>
                </a:lnTo>
                <a:lnTo>
                  <a:pt x="0" y="0"/>
                </a:lnTo>
                <a:close/>
              </a:path>
            </a:pathLst>
          </a:custGeom>
          <a:solidFill>
            <a:srgbClr val="CCFFCC"/>
          </a:solidFill>
          <a:ln w="22225" algn="ctr">
            <a:solidFill>
              <a:srgbClr val="FF0000"/>
            </a:solidFill>
            <a:miter lim="800000"/>
            <a:headEnd/>
            <a:tailEnd/>
          </a:ln>
        </p:spPr>
        <p:txBody>
          <a:bodyPr lIns="36000" tIns="36000" rIns="36000" bIns="36000" anchor="ctr"/>
          <a:lstStyle/>
          <a:p>
            <a:pPr algn="ctr">
              <a:spcAft>
                <a:spcPts val="0"/>
              </a:spcAft>
              <a:defRPr/>
            </a:pPr>
            <a:r>
              <a:rPr lang="ru-RU" sz="1400" dirty="0">
                <a:solidFill>
                  <a:srgbClr val="000000"/>
                </a:solidFill>
                <a:latin typeface="Arial"/>
                <a:ea typeface="Calibri"/>
                <a:cs typeface="Times New Roman"/>
              </a:rPr>
              <a:t>ПРИКАЗ ФСБ России и ФСТЭК России от 31.08.2010 г. № 416/489</a:t>
            </a:r>
          </a:p>
          <a:p>
            <a:pPr algn="ctr">
              <a:spcAft>
                <a:spcPts val="0"/>
              </a:spcAft>
              <a:defRPr/>
            </a:pPr>
            <a:r>
              <a:rPr lang="ru-RU" sz="1400" dirty="0">
                <a:solidFill>
                  <a:srgbClr val="000000"/>
                </a:solidFill>
                <a:latin typeface="Arial"/>
                <a:ea typeface="Calibri"/>
                <a:cs typeface="Times New Roman"/>
              </a:rPr>
              <a:t> </a:t>
            </a:r>
          </a:p>
          <a:p>
            <a:pPr algn="ctr">
              <a:spcAft>
                <a:spcPts val="0"/>
              </a:spcAft>
              <a:defRPr/>
            </a:pPr>
            <a:r>
              <a:rPr lang="ru-RU" sz="1400" dirty="0">
                <a:solidFill>
                  <a:srgbClr val="000000"/>
                </a:solidFill>
                <a:latin typeface="Arial"/>
                <a:ea typeface="Calibri"/>
                <a:cs typeface="Times New Roman"/>
              </a:rPr>
              <a:t>«Об утверждении требований о защите информации, содержащейся в информационных системах общего пользования»</a:t>
            </a:r>
          </a:p>
        </p:txBody>
      </p:sp>
      <p:sp>
        <p:nvSpPr>
          <p:cNvPr id="2" name="Стрелка вниз 1"/>
          <p:cNvSpPr>
            <a:spLocks noChangeArrowheads="1"/>
          </p:cNvSpPr>
          <p:nvPr/>
        </p:nvSpPr>
        <p:spPr bwMode="auto">
          <a:xfrm>
            <a:off x="2674938" y="4257675"/>
            <a:ext cx="979487" cy="271463"/>
          </a:xfrm>
          <a:prstGeom prst="downArrow">
            <a:avLst>
              <a:gd name="adj1" fmla="val 50000"/>
              <a:gd name="adj2" fmla="val 50000"/>
            </a:avLst>
          </a:prstGeom>
          <a:solidFill>
            <a:srgbClr val="000080"/>
          </a:solidFill>
          <a:ln w="19050" algn="ctr">
            <a:solidFill>
              <a:srgbClr val="C6D9F1"/>
            </a:solidFill>
            <a:miter lim="800000"/>
            <a:headEnd/>
            <a:tailEnd/>
          </a:ln>
        </p:spPr>
        <p:txBody>
          <a:bodyPr anchor="ctr"/>
          <a:lstStyle/>
          <a:p>
            <a:pPr algn="ctr">
              <a:defRPr/>
            </a:pPr>
            <a:endParaRPr lang="ru-RU" sz="2000">
              <a:solidFill>
                <a:prstClr val="white"/>
              </a:solidFill>
              <a:latin typeface="Times New Roman"/>
              <a:cs typeface="+mn-cs"/>
            </a:endParaRPr>
          </a:p>
        </p:txBody>
      </p:sp>
      <p:sp>
        <p:nvSpPr>
          <p:cNvPr id="12" name="Стрелка вниз 11"/>
          <p:cNvSpPr>
            <a:spLocks noChangeArrowheads="1"/>
          </p:cNvSpPr>
          <p:nvPr/>
        </p:nvSpPr>
        <p:spPr bwMode="auto">
          <a:xfrm>
            <a:off x="5368925" y="4279900"/>
            <a:ext cx="979488" cy="269875"/>
          </a:xfrm>
          <a:prstGeom prst="downArrow">
            <a:avLst>
              <a:gd name="adj1" fmla="val 50000"/>
              <a:gd name="adj2" fmla="val 50000"/>
            </a:avLst>
          </a:prstGeom>
          <a:solidFill>
            <a:srgbClr val="000080"/>
          </a:solidFill>
          <a:ln w="19050" algn="ctr">
            <a:solidFill>
              <a:srgbClr val="C6D9F1"/>
            </a:solidFill>
            <a:miter lim="800000"/>
            <a:headEnd/>
            <a:tailEnd/>
          </a:ln>
        </p:spPr>
        <p:txBody>
          <a:bodyPr anchor="ctr"/>
          <a:lstStyle/>
          <a:p>
            <a:pPr algn="ctr">
              <a:defRPr/>
            </a:pPr>
            <a:endParaRPr lang="ru-RU" sz="2000">
              <a:solidFill>
                <a:prstClr val="white"/>
              </a:solidFill>
              <a:latin typeface="Times New Roman"/>
              <a:cs typeface="+mn-cs"/>
            </a:endParaRPr>
          </a:p>
        </p:txBody>
      </p:sp>
      <p:sp>
        <p:nvSpPr>
          <p:cNvPr id="3" name="Скругленный прямоугольник 2"/>
          <p:cNvSpPr>
            <a:spLocks noChangeArrowheads="1"/>
          </p:cNvSpPr>
          <p:nvPr/>
        </p:nvSpPr>
        <p:spPr bwMode="auto">
          <a:xfrm>
            <a:off x="174625" y="2557463"/>
            <a:ext cx="1289050" cy="1581150"/>
          </a:xfrm>
          <a:prstGeom prst="roundRect">
            <a:avLst>
              <a:gd name="adj" fmla="val 16667"/>
            </a:avLst>
          </a:prstGeom>
          <a:solidFill>
            <a:srgbClr val="FFCCCC"/>
          </a:solidFill>
          <a:ln w="22225" algn="ctr">
            <a:solidFill>
              <a:srgbClr val="FF0000"/>
            </a:solidFill>
            <a:round/>
            <a:headEnd/>
            <a:tailEnd/>
          </a:ln>
        </p:spPr>
        <p:txBody>
          <a:bodyPr lIns="36000" tIns="36000" rIns="36000" bIns="36000" anchor="ctr"/>
          <a:lstStyle/>
          <a:p>
            <a:pPr algn="ctr">
              <a:spcAft>
                <a:spcPts val="0"/>
              </a:spcAft>
              <a:defRPr/>
            </a:pPr>
            <a:r>
              <a:rPr lang="ru-RU" sz="1400" b="1" dirty="0">
                <a:solidFill>
                  <a:srgbClr val="000000"/>
                </a:solidFill>
                <a:latin typeface="Arial"/>
                <a:ea typeface="Calibri"/>
                <a:cs typeface="Times New Roman"/>
              </a:rPr>
              <a:t>149-ФЗ</a:t>
            </a:r>
          </a:p>
        </p:txBody>
      </p:sp>
      <p:sp>
        <p:nvSpPr>
          <p:cNvPr id="4" name="Стрелка вправо 3"/>
          <p:cNvSpPr>
            <a:spLocks noChangeArrowheads="1"/>
          </p:cNvSpPr>
          <p:nvPr/>
        </p:nvSpPr>
        <p:spPr bwMode="auto">
          <a:xfrm>
            <a:off x="1592263" y="2879725"/>
            <a:ext cx="315912" cy="792163"/>
          </a:xfrm>
          <a:prstGeom prst="rightArrow">
            <a:avLst>
              <a:gd name="adj1" fmla="val 50000"/>
              <a:gd name="adj2" fmla="val 50000"/>
            </a:avLst>
          </a:prstGeom>
          <a:solidFill>
            <a:srgbClr val="000080"/>
          </a:solidFill>
          <a:ln w="19050" algn="ctr">
            <a:solidFill>
              <a:srgbClr val="C6D9F1"/>
            </a:solidFill>
            <a:miter lim="800000"/>
            <a:headEnd/>
            <a:tailEnd/>
          </a:ln>
        </p:spPr>
        <p:txBody>
          <a:bodyPr anchor="ctr"/>
          <a:lstStyle/>
          <a:p>
            <a:pPr algn="ctr">
              <a:defRPr/>
            </a:pPr>
            <a:endParaRPr lang="ru-RU" sz="2000">
              <a:solidFill>
                <a:prstClr val="white"/>
              </a:solidFill>
              <a:latin typeface="Times New Roman"/>
              <a:cs typeface="+mn-cs"/>
            </a:endParaRPr>
          </a:p>
        </p:txBody>
      </p:sp>
      <p:sp>
        <p:nvSpPr>
          <p:cNvPr id="105487" name="Номер слайда 1"/>
          <p:cNvSpPr txBox="1">
            <a:spLocks noGrp="1" noChangeArrowheads="1"/>
          </p:cNvSpPr>
          <p:nvPr/>
        </p:nvSpPr>
        <p:spPr bwMode="auto">
          <a:xfrm>
            <a:off x="8555038" y="6448425"/>
            <a:ext cx="5540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fld id="{66E28AE6-D3D5-4729-B7BC-E0FDACA7A196}" type="slidenum">
              <a:rPr lang="ru-RU" altLang="ru-RU" sz="1600" smtClean="0">
                <a:solidFill>
                  <a:prstClr val="black"/>
                </a:solidFill>
                <a:latin typeface="Lucida Sans Unicode" pitchFamily="34" charset="0"/>
                <a:cs typeface="+mn-cs"/>
              </a:rPr>
              <a:pPr algn="r"/>
              <a:t>64</a:t>
            </a:fld>
            <a:endParaRPr lang="ru-RU" altLang="ru-RU" sz="1600" smtClean="0">
              <a:solidFill>
                <a:prstClr val="black"/>
              </a:solidFill>
              <a:latin typeface="Lucida Sans Unicode" pitchFamily="34" charset="0"/>
              <a:cs typeface="+mn-cs"/>
            </a:endParaRPr>
          </a:p>
        </p:txBody>
      </p:sp>
      <p:sp>
        <p:nvSpPr>
          <p:cNvPr id="105490" name="Rectangle 18"/>
          <p:cNvSpPr>
            <a:spLocks noChangeArrowheads="1"/>
          </p:cNvSpPr>
          <p:nvPr/>
        </p:nvSpPr>
        <p:spPr bwMode="auto">
          <a:xfrm>
            <a:off x="179388" y="115888"/>
            <a:ext cx="8785225" cy="6477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ru-RU" altLang="ru-RU" sz="2000" b="1" smtClean="0">
                <a:solidFill>
                  <a:prstClr val="black"/>
                </a:solidFill>
                <a:latin typeface="Arial" pitchFamily="34" charset="0"/>
                <a:cs typeface="+mn-cs"/>
              </a:rPr>
              <a:t>Нормативные правовые акты по защите информации в ИС</a:t>
            </a:r>
          </a:p>
          <a:p>
            <a:pPr algn="ctr" eaLnBrk="0" hangingPunct="0"/>
            <a:r>
              <a:rPr lang="ru-RU" altLang="ru-RU" sz="2000" b="1" smtClean="0">
                <a:solidFill>
                  <a:prstClr val="black"/>
                </a:solidFill>
                <a:latin typeface="Arial" pitchFamily="34" charset="0"/>
                <a:cs typeface="+mn-cs"/>
              </a:rPr>
              <a:t>общего пользования</a:t>
            </a:r>
          </a:p>
        </p:txBody>
      </p:sp>
    </p:spTree>
    <p:extLst>
      <p:ext uri="{BB962C8B-B14F-4D97-AF65-F5344CB8AC3E}">
        <p14:creationId xmlns:p14="http://schemas.microsoft.com/office/powerpoint/2010/main" val="14278733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fld id="{832A953C-3AF8-4F42-B634-D253A7799C91}" type="slidenum">
              <a:rPr lang="ru-RU" altLang="ru-RU"/>
              <a:pPr/>
              <a:t>65</a:t>
            </a:fld>
            <a:endParaRPr lang="ru-RU" altLang="ru-RU"/>
          </a:p>
        </p:txBody>
      </p:sp>
      <p:sp>
        <p:nvSpPr>
          <p:cNvPr id="106501" name="Номер слайда 1"/>
          <p:cNvSpPr txBox="1">
            <a:spLocks noGrp="1" noChangeArrowheads="1"/>
          </p:cNvSpPr>
          <p:nvPr/>
        </p:nvSpPr>
        <p:spPr bwMode="auto">
          <a:xfrm>
            <a:off x="8555038" y="6448425"/>
            <a:ext cx="5540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fld id="{2F2813D2-81CF-4C39-BD9F-9192A46FB6FF}" type="slidenum">
              <a:rPr lang="ru-RU" altLang="ru-RU" sz="1600" smtClean="0">
                <a:solidFill>
                  <a:prstClr val="black"/>
                </a:solidFill>
                <a:latin typeface="Lucida Sans Unicode" pitchFamily="34" charset="0"/>
                <a:cs typeface="+mn-cs"/>
              </a:rPr>
              <a:pPr algn="r"/>
              <a:t>65</a:t>
            </a:fld>
            <a:endParaRPr lang="ru-RU" altLang="ru-RU" sz="1600" smtClean="0">
              <a:solidFill>
                <a:prstClr val="black"/>
              </a:solidFill>
              <a:latin typeface="Lucida Sans Unicode" pitchFamily="34" charset="0"/>
              <a:cs typeface="+mn-cs"/>
            </a:endParaRPr>
          </a:p>
        </p:txBody>
      </p:sp>
      <p:grpSp>
        <p:nvGrpSpPr>
          <p:cNvPr id="106503" name="Group 7"/>
          <p:cNvGrpSpPr>
            <a:grpSpLocks/>
          </p:cNvGrpSpPr>
          <p:nvPr/>
        </p:nvGrpSpPr>
        <p:grpSpPr bwMode="auto">
          <a:xfrm>
            <a:off x="144463" y="115888"/>
            <a:ext cx="8964612" cy="6408737"/>
            <a:chOff x="113" y="119"/>
            <a:chExt cx="5534" cy="3991"/>
          </a:xfrm>
        </p:grpSpPr>
        <p:sp>
          <p:nvSpPr>
            <p:cNvPr id="28" name="Прямоугольник с двумя вырезанными противолежащими углами 27"/>
            <p:cNvSpPr/>
            <p:nvPr/>
          </p:nvSpPr>
          <p:spPr>
            <a:xfrm>
              <a:off x="158" y="588"/>
              <a:ext cx="5369" cy="3522"/>
            </a:xfrm>
            <a:prstGeom prst="snip2Diag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lstStyle>
              <a:lvl1pPr marL="354013" indent="-1841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ru-RU" altLang="ru-RU" sz="1400" b="1" smtClean="0">
                  <a:solidFill>
                    <a:prstClr val="black"/>
                  </a:solidFill>
                  <a:cs typeface="Arial" pitchFamily="34" charset="0"/>
                </a:rPr>
                <a:t>Классы ИС общего пользования:</a:t>
              </a:r>
            </a:p>
            <a:p>
              <a:r>
                <a:rPr lang="ru-RU" altLang="ru-RU" sz="1600" b="1" smtClean="0">
                  <a:solidFill>
                    <a:srgbClr val="FF3300"/>
                  </a:solidFill>
                  <a:cs typeface="Arial" pitchFamily="34" charset="0"/>
                </a:rPr>
                <a:t>1 класс</a:t>
              </a:r>
              <a:r>
                <a:rPr lang="ru-RU" altLang="ru-RU" sz="1400" smtClean="0">
                  <a:solidFill>
                    <a:prstClr val="white"/>
                  </a:solidFill>
                  <a:cs typeface="Arial" pitchFamily="34" charset="0"/>
                </a:rPr>
                <a:t> </a:t>
              </a:r>
              <a:r>
                <a:rPr lang="ru-RU" altLang="ru-RU" sz="1400" smtClean="0">
                  <a:solidFill>
                    <a:prstClr val="black"/>
                  </a:solidFill>
                  <a:cs typeface="Arial" pitchFamily="34" charset="0"/>
                </a:rPr>
                <a:t>–</a:t>
              </a:r>
              <a:r>
                <a:rPr lang="ru-RU" altLang="ru-RU" sz="1400" smtClean="0">
                  <a:solidFill>
                    <a:prstClr val="white"/>
                  </a:solidFill>
                  <a:cs typeface="Arial" pitchFamily="34" charset="0"/>
                </a:rPr>
                <a:t> </a:t>
              </a:r>
              <a:r>
                <a:rPr lang="ru-RU" altLang="ru-RU" sz="1400" smtClean="0">
                  <a:solidFill>
                    <a:prstClr val="black"/>
                  </a:solidFill>
                  <a:cs typeface="Arial" pitchFamily="34" charset="0"/>
                </a:rPr>
                <a:t>системы Правительства Российской Федерации, федеральных министерств,</a:t>
              </a:r>
              <a:r>
                <a:rPr lang="ru-RU" altLang="ru-RU" sz="1400" smtClean="0">
                  <a:solidFill>
                    <a:prstClr val="white"/>
                  </a:solidFill>
                  <a:cs typeface="Arial" pitchFamily="34" charset="0"/>
                </a:rPr>
                <a:t> </a:t>
              </a:r>
              <a:r>
                <a:rPr lang="ru-RU" altLang="ru-RU" sz="1400" smtClean="0">
                  <a:solidFill>
                    <a:prstClr val="black"/>
                  </a:solidFill>
                  <a:cs typeface="Arial" pitchFamily="34" charset="0"/>
                </a:rPr>
                <a:t>федеральных служб и федеральных агентств, руководство деятельностью которых осуществляет Президент Российской федерации,</a:t>
              </a:r>
              <a:br>
                <a:rPr lang="ru-RU" altLang="ru-RU" sz="1400" smtClean="0">
                  <a:solidFill>
                    <a:prstClr val="black"/>
                  </a:solidFill>
                  <a:cs typeface="Arial" pitchFamily="34" charset="0"/>
                </a:rPr>
              </a:br>
              <a:r>
                <a:rPr lang="ru-RU" altLang="ru-RU" sz="1400" smtClean="0">
                  <a:solidFill>
                    <a:prstClr val="black"/>
                  </a:solidFill>
                  <a:cs typeface="Arial" pitchFamily="34" charset="0"/>
                </a:rPr>
                <a:t>ИС федеральных служб и федеральных агентств, подведомственных этим федеральным министерствам;</a:t>
              </a:r>
            </a:p>
            <a:p>
              <a:r>
                <a:rPr lang="ru-RU" altLang="ru-RU" sz="1600" b="1" smtClean="0">
                  <a:solidFill>
                    <a:srgbClr val="FF3300"/>
                  </a:solidFill>
                  <a:cs typeface="Arial" pitchFamily="34" charset="0"/>
                </a:rPr>
                <a:t>2 класс</a:t>
              </a:r>
              <a:r>
                <a:rPr lang="ru-RU" altLang="ru-RU" sz="1400" smtClean="0">
                  <a:solidFill>
                    <a:prstClr val="black"/>
                  </a:solidFill>
                  <a:cs typeface="Arial" pitchFamily="34" charset="0"/>
                </a:rPr>
                <a:t> – </a:t>
              </a:r>
              <a:r>
                <a:rPr lang="ru-RU" altLang="ru-RU" sz="1400" u="sng" smtClean="0">
                  <a:solidFill>
                    <a:prstClr val="black"/>
                  </a:solidFill>
                  <a:cs typeface="Arial" pitchFamily="34" charset="0"/>
                </a:rPr>
                <a:t>все остальные информационные системы общего пользования</a:t>
              </a:r>
            </a:p>
            <a:p>
              <a:endParaRPr lang="ru-RU" altLang="ru-RU" sz="900" smtClean="0">
                <a:solidFill>
                  <a:prstClr val="black"/>
                </a:solidFill>
                <a:cs typeface="Arial" pitchFamily="34" charset="0"/>
              </a:endParaRPr>
            </a:p>
            <a:p>
              <a:r>
                <a:rPr lang="ru-RU" altLang="ru-RU" sz="1400" b="1" smtClean="0">
                  <a:solidFill>
                    <a:prstClr val="black"/>
                  </a:solidFill>
                  <a:cs typeface="Arial" pitchFamily="34" charset="0"/>
                </a:rPr>
                <a:t>В  системах:  </a:t>
              </a:r>
            </a:p>
            <a:p>
              <a:r>
                <a:rPr lang="ru-RU" altLang="ru-RU" sz="1400" b="1" smtClean="0">
                  <a:solidFill>
                    <a:prstClr val="black"/>
                  </a:solidFill>
                  <a:cs typeface="Arial" pitchFamily="34" charset="0"/>
                </a:rPr>
                <a:t>1 класса -</a:t>
              </a:r>
              <a:r>
                <a:rPr lang="ru-RU" altLang="ru-RU" sz="1400" smtClean="0">
                  <a:solidFill>
                    <a:prstClr val="black"/>
                  </a:solidFill>
                  <a:cs typeface="Arial" pitchFamily="34" charset="0"/>
                </a:rPr>
                <a:t> используются СЗИ сертифицированные ФСБ России;</a:t>
              </a:r>
            </a:p>
            <a:p>
              <a:r>
                <a:rPr lang="ru-RU" altLang="ru-RU" sz="1400" b="1" smtClean="0">
                  <a:solidFill>
                    <a:prstClr val="black"/>
                  </a:solidFill>
                  <a:cs typeface="Arial" pitchFamily="34" charset="0"/>
                </a:rPr>
                <a:t>2 класса</a:t>
              </a:r>
              <a:r>
                <a:rPr lang="ru-RU" altLang="ru-RU" sz="1400" smtClean="0">
                  <a:solidFill>
                    <a:prstClr val="black"/>
                  </a:solidFill>
                  <a:cs typeface="Arial" pitchFamily="34" charset="0"/>
                </a:rPr>
                <a:t> – используются СЗИ, сертифицированные ФСБ России и (или) ФСТЭК России</a:t>
              </a:r>
            </a:p>
            <a:p>
              <a:endParaRPr lang="ru-RU" altLang="ru-RU" sz="800" smtClean="0">
                <a:solidFill>
                  <a:prstClr val="black"/>
                </a:solidFill>
                <a:cs typeface="Arial" pitchFamily="34" charset="0"/>
              </a:endParaRPr>
            </a:p>
            <a:p>
              <a:r>
                <a:rPr lang="ru-RU" altLang="ru-RU" sz="1400" b="1" smtClean="0">
                  <a:solidFill>
                    <a:prstClr val="black"/>
                  </a:solidFill>
                  <a:cs typeface="Arial" pitchFamily="34" charset="0"/>
                </a:rPr>
                <a:t>Основные мероприятия по обеспечению защиты информации в ИС:</a:t>
              </a:r>
            </a:p>
            <a:p>
              <a:pPr>
                <a:buFont typeface="Arial" pitchFamily="34" charset="0"/>
                <a:buChar char="•"/>
              </a:pPr>
              <a:r>
                <a:rPr lang="ru-RU" altLang="ru-RU" sz="1400" smtClean="0">
                  <a:solidFill>
                    <a:prstClr val="black"/>
                  </a:solidFill>
                  <a:cs typeface="Arial" pitchFamily="34" charset="0"/>
                </a:rPr>
                <a:t>формирование модели угроз;</a:t>
              </a:r>
            </a:p>
            <a:p>
              <a:pPr>
                <a:buFont typeface="Arial" pitchFamily="34" charset="0"/>
                <a:buChar char="•"/>
              </a:pPr>
              <a:r>
                <a:rPr lang="ru-RU" altLang="ru-RU" sz="1400" smtClean="0">
                  <a:solidFill>
                    <a:prstClr val="black"/>
                  </a:solidFill>
                  <a:cs typeface="Arial" pitchFamily="34" charset="0"/>
                </a:rPr>
                <a:t>разработка на основе модели угроз системы защиты информации (СЗИ);</a:t>
              </a:r>
            </a:p>
            <a:p>
              <a:pPr>
                <a:buFont typeface="Arial" pitchFamily="34" charset="0"/>
                <a:buChar char="•"/>
              </a:pPr>
              <a:r>
                <a:rPr lang="ru-RU" altLang="ru-RU" sz="1400" smtClean="0">
                  <a:solidFill>
                    <a:prstClr val="black"/>
                  </a:solidFill>
                  <a:cs typeface="Arial" pitchFamily="34" charset="0"/>
                </a:rPr>
                <a:t>проверка готовности СЗИ к использованию с составлением заключений о возможности эксплуатации;</a:t>
              </a:r>
            </a:p>
            <a:p>
              <a:pPr>
                <a:buFont typeface="Arial" pitchFamily="34" charset="0"/>
                <a:buChar char="•"/>
              </a:pPr>
              <a:r>
                <a:rPr lang="ru-RU" altLang="ru-RU" sz="1400" smtClean="0">
                  <a:solidFill>
                    <a:prstClr val="black"/>
                  </a:solidFill>
                  <a:cs typeface="Arial" pitchFamily="34" charset="0"/>
                </a:rPr>
                <a:t>установка и ввод в эксплуатацию СЗИ;</a:t>
              </a:r>
            </a:p>
            <a:p>
              <a:pPr>
                <a:buFont typeface="Arial" pitchFamily="34" charset="0"/>
                <a:buChar char="•"/>
              </a:pPr>
              <a:r>
                <a:rPr lang="ru-RU" altLang="ru-RU" sz="1400" smtClean="0">
                  <a:solidFill>
                    <a:prstClr val="black"/>
                  </a:solidFill>
                  <a:cs typeface="Arial" pitchFamily="34" charset="0"/>
                </a:rPr>
                <a:t>обучение лиц, использующих средства защиты информации;</a:t>
              </a:r>
            </a:p>
            <a:p>
              <a:pPr>
                <a:buFont typeface="Arial" pitchFamily="34" charset="0"/>
                <a:buChar char="•"/>
              </a:pPr>
              <a:r>
                <a:rPr lang="ru-RU" altLang="ru-RU" sz="1400" smtClean="0">
                  <a:solidFill>
                    <a:prstClr val="black"/>
                  </a:solidFill>
                  <a:cs typeface="Arial" pitchFamily="34" charset="0"/>
                </a:rPr>
                <a:t>учет применяемых СЗИ, эксплуатационной и технической документации к ним;</a:t>
              </a:r>
            </a:p>
            <a:p>
              <a:pPr>
                <a:buFont typeface="Arial" pitchFamily="34" charset="0"/>
                <a:buChar char="•"/>
              </a:pPr>
              <a:r>
                <a:rPr lang="ru-RU" altLang="ru-RU" sz="1400" smtClean="0">
                  <a:solidFill>
                    <a:prstClr val="black"/>
                  </a:solidFill>
                  <a:cs typeface="Arial" pitchFamily="34" charset="0"/>
                </a:rPr>
                <a:t>контроль за соблюдением условий использования СЗИ;</a:t>
              </a:r>
            </a:p>
            <a:p>
              <a:pPr>
                <a:buFont typeface="Arial" pitchFamily="34" charset="0"/>
                <a:buChar char="•"/>
              </a:pPr>
              <a:r>
                <a:rPr lang="ru-RU" altLang="ru-RU" sz="1400" smtClean="0">
                  <a:solidFill>
                    <a:prstClr val="black"/>
                  </a:solidFill>
                  <a:cs typeface="Arial" pitchFamily="34" charset="0"/>
                </a:rPr>
                <a:t>проведение разбирательств и составление заключений по фактам несоблюдения условий использования СЗИ, которые могут привести к нарушению безопасности информации;</a:t>
              </a:r>
            </a:p>
            <a:p>
              <a:pPr>
                <a:buFont typeface="Arial" pitchFamily="34" charset="0"/>
                <a:buChar char="•"/>
              </a:pPr>
              <a:r>
                <a:rPr lang="ru-RU" altLang="ru-RU" sz="1400" smtClean="0">
                  <a:solidFill>
                    <a:prstClr val="black"/>
                  </a:solidFill>
                  <a:cs typeface="Arial" pitchFamily="34" charset="0"/>
                </a:rPr>
                <a:t>описание системы защиты информации</a:t>
              </a:r>
            </a:p>
            <a:p>
              <a:endParaRPr lang="ru-RU" altLang="ru-RU" sz="1400" smtClean="0">
                <a:solidFill>
                  <a:prstClr val="black"/>
                </a:solidFill>
                <a:cs typeface="Arial" pitchFamily="34" charset="0"/>
              </a:endParaRPr>
            </a:p>
            <a:p>
              <a:endParaRPr lang="ru-RU" altLang="ru-RU" sz="1400" smtClean="0">
                <a:solidFill>
                  <a:prstClr val="black"/>
                </a:solidFill>
                <a:cs typeface="Arial" pitchFamily="34" charset="0"/>
              </a:endParaRPr>
            </a:p>
            <a:p>
              <a:endParaRPr lang="ru-RU" altLang="ru-RU" sz="1400" smtClean="0">
                <a:solidFill>
                  <a:prstClr val="white"/>
                </a:solidFill>
                <a:cs typeface="Arial" pitchFamily="34" charset="0"/>
              </a:endParaRPr>
            </a:p>
          </p:txBody>
        </p:sp>
        <p:sp>
          <p:nvSpPr>
            <p:cNvPr id="106502" name="Rectangle 6"/>
            <p:cNvSpPr>
              <a:spLocks noChangeArrowheads="1"/>
            </p:cNvSpPr>
            <p:nvPr/>
          </p:nvSpPr>
          <p:spPr bwMode="auto">
            <a:xfrm>
              <a:off x="113" y="119"/>
              <a:ext cx="5534" cy="408"/>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ru-RU" altLang="ru-RU" b="1" smtClean="0">
                  <a:solidFill>
                    <a:prstClr val="black"/>
                  </a:solidFill>
                  <a:latin typeface="Arial" pitchFamily="34" charset="0"/>
                  <a:cs typeface="+mn-cs"/>
                </a:rPr>
                <a:t>Совместный приказ ФСБ России и ФСТЭК России</a:t>
              </a:r>
            </a:p>
            <a:p>
              <a:pPr algn="ctr" eaLnBrk="0" hangingPunct="0"/>
              <a:r>
                <a:rPr lang="ru-RU" altLang="ru-RU" b="1" smtClean="0">
                  <a:solidFill>
                    <a:prstClr val="black"/>
                  </a:solidFill>
                  <a:latin typeface="Arial" pitchFamily="34" charset="0"/>
                  <a:cs typeface="+mn-cs"/>
                </a:rPr>
                <a:t>от 31 августа 2010 г. № 416/489</a:t>
              </a:r>
            </a:p>
          </p:txBody>
        </p:sp>
      </p:grpSp>
    </p:spTree>
    <p:extLst>
      <p:ext uri="{BB962C8B-B14F-4D97-AF65-F5344CB8AC3E}">
        <p14:creationId xmlns:p14="http://schemas.microsoft.com/office/powerpoint/2010/main" val="11988626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B1E7A34-0136-4BBD-B517-951EFB74F4CD}" type="slidenum">
              <a:rPr lang="ru-RU" altLang="ru-RU" smtClean="0"/>
              <a:pPr/>
              <a:t>66</a:t>
            </a:fld>
            <a:endParaRPr lang="ru-RU" altLang="ru-RU"/>
          </a:p>
        </p:txBody>
      </p:sp>
      <p:sp>
        <p:nvSpPr>
          <p:cNvPr id="3" name="Прямоугольник 2"/>
          <p:cNvSpPr/>
          <p:nvPr/>
        </p:nvSpPr>
        <p:spPr>
          <a:xfrm>
            <a:off x="899592" y="1772816"/>
            <a:ext cx="7416824" cy="1815882"/>
          </a:xfrm>
          <a:prstGeom prst="rect">
            <a:avLst/>
          </a:prstGeom>
        </p:spPr>
        <p:txBody>
          <a:bodyPr wrap="square">
            <a:spAutoFit/>
          </a:bodyPr>
          <a:lstStyle/>
          <a:p>
            <a:pPr indent="450215" algn="ctr">
              <a:spcAft>
                <a:spcPts val="0"/>
              </a:spcAft>
            </a:pPr>
            <a:r>
              <a:rPr lang="ru-RU" sz="2800" b="1" dirty="0">
                <a:solidFill>
                  <a:srgbClr val="C00000"/>
                </a:solidFill>
                <a:latin typeface="Times New Roman"/>
                <a:ea typeface="Times New Roman"/>
              </a:rPr>
              <a:t>МОДУЛЬ 2.  Защита информации от НСД</a:t>
            </a:r>
          </a:p>
          <a:p>
            <a:pPr algn="ctr"/>
            <a:r>
              <a:rPr lang="ru-RU" sz="2800" b="1" dirty="0">
                <a:solidFill>
                  <a:srgbClr val="C00000"/>
                </a:solidFill>
                <a:latin typeface="Times New Roman"/>
                <a:ea typeface="Times New Roman"/>
              </a:rPr>
              <a:t>Раздел 2.1. Организационно-технические основы выполнения мероприятий по ТЗИ </a:t>
            </a:r>
            <a:endParaRPr lang="ru-RU" sz="2800" b="1" dirty="0" smtClean="0">
              <a:solidFill>
                <a:srgbClr val="C00000"/>
              </a:solidFill>
              <a:latin typeface="Times New Roman"/>
              <a:ea typeface="Times New Roman"/>
            </a:endParaRPr>
          </a:p>
          <a:p>
            <a:pPr algn="ctr"/>
            <a:r>
              <a:rPr lang="ru-RU" sz="2800" b="1" dirty="0" smtClean="0">
                <a:solidFill>
                  <a:srgbClr val="C00000"/>
                </a:solidFill>
                <a:latin typeface="Times New Roman"/>
                <a:ea typeface="Times New Roman"/>
              </a:rPr>
              <a:t>от </a:t>
            </a:r>
            <a:r>
              <a:rPr lang="ru-RU" sz="2800" b="1" dirty="0">
                <a:solidFill>
                  <a:srgbClr val="C00000"/>
                </a:solidFill>
                <a:latin typeface="Times New Roman"/>
                <a:ea typeface="Times New Roman"/>
              </a:rPr>
              <a:t>НСД.</a:t>
            </a:r>
            <a:endParaRPr lang="ru-RU" sz="2800" b="1" dirty="0">
              <a:solidFill>
                <a:srgbClr val="C00000"/>
              </a:solidFill>
            </a:endParaRPr>
          </a:p>
        </p:txBody>
      </p:sp>
    </p:spTree>
    <p:extLst>
      <p:ext uri="{BB962C8B-B14F-4D97-AF65-F5344CB8AC3E}">
        <p14:creationId xmlns:p14="http://schemas.microsoft.com/office/powerpoint/2010/main" val="36477885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CBFD1E69-247A-4B02-8A0A-DEA4495C32CB}" type="slidenum">
              <a:rPr lang="ru-RU" smtClean="0"/>
              <a:pPr>
                <a:defRPr/>
              </a:pPr>
              <a:t>67</a:t>
            </a:fld>
            <a:endParaRPr lang="ru-RU" dirty="0"/>
          </a:p>
        </p:txBody>
      </p:sp>
      <p:sp>
        <p:nvSpPr>
          <p:cNvPr id="3" name="Подзаголовок 3"/>
          <p:cNvSpPr txBox="1">
            <a:spLocks/>
          </p:cNvSpPr>
          <p:nvPr/>
        </p:nvSpPr>
        <p:spPr>
          <a:xfrm>
            <a:off x="0" y="0"/>
            <a:ext cx="9144000" cy="476672"/>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lgn="ctr">
              <a:buNone/>
            </a:pPr>
            <a:r>
              <a:rPr lang="ru-RU" sz="2400" b="1" dirty="0" smtClean="0">
                <a:ln w="3175" cap="rnd">
                  <a:solidFill>
                    <a:schemeClr val="tx1"/>
                  </a:solidFill>
                </a:ln>
                <a:blipFill>
                  <a:blip r:embed="rId2"/>
                  <a:tile tx="0" ty="0" sx="100000" sy="100000" flip="none" algn="tl"/>
                </a:blipFill>
                <a:effectLst>
                  <a:outerShdw blurRad="50800" dist="50800" dir="5400000" algn="ctr" rotWithShape="0">
                    <a:schemeClr val="tx1"/>
                  </a:outerShdw>
                </a:effectLst>
              </a:rPr>
              <a:t>СИСТЕМА </a:t>
            </a:r>
            <a:r>
              <a:rPr lang="ru-RU" sz="2400" b="1" dirty="0">
                <a:ln w="3175" cap="rnd">
                  <a:solidFill>
                    <a:schemeClr val="tx1"/>
                  </a:solidFill>
                </a:ln>
                <a:blipFill>
                  <a:blip r:embed="rId2"/>
                  <a:tile tx="0" ty="0" sx="100000" sy="100000" flip="none" algn="tl"/>
                </a:blipFill>
                <a:effectLst>
                  <a:outerShdw blurRad="50800" dist="50800" dir="5400000" algn="ctr" rotWithShape="0">
                    <a:schemeClr val="tx1"/>
                  </a:outerShdw>
                </a:effectLst>
              </a:rPr>
              <a:t>ТРЕБОВАНИЙ В ОБЛАСТИ </a:t>
            </a:r>
            <a:r>
              <a:rPr lang="ru-RU" sz="2400" b="1" dirty="0" smtClean="0">
                <a:ln w="3175" cap="rnd">
                  <a:solidFill>
                    <a:schemeClr val="tx1"/>
                  </a:solidFill>
                </a:ln>
                <a:blipFill>
                  <a:blip r:embed="rId2"/>
                  <a:tile tx="0" ty="0" sx="100000" sy="100000" flip="none" algn="tl"/>
                </a:blipFill>
                <a:effectLst>
                  <a:outerShdw blurRad="50800" dist="50800" dir="5400000" algn="ctr" rotWithShape="0">
                    <a:schemeClr val="tx1"/>
                  </a:outerShdw>
                </a:effectLst>
              </a:rPr>
              <a:t>ТЗИ</a:t>
            </a:r>
            <a:endParaRPr lang="ru-RU" sz="2400" b="1" dirty="0">
              <a:ln w="3175" cap="rnd">
                <a:solidFill>
                  <a:schemeClr val="tx1"/>
                </a:solidFill>
              </a:ln>
              <a:blipFill>
                <a:blip r:embed="rId2"/>
                <a:tile tx="0" ty="0" sx="100000" sy="100000" flip="none" algn="tl"/>
              </a:blipFill>
              <a:effectLst>
                <a:outerShdw blurRad="50800" dist="50800" dir="5400000" algn="ctr" rotWithShape="0">
                  <a:schemeClr val="tx1"/>
                </a:outerShdw>
              </a:effectLst>
              <a:latin typeface="Times New Roman" pitchFamily="18" charset="0"/>
              <a:cs typeface="Times New Roman" pitchFamily="18" charset="0"/>
            </a:endParaRPr>
          </a:p>
        </p:txBody>
      </p:sp>
      <p:sp>
        <p:nvSpPr>
          <p:cNvPr id="4" name="Прямоугольник 3"/>
          <p:cNvSpPr/>
          <p:nvPr/>
        </p:nvSpPr>
        <p:spPr>
          <a:xfrm>
            <a:off x="827584" y="1241186"/>
            <a:ext cx="7776863" cy="461665"/>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2400" dirty="0" smtClean="0">
                <a:latin typeface="Times New Roman" pitchFamily="18" charset="0"/>
                <a:cs typeface="Times New Roman" pitchFamily="18" charset="0"/>
              </a:rPr>
              <a:t>Требования о необходимости защиты</a:t>
            </a:r>
            <a:endParaRPr lang="ru-RU" sz="2400" dirty="0">
              <a:latin typeface="Times New Roman" pitchFamily="18" charset="0"/>
              <a:cs typeface="Times New Roman" pitchFamily="18" charset="0"/>
            </a:endParaRPr>
          </a:p>
        </p:txBody>
      </p:sp>
      <p:sp>
        <p:nvSpPr>
          <p:cNvPr id="5" name="Прямоугольник 4"/>
          <p:cNvSpPr/>
          <p:nvPr/>
        </p:nvSpPr>
        <p:spPr>
          <a:xfrm>
            <a:off x="827585" y="2381979"/>
            <a:ext cx="3816424" cy="707886"/>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2000" dirty="0" smtClean="0">
                <a:latin typeface="Times New Roman" pitchFamily="18" charset="0"/>
                <a:cs typeface="Times New Roman" pitchFamily="18" charset="0"/>
              </a:rPr>
              <a:t>Требования устанавливающие порядок работы</a:t>
            </a:r>
            <a:endParaRPr lang="ru-RU" sz="2000" dirty="0">
              <a:latin typeface="Times New Roman" pitchFamily="18" charset="0"/>
              <a:cs typeface="Times New Roman" pitchFamily="18" charset="0"/>
            </a:endParaRPr>
          </a:p>
        </p:txBody>
      </p:sp>
      <p:sp>
        <p:nvSpPr>
          <p:cNvPr id="6" name="Прямоугольник 5"/>
          <p:cNvSpPr/>
          <p:nvPr/>
        </p:nvSpPr>
        <p:spPr>
          <a:xfrm>
            <a:off x="3707904" y="3770274"/>
            <a:ext cx="4873644" cy="400110"/>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2000" dirty="0" smtClean="0">
                <a:latin typeface="Times New Roman" pitchFamily="18" charset="0"/>
                <a:cs typeface="Times New Roman" pitchFamily="18" charset="0"/>
              </a:rPr>
              <a:t>Требования к СЗИ</a:t>
            </a:r>
            <a:endParaRPr lang="ru-RU" sz="2000" dirty="0">
              <a:latin typeface="Times New Roman" pitchFamily="18" charset="0"/>
              <a:cs typeface="Times New Roman" pitchFamily="18" charset="0"/>
            </a:endParaRPr>
          </a:p>
        </p:txBody>
      </p:sp>
      <p:sp>
        <p:nvSpPr>
          <p:cNvPr id="8" name="Стрелка вниз 7"/>
          <p:cNvSpPr/>
          <p:nvPr/>
        </p:nvSpPr>
        <p:spPr>
          <a:xfrm>
            <a:off x="2915816" y="1844762"/>
            <a:ext cx="629205" cy="393141"/>
          </a:xfrm>
          <a:prstGeom prst="downArrow">
            <a:avLst>
              <a:gd name="adj1" fmla="val 50000"/>
              <a:gd name="adj2" fmla="val 30383"/>
            </a:avLst>
          </a:prstGeom>
          <a:effectLst>
            <a:outerShdw blurRad="50800" dist="50800" dir="5400000" algn="ctr" rotWithShape="0">
              <a:schemeClr val="tx1"/>
            </a:outerShdw>
          </a:effectLst>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ru-RU" sz="2400" dirty="0"/>
          </a:p>
        </p:txBody>
      </p:sp>
      <p:sp>
        <p:nvSpPr>
          <p:cNvPr id="11" name="Стрелка вниз 10"/>
          <p:cNvSpPr/>
          <p:nvPr/>
        </p:nvSpPr>
        <p:spPr>
          <a:xfrm>
            <a:off x="1483823" y="3260142"/>
            <a:ext cx="629205" cy="2345228"/>
          </a:xfrm>
          <a:prstGeom prst="downArrow">
            <a:avLst>
              <a:gd name="adj1" fmla="val 50000"/>
              <a:gd name="adj2" fmla="val 30383"/>
            </a:avLst>
          </a:prstGeom>
          <a:effectLst>
            <a:outerShdw blurRad="50800" dist="50800" dir="5400000" algn="ctr" rotWithShape="0">
              <a:schemeClr val="tx1"/>
            </a:outerShdw>
          </a:effectLst>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ru-RU" sz="2400" dirty="0"/>
          </a:p>
        </p:txBody>
      </p:sp>
      <p:sp>
        <p:nvSpPr>
          <p:cNvPr id="9" name="Прямоугольник 8"/>
          <p:cNvSpPr/>
          <p:nvPr/>
        </p:nvSpPr>
        <p:spPr>
          <a:xfrm>
            <a:off x="833083" y="5775647"/>
            <a:ext cx="7771364" cy="369332"/>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dirty="0" smtClean="0">
                <a:latin typeface="Times New Roman" pitchFamily="18" charset="0"/>
                <a:cs typeface="Times New Roman" pitchFamily="18" charset="0"/>
              </a:rPr>
              <a:t>Программы и методики испытаний</a:t>
            </a:r>
            <a:endParaRPr lang="ru-RU" dirty="0">
              <a:latin typeface="Times New Roman" pitchFamily="18" charset="0"/>
              <a:cs typeface="Times New Roman" pitchFamily="18" charset="0"/>
            </a:endParaRPr>
          </a:p>
        </p:txBody>
      </p:sp>
      <p:sp>
        <p:nvSpPr>
          <p:cNvPr id="10" name="Стрелка вниз 9"/>
          <p:cNvSpPr/>
          <p:nvPr/>
        </p:nvSpPr>
        <p:spPr>
          <a:xfrm>
            <a:off x="5642708" y="4289422"/>
            <a:ext cx="629205" cy="1367187"/>
          </a:xfrm>
          <a:prstGeom prst="downArrow">
            <a:avLst>
              <a:gd name="adj1" fmla="val 50000"/>
              <a:gd name="adj2" fmla="val 30383"/>
            </a:avLst>
          </a:prstGeom>
          <a:effectLst>
            <a:outerShdw blurRad="50800" dist="50800" dir="5400000" algn="ctr" rotWithShape="0">
              <a:schemeClr val="tx1"/>
            </a:outerShdw>
          </a:effectLst>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ru-RU" sz="2400" dirty="0"/>
          </a:p>
        </p:txBody>
      </p:sp>
      <p:sp>
        <p:nvSpPr>
          <p:cNvPr id="7" name="Прямоугольник 6"/>
          <p:cNvSpPr/>
          <p:nvPr/>
        </p:nvSpPr>
        <p:spPr>
          <a:xfrm>
            <a:off x="817282" y="1724495"/>
            <a:ext cx="1739580" cy="369332"/>
          </a:xfrm>
          <a:prstGeom prst="rect">
            <a:avLst/>
          </a:prstGeom>
        </p:spPr>
        <p:txBody>
          <a:bodyPr wrap="none">
            <a:spAutoFit/>
          </a:bodyPr>
          <a:lstStyle/>
          <a:p>
            <a:pPr algn="ctr"/>
            <a:r>
              <a:rPr lang="ru-RU" b="1" dirty="0" smtClean="0">
                <a:latin typeface="Times New Roman" pitchFamily="18" charset="0"/>
                <a:cs typeface="Times New Roman" pitchFamily="18" charset="0"/>
              </a:rPr>
              <a:t>ФЗ и</a:t>
            </a:r>
            <a:r>
              <a:rPr lang="en-US" b="1" dirty="0" smtClean="0">
                <a:latin typeface="Times New Roman" pitchFamily="18" charset="0"/>
                <a:cs typeface="Times New Roman" pitchFamily="18" charset="0"/>
              </a:rPr>
              <a:t>/</a:t>
            </a:r>
            <a:r>
              <a:rPr lang="ru-RU" b="1" dirty="0" smtClean="0">
                <a:latin typeface="Times New Roman" pitchFamily="18" charset="0"/>
                <a:cs typeface="Times New Roman" pitchFamily="18" charset="0"/>
              </a:rPr>
              <a:t>или НПА</a:t>
            </a:r>
            <a:endParaRPr lang="ru-RU" b="1" dirty="0">
              <a:latin typeface="Times New Roman" pitchFamily="18" charset="0"/>
              <a:cs typeface="Times New Roman" pitchFamily="18" charset="0"/>
            </a:endParaRPr>
          </a:p>
        </p:txBody>
      </p:sp>
      <p:sp>
        <p:nvSpPr>
          <p:cNvPr id="13" name="Прямоугольник 12"/>
          <p:cNvSpPr/>
          <p:nvPr/>
        </p:nvSpPr>
        <p:spPr>
          <a:xfrm>
            <a:off x="362459" y="3184218"/>
            <a:ext cx="1839122" cy="584775"/>
          </a:xfrm>
          <a:prstGeom prst="rect">
            <a:avLst/>
          </a:prstGeom>
        </p:spPr>
        <p:txBody>
          <a:bodyPr wrap="square">
            <a:spAutoFit/>
          </a:bodyPr>
          <a:lstStyle/>
          <a:p>
            <a:r>
              <a:rPr lang="ru-RU" sz="1600" b="1" dirty="0" smtClean="0">
                <a:latin typeface="Times New Roman" pitchFamily="18" charset="0"/>
                <a:cs typeface="Times New Roman" pitchFamily="18" charset="0"/>
              </a:rPr>
              <a:t>ПА или МД, </a:t>
            </a:r>
          </a:p>
          <a:p>
            <a:r>
              <a:rPr lang="ru-RU" sz="1600" b="1" dirty="0" smtClean="0">
                <a:latin typeface="Times New Roman" pitchFamily="18" charset="0"/>
                <a:cs typeface="Times New Roman" pitchFamily="18" charset="0"/>
              </a:rPr>
              <a:t>НС или МС </a:t>
            </a:r>
            <a:endParaRPr lang="ru-RU" sz="1600" b="1" dirty="0"/>
          </a:p>
        </p:txBody>
      </p:sp>
      <p:sp>
        <p:nvSpPr>
          <p:cNvPr id="14" name="Прямоугольник 13"/>
          <p:cNvSpPr/>
          <p:nvPr/>
        </p:nvSpPr>
        <p:spPr>
          <a:xfrm>
            <a:off x="3644129" y="4409988"/>
            <a:ext cx="2627784" cy="584775"/>
          </a:xfrm>
          <a:prstGeom prst="rect">
            <a:avLst/>
          </a:prstGeom>
        </p:spPr>
        <p:txBody>
          <a:bodyPr wrap="square">
            <a:spAutoFit/>
          </a:bodyPr>
          <a:lstStyle/>
          <a:p>
            <a:r>
              <a:rPr lang="ru-RU" sz="1600" b="1" dirty="0">
                <a:latin typeface="Times New Roman" pitchFamily="18" charset="0"/>
                <a:cs typeface="Times New Roman" pitchFamily="18" charset="0"/>
              </a:rPr>
              <a:t>ПА ФОИВ или МД </a:t>
            </a:r>
            <a:r>
              <a:rPr lang="ru-RU" sz="1600" b="1" dirty="0" smtClean="0">
                <a:latin typeface="Times New Roman" pitchFamily="18" charset="0"/>
                <a:cs typeface="Times New Roman" pitchFamily="18" charset="0"/>
              </a:rPr>
              <a:t>ФОИВ, ТЗ</a:t>
            </a:r>
            <a:endParaRPr lang="ru-RU" sz="1600" b="1" dirty="0"/>
          </a:p>
        </p:txBody>
      </p:sp>
      <p:sp>
        <p:nvSpPr>
          <p:cNvPr id="18" name="Прямоугольник 17"/>
          <p:cNvSpPr/>
          <p:nvPr/>
        </p:nvSpPr>
        <p:spPr>
          <a:xfrm>
            <a:off x="6228184" y="4371404"/>
            <a:ext cx="2771800" cy="584775"/>
          </a:xfrm>
          <a:prstGeom prst="rect">
            <a:avLst/>
          </a:prstGeom>
        </p:spPr>
        <p:txBody>
          <a:bodyPr wrap="square">
            <a:spAutoFit/>
          </a:bodyPr>
          <a:lstStyle/>
          <a:p>
            <a:r>
              <a:rPr lang="ru-RU" sz="1600" b="1" dirty="0" smtClean="0">
                <a:latin typeface="Times New Roman" pitchFamily="18" charset="0"/>
                <a:cs typeface="Times New Roman" pitchFamily="18" charset="0"/>
              </a:rPr>
              <a:t>РД НСД, Требования в области тех. регулирования</a:t>
            </a:r>
            <a:endParaRPr lang="ru-RU" sz="1600" b="1" dirty="0"/>
          </a:p>
        </p:txBody>
      </p:sp>
      <p:sp>
        <p:nvSpPr>
          <p:cNvPr id="19" name="Стрелка вниз 18"/>
          <p:cNvSpPr/>
          <p:nvPr/>
        </p:nvSpPr>
        <p:spPr>
          <a:xfrm>
            <a:off x="3988220" y="3208903"/>
            <a:ext cx="629205" cy="538903"/>
          </a:xfrm>
          <a:prstGeom prst="downArrow">
            <a:avLst>
              <a:gd name="adj1" fmla="val 50000"/>
              <a:gd name="adj2" fmla="val 30383"/>
            </a:avLst>
          </a:prstGeom>
          <a:solidFill>
            <a:schemeClr val="accent2"/>
          </a:solidFill>
          <a:effectLst>
            <a:outerShdw blurRad="50800" dist="50800" dir="5400000" algn="ctr" rotWithShape="0">
              <a:schemeClr val="tx1"/>
            </a:outerShdw>
          </a:effectLst>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ru-RU" sz="2400" dirty="0"/>
          </a:p>
        </p:txBody>
      </p:sp>
      <p:sp>
        <p:nvSpPr>
          <p:cNvPr id="17" name="Прямоугольник 16"/>
          <p:cNvSpPr/>
          <p:nvPr/>
        </p:nvSpPr>
        <p:spPr>
          <a:xfrm>
            <a:off x="1811945" y="3228304"/>
            <a:ext cx="2237155" cy="830997"/>
          </a:xfrm>
          <a:prstGeom prst="rect">
            <a:avLst/>
          </a:prstGeom>
        </p:spPr>
        <p:txBody>
          <a:bodyPr wrap="square">
            <a:spAutoFit/>
          </a:bodyPr>
          <a:lstStyle/>
          <a:p>
            <a:pPr algn="ctr"/>
            <a:r>
              <a:rPr lang="ru-RU" sz="1600" b="1" dirty="0" smtClean="0">
                <a:latin typeface="Times New Roman" pitchFamily="18" charset="0"/>
                <a:cs typeface="Times New Roman" pitchFamily="18" charset="0"/>
              </a:rPr>
              <a:t>Положение о ГСЗИ</a:t>
            </a:r>
          </a:p>
          <a:p>
            <a:pPr algn="ctr"/>
            <a:r>
              <a:rPr lang="ru-RU" sz="1600" b="1" dirty="0" smtClean="0">
                <a:latin typeface="Times New Roman" pitchFamily="18" charset="0"/>
                <a:cs typeface="Times New Roman" pitchFamily="18" charset="0"/>
              </a:rPr>
              <a:t>Инструкция </a:t>
            </a:r>
            <a:r>
              <a:rPr lang="ru-RU" sz="1600" b="1" dirty="0">
                <a:latin typeface="Times New Roman" pitchFamily="18" charset="0"/>
                <a:cs typeface="Times New Roman" pitchFamily="18" charset="0"/>
              </a:rPr>
              <a:t>№</a:t>
            </a:r>
            <a:r>
              <a:rPr lang="ru-RU" sz="1600" b="1" dirty="0" smtClean="0">
                <a:latin typeface="Times New Roman" pitchFamily="18" charset="0"/>
                <a:cs typeface="Times New Roman" pitchFamily="18" charset="0"/>
              </a:rPr>
              <a:t>3-1</a:t>
            </a:r>
          </a:p>
          <a:p>
            <a:pPr algn="ctr"/>
            <a:r>
              <a:rPr lang="ru-RU" sz="1600" b="1" dirty="0" smtClean="0">
                <a:latin typeface="Times New Roman" pitchFamily="18" charset="0"/>
                <a:cs typeface="Times New Roman" pitchFamily="18" charset="0"/>
              </a:rPr>
              <a:t>СТР</a:t>
            </a:r>
            <a:endParaRPr lang="ru-RU" sz="1600" b="1" dirty="0">
              <a:latin typeface="Times New Roman" pitchFamily="18" charset="0"/>
              <a:cs typeface="Times New Roman" pitchFamily="18" charset="0"/>
            </a:endParaRPr>
          </a:p>
        </p:txBody>
      </p:sp>
      <p:sp>
        <p:nvSpPr>
          <p:cNvPr id="20" name="Стрелка вниз 19"/>
          <p:cNvSpPr/>
          <p:nvPr/>
        </p:nvSpPr>
        <p:spPr>
          <a:xfrm>
            <a:off x="7124912" y="1808842"/>
            <a:ext cx="629205" cy="1871002"/>
          </a:xfrm>
          <a:prstGeom prst="downArrow">
            <a:avLst>
              <a:gd name="adj1" fmla="val 50000"/>
              <a:gd name="adj2" fmla="val 30383"/>
            </a:avLst>
          </a:prstGeom>
          <a:solidFill>
            <a:schemeClr val="accent2"/>
          </a:solidFill>
          <a:effectLst>
            <a:outerShdw blurRad="50800" dist="50800" dir="5400000" algn="ctr" rotWithShape="0">
              <a:schemeClr val="tx1"/>
            </a:outerShdw>
          </a:effectLst>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ru-RU" sz="2400" dirty="0"/>
          </a:p>
        </p:txBody>
      </p:sp>
      <p:sp>
        <p:nvSpPr>
          <p:cNvPr id="15" name="Прямоугольник 14"/>
          <p:cNvSpPr/>
          <p:nvPr/>
        </p:nvSpPr>
        <p:spPr>
          <a:xfrm>
            <a:off x="3830492" y="1757789"/>
            <a:ext cx="1367233" cy="369332"/>
          </a:xfrm>
          <a:prstGeom prst="rect">
            <a:avLst/>
          </a:prstGeom>
        </p:spPr>
        <p:txBody>
          <a:bodyPr wrap="none">
            <a:spAutoFit/>
          </a:bodyPr>
          <a:lstStyle/>
          <a:p>
            <a:pPr algn="ctr"/>
            <a:r>
              <a:rPr lang="ru-RU" b="1" dirty="0" smtClean="0">
                <a:latin typeface="Times New Roman" pitchFamily="18" charset="0"/>
                <a:cs typeface="Times New Roman" pitchFamily="18" charset="0"/>
              </a:rPr>
              <a:t>Закон о ГТ</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25849907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500034" y="1214422"/>
            <a:ext cx="2857520" cy="3714776"/>
          </a:xfrm>
          <a:prstGeom prst="roundRect">
            <a:avLst/>
          </a:prstGeom>
          <a:solidFill>
            <a:schemeClr val="bg1"/>
          </a:solidFill>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Номер слайда 1"/>
          <p:cNvSpPr>
            <a:spLocks noGrp="1"/>
          </p:cNvSpPr>
          <p:nvPr>
            <p:ph type="sldNum" sz="quarter" idx="12"/>
          </p:nvPr>
        </p:nvSpPr>
        <p:spPr/>
        <p:txBody>
          <a:bodyPr/>
          <a:lstStyle/>
          <a:p>
            <a:pPr>
              <a:defRPr/>
            </a:pPr>
            <a:fld id="{CBFD1E69-247A-4B02-8A0A-DEA4495C32CB}" type="slidenum">
              <a:rPr lang="ru-RU" smtClean="0"/>
              <a:pPr>
                <a:defRPr/>
              </a:pPr>
              <a:t>68</a:t>
            </a:fld>
            <a:endParaRPr lang="ru-RU" dirty="0"/>
          </a:p>
        </p:txBody>
      </p:sp>
      <p:sp>
        <p:nvSpPr>
          <p:cNvPr id="3" name="Скругленный прямоугольник 2"/>
          <p:cNvSpPr/>
          <p:nvPr/>
        </p:nvSpPr>
        <p:spPr>
          <a:xfrm>
            <a:off x="0" y="12159"/>
            <a:ext cx="9144000" cy="578882"/>
          </a:xfrm>
          <a:prstGeom prst="roundRect">
            <a:avLst/>
          </a:prstGeom>
          <a:effectLst>
            <a:outerShdw blurRad="50800" dist="50800" dir="5400000" algn="ctr" rotWithShape="0">
              <a:schemeClr val="tx1"/>
            </a:outerShdw>
          </a:effectLst>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ru-RU" sz="2800" b="1" dirty="0" smtClean="0">
                <a:ln w="3175" cap="rnd">
                  <a:solidFill>
                    <a:schemeClr val="tx1"/>
                  </a:solidFill>
                </a:ln>
                <a:blipFill>
                  <a:blip r:embed="rId2"/>
                  <a:tile tx="0" ty="0" sx="100000" sy="100000" flip="none" algn="tl"/>
                </a:blipFill>
                <a:effectLst>
                  <a:outerShdw blurRad="50800" dist="50800" dir="5400000" algn="ctr" rotWithShape="0">
                    <a:schemeClr val="tx1"/>
                  </a:outerShdw>
                </a:effectLst>
              </a:rPr>
              <a:t>ЦЕЛИ СОЗДАНИЯ СИСТЕМЫ ЗАЩИТЫ ИНФОРМАЦИИ</a:t>
            </a:r>
            <a:endParaRPr lang="ru-RU" sz="2800" b="1" dirty="0">
              <a:ln w="3175" cap="rnd">
                <a:solidFill>
                  <a:schemeClr val="tx1"/>
                </a:solidFill>
              </a:ln>
              <a:blipFill>
                <a:blip r:embed="rId2"/>
                <a:tile tx="0" ty="0" sx="100000" sy="100000" flip="none" algn="tl"/>
              </a:blipFill>
              <a:effectLst>
                <a:outerShdw blurRad="50800" dist="50800" dir="5400000" algn="ctr" rotWithShape="0">
                  <a:schemeClr val="tx1"/>
                </a:outerShdw>
              </a:effectLst>
            </a:endParaRPr>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910" y="1925606"/>
            <a:ext cx="2192778" cy="1646270"/>
          </a:xfrm>
          <a:prstGeom prst="rect">
            <a:avLst/>
          </a:prstGeom>
          <a:noFill/>
          <a:ln>
            <a:noFill/>
          </a:ln>
          <a:effectLst>
            <a:outerShdw blurRad="50800" dist="50800" dir="54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14348" y="1357298"/>
            <a:ext cx="1709763" cy="461665"/>
          </a:xfrm>
          <a:prstGeom prst="rect">
            <a:avLst/>
          </a:prstGeom>
          <a:noFill/>
        </p:spPr>
        <p:txBody>
          <a:bodyPr wrap="none" rtlCol="0">
            <a:spAutoFit/>
          </a:bodyPr>
          <a:lstStyle/>
          <a:p>
            <a:pPr algn="ctr"/>
            <a:r>
              <a:rPr lang="ru-RU" sz="2400" b="1" dirty="0" smtClean="0">
                <a:solidFill>
                  <a:schemeClr val="dk1"/>
                </a:solidFill>
                <a:latin typeface="+mn-lt"/>
                <a:cs typeface="+mn-cs"/>
              </a:rPr>
              <a:t>Система ЗИ</a:t>
            </a:r>
            <a:endParaRPr lang="ru-RU" sz="2400" b="1" dirty="0">
              <a:solidFill>
                <a:schemeClr val="dk1"/>
              </a:solidFill>
              <a:latin typeface="+mn-lt"/>
              <a:cs typeface="+mn-cs"/>
            </a:endParaRPr>
          </a:p>
        </p:txBody>
      </p:sp>
      <p:sp>
        <p:nvSpPr>
          <p:cNvPr id="7" name="Не равно 6"/>
          <p:cNvSpPr/>
          <p:nvPr/>
        </p:nvSpPr>
        <p:spPr>
          <a:xfrm>
            <a:off x="3500430" y="1285860"/>
            <a:ext cx="1214446" cy="500066"/>
          </a:xfrm>
          <a:prstGeom prst="mathNotEqual">
            <a:avLst/>
          </a:prstGeom>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8" name="TextBox 7"/>
          <p:cNvSpPr txBox="1"/>
          <p:nvPr/>
        </p:nvSpPr>
        <p:spPr>
          <a:xfrm>
            <a:off x="4929190" y="1214422"/>
            <a:ext cx="3714776" cy="783193"/>
          </a:xfrm>
          <a:prstGeom prst="round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ru-RU" sz="2000" b="1" dirty="0" smtClean="0">
                <a:solidFill>
                  <a:schemeClr val="dk1"/>
                </a:solidFill>
                <a:latin typeface="+mn-lt"/>
                <a:cs typeface="+mn-cs"/>
              </a:rPr>
              <a:t>Выполнение требований</a:t>
            </a:r>
          </a:p>
          <a:p>
            <a:pPr algn="just"/>
            <a:r>
              <a:rPr lang="ru-RU" sz="2000" b="1" dirty="0" smtClean="0">
                <a:solidFill>
                  <a:schemeClr val="dk1"/>
                </a:solidFill>
                <a:latin typeface="+mn-lt"/>
                <a:cs typeface="+mn-cs"/>
              </a:rPr>
              <a:t>Аттестация</a:t>
            </a:r>
            <a:endParaRPr lang="ru-RU" sz="2000" b="1" dirty="0">
              <a:solidFill>
                <a:schemeClr val="dk1"/>
              </a:solidFill>
              <a:latin typeface="+mn-lt"/>
              <a:cs typeface="+mn-cs"/>
            </a:endParaRPr>
          </a:p>
        </p:txBody>
      </p:sp>
      <p:sp>
        <p:nvSpPr>
          <p:cNvPr id="9" name="Равно 8"/>
          <p:cNvSpPr/>
          <p:nvPr/>
        </p:nvSpPr>
        <p:spPr>
          <a:xfrm>
            <a:off x="3643306" y="3143248"/>
            <a:ext cx="1143008" cy="571504"/>
          </a:xfrm>
          <a:prstGeom prst="mathEqual">
            <a:avLst/>
          </a:prstGeom>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0" name="TextBox 9"/>
          <p:cNvSpPr txBox="1"/>
          <p:nvPr/>
        </p:nvSpPr>
        <p:spPr>
          <a:xfrm>
            <a:off x="4929190" y="2240120"/>
            <a:ext cx="3714776" cy="783193"/>
          </a:xfrm>
          <a:prstGeom prst="roundRect">
            <a:avLst/>
          </a:prstGeom>
          <a:solidFill>
            <a:schemeClr val="accent2">
              <a:lumMod val="60000"/>
              <a:lumOff val="40000"/>
            </a:schemeClr>
          </a:solidFill>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ru-RU" sz="2000" b="1" dirty="0" smtClean="0">
                <a:solidFill>
                  <a:schemeClr val="dk1"/>
                </a:solidFill>
                <a:latin typeface="+mn-lt"/>
                <a:cs typeface="+mn-cs"/>
              </a:rPr>
              <a:t>Нейтрализация актуальных</a:t>
            </a:r>
          </a:p>
          <a:p>
            <a:pPr algn="just"/>
            <a:r>
              <a:rPr lang="ru-RU" sz="2000" b="1" dirty="0" smtClean="0"/>
              <a:t>угроз</a:t>
            </a:r>
            <a:endParaRPr lang="ru-RU" sz="2000" b="1" dirty="0">
              <a:solidFill>
                <a:schemeClr val="dk1"/>
              </a:solidFill>
              <a:latin typeface="+mn-lt"/>
              <a:cs typeface="+mn-cs"/>
            </a:endParaRPr>
          </a:p>
        </p:txBody>
      </p:sp>
      <p:sp>
        <p:nvSpPr>
          <p:cNvPr id="11" name="TextBox 10"/>
          <p:cNvSpPr txBox="1"/>
          <p:nvPr/>
        </p:nvSpPr>
        <p:spPr>
          <a:xfrm>
            <a:off x="4929190" y="3097376"/>
            <a:ext cx="3714776" cy="1123712"/>
          </a:xfrm>
          <a:prstGeom prst="roundRect">
            <a:avLst/>
          </a:prstGeom>
          <a:solidFill>
            <a:schemeClr val="accent2">
              <a:lumMod val="60000"/>
              <a:lumOff val="40000"/>
            </a:schemeClr>
          </a:solidFill>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ru-RU" sz="2000" b="1" dirty="0" smtClean="0">
                <a:solidFill>
                  <a:schemeClr val="dk1"/>
                </a:solidFill>
                <a:latin typeface="+mn-lt"/>
                <a:cs typeface="+mn-cs"/>
              </a:rPr>
              <a:t>Выполнение необходимых процедур (в том числе </a:t>
            </a:r>
            <a:r>
              <a:rPr lang="ru-RU" sz="2000" b="1" dirty="0" smtClean="0"/>
              <a:t>а</a:t>
            </a:r>
            <a:r>
              <a:rPr lang="ru-RU" sz="2000" b="1" dirty="0" smtClean="0">
                <a:solidFill>
                  <a:schemeClr val="dk1"/>
                </a:solidFill>
                <a:latin typeface="+mn-lt"/>
                <a:cs typeface="+mn-cs"/>
              </a:rPr>
              <a:t>ттестация)</a:t>
            </a:r>
            <a:endParaRPr lang="ru-RU" sz="2000" b="1" dirty="0">
              <a:solidFill>
                <a:schemeClr val="dk1"/>
              </a:solidFill>
              <a:latin typeface="+mn-lt"/>
              <a:cs typeface="+mn-cs"/>
            </a:endParaRPr>
          </a:p>
        </p:txBody>
      </p:sp>
      <p:sp>
        <p:nvSpPr>
          <p:cNvPr id="12" name="TextBox 11"/>
          <p:cNvSpPr txBox="1"/>
          <p:nvPr/>
        </p:nvSpPr>
        <p:spPr>
          <a:xfrm>
            <a:off x="4929190" y="4292750"/>
            <a:ext cx="3714776" cy="783193"/>
          </a:xfrm>
          <a:prstGeom prst="roundRect">
            <a:avLst/>
          </a:prstGeom>
          <a:solidFill>
            <a:schemeClr val="accent2">
              <a:lumMod val="60000"/>
              <a:lumOff val="40000"/>
            </a:schemeClr>
          </a:solidFill>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ru-RU" sz="2000" b="1" dirty="0" smtClean="0">
                <a:solidFill>
                  <a:schemeClr val="dk1"/>
                </a:solidFill>
                <a:latin typeface="+mn-lt"/>
                <a:cs typeface="+mn-cs"/>
              </a:rPr>
              <a:t>Поддержка жизненного цикла системы ЗИ </a:t>
            </a:r>
            <a:endParaRPr lang="ru-RU" sz="2000" b="1" dirty="0">
              <a:solidFill>
                <a:schemeClr val="dk1"/>
              </a:solidFill>
              <a:latin typeface="+mn-lt"/>
              <a:cs typeface="+mn-cs"/>
            </a:endParaRPr>
          </a:p>
        </p:txBody>
      </p:sp>
      <p:sp>
        <p:nvSpPr>
          <p:cNvPr id="13" name="Скругленный прямоугольник 12"/>
          <p:cNvSpPr/>
          <p:nvPr/>
        </p:nvSpPr>
        <p:spPr>
          <a:xfrm>
            <a:off x="428596" y="5857892"/>
            <a:ext cx="8215370" cy="442674"/>
          </a:xfrm>
          <a:prstGeom prst="round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2000" b="1" dirty="0" smtClean="0"/>
              <a:t>Уверенность оператора в отсутствии последствий в случае инцидента </a:t>
            </a:r>
            <a:endParaRPr lang="ru-RU" sz="2000" b="1" dirty="0"/>
          </a:p>
        </p:txBody>
      </p:sp>
      <p:sp>
        <p:nvSpPr>
          <p:cNvPr id="14" name="Стрелка вниз 13"/>
          <p:cNvSpPr/>
          <p:nvPr/>
        </p:nvSpPr>
        <p:spPr>
          <a:xfrm>
            <a:off x="1428728" y="5143512"/>
            <a:ext cx="642942" cy="571504"/>
          </a:xfrm>
          <a:prstGeom prst="downArrow">
            <a:avLst>
              <a:gd name="adj1" fmla="val 50000"/>
              <a:gd name="adj2" fmla="val 23334"/>
            </a:avLst>
          </a:prstGeom>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низ 14"/>
          <p:cNvSpPr/>
          <p:nvPr/>
        </p:nvSpPr>
        <p:spPr>
          <a:xfrm>
            <a:off x="6429388" y="5214950"/>
            <a:ext cx="642942" cy="571504"/>
          </a:xfrm>
          <a:prstGeom prst="downArrow">
            <a:avLst>
              <a:gd name="adj1" fmla="val 50000"/>
              <a:gd name="adj2" fmla="val 23334"/>
            </a:avLst>
          </a:prstGeom>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375097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Прямоугольник 19"/>
          <p:cNvSpPr/>
          <p:nvPr/>
        </p:nvSpPr>
        <p:spPr>
          <a:xfrm>
            <a:off x="251520" y="1700808"/>
            <a:ext cx="3663443" cy="1222878"/>
          </a:xfrm>
          <a:prstGeom prst="rect">
            <a:avLst/>
          </a:prstGeom>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Номер слайда 1"/>
          <p:cNvSpPr>
            <a:spLocks noGrp="1"/>
          </p:cNvSpPr>
          <p:nvPr>
            <p:ph type="sldNum" sz="quarter" idx="12"/>
          </p:nvPr>
        </p:nvSpPr>
        <p:spPr/>
        <p:txBody>
          <a:bodyPr/>
          <a:lstStyle/>
          <a:p>
            <a:pPr>
              <a:defRPr/>
            </a:pPr>
            <a:fld id="{CBFD1E69-247A-4B02-8A0A-DEA4495C32CB}" type="slidenum">
              <a:rPr lang="ru-RU" smtClean="0"/>
              <a:pPr>
                <a:defRPr/>
              </a:pPr>
              <a:t>69</a:t>
            </a:fld>
            <a:endParaRPr lang="ru-RU" dirty="0"/>
          </a:p>
        </p:txBody>
      </p:sp>
      <p:sp>
        <p:nvSpPr>
          <p:cNvPr id="3" name="Прямоугольник 2"/>
          <p:cNvSpPr/>
          <p:nvPr/>
        </p:nvSpPr>
        <p:spPr>
          <a:xfrm>
            <a:off x="4105762" y="5085184"/>
            <a:ext cx="4896546" cy="648072"/>
          </a:xfrm>
          <a:prstGeom prst="rect">
            <a:avLst/>
          </a:prstGeom>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p>
        </p:txBody>
      </p:sp>
      <p:sp>
        <p:nvSpPr>
          <p:cNvPr id="4" name="Прямоугольник 3"/>
          <p:cNvSpPr/>
          <p:nvPr/>
        </p:nvSpPr>
        <p:spPr>
          <a:xfrm>
            <a:off x="4105762" y="5111977"/>
            <a:ext cx="5002742" cy="307777"/>
          </a:xfrm>
          <a:prstGeom prst="rect">
            <a:avLst/>
          </a:prstGeom>
        </p:spPr>
        <p:txBody>
          <a:bodyPr wrap="square">
            <a:spAutoFit/>
          </a:bodyPr>
          <a:lstStyle/>
          <a:p>
            <a:r>
              <a:rPr lang="ru-RU" sz="1400" b="1" dirty="0">
                <a:solidFill>
                  <a:schemeClr val="bg1"/>
                </a:solidFill>
                <a:effectLst>
                  <a:outerShdw blurRad="38100" dist="38100" dir="2700000" algn="tl">
                    <a:srgbClr val="000000"/>
                  </a:outerShdw>
                </a:effectLst>
                <a:latin typeface="Times New Roman" pitchFamily="18" charset="0"/>
                <a:cs typeface="Times New Roman" pitchFamily="18" charset="0"/>
              </a:rPr>
              <a:t>4</a:t>
            </a:r>
            <a:r>
              <a:rPr lang="ru-RU" sz="1400" b="1" dirty="0" smtClean="0">
                <a:solidFill>
                  <a:schemeClr val="bg1"/>
                </a:solidFill>
                <a:effectLst>
                  <a:outerShdw blurRad="38100" dist="38100" dir="2700000" algn="tl">
                    <a:srgbClr val="000000"/>
                  </a:outerShdw>
                </a:effectLst>
                <a:latin typeface="Times New Roman" pitchFamily="18" charset="0"/>
                <a:cs typeface="Times New Roman" pitchFamily="18" charset="0"/>
              </a:rPr>
              <a:t>. Сопровождение системы ЗИ в ходе эксплуатации АСЗИ</a:t>
            </a:r>
            <a:endParaRPr lang="ru-RU" sz="1400" dirty="0">
              <a:solidFill>
                <a:schemeClr val="bg1"/>
              </a:solidFill>
              <a:effectLst>
                <a:outerShdw blurRad="38100" dist="38100" dir="2700000" algn="tl">
                  <a:srgbClr val="000000"/>
                </a:outerShdw>
              </a:effectLst>
            </a:endParaRPr>
          </a:p>
        </p:txBody>
      </p:sp>
      <p:sp>
        <p:nvSpPr>
          <p:cNvPr id="5" name="Прямоугольник 4"/>
          <p:cNvSpPr/>
          <p:nvPr/>
        </p:nvSpPr>
        <p:spPr>
          <a:xfrm>
            <a:off x="4105761" y="3933056"/>
            <a:ext cx="4896545" cy="1080120"/>
          </a:xfrm>
          <a:prstGeom prst="rect">
            <a:avLst/>
          </a:prstGeom>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p>
        </p:txBody>
      </p:sp>
      <p:sp>
        <p:nvSpPr>
          <p:cNvPr id="6" name="Прямоугольник 5"/>
          <p:cNvSpPr/>
          <p:nvPr/>
        </p:nvSpPr>
        <p:spPr>
          <a:xfrm>
            <a:off x="4105762" y="2420888"/>
            <a:ext cx="4896545" cy="1440160"/>
          </a:xfrm>
          <a:prstGeom prst="rect">
            <a:avLst/>
          </a:prstGeom>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p>
        </p:txBody>
      </p:sp>
      <p:sp>
        <p:nvSpPr>
          <p:cNvPr id="7" name="Прямоугольник 6"/>
          <p:cNvSpPr/>
          <p:nvPr/>
        </p:nvSpPr>
        <p:spPr>
          <a:xfrm>
            <a:off x="4105762" y="2420888"/>
            <a:ext cx="4176463" cy="307777"/>
          </a:xfrm>
          <a:prstGeom prst="rect">
            <a:avLst/>
          </a:prstGeom>
        </p:spPr>
        <p:txBody>
          <a:bodyPr wrap="square">
            <a:spAutoFit/>
          </a:bodyPr>
          <a:lstStyle/>
          <a:p>
            <a:r>
              <a:rPr lang="ru-RU" sz="1400" b="1" dirty="0" smtClean="0">
                <a:solidFill>
                  <a:schemeClr val="bg1"/>
                </a:solidFill>
                <a:effectLst>
                  <a:outerShdw blurRad="38100" dist="38100" dir="2700000" algn="tl">
                    <a:srgbClr val="000000"/>
                  </a:outerShdw>
                </a:effectLst>
                <a:latin typeface="Times New Roman" pitchFamily="18" charset="0"/>
                <a:cs typeface="Times New Roman" pitchFamily="18" charset="0"/>
              </a:rPr>
              <a:t>2. Разработка системы ЗИ АСЗИ</a:t>
            </a:r>
            <a:endParaRPr lang="ru-RU" sz="1400" dirty="0">
              <a:solidFill>
                <a:schemeClr val="bg1"/>
              </a:solidFill>
              <a:effectLst>
                <a:outerShdw blurRad="38100" dist="38100" dir="2700000" algn="tl">
                  <a:srgbClr val="000000"/>
                </a:outerShdw>
              </a:effectLst>
            </a:endParaRPr>
          </a:p>
        </p:txBody>
      </p:sp>
      <p:sp>
        <p:nvSpPr>
          <p:cNvPr id="8" name="Прямоугольник 7"/>
          <p:cNvSpPr/>
          <p:nvPr/>
        </p:nvSpPr>
        <p:spPr>
          <a:xfrm>
            <a:off x="4105762" y="764705"/>
            <a:ext cx="4896544" cy="1584176"/>
          </a:xfrm>
          <a:prstGeom prst="rect">
            <a:avLst/>
          </a:prstGeom>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p>
        </p:txBody>
      </p:sp>
      <p:sp>
        <p:nvSpPr>
          <p:cNvPr id="9" name="Прямоугольник 8"/>
          <p:cNvSpPr/>
          <p:nvPr/>
        </p:nvSpPr>
        <p:spPr>
          <a:xfrm>
            <a:off x="5041866" y="1052736"/>
            <a:ext cx="2952328" cy="276999"/>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1200" b="1" dirty="0" smtClean="0">
                <a:effectLst>
                  <a:outerShdw blurRad="38100" dist="38100" dir="2700000" algn="tl">
                    <a:srgbClr val="000000">
                      <a:alpha val="43137"/>
                    </a:srgbClr>
                  </a:outerShdw>
                </a:effectLst>
                <a:latin typeface="Times New Roman" pitchFamily="18" charset="0"/>
                <a:cs typeface="Times New Roman" pitchFamily="18" charset="0"/>
              </a:rPr>
              <a:t>Формирование </a:t>
            </a:r>
            <a:r>
              <a:rPr lang="ru-RU" sz="1200" b="1" dirty="0">
                <a:effectLst>
                  <a:outerShdw blurRad="38100" dist="38100" dir="2700000" algn="tl">
                    <a:srgbClr val="000000">
                      <a:alpha val="43137"/>
                    </a:srgbClr>
                  </a:outerShdw>
                </a:effectLst>
                <a:latin typeface="Times New Roman" pitchFamily="18" charset="0"/>
                <a:cs typeface="Times New Roman" pitchFamily="18" charset="0"/>
              </a:rPr>
              <a:t>требований к АС</a:t>
            </a:r>
            <a:endParaRPr lang="ru-RU" sz="1200" dirty="0"/>
          </a:p>
        </p:txBody>
      </p:sp>
      <p:sp>
        <p:nvSpPr>
          <p:cNvPr id="10" name="Прямоугольник 9"/>
          <p:cNvSpPr/>
          <p:nvPr/>
        </p:nvSpPr>
        <p:spPr>
          <a:xfrm>
            <a:off x="5038321" y="1412776"/>
            <a:ext cx="2952328" cy="276999"/>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1200" b="1" dirty="0" smtClean="0">
                <a:effectLst>
                  <a:outerShdw blurRad="38100" dist="38100" dir="2700000" algn="tl">
                    <a:srgbClr val="000000">
                      <a:alpha val="43137"/>
                    </a:srgbClr>
                  </a:outerShdw>
                </a:effectLst>
                <a:latin typeface="Times New Roman" pitchFamily="18" charset="0"/>
                <a:cs typeface="Times New Roman" pitchFamily="18" charset="0"/>
              </a:rPr>
              <a:t>Разработка концепции АС</a:t>
            </a:r>
            <a:endParaRPr lang="ru-RU" sz="1200" dirty="0"/>
          </a:p>
        </p:txBody>
      </p:sp>
      <p:sp>
        <p:nvSpPr>
          <p:cNvPr id="11" name="Прямоугольник 10"/>
          <p:cNvSpPr/>
          <p:nvPr/>
        </p:nvSpPr>
        <p:spPr>
          <a:xfrm>
            <a:off x="5038321" y="1772816"/>
            <a:ext cx="2952328" cy="276999"/>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1200" b="1" dirty="0" smtClean="0">
                <a:effectLst>
                  <a:outerShdw blurRad="38100" dist="38100" dir="2700000" algn="tl">
                    <a:srgbClr val="000000">
                      <a:alpha val="43137"/>
                    </a:srgbClr>
                  </a:outerShdw>
                </a:effectLst>
                <a:latin typeface="Times New Roman" pitchFamily="18" charset="0"/>
                <a:cs typeface="Times New Roman" pitchFamily="18" charset="0"/>
              </a:rPr>
              <a:t>Техническое задание</a:t>
            </a:r>
            <a:endParaRPr lang="ru-RU" sz="1200" dirty="0"/>
          </a:p>
        </p:txBody>
      </p:sp>
      <p:sp>
        <p:nvSpPr>
          <p:cNvPr id="12" name="Прямоугольник 11"/>
          <p:cNvSpPr/>
          <p:nvPr/>
        </p:nvSpPr>
        <p:spPr>
          <a:xfrm>
            <a:off x="5038321" y="2708920"/>
            <a:ext cx="2952328" cy="276999"/>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1200" b="1" dirty="0" smtClean="0">
                <a:effectLst>
                  <a:outerShdw blurRad="38100" dist="38100" dir="2700000" algn="tl">
                    <a:srgbClr val="000000">
                      <a:alpha val="43137"/>
                    </a:srgbClr>
                  </a:outerShdw>
                </a:effectLst>
                <a:latin typeface="Times New Roman" pitchFamily="18" charset="0"/>
                <a:cs typeface="Times New Roman" pitchFamily="18" charset="0"/>
              </a:rPr>
              <a:t>Эскизный проект</a:t>
            </a:r>
            <a:endParaRPr lang="ru-RU" sz="1200" dirty="0"/>
          </a:p>
        </p:txBody>
      </p:sp>
      <p:sp>
        <p:nvSpPr>
          <p:cNvPr id="13" name="Прямоугольник 12"/>
          <p:cNvSpPr/>
          <p:nvPr/>
        </p:nvSpPr>
        <p:spPr>
          <a:xfrm>
            <a:off x="5037464" y="3068960"/>
            <a:ext cx="2952328" cy="276999"/>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1200" b="1" dirty="0" smtClean="0">
                <a:effectLst>
                  <a:outerShdw blurRad="38100" dist="38100" dir="2700000" algn="tl">
                    <a:srgbClr val="000000">
                      <a:alpha val="43137"/>
                    </a:srgbClr>
                  </a:outerShdw>
                </a:effectLst>
                <a:latin typeface="Times New Roman" pitchFamily="18" charset="0"/>
                <a:cs typeface="Times New Roman" pitchFamily="18" charset="0"/>
              </a:rPr>
              <a:t>Технический проект</a:t>
            </a:r>
            <a:endParaRPr lang="ru-RU" sz="1200" dirty="0"/>
          </a:p>
        </p:txBody>
      </p:sp>
      <p:sp>
        <p:nvSpPr>
          <p:cNvPr id="14" name="Прямоугольник 13"/>
          <p:cNvSpPr/>
          <p:nvPr/>
        </p:nvSpPr>
        <p:spPr>
          <a:xfrm>
            <a:off x="5037464" y="3429000"/>
            <a:ext cx="2952328" cy="276999"/>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1200" b="1" dirty="0" smtClean="0">
                <a:effectLst>
                  <a:outerShdw blurRad="38100" dist="38100" dir="2700000" algn="tl">
                    <a:srgbClr val="000000">
                      <a:alpha val="43137"/>
                    </a:srgbClr>
                  </a:outerShdw>
                </a:effectLst>
                <a:latin typeface="Times New Roman" pitchFamily="18" charset="0"/>
                <a:cs typeface="Times New Roman" pitchFamily="18" charset="0"/>
              </a:rPr>
              <a:t>Рабочая документация</a:t>
            </a:r>
            <a:endParaRPr lang="ru-RU" sz="1200" dirty="0"/>
          </a:p>
        </p:txBody>
      </p:sp>
      <p:sp>
        <p:nvSpPr>
          <p:cNvPr id="15" name="Прямоугольник 14"/>
          <p:cNvSpPr/>
          <p:nvPr/>
        </p:nvSpPr>
        <p:spPr>
          <a:xfrm>
            <a:off x="5041866" y="4221088"/>
            <a:ext cx="2952328" cy="276999"/>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1200" b="1" dirty="0" smtClean="0">
                <a:effectLst>
                  <a:outerShdw blurRad="38100" dist="38100" dir="2700000" algn="tl">
                    <a:srgbClr val="000000">
                      <a:alpha val="43137"/>
                    </a:srgbClr>
                  </a:outerShdw>
                </a:effectLst>
                <a:latin typeface="Times New Roman" pitchFamily="18" charset="0"/>
                <a:cs typeface="Times New Roman" pitchFamily="18" charset="0"/>
              </a:rPr>
              <a:t>Ввод в действие</a:t>
            </a:r>
            <a:endParaRPr lang="ru-RU" sz="1200" dirty="0"/>
          </a:p>
        </p:txBody>
      </p:sp>
      <p:sp>
        <p:nvSpPr>
          <p:cNvPr id="16" name="Прямоугольник 15"/>
          <p:cNvSpPr/>
          <p:nvPr/>
        </p:nvSpPr>
        <p:spPr>
          <a:xfrm>
            <a:off x="5041866" y="5384249"/>
            <a:ext cx="2952328" cy="276999"/>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1200" b="1" dirty="0" smtClean="0">
                <a:effectLst>
                  <a:outerShdw blurRad="38100" dist="38100" dir="2700000" algn="tl">
                    <a:srgbClr val="000000">
                      <a:alpha val="43137"/>
                    </a:srgbClr>
                  </a:outerShdw>
                </a:effectLst>
                <a:latin typeface="Times New Roman" pitchFamily="18" charset="0"/>
                <a:cs typeface="Times New Roman" pitchFamily="18" charset="0"/>
              </a:rPr>
              <a:t>Сопровождение АС</a:t>
            </a:r>
            <a:endParaRPr lang="ru-RU" sz="1200" dirty="0"/>
          </a:p>
        </p:txBody>
      </p:sp>
      <p:sp>
        <p:nvSpPr>
          <p:cNvPr id="17" name="Прямоугольник 16"/>
          <p:cNvSpPr/>
          <p:nvPr/>
        </p:nvSpPr>
        <p:spPr>
          <a:xfrm>
            <a:off x="4105761" y="764704"/>
            <a:ext cx="4176465" cy="307777"/>
          </a:xfrm>
          <a:prstGeom prst="rect">
            <a:avLst/>
          </a:prstGeom>
        </p:spPr>
        <p:txBody>
          <a:bodyPr wrap="square">
            <a:spAutoFit/>
          </a:bodyPr>
          <a:lstStyle/>
          <a:p>
            <a:r>
              <a:rPr lang="ru-RU" sz="1400" b="1" dirty="0" smtClean="0">
                <a:solidFill>
                  <a:schemeClr val="bg1"/>
                </a:solidFill>
                <a:effectLst>
                  <a:outerShdw blurRad="38100" dist="38100" dir="2700000" algn="tl">
                    <a:srgbClr val="000000"/>
                  </a:outerShdw>
                </a:effectLst>
                <a:latin typeface="Times New Roman" pitchFamily="18" charset="0"/>
                <a:cs typeface="Times New Roman" pitchFamily="18" charset="0"/>
              </a:rPr>
              <a:t>1. Формирование </a:t>
            </a:r>
            <a:r>
              <a:rPr lang="ru-RU" sz="1400" b="1" dirty="0">
                <a:solidFill>
                  <a:schemeClr val="bg1"/>
                </a:solidFill>
                <a:effectLst>
                  <a:outerShdw blurRad="38100" dist="38100" dir="2700000" algn="tl">
                    <a:srgbClr val="000000"/>
                  </a:outerShdw>
                </a:effectLst>
                <a:latin typeface="Times New Roman" pitchFamily="18" charset="0"/>
                <a:cs typeface="Times New Roman" pitchFamily="18" charset="0"/>
              </a:rPr>
              <a:t>требований к </a:t>
            </a:r>
            <a:r>
              <a:rPr lang="ru-RU" sz="1400" b="1" dirty="0" smtClean="0">
                <a:solidFill>
                  <a:schemeClr val="bg1"/>
                </a:solidFill>
                <a:effectLst>
                  <a:outerShdw blurRad="38100" dist="38100" dir="2700000" algn="tl">
                    <a:srgbClr val="000000"/>
                  </a:outerShdw>
                </a:effectLst>
                <a:latin typeface="Times New Roman" pitchFamily="18" charset="0"/>
                <a:cs typeface="Times New Roman" pitchFamily="18" charset="0"/>
              </a:rPr>
              <a:t>системе ЗИ АСЗИ</a:t>
            </a:r>
            <a:endParaRPr lang="ru-RU" sz="1400" dirty="0">
              <a:solidFill>
                <a:schemeClr val="bg1"/>
              </a:solidFill>
              <a:effectLst>
                <a:outerShdw blurRad="38100" dist="38100" dir="2700000" algn="tl">
                  <a:srgbClr val="000000"/>
                </a:outerShdw>
              </a:effectLst>
            </a:endParaRPr>
          </a:p>
        </p:txBody>
      </p:sp>
      <p:sp>
        <p:nvSpPr>
          <p:cNvPr id="18" name="Прямоугольник 17"/>
          <p:cNvSpPr/>
          <p:nvPr/>
        </p:nvSpPr>
        <p:spPr>
          <a:xfrm>
            <a:off x="4067944" y="3933056"/>
            <a:ext cx="4030053" cy="307777"/>
          </a:xfrm>
          <a:prstGeom prst="rect">
            <a:avLst/>
          </a:prstGeom>
        </p:spPr>
        <p:txBody>
          <a:bodyPr wrap="square">
            <a:spAutoFit/>
          </a:bodyPr>
          <a:lstStyle/>
          <a:p>
            <a:r>
              <a:rPr lang="ru-RU" sz="1400" b="1" dirty="0" smtClean="0">
                <a:solidFill>
                  <a:schemeClr val="bg1"/>
                </a:solidFill>
                <a:effectLst>
                  <a:outerShdw blurRad="38100" dist="38100" dir="2700000" algn="tl">
                    <a:srgbClr val="000000"/>
                  </a:outerShdw>
                </a:effectLst>
                <a:latin typeface="Times New Roman" pitchFamily="18" charset="0"/>
                <a:cs typeface="Times New Roman" pitchFamily="18" charset="0"/>
              </a:rPr>
              <a:t>3. Внедрение системы ЗИ АСЗИ</a:t>
            </a:r>
            <a:endParaRPr lang="ru-RU" sz="1400" dirty="0">
              <a:solidFill>
                <a:schemeClr val="bg1"/>
              </a:solidFill>
              <a:effectLst>
                <a:outerShdw blurRad="38100" dist="38100" dir="2700000" algn="tl">
                  <a:srgbClr val="000000"/>
                </a:outerShdw>
              </a:effectLst>
            </a:endParaRPr>
          </a:p>
        </p:txBody>
      </p:sp>
      <p:sp>
        <p:nvSpPr>
          <p:cNvPr id="19" name="Прямоугольник 18"/>
          <p:cNvSpPr/>
          <p:nvPr/>
        </p:nvSpPr>
        <p:spPr>
          <a:xfrm>
            <a:off x="5048146" y="4581128"/>
            <a:ext cx="2952328" cy="307777"/>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1200" b="1" dirty="0" smtClean="0">
                <a:effectLst>
                  <a:outerShdw blurRad="38100" dist="38100" dir="2700000" algn="tl">
                    <a:srgbClr val="000000">
                      <a:alpha val="43137"/>
                    </a:srgbClr>
                  </a:outerShdw>
                </a:effectLst>
                <a:latin typeface="Times New Roman" pitchFamily="18" charset="0"/>
                <a:cs typeface="Times New Roman" pitchFamily="18" charset="0"/>
              </a:rPr>
              <a:t>Аттестация</a:t>
            </a:r>
            <a:r>
              <a:rPr lang="ru-RU" sz="1400" b="1" dirty="0" smtClean="0">
                <a:effectLst>
                  <a:outerShdw blurRad="38100" dist="38100" dir="2700000" algn="tl">
                    <a:srgbClr val="000000">
                      <a:alpha val="43137"/>
                    </a:srgbClr>
                  </a:outerShdw>
                </a:effectLst>
                <a:latin typeface="Times New Roman" pitchFamily="18" charset="0"/>
                <a:cs typeface="Times New Roman" pitchFamily="18" charset="0"/>
              </a:rPr>
              <a:t> АСЗИ</a:t>
            </a:r>
            <a:endParaRPr lang="ru-RU" sz="1400" dirty="0"/>
          </a:p>
        </p:txBody>
      </p:sp>
      <p:grpSp>
        <p:nvGrpSpPr>
          <p:cNvPr id="27" name="Группа 26"/>
          <p:cNvGrpSpPr/>
          <p:nvPr/>
        </p:nvGrpSpPr>
        <p:grpSpPr>
          <a:xfrm>
            <a:off x="1331640" y="4437113"/>
            <a:ext cx="1944216" cy="587096"/>
            <a:chOff x="755576" y="3567500"/>
            <a:chExt cx="1944216" cy="587096"/>
          </a:xfrm>
        </p:grpSpPr>
        <p:sp>
          <p:nvSpPr>
            <p:cNvPr id="26" name="Прямоугольник 25"/>
            <p:cNvSpPr/>
            <p:nvPr/>
          </p:nvSpPr>
          <p:spPr>
            <a:xfrm>
              <a:off x="971600" y="3789040"/>
              <a:ext cx="1728192" cy="365556"/>
            </a:xfrm>
            <a:prstGeom prst="rect">
              <a:avLst/>
            </a:prstGeom>
            <a:solidFill>
              <a:schemeClr val="bg2">
                <a:lumMod val="20000"/>
                <a:lumOff val="80000"/>
              </a:schemeClr>
            </a:solidFill>
            <a:ln>
              <a:noFill/>
            </a:ln>
            <a:effectLst>
              <a:outerShdw blurRad="50800" dist="50800" dir="5400000" algn="ctr" rotWithShape="0">
                <a:schemeClr val="tx1"/>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1400" b="1" dirty="0" smtClean="0">
                  <a:solidFill>
                    <a:schemeClr val="tx1"/>
                  </a:solidFill>
                </a:rPr>
                <a:t>Испытания</a:t>
              </a:r>
              <a:endParaRPr lang="ru-RU" sz="1400" b="1" dirty="0">
                <a:solidFill>
                  <a:schemeClr val="tx1"/>
                </a:solidFill>
              </a:endParaRPr>
            </a:p>
          </p:txBody>
        </p:sp>
        <p:sp>
          <p:nvSpPr>
            <p:cNvPr id="25" name="Прямоугольник 24"/>
            <p:cNvSpPr/>
            <p:nvPr/>
          </p:nvSpPr>
          <p:spPr>
            <a:xfrm>
              <a:off x="899592" y="3711516"/>
              <a:ext cx="1728192" cy="365556"/>
            </a:xfrm>
            <a:prstGeom prst="rect">
              <a:avLst/>
            </a:prstGeom>
            <a:solidFill>
              <a:schemeClr val="bg2">
                <a:lumMod val="20000"/>
                <a:lumOff val="80000"/>
              </a:schemeClr>
            </a:solidFill>
            <a:ln>
              <a:noFill/>
            </a:ln>
            <a:effectLst>
              <a:outerShdw blurRad="50800" dist="50800" dir="5400000" algn="ctr" rotWithShape="0">
                <a:schemeClr val="tx1"/>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1400" b="1" dirty="0" smtClean="0">
                  <a:solidFill>
                    <a:schemeClr val="tx1"/>
                  </a:solidFill>
                </a:rPr>
                <a:t>Испытания</a:t>
              </a:r>
              <a:endParaRPr lang="ru-RU" sz="1400" b="1" dirty="0">
                <a:solidFill>
                  <a:schemeClr val="tx1"/>
                </a:solidFill>
              </a:endParaRPr>
            </a:p>
          </p:txBody>
        </p:sp>
        <p:sp>
          <p:nvSpPr>
            <p:cNvPr id="24" name="Прямоугольник 23"/>
            <p:cNvSpPr/>
            <p:nvPr/>
          </p:nvSpPr>
          <p:spPr>
            <a:xfrm>
              <a:off x="827584" y="3639508"/>
              <a:ext cx="1728192" cy="365556"/>
            </a:xfrm>
            <a:prstGeom prst="rect">
              <a:avLst/>
            </a:prstGeom>
            <a:solidFill>
              <a:schemeClr val="bg2">
                <a:lumMod val="20000"/>
                <a:lumOff val="80000"/>
              </a:schemeClr>
            </a:solidFill>
            <a:ln>
              <a:noFill/>
            </a:ln>
            <a:effectLst>
              <a:outerShdw blurRad="50800" dist="50800" dir="5400000" algn="ctr" rotWithShape="0">
                <a:schemeClr val="tx1"/>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1400" b="1" dirty="0" smtClean="0">
                  <a:solidFill>
                    <a:schemeClr val="tx1"/>
                  </a:solidFill>
                </a:rPr>
                <a:t>Испытания</a:t>
              </a:r>
              <a:endParaRPr lang="ru-RU" sz="1400" b="1" dirty="0">
                <a:solidFill>
                  <a:schemeClr val="tx1"/>
                </a:solidFill>
              </a:endParaRPr>
            </a:p>
          </p:txBody>
        </p:sp>
        <p:sp>
          <p:nvSpPr>
            <p:cNvPr id="23" name="Прямоугольник 22"/>
            <p:cNvSpPr/>
            <p:nvPr/>
          </p:nvSpPr>
          <p:spPr>
            <a:xfrm>
              <a:off x="755576" y="3567500"/>
              <a:ext cx="1728192" cy="365556"/>
            </a:xfrm>
            <a:prstGeom prst="rect">
              <a:avLst/>
            </a:prstGeom>
            <a:solidFill>
              <a:schemeClr val="bg2">
                <a:lumMod val="20000"/>
                <a:lumOff val="80000"/>
              </a:schemeClr>
            </a:solidFill>
            <a:ln>
              <a:noFill/>
            </a:ln>
            <a:effectLst>
              <a:outerShdw blurRad="50800" dist="50800" dir="5400000" algn="ctr" rotWithShape="0">
                <a:schemeClr val="tx1"/>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1400" b="1" dirty="0" smtClean="0">
                  <a:solidFill>
                    <a:schemeClr val="tx1"/>
                  </a:solidFill>
                </a:rPr>
                <a:t>Испытания</a:t>
              </a:r>
              <a:endParaRPr lang="ru-RU" sz="1400" b="1" dirty="0">
                <a:solidFill>
                  <a:schemeClr val="tx1"/>
                </a:solidFill>
              </a:endParaRPr>
            </a:p>
          </p:txBody>
        </p:sp>
      </p:grpSp>
      <p:sp>
        <p:nvSpPr>
          <p:cNvPr id="28" name="Стрелка вниз 27"/>
          <p:cNvSpPr/>
          <p:nvPr/>
        </p:nvSpPr>
        <p:spPr>
          <a:xfrm rot="5400000">
            <a:off x="3417099" y="4508690"/>
            <a:ext cx="428628" cy="567098"/>
          </a:xfrm>
          <a:prstGeom prst="downArrow">
            <a:avLst>
              <a:gd name="adj1" fmla="val 50000"/>
              <a:gd name="adj2" fmla="val 30383"/>
            </a:avLst>
          </a:prstGeom>
          <a:effectLst>
            <a:outerShdw blurRad="50800" dist="50800" dir="5400000" algn="ctr" rotWithShape="0">
              <a:schemeClr val="tx1"/>
            </a:outerShdw>
          </a:effectLst>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ru-RU" sz="1600" dirty="0"/>
          </a:p>
        </p:txBody>
      </p:sp>
      <p:sp>
        <p:nvSpPr>
          <p:cNvPr id="30" name="Прямоугольник 29"/>
          <p:cNvSpPr/>
          <p:nvPr/>
        </p:nvSpPr>
        <p:spPr>
          <a:xfrm>
            <a:off x="1187624" y="3356992"/>
            <a:ext cx="2088232" cy="504055"/>
          </a:xfrm>
          <a:prstGeom prst="rect">
            <a:avLst/>
          </a:prstGeom>
          <a:solidFill>
            <a:schemeClr val="bg2">
              <a:lumMod val="20000"/>
              <a:lumOff val="80000"/>
            </a:schemeClr>
          </a:solidFill>
          <a:ln>
            <a:noFill/>
          </a:ln>
          <a:effectLst>
            <a:outerShdw blurRad="50800" dist="50800" dir="5400000" algn="ctr" rotWithShape="0">
              <a:schemeClr val="tx1"/>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1400" b="1" dirty="0" smtClean="0">
                <a:solidFill>
                  <a:schemeClr val="tx1"/>
                </a:solidFill>
              </a:rPr>
              <a:t>Программа и методика испытаний</a:t>
            </a:r>
            <a:endParaRPr lang="ru-RU" sz="1400" b="1" dirty="0">
              <a:solidFill>
                <a:schemeClr val="tx1"/>
              </a:solidFill>
            </a:endParaRPr>
          </a:p>
        </p:txBody>
      </p:sp>
      <p:sp>
        <p:nvSpPr>
          <p:cNvPr id="31" name="Стрелка вниз 30"/>
          <p:cNvSpPr/>
          <p:nvPr/>
        </p:nvSpPr>
        <p:spPr>
          <a:xfrm>
            <a:off x="2017426" y="4003806"/>
            <a:ext cx="428628" cy="300323"/>
          </a:xfrm>
          <a:prstGeom prst="downArrow">
            <a:avLst>
              <a:gd name="adj1" fmla="val 50000"/>
              <a:gd name="adj2" fmla="val 30383"/>
            </a:avLst>
          </a:prstGeom>
          <a:effectLst>
            <a:outerShdw blurRad="50800" dist="50800" dir="5400000" algn="ctr" rotWithShape="0">
              <a:schemeClr val="tx1"/>
            </a:outerShdw>
          </a:effectLst>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ru-RU" sz="1600" dirty="0"/>
          </a:p>
        </p:txBody>
      </p:sp>
      <p:sp>
        <p:nvSpPr>
          <p:cNvPr id="32" name="Прямоугольник 31"/>
          <p:cNvSpPr/>
          <p:nvPr/>
        </p:nvSpPr>
        <p:spPr>
          <a:xfrm>
            <a:off x="679085" y="2129660"/>
            <a:ext cx="2952328" cy="276999"/>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1200" dirty="0" smtClean="0">
                <a:latin typeface="Times New Roman" pitchFamily="18" charset="0"/>
                <a:cs typeface="Times New Roman" pitchFamily="18" charset="0"/>
              </a:rPr>
              <a:t>Нейтрализация актуальных угроз</a:t>
            </a:r>
            <a:endParaRPr lang="ru-RU" sz="1200" dirty="0"/>
          </a:p>
        </p:txBody>
      </p:sp>
      <p:sp>
        <p:nvSpPr>
          <p:cNvPr id="33" name="Прямоугольник 32"/>
          <p:cNvSpPr/>
          <p:nvPr/>
        </p:nvSpPr>
        <p:spPr>
          <a:xfrm>
            <a:off x="679085" y="2527155"/>
            <a:ext cx="2952328" cy="276999"/>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1200" dirty="0" smtClean="0">
                <a:latin typeface="Times New Roman" pitchFamily="18" charset="0"/>
                <a:cs typeface="Times New Roman" pitchFamily="18" charset="0"/>
              </a:rPr>
              <a:t>Выполнение требований к СЗИ</a:t>
            </a:r>
            <a:endParaRPr lang="ru-RU" sz="1200" dirty="0"/>
          </a:p>
        </p:txBody>
      </p:sp>
      <p:sp>
        <p:nvSpPr>
          <p:cNvPr id="34" name="Стрелка вниз 33"/>
          <p:cNvSpPr/>
          <p:nvPr/>
        </p:nvSpPr>
        <p:spPr>
          <a:xfrm>
            <a:off x="1977816" y="2984661"/>
            <a:ext cx="428628" cy="300323"/>
          </a:xfrm>
          <a:prstGeom prst="downArrow">
            <a:avLst>
              <a:gd name="adj1" fmla="val 50000"/>
              <a:gd name="adj2" fmla="val 30383"/>
            </a:avLst>
          </a:prstGeom>
          <a:effectLst>
            <a:outerShdw blurRad="50800" dist="50800" dir="5400000" algn="ctr" rotWithShape="0">
              <a:schemeClr val="tx1"/>
            </a:outerShdw>
          </a:effectLst>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ru-RU" sz="1600" dirty="0"/>
          </a:p>
        </p:txBody>
      </p:sp>
      <p:sp>
        <p:nvSpPr>
          <p:cNvPr id="35" name="Подзаголовок 3"/>
          <p:cNvSpPr txBox="1">
            <a:spLocks/>
          </p:cNvSpPr>
          <p:nvPr/>
        </p:nvSpPr>
        <p:spPr>
          <a:xfrm>
            <a:off x="0" y="0"/>
            <a:ext cx="9144000" cy="476672"/>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lgn="ctr">
              <a:buNone/>
            </a:pPr>
            <a:r>
              <a:rPr lang="ru-RU" sz="2400" b="1" dirty="0">
                <a:ln w="3175" cap="rnd">
                  <a:solidFill>
                    <a:schemeClr val="tx1"/>
                  </a:solidFill>
                </a:ln>
                <a:blipFill>
                  <a:blip r:embed="rId2"/>
                  <a:tile tx="0" ty="0" sx="100000" sy="100000" flip="none" algn="tl"/>
                </a:blipFill>
                <a:effectLst>
                  <a:outerShdw blurRad="50800" dist="50800" dir="5400000" algn="ctr" rotWithShape="0">
                    <a:schemeClr val="tx1"/>
                  </a:outerShdw>
                </a:effectLst>
              </a:rPr>
              <a:t>ТРЕБОВАНИЯ УСТАНАВЛИВАЮЩИЕ ПОРЯДОК РАБОТЫ</a:t>
            </a:r>
            <a:endParaRPr lang="ru-RU" sz="2400" b="1" dirty="0">
              <a:ln w="3175" cap="rnd">
                <a:solidFill>
                  <a:schemeClr val="tx1"/>
                </a:solidFill>
              </a:ln>
              <a:blipFill>
                <a:blip r:embed="rId2"/>
                <a:tile tx="0" ty="0" sx="100000" sy="100000" flip="none" algn="tl"/>
              </a:blipFill>
              <a:effectLst>
                <a:outerShdw blurRad="50800" dist="50800" dir="5400000" algn="ctr" rotWithShape="0">
                  <a:schemeClr val="tx1"/>
                </a:outerShdw>
              </a:effectLst>
              <a:latin typeface="Times New Roman" pitchFamily="18" charset="0"/>
              <a:cs typeface="Times New Roman" pitchFamily="18" charset="0"/>
            </a:endParaRPr>
          </a:p>
        </p:txBody>
      </p:sp>
      <p:sp>
        <p:nvSpPr>
          <p:cNvPr id="21" name="Прямоугольник 20"/>
          <p:cNvSpPr/>
          <p:nvPr/>
        </p:nvSpPr>
        <p:spPr>
          <a:xfrm>
            <a:off x="407428" y="1737682"/>
            <a:ext cx="1042273" cy="369332"/>
          </a:xfrm>
          <a:prstGeom prst="rect">
            <a:avLst/>
          </a:prstGeom>
        </p:spPr>
        <p:txBody>
          <a:bodyPr wrap="none">
            <a:spAutoFit/>
          </a:bodyPr>
          <a:lstStyle/>
          <a:p>
            <a:r>
              <a:rPr lang="ru-RU" b="1" dirty="0" smtClean="0">
                <a:solidFill>
                  <a:schemeClr val="bg1"/>
                </a:solidFill>
                <a:effectLst>
                  <a:outerShdw blurRad="38100" dist="38100" dir="2700000" algn="tl">
                    <a:srgbClr val="000000"/>
                  </a:outerShdw>
                </a:effectLst>
                <a:latin typeface="Times New Roman" pitchFamily="18" charset="0"/>
                <a:cs typeface="Times New Roman" pitchFamily="18" charset="0"/>
              </a:rPr>
              <a:t>ТЗ и ТП</a:t>
            </a:r>
            <a:endParaRPr lang="ru-RU" dirty="0"/>
          </a:p>
        </p:txBody>
      </p:sp>
      <p:sp>
        <p:nvSpPr>
          <p:cNvPr id="36" name="Стрелка вниз 35"/>
          <p:cNvSpPr/>
          <p:nvPr/>
        </p:nvSpPr>
        <p:spPr>
          <a:xfrm>
            <a:off x="1868927" y="1329734"/>
            <a:ext cx="428628" cy="300323"/>
          </a:xfrm>
          <a:prstGeom prst="downArrow">
            <a:avLst>
              <a:gd name="adj1" fmla="val 50000"/>
              <a:gd name="adj2" fmla="val 30383"/>
            </a:avLst>
          </a:prstGeom>
          <a:effectLst>
            <a:outerShdw blurRad="50800" dist="50800" dir="5400000" algn="ctr" rotWithShape="0">
              <a:schemeClr val="tx1"/>
            </a:outerShdw>
          </a:effectLst>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ru-RU" sz="1600" dirty="0"/>
          </a:p>
        </p:txBody>
      </p:sp>
      <p:sp>
        <p:nvSpPr>
          <p:cNvPr id="37" name="Прямоугольник 36"/>
          <p:cNvSpPr/>
          <p:nvPr/>
        </p:nvSpPr>
        <p:spPr>
          <a:xfrm>
            <a:off x="80973" y="910366"/>
            <a:ext cx="3914963" cy="307777"/>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1400" dirty="0" smtClean="0">
                <a:latin typeface="Times New Roman" pitchFamily="18" charset="0"/>
                <a:cs typeface="Times New Roman" pitchFamily="18" charset="0"/>
              </a:rPr>
              <a:t>Система требований к оценке эффективности</a:t>
            </a:r>
            <a:endParaRPr lang="ru-RU" sz="1400" dirty="0"/>
          </a:p>
        </p:txBody>
      </p:sp>
    </p:spTree>
    <p:extLst>
      <p:ext uri="{BB962C8B-B14F-4D97-AF65-F5344CB8AC3E}">
        <p14:creationId xmlns:p14="http://schemas.microsoft.com/office/powerpoint/2010/main" val="21773459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414338"/>
            <a:ext cx="8568952" cy="6215062"/>
          </a:xfrm>
        </p:spPr>
        <p:txBody>
          <a:bodyPr/>
          <a:lstStyle/>
          <a:p>
            <a:pPr marL="0" indent="342900" algn="just">
              <a:buFont typeface="Wingdings" pitchFamily="2" charset="2"/>
              <a:buNone/>
              <a:defRPr/>
            </a:pPr>
            <a:r>
              <a:rPr lang="ru-RU" sz="2400" b="1" dirty="0" smtClean="0"/>
              <a:t>       </a:t>
            </a:r>
            <a:r>
              <a:rPr lang="ru-RU" b="1" dirty="0" smtClean="0">
                <a:solidFill>
                  <a:srgbClr val="C00000"/>
                </a:solidFill>
                <a:latin typeface="Times New Roman" pitchFamily="18" charset="0"/>
              </a:rPr>
              <a:t>Задачи  технической защиты информации </a:t>
            </a:r>
            <a:r>
              <a:rPr lang="ru-RU" dirty="0" smtClean="0">
                <a:latin typeface="Times New Roman" pitchFamily="18" charset="0"/>
              </a:rPr>
              <a:t>–</a:t>
            </a:r>
            <a:r>
              <a:rPr lang="ru-RU" sz="2400" dirty="0" smtClean="0"/>
              <a:t> </a:t>
            </a:r>
            <a:r>
              <a:rPr lang="ru-RU" dirty="0" smtClean="0">
                <a:latin typeface="Times New Roman" pitchFamily="18" charset="0"/>
              </a:rPr>
              <a:t>задачи противоборства органов и специалистов по информационной безопасности, с одной стороны, и злоумышленников, с другой стороны.</a:t>
            </a:r>
            <a:r>
              <a:rPr lang="ru-RU" sz="2400" dirty="0" smtClean="0">
                <a:latin typeface="Times New Roman" pitchFamily="18" charset="0"/>
              </a:rPr>
              <a:t> </a:t>
            </a:r>
          </a:p>
          <a:p>
            <a:pPr marL="0" indent="342900" algn="just">
              <a:buFont typeface="Wingdings" pitchFamily="2" charset="2"/>
              <a:buNone/>
              <a:defRPr/>
            </a:pPr>
            <a:r>
              <a:rPr lang="ru-RU" sz="2400" dirty="0" smtClean="0"/>
              <a:t>   </a:t>
            </a:r>
            <a:r>
              <a:rPr lang="ru-RU" dirty="0" smtClean="0">
                <a:latin typeface="Times New Roman" pitchFamily="18" charset="0"/>
              </a:rPr>
              <a:t>Данные задачи являются </a:t>
            </a:r>
            <a:r>
              <a:rPr lang="ru-RU" u="sng" dirty="0" smtClean="0">
                <a:latin typeface="Times New Roman" pitchFamily="18" charset="0"/>
              </a:rPr>
              <a:t>слабоформализуемыми</a:t>
            </a:r>
            <a:r>
              <a:rPr lang="ru-RU" dirty="0" smtClean="0">
                <a:latin typeface="Times New Roman" pitchFamily="18" charset="0"/>
              </a:rPr>
              <a:t> – т.к. не имеют формальных методов решения, и основу методологии их решения составляют системный подход и системный анализ.</a:t>
            </a:r>
          </a:p>
          <a:p>
            <a:pPr>
              <a:buFont typeface="Wingdings" pitchFamily="2" charset="2"/>
              <a:buNone/>
              <a:defRPr/>
            </a:pPr>
            <a:r>
              <a:rPr lang="ru-RU" sz="2400" dirty="0" smtClean="0"/>
              <a:t>     </a:t>
            </a:r>
            <a:endParaRPr lang="ru-RU" sz="2400" u="sng" dirty="0" smtClean="0">
              <a:latin typeface="Times New Roman" pitchFamily="18" charset="0"/>
            </a:endParaRPr>
          </a:p>
        </p:txBody>
      </p:sp>
    </p:spTree>
    <p:extLst>
      <p:ext uri="{BB962C8B-B14F-4D97-AF65-F5344CB8AC3E}">
        <p14:creationId xmlns:p14="http://schemas.microsoft.com/office/powerpoint/2010/main" val="30055259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CBFD1E69-247A-4B02-8A0A-DEA4495C32CB}" type="slidenum">
              <a:rPr lang="ru-RU" smtClean="0"/>
              <a:pPr>
                <a:defRPr/>
              </a:pPr>
              <a:t>70</a:t>
            </a:fld>
            <a:endParaRPr lang="ru-RU" dirty="0"/>
          </a:p>
        </p:txBody>
      </p:sp>
      <p:sp>
        <p:nvSpPr>
          <p:cNvPr id="3" name="Подзаголовок 3"/>
          <p:cNvSpPr txBox="1">
            <a:spLocks/>
          </p:cNvSpPr>
          <p:nvPr/>
        </p:nvSpPr>
        <p:spPr>
          <a:xfrm>
            <a:off x="0" y="0"/>
            <a:ext cx="9144000" cy="476672"/>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lgn="ctr">
              <a:buNone/>
            </a:pPr>
            <a:r>
              <a:rPr lang="ru-RU" sz="2400" b="1" dirty="0" smtClean="0">
                <a:ln w="3175" cap="rnd">
                  <a:solidFill>
                    <a:schemeClr val="tx1"/>
                  </a:solidFill>
                </a:ln>
                <a:blipFill>
                  <a:blip r:embed="rId2"/>
                  <a:tile tx="0" ty="0" sx="100000" sy="100000" flip="none" algn="tl"/>
                </a:blipFill>
                <a:effectLst>
                  <a:outerShdw blurRad="50800" dist="50800" dir="5400000" algn="ctr" rotWithShape="0">
                    <a:schemeClr val="tx1"/>
                  </a:outerShdw>
                </a:effectLst>
              </a:rPr>
              <a:t>ТРЕБОВАНИЯ УСТАНАВЛИВАЮЩИЕ ПОРЯДОК РАБОТЫ</a:t>
            </a:r>
            <a:endParaRPr lang="ru-RU" sz="2400" b="1" dirty="0">
              <a:ln w="3175" cap="rnd">
                <a:solidFill>
                  <a:schemeClr val="tx1"/>
                </a:solidFill>
              </a:ln>
              <a:blipFill>
                <a:blip r:embed="rId2"/>
                <a:tile tx="0" ty="0" sx="100000" sy="100000" flip="none" algn="tl"/>
              </a:blipFill>
              <a:effectLst>
                <a:outerShdw blurRad="50800" dist="50800" dir="5400000" algn="ctr" rotWithShape="0">
                  <a:schemeClr val="tx1"/>
                </a:outerShdw>
              </a:effectLst>
              <a:latin typeface="Times New Roman" pitchFamily="18" charset="0"/>
              <a:cs typeface="Times New Roman" pitchFamily="18" charset="0"/>
            </a:endParaRPr>
          </a:p>
        </p:txBody>
      </p:sp>
      <p:sp>
        <p:nvSpPr>
          <p:cNvPr id="12" name="Прямоугольник 11"/>
          <p:cNvSpPr/>
          <p:nvPr/>
        </p:nvSpPr>
        <p:spPr>
          <a:xfrm>
            <a:off x="190634" y="1941333"/>
            <a:ext cx="1717071" cy="523220"/>
          </a:xfrm>
          <a:prstGeom prst="rect">
            <a:avLst/>
          </a:prstGeom>
          <a:effectLst>
            <a:outerShdw blurRad="50800" dist="50800" dir="5400000" algn="ctr" rotWithShape="0">
              <a:schemeClr val="tx1"/>
            </a:outerShdw>
          </a:effectLst>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ru-RU" sz="1400" b="1" i="1" u="sng" dirty="0">
                <a:solidFill>
                  <a:srgbClr val="C00000"/>
                </a:solidFill>
                <a:latin typeface="Constantia" pitchFamily="18" charset="0"/>
              </a:rPr>
              <a:t>СТР</a:t>
            </a:r>
          </a:p>
          <a:p>
            <a:pPr algn="ctr"/>
            <a:endParaRPr lang="ru-RU" sz="1400" b="1" dirty="0">
              <a:latin typeface="Constantia" pitchFamily="18" charset="0"/>
            </a:endParaRPr>
          </a:p>
        </p:txBody>
      </p:sp>
      <p:sp>
        <p:nvSpPr>
          <p:cNvPr id="13" name="Прямоугольник 12"/>
          <p:cNvSpPr/>
          <p:nvPr/>
        </p:nvSpPr>
        <p:spPr>
          <a:xfrm>
            <a:off x="4618690" y="1942039"/>
            <a:ext cx="1515865" cy="523220"/>
          </a:xfrm>
          <a:prstGeom prst="rect">
            <a:avLst/>
          </a:prstGeom>
          <a:effectLst>
            <a:outerShdw blurRad="50800" dist="50800" dir="5400000" algn="ctr" rotWithShape="0">
              <a:schemeClr val="tx1"/>
            </a:outerShdw>
          </a:effectLst>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ru-RU" sz="1400" b="1" dirty="0" smtClean="0">
                <a:latin typeface="Constantia" pitchFamily="18" charset="0"/>
              </a:rPr>
              <a:t>Приказ ФСТЭК России №</a:t>
            </a:r>
            <a:r>
              <a:rPr lang="ru-RU" sz="1400" b="1" dirty="0" smtClean="0">
                <a:latin typeface="Times New Roman" pitchFamily="18" charset="0"/>
                <a:cs typeface="Times New Roman" pitchFamily="18" charset="0"/>
              </a:rPr>
              <a:t>17, 21</a:t>
            </a:r>
            <a:endParaRPr lang="ru-RU" sz="1400" b="1" dirty="0">
              <a:latin typeface="Times New Roman" pitchFamily="18" charset="0"/>
              <a:cs typeface="Times New Roman" pitchFamily="18" charset="0"/>
            </a:endParaRPr>
          </a:p>
        </p:txBody>
      </p:sp>
      <p:sp>
        <p:nvSpPr>
          <p:cNvPr id="15" name="Прямоугольник 14"/>
          <p:cNvSpPr/>
          <p:nvPr/>
        </p:nvSpPr>
        <p:spPr>
          <a:xfrm>
            <a:off x="6284806" y="1942039"/>
            <a:ext cx="735466" cy="523220"/>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1400" b="1" dirty="0" smtClean="0">
                <a:latin typeface="Constantia" pitchFamily="18" charset="0"/>
              </a:rPr>
              <a:t>СТР-К</a:t>
            </a:r>
          </a:p>
          <a:p>
            <a:pPr algn="ctr"/>
            <a:endParaRPr lang="ru-RU" sz="1400" b="1" dirty="0">
              <a:latin typeface="Times New Roman" pitchFamily="18" charset="0"/>
              <a:cs typeface="Times New Roman" pitchFamily="18" charset="0"/>
            </a:endParaRPr>
          </a:p>
        </p:txBody>
      </p:sp>
      <p:sp>
        <p:nvSpPr>
          <p:cNvPr id="16" name="Прямоугольник 15"/>
          <p:cNvSpPr/>
          <p:nvPr/>
        </p:nvSpPr>
        <p:spPr>
          <a:xfrm>
            <a:off x="198096" y="4824346"/>
            <a:ext cx="8854764" cy="307777"/>
          </a:xfrm>
          <a:prstGeom prst="rect">
            <a:avLst/>
          </a:prstGeom>
          <a:solidFill>
            <a:schemeClr val="bg1"/>
          </a:solidFill>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rtl="1" fontAlgn="auto">
              <a:spcBef>
                <a:spcPts val="0"/>
              </a:spcBef>
              <a:spcAft>
                <a:spcPts val="0"/>
              </a:spcAft>
              <a:defRPr/>
            </a:pPr>
            <a:r>
              <a:rPr lang="ru-RU" sz="1400" dirty="0" smtClean="0">
                <a:latin typeface="Constantia" pitchFamily="18" charset="0"/>
              </a:rPr>
              <a:t>РД. АС. Защита от НСД к информации. Классификация АС и требования по ЗИ.</a:t>
            </a:r>
            <a:endParaRPr lang="ru-RU" sz="1400" dirty="0">
              <a:latin typeface="Constantia" pitchFamily="18" charset="0"/>
            </a:endParaRPr>
          </a:p>
        </p:txBody>
      </p:sp>
      <p:sp>
        <p:nvSpPr>
          <p:cNvPr id="19" name="Стрелка вниз 18"/>
          <p:cNvSpPr/>
          <p:nvPr/>
        </p:nvSpPr>
        <p:spPr>
          <a:xfrm>
            <a:off x="903012" y="1568581"/>
            <a:ext cx="428628" cy="260914"/>
          </a:xfrm>
          <a:prstGeom prst="downArrow">
            <a:avLst>
              <a:gd name="adj1" fmla="val 50000"/>
              <a:gd name="adj2" fmla="val 30383"/>
            </a:avLst>
          </a:prstGeom>
          <a:effectLst>
            <a:outerShdw blurRad="50800" dist="50800" dir="5400000" algn="ctr" rotWithShape="0">
              <a:schemeClr val="tx1"/>
            </a:outerShdw>
          </a:effectLst>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ru-RU" sz="1600" dirty="0"/>
          </a:p>
        </p:txBody>
      </p:sp>
      <p:sp>
        <p:nvSpPr>
          <p:cNvPr id="20" name="Прямоугольник 19"/>
          <p:cNvSpPr/>
          <p:nvPr/>
        </p:nvSpPr>
        <p:spPr>
          <a:xfrm>
            <a:off x="175993" y="3553852"/>
            <a:ext cx="6844279" cy="523220"/>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1400" dirty="0" smtClean="0">
                <a:latin typeface="Times New Roman" pitchFamily="18" charset="0"/>
                <a:cs typeface="Times New Roman" pitchFamily="18" charset="0"/>
              </a:rPr>
              <a:t>РД. СВТ. </a:t>
            </a:r>
            <a:r>
              <a:rPr lang="ru-RU" sz="1400" dirty="0">
                <a:latin typeface="Times New Roman" pitchFamily="18" charset="0"/>
                <a:cs typeface="Times New Roman" pitchFamily="18" charset="0"/>
              </a:rPr>
              <a:t>Защита от </a:t>
            </a:r>
            <a:r>
              <a:rPr lang="ru-RU" sz="1400" dirty="0" smtClean="0">
                <a:latin typeface="Times New Roman" pitchFamily="18" charset="0"/>
                <a:cs typeface="Times New Roman" pitchFamily="18" charset="0"/>
              </a:rPr>
              <a:t>НСД </a:t>
            </a:r>
            <a:r>
              <a:rPr lang="ru-RU" sz="1400" dirty="0">
                <a:latin typeface="Times New Roman" pitchFamily="18" charset="0"/>
                <a:cs typeface="Times New Roman" pitchFamily="18" charset="0"/>
              </a:rPr>
              <a:t>к информации. Показатели защищенности от </a:t>
            </a:r>
            <a:r>
              <a:rPr lang="ru-RU" sz="1400" dirty="0" smtClean="0">
                <a:latin typeface="Times New Roman" pitchFamily="18" charset="0"/>
                <a:cs typeface="Times New Roman" pitchFamily="18" charset="0"/>
              </a:rPr>
              <a:t>НСД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к </a:t>
            </a:r>
            <a:r>
              <a:rPr lang="ru-RU" sz="1400" dirty="0">
                <a:latin typeface="Times New Roman" pitchFamily="18" charset="0"/>
                <a:cs typeface="Times New Roman" pitchFamily="18" charset="0"/>
              </a:rPr>
              <a:t>информации.</a:t>
            </a:r>
          </a:p>
        </p:txBody>
      </p:sp>
      <p:sp>
        <p:nvSpPr>
          <p:cNvPr id="25" name="Прямоугольник 24"/>
          <p:cNvSpPr/>
          <p:nvPr/>
        </p:nvSpPr>
        <p:spPr>
          <a:xfrm>
            <a:off x="2043042" y="1933131"/>
            <a:ext cx="822275" cy="523220"/>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1400" b="1" dirty="0" smtClean="0">
                <a:latin typeface="Constantia" pitchFamily="18" charset="0"/>
              </a:rPr>
              <a:t>МД КСИИ</a:t>
            </a:r>
            <a:endParaRPr lang="ru-RU" sz="1400" b="1" dirty="0">
              <a:latin typeface="Times New Roman" pitchFamily="18" charset="0"/>
              <a:cs typeface="Times New Roman" pitchFamily="18" charset="0"/>
            </a:endParaRPr>
          </a:p>
        </p:txBody>
      </p:sp>
      <p:sp>
        <p:nvSpPr>
          <p:cNvPr id="27" name="Прямоугольник 26"/>
          <p:cNvSpPr/>
          <p:nvPr/>
        </p:nvSpPr>
        <p:spPr>
          <a:xfrm>
            <a:off x="2994139" y="1941333"/>
            <a:ext cx="1523328" cy="523220"/>
          </a:xfrm>
          <a:prstGeom prst="rect">
            <a:avLst/>
          </a:prstGeom>
          <a:effectLst>
            <a:outerShdw blurRad="50800" dist="50800" dir="5400000" algn="ctr" rotWithShape="0">
              <a:schemeClr val="tx1"/>
            </a:outerShdw>
          </a:effectLst>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ru-RU" sz="1400" b="1" dirty="0" smtClean="0">
                <a:latin typeface="Constantia" pitchFamily="18" charset="0"/>
              </a:rPr>
              <a:t>Приказ ФСТЭК России №</a:t>
            </a:r>
            <a:r>
              <a:rPr lang="ru-RU" sz="1400" b="1" dirty="0" smtClean="0">
                <a:latin typeface="Times New Roman" pitchFamily="18" charset="0"/>
                <a:cs typeface="Times New Roman" pitchFamily="18" charset="0"/>
              </a:rPr>
              <a:t>31</a:t>
            </a:r>
            <a:endParaRPr lang="ru-RU" sz="1400" b="1" dirty="0">
              <a:latin typeface="Times New Roman" pitchFamily="18" charset="0"/>
              <a:cs typeface="Times New Roman" pitchFamily="18" charset="0"/>
            </a:endParaRPr>
          </a:p>
        </p:txBody>
      </p:sp>
      <p:sp>
        <p:nvSpPr>
          <p:cNvPr id="28" name="Прямоугольник 27"/>
          <p:cNvSpPr/>
          <p:nvPr/>
        </p:nvSpPr>
        <p:spPr>
          <a:xfrm>
            <a:off x="190634" y="5225617"/>
            <a:ext cx="8854764" cy="523220"/>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fontAlgn="auto">
              <a:spcBef>
                <a:spcPts val="0"/>
              </a:spcBef>
              <a:spcAft>
                <a:spcPts val="0"/>
              </a:spcAft>
              <a:defRPr/>
            </a:pPr>
            <a:r>
              <a:rPr lang="ru-RU" sz="1400" dirty="0" smtClean="0">
                <a:latin typeface="Times New Roman" pitchFamily="18" charset="0"/>
                <a:cs typeface="Times New Roman" pitchFamily="18" charset="0"/>
              </a:rPr>
              <a:t>РД. </a:t>
            </a:r>
            <a:r>
              <a:rPr lang="ru-RU" sz="1400" dirty="0">
                <a:latin typeface="Times New Roman" pitchFamily="18" charset="0"/>
                <a:cs typeface="Times New Roman" pitchFamily="18" charset="0"/>
              </a:rPr>
              <a:t>Защита от </a:t>
            </a:r>
            <a:r>
              <a:rPr lang="ru-RU" sz="1400" dirty="0" smtClean="0">
                <a:latin typeface="Times New Roman" pitchFamily="18" charset="0"/>
                <a:cs typeface="Times New Roman" pitchFamily="18" charset="0"/>
              </a:rPr>
              <a:t>НСД </a:t>
            </a:r>
            <a:r>
              <a:rPr lang="ru-RU" sz="1400" dirty="0">
                <a:latin typeface="Times New Roman" pitchFamily="18" charset="0"/>
                <a:cs typeface="Times New Roman" pitchFamily="18" charset="0"/>
              </a:rPr>
              <a:t>к информации. Часть1. Программное обеспечение </a:t>
            </a:r>
            <a:r>
              <a:rPr lang="ru-RU" sz="1400" dirty="0" smtClean="0">
                <a:latin typeface="Times New Roman" pitchFamily="18" charset="0"/>
                <a:cs typeface="Times New Roman" pitchFamily="18" charset="0"/>
              </a:rPr>
              <a:t>СЗИ. </a:t>
            </a:r>
            <a:r>
              <a:rPr lang="ru-RU" sz="1400" dirty="0">
                <a:latin typeface="Times New Roman" pitchFamily="18" charset="0"/>
                <a:cs typeface="Times New Roman" pitchFamily="18" charset="0"/>
              </a:rPr>
              <a:t>Классификация по уровню контроля отсутствия </a:t>
            </a:r>
            <a:r>
              <a:rPr lang="ru-RU" sz="1400" dirty="0" smtClean="0">
                <a:latin typeface="Times New Roman" pitchFamily="18" charset="0"/>
                <a:cs typeface="Times New Roman" pitchFamily="18" charset="0"/>
              </a:rPr>
              <a:t>НДВ.</a:t>
            </a:r>
            <a:endParaRPr lang="ru-RU" sz="1400" dirty="0">
              <a:latin typeface="Times New Roman" pitchFamily="18" charset="0"/>
              <a:cs typeface="Times New Roman" pitchFamily="18" charset="0"/>
            </a:endParaRPr>
          </a:p>
        </p:txBody>
      </p:sp>
      <p:sp>
        <p:nvSpPr>
          <p:cNvPr id="29" name="Стрелка вниз 28"/>
          <p:cNvSpPr/>
          <p:nvPr/>
        </p:nvSpPr>
        <p:spPr>
          <a:xfrm>
            <a:off x="2239865" y="1583910"/>
            <a:ext cx="428628" cy="260914"/>
          </a:xfrm>
          <a:prstGeom prst="downArrow">
            <a:avLst>
              <a:gd name="adj1" fmla="val 50000"/>
              <a:gd name="adj2" fmla="val 30383"/>
            </a:avLst>
          </a:prstGeom>
          <a:effectLst>
            <a:outerShdw blurRad="50800" dist="50800" dir="5400000" algn="ctr" rotWithShape="0">
              <a:schemeClr val="tx1"/>
            </a:outerShdw>
          </a:effectLst>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ru-RU" sz="1600" dirty="0"/>
          </a:p>
        </p:txBody>
      </p:sp>
      <p:sp>
        <p:nvSpPr>
          <p:cNvPr id="30" name="Стрелка вниз 29"/>
          <p:cNvSpPr/>
          <p:nvPr/>
        </p:nvSpPr>
        <p:spPr>
          <a:xfrm>
            <a:off x="3495300" y="1583910"/>
            <a:ext cx="428628" cy="260914"/>
          </a:xfrm>
          <a:prstGeom prst="downArrow">
            <a:avLst>
              <a:gd name="adj1" fmla="val 50000"/>
              <a:gd name="adj2" fmla="val 30383"/>
            </a:avLst>
          </a:prstGeom>
          <a:effectLst>
            <a:outerShdw blurRad="50800" dist="50800" dir="5400000" algn="ctr" rotWithShape="0">
              <a:schemeClr val="tx1"/>
            </a:outerShdw>
          </a:effectLst>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ru-RU" sz="1600" dirty="0"/>
          </a:p>
        </p:txBody>
      </p:sp>
      <p:sp>
        <p:nvSpPr>
          <p:cNvPr id="31" name="Стрелка вниз 30"/>
          <p:cNvSpPr/>
          <p:nvPr/>
        </p:nvSpPr>
        <p:spPr>
          <a:xfrm>
            <a:off x="4995048" y="1583910"/>
            <a:ext cx="428628" cy="260914"/>
          </a:xfrm>
          <a:prstGeom prst="downArrow">
            <a:avLst>
              <a:gd name="adj1" fmla="val 50000"/>
              <a:gd name="adj2" fmla="val 30383"/>
            </a:avLst>
          </a:prstGeom>
          <a:effectLst>
            <a:outerShdw blurRad="50800" dist="50800" dir="5400000" algn="ctr" rotWithShape="0">
              <a:schemeClr val="tx1"/>
            </a:outerShdw>
          </a:effectLst>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ru-RU" sz="1600" dirty="0"/>
          </a:p>
        </p:txBody>
      </p:sp>
      <p:sp>
        <p:nvSpPr>
          <p:cNvPr id="32" name="Стрелка вниз 31"/>
          <p:cNvSpPr/>
          <p:nvPr/>
        </p:nvSpPr>
        <p:spPr>
          <a:xfrm>
            <a:off x="6438225" y="1583910"/>
            <a:ext cx="428628" cy="260914"/>
          </a:xfrm>
          <a:prstGeom prst="downArrow">
            <a:avLst>
              <a:gd name="adj1" fmla="val 50000"/>
              <a:gd name="adj2" fmla="val 30383"/>
            </a:avLst>
          </a:prstGeom>
          <a:effectLst>
            <a:outerShdw blurRad="50800" dist="50800" dir="5400000" algn="ctr" rotWithShape="0">
              <a:schemeClr val="tx1"/>
            </a:outerShdw>
          </a:effectLst>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ru-RU" sz="1600" dirty="0"/>
          </a:p>
        </p:txBody>
      </p:sp>
      <p:sp>
        <p:nvSpPr>
          <p:cNvPr id="33" name="Стрелка вниз 32"/>
          <p:cNvSpPr/>
          <p:nvPr/>
        </p:nvSpPr>
        <p:spPr>
          <a:xfrm>
            <a:off x="3541489" y="2623363"/>
            <a:ext cx="428628" cy="805637"/>
          </a:xfrm>
          <a:prstGeom prst="downArrow">
            <a:avLst>
              <a:gd name="adj1" fmla="val 50000"/>
              <a:gd name="adj2" fmla="val 30383"/>
            </a:avLst>
          </a:prstGeom>
          <a:effectLst>
            <a:outerShdw blurRad="50800" dist="50800" dir="5400000" algn="ctr" rotWithShape="0">
              <a:schemeClr val="tx1"/>
            </a:outerShdw>
          </a:effectLst>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ru-RU" sz="1600" dirty="0"/>
          </a:p>
        </p:txBody>
      </p:sp>
      <p:sp>
        <p:nvSpPr>
          <p:cNvPr id="34" name="Стрелка вниз 33"/>
          <p:cNvSpPr/>
          <p:nvPr/>
        </p:nvSpPr>
        <p:spPr>
          <a:xfrm>
            <a:off x="5724128" y="2552722"/>
            <a:ext cx="428628" cy="936327"/>
          </a:xfrm>
          <a:prstGeom prst="downArrow">
            <a:avLst>
              <a:gd name="adj1" fmla="val 50000"/>
              <a:gd name="adj2" fmla="val 30383"/>
            </a:avLst>
          </a:prstGeom>
          <a:effectLst>
            <a:outerShdw blurRad="50800" dist="50800" dir="5400000" algn="ctr" rotWithShape="0">
              <a:schemeClr val="tx1"/>
            </a:outerShdw>
          </a:effectLst>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ru-RU" sz="1600" dirty="0"/>
          </a:p>
        </p:txBody>
      </p:sp>
      <p:sp>
        <p:nvSpPr>
          <p:cNvPr id="35" name="Прямоугольник 34"/>
          <p:cNvSpPr/>
          <p:nvPr/>
        </p:nvSpPr>
        <p:spPr>
          <a:xfrm>
            <a:off x="190634" y="5858108"/>
            <a:ext cx="8854764" cy="523220"/>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fontAlgn="auto">
              <a:spcBef>
                <a:spcPts val="0"/>
              </a:spcBef>
              <a:spcAft>
                <a:spcPts val="0"/>
              </a:spcAft>
              <a:defRPr/>
            </a:pPr>
            <a:r>
              <a:rPr lang="ru-RU" sz="1400" dirty="0" smtClean="0">
                <a:latin typeface="Times New Roman" pitchFamily="18" charset="0"/>
                <a:cs typeface="Times New Roman" pitchFamily="18" charset="0"/>
              </a:rPr>
              <a:t>РД. СВТ. </a:t>
            </a:r>
            <a:r>
              <a:rPr lang="ru-RU" sz="1400" dirty="0">
                <a:latin typeface="Times New Roman" pitchFamily="18" charset="0"/>
                <a:cs typeface="Times New Roman" pitchFamily="18" charset="0"/>
              </a:rPr>
              <a:t>Межсетевые экраны. Защита от </a:t>
            </a:r>
            <a:r>
              <a:rPr lang="ru-RU" sz="1400" dirty="0" smtClean="0">
                <a:latin typeface="Times New Roman" pitchFamily="18" charset="0"/>
                <a:cs typeface="Times New Roman" pitchFamily="18" charset="0"/>
              </a:rPr>
              <a:t>НСД </a:t>
            </a:r>
            <a:r>
              <a:rPr lang="ru-RU" sz="1400" dirty="0">
                <a:latin typeface="Times New Roman" pitchFamily="18" charset="0"/>
                <a:cs typeface="Times New Roman" pitchFamily="18" charset="0"/>
              </a:rPr>
              <a:t>к информации. Показатели защищенности от </a:t>
            </a:r>
            <a:r>
              <a:rPr lang="ru-RU" sz="1400" dirty="0" smtClean="0">
                <a:latin typeface="Times New Roman" pitchFamily="18" charset="0"/>
                <a:cs typeface="Times New Roman" pitchFamily="18" charset="0"/>
              </a:rPr>
              <a:t>НСД</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к информации</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sp>
        <p:nvSpPr>
          <p:cNvPr id="36" name="Стрелка вниз 35"/>
          <p:cNvSpPr/>
          <p:nvPr/>
        </p:nvSpPr>
        <p:spPr>
          <a:xfrm>
            <a:off x="2709227" y="4187433"/>
            <a:ext cx="1134592" cy="526703"/>
          </a:xfrm>
          <a:prstGeom prst="downArrow">
            <a:avLst>
              <a:gd name="adj1" fmla="val 38884"/>
              <a:gd name="adj2" fmla="val 30383"/>
            </a:avLst>
          </a:prstGeom>
          <a:effectLst>
            <a:outerShdw blurRad="50800" dist="50800" dir="5400000" algn="ctr" rotWithShape="0">
              <a:schemeClr val="tx1"/>
            </a:outerShdw>
          </a:effectLst>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ru-RU" sz="1600" dirty="0"/>
          </a:p>
        </p:txBody>
      </p:sp>
      <p:sp>
        <p:nvSpPr>
          <p:cNvPr id="38" name="Стрелка вниз 37"/>
          <p:cNvSpPr/>
          <p:nvPr/>
        </p:nvSpPr>
        <p:spPr>
          <a:xfrm>
            <a:off x="2239865" y="2642013"/>
            <a:ext cx="428628" cy="847037"/>
          </a:xfrm>
          <a:prstGeom prst="downArrow">
            <a:avLst>
              <a:gd name="adj1" fmla="val 50000"/>
              <a:gd name="adj2" fmla="val 30383"/>
            </a:avLst>
          </a:prstGeom>
          <a:effectLst>
            <a:outerShdw blurRad="50800" dist="50800" dir="5400000" algn="ctr" rotWithShape="0">
              <a:schemeClr val="tx1"/>
            </a:outerShdw>
          </a:effectLst>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ru-RU" sz="1600" dirty="0"/>
          </a:p>
        </p:txBody>
      </p:sp>
      <p:sp>
        <p:nvSpPr>
          <p:cNvPr id="39" name="Стрелка вниз 38"/>
          <p:cNvSpPr/>
          <p:nvPr/>
        </p:nvSpPr>
        <p:spPr>
          <a:xfrm>
            <a:off x="898238" y="2617935"/>
            <a:ext cx="428628" cy="811066"/>
          </a:xfrm>
          <a:prstGeom prst="downArrow">
            <a:avLst>
              <a:gd name="adj1" fmla="val 50000"/>
              <a:gd name="adj2" fmla="val 30383"/>
            </a:avLst>
          </a:prstGeom>
          <a:effectLst>
            <a:outerShdw blurRad="50800" dist="50800" dir="5400000" algn="ctr" rotWithShape="0">
              <a:schemeClr val="tx1"/>
            </a:outerShdw>
          </a:effectLst>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ru-RU" sz="1600" dirty="0"/>
          </a:p>
        </p:txBody>
      </p:sp>
      <p:sp>
        <p:nvSpPr>
          <p:cNvPr id="41" name="Прямоугольник 40"/>
          <p:cNvSpPr/>
          <p:nvPr/>
        </p:nvSpPr>
        <p:spPr>
          <a:xfrm>
            <a:off x="4644008" y="2833772"/>
            <a:ext cx="1080120" cy="523220"/>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1400" dirty="0" smtClean="0">
                <a:latin typeface="Times New Roman" pitchFamily="18" charset="0"/>
                <a:cs typeface="Times New Roman" pitchFamily="18" charset="0"/>
              </a:rPr>
              <a:t>МД. Меры </a:t>
            </a:r>
          </a:p>
          <a:p>
            <a:pPr algn="ctr"/>
            <a:r>
              <a:rPr lang="ru-RU" sz="1400" dirty="0" smtClean="0">
                <a:latin typeface="Times New Roman" pitchFamily="18" charset="0"/>
                <a:cs typeface="Times New Roman" pitchFamily="18" charset="0"/>
              </a:rPr>
              <a:t>ЗИ в ГИС</a:t>
            </a:r>
            <a:endParaRPr lang="ru-RU" sz="1400" dirty="0">
              <a:latin typeface="Times New Roman" pitchFamily="18" charset="0"/>
              <a:cs typeface="Times New Roman" pitchFamily="18" charset="0"/>
            </a:endParaRPr>
          </a:p>
        </p:txBody>
      </p:sp>
      <p:sp>
        <p:nvSpPr>
          <p:cNvPr id="43" name="Стрелка вниз 42"/>
          <p:cNvSpPr/>
          <p:nvPr/>
        </p:nvSpPr>
        <p:spPr>
          <a:xfrm>
            <a:off x="6438225" y="2581279"/>
            <a:ext cx="428628" cy="907771"/>
          </a:xfrm>
          <a:prstGeom prst="downArrow">
            <a:avLst>
              <a:gd name="adj1" fmla="val 50000"/>
              <a:gd name="adj2" fmla="val 30383"/>
            </a:avLst>
          </a:prstGeom>
          <a:effectLst>
            <a:outerShdw blurRad="50800" dist="50800" dir="5400000" algn="ctr" rotWithShape="0">
              <a:schemeClr val="tx1"/>
            </a:outerShdw>
          </a:effectLst>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ru-RU" sz="1600" dirty="0"/>
          </a:p>
        </p:txBody>
      </p:sp>
      <p:sp>
        <p:nvSpPr>
          <p:cNvPr id="44" name="Стрелка вниз 43"/>
          <p:cNvSpPr/>
          <p:nvPr/>
        </p:nvSpPr>
        <p:spPr>
          <a:xfrm>
            <a:off x="4932040" y="2530340"/>
            <a:ext cx="428628" cy="250588"/>
          </a:xfrm>
          <a:prstGeom prst="downArrow">
            <a:avLst>
              <a:gd name="adj1" fmla="val 50000"/>
              <a:gd name="adj2" fmla="val 30383"/>
            </a:avLst>
          </a:prstGeom>
          <a:effectLst>
            <a:outerShdw blurRad="50800" dist="50800" dir="5400000" algn="ctr" rotWithShape="0">
              <a:schemeClr val="tx1"/>
            </a:outerShdw>
          </a:effectLst>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ru-RU" sz="1600" dirty="0"/>
          </a:p>
        </p:txBody>
      </p:sp>
      <p:sp>
        <p:nvSpPr>
          <p:cNvPr id="45" name="Прямоугольник 44"/>
          <p:cNvSpPr/>
          <p:nvPr/>
        </p:nvSpPr>
        <p:spPr>
          <a:xfrm>
            <a:off x="175993" y="710133"/>
            <a:ext cx="1731712" cy="738664"/>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1400" dirty="0" smtClean="0">
                <a:latin typeface="Times New Roman" pitchFamily="18" charset="0"/>
                <a:cs typeface="Times New Roman" pitchFamily="18" charset="0"/>
              </a:rPr>
              <a:t>Государственная тайна</a:t>
            </a:r>
          </a:p>
          <a:p>
            <a:pPr algn="just"/>
            <a:endParaRPr lang="ru-RU" sz="1400" dirty="0">
              <a:latin typeface="Times New Roman" pitchFamily="18" charset="0"/>
              <a:cs typeface="Times New Roman" pitchFamily="18" charset="0"/>
            </a:endParaRPr>
          </a:p>
        </p:txBody>
      </p:sp>
      <p:sp>
        <p:nvSpPr>
          <p:cNvPr id="46" name="Прямоугольник 45"/>
          <p:cNvSpPr/>
          <p:nvPr/>
        </p:nvSpPr>
        <p:spPr>
          <a:xfrm>
            <a:off x="2043042" y="710133"/>
            <a:ext cx="2466962" cy="738664"/>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1400" dirty="0" smtClean="0">
                <a:latin typeface="Times New Roman" pitchFamily="18" charset="0"/>
                <a:cs typeface="Times New Roman" pitchFamily="18" charset="0"/>
              </a:rPr>
              <a:t>КСИИ</a:t>
            </a:r>
          </a:p>
          <a:p>
            <a:pPr algn="just"/>
            <a:endParaRPr lang="ru-RU" sz="1400" dirty="0">
              <a:latin typeface="Times New Roman" pitchFamily="18" charset="0"/>
              <a:cs typeface="Times New Roman" pitchFamily="18" charset="0"/>
            </a:endParaRPr>
          </a:p>
          <a:p>
            <a:pPr algn="just"/>
            <a:endParaRPr lang="ru-RU" sz="1400" dirty="0">
              <a:latin typeface="Times New Roman" pitchFamily="18" charset="0"/>
              <a:cs typeface="Times New Roman" pitchFamily="18" charset="0"/>
            </a:endParaRPr>
          </a:p>
        </p:txBody>
      </p:sp>
      <p:sp>
        <p:nvSpPr>
          <p:cNvPr id="47" name="Прямоугольник 46"/>
          <p:cNvSpPr/>
          <p:nvPr/>
        </p:nvSpPr>
        <p:spPr>
          <a:xfrm>
            <a:off x="4692965" y="710133"/>
            <a:ext cx="2399315" cy="738664"/>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1400" dirty="0" smtClean="0">
                <a:latin typeface="Times New Roman" pitchFamily="18" charset="0"/>
                <a:cs typeface="Times New Roman" pitchFamily="18" charset="0"/>
              </a:rPr>
              <a:t>Информация ограниченного доступа, не содержащая сведения составляющие ГТ</a:t>
            </a:r>
            <a:endParaRPr lang="ru-RU" sz="1400" dirty="0">
              <a:latin typeface="Times New Roman" pitchFamily="18" charset="0"/>
              <a:cs typeface="Times New Roman" pitchFamily="18" charset="0"/>
            </a:endParaRPr>
          </a:p>
        </p:txBody>
      </p:sp>
      <p:sp>
        <p:nvSpPr>
          <p:cNvPr id="40" name="Прямоугольник 39"/>
          <p:cNvSpPr/>
          <p:nvPr/>
        </p:nvSpPr>
        <p:spPr>
          <a:xfrm>
            <a:off x="7236296" y="710133"/>
            <a:ext cx="1809102" cy="1600438"/>
          </a:xfrm>
          <a:prstGeom prst="rect">
            <a:avLst/>
          </a:prstGeom>
          <a:solidFill>
            <a:schemeClr val="bg2">
              <a:lumMod val="20000"/>
              <a:lumOff val="80000"/>
            </a:schemeClr>
          </a:solidFill>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1400" dirty="0" smtClean="0">
                <a:latin typeface="Times New Roman" pitchFamily="18" charset="0"/>
                <a:cs typeface="Times New Roman" pitchFamily="18" charset="0"/>
              </a:rPr>
              <a:t>Информация, которая в соответствии с ФЗ подлежит предоставлению или распространению</a:t>
            </a:r>
          </a:p>
          <a:p>
            <a:pPr algn="ctr"/>
            <a:r>
              <a:rPr lang="ru-RU" sz="1400" dirty="0" smtClean="0">
                <a:latin typeface="Times New Roman" pitchFamily="18" charset="0"/>
                <a:cs typeface="Times New Roman" pitchFamily="18" charset="0"/>
              </a:rPr>
              <a:t>(Сайты гос. органов) </a:t>
            </a:r>
            <a:endParaRPr lang="ru-RU" sz="1400" dirty="0">
              <a:latin typeface="Times New Roman" pitchFamily="18" charset="0"/>
              <a:cs typeface="Times New Roman" pitchFamily="18" charset="0"/>
            </a:endParaRPr>
          </a:p>
        </p:txBody>
      </p:sp>
      <p:sp>
        <p:nvSpPr>
          <p:cNvPr id="48" name="Прямоугольник 47"/>
          <p:cNvSpPr/>
          <p:nvPr/>
        </p:nvSpPr>
        <p:spPr>
          <a:xfrm>
            <a:off x="7236296" y="2952453"/>
            <a:ext cx="1809102" cy="738664"/>
          </a:xfrm>
          <a:prstGeom prst="rect">
            <a:avLst/>
          </a:prstGeom>
          <a:solidFill>
            <a:schemeClr val="bg2">
              <a:lumMod val="20000"/>
              <a:lumOff val="80000"/>
            </a:schemeClr>
          </a:solidFill>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1400" dirty="0" smtClean="0">
                <a:latin typeface="Constantia" pitchFamily="18" charset="0"/>
              </a:rPr>
              <a:t>Приказ ФСБ России и ФСТЭК России №</a:t>
            </a:r>
            <a:r>
              <a:rPr lang="ru-RU" sz="1400" dirty="0" smtClean="0">
                <a:latin typeface="Times New Roman" pitchFamily="18" charset="0"/>
                <a:cs typeface="Times New Roman" pitchFamily="18" charset="0"/>
              </a:rPr>
              <a:t>416/489</a:t>
            </a:r>
            <a:endParaRPr lang="ru-RU" sz="1400" dirty="0">
              <a:latin typeface="Times New Roman" pitchFamily="18" charset="0"/>
              <a:cs typeface="Times New Roman" pitchFamily="18" charset="0"/>
            </a:endParaRPr>
          </a:p>
        </p:txBody>
      </p:sp>
      <p:sp>
        <p:nvSpPr>
          <p:cNvPr id="49" name="Стрелка вниз 48"/>
          <p:cNvSpPr/>
          <p:nvPr/>
        </p:nvSpPr>
        <p:spPr>
          <a:xfrm>
            <a:off x="7941566" y="2420888"/>
            <a:ext cx="428628" cy="418091"/>
          </a:xfrm>
          <a:prstGeom prst="downArrow">
            <a:avLst>
              <a:gd name="adj1" fmla="val 50000"/>
              <a:gd name="adj2" fmla="val 30383"/>
            </a:avLst>
          </a:prstGeom>
          <a:effectLst>
            <a:outerShdw blurRad="50800" dist="50800" dir="5400000" algn="ctr" rotWithShape="0">
              <a:schemeClr val="tx1"/>
            </a:outerShdw>
          </a:effectLst>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ru-RU" sz="1600" dirty="0"/>
          </a:p>
        </p:txBody>
      </p:sp>
    </p:spTree>
    <p:extLst>
      <p:ext uri="{BB962C8B-B14F-4D97-AF65-F5344CB8AC3E}">
        <p14:creationId xmlns:p14="http://schemas.microsoft.com/office/powerpoint/2010/main" val="7526808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CBFD1E69-247A-4B02-8A0A-DEA4495C32CB}" type="slidenum">
              <a:rPr lang="ru-RU" smtClean="0"/>
              <a:pPr>
                <a:defRPr/>
              </a:pPr>
              <a:t>71</a:t>
            </a:fld>
            <a:endParaRPr lang="ru-RU" dirty="0"/>
          </a:p>
        </p:txBody>
      </p:sp>
      <p:sp>
        <p:nvSpPr>
          <p:cNvPr id="3" name="Скругленный прямоугольник 2"/>
          <p:cNvSpPr/>
          <p:nvPr/>
        </p:nvSpPr>
        <p:spPr>
          <a:xfrm>
            <a:off x="365313" y="3501008"/>
            <a:ext cx="7920880" cy="72008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800" dirty="0" smtClean="0"/>
              <a:t>Эксплуатация ОИ</a:t>
            </a:r>
            <a:endParaRPr lang="ru-RU" sz="2800" dirty="0"/>
          </a:p>
        </p:txBody>
      </p:sp>
      <p:sp>
        <p:nvSpPr>
          <p:cNvPr id="4" name="Скругленный прямоугольник 3"/>
          <p:cNvSpPr/>
          <p:nvPr/>
        </p:nvSpPr>
        <p:spPr>
          <a:xfrm>
            <a:off x="395536" y="1196752"/>
            <a:ext cx="5472608" cy="7200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dirty="0" smtClean="0"/>
              <a:t>Характеристики ОИ</a:t>
            </a:r>
            <a:endParaRPr lang="ru-RU" sz="2000" dirty="0"/>
          </a:p>
        </p:txBody>
      </p:sp>
      <p:sp>
        <p:nvSpPr>
          <p:cNvPr id="5" name="Скругленный прямоугольник 4"/>
          <p:cNvSpPr/>
          <p:nvPr/>
        </p:nvSpPr>
        <p:spPr>
          <a:xfrm>
            <a:off x="2555776" y="2348880"/>
            <a:ext cx="3312368"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000" dirty="0" smtClean="0"/>
              <a:t>Особенности создания и  аттестации</a:t>
            </a:r>
            <a:endParaRPr lang="ru-RU" sz="2000" dirty="0"/>
          </a:p>
        </p:txBody>
      </p:sp>
      <p:sp>
        <p:nvSpPr>
          <p:cNvPr id="6" name="Стрелка вниз 5"/>
          <p:cNvSpPr/>
          <p:nvPr/>
        </p:nvSpPr>
        <p:spPr>
          <a:xfrm>
            <a:off x="3133868" y="1988839"/>
            <a:ext cx="576064" cy="288033"/>
          </a:xfrm>
          <a:prstGeom prst="downArrow">
            <a:avLst>
              <a:gd name="adj1" fmla="val 50000"/>
              <a:gd name="adj2" fmla="val 26244"/>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
        <p:nvSpPr>
          <p:cNvPr id="7" name="Стрелка вниз 6"/>
          <p:cNvSpPr/>
          <p:nvPr/>
        </p:nvSpPr>
        <p:spPr>
          <a:xfrm>
            <a:off x="3923928" y="3150906"/>
            <a:ext cx="576064" cy="288033"/>
          </a:xfrm>
          <a:prstGeom prst="downArrow">
            <a:avLst>
              <a:gd name="adj1" fmla="val 50000"/>
              <a:gd name="adj2" fmla="val 26244"/>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
        <p:nvSpPr>
          <p:cNvPr id="8" name="Стрелка вниз 7"/>
          <p:cNvSpPr/>
          <p:nvPr/>
        </p:nvSpPr>
        <p:spPr>
          <a:xfrm>
            <a:off x="1763688" y="2010339"/>
            <a:ext cx="576064" cy="1428600"/>
          </a:xfrm>
          <a:prstGeom prst="downArrow">
            <a:avLst>
              <a:gd name="adj1" fmla="val 50000"/>
              <a:gd name="adj2" fmla="val 26244"/>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graphicFrame>
        <p:nvGraphicFramePr>
          <p:cNvPr id="10" name="Схема 9"/>
          <p:cNvGraphicFramePr/>
          <p:nvPr>
            <p:extLst/>
          </p:nvPr>
        </p:nvGraphicFramePr>
        <p:xfrm>
          <a:off x="4211960" y="692696"/>
          <a:ext cx="2664296" cy="1656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Схема 10"/>
          <p:cNvGraphicFramePr/>
          <p:nvPr>
            <p:extLst>
              <p:ext uri="{D42A27DB-BD31-4B8C-83A1-F6EECF244321}">
                <p14:modId xmlns:p14="http://schemas.microsoft.com/office/powerpoint/2010/main" val="1385446190"/>
              </p:ext>
            </p:extLst>
          </p:nvPr>
        </p:nvGraphicFramePr>
        <p:xfrm>
          <a:off x="4427984" y="1484784"/>
          <a:ext cx="3672408" cy="23920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3" name="Схема 12"/>
          <p:cNvGraphicFramePr/>
          <p:nvPr>
            <p:extLst/>
          </p:nvPr>
        </p:nvGraphicFramePr>
        <p:xfrm>
          <a:off x="1979712" y="4005063"/>
          <a:ext cx="6096000" cy="286916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5" name="Прямоугольник 14"/>
          <p:cNvSpPr/>
          <p:nvPr/>
        </p:nvSpPr>
        <p:spPr>
          <a:xfrm>
            <a:off x="0" y="0"/>
            <a:ext cx="9144000" cy="584775"/>
          </a:xfrm>
          <a:prstGeom prst="rect">
            <a:avLst/>
          </a:prstGeom>
          <a:ln>
            <a:solidFill>
              <a:schemeClr val="accent1"/>
            </a:solidFill>
          </a:ln>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marL="895350" algn="ctr" fontAlgn="auto">
              <a:spcBef>
                <a:spcPts val="0"/>
              </a:spcBef>
              <a:spcAft>
                <a:spcPts val="0"/>
              </a:spcAft>
              <a:defRPr/>
            </a:pPr>
            <a:r>
              <a:rPr lang="ru-RU" sz="3200" b="1" dirty="0" smtClean="0">
                <a:ln w="3175" cap="rnd">
                  <a:solidFill>
                    <a:schemeClr val="tx1"/>
                  </a:solidFill>
                </a:ln>
                <a:blipFill>
                  <a:blip r:embed="rId17"/>
                  <a:tile tx="0" ty="0" sx="100000" sy="100000" flip="none" algn="tl"/>
                </a:blipFill>
                <a:effectLst>
                  <a:outerShdw blurRad="50800" dist="50800" dir="5400000" algn="ctr" rotWithShape="0">
                    <a:schemeClr val="tx1"/>
                  </a:outerShdw>
                </a:effectLst>
              </a:rPr>
              <a:t>Эксплуатация объектов информатизации</a:t>
            </a:r>
            <a:endParaRPr lang="ru-RU" sz="3200" dirty="0">
              <a:effectLst>
                <a:outerShdw blurRad="50800" dist="50800" dir="5400000" algn="ctr" rotWithShape="0">
                  <a:schemeClr val="tx1"/>
                </a:outerShdw>
              </a:effectLst>
            </a:endParaRPr>
          </a:p>
        </p:txBody>
      </p:sp>
    </p:spTree>
    <p:extLst>
      <p:ext uri="{BB962C8B-B14F-4D97-AF65-F5344CB8AC3E}">
        <p14:creationId xmlns:p14="http://schemas.microsoft.com/office/powerpoint/2010/main" val="32715215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0"/>
                                        </p:tgtEl>
                                        <p:attrNameLst>
                                          <p:attrName>style.visibility</p:attrName>
                                        </p:attrNameLst>
                                      </p:cBhvr>
                                      <p:to>
                                        <p:strVal val="hidden"/>
                                      </p:to>
                                    </p:set>
                                  </p:childTnLst>
                                </p:cTn>
                              </p:par>
                            </p:childTnLst>
                          </p:cTn>
                        </p:par>
                        <p:par>
                          <p:cTn id="21" fill="hold">
                            <p:stCondLst>
                              <p:cond delay="0"/>
                            </p:stCondLst>
                            <p:childTnLst>
                              <p:par>
                                <p:cTn id="22" presetID="22" presetClass="entr" presetSubtype="4"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par>
                          <p:cTn id="29" fill="hold">
                            <p:stCondLst>
                              <p:cond delay="1000"/>
                            </p:stCondLst>
                            <p:childTnLst>
                              <p:par>
                                <p:cTn id="30" presetID="22" presetClass="entr" presetSubtype="4"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1"/>
                                        </p:tgtEl>
                                        <p:attrNameLst>
                                          <p:attrName>style.visibility</p:attrName>
                                        </p:attrNameLst>
                                      </p:cBhvr>
                                      <p:to>
                                        <p:strVal val="hidden"/>
                                      </p:to>
                                    </p:set>
                                  </p:childTnLst>
                                </p:cTn>
                              </p:par>
                            </p:childTnLst>
                          </p:cTn>
                        </p:par>
                        <p:par>
                          <p:cTn id="42" fill="hold">
                            <p:stCondLst>
                              <p:cond delay="0"/>
                            </p:stCondLst>
                            <p:childTnLst>
                              <p:par>
                                <p:cTn id="43" presetID="22" presetClass="entr" presetSubtype="4"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Graphic spid="10" grpId="0">
        <p:bldAsOne/>
      </p:bldGraphic>
      <p:bldGraphic spid="10" grpId="1">
        <p:bldAsOne/>
      </p:bldGraphic>
      <p:bldGraphic spid="11" grpId="0">
        <p:bldAsOne/>
      </p:bldGraphic>
      <p:bldGraphic spid="11" grpId="1">
        <p:bldAsOne/>
      </p:bldGraphic>
      <p:bldGraphic spid="13" grpId="0">
        <p:bldAsOne/>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CBFD1E69-247A-4B02-8A0A-DEA4495C32CB}" type="slidenum">
              <a:rPr lang="ru-RU" smtClean="0"/>
              <a:pPr>
                <a:defRPr/>
              </a:pPr>
              <a:t>72</a:t>
            </a:fld>
            <a:endParaRPr lang="ru-RU" dirty="0"/>
          </a:p>
        </p:txBody>
      </p:sp>
      <p:sp>
        <p:nvSpPr>
          <p:cNvPr id="3" name="Скругленный прямоугольник 2"/>
          <p:cNvSpPr/>
          <p:nvPr/>
        </p:nvSpPr>
        <p:spPr>
          <a:xfrm>
            <a:off x="0" y="-5762"/>
            <a:ext cx="9144000" cy="919401"/>
          </a:xfrm>
          <a:prstGeom prst="round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ru-RU" sz="2400" b="1" dirty="0" smtClean="0">
                <a:ln w="3175" cap="rnd">
                  <a:solidFill>
                    <a:schemeClr val="tx1"/>
                  </a:solidFill>
                </a:ln>
                <a:blipFill>
                  <a:blip r:embed="rId2"/>
                  <a:tile tx="0" ty="0" sx="100000" sy="100000" flip="none" algn="tl"/>
                </a:blipFill>
                <a:effectLst>
                  <a:outerShdw blurRad="50800" dist="50800" dir="5400000" algn="ctr" rotWithShape="0">
                    <a:schemeClr val="tx1"/>
                  </a:outerShdw>
                </a:effectLst>
              </a:rPr>
              <a:t>НЕСАНКЦИОНИРОВАННЫЙ ДОСТУП К ИНФОРМАЦИИ, ОБРАБАТЫВАЕМОЙ АВТОМАТИЗИРОВАНННЫМИ СИТЕМАМИ</a:t>
            </a:r>
            <a:endParaRPr lang="ru-RU" sz="2400" b="1" dirty="0">
              <a:ln w="3175" cap="rnd">
                <a:solidFill>
                  <a:schemeClr val="tx1"/>
                </a:solidFill>
              </a:ln>
              <a:blipFill>
                <a:blip r:embed="rId2"/>
                <a:tile tx="0" ty="0" sx="100000" sy="100000" flip="none" algn="tl"/>
              </a:blipFill>
              <a:effectLst>
                <a:outerShdw blurRad="50800" dist="50800" dir="5400000" algn="ctr" rotWithShape="0">
                  <a:schemeClr val="tx1"/>
                </a:outerShdw>
              </a:effectLst>
            </a:endParaRPr>
          </a:p>
        </p:txBody>
      </p:sp>
      <p:sp>
        <p:nvSpPr>
          <p:cNvPr id="8" name="Прямоугольник 7"/>
          <p:cNvSpPr/>
          <p:nvPr/>
        </p:nvSpPr>
        <p:spPr>
          <a:xfrm>
            <a:off x="467544" y="2555745"/>
            <a:ext cx="8561059" cy="369332"/>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ru-RU" dirty="0"/>
              <a:t>управление (администрирование) системой защиты информации </a:t>
            </a:r>
            <a:r>
              <a:rPr lang="ru-RU" dirty="0" smtClean="0"/>
              <a:t>ИС</a:t>
            </a:r>
            <a:endParaRPr lang="ru-RU" dirty="0"/>
          </a:p>
        </p:txBody>
      </p:sp>
      <p:sp>
        <p:nvSpPr>
          <p:cNvPr id="9" name="Прямоугольник 8"/>
          <p:cNvSpPr/>
          <p:nvPr/>
        </p:nvSpPr>
        <p:spPr>
          <a:xfrm>
            <a:off x="467543" y="3059801"/>
            <a:ext cx="8561059" cy="369332"/>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ru-RU" dirty="0"/>
              <a:t>выявление инцидентов и реагирование на них</a:t>
            </a:r>
          </a:p>
        </p:txBody>
      </p:sp>
      <p:sp>
        <p:nvSpPr>
          <p:cNvPr id="10" name="Прямоугольник 9"/>
          <p:cNvSpPr/>
          <p:nvPr/>
        </p:nvSpPr>
        <p:spPr>
          <a:xfrm>
            <a:off x="467544" y="3563857"/>
            <a:ext cx="8561057" cy="369332"/>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ru-RU" dirty="0"/>
              <a:t>управление конфигурацией аттестованной </a:t>
            </a:r>
            <a:r>
              <a:rPr lang="ru-RU" dirty="0" smtClean="0"/>
              <a:t>ИС и </a:t>
            </a:r>
            <a:r>
              <a:rPr lang="ru-RU" dirty="0"/>
              <a:t>ее системы </a:t>
            </a:r>
            <a:r>
              <a:rPr lang="ru-RU" dirty="0" smtClean="0"/>
              <a:t>ЗИ</a:t>
            </a:r>
            <a:endParaRPr lang="ru-RU" dirty="0"/>
          </a:p>
        </p:txBody>
      </p:sp>
      <p:sp>
        <p:nvSpPr>
          <p:cNvPr id="11" name="Прямоугольник 10"/>
          <p:cNvSpPr/>
          <p:nvPr/>
        </p:nvSpPr>
        <p:spPr>
          <a:xfrm>
            <a:off x="467544" y="4067913"/>
            <a:ext cx="8561059" cy="646331"/>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ru-RU" dirty="0"/>
              <a:t>контроль (мониторинг) за обеспечением уровня защищенности информации, содержащейся в информационной системе</a:t>
            </a:r>
          </a:p>
        </p:txBody>
      </p:sp>
      <p:sp>
        <p:nvSpPr>
          <p:cNvPr id="12" name="Прямоугольник 11"/>
          <p:cNvSpPr/>
          <p:nvPr/>
        </p:nvSpPr>
        <p:spPr>
          <a:xfrm>
            <a:off x="136280" y="1916965"/>
            <a:ext cx="8892321" cy="369332"/>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marL="137160" indent="0">
              <a:buNone/>
            </a:pPr>
            <a:r>
              <a:rPr lang="ru-RU" b="1" dirty="0" smtClean="0">
                <a:ln w="3175" cap="rnd">
                  <a:solidFill>
                    <a:schemeClr val="tx1"/>
                  </a:solidFill>
                </a:ln>
                <a:blipFill>
                  <a:blip r:embed="rId2"/>
                  <a:tile tx="0" ty="0" sx="100000" sy="100000" flip="none" algn="tl"/>
                </a:blipFill>
                <a:effectLst>
                  <a:outerShdw blurRad="50800" dist="50800" dir="5400000" algn="ctr" rotWithShape="0">
                    <a:schemeClr val="tx1"/>
                  </a:outerShdw>
                </a:effectLst>
              </a:rPr>
              <a:t>ПУНКТ 18. ОБЕСПЕЧЕНИЕ ЗАЩИТЫ ИНФОРМАЦИИ </a:t>
            </a:r>
            <a:r>
              <a:rPr lang="ru-RU" b="1" dirty="0">
                <a:ln w="3175" cap="rnd">
                  <a:solidFill>
                    <a:schemeClr val="tx1"/>
                  </a:solidFill>
                </a:ln>
                <a:blipFill>
                  <a:blip r:embed="rId2"/>
                  <a:tile tx="0" ty="0" sx="100000" sy="100000" flip="none" algn="tl"/>
                </a:blipFill>
                <a:effectLst>
                  <a:outerShdw blurRad="50800" dist="50800" dir="5400000" algn="ctr" rotWithShape="0">
                    <a:schemeClr val="tx1"/>
                  </a:outerShdw>
                </a:effectLst>
              </a:rPr>
              <a:t>В ХОДЕ ЭКСПЛУАТАЦИИ</a:t>
            </a:r>
            <a:endParaRPr lang="ru-RU" b="1" dirty="0">
              <a:ln w="3175" cap="rnd">
                <a:solidFill>
                  <a:schemeClr val="tx1"/>
                </a:solidFill>
              </a:ln>
              <a:blipFill>
                <a:blip r:embed="rId2"/>
                <a:tile tx="0" ty="0" sx="100000" sy="100000" flip="none" algn="tl"/>
              </a:blipFill>
              <a:effectLst>
                <a:outerShdw blurRad="50800" dist="50800" dir="5400000" algn="ctr" rotWithShape="0">
                  <a:schemeClr val="tx1"/>
                </a:outerShdw>
              </a:effectLst>
              <a:latin typeface="Times New Roman" pitchFamily="18" charset="0"/>
              <a:cs typeface="Times New Roman" pitchFamily="18" charset="0"/>
            </a:endParaRPr>
          </a:p>
        </p:txBody>
      </p:sp>
      <p:sp>
        <p:nvSpPr>
          <p:cNvPr id="13" name="Прямоугольник 12"/>
          <p:cNvSpPr/>
          <p:nvPr/>
        </p:nvSpPr>
        <p:spPr>
          <a:xfrm>
            <a:off x="148640" y="1356526"/>
            <a:ext cx="8892321" cy="369332"/>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marL="137160" indent="0">
              <a:buNone/>
            </a:pPr>
            <a:r>
              <a:rPr lang="ru-RU" b="1" dirty="0" smtClean="0">
                <a:ln w="3175" cap="rnd">
                  <a:solidFill>
                    <a:schemeClr val="tx1"/>
                  </a:solidFill>
                </a:ln>
                <a:blipFill>
                  <a:blip r:embed="rId2"/>
                  <a:tile tx="0" ty="0" sx="100000" sy="100000" flip="none" algn="tl"/>
                </a:blipFill>
                <a:effectLst>
                  <a:outerShdw blurRad="50800" dist="50800" dir="5400000" algn="ctr" rotWithShape="0">
                    <a:schemeClr val="tx1"/>
                  </a:outerShdw>
                </a:effectLst>
              </a:rPr>
              <a:t>ПРИКАЗ ФСТЭК РОССИИ № 17</a:t>
            </a:r>
            <a:endParaRPr lang="ru-RU" b="1" dirty="0">
              <a:ln w="3175" cap="rnd">
                <a:solidFill>
                  <a:schemeClr val="tx1"/>
                </a:solidFill>
              </a:ln>
              <a:blipFill>
                <a:blip r:embed="rId2"/>
                <a:tile tx="0" ty="0" sx="100000" sy="100000" flip="none" algn="tl"/>
              </a:blipFill>
              <a:effectLst>
                <a:outerShdw blurRad="50800" dist="50800" dir="5400000" algn="ctr" rotWithShape="0">
                  <a:schemeClr val="tx1"/>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2031579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CBFD1E69-247A-4B02-8A0A-DEA4495C32CB}" type="slidenum">
              <a:rPr lang="ru-RU" smtClean="0"/>
              <a:pPr>
                <a:defRPr/>
              </a:pPr>
              <a:t>73</a:t>
            </a:fld>
            <a:endParaRPr lang="ru-RU" dirty="0"/>
          </a:p>
        </p:txBody>
      </p:sp>
      <p:sp>
        <p:nvSpPr>
          <p:cNvPr id="3" name="Прямоугольник 2"/>
          <p:cNvSpPr/>
          <p:nvPr/>
        </p:nvSpPr>
        <p:spPr>
          <a:xfrm>
            <a:off x="844890" y="1196752"/>
            <a:ext cx="2050008" cy="1194023"/>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ru-RU" sz="1000" dirty="0" smtClean="0">
                <a:solidFill>
                  <a:prstClr val="black"/>
                </a:solidFill>
                <a:latin typeface="Arial" pitchFamily="34" charset="0"/>
                <a:cs typeface="Arial" pitchFamily="34" charset="0"/>
              </a:rPr>
              <a:t>Руководство по менеджменту риска информационной безопасности</a:t>
            </a:r>
            <a:r>
              <a:rPr lang="ru-RU" sz="1000" dirty="0">
                <a:solidFill>
                  <a:prstClr val="black"/>
                </a:solidFill>
                <a:latin typeface="Arial" pitchFamily="34" charset="0"/>
                <a:cs typeface="Arial" pitchFamily="34" charset="0"/>
              </a:rPr>
              <a:t> </a:t>
            </a:r>
            <a:r>
              <a:rPr lang="ru-RU" sz="1000" dirty="0" smtClean="0">
                <a:solidFill>
                  <a:prstClr val="black"/>
                </a:solidFill>
                <a:latin typeface="Arial" pitchFamily="34" charset="0"/>
                <a:cs typeface="Arial" pitchFamily="34" charset="0"/>
              </a:rPr>
              <a:t>(ИБ) </a:t>
            </a:r>
            <a:br>
              <a:rPr lang="ru-RU" sz="1000" dirty="0" smtClean="0">
                <a:solidFill>
                  <a:prstClr val="black"/>
                </a:solidFill>
                <a:latin typeface="Arial" pitchFamily="34" charset="0"/>
                <a:cs typeface="Arial" pitchFamily="34" charset="0"/>
              </a:rPr>
            </a:br>
            <a:r>
              <a:rPr lang="ru-RU" sz="1000" dirty="0" smtClean="0">
                <a:solidFill>
                  <a:prstClr val="black"/>
                </a:solidFill>
                <a:latin typeface="Arial" pitchFamily="34" charset="0"/>
                <a:cs typeface="Arial" pitchFamily="34" charset="0"/>
              </a:rPr>
              <a:t>в организации (в части</a:t>
            </a:r>
            <a:r>
              <a:rPr lang="ru-RU" sz="500" dirty="0" smtClean="0">
                <a:solidFill>
                  <a:prstClr val="black"/>
                </a:solidFill>
                <a:latin typeface="Arial" pitchFamily="34" charset="0"/>
                <a:cs typeface="Arial" pitchFamily="34" charset="0"/>
              </a:rPr>
              <a:t> </a:t>
            </a:r>
            <a:r>
              <a:rPr lang="ru-RU" sz="1000" dirty="0" smtClean="0">
                <a:solidFill>
                  <a:prstClr val="black"/>
                </a:solidFill>
                <a:latin typeface="Arial" pitchFamily="34" charset="0"/>
                <a:cs typeface="Arial" pitchFamily="34" charset="0"/>
              </a:rPr>
              <a:t>влияния </a:t>
            </a:r>
            <a:br>
              <a:rPr lang="ru-RU" sz="1000" dirty="0" smtClean="0">
                <a:solidFill>
                  <a:prstClr val="black"/>
                </a:solidFill>
                <a:latin typeface="Arial" pitchFamily="34" charset="0"/>
                <a:cs typeface="Arial" pitchFamily="34" charset="0"/>
              </a:rPr>
            </a:br>
            <a:r>
              <a:rPr lang="ru-RU" sz="1000" dirty="0" smtClean="0">
                <a:solidFill>
                  <a:prstClr val="black"/>
                </a:solidFill>
                <a:latin typeface="Arial" pitchFamily="34" charset="0"/>
                <a:cs typeface="Arial" pitchFamily="34" charset="0"/>
              </a:rPr>
              <a:t>на требования к техническим </a:t>
            </a:r>
            <a:br>
              <a:rPr lang="ru-RU" sz="1000" dirty="0" smtClean="0">
                <a:solidFill>
                  <a:prstClr val="black"/>
                </a:solidFill>
                <a:latin typeface="Arial" pitchFamily="34" charset="0"/>
                <a:cs typeface="Arial" pitchFamily="34" charset="0"/>
              </a:rPr>
            </a:br>
            <a:r>
              <a:rPr lang="ru-RU" sz="1000" dirty="0" smtClean="0">
                <a:solidFill>
                  <a:prstClr val="black"/>
                </a:solidFill>
                <a:latin typeface="Arial" pitchFamily="34" charset="0"/>
                <a:cs typeface="Arial" pitchFamily="34" charset="0"/>
              </a:rPr>
              <a:t>и программным средствам)</a:t>
            </a:r>
            <a:endParaRPr lang="ru-RU" sz="1000" dirty="0">
              <a:solidFill>
                <a:prstClr val="black"/>
              </a:solidFill>
              <a:latin typeface="Arial" pitchFamily="34" charset="0"/>
              <a:cs typeface="Arial" pitchFamily="34" charset="0"/>
            </a:endParaRPr>
          </a:p>
        </p:txBody>
      </p:sp>
      <p:sp>
        <p:nvSpPr>
          <p:cNvPr id="4" name="Прямоугольник 3"/>
          <p:cNvSpPr/>
          <p:nvPr/>
        </p:nvSpPr>
        <p:spPr>
          <a:xfrm>
            <a:off x="847878" y="2588168"/>
            <a:ext cx="2047020" cy="1291682"/>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ru-RU" sz="1000" dirty="0" smtClean="0">
                <a:solidFill>
                  <a:prstClr val="black"/>
                </a:solidFill>
                <a:latin typeface="Arial" pitchFamily="34" charset="0"/>
                <a:cs typeface="Arial" pitchFamily="34" charset="0"/>
              </a:rPr>
              <a:t>Критерии оценки </a:t>
            </a:r>
          </a:p>
          <a:p>
            <a:pPr algn="ctr"/>
            <a:r>
              <a:rPr lang="ru-RU" sz="1000" dirty="0" smtClean="0">
                <a:solidFill>
                  <a:prstClr val="black"/>
                </a:solidFill>
                <a:latin typeface="Arial" pitchFamily="34" charset="0"/>
                <a:cs typeface="Arial" pitchFamily="34" charset="0"/>
              </a:rPr>
              <a:t>и рекомендации</a:t>
            </a:r>
            <a:r>
              <a:rPr lang="ru-RU" sz="1000" dirty="0">
                <a:solidFill>
                  <a:prstClr val="black"/>
                </a:solidFill>
                <a:latin typeface="Arial" pitchFamily="34" charset="0"/>
                <a:cs typeface="Arial" pitchFamily="34" charset="0"/>
              </a:rPr>
              <a:t> </a:t>
            </a:r>
            <a:r>
              <a:rPr lang="ru-RU" sz="1000" dirty="0" smtClean="0">
                <a:solidFill>
                  <a:prstClr val="black"/>
                </a:solidFill>
                <a:latin typeface="Arial" pitchFamily="34" charset="0"/>
                <a:cs typeface="Arial" pitchFamily="34" charset="0"/>
              </a:rPr>
              <a:t>по оценке аспектов безопасности, связанных как</a:t>
            </a:r>
          </a:p>
          <a:p>
            <a:pPr algn="ctr"/>
            <a:r>
              <a:rPr lang="ru-RU" sz="1000" dirty="0" smtClean="0">
                <a:solidFill>
                  <a:prstClr val="black"/>
                </a:solidFill>
                <a:latin typeface="Arial" pitchFamily="34" charset="0"/>
                <a:cs typeface="Arial" pitchFamily="34" charset="0"/>
              </a:rPr>
              <a:t>с информационными технологиями, </a:t>
            </a:r>
          </a:p>
          <a:p>
            <a:pPr algn="ctr"/>
            <a:r>
              <a:rPr lang="ru-RU" sz="1000" dirty="0" smtClean="0">
                <a:solidFill>
                  <a:prstClr val="black"/>
                </a:solidFill>
                <a:latin typeface="Arial" pitchFamily="34" charset="0"/>
                <a:cs typeface="Arial" pitchFamily="34" charset="0"/>
              </a:rPr>
              <a:t>так и с применением их в АС</a:t>
            </a:r>
            <a:endParaRPr lang="ru-RU" sz="1000" dirty="0">
              <a:solidFill>
                <a:prstClr val="black"/>
              </a:solidFill>
              <a:latin typeface="Arial" pitchFamily="34" charset="0"/>
              <a:cs typeface="Arial" pitchFamily="34" charset="0"/>
            </a:endParaRPr>
          </a:p>
        </p:txBody>
      </p:sp>
      <p:sp>
        <p:nvSpPr>
          <p:cNvPr id="5" name="Прямоугольник 4"/>
          <p:cNvSpPr/>
          <p:nvPr/>
        </p:nvSpPr>
        <p:spPr>
          <a:xfrm>
            <a:off x="847878" y="4062413"/>
            <a:ext cx="2047020" cy="943308"/>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ru-RU" sz="1000" dirty="0" smtClean="0">
                <a:solidFill>
                  <a:prstClr val="black"/>
                </a:solidFill>
                <a:latin typeface="Arial" pitchFamily="34" charset="0"/>
                <a:cs typeface="Arial" pitchFamily="34" charset="0"/>
              </a:rPr>
              <a:t>Требования к управлению проектом для обеспечения эффективного достижения целей проекта</a:t>
            </a:r>
            <a:endParaRPr lang="ru-RU" sz="1000" dirty="0">
              <a:solidFill>
                <a:prstClr val="black"/>
              </a:solidFill>
              <a:latin typeface="Arial" pitchFamily="34" charset="0"/>
              <a:cs typeface="Arial" pitchFamily="34" charset="0"/>
            </a:endParaRPr>
          </a:p>
        </p:txBody>
      </p:sp>
      <p:sp>
        <p:nvSpPr>
          <p:cNvPr id="6" name="Прямоугольник 5"/>
          <p:cNvSpPr/>
          <p:nvPr/>
        </p:nvSpPr>
        <p:spPr>
          <a:xfrm>
            <a:off x="860490" y="5215120"/>
            <a:ext cx="2050009" cy="1480530"/>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ru-RU" sz="1000" dirty="0" smtClean="0">
                <a:solidFill>
                  <a:prstClr val="black"/>
                </a:solidFill>
                <a:latin typeface="Arial" pitchFamily="34" charset="0"/>
                <a:cs typeface="Arial" pitchFamily="34" charset="0"/>
              </a:rPr>
              <a:t>Минимум действий, выполняемых оценщиком </a:t>
            </a:r>
          </a:p>
          <a:p>
            <a:pPr algn="ctr"/>
            <a:r>
              <a:rPr lang="ru-RU" sz="1000" dirty="0" smtClean="0">
                <a:solidFill>
                  <a:prstClr val="black"/>
                </a:solidFill>
                <a:latin typeface="Arial" pitchFamily="34" charset="0"/>
                <a:cs typeface="Arial" pitchFamily="34" charset="0"/>
              </a:rPr>
              <a:t>при проведении оценки </a:t>
            </a:r>
            <a:br>
              <a:rPr lang="ru-RU" sz="1000" dirty="0" smtClean="0">
                <a:solidFill>
                  <a:prstClr val="black"/>
                </a:solidFill>
                <a:latin typeface="Arial" pitchFamily="34" charset="0"/>
                <a:cs typeface="Arial" pitchFamily="34" charset="0"/>
              </a:rPr>
            </a:br>
            <a:r>
              <a:rPr lang="ru-RU" sz="1000" dirty="0" smtClean="0">
                <a:solidFill>
                  <a:prstClr val="black"/>
                </a:solidFill>
                <a:latin typeface="Arial" pitchFamily="34" charset="0"/>
                <a:cs typeface="Arial" pitchFamily="34" charset="0"/>
              </a:rPr>
              <a:t>по ГОСТ Р ИСО/МЭК 15408</a:t>
            </a:r>
            <a:br>
              <a:rPr lang="ru-RU" sz="1000" dirty="0" smtClean="0">
                <a:solidFill>
                  <a:prstClr val="black"/>
                </a:solidFill>
                <a:latin typeface="Arial" pitchFamily="34" charset="0"/>
                <a:cs typeface="Arial" pitchFamily="34" charset="0"/>
              </a:rPr>
            </a:br>
            <a:r>
              <a:rPr lang="ru-RU" sz="1000" dirty="0" smtClean="0">
                <a:solidFill>
                  <a:prstClr val="black"/>
                </a:solidFill>
                <a:latin typeface="Arial" pitchFamily="34" charset="0"/>
                <a:cs typeface="Arial" pitchFamily="34" charset="0"/>
              </a:rPr>
              <a:t> с использованием критериев </a:t>
            </a:r>
          </a:p>
          <a:p>
            <a:pPr algn="ctr"/>
            <a:r>
              <a:rPr lang="ru-RU" sz="1000" dirty="0" smtClean="0">
                <a:solidFill>
                  <a:prstClr val="black"/>
                </a:solidFill>
                <a:latin typeface="Arial" pitchFamily="34" charset="0"/>
                <a:cs typeface="Arial" pitchFamily="34" charset="0"/>
              </a:rPr>
              <a:t>и свидетельств оценки, определенных</a:t>
            </a:r>
            <a:br>
              <a:rPr lang="ru-RU" sz="1000" dirty="0" smtClean="0">
                <a:solidFill>
                  <a:prstClr val="black"/>
                </a:solidFill>
                <a:latin typeface="Arial" pitchFamily="34" charset="0"/>
                <a:cs typeface="Arial" pitchFamily="34" charset="0"/>
              </a:rPr>
            </a:br>
            <a:r>
              <a:rPr lang="ru-RU" sz="1000" dirty="0" smtClean="0">
                <a:solidFill>
                  <a:prstClr val="black"/>
                </a:solidFill>
                <a:latin typeface="Arial" pitchFamily="34" charset="0"/>
                <a:cs typeface="Arial" pitchFamily="34" charset="0"/>
              </a:rPr>
              <a:t> в ГОСТ Р ИСО/МЭК 15408</a:t>
            </a:r>
            <a:endParaRPr lang="ru-RU" sz="1000" dirty="0">
              <a:solidFill>
                <a:prstClr val="black"/>
              </a:solidFill>
              <a:latin typeface="Arial" pitchFamily="34" charset="0"/>
              <a:cs typeface="Arial" pitchFamily="34" charset="0"/>
            </a:endParaRPr>
          </a:p>
        </p:txBody>
      </p:sp>
      <p:sp>
        <p:nvSpPr>
          <p:cNvPr id="12" name="Прямоугольник 11"/>
          <p:cNvSpPr/>
          <p:nvPr/>
        </p:nvSpPr>
        <p:spPr>
          <a:xfrm>
            <a:off x="3548454" y="4565444"/>
            <a:ext cx="2050008" cy="455276"/>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000" dirty="0" smtClean="0">
                <a:solidFill>
                  <a:schemeClr val="bg1"/>
                </a:solidFill>
                <a:latin typeface="Arial" pitchFamily="34" charset="0"/>
                <a:cs typeface="Arial" pitchFamily="34" charset="0"/>
              </a:rPr>
              <a:t>Стадия 6</a:t>
            </a:r>
          </a:p>
          <a:p>
            <a:pPr algn="ctr"/>
            <a:r>
              <a:rPr lang="ru-RU" sz="1000" dirty="0" smtClean="0">
                <a:solidFill>
                  <a:schemeClr val="bg1"/>
                </a:solidFill>
                <a:latin typeface="Arial" pitchFamily="34" charset="0"/>
                <a:cs typeface="Arial" pitchFamily="34" charset="0"/>
              </a:rPr>
              <a:t>«Рабочая документация»</a:t>
            </a:r>
            <a:endParaRPr lang="ru-RU" sz="1000" dirty="0">
              <a:solidFill>
                <a:schemeClr val="bg1"/>
              </a:solidFill>
              <a:latin typeface="Arial" pitchFamily="34" charset="0"/>
              <a:cs typeface="Arial" pitchFamily="34" charset="0"/>
            </a:endParaRPr>
          </a:p>
        </p:txBody>
      </p:sp>
      <p:sp>
        <p:nvSpPr>
          <p:cNvPr id="13" name="Прямоугольник 12"/>
          <p:cNvSpPr/>
          <p:nvPr/>
        </p:nvSpPr>
        <p:spPr>
          <a:xfrm>
            <a:off x="3548454" y="5198948"/>
            <a:ext cx="2050008" cy="538215"/>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000" dirty="0" smtClean="0">
                <a:solidFill>
                  <a:schemeClr val="bg1"/>
                </a:solidFill>
                <a:latin typeface="Arial" pitchFamily="34" charset="0"/>
                <a:cs typeface="Arial" pitchFamily="34" charset="0"/>
              </a:rPr>
              <a:t>Стадия 7</a:t>
            </a:r>
          </a:p>
          <a:p>
            <a:pPr algn="ctr"/>
            <a:r>
              <a:rPr lang="ru-RU" sz="1000" dirty="0" smtClean="0">
                <a:solidFill>
                  <a:schemeClr val="bg1"/>
                </a:solidFill>
                <a:latin typeface="Arial" pitchFamily="34" charset="0"/>
                <a:cs typeface="Arial" pitchFamily="34" charset="0"/>
              </a:rPr>
              <a:t>«Ввод в действие»</a:t>
            </a:r>
            <a:endParaRPr lang="ru-RU" sz="1000" dirty="0">
              <a:solidFill>
                <a:schemeClr val="bg1"/>
              </a:solidFill>
              <a:latin typeface="Arial" pitchFamily="34" charset="0"/>
              <a:cs typeface="Arial" pitchFamily="34" charset="0"/>
            </a:endParaRPr>
          </a:p>
        </p:txBody>
      </p:sp>
      <p:sp>
        <p:nvSpPr>
          <p:cNvPr id="14" name="Прямоугольник 13"/>
          <p:cNvSpPr/>
          <p:nvPr/>
        </p:nvSpPr>
        <p:spPr>
          <a:xfrm>
            <a:off x="3548454" y="5883627"/>
            <a:ext cx="2050008" cy="538215"/>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000" dirty="0" smtClean="0">
                <a:solidFill>
                  <a:schemeClr val="bg1"/>
                </a:solidFill>
                <a:latin typeface="Arial" pitchFamily="34" charset="0"/>
                <a:cs typeface="Arial" pitchFamily="34" charset="0"/>
              </a:rPr>
              <a:t>Стадия 8</a:t>
            </a:r>
          </a:p>
          <a:p>
            <a:pPr algn="ctr"/>
            <a:r>
              <a:rPr lang="ru-RU" sz="1000" dirty="0" smtClean="0">
                <a:solidFill>
                  <a:schemeClr val="bg1"/>
                </a:solidFill>
                <a:latin typeface="Arial" pitchFamily="34" charset="0"/>
                <a:cs typeface="Arial" pitchFamily="34" charset="0"/>
              </a:rPr>
              <a:t>«Сопровождение АС»</a:t>
            </a:r>
            <a:endParaRPr lang="ru-RU" sz="1000" dirty="0">
              <a:solidFill>
                <a:schemeClr val="bg1"/>
              </a:solidFill>
              <a:latin typeface="Arial" pitchFamily="34" charset="0"/>
              <a:cs typeface="Arial" pitchFamily="34" charset="0"/>
            </a:endParaRPr>
          </a:p>
        </p:txBody>
      </p:sp>
      <p:sp>
        <p:nvSpPr>
          <p:cNvPr id="15" name="Прямоугольник 14"/>
          <p:cNvSpPr/>
          <p:nvPr/>
        </p:nvSpPr>
        <p:spPr>
          <a:xfrm>
            <a:off x="6237487" y="1200199"/>
            <a:ext cx="2050008" cy="1339802"/>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ru-RU" sz="1000" dirty="0" smtClean="0">
                <a:solidFill>
                  <a:prstClr val="black"/>
                </a:solidFill>
                <a:latin typeface="Arial" pitchFamily="34" charset="0"/>
                <a:cs typeface="Arial" pitchFamily="34" charset="0"/>
              </a:rPr>
              <a:t>Методы проектирования безопасности применительно</a:t>
            </a:r>
          </a:p>
          <a:p>
            <a:pPr algn="ctr"/>
            <a:r>
              <a:rPr lang="ru-RU" sz="1000" dirty="0" smtClean="0">
                <a:solidFill>
                  <a:prstClr val="black"/>
                </a:solidFill>
                <a:latin typeface="Arial" pitchFamily="34" charset="0"/>
                <a:cs typeface="Arial" pitchFamily="34" charset="0"/>
              </a:rPr>
              <a:t>к разработке, эксплуатации, управлению</a:t>
            </a:r>
            <a:r>
              <a:rPr lang="ru-RU" sz="1000" dirty="0">
                <a:solidFill>
                  <a:prstClr val="black"/>
                </a:solidFill>
                <a:latin typeface="Arial" pitchFamily="34" charset="0"/>
                <a:cs typeface="Arial" pitchFamily="34" charset="0"/>
              </a:rPr>
              <a:t> </a:t>
            </a:r>
            <a:r>
              <a:rPr lang="ru-RU" sz="1000" dirty="0" smtClean="0">
                <a:solidFill>
                  <a:prstClr val="black"/>
                </a:solidFill>
                <a:latin typeface="Arial" pitchFamily="34" charset="0"/>
                <a:cs typeface="Arial" pitchFamily="34" charset="0"/>
              </a:rPr>
              <a:t>и развитию систем, к разработке, поставкам, использованию</a:t>
            </a:r>
          </a:p>
          <a:p>
            <a:pPr algn="ctr"/>
            <a:r>
              <a:rPr lang="ru-RU" sz="1000" dirty="0" smtClean="0">
                <a:solidFill>
                  <a:prstClr val="black"/>
                </a:solidFill>
                <a:latin typeface="Arial" pitchFamily="34" charset="0"/>
                <a:cs typeface="Arial" pitchFamily="34" charset="0"/>
              </a:rPr>
              <a:t> и модернизации продукции,</a:t>
            </a:r>
          </a:p>
          <a:p>
            <a:pPr algn="ctr"/>
            <a:r>
              <a:rPr lang="ru-RU" sz="1000" dirty="0" smtClean="0">
                <a:solidFill>
                  <a:prstClr val="black"/>
                </a:solidFill>
                <a:latin typeface="Arial" pitchFamily="34" charset="0"/>
                <a:cs typeface="Arial" pitchFamily="34" charset="0"/>
              </a:rPr>
              <a:t>а также к услугам </a:t>
            </a:r>
            <a:endParaRPr lang="ru-RU" sz="1000" dirty="0">
              <a:solidFill>
                <a:prstClr val="black"/>
              </a:solidFill>
              <a:latin typeface="Arial" pitchFamily="34" charset="0"/>
              <a:cs typeface="Arial" pitchFamily="34" charset="0"/>
            </a:endParaRPr>
          </a:p>
        </p:txBody>
      </p:sp>
      <p:sp>
        <p:nvSpPr>
          <p:cNvPr id="16" name="Прямоугольник 15"/>
          <p:cNvSpPr/>
          <p:nvPr/>
        </p:nvSpPr>
        <p:spPr>
          <a:xfrm>
            <a:off x="6237486" y="2734633"/>
            <a:ext cx="2050008" cy="1005517"/>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ru-RU" sz="1000" dirty="0" smtClean="0">
                <a:solidFill>
                  <a:prstClr val="black"/>
                </a:solidFill>
                <a:latin typeface="Arial" pitchFamily="34" charset="0"/>
                <a:cs typeface="Arial" pitchFamily="34" charset="0"/>
              </a:rPr>
              <a:t>Каталог средств контроля</a:t>
            </a:r>
          </a:p>
          <a:p>
            <a:pPr algn="ctr"/>
            <a:r>
              <a:rPr lang="ru-RU" sz="1000" dirty="0" smtClean="0">
                <a:solidFill>
                  <a:prstClr val="black"/>
                </a:solidFill>
                <a:latin typeface="Arial" pitchFamily="34" charset="0"/>
                <a:cs typeface="Arial" pitchFamily="34" charset="0"/>
              </a:rPr>
              <a:t>и управления обеспечением безопасности информации организации на основе оценок рисков  </a:t>
            </a:r>
            <a:endParaRPr lang="ru-RU" sz="1000" dirty="0">
              <a:solidFill>
                <a:prstClr val="black"/>
              </a:solidFill>
              <a:latin typeface="Arial" pitchFamily="34" charset="0"/>
              <a:cs typeface="Arial" pitchFamily="34" charset="0"/>
            </a:endParaRPr>
          </a:p>
        </p:txBody>
      </p:sp>
      <p:sp>
        <p:nvSpPr>
          <p:cNvPr id="17" name="Прямоугольник 16"/>
          <p:cNvSpPr/>
          <p:nvPr/>
        </p:nvSpPr>
        <p:spPr>
          <a:xfrm>
            <a:off x="6237487" y="3949701"/>
            <a:ext cx="2050008" cy="838200"/>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ru-RU" sz="1000" dirty="0" smtClean="0">
                <a:solidFill>
                  <a:prstClr val="black"/>
                </a:solidFill>
                <a:latin typeface="Arial" pitchFamily="34" charset="0"/>
                <a:cs typeface="Arial" pitchFamily="34" charset="0"/>
              </a:rPr>
              <a:t>Руководство по разработке профилей защиты и заданий по безопасности</a:t>
            </a:r>
            <a:endParaRPr lang="ru-RU" sz="1000" dirty="0">
              <a:solidFill>
                <a:prstClr val="black"/>
              </a:solidFill>
              <a:latin typeface="Arial" pitchFamily="34" charset="0"/>
              <a:cs typeface="Arial" pitchFamily="34" charset="0"/>
            </a:endParaRPr>
          </a:p>
        </p:txBody>
      </p:sp>
      <p:sp>
        <p:nvSpPr>
          <p:cNvPr id="18" name="Прямоугольник 17"/>
          <p:cNvSpPr/>
          <p:nvPr/>
        </p:nvSpPr>
        <p:spPr>
          <a:xfrm>
            <a:off x="8287495" y="3936106"/>
            <a:ext cx="699721" cy="856976"/>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800" b="1" dirty="0" smtClean="0">
                <a:solidFill>
                  <a:schemeClr val="bg1"/>
                </a:solidFill>
                <a:latin typeface="Arial" pitchFamily="34" charset="0"/>
                <a:cs typeface="Arial" pitchFamily="34" charset="0"/>
              </a:rPr>
              <a:t>ГОСТ Р </a:t>
            </a:r>
          </a:p>
          <a:p>
            <a:pPr algn="ctr"/>
            <a:r>
              <a:rPr lang="ru-RU" sz="800" b="1" dirty="0" smtClean="0">
                <a:solidFill>
                  <a:schemeClr val="bg1"/>
                </a:solidFill>
                <a:latin typeface="Arial" pitchFamily="34" charset="0"/>
                <a:cs typeface="Arial" pitchFamily="34" charset="0"/>
              </a:rPr>
              <a:t>ИСО/МЭК </a:t>
            </a:r>
          </a:p>
          <a:p>
            <a:pPr algn="ctr"/>
            <a:r>
              <a:rPr lang="ru-RU" sz="800" b="1" dirty="0" smtClean="0">
                <a:solidFill>
                  <a:schemeClr val="bg1"/>
                </a:solidFill>
                <a:latin typeface="Arial" pitchFamily="34" charset="0"/>
                <a:cs typeface="Arial" pitchFamily="34" charset="0"/>
              </a:rPr>
              <a:t>ТО 15446</a:t>
            </a:r>
            <a:endParaRPr lang="ru-RU" sz="800" b="1" dirty="0">
              <a:solidFill>
                <a:schemeClr val="bg1"/>
              </a:solidFill>
              <a:latin typeface="Arial" pitchFamily="34" charset="0"/>
              <a:cs typeface="Arial" pitchFamily="34" charset="0"/>
            </a:endParaRPr>
          </a:p>
        </p:txBody>
      </p:sp>
      <p:sp>
        <p:nvSpPr>
          <p:cNvPr id="19" name="Прямоугольник 18"/>
          <p:cNvSpPr/>
          <p:nvPr/>
        </p:nvSpPr>
        <p:spPr>
          <a:xfrm>
            <a:off x="6245217" y="4940301"/>
            <a:ext cx="2050008" cy="781049"/>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ru-RU" sz="1000" dirty="0" smtClean="0">
                <a:solidFill>
                  <a:prstClr val="black"/>
                </a:solidFill>
                <a:latin typeface="Arial" pitchFamily="34" charset="0"/>
                <a:cs typeface="Arial" pitchFamily="34" charset="0"/>
              </a:rPr>
              <a:t>Функциональные требования безопасности</a:t>
            </a:r>
            <a:endParaRPr lang="ru-RU" sz="1000" dirty="0">
              <a:solidFill>
                <a:prstClr val="black"/>
              </a:solidFill>
              <a:latin typeface="Arial" pitchFamily="34" charset="0"/>
              <a:cs typeface="Arial" pitchFamily="34" charset="0"/>
            </a:endParaRPr>
          </a:p>
        </p:txBody>
      </p:sp>
      <p:sp>
        <p:nvSpPr>
          <p:cNvPr id="20" name="Прямоугольник 19"/>
          <p:cNvSpPr/>
          <p:nvPr/>
        </p:nvSpPr>
        <p:spPr>
          <a:xfrm>
            <a:off x="8295226" y="4922520"/>
            <a:ext cx="699721" cy="802005"/>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800" b="1" dirty="0" smtClean="0">
                <a:solidFill>
                  <a:schemeClr val="bg1"/>
                </a:solidFill>
                <a:latin typeface="Arial" pitchFamily="34" charset="0"/>
                <a:cs typeface="Arial" pitchFamily="34" charset="0"/>
              </a:rPr>
              <a:t>ГОСТ Р </a:t>
            </a:r>
          </a:p>
          <a:p>
            <a:pPr algn="ctr"/>
            <a:r>
              <a:rPr lang="ru-RU" sz="800" b="1" dirty="0" smtClean="0">
                <a:solidFill>
                  <a:schemeClr val="bg1"/>
                </a:solidFill>
                <a:latin typeface="Arial" pitchFamily="34" charset="0"/>
                <a:cs typeface="Arial" pitchFamily="34" charset="0"/>
              </a:rPr>
              <a:t>ИСО/МЭК </a:t>
            </a:r>
          </a:p>
          <a:p>
            <a:pPr algn="ctr"/>
            <a:r>
              <a:rPr lang="ru-RU" sz="800" b="1" dirty="0" smtClean="0">
                <a:solidFill>
                  <a:schemeClr val="bg1"/>
                </a:solidFill>
                <a:latin typeface="Arial" pitchFamily="34" charset="0"/>
                <a:cs typeface="Arial" pitchFamily="34" charset="0"/>
              </a:rPr>
              <a:t>15408–1,2</a:t>
            </a:r>
            <a:endParaRPr lang="ru-RU" sz="800" b="1" dirty="0">
              <a:solidFill>
                <a:schemeClr val="bg1"/>
              </a:solidFill>
              <a:latin typeface="Arial" pitchFamily="34" charset="0"/>
              <a:cs typeface="Arial" pitchFamily="34" charset="0"/>
            </a:endParaRPr>
          </a:p>
        </p:txBody>
      </p:sp>
      <p:sp>
        <p:nvSpPr>
          <p:cNvPr id="21" name="Прямоугольник 20"/>
          <p:cNvSpPr/>
          <p:nvPr/>
        </p:nvSpPr>
        <p:spPr>
          <a:xfrm>
            <a:off x="6245217" y="5881001"/>
            <a:ext cx="2050008" cy="792321"/>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ru-RU" sz="1000" dirty="0" smtClean="0">
                <a:solidFill>
                  <a:prstClr val="black"/>
                </a:solidFill>
                <a:latin typeface="Arial" pitchFamily="34" charset="0"/>
                <a:cs typeface="Arial" pitchFamily="34" charset="0"/>
              </a:rPr>
              <a:t>Требования доверия</a:t>
            </a:r>
          </a:p>
          <a:p>
            <a:pPr algn="ctr"/>
            <a:r>
              <a:rPr lang="ru-RU" sz="1000" dirty="0" smtClean="0">
                <a:solidFill>
                  <a:prstClr val="black"/>
                </a:solidFill>
                <a:latin typeface="Arial" pitchFamily="34" charset="0"/>
                <a:cs typeface="Arial" pitchFamily="34" charset="0"/>
              </a:rPr>
              <a:t>к безопасности</a:t>
            </a:r>
            <a:endParaRPr lang="ru-RU" sz="1000" dirty="0">
              <a:solidFill>
                <a:prstClr val="black"/>
              </a:solidFill>
              <a:latin typeface="Arial" pitchFamily="34" charset="0"/>
              <a:cs typeface="Arial" pitchFamily="34" charset="0"/>
            </a:endParaRPr>
          </a:p>
        </p:txBody>
      </p:sp>
      <p:sp>
        <p:nvSpPr>
          <p:cNvPr id="22" name="Прямоугольник 21"/>
          <p:cNvSpPr/>
          <p:nvPr/>
        </p:nvSpPr>
        <p:spPr>
          <a:xfrm>
            <a:off x="8302846" y="5869652"/>
            <a:ext cx="699721" cy="813088"/>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800" b="1" dirty="0" smtClean="0">
                <a:solidFill>
                  <a:schemeClr val="bg1"/>
                </a:solidFill>
                <a:latin typeface="Arial" pitchFamily="34" charset="0"/>
                <a:cs typeface="Arial" pitchFamily="34" charset="0"/>
              </a:rPr>
              <a:t>ГОСТ Р </a:t>
            </a:r>
          </a:p>
          <a:p>
            <a:pPr algn="ctr"/>
            <a:r>
              <a:rPr lang="ru-RU" sz="800" b="1" dirty="0" smtClean="0">
                <a:solidFill>
                  <a:schemeClr val="bg1"/>
                </a:solidFill>
                <a:latin typeface="Arial" pitchFamily="34" charset="0"/>
                <a:cs typeface="Arial" pitchFamily="34" charset="0"/>
              </a:rPr>
              <a:t>ИСО/МЭК </a:t>
            </a:r>
          </a:p>
          <a:p>
            <a:pPr algn="ctr"/>
            <a:r>
              <a:rPr lang="ru-RU" sz="800" b="1" dirty="0" smtClean="0">
                <a:solidFill>
                  <a:schemeClr val="bg1"/>
                </a:solidFill>
                <a:latin typeface="Arial" pitchFamily="34" charset="0"/>
                <a:cs typeface="Arial" pitchFamily="34" charset="0"/>
              </a:rPr>
              <a:t>15408–1,3</a:t>
            </a:r>
            <a:endParaRPr lang="ru-RU" sz="800" b="1" dirty="0">
              <a:solidFill>
                <a:schemeClr val="bg1"/>
              </a:solidFill>
              <a:latin typeface="Arial" pitchFamily="34" charset="0"/>
              <a:cs typeface="Arial" pitchFamily="34" charset="0"/>
            </a:endParaRPr>
          </a:p>
        </p:txBody>
      </p:sp>
      <p:cxnSp>
        <p:nvCxnSpPr>
          <p:cNvPr id="23" name="Прямая со стрелкой 22"/>
          <p:cNvCxnSpPr/>
          <p:nvPr/>
        </p:nvCxnSpPr>
        <p:spPr>
          <a:xfrm>
            <a:off x="2894899" y="1416449"/>
            <a:ext cx="63902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a:off x="2910499" y="5371000"/>
            <a:ext cx="63902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a:off x="3288144" y="2723676"/>
            <a:ext cx="24577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6" name="Группа 25"/>
          <p:cNvGrpSpPr/>
          <p:nvPr/>
        </p:nvGrpSpPr>
        <p:grpSpPr>
          <a:xfrm>
            <a:off x="2894899" y="2075541"/>
            <a:ext cx="639023" cy="1416563"/>
            <a:chOff x="2894899" y="2075541"/>
            <a:chExt cx="639023" cy="1416563"/>
          </a:xfrm>
        </p:grpSpPr>
        <p:cxnSp>
          <p:nvCxnSpPr>
            <p:cNvPr id="27" name="Прямая со стрелкой 26"/>
            <p:cNvCxnSpPr/>
            <p:nvPr/>
          </p:nvCxnSpPr>
          <p:spPr>
            <a:xfrm>
              <a:off x="3288144" y="2075541"/>
              <a:ext cx="24577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3288144" y="2075541"/>
              <a:ext cx="0" cy="14165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flipH="1">
              <a:off x="2894899" y="3492104"/>
              <a:ext cx="39324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0" name="Прямая со стрелкой 29"/>
          <p:cNvCxnSpPr/>
          <p:nvPr/>
        </p:nvCxnSpPr>
        <p:spPr>
          <a:xfrm>
            <a:off x="3091520" y="2954330"/>
            <a:ext cx="442401"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a:off x="3091520" y="4153842"/>
            <a:ext cx="442401"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32" name="Группа 31"/>
          <p:cNvGrpSpPr/>
          <p:nvPr/>
        </p:nvGrpSpPr>
        <p:grpSpPr>
          <a:xfrm>
            <a:off x="2894898" y="1636147"/>
            <a:ext cx="639025" cy="2897920"/>
            <a:chOff x="2894898" y="1636147"/>
            <a:chExt cx="639025" cy="2897920"/>
          </a:xfrm>
        </p:grpSpPr>
        <p:cxnSp>
          <p:nvCxnSpPr>
            <p:cNvPr id="33" name="Прямая со стрелкой 32"/>
            <p:cNvCxnSpPr/>
            <p:nvPr/>
          </p:nvCxnSpPr>
          <p:spPr>
            <a:xfrm>
              <a:off x="3091522" y="1636147"/>
              <a:ext cx="442401"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3091520" y="1636147"/>
              <a:ext cx="0" cy="289792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a:endCxn id="5" idx="3"/>
            </p:cNvCxnSpPr>
            <p:nvPr/>
          </p:nvCxnSpPr>
          <p:spPr>
            <a:xfrm flipH="1">
              <a:off x="2894898" y="4529269"/>
              <a:ext cx="196626" cy="479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36" name="Прямая со стрелкой 35"/>
          <p:cNvCxnSpPr/>
          <p:nvPr/>
        </p:nvCxnSpPr>
        <p:spPr>
          <a:xfrm>
            <a:off x="5795086" y="2075541"/>
            <a:ext cx="0"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flipH="1">
            <a:off x="5591197" y="2075541"/>
            <a:ext cx="49882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8" name="Группа 37"/>
          <p:cNvGrpSpPr/>
          <p:nvPr/>
        </p:nvGrpSpPr>
        <p:grpSpPr>
          <a:xfrm>
            <a:off x="5592695" y="1535121"/>
            <a:ext cx="644791" cy="1300537"/>
            <a:chOff x="5592695" y="1535121"/>
            <a:chExt cx="644791" cy="1300537"/>
          </a:xfrm>
        </p:grpSpPr>
        <p:cxnSp>
          <p:nvCxnSpPr>
            <p:cNvPr id="39" name="Прямая со стрелкой 38"/>
            <p:cNvCxnSpPr/>
            <p:nvPr/>
          </p:nvCxnSpPr>
          <p:spPr>
            <a:xfrm flipH="1">
              <a:off x="5592695" y="1573060"/>
              <a:ext cx="506089"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a:off x="6090020" y="1535121"/>
              <a:ext cx="0" cy="13005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a:off x="6090020" y="2835658"/>
              <a:ext cx="1474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a:off x="6090020" y="1800257"/>
              <a:ext cx="1474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3" name="Прямая со стрелкой 42"/>
          <p:cNvCxnSpPr/>
          <p:nvPr/>
        </p:nvCxnSpPr>
        <p:spPr>
          <a:xfrm flipH="1">
            <a:off x="5591197" y="2776129"/>
            <a:ext cx="400511"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44" name="Группа 43"/>
          <p:cNvGrpSpPr/>
          <p:nvPr/>
        </p:nvGrpSpPr>
        <p:grpSpPr>
          <a:xfrm>
            <a:off x="5583932" y="2292943"/>
            <a:ext cx="653555" cy="1860899"/>
            <a:chOff x="5583932" y="2292943"/>
            <a:chExt cx="653555" cy="1860899"/>
          </a:xfrm>
        </p:grpSpPr>
        <p:cxnSp>
          <p:nvCxnSpPr>
            <p:cNvPr id="45" name="Прямая со стрелкой 44"/>
            <p:cNvCxnSpPr/>
            <p:nvPr/>
          </p:nvCxnSpPr>
          <p:spPr>
            <a:xfrm flipH="1">
              <a:off x="5583932" y="2292943"/>
              <a:ext cx="407778"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a:off x="5991708" y="2292943"/>
              <a:ext cx="0" cy="186089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5991710" y="4153842"/>
              <a:ext cx="245777"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8" name="Группа 47"/>
          <p:cNvGrpSpPr/>
          <p:nvPr/>
        </p:nvGrpSpPr>
        <p:grpSpPr>
          <a:xfrm>
            <a:off x="5591198" y="2952079"/>
            <a:ext cx="646288" cy="2199224"/>
            <a:chOff x="5591198" y="2952079"/>
            <a:chExt cx="646288" cy="2199224"/>
          </a:xfrm>
        </p:grpSpPr>
        <p:cxnSp>
          <p:nvCxnSpPr>
            <p:cNvPr id="49" name="Прямая со стрелкой 48"/>
            <p:cNvCxnSpPr/>
            <p:nvPr/>
          </p:nvCxnSpPr>
          <p:spPr>
            <a:xfrm flipH="1">
              <a:off x="5591198" y="2954330"/>
              <a:ext cx="302199"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a:off x="5893397" y="2952079"/>
              <a:ext cx="0" cy="21992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5893397" y="5151303"/>
              <a:ext cx="3440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Группа 51"/>
          <p:cNvGrpSpPr/>
          <p:nvPr/>
        </p:nvGrpSpPr>
        <p:grpSpPr>
          <a:xfrm>
            <a:off x="5598986" y="4785925"/>
            <a:ext cx="638500" cy="1491237"/>
            <a:chOff x="5598986" y="4785925"/>
            <a:chExt cx="638500" cy="1491237"/>
          </a:xfrm>
        </p:grpSpPr>
        <p:cxnSp>
          <p:nvCxnSpPr>
            <p:cNvPr id="53" name="Прямая со стрелкой 52"/>
            <p:cNvCxnSpPr/>
            <p:nvPr/>
          </p:nvCxnSpPr>
          <p:spPr>
            <a:xfrm flipH="1">
              <a:off x="5598986" y="4785925"/>
              <a:ext cx="188835" cy="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a:off x="5787821" y="6277162"/>
              <a:ext cx="44966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p:cNvCxnSpPr/>
            <p:nvPr/>
          </p:nvCxnSpPr>
          <p:spPr>
            <a:xfrm>
              <a:off x="5783503" y="4793082"/>
              <a:ext cx="0" cy="148063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56" name="Прямая со стрелкой 55"/>
          <p:cNvCxnSpPr/>
          <p:nvPr/>
        </p:nvCxnSpPr>
        <p:spPr>
          <a:xfrm flipH="1">
            <a:off x="5598986" y="5468054"/>
            <a:ext cx="188835" cy="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7" name="Прямоугольник 56"/>
          <p:cNvSpPr/>
          <p:nvPr/>
        </p:nvSpPr>
        <p:spPr>
          <a:xfrm>
            <a:off x="142179" y="1181100"/>
            <a:ext cx="699721" cy="1222664"/>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800" b="1" dirty="0" smtClean="0">
                <a:solidFill>
                  <a:schemeClr val="bg1"/>
                </a:solidFill>
                <a:latin typeface="Arial" pitchFamily="34" charset="0"/>
                <a:cs typeface="Arial" pitchFamily="34" charset="0"/>
              </a:rPr>
              <a:t>ГОСТ Р </a:t>
            </a:r>
          </a:p>
          <a:p>
            <a:pPr algn="ctr"/>
            <a:r>
              <a:rPr lang="ru-RU" sz="800" b="1" dirty="0" smtClean="0">
                <a:solidFill>
                  <a:schemeClr val="bg1"/>
                </a:solidFill>
                <a:latin typeface="Arial" pitchFamily="34" charset="0"/>
                <a:cs typeface="Arial" pitchFamily="34" charset="0"/>
              </a:rPr>
              <a:t>ИСО/МЭК </a:t>
            </a:r>
          </a:p>
          <a:p>
            <a:pPr algn="ctr"/>
            <a:r>
              <a:rPr lang="ru-RU" sz="800" b="1" dirty="0" smtClean="0">
                <a:solidFill>
                  <a:schemeClr val="bg1"/>
                </a:solidFill>
                <a:latin typeface="Arial" pitchFamily="34" charset="0"/>
                <a:cs typeface="Arial" pitchFamily="34" charset="0"/>
              </a:rPr>
              <a:t>27005</a:t>
            </a:r>
            <a:endParaRPr lang="ru-RU" sz="800" b="1" dirty="0">
              <a:solidFill>
                <a:schemeClr val="bg1"/>
              </a:solidFill>
              <a:latin typeface="Arial" pitchFamily="34" charset="0"/>
              <a:cs typeface="Arial" pitchFamily="34" charset="0"/>
            </a:endParaRPr>
          </a:p>
        </p:txBody>
      </p:sp>
      <p:sp>
        <p:nvSpPr>
          <p:cNvPr id="58" name="Прямоугольник 57"/>
          <p:cNvSpPr/>
          <p:nvPr/>
        </p:nvSpPr>
        <p:spPr>
          <a:xfrm>
            <a:off x="8287495" y="1181100"/>
            <a:ext cx="699721" cy="1365249"/>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800" b="1" dirty="0" smtClean="0">
                <a:solidFill>
                  <a:schemeClr val="bg1"/>
                </a:solidFill>
                <a:latin typeface="Arial" pitchFamily="34" charset="0"/>
                <a:cs typeface="Arial" pitchFamily="34" charset="0"/>
              </a:rPr>
              <a:t>ГОСТ Р </a:t>
            </a:r>
          </a:p>
          <a:p>
            <a:pPr algn="ctr"/>
            <a:r>
              <a:rPr lang="ru-RU" sz="800" b="1" dirty="0" smtClean="0">
                <a:solidFill>
                  <a:schemeClr val="bg1"/>
                </a:solidFill>
                <a:latin typeface="Arial" pitchFamily="34" charset="0"/>
                <a:cs typeface="Arial" pitchFamily="34" charset="0"/>
              </a:rPr>
              <a:t>ИСО/МЭК </a:t>
            </a:r>
          </a:p>
          <a:p>
            <a:pPr algn="ctr"/>
            <a:r>
              <a:rPr lang="ru-RU" sz="800" b="1" dirty="0" smtClean="0">
                <a:solidFill>
                  <a:schemeClr val="bg1"/>
                </a:solidFill>
                <a:latin typeface="Arial" pitchFamily="34" charset="0"/>
                <a:cs typeface="Arial" pitchFamily="34" charset="0"/>
              </a:rPr>
              <a:t>21827</a:t>
            </a:r>
            <a:endParaRPr lang="ru-RU" sz="800" b="1" dirty="0">
              <a:solidFill>
                <a:schemeClr val="bg1"/>
              </a:solidFill>
              <a:latin typeface="Arial" pitchFamily="34" charset="0"/>
              <a:cs typeface="Arial" pitchFamily="34" charset="0"/>
            </a:endParaRPr>
          </a:p>
        </p:txBody>
      </p:sp>
      <p:sp>
        <p:nvSpPr>
          <p:cNvPr id="59" name="Прямоугольник 58"/>
          <p:cNvSpPr/>
          <p:nvPr/>
        </p:nvSpPr>
        <p:spPr>
          <a:xfrm>
            <a:off x="8287495" y="2716900"/>
            <a:ext cx="699721" cy="10287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800" b="1" dirty="0" smtClean="0">
                <a:solidFill>
                  <a:schemeClr val="bg1"/>
                </a:solidFill>
                <a:latin typeface="Arial" pitchFamily="34" charset="0"/>
                <a:cs typeface="Arial" pitchFamily="34" charset="0"/>
              </a:rPr>
              <a:t>ГОСТ Р </a:t>
            </a:r>
          </a:p>
          <a:p>
            <a:pPr algn="ctr"/>
            <a:r>
              <a:rPr lang="ru-RU" sz="800" b="1" dirty="0" smtClean="0">
                <a:solidFill>
                  <a:schemeClr val="bg1"/>
                </a:solidFill>
                <a:latin typeface="Arial" pitchFamily="34" charset="0"/>
                <a:cs typeface="Arial" pitchFamily="34" charset="0"/>
              </a:rPr>
              <a:t>ИСО/МЭК </a:t>
            </a:r>
          </a:p>
          <a:p>
            <a:pPr algn="ctr"/>
            <a:r>
              <a:rPr lang="ru-RU" sz="800" b="1" dirty="0" smtClean="0">
                <a:solidFill>
                  <a:schemeClr val="bg1"/>
                </a:solidFill>
                <a:latin typeface="Arial" pitchFamily="34" charset="0"/>
                <a:cs typeface="Arial" pitchFamily="34" charset="0"/>
              </a:rPr>
              <a:t>27002</a:t>
            </a:r>
            <a:endParaRPr lang="ru-RU" sz="800" b="1" dirty="0">
              <a:solidFill>
                <a:schemeClr val="bg1"/>
              </a:solidFill>
              <a:latin typeface="Arial" pitchFamily="34" charset="0"/>
              <a:cs typeface="Arial" pitchFamily="34" charset="0"/>
            </a:endParaRPr>
          </a:p>
        </p:txBody>
      </p:sp>
      <p:sp>
        <p:nvSpPr>
          <p:cNvPr id="60" name="Прямоугольник 59"/>
          <p:cNvSpPr/>
          <p:nvPr/>
        </p:nvSpPr>
        <p:spPr>
          <a:xfrm>
            <a:off x="145168" y="2575560"/>
            <a:ext cx="699721" cy="1306968"/>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800" b="1" dirty="0" smtClean="0">
                <a:solidFill>
                  <a:schemeClr val="bg1"/>
                </a:solidFill>
                <a:latin typeface="Arial" pitchFamily="34" charset="0"/>
                <a:cs typeface="Arial" pitchFamily="34" charset="0"/>
              </a:rPr>
              <a:t>ГОСТ Р </a:t>
            </a:r>
          </a:p>
          <a:p>
            <a:pPr algn="ctr"/>
            <a:r>
              <a:rPr lang="ru-RU" sz="800" b="1" dirty="0" smtClean="0">
                <a:solidFill>
                  <a:schemeClr val="bg1"/>
                </a:solidFill>
                <a:latin typeface="Arial" pitchFamily="34" charset="0"/>
                <a:cs typeface="Arial" pitchFamily="34" charset="0"/>
              </a:rPr>
              <a:t>ИСО/МЭК </a:t>
            </a:r>
          </a:p>
          <a:p>
            <a:pPr algn="ctr"/>
            <a:r>
              <a:rPr lang="ru-RU" sz="800" b="1" dirty="0" smtClean="0">
                <a:solidFill>
                  <a:schemeClr val="bg1"/>
                </a:solidFill>
                <a:latin typeface="Arial" pitchFamily="34" charset="0"/>
                <a:cs typeface="Arial" pitchFamily="34" charset="0"/>
              </a:rPr>
              <a:t>ТО 19791</a:t>
            </a:r>
            <a:endParaRPr lang="ru-RU" sz="800" b="1" dirty="0">
              <a:solidFill>
                <a:schemeClr val="bg1"/>
              </a:solidFill>
              <a:latin typeface="Arial" pitchFamily="34" charset="0"/>
              <a:cs typeface="Arial" pitchFamily="34" charset="0"/>
            </a:endParaRPr>
          </a:p>
        </p:txBody>
      </p:sp>
      <p:sp>
        <p:nvSpPr>
          <p:cNvPr id="61" name="Прямоугольник 60"/>
          <p:cNvSpPr/>
          <p:nvPr/>
        </p:nvSpPr>
        <p:spPr>
          <a:xfrm>
            <a:off x="142150" y="1182464"/>
            <a:ext cx="699721" cy="1208311"/>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800" b="1" dirty="0" smtClean="0">
                <a:solidFill>
                  <a:sysClr val="windowText" lastClr="000000"/>
                </a:solidFill>
                <a:latin typeface="Arial" pitchFamily="34" charset="0"/>
                <a:cs typeface="Arial" pitchFamily="34" charset="0"/>
              </a:rPr>
              <a:t>ГОСТ Р </a:t>
            </a:r>
          </a:p>
          <a:p>
            <a:pPr algn="ctr"/>
            <a:r>
              <a:rPr lang="ru-RU" sz="800" b="1" dirty="0" smtClean="0">
                <a:solidFill>
                  <a:sysClr val="windowText" lastClr="000000"/>
                </a:solidFill>
                <a:latin typeface="Arial" pitchFamily="34" charset="0"/>
                <a:cs typeface="Arial" pitchFamily="34" charset="0"/>
              </a:rPr>
              <a:t>ИСО/МЭК </a:t>
            </a:r>
          </a:p>
          <a:p>
            <a:pPr algn="ctr"/>
            <a:r>
              <a:rPr lang="ru-RU" sz="800" b="1" dirty="0" smtClean="0">
                <a:solidFill>
                  <a:sysClr val="windowText" lastClr="000000"/>
                </a:solidFill>
                <a:latin typeface="Arial" pitchFamily="34" charset="0"/>
                <a:cs typeface="Arial" pitchFamily="34" charset="0"/>
              </a:rPr>
              <a:t>27005</a:t>
            </a:r>
            <a:endParaRPr lang="ru-RU" sz="800" b="1" dirty="0">
              <a:solidFill>
                <a:sysClr val="windowText" lastClr="000000"/>
              </a:solidFill>
              <a:latin typeface="Arial" pitchFamily="34" charset="0"/>
              <a:cs typeface="Arial" pitchFamily="34" charset="0"/>
            </a:endParaRPr>
          </a:p>
        </p:txBody>
      </p:sp>
      <p:sp>
        <p:nvSpPr>
          <p:cNvPr id="62" name="Прямоугольник 61"/>
          <p:cNvSpPr/>
          <p:nvPr/>
        </p:nvSpPr>
        <p:spPr>
          <a:xfrm>
            <a:off x="3548453" y="1165016"/>
            <a:ext cx="2050008" cy="655060"/>
          </a:xfrm>
          <a:prstGeom prst="rect">
            <a:avLst/>
          </a:prstGeom>
          <a:solidFill>
            <a:srgbClr val="6699FF"/>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000" dirty="0" smtClean="0">
                <a:solidFill>
                  <a:sysClr val="windowText" lastClr="000000"/>
                </a:solidFill>
                <a:latin typeface="Arial" pitchFamily="34" charset="0"/>
                <a:cs typeface="Arial" pitchFamily="34" charset="0"/>
              </a:rPr>
              <a:t>Стадия 1</a:t>
            </a:r>
          </a:p>
          <a:p>
            <a:pPr algn="ctr"/>
            <a:r>
              <a:rPr lang="ru-RU" sz="1000" dirty="0" smtClean="0">
                <a:solidFill>
                  <a:sysClr val="windowText" lastClr="000000"/>
                </a:solidFill>
                <a:latin typeface="Arial" pitchFamily="34" charset="0"/>
                <a:cs typeface="Arial" pitchFamily="34" charset="0"/>
              </a:rPr>
              <a:t>«Формирование требований</a:t>
            </a:r>
            <a:br>
              <a:rPr lang="ru-RU" sz="1000" dirty="0" smtClean="0">
                <a:solidFill>
                  <a:sysClr val="windowText" lastClr="000000"/>
                </a:solidFill>
                <a:latin typeface="Arial" pitchFamily="34" charset="0"/>
                <a:cs typeface="Arial" pitchFamily="34" charset="0"/>
              </a:rPr>
            </a:br>
            <a:r>
              <a:rPr lang="ru-RU" sz="1000" dirty="0" smtClean="0">
                <a:solidFill>
                  <a:sysClr val="windowText" lastClr="000000"/>
                </a:solidFill>
                <a:latin typeface="Arial" pitchFamily="34" charset="0"/>
                <a:cs typeface="Arial" pitchFamily="34" charset="0"/>
              </a:rPr>
              <a:t> к АС»</a:t>
            </a:r>
            <a:endParaRPr lang="ru-RU" sz="1000" dirty="0">
              <a:solidFill>
                <a:sysClr val="windowText" lastClr="000000"/>
              </a:solidFill>
              <a:latin typeface="Arial" pitchFamily="34" charset="0"/>
              <a:cs typeface="Arial" pitchFamily="34" charset="0"/>
            </a:endParaRPr>
          </a:p>
        </p:txBody>
      </p:sp>
      <p:sp>
        <p:nvSpPr>
          <p:cNvPr id="63" name="Прямоугольник 62"/>
          <p:cNvSpPr/>
          <p:nvPr/>
        </p:nvSpPr>
        <p:spPr>
          <a:xfrm>
            <a:off x="8287495" y="1183481"/>
            <a:ext cx="699721" cy="1365249"/>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800" b="1" dirty="0" smtClean="0">
                <a:solidFill>
                  <a:schemeClr val="bg1"/>
                </a:solidFill>
                <a:latin typeface="Arial" pitchFamily="34" charset="0"/>
                <a:cs typeface="Arial" pitchFamily="34" charset="0"/>
              </a:rPr>
              <a:t>ГОСТ Р </a:t>
            </a:r>
          </a:p>
          <a:p>
            <a:pPr algn="ctr"/>
            <a:r>
              <a:rPr lang="ru-RU" sz="800" b="1" dirty="0" smtClean="0">
                <a:solidFill>
                  <a:schemeClr val="bg1"/>
                </a:solidFill>
                <a:latin typeface="Arial" pitchFamily="34" charset="0"/>
                <a:cs typeface="Arial" pitchFamily="34" charset="0"/>
              </a:rPr>
              <a:t>ИСО/МЭК </a:t>
            </a:r>
          </a:p>
          <a:p>
            <a:pPr algn="ctr"/>
            <a:r>
              <a:rPr lang="ru-RU" sz="800" b="1" dirty="0" smtClean="0">
                <a:solidFill>
                  <a:schemeClr val="bg1"/>
                </a:solidFill>
                <a:latin typeface="Arial" pitchFamily="34" charset="0"/>
                <a:cs typeface="Arial" pitchFamily="34" charset="0"/>
              </a:rPr>
              <a:t>21827</a:t>
            </a:r>
            <a:endParaRPr lang="ru-RU" sz="800" b="1" dirty="0">
              <a:solidFill>
                <a:schemeClr val="bg1"/>
              </a:solidFill>
              <a:latin typeface="Arial" pitchFamily="34" charset="0"/>
              <a:cs typeface="Arial" pitchFamily="34" charset="0"/>
            </a:endParaRPr>
          </a:p>
        </p:txBody>
      </p:sp>
      <p:sp>
        <p:nvSpPr>
          <p:cNvPr id="64" name="Прямоугольник 63"/>
          <p:cNvSpPr/>
          <p:nvPr/>
        </p:nvSpPr>
        <p:spPr>
          <a:xfrm>
            <a:off x="8292257" y="2716900"/>
            <a:ext cx="699721" cy="10287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800" b="1" dirty="0" smtClean="0">
                <a:solidFill>
                  <a:schemeClr val="bg1"/>
                </a:solidFill>
                <a:latin typeface="Arial" pitchFamily="34" charset="0"/>
                <a:cs typeface="Arial" pitchFamily="34" charset="0"/>
              </a:rPr>
              <a:t>ГОСТ Р </a:t>
            </a:r>
          </a:p>
          <a:p>
            <a:pPr algn="ctr"/>
            <a:r>
              <a:rPr lang="ru-RU" sz="800" b="1" dirty="0" smtClean="0">
                <a:solidFill>
                  <a:schemeClr val="bg1"/>
                </a:solidFill>
                <a:latin typeface="Arial" pitchFamily="34" charset="0"/>
                <a:cs typeface="Arial" pitchFamily="34" charset="0"/>
              </a:rPr>
              <a:t>ИСО/МЭК </a:t>
            </a:r>
          </a:p>
          <a:p>
            <a:pPr algn="ctr"/>
            <a:r>
              <a:rPr lang="ru-RU" sz="800" b="1" dirty="0" smtClean="0">
                <a:solidFill>
                  <a:schemeClr val="bg1"/>
                </a:solidFill>
                <a:latin typeface="Arial" pitchFamily="34" charset="0"/>
                <a:cs typeface="Arial" pitchFamily="34" charset="0"/>
              </a:rPr>
              <a:t>27002</a:t>
            </a:r>
            <a:endParaRPr lang="ru-RU" sz="800" b="1" dirty="0">
              <a:solidFill>
                <a:schemeClr val="bg1"/>
              </a:solidFill>
              <a:latin typeface="Arial" pitchFamily="34" charset="0"/>
              <a:cs typeface="Arial" pitchFamily="34" charset="0"/>
            </a:endParaRPr>
          </a:p>
        </p:txBody>
      </p:sp>
      <p:sp>
        <p:nvSpPr>
          <p:cNvPr id="65" name="Прямоугольник 64"/>
          <p:cNvSpPr/>
          <p:nvPr/>
        </p:nvSpPr>
        <p:spPr>
          <a:xfrm>
            <a:off x="145168" y="4046220"/>
            <a:ext cx="699721" cy="959501"/>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800" b="1" dirty="0" smtClean="0">
                <a:solidFill>
                  <a:schemeClr val="bg1"/>
                </a:solidFill>
                <a:latin typeface="Arial" pitchFamily="34" charset="0"/>
                <a:cs typeface="Arial" pitchFamily="34" charset="0"/>
              </a:rPr>
              <a:t>ГОСТ Р </a:t>
            </a:r>
          </a:p>
          <a:p>
            <a:pPr algn="ctr"/>
            <a:r>
              <a:rPr lang="ru-RU" sz="800" b="1" dirty="0" smtClean="0">
                <a:solidFill>
                  <a:schemeClr val="bg1"/>
                </a:solidFill>
                <a:latin typeface="Arial" pitchFamily="34" charset="0"/>
                <a:cs typeface="Arial" pitchFamily="34" charset="0"/>
              </a:rPr>
              <a:t>54869</a:t>
            </a:r>
            <a:endParaRPr lang="ru-RU" sz="800" b="1" dirty="0">
              <a:solidFill>
                <a:schemeClr val="bg1"/>
              </a:solidFill>
              <a:latin typeface="Arial" pitchFamily="34" charset="0"/>
              <a:cs typeface="Arial" pitchFamily="34" charset="0"/>
            </a:endParaRPr>
          </a:p>
        </p:txBody>
      </p:sp>
      <p:sp>
        <p:nvSpPr>
          <p:cNvPr id="66" name="Прямоугольник 65"/>
          <p:cNvSpPr/>
          <p:nvPr/>
        </p:nvSpPr>
        <p:spPr>
          <a:xfrm>
            <a:off x="149930" y="2575560"/>
            <a:ext cx="699721" cy="1306968"/>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800" b="1" dirty="0" smtClean="0">
                <a:solidFill>
                  <a:schemeClr val="bg1"/>
                </a:solidFill>
                <a:latin typeface="Arial" pitchFamily="34" charset="0"/>
                <a:cs typeface="Arial" pitchFamily="34" charset="0"/>
              </a:rPr>
              <a:t>ГОСТ Р </a:t>
            </a:r>
          </a:p>
          <a:p>
            <a:pPr algn="ctr"/>
            <a:r>
              <a:rPr lang="ru-RU" sz="800" b="1" dirty="0" smtClean="0">
                <a:solidFill>
                  <a:schemeClr val="bg1"/>
                </a:solidFill>
                <a:latin typeface="Arial" pitchFamily="34" charset="0"/>
                <a:cs typeface="Arial" pitchFamily="34" charset="0"/>
              </a:rPr>
              <a:t>ИСО/МЭК </a:t>
            </a:r>
          </a:p>
          <a:p>
            <a:pPr algn="ctr"/>
            <a:r>
              <a:rPr lang="ru-RU" sz="800" b="1" dirty="0" smtClean="0">
                <a:solidFill>
                  <a:schemeClr val="bg1"/>
                </a:solidFill>
                <a:latin typeface="Arial" pitchFamily="34" charset="0"/>
                <a:cs typeface="Arial" pitchFamily="34" charset="0"/>
              </a:rPr>
              <a:t>ТО 19791</a:t>
            </a:r>
            <a:endParaRPr lang="ru-RU" sz="800" b="1" dirty="0">
              <a:solidFill>
                <a:schemeClr val="bg1"/>
              </a:solidFill>
              <a:latin typeface="Arial" pitchFamily="34" charset="0"/>
              <a:cs typeface="Arial" pitchFamily="34" charset="0"/>
            </a:endParaRPr>
          </a:p>
        </p:txBody>
      </p:sp>
      <p:sp>
        <p:nvSpPr>
          <p:cNvPr id="67" name="Прямоугольник 66"/>
          <p:cNvSpPr/>
          <p:nvPr/>
        </p:nvSpPr>
        <p:spPr>
          <a:xfrm>
            <a:off x="149930" y="4046220"/>
            <a:ext cx="699721" cy="959501"/>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800" b="1" dirty="0" smtClean="0">
                <a:solidFill>
                  <a:schemeClr val="bg1"/>
                </a:solidFill>
                <a:latin typeface="Arial" pitchFamily="34" charset="0"/>
                <a:cs typeface="Arial" pitchFamily="34" charset="0"/>
              </a:rPr>
              <a:t>ГОСТ Р </a:t>
            </a:r>
          </a:p>
          <a:p>
            <a:pPr algn="ctr"/>
            <a:r>
              <a:rPr lang="ru-RU" sz="800" b="1" dirty="0" smtClean="0">
                <a:solidFill>
                  <a:schemeClr val="bg1"/>
                </a:solidFill>
                <a:latin typeface="Arial" pitchFamily="34" charset="0"/>
                <a:cs typeface="Arial" pitchFamily="34" charset="0"/>
              </a:rPr>
              <a:t>54869</a:t>
            </a:r>
            <a:endParaRPr lang="ru-RU" sz="800" b="1" dirty="0">
              <a:solidFill>
                <a:schemeClr val="bg1"/>
              </a:solidFill>
              <a:latin typeface="Arial" pitchFamily="34" charset="0"/>
              <a:cs typeface="Arial" pitchFamily="34" charset="0"/>
            </a:endParaRPr>
          </a:p>
        </p:txBody>
      </p:sp>
      <p:sp>
        <p:nvSpPr>
          <p:cNvPr id="68" name="Прямоугольник 67"/>
          <p:cNvSpPr/>
          <p:nvPr/>
        </p:nvSpPr>
        <p:spPr>
          <a:xfrm>
            <a:off x="3533922" y="1929076"/>
            <a:ext cx="2050008" cy="556853"/>
          </a:xfrm>
          <a:prstGeom prst="rect">
            <a:avLst/>
          </a:prstGeom>
          <a:solidFill>
            <a:srgbClr val="6699FF"/>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000" dirty="0" smtClean="0">
                <a:solidFill>
                  <a:sysClr val="windowText" lastClr="000000"/>
                </a:solidFill>
                <a:latin typeface="Arial" pitchFamily="34" charset="0"/>
                <a:cs typeface="Arial" pitchFamily="34" charset="0"/>
              </a:rPr>
              <a:t>Стадия 2</a:t>
            </a:r>
          </a:p>
          <a:p>
            <a:pPr algn="ctr"/>
            <a:r>
              <a:rPr lang="ru-RU" sz="1000" dirty="0" smtClean="0">
                <a:solidFill>
                  <a:sysClr val="windowText" lastClr="000000"/>
                </a:solidFill>
                <a:latin typeface="Arial" pitchFamily="34" charset="0"/>
                <a:cs typeface="Arial" pitchFamily="34" charset="0"/>
              </a:rPr>
              <a:t>«Разработка концепции АС»</a:t>
            </a:r>
            <a:endParaRPr lang="ru-RU" sz="1000" dirty="0">
              <a:solidFill>
                <a:sysClr val="windowText" lastClr="000000"/>
              </a:solidFill>
              <a:latin typeface="Arial" pitchFamily="34" charset="0"/>
              <a:cs typeface="Arial" pitchFamily="34" charset="0"/>
            </a:endParaRPr>
          </a:p>
        </p:txBody>
      </p:sp>
      <p:sp>
        <p:nvSpPr>
          <p:cNvPr id="69" name="Прямоугольник 68"/>
          <p:cNvSpPr/>
          <p:nvPr/>
        </p:nvSpPr>
        <p:spPr>
          <a:xfrm>
            <a:off x="8287495" y="1178718"/>
            <a:ext cx="699721" cy="1365249"/>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800" b="1" dirty="0" smtClean="0">
                <a:solidFill>
                  <a:sysClr val="windowText" lastClr="000000"/>
                </a:solidFill>
                <a:latin typeface="Arial" pitchFamily="34" charset="0"/>
                <a:cs typeface="Arial" pitchFamily="34" charset="0"/>
              </a:rPr>
              <a:t>ГОСТ Р </a:t>
            </a:r>
          </a:p>
          <a:p>
            <a:pPr algn="ctr"/>
            <a:r>
              <a:rPr lang="ru-RU" sz="800" b="1" dirty="0" smtClean="0">
                <a:solidFill>
                  <a:sysClr val="windowText" lastClr="000000"/>
                </a:solidFill>
                <a:latin typeface="Arial" pitchFamily="34" charset="0"/>
                <a:cs typeface="Arial" pitchFamily="34" charset="0"/>
              </a:rPr>
              <a:t>ИСО/МЭК </a:t>
            </a:r>
          </a:p>
          <a:p>
            <a:pPr algn="ctr"/>
            <a:r>
              <a:rPr lang="ru-RU" sz="800" b="1" dirty="0" smtClean="0">
                <a:solidFill>
                  <a:sysClr val="windowText" lastClr="000000"/>
                </a:solidFill>
                <a:latin typeface="Arial" pitchFamily="34" charset="0"/>
                <a:cs typeface="Arial" pitchFamily="34" charset="0"/>
              </a:rPr>
              <a:t>21827</a:t>
            </a:r>
            <a:endParaRPr lang="ru-RU" sz="800" b="1" dirty="0">
              <a:solidFill>
                <a:sysClr val="windowText" lastClr="000000"/>
              </a:solidFill>
              <a:latin typeface="Arial" pitchFamily="34" charset="0"/>
              <a:cs typeface="Arial" pitchFamily="34" charset="0"/>
            </a:endParaRPr>
          </a:p>
        </p:txBody>
      </p:sp>
      <p:sp>
        <p:nvSpPr>
          <p:cNvPr id="70" name="Прямоугольник 69"/>
          <p:cNvSpPr/>
          <p:nvPr/>
        </p:nvSpPr>
        <p:spPr>
          <a:xfrm>
            <a:off x="8289876" y="2716900"/>
            <a:ext cx="699721" cy="10287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800" b="1" dirty="0" smtClean="0">
                <a:solidFill>
                  <a:sysClr val="windowText" lastClr="000000"/>
                </a:solidFill>
                <a:latin typeface="Arial" pitchFamily="34" charset="0"/>
                <a:cs typeface="Arial" pitchFamily="34" charset="0"/>
              </a:rPr>
              <a:t>ГОСТ Р </a:t>
            </a:r>
          </a:p>
          <a:p>
            <a:pPr algn="ctr"/>
            <a:r>
              <a:rPr lang="ru-RU" sz="800" b="1" dirty="0" smtClean="0">
                <a:solidFill>
                  <a:sysClr val="windowText" lastClr="000000"/>
                </a:solidFill>
                <a:latin typeface="Arial" pitchFamily="34" charset="0"/>
                <a:cs typeface="Arial" pitchFamily="34" charset="0"/>
              </a:rPr>
              <a:t>ИСО/МЭК </a:t>
            </a:r>
          </a:p>
          <a:p>
            <a:pPr algn="ctr"/>
            <a:r>
              <a:rPr lang="ru-RU" sz="800" b="1" dirty="0" smtClean="0">
                <a:solidFill>
                  <a:sysClr val="windowText" lastClr="000000"/>
                </a:solidFill>
                <a:latin typeface="Arial" pitchFamily="34" charset="0"/>
                <a:cs typeface="Arial" pitchFamily="34" charset="0"/>
              </a:rPr>
              <a:t>27002</a:t>
            </a:r>
            <a:endParaRPr lang="ru-RU" sz="800" b="1" dirty="0">
              <a:solidFill>
                <a:sysClr val="windowText" lastClr="000000"/>
              </a:solidFill>
              <a:latin typeface="Arial" pitchFamily="34" charset="0"/>
              <a:cs typeface="Arial" pitchFamily="34" charset="0"/>
            </a:endParaRPr>
          </a:p>
        </p:txBody>
      </p:sp>
      <p:sp>
        <p:nvSpPr>
          <p:cNvPr id="71" name="Прямоугольник 70"/>
          <p:cNvSpPr/>
          <p:nvPr/>
        </p:nvSpPr>
        <p:spPr>
          <a:xfrm>
            <a:off x="8288232" y="3940000"/>
            <a:ext cx="699721" cy="856976"/>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800" b="1" dirty="0" smtClean="0">
                <a:solidFill>
                  <a:schemeClr val="bg1"/>
                </a:solidFill>
                <a:latin typeface="Arial" pitchFamily="34" charset="0"/>
                <a:cs typeface="Arial" pitchFamily="34" charset="0"/>
              </a:rPr>
              <a:t>ГОСТ Р </a:t>
            </a:r>
          </a:p>
          <a:p>
            <a:pPr algn="ctr"/>
            <a:r>
              <a:rPr lang="ru-RU" sz="800" b="1" dirty="0" smtClean="0">
                <a:solidFill>
                  <a:schemeClr val="bg1"/>
                </a:solidFill>
                <a:latin typeface="Arial" pitchFamily="34" charset="0"/>
                <a:cs typeface="Arial" pitchFamily="34" charset="0"/>
              </a:rPr>
              <a:t>ИСО/МЭК </a:t>
            </a:r>
          </a:p>
          <a:p>
            <a:pPr algn="ctr"/>
            <a:r>
              <a:rPr lang="ru-RU" sz="800" b="1" dirty="0" smtClean="0">
                <a:solidFill>
                  <a:schemeClr val="bg1"/>
                </a:solidFill>
                <a:latin typeface="Arial" pitchFamily="34" charset="0"/>
                <a:cs typeface="Arial" pitchFamily="34" charset="0"/>
              </a:rPr>
              <a:t>ТО 15446</a:t>
            </a:r>
            <a:endParaRPr lang="ru-RU" sz="800" b="1" dirty="0">
              <a:solidFill>
                <a:schemeClr val="bg1"/>
              </a:solidFill>
              <a:latin typeface="Arial" pitchFamily="34" charset="0"/>
              <a:cs typeface="Arial" pitchFamily="34" charset="0"/>
            </a:endParaRPr>
          </a:p>
        </p:txBody>
      </p:sp>
      <p:sp>
        <p:nvSpPr>
          <p:cNvPr id="72" name="Прямоугольник 71"/>
          <p:cNvSpPr/>
          <p:nvPr/>
        </p:nvSpPr>
        <p:spPr>
          <a:xfrm>
            <a:off x="149930" y="2578735"/>
            <a:ext cx="699721" cy="1306968"/>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800" b="1" dirty="0" smtClean="0">
                <a:solidFill>
                  <a:sysClr val="windowText" lastClr="000000"/>
                </a:solidFill>
                <a:latin typeface="Arial" pitchFamily="34" charset="0"/>
                <a:cs typeface="Arial" pitchFamily="34" charset="0"/>
              </a:rPr>
              <a:t>ГОСТ Р </a:t>
            </a:r>
          </a:p>
          <a:p>
            <a:pPr algn="ctr"/>
            <a:r>
              <a:rPr lang="ru-RU" sz="800" b="1" dirty="0" smtClean="0">
                <a:solidFill>
                  <a:sysClr val="windowText" lastClr="000000"/>
                </a:solidFill>
                <a:latin typeface="Arial" pitchFamily="34" charset="0"/>
                <a:cs typeface="Arial" pitchFamily="34" charset="0"/>
              </a:rPr>
              <a:t>ИСО/МЭК </a:t>
            </a:r>
          </a:p>
          <a:p>
            <a:pPr algn="ctr"/>
            <a:r>
              <a:rPr lang="ru-RU" sz="800" b="1" dirty="0" smtClean="0">
                <a:solidFill>
                  <a:sysClr val="windowText" lastClr="000000"/>
                </a:solidFill>
                <a:latin typeface="Arial" pitchFamily="34" charset="0"/>
                <a:cs typeface="Arial" pitchFamily="34" charset="0"/>
              </a:rPr>
              <a:t>ТО 19791</a:t>
            </a:r>
            <a:endParaRPr lang="ru-RU" sz="800" b="1" dirty="0">
              <a:solidFill>
                <a:sysClr val="windowText" lastClr="000000"/>
              </a:solidFill>
              <a:latin typeface="Arial" pitchFamily="34" charset="0"/>
              <a:cs typeface="Arial" pitchFamily="34" charset="0"/>
            </a:endParaRPr>
          </a:p>
        </p:txBody>
      </p:sp>
      <p:sp>
        <p:nvSpPr>
          <p:cNvPr id="73" name="Прямоугольник 72"/>
          <p:cNvSpPr/>
          <p:nvPr/>
        </p:nvSpPr>
        <p:spPr>
          <a:xfrm>
            <a:off x="143580" y="4052570"/>
            <a:ext cx="699721" cy="959501"/>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800" b="1" dirty="0" smtClean="0">
                <a:solidFill>
                  <a:schemeClr val="bg1"/>
                </a:solidFill>
                <a:latin typeface="Arial" pitchFamily="34" charset="0"/>
                <a:cs typeface="Arial" pitchFamily="34" charset="0"/>
              </a:rPr>
              <a:t>ГОСТ Р </a:t>
            </a:r>
          </a:p>
          <a:p>
            <a:pPr algn="ctr"/>
            <a:r>
              <a:rPr lang="ru-RU" sz="800" b="1" dirty="0" smtClean="0">
                <a:solidFill>
                  <a:schemeClr val="bg1"/>
                </a:solidFill>
                <a:latin typeface="Arial" pitchFamily="34" charset="0"/>
                <a:cs typeface="Arial" pitchFamily="34" charset="0"/>
              </a:rPr>
              <a:t>54869</a:t>
            </a:r>
            <a:endParaRPr lang="ru-RU" sz="800" b="1" dirty="0">
              <a:solidFill>
                <a:schemeClr val="bg1"/>
              </a:solidFill>
              <a:latin typeface="Arial" pitchFamily="34" charset="0"/>
              <a:cs typeface="Arial" pitchFamily="34" charset="0"/>
            </a:endParaRPr>
          </a:p>
        </p:txBody>
      </p:sp>
      <p:sp>
        <p:nvSpPr>
          <p:cNvPr id="74" name="Прямоугольник 73"/>
          <p:cNvSpPr/>
          <p:nvPr/>
        </p:nvSpPr>
        <p:spPr>
          <a:xfrm>
            <a:off x="3533923" y="2619509"/>
            <a:ext cx="2050008" cy="530274"/>
          </a:xfrm>
          <a:prstGeom prst="rect">
            <a:avLst/>
          </a:prstGeom>
          <a:solidFill>
            <a:srgbClr val="6699FF"/>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000" dirty="0" smtClean="0">
                <a:solidFill>
                  <a:sysClr val="windowText" lastClr="000000"/>
                </a:solidFill>
                <a:latin typeface="Arial" pitchFamily="34" charset="0"/>
                <a:cs typeface="Arial" pitchFamily="34" charset="0"/>
              </a:rPr>
              <a:t>Стадия 3</a:t>
            </a:r>
          </a:p>
          <a:p>
            <a:pPr algn="ctr"/>
            <a:r>
              <a:rPr lang="ru-RU" sz="1000" dirty="0" smtClean="0">
                <a:solidFill>
                  <a:sysClr val="windowText" lastClr="000000"/>
                </a:solidFill>
                <a:latin typeface="Arial" pitchFamily="34" charset="0"/>
                <a:cs typeface="Arial" pitchFamily="34" charset="0"/>
              </a:rPr>
              <a:t>«Техническое задание АС»</a:t>
            </a:r>
            <a:endParaRPr lang="ru-RU" sz="1000" dirty="0">
              <a:solidFill>
                <a:sysClr val="windowText" lastClr="000000"/>
              </a:solidFill>
              <a:latin typeface="Arial" pitchFamily="34" charset="0"/>
              <a:cs typeface="Arial" pitchFamily="34" charset="0"/>
            </a:endParaRPr>
          </a:p>
        </p:txBody>
      </p:sp>
      <p:sp>
        <p:nvSpPr>
          <p:cNvPr id="75" name="Прямоугольник 74"/>
          <p:cNvSpPr/>
          <p:nvPr/>
        </p:nvSpPr>
        <p:spPr>
          <a:xfrm>
            <a:off x="8288232" y="3936825"/>
            <a:ext cx="699721" cy="856976"/>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800" b="1" dirty="0" smtClean="0">
                <a:solidFill>
                  <a:sysClr val="windowText" lastClr="000000"/>
                </a:solidFill>
                <a:latin typeface="Arial" pitchFamily="34" charset="0"/>
                <a:cs typeface="Arial" pitchFamily="34" charset="0"/>
              </a:rPr>
              <a:t>ГОСТ Р </a:t>
            </a:r>
          </a:p>
          <a:p>
            <a:pPr algn="ctr"/>
            <a:r>
              <a:rPr lang="ru-RU" sz="800" b="1" dirty="0" smtClean="0">
                <a:solidFill>
                  <a:sysClr val="windowText" lastClr="000000"/>
                </a:solidFill>
                <a:latin typeface="Arial" pitchFamily="34" charset="0"/>
                <a:cs typeface="Arial" pitchFamily="34" charset="0"/>
              </a:rPr>
              <a:t>ИСО/МЭК </a:t>
            </a:r>
          </a:p>
          <a:p>
            <a:pPr algn="ctr"/>
            <a:r>
              <a:rPr lang="ru-RU" sz="800" b="1" dirty="0" smtClean="0">
                <a:solidFill>
                  <a:sysClr val="windowText" lastClr="000000"/>
                </a:solidFill>
                <a:latin typeface="Arial" pitchFamily="34" charset="0"/>
                <a:cs typeface="Arial" pitchFamily="34" charset="0"/>
              </a:rPr>
              <a:t>ТО 15446</a:t>
            </a:r>
            <a:endParaRPr lang="ru-RU" sz="800" b="1" dirty="0">
              <a:solidFill>
                <a:sysClr val="windowText" lastClr="000000"/>
              </a:solidFill>
              <a:latin typeface="Arial" pitchFamily="34" charset="0"/>
              <a:cs typeface="Arial" pitchFamily="34" charset="0"/>
            </a:endParaRPr>
          </a:p>
        </p:txBody>
      </p:sp>
      <p:sp>
        <p:nvSpPr>
          <p:cNvPr id="76" name="Прямоугольник 75"/>
          <p:cNvSpPr/>
          <p:nvPr/>
        </p:nvSpPr>
        <p:spPr>
          <a:xfrm>
            <a:off x="8295226" y="4922520"/>
            <a:ext cx="699721" cy="802005"/>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800" b="1" dirty="0" smtClean="0">
                <a:solidFill>
                  <a:sysClr val="windowText" lastClr="000000"/>
                </a:solidFill>
                <a:latin typeface="Arial" pitchFamily="34" charset="0"/>
                <a:cs typeface="Arial" pitchFamily="34" charset="0"/>
              </a:rPr>
              <a:t>ГОСТ Р </a:t>
            </a:r>
          </a:p>
          <a:p>
            <a:pPr algn="ctr"/>
            <a:r>
              <a:rPr lang="ru-RU" sz="800" b="1" dirty="0" smtClean="0">
                <a:solidFill>
                  <a:sysClr val="windowText" lastClr="000000"/>
                </a:solidFill>
                <a:latin typeface="Arial" pitchFamily="34" charset="0"/>
                <a:cs typeface="Arial" pitchFamily="34" charset="0"/>
              </a:rPr>
              <a:t>ИСО/МЭК </a:t>
            </a:r>
          </a:p>
          <a:p>
            <a:pPr algn="ctr"/>
            <a:r>
              <a:rPr lang="ru-RU" sz="800" b="1" dirty="0" smtClean="0">
                <a:solidFill>
                  <a:sysClr val="windowText" lastClr="000000"/>
                </a:solidFill>
                <a:latin typeface="Arial" pitchFamily="34" charset="0"/>
                <a:cs typeface="Arial" pitchFamily="34" charset="0"/>
              </a:rPr>
              <a:t>15408–1,2</a:t>
            </a:r>
            <a:endParaRPr lang="ru-RU" sz="800" b="1" dirty="0">
              <a:solidFill>
                <a:sysClr val="windowText" lastClr="000000"/>
              </a:solidFill>
              <a:latin typeface="Arial" pitchFamily="34" charset="0"/>
              <a:cs typeface="Arial" pitchFamily="34" charset="0"/>
            </a:endParaRPr>
          </a:p>
        </p:txBody>
      </p:sp>
      <p:sp>
        <p:nvSpPr>
          <p:cNvPr id="77" name="Прямоугольник 76"/>
          <p:cNvSpPr/>
          <p:nvPr/>
        </p:nvSpPr>
        <p:spPr>
          <a:xfrm>
            <a:off x="3533923" y="3291486"/>
            <a:ext cx="2050008" cy="489687"/>
          </a:xfrm>
          <a:prstGeom prst="rect">
            <a:avLst/>
          </a:prstGeom>
          <a:solidFill>
            <a:srgbClr val="6699FF"/>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000" dirty="0" smtClean="0">
                <a:solidFill>
                  <a:sysClr val="windowText" lastClr="000000"/>
                </a:solidFill>
                <a:latin typeface="Arial" pitchFamily="34" charset="0"/>
                <a:cs typeface="Arial" pitchFamily="34" charset="0"/>
              </a:rPr>
              <a:t>Стадия 4</a:t>
            </a:r>
          </a:p>
          <a:p>
            <a:pPr algn="ctr"/>
            <a:r>
              <a:rPr lang="ru-RU" sz="1000" dirty="0" smtClean="0">
                <a:solidFill>
                  <a:sysClr val="windowText" lastClr="000000"/>
                </a:solidFill>
                <a:latin typeface="Arial" pitchFamily="34" charset="0"/>
                <a:cs typeface="Arial" pitchFamily="34" charset="0"/>
              </a:rPr>
              <a:t>«Эскизный проект»</a:t>
            </a:r>
            <a:endParaRPr lang="ru-RU" sz="1000" dirty="0">
              <a:solidFill>
                <a:sysClr val="windowText" lastClr="000000"/>
              </a:solidFill>
              <a:latin typeface="Arial" pitchFamily="34" charset="0"/>
              <a:cs typeface="Arial" pitchFamily="34" charset="0"/>
            </a:endParaRPr>
          </a:p>
        </p:txBody>
      </p:sp>
      <p:sp>
        <p:nvSpPr>
          <p:cNvPr id="78" name="Прямоугольник 77"/>
          <p:cNvSpPr/>
          <p:nvPr/>
        </p:nvSpPr>
        <p:spPr>
          <a:xfrm>
            <a:off x="149930" y="4052570"/>
            <a:ext cx="699721" cy="959501"/>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800" b="1" dirty="0" smtClean="0">
                <a:solidFill>
                  <a:schemeClr val="bg1"/>
                </a:solidFill>
                <a:latin typeface="Arial" pitchFamily="34" charset="0"/>
                <a:cs typeface="Arial" pitchFamily="34" charset="0"/>
              </a:rPr>
              <a:t>ГОСТ Р </a:t>
            </a:r>
          </a:p>
          <a:p>
            <a:pPr algn="ctr"/>
            <a:r>
              <a:rPr lang="ru-RU" sz="800" b="1" dirty="0" smtClean="0">
                <a:solidFill>
                  <a:schemeClr val="bg1"/>
                </a:solidFill>
                <a:latin typeface="Arial" pitchFamily="34" charset="0"/>
                <a:cs typeface="Arial" pitchFamily="34" charset="0"/>
              </a:rPr>
              <a:t>54869</a:t>
            </a:r>
            <a:endParaRPr lang="ru-RU" sz="800" b="1" dirty="0">
              <a:solidFill>
                <a:schemeClr val="bg1"/>
              </a:solidFill>
              <a:latin typeface="Arial" pitchFamily="34" charset="0"/>
              <a:cs typeface="Arial" pitchFamily="34" charset="0"/>
            </a:endParaRPr>
          </a:p>
        </p:txBody>
      </p:sp>
      <p:sp>
        <p:nvSpPr>
          <p:cNvPr id="79" name="Прямоугольник 78"/>
          <p:cNvSpPr/>
          <p:nvPr/>
        </p:nvSpPr>
        <p:spPr>
          <a:xfrm>
            <a:off x="3533923" y="3936106"/>
            <a:ext cx="2050008" cy="530274"/>
          </a:xfrm>
          <a:prstGeom prst="rect">
            <a:avLst/>
          </a:prstGeom>
          <a:solidFill>
            <a:srgbClr val="6699FF"/>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000" dirty="0" smtClean="0">
                <a:solidFill>
                  <a:sysClr val="windowText" lastClr="000000"/>
                </a:solidFill>
                <a:latin typeface="Arial" pitchFamily="34" charset="0"/>
                <a:cs typeface="Arial" pitchFamily="34" charset="0"/>
              </a:rPr>
              <a:t>Стадия 5</a:t>
            </a:r>
          </a:p>
          <a:p>
            <a:pPr algn="ctr"/>
            <a:r>
              <a:rPr lang="ru-RU" sz="1000" dirty="0" smtClean="0">
                <a:solidFill>
                  <a:sysClr val="windowText" lastClr="000000"/>
                </a:solidFill>
                <a:latin typeface="Arial" pitchFamily="34" charset="0"/>
                <a:cs typeface="Arial" pitchFamily="34" charset="0"/>
              </a:rPr>
              <a:t>«Технический проект»</a:t>
            </a:r>
            <a:endParaRPr lang="ru-RU" sz="1000" dirty="0">
              <a:solidFill>
                <a:sysClr val="windowText" lastClr="000000"/>
              </a:solidFill>
              <a:latin typeface="Arial" pitchFamily="34" charset="0"/>
              <a:cs typeface="Arial" pitchFamily="34" charset="0"/>
            </a:endParaRPr>
          </a:p>
        </p:txBody>
      </p:sp>
      <p:sp>
        <p:nvSpPr>
          <p:cNvPr id="80" name="Прямоугольник 79"/>
          <p:cNvSpPr/>
          <p:nvPr/>
        </p:nvSpPr>
        <p:spPr>
          <a:xfrm>
            <a:off x="146755" y="4049395"/>
            <a:ext cx="699721" cy="959501"/>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800" b="1" dirty="0" smtClean="0">
                <a:solidFill>
                  <a:schemeClr val="bg1"/>
                </a:solidFill>
                <a:latin typeface="Arial" pitchFamily="34" charset="0"/>
                <a:cs typeface="Arial" pitchFamily="34" charset="0"/>
              </a:rPr>
              <a:t>ГОСТ Р </a:t>
            </a:r>
          </a:p>
          <a:p>
            <a:pPr algn="ctr"/>
            <a:r>
              <a:rPr lang="ru-RU" sz="800" b="1" dirty="0" smtClean="0">
                <a:solidFill>
                  <a:schemeClr val="bg1"/>
                </a:solidFill>
                <a:latin typeface="Arial" pitchFamily="34" charset="0"/>
                <a:cs typeface="Arial" pitchFamily="34" charset="0"/>
              </a:rPr>
              <a:t>54869</a:t>
            </a:r>
            <a:endParaRPr lang="ru-RU" sz="800" b="1" dirty="0">
              <a:solidFill>
                <a:schemeClr val="bg1"/>
              </a:solidFill>
              <a:latin typeface="Arial" pitchFamily="34" charset="0"/>
              <a:cs typeface="Arial" pitchFamily="34" charset="0"/>
            </a:endParaRPr>
          </a:p>
        </p:txBody>
      </p:sp>
      <p:sp>
        <p:nvSpPr>
          <p:cNvPr id="81" name="Прямоугольник 80"/>
          <p:cNvSpPr/>
          <p:nvPr/>
        </p:nvSpPr>
        <p:spPr>
          <a:xfrm>
            <a:off x="3548454" y="4565444"/>
            <a:ext cx="2050008" cy="455276"/>
          </a:xfrm>
          <a:prstGeom prst="rect">
            <a:avLst/>
          </a:prstGeom>
          <a:solidFill>
            <a:srgbClr val="6699FF"/>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000" dirty="0" smtClean="0">
                <a:solidFill>
                  <a:sysClr val="windowText" lastClr="000000"/>
                </a:solidFill>
                <a:latin typeface="Arial" pitchFamily="34" charset="0"/>
                <a:cs typeface="Arial" pitchFamily="34" charset="0"/>
              </a:rPr>
              <a:t>Стадия 6</a:t>
            </a:r>
          </a:p>
          <a:p>
            <a:pPr algn="ctr"/>
            <a:r>
              <a:rPr lang="ru-RU" sz="1000" dirty="0" smtClean="0">
                <a:solidFill>
                  <a:sysClr val="windowText" lastClr="000000"/>
                </a:solidFill>
                <a:latin typeface="Arial" pitchFamily="34" charset="0"/>
                <a:cs typeface="Arial" pitchFamily="34" charset="0"/>
              </a:rPr>
              <a:t>«Рабочая документация»</a:t>
            </a:r>
            <a:endParaRPr lang="ru-RU" sz="1000" dirty="0">
              <a:solidFill>
                <a:sysClr val="windowText" lastClr="000000"/>
              </a:solidFill>
              <a:latin typeface="Arial" pitchFamily="34" charset="0"/>
              <a:cs typeface="Arial" pitchFamily="34" charset="0"/>
            </a:endParaRPr>
          </a:p>
        </p:txBody>
      </p:sp>
      <p:sp>
        <p:nvSpPr>
          <p:cNvPr id="82" name="Прямоугольник 81"/>
          <p:cNvSpPr/>
          <p:nvPr/>
        </p:nvSpPr>
        <p:spPr>
          <a:xfrm>
            <a:off x="8300465" y="5869652"/>
            <a:ext cx="699721" cy="813088"/>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800" b="1" dirty="0" smtClean="0">
                <a:solidFill>
                  <a:schemeClr val="bg1"/>
                </a:solidFill>
                <a:latin typeface="Arial" pitchFamily="34" charset="0"/>
                <a:cs typeface="Arial" pitchFamily="34" charset="0"/>
              </a:rPr>
              <a:t>ГОСТ Р </a:t>
            </a:r>
          </a:p>
          <a:p>
            <a:pPr algn="ctr"/>
            <a:r>
              <a:rPr lang="ru-RU" sz="800" b="1" dirty="0" smtClean="0">
                <a:solidFill>
                  <a:schemeClr val="bg1"/>
                </a:solidFill>
                <a:latin typeface="Arial" pitchFamily="34" charset="0"/>
                <a:cs typeface="Arial" pitchFamily="34" charset="0"/>
              </a:rPr>
              <a:t>ИСО/МЭК </a:t>
            </a:r>
          </a:p>
          <a:p>
            <a:pPr algn="ctr"/>
            <a:r>
              <a:rPr lang="ru-RU" sz="800" b="1" dirty="0" smtClean="0">
                <a:solidFill>
                  <a:schemeClr val="bg1"/>
                </a:solidFill>
                <a:latin typeface="Arial" pitchFamily="34" charset="0"/>
                <a:cs typeface="Arial" pitchFamily="34" charset="0"/>
              </a:rPr>
              <a:t>15408–1,3</a:t>
            </a:r>
            <a:endParaRPr lang="ru-RU" sz="800" b="1" dirty="0">
              <a:solidFill>
                <a:schemeClr val="bg1"/>
              </a:solidFill>
              <a:latin typeface="Arial" pitchFamily="34" charset="0"/>
              <a:cs typeface="Arial" pitchFamily="34" charset="0"/>
            </a:endParaRPr>
          </a:p>
        </p:txBody>
      </p:sp>
      <p:sp>
        <p:nvSpPr>
          <p:cNvPr id="83" name="Прямоугольник 82"/>
          <p:cNvSpPr/>
          <p:nvPr/>
        </p:nvSpPr>
        <p:spPr>
          <a:xfrm>
            <a:off x="157779" y="5204460"/>
            <a:ext cx="699721" cy="149119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800" b="1" dirty="0" smtClean="0">
                <a:solidFill>
                  <a:schemeClr val="bg1"/>
                </a:solidFill>
                <a:latin typeface="Arial" pitchFamily="34" charset="0"/>
                <a:cs typeface="Arial" pitchFamily="34" charset="0"/>
              </a:rPr>
              <a:t>ГОСТ Р </a:t>
            </a:r>
          </a:p>
          <a:p>
            <a:pPr algn="ctr"/>
            <a:r>
              <a:rPr lang="ru-RU" sz="800" b="1" dirty="0" smtClean="0">
                <a:solidFill>
                  <a:schemeClr val="bg1"/>
                </a:solidFill>
                <a:latin typeface="Arial" pitchFamily="34" charset="0"/>
                <a:cs typeface="Arial" pitchFamily="34" charset="0"/>
              </a:rPr>
              <a:t>ИСО/МЭК</a:t>
            </a:r>
          </a:p>
          <a:p>
            <a:pPr algn="ctr"/>
            <a:r>
              <a:rPr lang="ru-RU" sz="800" b="1" dirty="0" smtClean="0">
                <a:solidFill>
                  <a:schemeClr val="bg1"/>
                </a:solidFill>
                <a:latin typeface="Arial" pitchFamily="34" charset="0"/>
                <a:cs typeface="Arial" pitchFamily="34" charset="0"/>
              </a:rPr>
              <a:t>18045</a:t>
            </a:r>
            <a:endParaRPr lang="ru-RU" sz="800" b="1" dirty="0">
              <a:solidFill>
                <a:schemeClr val="bg1"/>
              </a:solidFill>
              <a:latin typeface="Arial" pitchFamily="34" charset="0"/>
              <a:cs typeface="Arial" pitchFamily="34" charset="0"/>
            </a:endParaRPr>
          </a:p>
        </p:txBody>
      </p:sp>
      <p:sp>
        <p:nvSpPr>
          <p:cNvPr id="84" name="Прямоугольник 83"/>
          <p:cNvSpPr/>
          <p:nvPr/>
        </p:nvSpPr>
        <p:spPr>
          <a:xfrm>
            <a:off x="146755" y="4049395"/>
            <a:ext cx="699721" cy="959501"/>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800" b="1" dirty="0" smtClean="0">
                <a:solidFill>
                  <a:schemeClr val="bg1"/>
                </a:solidFill>
                <a:latin typeface="Arial" pitchFamily="34" charset="0"/>
                <a:cs typeface="Arial" pitchFamily="34" charset="0"/>
              </a:rPr>
              <a:t>ГОСТ Р </a:t>
            </a:r>
          </a:p>
          <a:p>
            <a:pPr algn="ctr"/>
            <a:r>
              <a:rPr lang="ru-RU" sz="800" b="1" dirty="0" smtClean="0">
                <a:solidFill>
                  <a:schemeClr val="bg1"/>
                </a:solidFill>
                <a:latin typeface="Arial" pitchFamily="34" charset="0"/>
                <a:cs typeface="Arial" pitchFamily="34" charset="0"/>
              </a:rPr>
              <a:t>54869</a:t>
            </a:r>
            <a:endParaRPr lang="ru-RU" sz="800" b="1" dirty="0">
              <a:solidFill>
                <a:schemeClr val="bg1"/>
              </a:solidFill>
              <a:latin typeface="Arial" pitchFamily="34" charset="0"/>
              <a:cs typeface="Arial" pitchFamily="34" charset="0"/>
            </a:endParaRPr>
          </a:p>
        </p:txBody>
      </p:sp>
      <p:sp>
        <p:nvSpPr>
          <p:cNvPr id="85" name="Прямоугольник 84"/>
          <p:cNvSpPr/>
          <p:nvPr/>
        </p:nvSpPr>
        <p:spPr>
          <a:xfrm>
            <a:off x="160161" y="5202079"/>
            <a:ext cx="699721" cy="149119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800" b="1" dirty="0" smtClean="0">
                <a:solidFill>
                  <a:sysClr val="windowText" lastClr="000000"/>
                </a:solidFill>
                <a:latin typeface="Arial" pitchFamily="34" charset="0"/>
                <a:cs typeface="Arial" pitchFamily="34" charset="0"/>
              </a:rPr>
              <a:t>ГОСТ Р </a:t>
            </a:r>
          </a:p>
          <a:p>
            <a:pPr algn="ctr"/>
            <a:r>
              <a:rPr lang="ru-RU" sz="800" b="1" dirty="0" smtClean="0">
                <a:solidFill>
                  <a:sysClr val="windowText" lastClr="000000"/>
                </a:solidFill>
                <a:latin typeface="Arial" pitchFamily="34" charset="0"/>
                <a:cs typeface="Arial" pitchFamily="34" charset="0"/>
              </a:rPr>
              <a:t>ИСО/МЭК</a:t>
            </a:r>
          </a:p>
          <a:p>
            <a:pPr algn="ctr"/>
            <a:r>
              <a:rPr lang="ru-RU" sz="800" b="1" dirty="0" smtClean="0">
                <a:solidFill>
                  <a:sysClr val="windowText" lastClr="000000"/>
                </a:solidFill>
                <a:latin typeface="Arial" pitchFamily="34" charset="0"/>
                <a:cs typeface="Arial" pitchFamily="34" charset="0"/>
              </a:rPr>
              <a:t>18045</a:t>
            </a:r>
            <a:endParaRPr lang="ru-RU" sz="800" b="1" dirty="0">
              <a:solidFill>
                <a:sysClr val="windowText" lastClr="000000"/>
              </a:solidFill>
              <a:latin typeface="Arial" pitchFamily="34" charset="0"/>
              <a:cs typeface="Arial" pitchFamily="34" charset="0"/>
            </a:endParaRPr>
          </a:p>
        </p:txBody>
      </p:sp>
      <p:sp>
        <p:nvSpPr>
          <p:cNvPr id="86" name="Прямоугольник 85"/>
          <p:cNvSpPr/>
          <p:nvPr/>
        </p:nvSpPr>
        <p:spPr>
          <a:xfrm>
            <a:off x="3553216" y="5201329"/>
            <a:ext cx="2050008" cy="538215"/>
          </a:xfrm>
          <a:prstGeom prst="rect">
            <a:avLst/>
          </a:prstGeom>
          <a:solidFill>
            <a:srgbClr val="6699FF"/>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000" dirty="0" smtClean="0">
                <a:solidFill>
                  <a:sysClr val="windowText" lastClr="000000"/>
                </a:solidFill>
                <a:latin typeface="Arial" pitchFamily="34" charset="0"/>
                <a:cs typeface="Arial" pitchFamily="34" charset="0"/>
              </a:rPr>
              <a:t>Стадия 7</a:t>
            </a:r>
          </a:p>
          <a:p>
            <a:pPr algn="ctr"/>
            <a:r>
              <a:rPr lang="ru-RU" sz="1000" dirty="0" smtClean="0">
                <a:solidFill>
                  <a:sysClr val="windowText" lastClr="000000"/>
                </a:solidFill>
                <a:latin typeface="Arial" pitchFamily="34" charset="0"/>
                <a:cs typeface="Arial" pitchFamily="34" charset="0"/>
              </a:rPr>
              <a:t>«Ввод в действие»</a:t>
            </a:r>
            <a:endParaRPr lang="ru-RU" sz="1000" dirty="0">
              <a:solidFill>
                <a:sysClr val="windowText" lastClr="000000"/>
              </a:solidFill>
              <a:latin typeface="Arial" pitchFamily="34" charset="0"/>
              <a:cs typeface="Arial" pitchFamily="34" charset="0"/>
            </a:endParaRPr>
          </a:p>
        </p:txBody>
      </p:sp>
      <p:sp>
        <p:nvSpPr>
          <p:cNvPr id="87" name="Прямоугольник 86"/>
          <p:cNvSpPr/>
          <p:nvPr/>
        </p:nvSpPr>
        <p:spPr>
          <a:xfrm>
            <a:off x="8300465" y="5872033"/>
            <a:ext cx="699721" cy="813088"/>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800" b="1" dirty="0" smtClean="0">
                <a:solidFill>
                  <a:sysClr val="windowText" lastClr="000000"/>
                </a:solidFill>
                <a:latin typeface="Arial" pitchFamily="34" charset="0"/>
                <a:cs typeface="Arial" pitchFamily="34" charset="0"/>
              </a:rPr>
              <a:t>ГОСТ Р </a:t>
            </a:r>
          </a:p>
          <a:p>
            <a:pPr algn="ctr"/>
            <a:r>
              <a:rPr lang="ru-RU" sz="800" b="1" dirty="0" smtClean="0">
                <a:solidFill>
                  <a:sysClr val="windowText" lastClr="000000"/>
                </a:solidFill>
                <a:latin typeface="Arial" pitchFamily="34" charset="0"/>
                <a:cs typeface="Arial" pitchFamily="34" charset="0"/>
              </a:rPr>
              <a:t>ИСО/МЭК </a:t>
            </a:r>
          </a:p>
          <a:p>
            <a:pPr algn="ctr"/>
            <a:r>
              <a:rPr lang="ru-RU" sz="800" b="1" dirty="0" smtClean="0">
                <a:solidFill>
                  <a:sysClr val="windowText" lastClr="000000"/>
                </a:solidFill>
                <a:latin typeface="Arial" pitchFamily="34" charset="0"/>
                <a:cs typeface="Arial" pitchFamily="34" charset="0"/>
              </a:rPr>
              <a:t>15408–1,3</a:t>
            </a:r>
            <a:endParaRPr lang="ru-RU" sz="800" b="1" dirty="0">
              <a:solidFill>
                <a:sysClr val="windowText" lastClr="000000"/>
              </a:solidFill>
              <a:latin typeface="Arial" pitchFamily="34" charset="0"/>
              <a:cs typeface="Arial" pitchFamily="34" charset="0"/>
            </a:endParaRPr>
          </a:p>
        </p:txBody>
      </p:sp>
      <p:sp>
        <p:nvSpPr>
          <p:cNvPr id="88" name="Прямоугольник 87"/>
          <p:cNvSpPr/>
          <p:nvPr/>
        </p:nvSpPr>
        <p:spPr>
          <a:xfrm>
            <a:off x="149136" y="4049396"/>
            <a:ext cx="699721" cy="959501"/>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800" b="1" dirty="0" smtClean="0">
                <a:solidFill>
                  <a:sysClr val="windowText" lastClr="000000"/>
                </a:solidFill>
                <a:latin typeface="Arial" pitchFamily="34" charset="0"/>
                <a:cs typeface="Arial" pitchFamily="34" charset="0"/>
              </a:rPr>
              <a:t>ГОСТ Р </a:t>
            </a:r>
          </a:p>
          <a:p>
            <a:pPr algn="ctr"/>
            <a:r>
              <a:rPr lang="ru-RU" sz="800" b="1" dirty="0" smtClean="0">
                <a:solidFill>
                  <a:sysClr val="windowText" lastClr="000000"/>
                </a:solidFill>
                <a:latin typeface="Arial" pitchFamily="34" charset="0"/>
                <a:cs typeface="Arial" pitchFamily="34" charset="0"/>
              </a:rPr>
              <a:t>54869</a:t>
            </a:r>
            <a:endParaRPr lang="ru-RU" sz="800" b="1" dirty="0">
              <a:solidFill>
                <a:sysClr val="windowText" lastClr="000000"/>
              </a:solidFill>
              <a:latin typeface="Arial" pitchFamily="34" charset="0"/>
              <a:cs typeface="Arial" pitchFamily="34" charset="0"/>
            </a:endParaRPr>
          </a:p>
        </p:txBody>
      </p:sp>
      <p:sp>
        <p:nvSpPr>
          <p:cNvPr id="89" name="Прямоугольник 88"/>
          <p:cNvSpPr/>
          <p:nvPr/>
        </p:nvSpPr>
        <p:spPr>
          <a:xfrm>
            <a:off x="3546072" y="5883627"/>
            <a:ext cx="2050008" cy="538215"/>
          </a:xfrm>
          <a:prstGeom prst="rect">
            <a:avLst/>
          </a:prstGeom>
          <a:solidFill>
            <a:srgbClr val="6699FF"/>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000" dirty="0" smtClean="0">
                <a:solidFill>
                  <a:sysClr val="windowText" lastClr="000000"/>
                </a:solidFill>
                <a:latin typeface="Arial" pitchFamily="34" charset="0"/>
                <a:cs typeface="Arial" pitchFamily="34" charset="0"/>
              </a:rPr>
              <a:t>Стадия 8</a:t>
            </a:r>
          </a:p>
          <a:p>
            <a:pPr algn="ctr"/>
            <a:r>
              <a:rPr lang="ru-RU" sz="1000" dirty="0" smtClean="0">
                <a:solidFill>
                  <a:sysClr val="windowText" lastClr="000000"/>
                </a:solidFill>
                <a:latin typeface="Arial" pitchFamily="34" charset="0"/>
                <a:cs typeface="Arial" pitchFamily="34" charset="0"/>
              </a:rPr>
              <a:t>«Сопровождение АС»</a:t>
            </a:r>
            <a:endParaRPr lang="ru-RU" sz="1000" dirty="0">
              <a:solidFill>
                <a:sysClr val="windowText" lastClr="000000"/>
              </a:solidFill>
              <a:latin typeface="Arial" pitchFamily="34" charset="0"/>
              <a:cs typeface="Arial" pitchFamily="34" charset="0"/>
            </a:endParaRPr>
          </a:p>
        </p:txBody>
      </p:sp>
      <p:grpSp>
        <p:nvGrpSpPr>
          <p:cNvPr id="90" name="Группа 89"/>
          <p:cNvGrpSpPr/>
          <p:nvPr/>
        </p:nvGrpSpPr>
        <p:grpSpPr>
          <a:xfrm>
            <a:off x="3091520" y="4534067"/>
            <a:ext cx="456934" cy="259015"/>
            <a:chOff x="3091520" y="4534067"/>
            <a:chExt cx="456934" cy="259015"/>
          </a:xfrm>
        </p:grpSpPr>
        <p:cxnSp>
          <p:nvCxnSpPr>
            <p:cNvPr id="91" name="Прямая со стрелкой 90"/>
            <p:cNvCxnSpPr/>
            <p:nvPr/>
          </p:nvCxnSpPr>
          <p:spPr>
            <a:xfrm>
              <a:off x="3091520" y="4785925"/>
              <a:ext cx="456934"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p:cNvCxnSpPr/>
            <p:nvPr/>
          </p:nvCxnSpPr>
          <p:spPr>
            <a:xfrm>
              <a:off x="3091524" y="4534067"/>
              <a:ext cx="0" cy="25901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93" name="Группа 92"/>
          <p:cNvGrpSpPr/>
          <p:nvPr/>
        </p:nvGrpSpPr>
        <p:grpSpPr>
          <a:xfrm>
            <a:off x="2894898" y="2292943"/>
            <a:ext cx="639024" cy="2241124"/>
            <a:chOff x="2894898" y="2292943"/>
            <a:chExt cx="639024" cy="2241124"/>
          </a:xfrm>
        </p:grpSpPr>
        <p:cxnSp>
          <p:nvCxnSpPr>
            <p:cNvPr id="94" name="Прямая со стрелкой 93"/>
            <p:cNvCxnSpPr/>
            <p:nvPr/>
          </p:nvCxnSpPr>
          <p:spPr>
            <a:xfrm>
              <a:off x="3091521" y="2295238"/>
              <a:ext cx="442401"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5" name="Прямая соединительная линия 94"/>
            <p:cNvCxnSpPr/>
            <p:nvPr/>
          </p:nvCxnSpPr>
          <p:spPr>
            <a:xfrm>
              <a:off x="3091520" y="2292943"/>
              <a:ext cx="4" cy="224112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6" name="Прямая соединительная линия 95"/>
            <p:cNvCxnSpPr>
              <a:stCxn id="5" idx="3"/>
            </p:cNvCxnSpPr>
            <p:nvPr/>
          </p:nvCxnSpPr>
          <p:spPr>
            <a:xfrm>
              <a:off x="2894898" y="4534067"/>
              <a:ext cx="196626"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97" name="Группа 96"/>
          <p:cNvGrpSpPr/>
          <p:nvPr/>
        </p:nvGrpSpPr>
        <p:grpSpPr>
          <a:xfrm>
            <a:off x="3091520" y="4793082"/>
            <a:ext cx="458003" cy="797616"/>
            <a:chOff x="3091520" y="4793082"/>
            <a:chExt cx="458003" cy="797616"/>
          </a:xfrm>
        </p:grpSpPr>
        <p:cxnSp>
          <p:nvCxnSpPr>
            <p:cNvPr id="98" name="Прямая со стрелкой 97"/>
            <p:cNvCxnSpPr/>
            <p:nvPr/>
          </p:nvCxnSpPr>
          <p:spPr>
            <a:xfrm>
              <a:off x="3091522" y="5590698"/>
              <a:ext cx="458001"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9" name="Прямая соединительная линия 98"/>
            <p:cNvCxnSpPr/>
            <p:nvPr/>
          </p:nvCxnSpPr>
          <p:spPr>
            <a:xfrm>
              <a:off x="3091520" y="4793082"/>
              <a:ext cx="0" cy="79761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0" name="Группа 99"/>
          <p:cNvGrpSpPr/>
          <p:nvPr/>
        </p:nvGrpSpPr>
        <p:grpSpPr>
          <a:xfrm>
            <a:off x="3091520" y="5590698"/>
            <a:ext cx="456933" cy="564492"/>
            <a:chOff x="3091520" y="5590698"/>
            <a:chExt cx="456933" cy="564492"/>
          </a:xfrm>
        </p:grpSpPr>
        <p:cxnSp>
          <p:nvCxnSpPr>
            <p:cNvPr id="101" name="Прямая со стрелкой 100"/>
            <p:cNvCxnSpPr/>
            <p:nvPr/>
          </p:nvCxnSpPr>
          <p:spPr>
            <a:xfrm>
              <a:off x="3091520" y="6155190"/>
              <a:ext cx="456933"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2" name="Прямая соединительная линия 101"/>
            <p:cNvCxnSpPr/>
            <p:nvPr/>
          </p:nvCxnSpPr>
          <p:spPr>
            <a:xfrm>
              <a:off x="3091520" y="5590698"/>
              <a:ext cx="0" cy="56449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3" name="Прямоугольник 102"/>
          <p:cNvSpPr/>
          <p:nvPr/>
        </p:nvSpPr>
        <p:spPr>
          <a:xfrm>
            <a:off x="0" y="0"/>
            <a:ext cx="9144000" cy="584775"/>
          </a:xfrm>
          <a:prstGeom prst="rect">
            <a:avLst/>
          </a:prstGeom>
          <a:ln>
            <a:solidFill>
              <a:schemeClr val="accent1"/>
            </a:solidFill>
          </a:ln>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marL="895350" algn="ctr" fontAlgn="auto">
              <a:spcBef>
                <a:spcPts val="0"/>
              </a:spcBef>
              <a:spcAft>
                <a:spcPts val="0"/>
              </a:spcAft>
              <a:defRPr/>
            </a:pPr>
            <a:r>
              <a:rPr lang="ru-RU" sz="3200" b="1" dirty="0" smtClean="0">
                <a:ln w="3175" cap="rnd">
                  <a:solidFill>
                    <a:schemeClr val="tx1"/>
                  </a:solidFill>
                </a:ln>
                <a:blipFill>
                  <a:blip r:embed="rId2"/>
                  <a:tile tx="0" ty="0" sx="100000" sy="100000" flip="none" algn="tl"/>
                </a:blipFill>
                <a:effectLst>
                  <a:outerShdw blurRad="50800" dist="50800" dir="5400000" algn="ctr" rotWithShape="0">
                    <a:schemeClr val="tx1"/>
                  </a:outerShdw>
                </a:effectLst>
              </a:rPr>
              <a:t>Эксплуатация объектов информатизации</a:t>
            </a:r>
            <a:endParaRPr lang="ru-RU" sz="3200" dirty="0">
              <a:effectLst>
                <a:outerShdw blurRad="50800" dist="50800" dir="5400000" algn="ctr" rotWithShape="0">
                  <a:schemeClr val="tx1"/>
                </a:outerShdw>
              </a:effectLst>
            </a:endParaRPr>
          </a:p>
        </p:txBody>
      </p:sp>
    </p:spTree>
    <p:extLst>
      <p:ext uri="{BB962C8B-B14F-4D97-AF65-F5344CB8AC3E}">
        <p14:creationId xmlns:p14="http://schemas.microsoft.com/office/powerpoint/2010/main" val="30799267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CBFD1E69-247A-4B02-8A0A-DEA4495C32CB}" type="slidenum">
              <a:rPr lang="ru-RU" smtClean="0"/>
              <a:pPr>
                <a:defRPr/>
              </a:pPr>
              <a:t>74</a:t>
            </a:fld>
            <a:endParaRPr lang="ru-RU" dirty="0"/>
          </a:p>
        </p:txBody>
      </p:sp>
      <p:sp>
        <p:nvSpPr>
          <p:cNvPr id="3" name="Скругленный прямоугольник 2"/>
          <p:cNvSpPr/>
          <p:nvPr/>
        </p:nvSpPr>
        <p:spPr>
          <a:xfrm>
            <a:off x="0" y="-44648"/>
            <a:ext cx="9144000" cy="646986"/>
          </a:xfrm>
          <a:prstGeom prst="roundRect">
            <a:avLst/>
          </a:prstGeom>
          <a:ln>
            <a:solidFill>
              <a:schemeClr val="accent1"/>
            </a:solidFill>
          </a:ln>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3200" b="1" dirty="0" smtClean="0">
                <a:ln w="3175" cap="rnd">
                  <a:solidFill>
                    <a:schemeClr val="tx1"/>
                  </a:solidFill>
                </a:ln>
                <a:blipFill>
                  <a:blip r:embed="rId2"/>
                  <a:tile tx="0" ty="0" sx="100000" sy="100000" flip="none" algn="tl"/>
                </a:blipFill>
                <a:effectLst>
                  <a:outerShdw blurRad="50800" dist="50800" dir="5400000" algn="ctr" rotWithShape="0">
                    <a:schemeClr val="tx1"/>
                  </a:outerShdw>
                </a:effectLst>
              </a:rPr>
              <a:t>ОЦЕНКА СООТВЕТСТВИЯ СЗИ </a:t>
            </a:r>
            <a:endParaRPr lang="ru-RU" sz="3200" b="1" dirty="0">
              <a:ln w="3175" cap="rnd">
                <a:solidFill>
                  <a:schemeClr val="tx1"/>
                </a:solidFill>
              </a:ln>
              <a:blipFill>
                <a:blip r:embed="rId2"/>
                <a:tile tx="0" ty="0" sx="100000" sy="100000" flip="none" algn="tl"/>
              </a:blipFill>
              <a:effectLst>
                <a:outerShdw blurRad="50800" dist="50800" dir="5400000" algn="ctr" rotWithShape="0">
                  <a:schemeClr val="tx1"/>
                </a:outerShdw>
              </a:effectLst>
            </a:endParaRPr>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943703"/>
            <a:ext cx="2667050" cy="1646270"/>
          </a:xfrm>
          <a:prstGeom prst="rect">
            <a:avLst/>
          </a:prstGeom>
          <a:noFill/>
          <a:ln>
            <a:noFill/>
          </a:ln>
          <a:effectLst>
            <a:outerShdw blurRad="50800" dist="50800" dir="54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670127" y="1474450"/>
            <a:ext cx="2883073" cy="584775"/>
          </a:xfrm>
          <a:prstGeom prst="rect">
            <a:avLst/>
          </a:prstGeom>
          <a:noFill/>
        </p:spPr>
        <p:txBody>
          <a:bodyPr wrap="square" rtlCol="0">
            <a:spAutoFit/>
          </a:bodyPr>
          <a:lstStyle/>
          <a:p>
            <a:pPr algn="ctr"/>
            <a:r>
              <a:rPr lang="ru-RU" sz="3200" b="1" dirty="0">
                <a:ln w="3175" cap="rnd">
                  <a:solidFill>
                    <a:schemeClr val="tx1"/>
                  </a:solidFill>
                </a:ln>
                <a:blipFill>
                  <a:blip r:embed="rId2"/>
                  <a:tile tx="0" ty="0" sx="100000" sy="100000" flip="none" algn="tl"/>
                </a:blipFill>
                <a:effectLst>
                  <a:outerShdw blurRad="50800" dist="50800" dir="5400000" algn="ctr" rotWithShape="0">
                    <a:schemeClr val="tx1"/>
                  </a:outerShdw>
                </a:effectLst>
              </a:rPr>
              <a:t>о</a:t>
            </a:r>
            <a:r>
              <a:rPr lang="ru-RU" sz="3200" b="1" dirty="0" smtClean="0">
                <a:ln w="3175" cap="rnd">
                  <a:solidFill>
                    <a:schemeClr val="tx1"/>
                  </a:solidFill>
                </a:ln>
                <a:blipFill>
                  <a:blip r:embed="rId2"/>
                  <a:tile tx="0" ty="0" sx="100000" sy="100000" flip="none" algn="tl"/>
                </a:blipFill>
                <a:effectLst>
                  <a:outerShdw blurRad="50800" dist="50800" dir="5400000" algn="ctr" rotWithShape="0">
                    <a:schemeClr val="tx1"/>
                  </a:outerShdw>
                </a:effectLst>
              </a:rPr>
              <a:t>ператор ИС</a:t>
            </a:r>
            <a:endParaRPr lang="ru-RU" sz="3200" b="1" dirty="0">
              <a:ln w="3175" cap="rnd">
                <a:solidFill>
                  <a:schemeClr val="tx1"/>
                </a:solidFill>
              </a:ln>
              <a:blipFill>
                <a:blip r:embed="rId2"/>
                <a:tile tx="0" ty="0" sx="100000" sy="100000" flip="none" algn="tl"/>
              </a:blipFill>
              <a:effectLst>
                <a:outerShdw blurRad="50800" dist="50800" dir="5400000" algn="ctr" rotWithShape="0">
                  <a:schemeClr val="tx1"/>
                </a:outerShdw>
              </a:effectLst>
            </a:endParaRPr>
          </a:p>
        </p:txBody>
      </p:sp>
      <p:sp>
        <p:nvSpPr>
          <p:cNvPr id="6" name="Скругленный прямоугольник 5"/>
          <p:cNvSpPr/>
          <p:nvPr/>
        </p:nvSpPr>
        <p:spPr>
          <a:xfrm>
            <a:off x="502848" y="2982479"/>
            <a:ext cx="3202979" cy="646986"/>
          </a:xfrm>
          <a:prstGeom prst="roundRect">
            <a:avLst/>
          </a:prstGeom>
          <a:ln>
            <a:solidFill>
              <a:schemeClr val="accent1"/>
            </a:solidFill>
          </a:ln>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rtl="1" fontAlgn="auto">
              <a:spcBef>
                <a:spcPts val="0"/>
              </a:spcBef>
              <a:spcAft>
                <a:spcPts val="0"/>
              </a:spcAft>
              <a:defRPr/>
            </a:pPr>
            <a:r>
              <a:rPr lang="ru-RU" sz="1600" dirty="0" smtClean="0">
                <a:latin typeface="Constantia" pitchFamily="18" charset="0"/>
              </a:rPr>
              <a:t>Доверие к качеству разработки и производства</a:t>
            </a:r>
            <a:endParaRPr lang="ru-RU" sz="1600" dirty="0">
              <a:latin typeface="Constantia" pitchFamily="18" charset="0"/>
            </a:endParaRPr>
          </a:p>
        </p:txBody>
      </p:sp>
      <p:sp>
        <p:nvSpPr>
          <p:cNvPr id="7" name="Скругленный прямоугольник 6"/>
          <p:cNvSpPr/>
          <p:nvPr/>
        </p:nvSpPr>
        <p:spPr>
          <a:xfrm>
            <a:off x="533071" y="3790483"/>
            <a:ext cx="2016224" cy="374571"/>
          </a:xfrm>
          <a:prstGeom prst="roundRect">
            <a:avLst/>
          </a:prstGeom>
          <a:ln>
            <a:solidFill>
              <a:schemeClr val="accent1"/>
            </a:solidFill>
          </a:ln>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rtl="1" fontAlgn="auto">
              <a:spcBef>
                <a:spcPts val="0"/>
              </a:spcBef>
              <a:spcAft>
                <a:spcPts val="0"/>
              </a:spcAft>
              <a:defRPr/>
            </a:pPr>
            <a:r>
              <a:rPr lang="ru-RU" sz="1600" dirty="0" smtClean="0">
                <a:latin typeface="Constantia" pitchFamily="18" charset="0"/>
              </a:rPr>
              <a:t>Отсутствие НДВ</a:t>
            </a:r>
            <a:endParaRPr lang="ru-RU" sz="1600" dirty="0">
              <a:latin typeface="Constantia" pitchFamily="18" charset="0"/>
            </a:endParaRPr>
          </a:p>
        </p:txBody>
      </p:sp>
      <p:sp>
        <p:nvSpPr>
          <p:cNvPr id="8" name="Скругленный прямоугольник 7"/>
          <p:cNvSpPr/>
          <p:nvPr/>
        </p:nvSpPr>
        <p:spPr>
          <a:xfrm>
            <a:off x="6178227" y="3790483"/>
            <a:ext cx="2016224" cy="919401"/>
          </a:xfrm>
          <a:prstGeom prst="roundRect">
            <a:avLst/>
          </a:prstGeom>
          <a:ln>
            <a:solidFill>
              <a:schemeClr val="accent1"/>
            </a:solidFill>
          </a:ln>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rtl="1" fontAlgn="auto">
              <a:spcBef>
                <a:spcPts val="0"/>
              </a:spcBef>
              <a:spcAft>
                <a:spcPts val="0"/>
              </a:spcAft>
              <a:defRPr/>
            </a:pPr>
            <a:r>
              <a:rPr lang="ru-RU" sz="1600" dirty="0" smtClean="0">
                <a:latin typeface="Constantia" pitchFamily="18" charset="0"/>
              </a:rPr>
              <a:t>Своевременное и доверенное обновление</a:t>
            </a:r>
            <a:endParaRPr lang="ru-RU" sz="1600" dirty="0">
              <a:latin typeface="Constantia" pitchFamily="18" charset="0"/>
            </a:endParaRPr>
          </a:p>
        </p:txBody>
      </p:sp>
      <p:sp>
        <p:nvSpPr>
          <p:cNvPr id="9" name="Скругленный прямоугольник 8"/>
          <p:cNvSpPr/>
          <p:nvPr/>
        </p:nvSpPr>
        <p:spPr>
          <a:xfrm>
            <a:off x="5004048" y="2982479"/>
            <a:ext cx="3190403" cy="646986"/>
          </a:xfrm>
          <a:prstGeom prst="roundRect">
            <a:avLst/>
          </a:prstGeom>
          <a:ln>
            <a:solidFill>
              <a:schemeClr val="accent1"/>
            </a:solidFill>
          </a:ln>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rtl="1" fontAlgn="auto">
              <a:spcBef>
                <a:spcPts val="0"/>
              </a:spcBef>
              <a:spcAft>
                <a:spcPts val="0"/>
              </a:spcAft>
              <a:defRPr/>
            </a:pPr>
            <a:r>
              <a:rPr lang="ru-RU" sz="1600" dirty="0" smtClean="0">
                <a:latin typeface="Constantia" pitchFamily="18" charset="0"/>
              </a:rPr>
              <a:t>Доверие к функционалу</a:t>
            </a:r>
          </a:p>
          <a:p>
            <a:pPr algn="ctr" rtl="1" fontAlgn="auto">
              <a:spcBef>
                <a:spcPts val="0"/>
              </a:spcBef>
              <a:spcAft>
                <a:spcPts val="0"/>
              </a:spcAft>
              <a:defRPr/>
            </a:pPr>
            <a:endParaRPr lang="ru-RU" sz="1600" dirty="0">
              <a:latin typeface="Constantia" pitchFamily="18" charset="0"/>
            </a:endParaRPr>
          </a:p>
        </p:txBody>
      </p:sp>
      <p:sp>
        <p:nvSpPr>
          <p:cNvPr id="10" name="Скругленный прямоугольник 9"/>
          <p:cNvSpPr/>
          <p:nvPr/>
        </p:nvSpPr>
        <p:spPr>
          <a:xfrm>
            <a:off x="3275856" y="3786545"/>
            <a:ext cx="2016224" cy="646986"/>
          </a:xfrm>
          <a:prstGeom prst="roundRect">
            <a:avLst/>
          </a:prstGeom>
          <a:ln>
            <a:solidFill>
              <a:schemeClr val="accent1"/>
            </a:solidFill>
          </a:ln>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rtl="1" fontAlgn="auto">
              <a:spcBef>
                <a:spcPts val="0"/>
              </a:spcBef>
              <a:spcAft>
                <a:spcPts val="0"/>
              </a:spcAft>
              <a:defRPr/>
            </a:pPr>
            <a:r>
              <a:rPr lang="ru-RU" sz="1600" dirty="0" smtClean="0">
                <a:latin typeface="Constantia" pitchFamily="18" charset="0"/>
              </a:rPr>
              <a:t>Отсутствие уязвимостей</a:t>
            </a:r>
            <a:endParaRPr lang="ru-RU" sz="1600" dirty="0">
              <a:latin typeface="Constantia" pitchFamily="18" charset="0"/>
            </a:endParaRPr>
          </a:p>
        </p:txBody>
      </p:sp>
      <p:sp>
        <p:nvSpPr>
          <p:cNvPr id="11" name="Выноска со стрелкой вниз 10"/>
          <p:cNvSpPr/>
          <p:nvPr/>
        </p:nvSpPr>
        <p:spPr>
          <a:xfrm>
            <a:off x="533071" y="4797152"/>
            <a:ext cx="7661380" cy="576064"/>
          </a:xfrm>
          <a:prstGeom prst="downArrowCallout">
            <a:avLst>
              <a:gd name="adj1" fmla="val 44436"/>
              <a:gd name="adj2" fmla="val 42817"/>
              <a:gd name="adj3" fmla="val 25000"/>
              <a:gd name="adj4" fmla="val 47160"/>
            </a:avLst>
          </a:prstGeom>
          <a:effectLst>
            <a:outerShdw blurRad="50800" dist="50800" dir="5400000" algn="ctr" rotWithShape="0">
              <a:schemeClr val="tx1"/>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12" name="Скругленный прямоугольник 11"/>
          <p:cNvSpPr/>
          <p:nvPr/>
        </p:nvSpPr>
        <p:spPr>
          <a:xfrm>
            <a:off x="533071" y="5592407"/>
            <a:ext cx="7567321" cy="374571"/>
          </a:xfrm>
          <a:prstGeom prst="roundRect">
            <a:avLst/>
          </a:prstGeom>
          <a:ln>
            <a:solidFill>
              <a:schemeClr val="accent1"/>
            </a:solidFill>
          </a:ln>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rtl="1" fontAlgn="auto">
              <a:spcBef>
                <a:spcPts val="0"/>
              </a:spcBef>
              <a:spcAft>
                <a:spcPts val="0"/>
              </a:spcAft>
              <a:defRPr/>
            </a:pPr>
            <a:r>
              <a:rPr lang="ru-RU" sz="1600" dirty="0" smtClean="0">
                <a:latin typeface="Constantia" pitchFamily="18" charset="0"/>
              </a:rPr>
              <a:t>Система требований нового поколения</a:t>
            </a:r>
            <a:endParaRPr lang="ru-RU" sz="1600" dirty="0">
              <a:latin typeface="Constantia" pitchFamily="18" charset="0"/>
            </a:endParaRPr>
          </a:p>
        </p:txBody>
      </p:sp>
    </p:spTree>
    <p:extLst>
      <p:ext uri="{BB962C8B-B14F-4D97-AF65-F5344CB8AC3E}">
        <p14:creationId xmlns:p14="http://schemas.microsoft.com/office/powerpoint/2010/main" val="12708650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a:off x="0" y="980728"/>
            <a:ext cx="3635896" cy="4382921"/>
          </a:xfrm>
          <a:prstGeom prst="rect">
            <a:avLst/>
          </a:prstGeom>
          <a:solidFill>
            <a:schemeClr val="bg2">
              <a:lumMod val="20000"/>
              <a:lumOff val="80000"/>
            </a:schemeClr>
          </a:solidFill>
          <a:effectLst>
            <a:outerShdw blurRad="50800" dist="50800" dir="5400000" algn="ctr" rotWithShape="0">
              <a:schemeClr val="tx1"/>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35" name="Прямоугольник 34"/>
          <p:cNvSpPr/>
          <p:nvPr/>
        </p:nvSpPr>
        <p:spPr>
          <a:xfrm>
            <a:off x="4932040" y="1038080"/>
            <a:ext cx="4236146" cy="4382921"/>
          </a:xfrm>
          <a:prstGeom prst="rect">
            <a:avLst/>
          </a:prstGeom>
          <a:solidFill>
            <a:schemeClr val="bg2">
              <a:lumMod val="20000"/>
              <a:lumOff val="80000"/>
            </a:schemeClr>
          </a:solidFill>
          <a:effectLst>
            <a:outerShdw blurRad="50800" dist="50800" dir="5400000" algn="ctr" rotWithShape="0">
              <a:schemeClr val="tx1"/>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22" name="Прямоугольник 21"/>
          <p:cNvSpPr/>
          <p:nvPr/>
        </p:nvSpPr>
        <p:spPr>
          <a:xfrm>
            <a:off x="312451" y="1075062"/>
            <a:ext cx="2376264" cy="457200"/>
          </a:xfrm>
          <a:prstGeom prst="rect">
            <a:avLst/>
          </a:prstGeom>
          <a:solidFill>
            <a:schemeClr val="accent2">
              <a:lumMod val="20000"/>
              <a:lumOff val="80000"/>
            </a:schemeClr>
          </a:solidFill>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312451" y="1564805"/>
            <a:ext cx="2376264" cy="914400"/>
          </a:xfrm>
          <a:prstGeom prst="rect">
            <a:avLst/>
          </a:prstGeom>
          <a:solidFill>
            <a:schemeClr val="accent2">
              <a:lumMod val="40000"/>
              <a:lumOff val="60000"/>
            </a:schemeClr>
          </a:solidFill>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312451" y="2526015"/>
            <a:ext cx="2376264" cy="914400"/>
          </a:xfrm>
          <a:prstGeom prst="rect">
            <a:avLst/>
          </a:prstGeom>
          <a:solidFill>
            <a:schemeClr val="accent2">
              <a:lumMod val="60000"/>
              <a:lumOff val="40000"/>
            </a:schemeClr>
          </a:solidFill>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5225910" y="1363836"/>
            <a:ext cx="3882593" cy="307777"/>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1400" dirty="0" smtClean="0"/>
              <a:t>1</a:t>
            </a:r>
            <a:r>
              <a:rPr lang="ru-RU" sz="1400" dirty="0" smtClean="0"/>
              <a:t>. Оценка ЗБ</a:t>
            </a:r>
            <a:endParaRPr lang="ru-RU" sz="1400" dirty="0"/>
          </a:p>
        </p:txBody>
      </p:sp>
      <p:sp>
        <p:nvSpPr>
          <p:cNvPr id="5" name="Прямоугольник 4"/>
          <p:cNvSpPr/>
          <p:nvPr/>
        </p:nvSpPr>
        <p:spPr>
          <a:xfrm>
            <a:off x="5225911" y="1759590"/>
            <a:ext cx="3882593" cy="307777"/>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1400" dirty="0" smtClean="0"/>
              <a:t>2. Оценка управления конфигурацией</a:t>
            </a:r>
            <a:endParaRPr lang="ru-RU" sz="1400" dirty="0"/>
          </a:p>
        </p:txBody>
      </p:sp>
      <p:sp>
        <p:nvSpPr>
          <p:cNvPr id="6" name="Прямоугольник 5"/>
          <p:cNvSpPr/>
          <p:nvPr/>
        </p:nvSpPr>
        <p:spPr>
          <a:xfrm>
            <a:off x="5225911" y="2119630"/>
            <a:ext cx="3882593" cy="307777"/>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1400" dirty="0" smtClean="0"/>
              <a:t>3. Оценка документов поставки и эксплуатации</a:t>
            </a:r>
            <a:endParaRPr lang="ru-RU" sz="1400" dirty="0"/>
          </a:p>
        </p:txBody>
      </p:sp>
      <p:sp>
        <p:nvSpPr>
          <p:cNvPr id="7" name="Прямоугольник 6"/>
          <p:cNvSpPr/>
          <p:nvPr/>
        </p:nvSpPr>
        <p:spPr>
          <a:xfrm>
            <a:off x="5225909" y="2531933"/>
            <a:ext cx="3882593" cy="307777"/>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1400" dirty="0" smtClean="0"/>
              <a:t>4. Оценка документов разработки</a:t>
            </a:r>
            <a:endParaRPr lang="ru-RU" sz="1400" dirty="0"/>
          </a:p>
        </p:txBody>
      </p:sp>
      <p:sp>
        <p:nvSpPr>
          <p:cNvPr id="8" name="Прямоугольник 7"/>
          <p:cNvSpPr/>
          <p:nvPr/>
        </p:nvSpPr>
        <p:spPr>
          <a:xfrm>
            <a:off x="5197463" y="2911718"/>
            <a:ext cx="3882593" cy="307777"/>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1400" dirty="0" smtClean="0"/>
              <a:t>5. Оценка руководств</a:t>
            </a:r>
            <a:endParaRPr lang="ru-RU" sz="1400" dirty="0"/>
          </a:p>
        </p:txBody>
      </p:sp>
      <p:sp>
        <p:nvSpPr>
          <p:cNvPr id="9" name="Прямоугольник 8"/>
          <p:cNvSpPr/>
          <p:nvPr/>
        </p:nvSpPr>
        <p:spPr>
          <a:xfrm>
            <a:off x="5190279" y="3343766"/>
            <a:ext cx="3882593" cy="307777"/>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1400" dirty="0" smtClean="0"/>
              <a:t>6. Оценка поддержки жизненного цикла</a:t>
            </a:r>
            <a:endParaRPr lang="ru-RU" sz="1400" dirty="0"/>
          </a:p>
        </p:txBody>
      </p:sp>
      <p:sp>
        <p:nvSpPr>
          <p:cNvPr id="10" name="Прямоугольник 9"/>
          <p:cNvSpPr/>
          <p:nvPr/>
        </p:nvSpPr>
        <p:spPr>
          <a:xfrm>
            <a:off x="5190278" y="3745301"/>
            <a:ext cx="3882593" cy="307777"/>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1400" dirty="0" smtClean="0"/>
              <a:t>7. Оценка тестов</a:t>
            </a:r>
            <a:endParaRPr lang="ru-RU" sz="1400" dirty="0"/>
          </a:p>
        </p:txBody>
      </p:sp>
      <p:sp>
        <p:nvSpPr>
          <p:cNvPr id="11" name="Прямоугольник 10"/>
          <p:cNvSpPr/>
          <p:nvPr/>
        </p:nvSpPr>
        <p:spPr>
          <a:xfrm>
            <a:off x="5190277" y="4177349"/>
            <a:ext cx="3882593" cy="307777"/>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1400" dirty="0" smtClean="0"/>
              <a:t>8. Тестирование</a:t>
            </a:r>
            <a:endParaRPr lang="ru-RU" sz="1400" dirty="0"/>
          </a:p>
        </p:txBody>
      </p:sp>
      <p:sp>
        <p:nvSpPr>
          <p:cNvPr id="12" name="Прямоугольник 11"/>
          <p:cNvSpPr/>
          <p:nvPr/>
        </p:nvSpPr>
        <p:spPr>
          <a:xfrm>
            <a:off x="5190276" y="4589652"/>
            <a:ext cx="3882593" cy="307777"/>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1400" dirty="0" smtClean="0"/>
              <a:t>9. Оценка уязвимостей</a:t>
            </a:r>
            <a:endParaRPr lang="ru-RU" sz="1400" dirty="0"/>
          </a:p>
        </p:txBody>
      </p:sp>
      <p:sp>
        <p:nvSpPr>
          <p:cNvPr id="13" name="Прямоугольник 12"/>
          <p:cNvSpPr/>
          <p:nvPr/>
        </p:nvSpPr>
        <p:spPr>
          <a:xfrm>
            <a:off x="440801" y="1165838"/>
            <a:ext cx="1311809" cy="307777"/>
          </a:xfrm>
          <a:prstGeom prst="rect">
            <a:avLst/>
          </a:prstGeom>
          <a:solidFill>
            <a:schemeClr val="bg2">
              <a:lumMod val="40000"/>
              <a:lumOff val="60000"/>
            </a:schemeClr>
          </a:solidFill>
          <a:ln>
            <a:noFill/>
          </a:ln>
          <a:effectLst>
            <a:outerShdw blurRad="50800" dist="50800" dir="5400000" algn="ctr" rotWithShape="0">
              <a:schemeClr val="tx1"/>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1400" dirty="0" smtClean="0"/>
              <a:t>ОУД </a:t>
            </a:r>
            <a:r>
              <a:rPr lang="ru-RU" sz="1400" dirty="0" smtClean="0">
                <a:latin typeface="Times New Roman" pitchFamily="18" charset="0"/>
                <a:cs typeface="Times New Roman" pitchFamily="18" charset="0"/>
              </a:rPr>
              <a:t>1+</a:t>
            </a:r>
            <a:endParaRPr lang="ru-RU" sz="1400" dirty="0">
              <a:latin typeface="Times New Roman" pitchFamily="18" charset="0"/>
              <a:cs typeface="Times New Roman" pitchFamily="18" charset="0"/>
            </a:endParaRPr>
          </a:p>
        </p:txBody>
      </p:sp>
      <p:sp>
        <p:nvSpPr>
          <p:cNvPr id="14" name="Прямоугольник 13"/>
          <p:cNvSpPr/>
          <p:nvPr/>
        </p:nvSpPr>
        <p:spPr>
          <a:xfrm>
            <a:off x="440802" y="1714228"/>
            <a:ext cx="1311809" cy="307777"/>
          </a:xfrm>
          <a:prstGeom prst="rect">
            <a:avLst/>
          </a:prstGeom>
          <a:solidFill>
            <a:schemeClr val="bg2">
              <a:lumMod val="40000"/>
              <a:lumOff val="60000"/>
            </a:schemeClr>
          </a:solidFill>
          <a:ln>
            <a:noFill/>
          </a:ln>
          <a:effectLst>
            <a:outerShdw blurRad="50800" dist="50800" dir="5400000" algn="ctr" rotWithShape="0">
              <a:schemeClr val="tx1"/>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1400" dirty="0" smtClean="0"/>
              <a:t>ОУД </a:t>
            </a:r>
            <a:r>
              <a:rPr lang="ru-RU" sz="1400" dirty="0" smtClean="0">
                <a:latin typeface="Times New Roman" pitchFamily="18" charset="0"/>
                <a:cs typeface="Times New Roman" pitchFamily="18" charset="0"/>
              </a:rPr>
              <a:t>2 +</a:t>
            </a:r>
            <a:endParaRPr lang="ru-RU" sz="1400" dirty="0">
              <a:latin typeface="Times New Roman" pitchFamily="18" charset="0"/>
              <a:cs typeface="Times New Roman" pitchFamily="18" charset="0"/>
            </a:endParaRPr>
          </a:p>
        </p:txBody>
      </p:sp>
      <p:sp>
        <p:nvSpPr>
          <p:cNvPr id="15" name="Прямоугольник 14"/>
          <p:cNvSpPr/>
          <p:nvPr/>
        </p:nvSpPr>
        <p:spPr>
          <a:xfrm>
            <a:off x="440802" y="2062452"/>
            <a:ext cx="1311809" cy="307777"/>
          </a:xfrm>
          <a:prstGeom prst="rect">
            <a:avLst/>
          </a:prstGeom>
          <a:solidFill>
            <a:schemeClr val="bg2">
              <a:lumMod val="40000"/>
              <a:lumOff val="60000"/>
            </a:schemeClr>
          </a:solidFill>
          <a:ln>
            <a:noFill/>
          </a:ln>
          <a:effectLst>
            <a:outerShdw blurRad="50800" dist="50800" dir="5400000" algn="ctr" rotWithShape="0">
              <a:schemeClr val="tx1"/>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1400" dirty="0" smtClean="0"/>
              <a:t>ОУД </a:t>
            </a:r>
            <a:r>
              <a:rPr lang="ru-RU" sz="1400" dirty="0" smtClean="0">
                <a:latin typeface="Times New Roman" pitchFamily="18" charset="0"/>
                <a:cs typeface="Times New Roman" pitchFamily="18" charset="0"/>
              </a:rPr>
              <a:t>3 +</a:t>
            </a:r>
            <a:endParaRPr lang="ru-RU" sz="1400" dirty="0">
              <a:latin typeface="Times New Roman" pitchFamily="18" charset="0"/>
              <a:cs typeface="Times New Roman" pitchFamily="18" charset="0"/>
            </a:endParaRPr>
          </a:p>
        </p:txBody>
      </p:sp>
      <p:sp>
        <p:nvSpPr>
          <p:cNvPr id="16" name="Прямоугольник 15"/>
          <p:cNvSpPr/>
          <p:nvPr/>
        </p:nvSpPr>
        <p:spPr>
          <a:xfrm>
            <a:off x="440802" y="2657875"/>
            <a:ext cx="1311809" cy="307777"/>
          </a:xfrm>
          <a:prstGeom prst="rect">
            <a:avLst/>
          </a:prstGeom>
          <a:solidFill>
            <a:schemeClr val="bg2">
              <a:lumMod val="40000"/>
              <a:lumOff val="60000"/>
            </a:schemeClr>
          </a:solidFill>
          <a:ln>
            <a:noFill/>
          </a:ln>
          <a:effectLst>
            <a:outerShdw blurRad="50800" dist="50800" dir="5400000" algn="ctr" rotWithShape="0">
              <a:schemeClr val="tx1"/>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1400" dirty="0" smtClean="0"/>
              <a:t>ОУД </a:t>
            </a:r>
            <a:r>
              <a:rPr lang="ru-RU" sz="1400" dirty="0" smtClean="0">
                <a:latin typeface="Times New Roman" pitchFamily="18" charset="0"/>
                <a:cs typeface="Times New Roman" pitchFamily="18" charset="0"/>
              </a:rPr>
              <a:t>4 +</a:t>
            </a:r>
            <a:endParaRPr lang="ru-RU" sz="1400" dirty="0">
              <a:latin typeface="Times New Roman" pitchFamily="18" charset="0"/>
              <a:cs typeface="Times New Roman" pitchFamily="18" charset="0"/>
            </a:endParaRPr>
          </a:p>
        </p:txBody>
      </p:sp>
      <p:sp>
        <p:nvSpPr>
          <p:cNvPr id="17" name="Прямоугольник 16"/>
          <p:cNvSpPr/>
          <p:nvPr/>
        </p:nvSpPr>
        <p:spPr>
          <a:xfrm>
            <a:off x="440802" y="3018301"/>
            <a:ext cx="1311809" cy="307777"/>
          </a:xfrm>
          <a:prstGeom prst="rect">
            <a:avLst/>
          </a:prstGeom>
          <a:solidFill>
            <a:schemeClr val="bg2">
              <a:lumMod val="40000"/>
              <a:lumOff val="60000"/>
            </a:schemeClr>
          </a:solidFill>
          <a:ln>
            <a:noFill/>
          </a:ln>
          <a:effectLst>
            <a:outerShdw blurRad="50800" dist="50800" dir="5400000" algn="ctr" rotWithShape="0">
              <a:schemeClr val="tx1"/>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1400" dirty="0" smtClean="0"/>
              <a:t>ОУД </a:t>
            </a:r>
            <a:r>
              <a:rPr lang="ru-RU" sz="1400" dirty="0" smtClean="0">
                <a:latin typeface="Times New Roman" pitchFamily="18" charset="0"/>
                <a:cs typeface="Times New Roman" pitchFamily="18" charset="0"/>
              </a:rPr>
              <a:t>5 +</a:t>
            </a:r>
            <a:endParaRPr lang="ru-RU" sz="1400" dirty="0">
              <a:latin typeface="Times New Roman" pitchFamily="18" charset="0"/>
              <a:cs typeface="Times New Roman" pitchFamily="18" charset="0"/>
            </a:endParaRPr>
          </a:p>
        </p:txBody>
      </p:sp>
      <p:sp>
        <p:nvSpPr>
          <p:cNvPr id="18" name="Прямоугольник 17"/>
          <p:cNvSpPr/>
          <p:nvPr/>
        </p:nvSpPr>
        <p:spPr>
          <a:xfrm>
            <a:off x="440802" y="3596203"/>
            <a:ext cx="1311809" cy="307777"/>
          </a:xfrm>
          <a:prstGeom prst="rect">
            <a:avLst/>
          </a:prstGeom>
          <a:solidFill>
            <a:schemeClr val="bg2">
              <a:lumMod val="40000"/>
              <a:lumOff val="60000"/>
            </a:schemeClr>
          </a:solidFill>
          <a:ln>
            <a:noFill/>
          </a:ln>
          <a:effectLst>
            <a:outerShdw blurRad="50800" dist="50800" dir="5400000" algn="ctr" rotWithShape="0">
              <a:schemeClr val="tx1"/>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1400" dirty="0" smtClean="0"/>
              <a:t>ОУД </a:t>
            </a:r>
            <a:r>
              <a:rPr lang="ru-RU" sz="1400" dirty="0" smtClean="0">
                <a:latin typeface="Times New Roman" pitchFamily="18" charset="0"/>
                <a:cs typeface="Times New Roman" pitchFamily="18" charset="0"/>
              </a:rPr>
              <a:t>6</a:t>
            </a:r>
            <a:endParaRPr lang="ru-RU" sz="1400" dirty="0">
              <a:latin typeface="Times New Roman" pitchFamily="18" charset="0"/>
              <a:cs typeface="Times New Roman" pitchFamily="18" charset="0"/>
            </a:endParaRPr>
          </a:p>
        </p:txBody>
      </p:sp>
      <p:sp>
        <p:nvSpPr>
          <p:cNvPr id="19" name="Прямоугольник 18"/>
          <p:cNvSpPr/>
          <p:nvPr/>
        </p:nvSpPr>
        <p:spPr>
          <a:xfrm>
            <a:off x="440802" y="3954405"/>
            <a:ext cx="1311809" cy="307777"/>
          </a:xfrm>
          <a:prstGeom prst="rect">
            <a:avLst/>
          </a:prstGeom>
          <a:solidFill>
            <a:schemeClr val="bg2">
              <a:lumMod val="40000"/>
              <a:lumOff val="60000"/>
            </a:schemeClr>
          </a:solidFill>
          <a:ln>
            <a:noFill/>
          </a:ln>
          <a:effectLst>
            <a:outerShdw blurRad="50800" dist="50800" dir="5400000" algn="ctr" rotWithShape="0">
              <a:schemeClr val="tx1"/>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1400" dirty="0" smtClean="0"/>
              <a:t>ОУД </a:t>
            </a:r>
            <a:r>
              <a:rPr lang="ru-RU" sz="1400" dirty="0" smtClean="0">
                <a:latin typeface="Times New Roman" pitchFamily="18" charset="0"/>
                <a:cs typeface="Times New Roman" pitchFamily="18" charset="0"/>
              </a:rPr>
              <a:t>7</a:t>
            </a:r>
            <a:endParaRPr lang="ru-RU" sz="1400" dirty="0">
              <a:latin typeface="Times New Roman" pitchFamily="18" charset="0"/>
              <a:cs typeface="Times New Roman" pitchFamily="18" charset="0"/>
            </a:endParaRPr>
          </a:p>
        </p:txBody>
      </p:sp>
      <p:sp>
        <p:nvSpPr>
          <p:cNvPr id="23" name="Прямоугольник 22"/>
          <p:cNvSpPr/>
          <p:nvPr/>
        </p:nvSpPr>
        <p:spPr>
          <a:xfrm>
            <a:off x="1680602" y="1601134"/>
            <a:ext cx="1008111" cy="523220"/>
          </a:xfrm>
          <a:prstGeom prst="rect">
            <a:avLst/>
          </a:prstGeom>
        </p:spPr>
        <p:txBody>
          <a:bodyPr wrap="square">
            <a:spAutoFit/>
          </a:bodyPr>
          <a:lstStyle/>
          <a:p>
            <a:pPr algn="r"/>
            <a:r>
              <a:rPr lang="ru-RU" sz="1400" b="1" u="sng" dirty="0" err="1" smtClean="0"/>
              <a:t>Конфи</a:t>
            </a:r>
            <a:endParaRPr lang="ru-RU" sz="1400" b="1" u="sng" dirty="0" smtClean="0"/>
          </a:p>
          <a:p>
            <a:pPr algn="r"/>
            <a:r>
              <a:rPr lang="ru-RU" sz="1400" b="1" u="sng" dirty="0" smtClean="0"/>
              <a:t>5,4 класс</a:t>
            </a:r>
            <a:endParaRPr lang="ru-RU" sz="1400" b="1" u="sng" dirty="0"/>
          </a:p>
        </p:txBody>
      </p:sp>
      <p:sp>
        <p:nvSpPr>
          <p:cNvPr id="24" name="Прямоугольник 23"/>
          <p:cNvSpPr/>
          <p:nvPr/>
        </p:nvSpPr>
        <p:spPr>
          <a:xfrm>
            <a:off x="1536587" y="2526015"/>
            <a:ext cx="1163205" cy="523220"/>
          </a:xfrm>
          <a:prstGeom prst="rect">
            <a:avLst/>
          </a:prstGeom>
        </p:spPr>
        <p:txBody>
          <a:bodyPr wrap="square">
            <a:spAutoFit/>
          </a:bodyPr>
          <a:lstStyle/>
          <a:p>
            <a:pPr algn="r"/>
            <a:r>
              <a:rPr lang="ru-RU" sz="1400" b="1" u="sng" dirty="0" smtClean="0"/>
              <a:t>ГТ</a:t>
            </a:r>
          </a:p>
          <a:p>
            <a:pPr algn="r"/>
            <a:r>
              <a:rPr lang="ru-RU" sz="1400" b="1" u="sng" dirty="0" smtClean="0"/>
              <a:t>3,2,1 класс</a:t>
            </a:r>
            <a:endParaRPr lang="ru-RU" sz="1400" b="1" u="sng" dirty="0"/>
          </a:p>
        </p:txBody>
      </p:sp>
      <p:sp>
        <p:nvSpPr>
          <p:cNvPr id="25" name="Прямоугольник 24"/>
          <p:cNvSpPr/>
          <p:nvPr/>
        </p:nvSpPr>
        <p:spPr>
          <a:xfrm>
            <a:off x="1680603" y="1055898"/>
            <a:ext cx="1008112" cy="523220"/>
          </a:xfrm>
          <a:prstGeom prst="rect">
            <a:avLst/>
          </a:prstGeom>
        </p:spPr>
        <p:txBody>
          <a:bodyPr wrap="square">
            <a:spAutoFit/>
          </a:bodyPr>
          <a:lstStyle/>
          <a:p>
            <a:pPr algn="r"/>
            <a:r>
              <a:rPr lang="ru-RU" sz="1400" b="1" u="sng" dirty="0" smtClean="0"/>
              <a:t>Открытая</a:t>
            </a:r>
          </a:p>
          <a:p>
            <a:pPr algn="r"/>
            <a:r>
              <a:rPr lang="ru-RU" sz="1400" b="1" u="sng" dirty="0" smtClean="0"/>
              <a:t>6 класс</a:t>
            </a:r>
            <a:endParaRPr lang="ru-RU" sz="1400" b="1" u="sng" dirty="0"/>
          </a:p>
        </p:txBody>
      </p:sp>
      <p:sp>
        <p:nvSpPr>
          <p:cNvPr id="2" name="Номер слайда 1"/>
          <p:cNvSpPr>
            <a:spLocks noGrp="1"/>
          </p:cNvSpPr>
          <p:nvPr>
            <p:ph type="sldNum" sz="quarter" idx="12"/>
          </p:nvPr>
        </p:nvSpPr>
        <p:spPr/>
        <p:txBody>
          <a:bodyPr/>
          <a:lstStyle/>
          <a:p>
            <a:pPr>
              <a:defRPr/>
            </a:pPr>
            <a:fld id="{CBFD1E69-247A-4B02-8A0A-DEA4495C32CB}" type="slidenum">
              <a:rPr lang="ru-RU" smtClean="0"/>
              <a:pPr>
                <a:defRPr/>
              </a:pPr>
              <a:t>75</a:t>
            </a:fld>
            <a:endParaRPr lang="ru-RU" dirty="0"/>
          </a:p>
        </p:txBody>
      </p:sp>
      <p:sp>
        <p:nvSpPr>
          <p:cNvPr id="36" name="Прямоугольник 35"/>
          <p:cNvSpPr/>
          <p:nvPr/>
        </p:nvSpPr>
        <p:spPr>
          <a:xfrm>
            <a:off x="3849830" y="1055898"/>
            <a:ext cx="4951740" cy="307777"/>
          </a:xfrm>
          <a:prstGeom prst="rect">
            <a:avLst/>
          </a:prstGeom>
        </p:spPr>
        <p:txBody>
          <a:bodyPr wrap="none">
            <a:spAutoFit/>
          </a:bodyPr>
          <a:lstStyle/>
          <a:p>
            <a:pPr algn="just"/>
            <a:r>
              <a:rPr lang="ru-RU" sz="1400" b="1" dirty="0" smtClean="0"/>
              <a:t>Действия по ОУД 3 </a:t>
            </a:r>
            <a:r>
              <a:rPr lang="ru-RU" sz="1400" dirty="0"/>
              <a:t>оценочный уровень доверия </a:t>
            </a:r>
            <a:r>
              <a:rPr lang="ru-RU" sz="1400" b="1" dirty="0" smtClean="0"/>
              <a:t>(4 класс СЗИ)</a:t>
            </a:r>
            <a:endParaRPr lang="ru-RU" sz="1400" b="1" dirty="0"/>
          </a:p>
        </p:txBody>
      </p:sp>
      <p:sp>
        <p:nvSpPr>
          <p:cNvPr id="37" name="Стрелка вправо 36"/>
          <p:cNvSpPr/>
          <p:nvPr/>
        </p:nvSpPr>
        <p:spPr>
          <a:xfrm>
            <a:off x="3779912" y="1737111"/>
            <a:ext cx="1032955" cy="491927"/>
          </a:xfrm>
          <a:prstGeom prst="rightArrow">
            <a:avLst/>
          </a:prstGeom>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Прямоугольник 38"/>
          <p:cNvSpPr/>
          <p:nvPr/>
        </p:nvSpPr>
        <p:spPr>
          <a:xfrm>
            <a:off x="2727297" y="1807336"/>
            <a:ext cx="369332" cy="307777"/>
          </a:xfrm>
          <a:prstGeom prst="rect">
            <a:avLst/>
          </a:prstGeom>
        </p:spPr>
        <p:txBody>
          <a:bodyPr wrap="none">
            <a:spAutoFit/>
          </a:bodyPr>
          <a:lstStyle/>
          <a:p>
            <a:pPr algn="just"/>
            <a:r>
              <a:rPr lang="ru-RU" sz="1400" b="1" dirty="0"/>
              <a:t>ТУ</a:t>
            </a:r>
          </a:p>
        </p:txBody>
      </p:sp>
      <p:sp>
        <p:nvSpPr>
          <p:cNvPr id="40" name="Прямоугольник 39"/>
          <p:cNvSpPr/>
          <p:nvPr/>
        </p:nvSpPr>
        <p:spPr>
          <a:xfrm>
            <a:off x="2699792" y="2727052"/>
            <a:ext cx="863250" cy="307777"/>
          </a:xfrm>
          <a:prstGeom prst="rect">
            <a:avLst/>
          </a:prstGeom>
        </p:spPr>
        <p:txBody>
          <a:bodyPr wrap="none">
            <a:spAutoFit/>
          </a:bodyPr>
          <a:lstStyle/>
          <a:p>
            <a:pPr algn="just"/>
            <a:r>
              <a:rPr lang="ru-RU" sz="1400" b="1" dirty="0"/>
              <a:t>ЗБ + ОУД</a:t>
            </a:r>
          </a:p>
        </p:txBody>
      </p:sp>
      <p:sp>
        <p:nvSpPr>
          <p:cNvPr id="42" name="Прямоугольник 41"/>
          <p:cNvSpPr/>
          <p:nvPr/>
        </p:nvSpPr>
        <p:spPr>
          <a:xfrm>
            <a:off x="0" y="-27384"/>
            <a:ext cx="9144000" cy="523220"/>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2800" b="1" dirty="0" smtClean="0">
                <a:ln w="3175" cap="rnd">
                  <a:solidFill>
                    <a:schemeClr val="tx1"/>
                  </a:solidFill>
                </a:ln>
                <a:blipFill>
                  <a:blip r:embed="rId2"/>
                  <a:tile tx="0" ty="0" sx="100000" sy="100000" flip="none" algn="tl"/>
                </a:blipFill>
                <a:effectLst>
                  <a:outerShdw blurRad="50800" dist="50800" dir="5400000" algn="ctr" rotWithShape="0">
                    <a:schemeClr val="tx1"/>
                  </a:outerShdw>
                </a:effectLst>
                <a:latin typeface="Calibri" pitchFamily="34" charset="0"/>
                <a:cs typeface="Calibri" pitchFamily="34" charset="0"/>
              </a:rPr>
              <a:t>ПОЛУЧЕНИЕ ДОКАЗАТЕЛЬСТВ СООТВЕТСТВИЯ КЛАССУ СЗИ</a:t>
            </a:r>
            <a:endParaRPr lang="ru-RU" sz="2800" b="1" dirty="0">
              <a:ln w="3175" cap="rnd">
                <a:solidFill>
                  <a:schemeClr val="tx1"/>
                </a:solidFill>
              </a:ln>
              <a:blipFill>
                <a:blip r:embed="rId2"/>
                <a:tile tx="0" ty="0" sx="100000" sy="100000" flip="none" algn="tl"/>
              </a:blipFill>
              <a:effectLst>
                <a:outerShdw blurRad="50800" dist="50800" dir="5400000" algn="ctr" rotWithShape="0">
                  <a:schemeClr val="tx1"/>
                </a:outerShdw>
              </a:effectLst>
              <a:latin typeface="Calibri" pitchFamily="34" charset="0"/>
              <a:cs typeface="Calibri" pitchFamily="34" charset="0"/>
            </a:endParaRPr>
          </a:p>
        </p:txBody>
      </p:sp>
    </p:spTree>
    <p:extLst>
      <p:ext uri="{BB962C8B-B14F-4D97-AF65-F5344CB8AC3E}">
        <p14:creationId xmlns:p14="http://schemas.microsoft.com/office/powerpoint/2010/main" val="17483987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0" y="1173041"/>
            <a:ext cx="9144000" cy="4272183"/>
          </a:xfrm>
          <a:prstGeom prst="rect">
            <a:avLst/>
          </a:prstGeom>
          <a:effectLst>
            <a:outerShdw blurRad="50800" dist="50800" dir="5400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1200" dirty="0"/>
          </a:p>
        </p:txBody>
      </p:sp>
      <p:sp>
        <p:nvSpPr>
          <p:cNvPr id="2" name="Номер слайда 1"/>
          <p:cNvSpPr>
            <a:spLocks noGrp="1"/>
          </p:cNvSpPr>
          <p:nvPr>
            <p:ph type="sldNum" sz="quarter" idx="12"/>
          </p:nvPr>
        </p:nvSpPr>
        <p:spPr/>
        <p:txBody>
          <a:bodyPr/>
          <a:lstStyle/>
          <a:p>
            <a:pPr>
              <a:defRPr/>
            </a:pPr>
            <a:fld id="{CBFD1E69-247A-4B02-8A0A-DEA4495C32CB}" type="slidenum">
              <a:rPr lang="ru-RU" smtClean="0"/>
              <a:pPr>
                <a:defRPr/>
              </a:pPr>
              <a:t>76</a:t>
            </a:fld>
            <a:endParaRPr lang="ru-RU" dirty="0"/>
          </a:p>
        </p:txBody>
      </p:sp>
      <p:sp>
        <p:nvSpPr>
          <p:cNvPr id="3" name="Подзаголовок 3"/>
          <p:cNvSpPr txBox="1">
            <a:spLocks/>
          </p:cNvSpPr>
          <p:nvPr/>
        </p:nvSpPr>
        <p:spPr>
          <a:xfrm>
            <a:off x="0" y="0"/>
            <a:ext cx="9144000" cy="476672"/>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lgn="ctr">
              <a:buNone/>
            </a:pPr>
            <a:r>
              <a:rPr lang="ru-RU" sz="2400" b="1" dirty="0" smtClean="0">
                <a:ln w="3175" cap="rnd">
                  <a:solidFill>
                    <a:schemeClr val="tx1"/>
                  </a:solidFill>
                </a:ln>
                <a:blipFill>
                  <a:blip r:embed="rId2"/>
                  <a:tile tx="0" ty="0" sx="100000" sy="100000" flip="none" algn="tl"/>
                </a:blipFill>
                <a:effectLst>
                  <a:outerShdw blurRad="50800" dist="50800" dir="5400000" algn="ctr" rotWithShape="0">
                    <a:schemeClr val="tx1"/>
                  </a:outerShdw>
                </a:effectLst>
              </a:rPr>
              <a:t>СИСТЕМА ТРЕБОВАНИЙ К СЗИ ОТ НСД</a:t>
            </a:r>
            <a:endParaRPr lang="ru-RU" sz="2400" b="1" dirty="0">
              <a:ln w="3175" cap="rnd">
                <a:solidFill>
                  <a:schemeClr val="tx1"/>
                </a:solidFill>
              </a:ln>
              <a:blipFill>
                <a:blip r:embed="rId2"/>
                <a:tile tx="0" ty="0" sx="100000" sy="100000" flip="none" algn="tl"/>
              </a:blipFill>
              <a:effectLst>
                <a:outerShdw blurRad="50800" dist="50800" dir="5400000" algn="ctr" rotWithShape="0">
                  <a:schemeClr val="tx1"/>
                </a:outerShdw>
              </a:effectLst>
              <a:latin typeface="Times New Roman" pitchFamily="18" charset="0"/>
              <a:cs typeface="Times New Roman" pitchFamily="18" charset="0"/>
            </a:endParaRPr>
          </a:p>
        </p:txBody>
      </p:sp>
      <p:sp>
        <p:nvSpPr>
          <p:cNvPr id="20" name="Прямоугольник 19"/>
          <p:cNvSpPr/>
          <p:nvPr/>
        </p:nvSpPr>
        <p:spPr>
          <a:xfrm>
            <a:off x="175990" y="1458856"/>
            <a:ext cx="8732152" cy="461665"/>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1200" dirty="0">
                <a:solidFill>
                  <a:srgbClr val="000000"/>
                </a:solidFill>
                <a:latin typeface="Times New Roman" pitchFamily="18" charset="0"/>
                <a:cs typeface="Times New Roman" pitchFamily="18" charset="0"/>
              </a:rPr>
              <a:t>Требования к системам обнаружения </a:t>
            </a:r>
            <a:r>
              <a:rPr lang="ru-RU" sz="1200" dirty="0" smtClean="0">
                <a:solidFill>
                  <a:srgbClr val="000000"/>
                </a:solidFill>
                <a:latin typeface="Times New Roman" pitchFamily="18" charset="0"/>
                <a:cs typeface="Times New Roman" pitchFamily="18" charset="0"/>
              </a:rPr>
              <a:t>вторжений </a:t>
            </a:r>
          </a:p>
          <a:p>
            <a:pPr algn="just"/>
            <a:r>
              <a:rPr lang="ru-RU" sz="1200" dirty="0" smtClean="0">
                <a:solidFill>
                  <a:srgbClr val="000000"/>
                </a:solidFill>
                <a:latin typeface="Times New Roman" pitchFamily="18" charset="0"/>
                <a:cs typeface="Times New Roman" pitchFamily="18" charset="0"/>
              </a:rPr>
              <a:t>(Приказ ФСТЭК России №638, с 15 марта 2012 г.)</a:t>
            </a:r>
            <a:endParaRPr lang="ru-RU" sz="1200" dirty="0">
              <a:latin typeface="Times New Roman" pitchFamily="18" charset="0"/>
              <a:cs typeface="Times New Roman" pitchFamily="18" charset="0"/>
            </a:endParaRPr>
          </a:p>
        </p:txBody>
      </p:sp>
      <p:sp>
        <p:nvSpPr>
          <p:cNvPr id="46" name="Прямоугольник 45"/>
          <p:cNvSpPr/>
          <p:nvPr/>
        </p:nvSpPr>
        <p:spPr>
          <a:xfrm>
            <a:off x="175990" y="2053820"/>
            <a:ext cx="8732151" cy="461665"/>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1200" dirty="0">
                <a:solidFill>
                  <a:srgbClr val="000000"/>
                </a:solidFill>
                <a:latin typeface="Times New Roman" pitchFamily="18" charset="0"/>
                <a:cs typeface="Times New Roman" pitchFamily="18" charset="0"/>
              </a:rPr>
              <a:t>Требования к средствам антивирусной </a:t>
            </a:r>
            <a:r>
              <a:rPr lang="ru-RU" sz="1200" dirty="0" smtClean="0">
                <a:solidFill>
                  <a:srgbClr val="000000"/>
                </a:solidFill>
                <a:latin typeface="Times New Roman" pitchFamily="18" charset="0"/>
                <a:cs typeface="Times New Roman" pitchFamily="18" charset="0"/>
              </a:rPr>
              <a:t>защиты </a:t>
            </a:r>
          </a:p>
          <a:p>
            <a:pPr algn="just"/>
            <a:r>
              <a:rPr lang="ru-RU" sz="1200" dirty="0" smtClean="0">
                <a:solidFill>
                  <a:srgbClr val="000000"/>
                </a:solidFill>
                <a:latin typeface="Times New Roman" pitchFamily="18" charset="0"/>
                <a:cs typeface="Times New Roman" pitchFamily="18" charset="0"/>
              </a:rPr>
              <a:t>(Приказ ФСТЭК России №28, с </a:t>
            </a:r>
            <a:r>
              <a:rPr lang="ru-RU" sz="1200" dirty="0">
                <a:solidFill>
                  <a:srgbClr val="000000"/>
                </a:solidFill>
                <a:latin typeface="Times New Roman" pitchFamily="18" charset="0"/>
                <a:cs typeface="Times New Roman" pitchFamily="18" charset="0"/>
              </a:rPr>
              <a:t>1 августа 2012 г.</a:t>
            </a:r>
            <a:r>
              <a:rPr lang="ru-RU" sz="1200" dirty="0" smtClean="0">
                <a:solidFill>
                  <a:srgbClr val="000000"/>
                </a:solidFill>
                <a:latin typeface="Times New Roman" pitchFamily="18" charset="0"/>
                <a:cs typeface="Times New Roman" pitchFamily="18" charset="0"/>
              </a:rPr>
              <a:t>)</a:t>
            </a:r>
            <a:endParaRPr lang="ru-RU" sz="1200" dirty="0">
              <a:latin typeface="Times New Roman" pitchFamily="18" charset="0"/>
              <a:cs typeface="Times New Roman" pitchFamily="18" charset="0"/>
            </a:endParaRPr>
          </a:p>
        </p:txBody>
      </p:sp>
      <p:sp>
        <p:nvSpPr>
          <p:cNvPr id="47" name="Прямоугольник 46"/>
          <p:cNvSpPr/>
          <p:nvPr/>
        </p:nvSpPr>
        <p:spPr>
          <a:xfrm>
            <a:off x="175990" y="2644384"/>
            <a:ext cx="8732150" cy="461665"/>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1200" dirty="0">
                <a:solidFill>
                  <a:srgbClr val="000000"/>
                </a:solidFill>
                <a:latin typeface="Times New Roman" pitchFamily="18" charset="0"/>
                <a:cs typeface="Times New Roman" pitchFamily="18" charset="0"/>
              </a:rPr>
              <a:t>Требования к средствам доверенной </a:t>
            </a:r>
            <a:r>
              <a:rPr lang="ru-RU" sz="1200" dirty="0" smtClean="0">
                <a:solidFill>
                  <a:srgbClr val="000000"/>
                </a:solidFill>
                <a:latin typeface="Times New Roman" pitchFamily="18" charset="0"/>
                <a:cs typeface="Times New Roman" pitchFamily="18" charset="0"/>
              </a:rPr>
              <a:t>загрузки </a:t>
            </a:r>
          </a:p>
          <a:p>
            <a:pPr algn="just"/>
            <a:r>
              <a:rPr lang="ru-RU" sz="1200" dirty="0" smtClean="0">
                <a:solidFill>
                  <a:srgbClr val="000000"/>
                </a:solidFill>
                <a:latin typeface="Times New Roman" pitchFamily="18" charset="0"/>
                <a:cs typeface="Times New Roman" pitchFamily="18" charset="0"/>
              </a:rPr>
              <a:t>(Приказ ФСТЭК России №119, с </a:t>
            </a:r>
            <a:r>
              <a:rPr lang="ru-RU" sz="1200" dirty="0">
                <a:solidFill>
                  <a:srgbClr val="000000"/>
                </a:solidFill>
                <a:latin typeface="Times New Roman" pitchFamily="18" charset="0"/>
                <a:cs typeface="Times New Roman" pitchFamily="18" charset="0"/>
              </a:rPr>
              <a:t>1 января 2014 г.</a:t>
            </a:r>
            <a:r>
              <a:rPr lang="ru-RU" sz="1200" dirty="0" smtClean="0">
                <a:solidFill>
                  <a:srgbClr val="000000"/>
                </a:solidFill>
                <a:latin typeface="Times New Roman" pitchFamily="18" charset="0"/>
                <a:cs typeface="Times New Roman" pitchFamily="18" charset="0"/>
              </a:rPr>
              <a:t>)</a:t>
            </a:r>
            <a:endParaRPr lang="ru-RU" sz="1200" dirty="0">
              <a:latin typeface="Times New Roman" pitchFamily="18" charset="0"/>
              <a:cs typeface="Times New Roman" pitchFamily="18" charset="0"/>
            </a:endParaRPr>
          </a:p>
        </p:txBody>
      </p:sp>
      <p:sp>
        <p:nvSpPr>
          <p:cNvPr id="48" name="Прямоугольник 47"/>
          <p:cNvSpPr/>
          <p:nvPr/>
        </p:nvSpPr>
        <p:spPr>
          <a:xfrm>
            <a:off x="175990" y="3212976"/>
            <a:ext cx="8732150" cy="424732"/>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defTabSz="995680">
              <a:lnSpc>
                <a:spcPct val="90000"/>
              </a:lnSpc>
            </a:pPr>
            <a:r>
              <a:rPr lang="ru-RU" sz="1200" dirty="0">
                <a:solidFill>
                  <a:srgbClr val="000000"/>
                </a:solidFill>
                <a:latin typeface="Times New Roman" pitchFamily="18" charset="0"/>
                <a:cs typeface="Times New Roman" pitchFamily="18" charset="0"/>
              </a:rPr>
              <a:t>Требования к средствам контроля съемных </a:t>
            </a:r>
            <a:r>
              <a:rPr lang="ru-RU" sz="1200" dirty="0" smtClean="0">
                <a:solidFill>
                  <a:srgbClr val="000000"/>
                </a:solidFill>
                <a:latin typeface="Times New Roman" pitchFamily="18" charset="0"/>
                <a:cs typeface="Times New Roman" pitchFamily="18" charset="0"/>
              </a:rPr>
              <a:t>машинных </a:t>
            </a:r>
            <a:r>
              <a:rPr lang="ru-RU" sz="1200" dirty="0">
                <a:solidFill>
                  <a:srgbClr val="000000"/>
                </a:solidFill>
                <a:latin typeface="Times New Roman" pitchFamily="18" charset="0"/>
                <a:cs typeface="Times New Roman" pitchFamily="18" charset="0"/>
              </a:rPr>
              <a:t>носителей </a:t>
            </a:r>
            <a:r>
              <a:rPr lang="ru-RU" sz="1200" dirty="0" smtClean="0">
                <a:solidFill>
                  <a:srgbClr val="000000"/>
                </a:solidFill>
                <a:latin typeface="Times New Roman" pitchFamily="18" charset="0"/>
                <a:cs typeface="Times New Roman" pitchFamily="18" charset="0"/>
              </a:rPr>
              <a:t>информации</a:t>
            </a:r>
          </a:p>
          <a:p>
            <a:pPr algn="just" defTabSz="995680">
              <a:lnSpc>
                <a:spcPct val="90000"/>
              </a:lnSpc>
            </a:pPr>
            <a:r>
              <a:rPr lang="ru-RU" sz="1200" dirty="0" smtClean="0">
                <a:solidFill>
                  <a:srgbClr val="000000"/>
                </a:solidFill>
                <a:latin typeface="Times New Roman" pitchFamily="18" charset="0"/>
                <a:cs typeface="Times New Roman" pitchFamily="18" charset="0"/>
              </a:rPr>
              <a:t>(Приказ ФСТЭК России №87, от 1 декабря 2014 г.)</a:t>
            </a:r>
            <a:endParaRPr lang="ru-RU" sz="1200" dirty="0">
              <a:latin typeface="Times New Roman" pitchFamily="18" charset="0"/>
              <a:cs typeface="Times New Roman" pitchFamily="18" charset="0"/>
            </a:endParaRPr>
          </a:p>
        </p:txBody>
      </p:sp>
      <p:grpSp>
        <p:nvGrpSpPr>
          <p:cNvPr id="10" name="Группа 9"/>
          <p:cNvGrpSpPr/>
          <p:nvPr/>
        </p:nvGrpSpPr>
        <p:grpSpPr>
          <a:xfrm>
            <a:off x="3707904" y="1262471"/>
            <a:ext cx="1092692" cy="798377"/>
            <a:chOff x="7236296" y="2852875"/>
            <a:chExt cx="1092692" cy="1009369"/>
          </a:xfrm>
          <a:gradFill>
            <a:gsLst>
              <a:gs pos="0">
                <a:schemeClr val="accent1">
                  <a:lumMod val="5000"/>
                  <a:lumOff val="95000"/>
                </a:schemeClr>
              </a:gs>
              <a:gs pos="74000">
                <a:srgbClr val="FFFF66"/>
              </a:gs>
              <a:gs pos="83000">
                <a:schemeClr val="accent6">
                  <a:lumMod val="60000"/>
                  <a:lumOff val="40000"/>
                </a:schemeClr>
              </a:gs>
              <a:gs pos="100000">
                <a:schemeClr val="accent6">
                  <a:lumMod val="75000"/>
                </a:schemeClr>
              </a:gs>
            </a:gsLst>
            <a:lin ang="5400000" scaled="1"/>
          </a:gradFill>
        </p:grpSpPr>
        <p:sp>
          <p:nvSpPr>
            <p:cNvPr id="50" name="Прямоугольник 49"/>
            <p:cNvSpPr/>
            <p:nvPr/>
          </p:nvSpPr>
          <p:spPr>
            <a:xfrm>
              <a:off x="7524328" y="2852936"/>
              <a:ext cx="754138" cy="93610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200" dirty="0" smtClean="0">
                  <a:effectLst>
                    <a:outerShdw blurRad="38100" dist="38100" dir="2700000" algn="tl">
                      <a:srgbClr val="000000">
                        <a:alpha val="43137"/>
                      </a:srgbClr>
                    </a:outerShdw>
                  </a:effectLst>
                </a:rPr>
                <a:t>ПЗ</a:t>
              </a:r>
              <a:endParaRPr lang="ru-RU" sz="1200" dirty="0">
                <a:effectLst>
                  <a:outerShdw blurRad="38100" dist="38100" dir="2700000" algn="tl">
                    <a:srgbClr val="000000">
                      <a:alpha val="43137"/>
                    </a:srgbClr>
                  </a:outerShdw>
                </a:effectLst>
              </a:endParaRPr>
            </a:p>
          </p:txBody>
        </p:sp>
        <p:sp>
          <p:nvSpPr>
            <p:cNvPr id="6" name="Прямоугольник 5"/>
            <p:cNvSpPr/>
            <p:nvPr/>
          </p:nvSpPr>
          <p:spPr>
            <a:xfrm>
              <a:off x="7270354" y="2852936"/>
              <a:ext cx="754138" cy="93610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200" dirty="0" smtClean="0">
                  <a:effectLst>
                    <a:outerShdw blurRad="38100" dist="38100" dir="2700000" algn="tl">
                      <a:srgbClr val="000000">
                        <a:alpha val="43137"/>
                      </a:srgbClr>
                    </a:outerShdw>
                  </a:effectLst>
                </a:rPr>
                <a:t>ПЗ</a:t>
              </a:r>
              <a:endParaRPr lang="ru-RU" sz="1200" dirty="0">
                <a:effectLst>
                  <a:outerShdw blurRad="38100" dist="38100" dir="2700000" algn="tl">
                    <a:srgbClr val="000000">
                      <a:alpha val="43137"/>
                    </a:srgbClr>
                  </a:outerShdw>
                </a:effectLst>
              </a:endParaRPr>
            </a:p>
          </p:txBody>
        </p:sp>
        <p:sp>
          <p:nvSpPr>
            <p:cNvPr id="49" name="Прямоугольник 48"/>
            <p:cNvSpPr/>
            <p:nvPr/>
          </p:nvSpPr>
          <p:spPr>
            <a:xfrm>
              <a:off x="7236296" y="2852875"/>
              <a:ext cx="754138" cy="93610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000" dirty="0" smtClean="0">
                  <a:effectLst>
                    <a:outerShdw blurRad="38100" dist="38100" dir="2700000" algn="tl">
                      <a:srgbClr val="000000">
                        <a:alpha val="43137"/>
                      </a:srgbClr>
                    </a:outerShdw>
                  </a:effectLst>
                </a:rPr>
                <a:t>ПЗ</a:t>
              </a:r>
              <a:endParaRPr lang="ru-RU" sz="2000" dirty="0">
                <a:effectLst>
                  <a:outerShdw blurRad="38100" dist="38100" dir="2700000" algn="tl">
                    <a:srgbClr val="000000">
                      <a:alpha val="43137"/>
                    </a:srgbClr>
                  </a:outerShdw>
                </a:effectLst>
              </a:endParaRPr>
            </a:p>
          </p:txBody>
        </p:sp>
        <p:sp>
          <p:nvSpPr>
            <p:cNvPr id="9" name="Прямоугольник 8"/>
            <p:cNvSpPr/>
            <p:nvPr/>
          </p:nvSpPr>
          <p:spPr>
            <a:xfrm>
              <a:off x="7745412" y="3512041"/>
              <a:ext cx="261610" cy="350203"/>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ru-RU" sz="1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a:t>
              </a:r>
              <a:endParaRPr lang="ru-RU" sz="1200" dirty="0">
                <a:solidFill>
                  <a:schemeClr val="bg1"/>
                </a:solidFill>
                <a:effectLst>
                  <a:outerShdw blurRad="38100" dist="38100" dir="2700000" algn="tl">
                    <a:srgbClr val="000000">
                      <a:alpha val="43137"/>
                    </a:srgbClr>
                  </a:outerShdw>
                </a:effectLst>
              </a:endParaRPr>
            </a:p>
          </p:txBody>
        </p:sp>
        <p:sp>
          <p:nvSpPr>
            <p:cNvPr id="51" name="Прямоугольник 50"/>
            <p:cNvSpPr/>
            <p:nvPr/>
          </p:nvSpPr>
          <p:spPr>
            <a:xfrm>
              <a:off x="7990434" y="3511980"/>
              <a:ext cx="338554" cy="350203"/>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ru-RU" sz="1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12</a:t>
              </a:r>
              <a:endParaRPr lang="ru-RU" sz="1200" dirty="0">
                <a:solidFill>
                  <a:schemeClr val="bg1"/>
                </a:solidFill>
                <a:effectLst>
                  <a:outerShdw blurRad="38100" dist="38100" dir="2700000" algn="tl">
                    <a:srgbClr val="000000">
                      <a:alpha val="43137"/>
                    </a:srgbClr>
                  </a:outerShdw>
                </a:effectLst>
              </a:endParaRPr>
            </a:p>
          </p:txBody>
        </p:sp>
      </p:grpSp>
      <p:grpSp>
        <p:nvGrpSpPr>
          <p:cNvPr id="53" name="Группа 52"/>
          <p:cNvGrpSpPr/>
          <p:nvPr/>
        </p:nvGrpSpPr>
        <p:grpSpPr>
          <a:xfrm>
            <a:off x="4847460" y="1909085"/>
            <a:ext cx="1092692" cy="799835"/>
            <a:chOff x="7236296" y="2852875"/>
            <a:chExt cx="1092692" cy="1008393"/>
          </a:xfrm>
          <a:gradFill>
            <a:gsLst>
              <a:gs pos="0">
                <a:schemeClr val="accent1">
                  <a:lumMod val="5000"/>
                  <a:lumOff val="95000"/>
                </a:schemeClr>
              </a:gs>
              <a:gs pos="74000">
                <a:srgbClr val="FFFF66"/>
              </a:gs>
              <a:gs pos="83000">
                <a:schemeClr val="accent6">
                  <a:lumMod val="60000"/>
                  <a:lumOff val="40000"/>
                </a:schemeClr>
              </a:gs>
              <a:gs pos="100000">
                <a:schemeClr val="accent6">
                  <a:lumMod val="75000"/>
                </a:schemeClr>
              </a:gs>
            </a:gsLst>
            <a:lin ang="5400000" scaled="1"/>
          </a:gradFill>
        </p:grpSpPr>
        <p:sp>
          <p:nvSpPr>
            <p:cNvPr id="54" name="Прямоугольник 53"/>
            <p:cNvSpPr/>
            <p:nvPr/>
          </p:nvSpPr>
          <p:spPr>
            <a:xfrm>
              <a:off x="7524328" y="2852936"/>
              <a:ext cx="754138" cy="93610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200" dirty="0" smtClean="0">
                  <a:effectLst>
                    <a:outerShdw blurRad="38100" dist="38100" dir="2700000" algn="tl">
                      <a:srgbClr val="000000">
                        <a:alpha val="43137"/>
                      </a:srgbClr>
                    </a:outerShdw>
                  </a:effectLst>
                </a:rPr>
                <a:t>ПЗ</a:t>
              </a:r>
              <a:endParaRPr lang="ru-RU" sz="1200" dirty="0">
                <a:effectLst>
                  <a:outerShdw blurRad="38100" dist="38100" dir="2700000" algn="tl">
                    <a:srgbClr val="000000">
                      <a:alpha val="43137"/>
                    </a:srgbClr>
                  </a:outerShdw>
                </a:effectLst>
              </a:endParaRPr>
            </a:p>
          </p:txBody>
        </p:sp>
        <p:sp>
          <p:nvSpPr>
            <p:cNvPr id="55" name="Прямоугольник 54"/>
            <p:cNvSpPr/>
            <p:nvPr/>
          </p:nvSpPr>
          <p:spPr>
            <a:xfrm>
              <a:off x="7270354" y="2852936"/>
              <a:ext cx="754138" cy="93610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200" dirty="0" smtClean="0">
                  <a:effectLst>
                    <a:outerShdw blurRad="38100" dist="38100" dir="2700000" algn="tl">
                      <a:srgbClr val="000000">
                        <a:alpha val="43137"/>
                      </a:srgbClr>
                    </a:outerShdw>
                  </a:effectLst>
                </a:rPr>
                <a:t>ПЗ</a:t>
              </a:r>
              <a:endParaRPr lang="ru-RU" sz="1200" dirty="0">
                <a:effectLst>
                  <a:outerShdw blurRad="38100" dist="38100" dir="2700000" algn="tl">
                    <a:srgbClr val="000000">
                      <a:alpha val="43137"/>
                    </a:srgbClr>
                  </a:outerShdw>
                </a:effectLst>
              </a:endParaRPr>
            </a:p>
          </p:txBody>
        </p:sp>
        <p:sp>
          <p:nvSpPr>
            <p:cNvPr id="56" name="Прямоугольник 55"/>
            <p:cNvSpPr/>
            <p:nvPr/>
          </p:nvSpPr>
          <p:spPr>
            <a:xfrm>
              <a:off x="7236296" y="2852875"/>
              <a:ext cx="754138" cy="93610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000" dirty="0" smtClean="0">
                  <a:effectLst>
                    <a:outerShdw blurRad="38100" dist="38100" dir="2700000" algn="tl">
                      <a:srgbClr val="000000">
                        <a:alpha val="43137"/>
                      </a:srgbClr>
                    </a:outerShdw>
                  </a:effectLst>
                </a:rPr>
                <a:t>ПЗ</a:t>
              </a:r>
              <a:endParaRPr lang="ru-RU" sz="2000" dirty="0">
                <a:effectLst>
                  <a:outerShdw blurRad="38100" dist="38100" dir="2700000" algn="tl">
                    <a:srgbClr val="000000">
                      <a:alpha val="43137"/>
                    </a:srgbClr>
                  </a:outerShdw>
                </a:effectLst>
              </a:endParaRPr>
            </a:p>
          </p:txBody>
        </p:sp>
        <p:sp>
          <p:nvSpPr>
            <p:cNvPr id="57" name="Прямоугольник 56"/>
            <p:cNvSpPr/>
            <p:nvPr/>
          </p:nvSpPr>
          <p:spPr>
            <a:xfrm>
              <a:off x="7745412" y="3512041"/>
              <a:ext cx="261610" cy="349227"/>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ru-RU" sz="1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a:t>
              </a:r>
              <a:endParaRPr lang="ru-RU" sz="1200" dirty="0">
                <a:solidFill>
                  <a:schemeClr val="bg1"/>
                </a:solidFill>
                <a:effectLst>
                  <a:outerShdw blurRad="38100" dist="38100" dir="2700000" algn="tl">
                    <a:srgbClr val="000000">
                      <a:alpha val="43137"/>
                    </a:srgbClr>
                  </a:outerShdw>
                </a:effectLst>
              </a:endParaRPr>
            </a:p>
          </p:txBody>
        </p:sp>
        <p:sp>
          <p:nvSpPr>
            <p:cNvPr id="58" name="Прямоугольник 57"/>
            <p:cNvSpPr/>
            <p:nvPr/>
          </p:nvSpPr>
          <p:spPr>
            <a:xfrm>
              <a:off x="7990434" y="3511979"/>
              <a:ext cx="338554" cy="349227"/>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ru-RU" sz="1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24</a:t>
              </a:r>
              <a:endParaRPr lang="ru-RU" sz="1200" dirty="0">
                <a:solidFill>
                  <a:schemeClr val="bg1"/>
                </a:solidFill>
                <a:effectLst>
                  <a:outerShdw blurRad="38100" dist="38100" dir="2700000" algn="tl">
                    <a:srgbClr val="000000">
                      <a:alpha val="43137"/>
                    </a:srgbClr>
                  </a:outerShdw>
                </a:effectLst>
              </a:endParaRPr>
            </a:p>
          </p:txBody>
        </p:sp>
      </p:grpSp>
      <p:grpSp>
        <p:nvGrpSpPr>
          <p:cNvPr id="59" name="Группа 58"/>
          <p:cNvGrpSpPr/>
          <p:nvPr/>
        </p:nvGrpSpPr>
        <p:grpSpPr>
          <a:xfrm>
            <a:off x="5999588" y="2492896"/>
            <a:ext cx="1092692" cy="798377"/>
            <a:chOff x="7236296" y="2852875"/>
            <a:chExt cx="1092692" cy="1009369"/>
          </a:xfrm>
          <a:gradFill>
            <a:gsLst>
              <a:gs pos="0">
                <a:schemeClr val="accent1">
                  <a:lumMod val="5000"/>
                  <a:lumOff val="95000"/>
                </a:schemeClr>
              </a:gs>
              <a:gs pos="74000">
                <a:srgbClr val="FFFF66"/>
              </a:gs>
              <a:gs pos="83000">
                <a:schemeClr val="accent6">
                  <a:lumMod val="60000"/>
                  <a:lumOff val="40000"/>
                </a:schemeClr>
              </a:gs>
              <a:gs pos="100000">
                <a:schemeClr val="accent6">
                  <a:lumMod val="75000"/>
                </a:schemeClr>
              </a:gs>
            </a:gsLst>
            <a:lin ang="5400000" scaled="1"/>
          </a:gradFill>
        </p:grpSpPr>
        <p:sp>
          <p:nvSpPr>
            <p:cNvPr id="60" name="Прямоугольник 59"/>
            <p:cNvSpPr/>
            <p:nvPr/>
          </p:nvSpPr>
          <p:spPr>
            <a:xfrm>
              <a:off x="7524328" y="2852936"/>
              <a:ext cx="754138" cy="93610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200" dirty="0" smtClean="0">
                  <a:effectLst>
                    <a:outerShdw blurRad="38100" dist="38100" dir="2700000" algn="tl">
                      <a:srgbClr val="000000">
                        <a:alpha val="43137"/>
                      </a:srgbClr>
                    </a:outerShdw>
                  </a:effectLst>
                </a:rPr>
                <a:t>ПЗ</a:t>
              </a:r>
              <a:endParaRPr lang="ru-RU" sz="1200" dirty="0">
                <a:effectLst>
                  <a:outerShdw blurRad="38100" dist="38100" dir="2700000" algn="tl">
                    <a:srgbClr val="000000">
                      <a:alpha val="43137"/>
                    </a:srgbClr>
                  </a:outerShdw>
                </a:effectLst>
              </a:endParaRPr>
            </a:p>
          </p:txBody>
        </p:sp>
        <p:sp>
          <p:nvSpPr>
            <p:cNvPr id="61" name="Прямоугольник 60"/>
            <p:cNvSpPr/>
            <p:nvPr/>
          </p:nvSpPr>
          <p:spPr>
            <a:xfrm>
              <a:off x="7270354" y="2852936"/>
              <a:ext cx="754138" cy="93610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200" dirty="0" smtClean="0">
                  <a:effectLst>
                    <a:outerShdw blurRad="38100" dist="38100" dir="2700000" algn="tl">
                      <a:srgbClr val="000000">
                        <a:alpha val="43137"/>
                      </a:srgbClr>
                    </a:outerShdw>
                  </a:effectLst>
                </a:rPr>
                <a:t>ПЗ</a:t>
              </a:r>
              <a:endParaRPr lang="ru-RU" sz="1200" dirty="0">
                <a:effectLst>
                  <a:outerShdw blurRad="38100" dist="38100" dir="2700000" algn="tl">
                    <a:srgbClr val="000000">
                      <a:alpha val="43137"/>
                    </a:srgbClr>
                  </a:outerShdw>
                </a:effectLst>
              </a:endParaRPr>
            </a:p>
          </p:txBody>
        </p:sp>
        <p:sp>
          <p:nvSpPr>
            <p:cNvPr id="62" name="Прямоугольник 61"/>
            <p:cNvSpPr/>
            <p:nvPr/>
          </p:nvSpPr>
          <p:spPr>
            <a:xfrm>
              <a:off x="7236296" y="2852875"/>
              <a:ext cx="754138" cy="93610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000" dirty="0" smtClean="0">
                  <a:effectLst>
                    <a:outerShdw blurRad="38100" dist="38100" dir="2700000" algn="tl">
                      <a:srgbClr val="000000">
                        <a:alpha val="43137"/>
                      </a:srgbClr>
                    </a:outerShdw>
                  </a:effectLst>
                </a:rPr>
                <a:t>ПЗ</a:t>
              </a:r>
              <a:endParaRPr lang="ru-RU" sz="2000" dirty="0">
                <a:effectLst>
                  <a:outerShdw blurRad="38100" dist="38100" dir="2700000" algn="tl">
                    <a:srgbClr val="000000">
                      <a:alpha val="43137"/>
                    </a:srgbClr>
                  </a:outerShdw>
                </a:effectLst>
              </a:endParaRPr>
            </a:p>
          </p:txBody>
        </p:sp>
        <p:sp>
          <p:nvSpPr>
            <p:cNvPr id="63" name="Прямоугольник 62"/>
            <p:cNvSpPr/>
            <p:nvPr/>
          </p:nvSpPr>
          <p:spPr>
            <a:xfrm>
              <a:off x="7745412" y="3512041"/>
              <a:ext cx="261610" cy="350203"/>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ru-RU" sz="1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a:t>
              </a:r>
              <a:endParaRPr lang="ru-RU" sz="1200" dirty="0">
                <a:solidFill>
                  <a:schemeClr val="bg1"/>
                </a:solidFill>
                <a:effectLst>
                  <a:outerShdw blurRad="38100" dist="38100" dir="2700000" algn="tl">
                    <a:srgbClr val="000000">
                      <a:alpha val="43137"/>
                    </a:srgbClr>
                  </a:outerShdw>
                </a:effectLst>
              </a:endParaRPr>
            </a:p>
          </p:txBody>
        </p:sp>
        <p:sp>
          <p:nvSpPr>
            <p:cNvPr id="64" name="Прямоугольник 63"/>
            <p:cNvSpPr/>
            <p:nvPr/>
          </p:nvSpPr>
          <p:spPr>
            <a:xfrm>
              <a:off x="7990434" y="3511980"/>
              <a:ext cx="338554" cy="350203"/>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ru-RU" sz="1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10</a:t>
              </a:r>
              <a:endParaRPr lang="ru-RU" sz="1200" dirty="0">
                <a:solidFill>
                  <a:schemeClr val="bg1"/>
                </a:solidFill>
                <a:effectLst>
                  <a:outerShdw blurRad="38100" dist="38100" dir="2700000" algn="tl">
                    <a:srgbClr val="000000">
                      <a:alpha val="43137"/>
                    </a:srgbClr>
                  </a:outerShdw>
                </a:effectLst>
              </a:endParaRPr>
            </a:p>
          </p:txBody>
        </p:sp>
      </p:grpSp>
      <p:sp>
        <p:nvSpPr>
          <p:cNvPr id="17" name="Прямоугольник 16"/>
          <p:cNvSpPr/>
          <p:nvPr/>
        </p:nvSpPr>
        <p:spPr>
          <a:xfrm>
            <a:off x="35496" y="4990039"/>
            <a:ext cx="2582951" cy="276999"/>
          </a:xfrm>
          <a:prstGeom prst="rect">
            <a:avLst/>
          </a:prstGeom>
        </p:spPr>
        <p:txBody>
          <a:bodyPr wrap="none">
            <a:spAutoFit/>
          </a:bodyPr>
          <a:lstStyle/>
          <a:p>
            <a:r>
              <a:rPr lang="ru-RU" sz="1200" dirty="0" smtClean="0">
                <a:latin typeface="Times New Roman" pitchFamily="18" charset="0"/>
                <a:cs typeface="Times New Roman" pitchFamily="18" charset="0"/>
              </a:rPr>
              <a:t>Требования в области сертификации</a:t>
            </a:r>
            <a:endParaRPr lang="ru-RU" sz="1200" dirty="0"/>
          </a:p>
        </p:txBody>
      </p:sp>
      <p:sp>
        <p:nvSpPr>
          <p:cNvPr id="75" name="Прямоугольник 74"/>
          <p:cNvSpPr/>
          <p:nvPr/>
        </p:nvSpPr>
        <p:spPr>
          <a:xfrm>
            <a:off x="175991" y="3801032"/>
            <a:ext cx="8732150" cy="424732"/>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defTabSz="995680">
              <a:lnSpc>
                <a:spcPct val="90000"/>
              </a:lnSpc>
            </a:pPr>
            <a:r>
              <a:rPr lang="ru-RU" sz="1200" dirty="0">
                <a:solidFill>
                  <a:srgbClr val="000000"/>
                </a:solidFill>
                <a:latin typeface="Times New Roman" pitchFamily="18" charset="0"/>
                <a:cs typeface="Times New Roman" pitchFamily="18" charset="0"/>
              </a:rPr>
              <a:t>Требования к </a:t>
            </a:r>
            <a:r>
              <a:rPr lang="ru-RU" sz="1200" dirty="0" smtClean="0">
                <a:solidFill>
                  <a:srgbClr val="000000"/>
                </a:solidFill>
                <a:latin typeface="Times New Roman" pitchFamily="18" charset="0"/>
                <a:cs typeface="Times New Roman" pitchFamily="18" charset="0"/>
              </a:rPr>
              <a:t>межсетевым экранам</a:t>
            </a:r>
          </a:p>
          <a:p>
            <a:pPr algn="just" defTabSz="995680">
              <a:lnSpc>
                <a:spcPct val="90000"/>
              </a:lnSpc>
            </a:pPr>
            <a:r>
              <a:rPr lang="ru-RU" sz="1200" dirty="0" smtClean="0">
                <a:solidFill>
                  <a:srgbClr val="000000"/>
                </a:solidFill>
                <a:latin typeface="Times New Roman" pitchFamily="18" charset="0"/>
                <a:cs typeface="Times New Roman" pitchFamily="18" charset="0"/>
              </a:rPr>
              <a:t>(Приказ ФСТЭК России №9, с 1 декабря 2016 г.)</a:t>
            </a:r>
            <a:endParaRPr lang="ru-RU" sz="1200" dirty="0">
              <a:latin typeface="Times New Roman" pitchFamily="18" charset="0"/>
              <a:cs typeface="Times New Roman" pitchFamily="18" charset="0"/>
            </a:endParaRPr>
          </a:p>
        </p:txBody>
      </p:sp>
      <p:grpSp>
        <p:nvGrpSpPr>
          <p:cNvPr id="65" name="Группа 64"/>
          <p:cNvGrpSpPr/>
          <p:nvPr/>
        </p:nvGrpSpPr>
        <p:grpSpPr>
          <a:xfrm>
            <a:off x="7164288" y="3068960"/>
            <a:ext cx="1092692" cy="798343"/>
            <a:chOff x="7236296" y="2852875"/>
            <a:chExt cx="1092692" cy="1009392"/>
          </a:xfrm>
          <a:gradFill>
            <a:gsLst>
              <a:gs pos="0">
                <a:schemeClr val="accent1">
                  <a:lumMod val="5000"/>
                  <a:lumOff val="95000"/>
                </a:schemeClr>
              </a:gs>
              <a:gs pos="74000">
                <a:srgbClr val="FFFF66"/>
              </a:gs>
              <a:gs pos="83000">
                <a:schemeClr val="accent6">
                  <a:lumMod val="60000"/>
                  <a:lumOff val="40000"/>
                </a:schemeClr>
              </a:gs>
              <a:gs pos="100000">
                <a:schemeClr val="accent6">
                  <a:lumMod val="75000"/>
                </a:schemeClr>
              </a:gs>
            </a:gsLst>
            <a:lin ang="5400000" scaled="1"/>
          </a:gradFill>
        </p:grpSpPr>
        <p:sp>
          <p:nvSpPr>
            <p:cNvPr id="66" name="Прямоугольник 65"/>
            <p:cNvSpPr/>
            <p:nvPr/>
          </p:nvSpPr>
          <p:spPr>
            <a:xfrm>
              <a:off x="7524328" y="2852936"/>
              <a:ext cx="754138" cy="93610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200" dirty="0" smtClean="0">
                  <a:effectLst>
                    <a:outerShdw blurRad="38100" dist="38100" dir="2700000" algn="tl">
                      <a:srgbClr val="000000">
                        <a:alpha val="43137"/>
                      </a:srgbClr>
                    </a:outerShdw>
                  </a:effectLst>
                </a:rPr>
                <a:t>ПЗ</a:t>
              </a:r>
              <a:endParaRPr lang="ru-RU" sz="1200" dirty="0">
                <a:effectLst>
                  <a:outerShdw blurRad="38100" dist="38100" dir="2700000" algn="tl">
                    <a:srgbClr val="000000">
                      <a:alpha val="43137"/>
                    </a:srgbClr>
                  </a:outerShdw>
                </a:effectLst>
              </a:endParaRPr>
            </a:p>
          </p:txBody>
        </p:sp>
        <p:sp>
          <p:nvSpPr>
            <p:cNvPr id="67" name="Прямоугольник 66"/>
            <p:cNvSpPr/>
            <p:nvPr/>
          </p:nvSpPr>
          <p:spPr>
            <a:xfrm>
              <a:off x="7270354" y="2852936"/>
              <a:ext cx="754138" cy="93610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200" dirty="0" smtClean="0">
                  <a:effectLst>
                    <a:outerShdw blurRad="38100" dist="38100" dir="2700000" algn="tl">
                      <a:srgbClr val="000000">
                        <a:alpha val="43137"/>
                      </a:srgbClr>
                    </a:outerShdw>
                  </a:effectLst>
                </a:rPr>
                <a:t>ПЗ</a:t>
              </a:r>
              <a:endParaRPr lang="ru-RU" sz="1200" dirty="0">
                <a:effectLst>
                  <a:outerShdw blurRad="38100" dist="38100" dir="2700000" algn="tl">
                    <a:srgbClr val="000000">
                      <a:alpha val="43137"/>
                    </a:srgbClr>
                  </a:outerShdw>
                </a:effectLst>
              </a:endParaRPr>
            </a:p>
          </p:txBody>
        </p:sp>
        <p:sp>
          <p:nvSpPr>
            <p:cNvPr id="68" name="Прямоугольник 67"/>
            <p:cNvSpPr/>
            <p:nvPr/>
          </p:nvSpPr>
          <p:spPr>
            <a:xfrm>
              <a:off x="7236296" y="2852875"/>
              <a:ext cx="754138" cy="93610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000" dirty="0" smtClean="0">
                  <a:effectLst>
                    <a:outerShdw blurRad="38100" dist="38100" dir="2700000" algn="tl">
                      <a:srgbClr val="000000">
                        <a:alpha val="43137"/>
                      </a:srgbClr>
                    </a:outerShdw>
                  </a:effectLst>
                </a:rPr>
                <a:t>ПЗ</a:t>
              </a:r>
              <a:endParaRPr lang="ru-RU" sz="2000" dirty="0">
                <a:effectLst>
                  <a:outerShdw blurRad="38100" dist="38100" dir="2700000" algn="tl">
                    <a:srgbClr val="000000">
                      <a:alpha val="43137"/>
                    </a:srgbClr>
                  </a:outerShdw>
                </a:effectLst>
              </a:endParaRPr>
            </a:p>
          </p:txBody>
        </p:sp>
        <p:sp>
          <p:nvSpPr>
            <p:cNvPr id="69" name="Прямоугольник 68"/>
            <p:cNvSpPr/>
            <p:nvPr/>
          </p:nvSpPr>
          <p:spPr>
            <a:xfrm>
              <a:off x="7745412" y="3512041"/>
              <a:ext cx="261610" cy="350226"/>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ru-RU" sz="1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a:t>
              </a:r>
              <a:endParaRPr lang="ru-RU" sz="1200" dirty="0">
                <a:solidFill>
                  <a:schemeClr val="bg1"/>
                </a:solidFill>
                <a:effectLst>
                  <a:outerShdw blurRad="38100" dist="38100" dir="2700000" algn="tl">
                    <a:srgbClr val="000000">
                      <a:alpha val="43137"/>
                    </a:srgbClr>
                  </a:outerShdw>
                </a:effectLst>
              </a:endParaRPr>
            </a:p>
          </p:txBody>
        </p:sp>
        <p:sp>
          <p:nvSpPr>
            <p:cNvPr id="70" name="Прямоугольник 69"/>
            <p:cNvSpPr/>
            <p:nvPr/>
          </p:nvSpPr>
          <p:spPr>
            <a:xfrm>
              <a:off x="7990434" y="3511980"/>
              <a:ext cx="338554" cy="350226"/>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ru-RU" sz="1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10</a:t>
              </a:r>
              <a:endParaRPr lang="ru-RU" sz="1200" dirty="0">
                <a:solidFill>
                  <a:schemeClr val="bg1"/>
                </a:solidFill>
                <a:effectLst>
                  <a:outerShdw blurRad="38100" dist="38100" dir="2700000" algn="tl">
                    <a:srgbClr val="000000">
                      <a:alpha val="43137"/>
                    </a:srgbClr>
                  </a:outerShdw>
                </a:effectLst>
              </a:endParaRPr>
            </a:p>
          </p:txBody>
        </p:sp>
      </p:grpSp>
      <p:sp>
        <p:nvSpPr>
          <p:cNvPr id="83" name="Прямоугольник 82"/>
          <p:cNvSpPr/>
          <p:nvPr/>
        </p:nvSpPr>
        <p:spPr>
          <a:xfrm>
            <a:off x="147000" y="4367640"/>
            <a:ext cx="8732150" cy="424732"/>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defTabSz="995680">
              <a:lnSpc>
                <a:spcPct val="90000"/>
              </a:lnSpc>
            </a:pPr>
            <a:r>
              <a:rPr lang="ru-RU" sz="1200" dirty="0">
                <a:solidFill>
                  <a:srgbClr val="000000"/>
                </a:solidFill>
                <a:latin typeface="Times New Roman" pitchFamily="18" charset="0"/>
                <a:cs typeface="Times New Roman" pitchFamily="18" charset="0"/>
              </a:rPr>
              <a:t>Требования </a:t>
            </a:r>
            <a:r>
              <a:rPr lang="ru-RU" sz="1200" dirty="0" smtClean="0">
                <a:solidFill>
                  <a:srgbClr val="000000"/>
                </a:solidFill>
                <a:latin typeface="Times New Roman" pitchFamily="18" charset="0"/>
                <a:cs typeface="Times New Roman" pitchFamily="18" charset="0"/>
              </a:rPr>
              <a:t>безопасности информации к операционным системам</a:t>
            </a:r>
          </a:p>
          <a:p>
            <a:pPr algn="just" defTabSz="995680">
              <a:lnSpc>
                <a:spcPct val="90000"/>
              </a:lnSpc>
            </a:pPr>
            <a:r>
              <a:rPr lang="ru-RU" sz="1200" dirty="0" smtClean="0">
                <a:solidFill>
                  <a:srgbClr val="000000"/>
                </a:solidFill>
                <a:latin typeface="Times New Roman" pitchFamily="18" charset="0"/>
                <a:cs typeface="Times New Roman" pitchFamily="18" charset="0"/>
              </a:rPr>
              <a:t>(Приказ ФСТЭК России №119, с 1 июня 2017 г.)</a:t>
            </a:r>
            <a:endParaRPr lang="ru-RU" sz="1200" dirty="0">
              <a:latin typeface="Times New Roman" pitchFamily="18" charset="0"/>
              <a:cs typeface="Times New Roman" pitchFamily="18" charset="0"/>
            </a:endParaRPr>
          </a:p>
        </p:txBody>
      </p:sp>
      <p:grpSp>
        <p:nvGrpSpPr>
          <p:cNvPr id="84" name="Группа 83"/>
          <p:cNvGrpSpPr/>
          <p:nvPr/>
        </p:nvGrpSpPr>
        <p:grpSpPr>
          <a:xfrm>
            <a:off x="4627661" y="4225289"/>
            <a:ext cx="1049412" cy="798343"/>
            <a:chOff x="7236296" y="2852875"/>
            <a:chExt cx="1049412" cy="1009392"/>
          </a:xfrm>
          <a:gradFill>
            <a:gsLst>
              <a:gs pos="0">
                <a:schemeClr val="accent1">
                  <a:lumMod val="5000"/>
                  <a:lumOff val="95000"/>
                </a:schemeClr>
              </a:gs>
              <a:gs pos="74000">
                <a:srgbClr val="FFFF66"/>
              </a:gs>
              <a:gs pos="83000">
                <a:schemeClr val="accent6">
                  <a:lumMod val="60000"/>
                  <a:lumOff val="40000"/>
                </a:schemeClr>
              </a:gs>
              <a:gs pos="100000">
                <a:schemeClr val="accent6">
                  <a:lumMod val="75000"/>
                </a:schemeClr>
              </a:gs>
            </a:gsLst>
            <a:lin ang="5400000" scaled="1"/>
          </a:gradFill>
        </p:grpSpPr>
        <p:sp>
          <p:nvSpPr>
            <p:cNvPr id="85" name="Прямоугольник 84"/>
            <p:cNvSpPr/>
            <p:nvPr/>
          </p:nvSpPr>
          <p:spPr>
            <a:xfrm>
              <a:off x="7524328" y="2852936"/>
              <a:ext cx="754138" cy="93610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200" dirty="0" smtClean="0">
                  <a:effectLst>
                    <a:outerShdw blurRad="38100" dist="38100" dir="2700000" algn="tl">
                      <a:srgbClr val="000000">
                        <a:alpha val="43137"/>
                      </a:srgbClr>
                    </a:outerShdw>
                  </a:effectLst>
                </a:rPr>
                <a:t>ПЗ</a:t>
              </a:r>
              <a:endParaRPr lang="ru-RU" sz="1200" dirty="0">
                <a:effectLst>
                  <a:outerShdw blurRad="38100" dist="38100" dir="2700000" algn="tl">
                    <a:srgbClr val="000000">
                      <a:alpha val="43137"/>
                    </a:srgbClr>
                  </a:outerShdw>
                </a:effectLst>
              </a:endParaRPr>
            </a:p>
          </p:txBody>
        </p:sp>
        <p:sp>
          <p:nvSpPr>
            <p:cNvPr id="86" name="Прямоугольник 85"/>
            <p:cNvSpPr/>
            <p:nvPr/>
          </p:nvSpPr>
          <p:spPr>
            <a:xfrm>
              <a:off x="7270354" y="2852936"/>
              <a:ext cx="754138" cy="93610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200" dirty="0" smtClean="0">
                  <a:effectLst>
                    <a:outerShdw blurRad="38100" dist="38100" dir="2700000" algn="tl">
                      <a:srgbClr val="000000">
                        <a:alpha val="43137"/>
                      </a:srgbClr>
                    </a:outerShdw>
                  </a:effectLst>
                </a:rPr>
                <a:t>ПЗ</a:t>
              </a:r>
              <a:endParaRPr lang="ru-RU" sz="1200" dirty="0">
                <a:effectLst>
                  <a:outerShdw blurRad="38100" dist="38100" dir="2700000" algn="tl">
                    <a:srgbClr val="000000">
                      <a:alpha val="43137"/>
                    </a:srgbClr>
                  </a:outerShdw>
                </a:effectLst>
              </a:endParaRPr>
            </a:p>
          </p:txBody>
        </p:sp>
        <p:sp>
          <p:nvSpPr>
            <p:cNvPr id="87" name="Прямоугольник 86"/>
            <p:cNvSpPr/>
            <p:nvPr/>
          </p:nvSpPr>
          <p:spPr>
            <a:xfrm>
              <a:off x="7236296" y="2852875"/>
              <a:ext cx="754138" cy="93610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000" dirty="0" smtClean="0">
                  <a:effectLst>
                    <a:outerShdw blurRad="38100" dist="38100" dir="2700000" algn="tl">
                      <a:srgbClr val="000000">
                        <a:alpha val="43137"/>
                      </a:srgbClr>
                    </a:outerShdw>
                  </a:effectLst>
                </a:rPr>
                <a:t>ПЗ</a:t>
              </a:r>
              <a:endParaRPr lang="ru-RU" sz="2000" dirty="0">
                <a:effectLst>
                  <a:outerShdw blurRad="38100" dist="38100" dir="2700000" algn="tl">
                    <a:srgbClr val="000000">
                      <a:alpha val="43137"/>
                    </a:srgbClr>
                  </a:outerShdw>
                </a:effectLst>
              </a:endParaRPr>
            </a:p>
          </p:txBody>
        </p:sp>
        <p:sp>
          <p:nvSpPr>
            <p:cNvPr id="88" name="Прямоугольник 87"/>
            <p:cNvSpPr/>
            <p:nvPr/>
          </p:nvSpPr>
          <p:spPr>
            <a:xfrm>
              <a:off x="7745412" y="3512041"/>
              <a:ext cx="261610" cy="350226"/>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ru-RU" sz="1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a:t>
              </a:r>
              <a:endParaRPr lang="ru-RU" sz="1200" dirty="0">
                <a:solidFill>
                  <a:schemeClr val="bg1"/>
                </a:solidFill>
                <a:effectLst>
                  <a:outerShdw blurRad="38100" dist="38100" dir="2700000" algn="tl">
                    <a:srgbClr val="000000">
                      <a:alpha val="43137"/>
                    </a:srgbClr>
                  </a:outerShdw>
                </a:effectLst>
              </a:endParaRPr>
            </a:p>
          </p:txBody>
        </p:sp>
        <p:sp>
          <p:nvSpPr>
            <p:cNvPr id="89" name="Прямоугольник 88"/>
            <p:cNvSpPr/>
            <p:nvPr/>
          </p:nvSpPr>
          <p:spPr>
            <a:xfrm>
              <a:off x="7990434" y="3511980"/>
              <a:ext cx="295274" cy="350226"/>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ru-RU" sz="1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Х</a:t>
              </a:r>
              <a:endParaRPr lang="ru-RU" sz="1200" dirty="0">
                <a:solidFill>
                  <a:schemeClr val="bg1"/>
                </a:solidFill>
                <a:effectLst>
                  <a:outerShdw blurRad="38100" dist="38100" dir="2700000" algn="tl">
                    <a:srgbClr val="000000">
                      <a:alpha val="43137"/>
                    </a:srgbClr>
                  </a:outerShdw>
                </a:effectLst>
              </a:endParaRPr>
            </a:p>
          </p:txBody>
        </p:sp>
      </p:grpSp>
      <p:grpSp>
        <p:nvGrpSpPr>
          <p:cNvPr id="77" name="Группа 76"/>
          <p:cNvGrpSpPr/>
          <p:nvPr/>
        </p:nvGrpSpPr>
        <p:grpSpPr>
          <a:xfrm>
            <a:off x="5796837" y="3645024"/>
            <a:ext cx="1092692" cy="798343"/>
            <a:chOff x="7236296" y="2852875"/>
            <a:chExt cx="1092692" cy="1009392"/>
          </a:xfrm>
          <a:gradFill>
            <a:gsLst>
              <a:gs pos="0">
                <a:schemeClr val="accent1">
                  <a:lumMod val="5000"/>
                  <a:lumOff val="95000"/>
                </a:schemeClr>
              </a:gs>
              <a:gs pos="74000">
                <a:srgbClr val="FFFF66"/>
              </a:gs>
              <a:gs pos="83000">
                <a:schemeClr val="accent6">
                  <a:lumMod val="60000"/>
                  <a:lumOff val="40000"/>
                </a:schemeClr>
              </a:gs>
              <a:gs pos="100000">
                <a:schemeClr val="accent6">
                  <a:lumMod val="75000"/>
                </a:schemeClr>
              </a:gs>
            </a:gsLst>
            <a:lin ang="5400000" scaled="1"/>
          </a:gradFill>
        </p:grpSpPr>
        <p:sp>
          <p:nvSpPr>
            <p:cNvPr id="78" name="Прямоугольник 77"/>
            <p:cNvSpPr/>
            <p:nvPr/>
          </p:nvSpPr>
          <p:spPr>
            <a:xfrm>
              <a:off x="7524328" y="2852936"/>
              <a:ext cx="754138" cy="93610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200" dirty="0" smtClean="0">
                  <a:effectLst>
                    <a:outerShdw blurRad="38100" dist="38100" dir="2700000" algn="tl">
                      <a:srgbClr val="000000">
                        <a:alpha val="43137"/>
                      </a:srgbClr>
                    </a:outerShdw>
                  </a:effectLst>
                </a:rPr>
                <a:t>ПЗ</a:t>
              </a:r>
              <a:endParaRPr lang="ru-RU" sz="1200" dirty="0">
                <a:effectLst>
                  <a:outerShdw blurRad="38100" dist="38100" dir="2700000" algn="tl">
                    <a:srgbClr val="000000">
                      <a:alpha val="43137"/>
                    </a:srgbClr>
                  </a:outerShdw>
                </a:effectLst>
              </a:endParaRPr>
            </a:p>
          </p:txBody>
        </p:sp>
        <p:sp>
          <p:nvSpPr>
            <p:cNvPr id="79" name="Прямоугольник 78"/>
            <p:cNvSpPr/>
            <p:nvPr/>
          </p:nvSpPr>
          <p:spPr>
            <a:xfrm>
              <a:off x="7270354" y="2852936"/>
              <a:ext cx="754138" cy="93610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200" dirty="0" smtClean="0">
                  <a:effectLst>
                    <a:outerShdw blurRad="38100" dist="38100" dir="2700000" algn="tl">
                      <a:srgbClr val="000000">
                        <a:alpha val="43137"/>
                      </a:srgbClr>
                    </a:outerShdw>
                  </a:effectLst>
                </a:rPr>
                <a:t>ПЗ</a:t>
              </a:r>
              <a:endParaRPr lang="ru-RU" sz="1200" dirty="0">
                <a:effectLst>
                  <a:outerShdw blurRad="38100" dist="38100" dir="2700000" algn="tl">
                    <a:srgbClr val="000000">
                      <a:alpha val="43137"/>
                    </a:srgbClr>
                  </a:outerShdw>
                </a:effectLst>
              </a:endParaRPr>
            </a:p>
          </p:txBody>
        </p:sp>
        <p:sp>
          <p:nvSpPr>
            <p:cNvPr id="80" name="Прямоугольник 79"/>
            <p:cNvSpPr/>
            <p:nvPr/>
          </p:nvSpPr>
          <p:spPr>
            <a:xfrm>
              <a:off x="7236296" y="2852875"/>
              <a:ext cx="754138" cy="93610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000" dirty="0" smtClean="0">
                  <a:effectLst>
                    <a:outerShdw blurRad="38100" dist="38100" dir="2700000" algn="tl">
                      <a:srgbClr val="000000">
                        <a:alpha val="43137"/>
                      </a:srgbClr>
                    </a:outerShdw>
                  </a:effectLst>
                </a:rPr>
                <a:t>ПЗ</a:t>
              </a:r>
              <a:endParaRPr lang="ru-RU" sz="2000" dirty="0">
                <a:effectLst>
                  <a:outerShdw blurRad="38100" dist="38100" dir="2700000" algn="tl">
                    <a:srgbClr val="000000">
                      <a:alpha val="43137"/>
                    </a:srgbClr>
                  </a:outerShdw>
                </a:effectLst>
              </a:endParaRPr>
            </a:p>
          </p:txBody>
        </p:sp>
        <p:sp>
          <p:nvSpPr>
            <p:cNvPr id="81" name="Прямоугольник 80"/>
            <p:cNvSpPr/>
            <p:nvPr/>
          </p:nvSpPr>
          <p:spPr>
            <a:xfrm>
              <a:off x="7745412" y="3512041"/>
              <a:ext cx="261610" cy="350226"/>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ru-RU" sz="1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a:t>
              </a:r>
              <a:endParaRPr lang="ru-RU" sz="1200" dirty="0">
                <a:solidFill>
                  <a:schemeClr val="bg1"/>
                </a:solidFill>
                <a:effectLst>
                  <a:outerShdw blurRad="38100" dist="38100" dir="2700000" algn="tl">
                    <a:srgbClr val="000000">
                      <a:alpha val="43137"/>
                    </a:srgbClr>
                  </a:outerShdw>
                </a:effectLst>
              </a:endParaRPr>
            </a:p>
          </p:txBody>
        </p:sp>
        <p:sp>
          <p:nvSpPr>
            <p:cNvPr id="82" name="Прямоугольник 81"/>
            <p:cNvSpPr/>
            <p:nvPr/>
          </p:nvSpPr>
          <p:spPr>
            <a:xfrm>
              <a:off x="7990434" y="3511980"/>
              <a:ext cx="338554" cy="350226"/>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ru-RU" sz="1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21</a:t>
              </a:r>
              <a:endParaRPr lang="ru-RU" sz="1200"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7350632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Прямоугольник 24"/>
          <p:cNvSpPr/>
          <p:nvPr/>
        </p:nvSpPr>
        <p:spPr>
          <a:xfrm>
            <a:off x="3563888" y="605862"/>
            <a:ext cx="5472608" cy="3471210"/>
          </a:xfrm>
          <a:prstGeom prst="rect">
            <a:avLst/>
          </a:prstGeom>
          <a:solidFill>
            <a:schemeClr val="bg2">
              <a:lumMod val="20000"/>
              <a:lumOff val="80000"/>
            </a:schemeClr>
          </a:solidFill>
          <a:effectLst>
            <a:outerShdw blurRad="50800" dist="50800" dir="5400000" algn="ctr" rotWithShape="0">
              <a:schemeClr val="tx1"/>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24" name="Прямоугольник 23"/>
          <p:cNvSpPr/>
          <p:nvPr/>
        </p:nvSpPr>
        <p:spPr>
          <a:xfrm>
            <a:off x="251520" y="605862"/>
            <a:ext cx="2808312" cy="3471210"/>
          </a:xfrm>
          <a:prstGeom prst="rect">
            <a:avLst/>
          </a:prstGeom>
          <a:solidFill>
            <a:schemeClr val="tx2">
              <a:lumMod val="25000"/>
              <a:lumOff val="75000"/>
            </a:schemeClr>
          </a:solidFill>
          <a:effectLst>
            <a:outerShdw blurRad="50800" dist="50800" dir="5400000" algn="ctr" rotWithShape="0">
              <a:schemeClr val="tx1"/>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3" name="Подзаголовок 3"/>
          <p:cNvSpPr txBox="1">
            <a:spLocks/>
          </p:cNvSpPr>
          <p:nvPr/>
        </p:nvSpPr>
        <p:spPr>
          <a:xfrm>
            <a:off x="0" y="0"/>
            <a:ext cx="9144000" cy="476672"/>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lgn="ctr">
              <a:buNone/>
            </a:pPr>
            <a:r>
              <a:rPr lang="ru-RU" sz="2400" b="1" dirty="0" smtClean="0">
                <a:ln w="3175" cap="rnd">
                  <a:solidFill>
                    <a:schemeClr val="tx1"/>
                  </a:solidFill>
                </a:ln>
                <a:blipFill>
                  <a:blip r:embed="rId2"/>
                  <a:tile tx="0" ty="0" sx="100000" sy="100000" flip="none" algn="tl"/>
                </a:blipFill>
                <a:effectLst>
                  <a:outerShdw blurRad="50800" dist="50800" dir="5400000" algn="ctr" rotWithShape="0">
                    <a:schemeClr val="tx1"/>
                  </a:outerShdw>
                </a:effectLst>
              </a:rPr>
              <a:t>ЭВОЛЮЦИЯ СИСТЕМЫ ТРЕБОВАНИЙ К СЗИ </a:t>
            </a:r>
            <a:endParaRPr lang="ru-RU" sz="2400" b="1" dirty="0">
              <a:ln w="3175" cap="rnd">
                <a:solidFill>
                  <a:schemeClr val="tx1"/>
                </a:solidFill>
              </a:ln>
              <a:blipFill>
                <a:blip r:embed="rId2"/>
                <a:tile tx="0" ty="0" sx="100000" sy="100000" flip="none" algn="tl"/>
              </a:blipFill>
              <a:effectLst>
                <a:outerShdw blurRad="50800" dist="50800" dir="5400000" algn="ctr" rotWithShape="0">
                  <a:schemeClr val="tx1"/>
                </a:outerShdw>
              </a:effectLst>
              <a:latin typeface="Times New Roman" pitchFamily="18" charset="0"/>
              <a:cs typeface="Times New Roman" pitchFamily="18" charset="0"/>
            </a:endParaRPr>
          </a:p>
        </p:txBody>
      </p:sp>
      <p:sp>
        <p:nvSpPr>
          <p:cNvPr id="6" name="Прямоугольник 5"/>
          <p:cNvSpPr/>
          <p:nvPr/>
        </p:nvSpPr>
        <p:spPr>
          <a:xfrm>
            <a:off x="395536" y="2282676"/>
            <a:ext cx="2383044" cy="307777"/>
          </a:xfrm>
          <a:prstGeom prst="rect">
            <a:avLst/>
          </a:prstGeom>
          <a:effectLst>
            <a:outerShdw blurRad="50800" dist="50800" dir="5400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ru-RU" sz="1400" dirty="0" smtClean="0">
                <a:solidFill>
                  <a:srgbClr val="0000FF"/>
                </a:solidFill>
                <a:latin typeface="Times New Roman" pitchFamily="18" charset="0"/>
                <a:cs typeface="Times New Roman" pitchFamily="18" charset="0"/>
              </a:rPr>
              <a:t>Управление доступом</a:t>
            </a:r>
            <a:endParaRPr lang="ru-RU" sz="1400" dirty="0">
              <a:effectLst>
                <a:outerShdw blurRad="50800" dist="50800" dir="5400000" algn="ctr" rotWithShape="0">
                  <a:schemeClr val="bg1"/>
                </a:outerShdw>
              </a:effectLst>
            </a:endParaRPr>
          </a:p>
        </p:txBody>
      </p:sp>
      <p:sp>
        <p:nvSpPr>
          <p:cNvPr id="7" name="Прямоугольник 6"/>
          <p:cNvSpPr/>
          <p:nvPr/>
        </p:nvSpPr>
        <p:spPr>
          <a:xfrm>
            <a:off x="3724347" y="1537047"/>
            <a:ext cx="5177310" cy="307777"/>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lvl="0"/>
            <a:r>
              <a:rPr lang="ru-RU" sz="1400" b="1" dirty="0">
                <a:solidFill>
                  <a:srgbClr val="000000"/>
                </a:solidFill>
                <a:cs typeface="Times New Roman" pitchFamily="18" charset="0"/>
              </a:rPr>
              <a:t>Требования к средствам идентификации и аутентификации</a:t>
            </a:r>
          </a:p>
        </p:txBody>
      </p:sp>
      <p:sp>
        <p:nvSpPr>
          <p:cNvPr id="8" name="Прямоугольник 7"/>
          <p:cNvSpPr/>
          <p:nvPr/>
        </p:nvSpPr>
        <p:spPr>
          <a:xfrm>
            <a:off x="3724347" y="1903166"/>
            <a:ext cx="5177310" cy="307777"/>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lvl="0"/>
            <a:r>
              <a:rPr lang="ru-RU" sz="1400" b="1" dirty="0">
                <a:solidFill>
                  <a:srgbClr val="000000"/>
                </a:solidFill>
                <a:cs typeface="Times New Roman" pitchFamily="18" charset="0"/>
              </a:rPr>
              <a:t>Требования к средствам управления доступом</a:t>
            </a:r>
          </a:p>
        </p:txBody>
      </p:sp>
      <p:sp>
        <p:nvSpPr>
          <p:cNvPr id="9" name="Прямоугольник 8"/>
          <p:cNvSpPr/>
          <p:nvPr/>
        </p:nvSpPr>
        <p:spPr>
          <a:xfrm>
            <a:off x="3707904" y="2295589"/>
            <a:ext cx="5177310" cy="307777"/>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lvl="0"/>
            <a:r>
              <a:rPr lang="ru-RU" sz="1400" b="1" dirty="0">
                <a:solidFill>
                  <a:srgbClr val="000000"/>
                </a:solidFill>
                <a:cs typeface="Times New Roman" pitchFamily="18" charset="0"/>
              </a:rPr>
              <a:t>Требования к средствам разграничения доступа</a:t>
            </a:r>
          </a:p>
        </p:txBody>
      </p:sp>
      <p:sp>
        <p:nvSpPr>
          <p:cNvPr id="11" name="Прямоугольник 10"/>
          <p:cNvSpPr/>
          <p:nvPr/>
        </p:nvSpPr>
        <p:spPr>
          <a:xfrm>
            <a:off x="388756" y="2652589"/>
            <a:ext cx="2383044" cy="307777"/>
          </a:xfrm>
          <a:prstGeom prst="rect">
            <a:avLst/>
          </a:prstGeom>
          <a:effectLst>
            <a:outerShdw blurRad="50800" dist="50800" dir="5400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ru-RU" sz="1400" dirty="0" smtClean="0">
                <a:solidFill>
                  <a:srgbClr val="0000FF"/>
                </a:solidFill>
                <a:latin typeface="Times New Roman" pitchFamily="18" charset="0"/>
                <a:cs typeface="Times New Roman" pitchFamily="18" charset="0"/>
              </a:rPr>
              <a:t>Регистрация и учет</a:t>
            </a:r>
            <a:endParaRPr lang="ru-RU" sz="1400" dirty="0">
              <a:effectLst>
                <a:outerShdw blurRad="50800" dist="50800" dir="5400000" algn="ctr" rotWithShape="0">
                  <a:schemeClr val="bg1"/>
                </a:outerShdw>
              </a:effectLst>
            </a:endParaRPr>
          </a:p>
        </p:txBody>
      </p:sp>
      <p:sp>
        <p:nvSpPr>
          <p:cNvPr id="13" name="Прямоугольник 12"/>
          <p:cNvSpPr/>
          <p:nvPr/>
        </p:nvSpPr>
        <p:spPr>
          <a:xfrm>
            <a:off x="3707904" y="2686099"/>
            <a:ext cx="5177310" cy="307777"/>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lvl="0"/>
            <a:r>
              <a:rPr lang="ru-RU" sz="1400" b="1" dirty="0">
                <a:solidFill>
                  <a:srgbClr val="000000"/>
                </a:solidFill>
                <a:cs typeface="Times New Roman" pitchFamily="18" charset="0"/>
              </a:rPr>
              <a:t>Требования к средствам контроля целостности</a:t>
            </a:r>
          </a:p>
        </p:txBody>
      </p:sp>
      <p:sp>
        <p:nvSpPr>
          <p:cNvPr id="14" name="Прямоугольник 13"/>
          <p:cNvSpPr/>
          <p:nvPr/>
        </p:nvSpPr>
        <p:spPr>
          <a:xfrm>
            <a:off x="3707904" y="3065884"/>
            <a:ext cx="5177310" cy="307777"/>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lvl="0"/>
            <a:r>
              <a:rPr lang="ru-RU" sz="1400" b="1" dirty="0">
                <a:solidFill>
                  <a:srgbClr val="000000"/>
                </a:solidFill>
                <a:cs typeface="Times New Roman" pitchFamily="18" charset="0"/>
              </a:rPr>
              <a:t>Требования к средствам очистки памяти</a:t>
            </a:r>
          </a:p>
        </p:txBody>
      </p:sp>
      <p:sp>
        <p:nvSpPr>
          <p:cNvPr id="16" name="Прямоугольник 15"/>
          <p:cNvSpPr/>
          <p:nvPr/>
        </p:nvSpPr>
        <p:spPr>
          <a:xfrm>
            <a:off x="388756" y="3041220"/>
            <a:ext cx="2383044" cy="307777"/>
          </a:xfrm>
          <a:prstGeom prst="rect">
            <a:avLst/>
          </a:prstGeom>
          <a:effectLst>
            <a:outerShdw blurRad="50800" dist="50800" dir="5400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ru-RU" sz="1400" dirty="0" smtClean="0">
                <a:solidFill>
                  <a:srgbClr val="0000FF"/>
                </a:solidFill>
                <a:latin typeface="Times New Roman" pitchFamily="18" charset="0"/>
                <a:cs typeface="Times New Roman" pitchFamily="18" charset="0"/>
              </a:rPr>
              <a:t>Обеспечение целостности</a:t>
            </a:r>
            <a:endParaRPr lang="ru-RU" sz="1400" dirty="0">
              <a:effectLst>
                <a:outerShdw blurRad="50800" dist="50800" dir="5400000" algn="ctr" rotWithShape="0">
                  <a:schemeClr val="bg1"/>
                </a:outerShdw>
              </a:effectLst>
            </a:endParaRPr>
          </a:p>
        </p:txBody>
      </p:sp>
      <p:sp>
        <p:nvSpPr>
          <p:cNvPr id="17" name="Прямоугольник 16"/>
          <p:cNvSpPr/>
          <p:nvPr/>
        </p:nvSpPr>
        <p:spPr>
          <a:xfrm>
            <a:off x="251520" y="4921423"/>
            <a:ext cx="8784976" cy="307777"/>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lvl="0"/>
            <a:r>
              <a:rPr lang="ru-RU" sz="1400" b="1" dirty="0">
                <a:solidFill>
                  <a:srgbClr val="000000"/>
                </a:solidFill>
                <a:cs typeface="Times New Roman" pitchFamily="18" charset="0"/>
              </a:rPr>
              <a:t>Требования к  средствам защиты от несанкционированного вывода (ввода) информации (</a:t>
            </a:r>
            <a:r>
              <a:rPr lang="en-US" sz="1400" b="1" dirty="0">
                <a:solidFill>
                  <a:srgbClr val="000000"/>
                </a:solidFill>
                <a:cs typeface="Times New Roman" pitchFamily="18" charset="0"/>
              </a:rPr>
              <a:t>DLP – </a:t>
            </a:r>
            <a:r>
              <a:rPr lang="ru-RU" sz="1400" b="1" dirty="0">
                <a:solidFill>
                  <a:srgbClr val="000000"/>
                </a:solidFill>
                <a:cs typeface="Times New Roman" pitchFamily="18" charset="0"/>
              </a:rPr>
              <a:t>системы</a:t>
            </a:r>
            <a:r>
              <a:rPr lang="en-US" sz="1400" b="1" dirty="0">
                <a:solidFill>
                  <a:srgbClr val="000000"/>
                </a:solidFill>
                <a:cs typeface="Times New Roman" pitchFamily="18" charset="0"/>
              </a:rPr>
              <a:t>)</a:t>
            </a:r>
            <a:endParaRPr lang="ru-RU" sz="1400" b="1" dirty="0">
              <a:solidFill>
                <a:srgbClr val="000000"/>
              </a:solidFill>
              <a:cs typeface="Times New Roman" pitchFamily="18" charset="0"/>
            </a:endParaRPr>
          </a:p>
        </p:txBody>
      </p:sp>
      <p:sp>
        <p:nvSpPr>
          <p:cNvPr id="18" name="Прямоугольник 17"/>
          <p:cNvSpPr/>
          <p:nvPr/>
        </p:nvSpPr>
        <p:spPr>
          <a:xfrm>
            <a:off x="251520" y="5281463"/>
            <a:ext cx="8784976" cy="307777"/>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lvl="0"/>
            <a:r>
              <a:rPr lang="ru-RU" sz="1400" b="1" dirty="0">
                <a:solidFill>
                  <a:srgbClr val="000000"/>
                </a:solidFill>
                <a:cs typeface="Times New Roman" pitchFamily="18" charset="0"/>
              </a:rPr>
              <a:t>Требования к средствам контроля и анализа защищенности</a:t>
            </a:r>
          </a:p>
        </p:txBody>
      </p:sp>
      <p:sp>
        <p:nvSpPr>
          <p:cNvPr id="19" name="Прямоугольник 18"/>
          <p:cNvSpPr/>
          <p:nvPr/>
        </p:nvSpPr>
        <p:spPr>
          <a:xfrm>
            <a:off x="251520" y="5661248"/>
            <a:ext cx="8784976" cy="307777"/>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lvl="0"/>
            <a:r>
              <a:rPr lang="ru-RU" sz="1400" b="1" dirty="0">
                <a:solidFill>
                  <a:srgbClr val="000000"/>
                </a:solidFill>
                <a:cs typeface="Times New Roman" pitchFamily="18" charset="0"/>
              </a:rPr>
              <a:t>Требования к средствам ограничения программной среды</a:t>
            </a:r>
          </a:p>
        </p:txBody>
      </p:sp>
      <p:sp>
        <p:nvSpPr>
          <p:cNvPr id="22" name="Прямоугольник 21"/>
          <p:cNvSpPr/>
          <p:nvPr/>
        </p:nvSpPr>
        <p:spPr>
          <a:xfrm>
            <a:off x="403114" y="3553271"/>
            <a:ext cx="2383044" cy="307777"/>
          </a:xfrm>
          <a:prstGeom prst="rect">
            <a:avLst/>
          </a:prstGeom>
          <a:effectLst>
            <a:outerShdw blurRad="50800" dist="50800" dir="5400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ru-RU" sz="1400" dirty="0" smtClean="0">
                <a:solidFill>
                  <a:srgbClr val="0000FF"/>
                </a:solidFill>
                <a:latin typeface="Times New Roman" pitchFamily="18" charset="0"/>
                <a:cs typeface="Times New Roman" pitchFamily="18" charset="0"/>
              </a:rPr>
              <a:t>Межсетевое экранирование</a:t>
            </a:r>
            <a:endParaRPr lang="ru-RU" sz="1400" dirty="0">
              <a:effectLst>
                <a:outerShdw blurRad="50800" dist="50800" dir="5400000" algn="ctr" rotWithShape="0">
                  <a:schemeClr val="bg1"/>
                </a:outerShdw>
              </a:effectLst>
            </a:endParaRPr>
          </a:p>
        </p:txBody>
      </p:sp>
      <p:sp>
        <p:nvSpPr>
          <p:cNvPr id="23" name="Прямоугольник 22"/>
          <p:cNvSpPr/>
          <p:nvPr/>
        </p:nvSpPr>
        <p:spPr>
          <a:xfrm>
            <a:off x="3707904" y="3573016"/>
            <a:ext cx="5177310" cy="307777"/>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lvl="0"/>
            <a:r>
              <a:rPr lang="ru-RU" sz="1400" b="1" dirty="0" smtClean="0">
                <a:solidFill>
                  <a:srgbClr val="000000"/>
                </a:solidFill>
                <a:cs typeface="Times New Roman" pitchFamily="18" charset="0"/>
              </a:rPr>
              <a:t>Требования к средствам межсетевого </a:t>
            </a:r>
            <a:r>
              <a:rPr lang="ru-RU" sz="1400" b="1" dirty="0">
                <a:solidFill>
                  <a:srgbClr val="000000"/>
                </a:solidFill>
                <a:cs typeface="Times New Roman" pitchFamily="18" charset="0"/>
              </a:rPr>
              <a:t>экранирования</a:t>
            </a:r>
          </a:p>
        </p:txBody>
      </p:sp>
      <p:sp>
        <p:nvSpPr>
          <p:cNvPr id="12" name="Прямоугольник 11"/>
          <p:cNvSpPr/>
          <p:nvPr/>
        </p:nvSpPr>
        <p:spPr>
          <a:xfrm>
            <a:off x="251520" y="620688"/>
            <a:ext cx="1671098" cy="338554"/>
          </a:xfrm>
          <a:prstGeom prst="rect">
            <a:avLst/>
          </a:prstGeom>
        </p:spPr>
        <p:txBody>
          <a:bodyPr wrap="none">
            <a:spAutoFit/>
          </a:bodyPr>
          <a:lstStyle/>
          <a:p>
            <a:r>
              <a:rPr lang="ru-RU" sz="1600" b="1" dirty="0" smtClean="0"/>
              <a:t>Система РД НСД </a:t>
            </a:r>
            <a:endParaRPr lang="ru-RU" sz="1600" dirty="0"/>
          </a:p>
        </p:txBody>
      </p:sp>
      <p:sp>
        <p:nvSpPr>
          <p:cNvPr id="26" name="Прямоугольник 25"/>
          <p:cNvSpPr/>
          <p:nvPr/>
        </p:nvSpPr>
        <p:spPr>
          <a:xfrm>
            <a:off x="3563888" y="616924"/>
            <a:ext cx="4888198" cy="338554"/>
          </a:xfrm>
          <a:prstGeom prst="rect">
            <a:avLst/>
          </a:prstGeom>
        </p:spPr>
        <p:txBody>
          <a:bodyPr wrap="none">
            <a:spAutoFit/>
          </a:bodyPr>
          <a:lstStyle/>
          <a:p>
            <a:r>
              <a:rPr lang="ru-RU" sz="1600" b="1" dirty="0" smtClean="0">
                <a:latin typeface="+mn-lt"/>
              </a:rPr>
              <a:t>Система требований к СЗИ от НСД нового поколения</a:t>
            </a:r>
            <a:endParaRPr lang="ru-RU" sz="1600" dirty="0">
              <a:latin typeface="+mn-lt"/>
            </a:endParaRPr>
          </a:p>
        </p:txBody>
      </p:sp>
      <p:sp>
        <p:nvSpPr>
          <p:cNvPr id="27" name="Стрелка вниз 26"/>
          <p:cNvSpPr/>
          <p:nvPr/>
        </p:nvSpPr>
        <p:spPr>
          <a:xfrm rot="16200000">
            <a:off x="2987824" y="2269459"/>
            <a:ext cx="648072" cy="360040"/>
          </a:xfrm>
          <a:prstGeom prst="downArrow">
            <a:avLst>
              <a:gd name="adj1" fmla="val 50000"/>
              <a:gd name="adj2" fmla="val 26646"/>
            </a:avLst>
          </a:prstGeom>
          <a:ln>
            <a:noFill/>
          </a:ln>
          <a:effectLst>
            <a:outerShdw blurRad="50800" dist="50800" dir="5400000" algn="ctr" rotWithShape="0">
              <a:schemeClr val="tx1"/>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рямоугольник 29"/>
          <p:cNvSpPr/>
          <p:nvPr/>
        </p:nvSpPr>
        <p:spPr>
          <a:xfrm>
            <a:off x="899592" y="1827113"/>
            <a:ext cx="1512168" cy="342329"/>
          </a:xfrm>
          <a:prstGeom prst="rect">
            <a:avLst/>
          </a:prstGeom>
          <a:solidFill>
            <a:schemeClr val="bg2">
              <a:lumMod val="20000"/>
              <a:lumOff val="80000"/>
            </a:schemeClr>
          </a:solidFill>
          <a:ln>
            <a:noFill/>
          </a:ln>
          <a:effectLst>
            <a:outerShdw blurRad="50800" dist="50800" dir="5400000" algn="ctr" rotWithShape="0">
              <a:schemeClr val="tx1"/>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1400" b="1" dirty="0" smtClean="0">
                <a:solidFill>
                  <a:schemeClr val="tx1"/>
                </a:solidFill>
              </a:rPr>
              <a:t>РД НДВ</a:t>
            </a:r>
            <a:endParaRPr lang="ru-RU" sz="1400" b="1" dirty="0">
              <a:solidFill>
                <a:schemeClr val="tx1"/>
              </a:solidFill>
            </a:endParaRPr>
          </a:p>
        </p:txBody>
      </p:sp>
      <p:sp>
        <p:nvSpPr>
          <p:cNvPr id="31" name="Прямоугольник 30"/>
          <p:cNvSpPr/>
          <p:nvPr/>
        </p:nvSpPr>
        <p:spPr>
          <a:xfrm>
            <a:off x="722947" y="1556792"/>
            <a:ext cx="1512168" cy="342329"/>
          </a:xfrm>
          <a:prstGeom prst="rect">
            <a:avLst/>
          </a:prstGeom>
          <a:solidFill>
            <a:schemeClr val="accent2">
              <a:lumMod val="60000"/>
              <a:lumOff val="40000"/>
            </a:schemeClr>
          </a:solidFill>
          <a:ln>
            <a:noFill/>
          </a:ln>
          <a:effectLst>
            <a:outerShdw blurRad="50800" dist="50800" dir="5400000" algn="ctr" rotWithShape="0">
              <a:schemeClr val="tx1"/>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1400" b="1" dirty="0">
                <a:solidFill>
                  <a:schemeClr val="tx1"/>
                </a:solidFill>
              </a:rPr>
              <a:t>РД МЭ</a:t>
            </a:r>
          </a:p>
        </p:txBody>
      </p:sp>
      <p:sp>
        <p:nvSpPr>
          <p:cNvPr id="32" name="Прямоугольник 31"/>
          <p:cNvSpPr/>
          <p:nvPr/>
        </p:nvSpPr>
        <p:spPr>
          <a:xfrm>
            <a:off x="578931" y="1268760"/>
            <a:ext cx="1512168" cy="342329"/>
          </a:xfrm>
          <a:prstGeom prst="rect">
            <a:avLst/>
          </a:prstGeom>
          <a:solidFill>
            <a:schemeClr val="bg2">
              <a:lumMod val="20000"/>
              <a:lumOff val="80000"/>
            </a:schemeClr>
          </a:solidFill>
          <a:ln>
            <a:noFill/>
          </a:ln>
          <a:effectLst>
            <a:outerShdw blurRad="50800" dist="50800" dir="5400000" algn="ctr" rotWithShape="0">
              <a:schemeClr val="tx1"/>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1400" b="1" dirty="0" smtClean="0">
                <a:solidFill>
                  <a:schemeClr val="tx1"/>
                </a:solidFill>
              </a:rPr>
              <a:t>РД АС</a:t>
            </a:r>
            <a:endParaRPr lang="ru-RU" sz="1400" b="1" dirty="0">
              <a:solidFill>
                <a:schemeClr val="tx1"/>
              </a:solidFill>
            </a:endParaRPr>
          </a:p>
        </p:txBody>
      </p:sp>
      <p:sp>
        <p:nvSpPr>
          <p:cNvPr id="33" name="Прямоугольник 32"/>
          <p:cNvSpPr/>
          <p:nvPr/>
        </p:nvSpPr>
        <p:spPr>
          <a:xfrm>
            <a:off x="434915" y="980728"/>
            <a:ext cx="1512168" cy="342329"/>
          </a:xfrm>
          <a:prstGeom prst="rect">
            <a:avLst/>
          </a:prstGeom>
          <a:solidFill>
            <a:schemeClr val="accent2">
              <a:lumMod val="60000"/>
              <a:lumOff val="40000"/>
            </a:schemeClr>
          </a:solidFill>
          <a:ln>
            <a:noFill/>
          </a:ln>
          <a:effectLst>
            <a:outerShdw blurRad="50800" dist="50800" dir="5400000" algn="ctr" rotWithShape="0">
              <a:schemeClr val="tx1"/>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1400" b="1" dirty="0">
                <a:solidFill>
                  <a:schemeClr val="tx1"/>
                </a:solidFill>
              </a:rPr>
              <a:t>РД СВТ</a:t>
            </a:r>
          </a:p>
        </p:txBody>
      </p:sp>
      <p:sp>
        <p:nvSpPr>
          <p:cNvPr id="29" name="Прямоугольник 28"/>
          <p:cNvSpPr/>
          <p:nvPr/>
        </p:nvSpPr>
        <p:spPr>
          <a:xfrm>
            <a:off x="251840" y="4185922"/>
            <a:ext cx="8784976" cy="286232"/>
          </a:xfrm>
          <a:prstGeom prst="rect">
            <a:avLst/>
          </a:prstGeom>
          <a:solidFill>
            <a:schemeClr val="accent5">
              <a:lumMod val="40000"/>
              <a:lumOff val="60000"/>
            </a:schemeClr>
          </a:solidFill>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defTabSz="995680">
              <a:lnSpc>
                <a:spcPct val="90000"/>
              </a:lnSpc>
              <a:spcAft>
                <a:spcPct val="35000"/>
              </a:spcAft>
            </a:pPr>
            <a:r>
              <a:rPr lang="ru-RU" sz="1400" b="1" dirty="0">
                <a:solidFill>
                  <a:srgbClr val="000000"/>
                </a:solidFill>
                <a:cs typeface="Times New Roman" pitchFamily="18" charset="0"/>
              </a:rPr>
              <a:t>Требования к </a:t>
            </a:r>
            <a:r>
              <a:rPr lang="ru-RU" sz="1400" b="1" dirty="0" smtClean="0">
                <a:solidFill>
                  <a:srgbClr val="000000"/>
                </a:solidFill>
                <a:cs typeface="Times New Roman" pitchFamily="18" charset="0"/>
              </a:rPr>
              <a:t>системам управления базами данных</a:t>
            </a:r>
            <a:endParaRPr lang="ru-RU" sz="1400" b="1" dirty="0">
              <a:solidFill>
                <a:srgbClr val="000000"/>
              </a:solidFill>
              <a:cs typeface="Times New Roman" pitchFamily="18" charset="0"/>
            </a:endParaRPr>
          </a:p>
        </p:txBody>
      </p:sp>
      <p:sp>
        <p:nvSpPr>
          <p:cNvPr id="34" name="Прямоугольник 33"/>
          <p:cNvSpPr/>
          <p:nvPr/>
        </p:nvSpPr>
        <p:spPr>
          <a:xfrm>
            <a:off x="251520" y="6008515"/>
            <a:ext cx="8784976" cy="307777"/>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lvl="0" algn="just"/>
            <a:r>
              <a:rPr lang="ru-RU" sz="1400" b="1" dirty="0">
                <a:solidFill>
                  <a:schemeClr val="tx1"/>
                </a:solidFill>
                <a:cs typeface="Times New Roman" pitchFamily="18" charset="0"/>
              </a:rPr>
              <a:t>Требования к средствам защиты среды виртуализации</a:t>
            </a:r>
          </a:p>
        </p:txBody>
      </p:sp>
      <p:sp>
        <p:nvSpPr>
          <p:cNvPr id="35" name="Прямоугольник 34"/>
          <p:cNvSpPr/>
          <p:nvPr/>
        </p:nvSpPr>
        <p:spPr>
          <a:xfrm>
            <a:off x="251520" y="6381328"/>
            <a:ext cx="8784976" cy="307777"/>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lvl="0" algn="just"/>
            <a:r>
              <a:rPr lang="ru-RU" sz="1400" b="1" dirty="0">
                <a:solidFill>
                  <a:schemeClr val="tx1"/>
                </a:solidFill>
                <a:cs typeface="Times New Roman" pitchFamily="18" charset="0"/>
              </a:rPr>
              <a:t>Требования к базовым системам ввода-вывода</a:t>
            </a:r>
          </a:p>
        </p:txBody>
      </p:sp>
      <p:sp>
        <p:nvSpPr>
          <p:cNvPr id="2" name="Номер слайда 1"/>
          <p:cNvSpPr>
            <a:spLocks noGrp="1"/>
          </p:cNvSpPr>
          <p:nvPr>
            <p:ph type="sldNum" sz="quarter" idx="12"/>
          </p:nvPr>
        </p:nvSpPr>
        <p:spPr/>
        <p:txBody>
          <a:bodyPr/>
          <a:lstStyle/>
          <a:p>
            <a:pPr>
              <a:defRPr/>
            </a:pPr>
            <a:fld id="{CBFD1E69-247A-4B02-8A0A-DEA4495C32CB}" type="slidenum">
              <a:rPr lang="ru-RU" smtClean="0"/>
              <a:pPr>
                <a:defRPr/>
              </a:pPr>
              <a:t>77</a:t>
            </a:fld>
            <a:endParaRPr lang="ru-RU" dirty="0"/>
          </a:p>
        </p:txBody>
      </p:sp>
      <p:sp>
        <p:nvSpPr>
          <p:cNvPr id="37" name="Прямоугольник 36"/>
          <p:cNvSpPr/>
          <p:nvPr/>
        </p:nvSpPr>
        <p:spPr>
          <a:xfrm>
            <a:off x="3724583" y="1000944"/>
            <a:ext cx="5177310" cy="286232"/>
          </a:xfrm>
          <a:prstGeom prst="rect">
            <a:avLst/>
          </a:prstGeo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defTabSz="995680">
              <a:lnSpc>
                <a:spcPct val="90000"/>
              </a:lnSpc>
            </a:pPr>
            <a:r>
              <a:rPr lang="ru-RU" sz="1400" b="1" dirty="0">
                <a:solidFill>
                  <a:srgbClr val="000000"/>
                </a:solidFill>
                <a:cs typeface="Times New Roman" pitchFamily="18" charset="0"/>
              </a:rPr>
              <a:t>Требования безопасности информации к </a:t>
            </a:r>
            <a:r>
              <a:rPr lang="ru-RU" sz="1400" b="1" dirty="0" smtClean="0">
                <a:solidFill>
                  <a:srgbClr val="000000"/>
                </a:solidFill>
                <a:cs typeface="Times New Roman" pitchFamily="18" charset="0"/>
              </a:rPr>
              <a:t>ОС</a:t>
            </a:r>
            <a:endParaRPr lang="ru-RU" sz="1400" b="1" dirty="0">
              <a:solidFill>
                <a:srgbClr val="000000"/>
              </a:solidFill>
              <a:cs typeface="Times New Roman" pitchFamily="18" charset="0"/>
            </a:endParaRPr>
          </a:p>
        </p:txBody>
      </p:sp>
      <p:sp>
        <p:nvSpPr>
          <p:cNvPr id="38" name="Прямоугольник 37"/>
          <p:cNvSpPr/>
          <p:nvPr/>
        </p:nvSpPr>
        <p:spPr>
          <a:xfrm>
            <a:off x="251520" y="4537190"/>
            <a:ext cx="8784976" cy="286232"/>
          </a:xfrm>
          <a:prstGeom prst="rect">
            <a:avLst/>
          </a:prstGeom>
          <a:solidFill>
            <a:schemeClr val="accent5">
              <a:lumMod val="40000"/>
              <a:lumOff val="60000"/>
            </a:schemeClr>
          </a:solidFill>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defTabSz="995680">
              <a:lnSpc>
                <a:spcPct val="90000"/>
              </a:lnSpc>
              <a:spcAft>
                <a:spcPct val="35000"/>
              </a:spcAft>
            </a:pPr>
            <a:r>
              <a:rPr lang="ru-RU" sz="1400" b="1" dirty="0">
                <a:solidFill>
                  <a:srgbClr val="000000"/>
                </a:solidFill>
                <a:cs typeface="Times New Roman" pitchFamily="18" charset="0"/>
              </a:rPr>
              <a:t>Требования к </a:t>
            </a:r>
            <a:r>
              <a:rPr lang="ru-RU" sz="1400" b="1" dirty="0" smtClean="0">
                <a:solidFill>
                  <a:srgbClr val="000000"/>
                </a:solidFill>
                <a:cs typeface="Times New Roman" pitchFamily="18" charset="0"/>
              </a:rPr>
              <a:t>средствам управления потоками информации</a:t>
            </a:r>
            <a:endParaRPr lang="ru-RU" sz="1400" b="1" dirty="0">
              <a:solidFill>
                <a:srgbClr val="000000"/>
              </a:solidFill>
              <a:cs typeface="Times New Roman" pitchFamily="18" charset="0"/>
            </a:endParaRPr>
          </a:p>
        </p:txBody>
      </p:sp>
    </p:spTree>
    <p:extLst>
      <p:ext uri="{BB962C8B-B14F-4D97-AF65-F5344CB8AC3E}">
        <p14:creationId xmlns:p14="http://schemas.microsoft.com/office/powerpoint/2010/main" val="22399598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 y="-27384"/>
            <a:ext cx="9144032" cy="953868"/>
          </a:xfr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a:normAutofit/>
          </a:bodyPr>
          <a:lstStyle/>
          <a:p>
            <a:pPr fontAlgn="auto">
              <a:spcAft>
                <a:spcPts val="0"/>
              </a:spcAft>
              <a:defRPr/>
            </a:pPr>
            <a:r>
              <a:rPr lang="ru-RU" sz="3000" b="1" dirty="0" smtClean="0">
                <a:ln w="3175" cap="rnd">
                  <a:solidFill>
                    <a:schemeClr val="tx1"/>
                  </a:solidFill>
                </a:ln>
                <a:blipFill>
                  <a:blip r:embed="rId3"/>
                  <a:tile tx="0" ty="0" sx="100000" sy="100000" flip="none" algn="tl"/>
                </a:blipFill>
                <a:effectLst>
                  <a:outerShdw blurRad="50800" dist="50800" dir="5400000" algn="ctr" rotWithShape="0">
                    <a:schemeClr val="tx1"/>
                  </a:outerShdw>
                </a:effectLst>
                <a:latin typeface="+mn-lt"/>
                <a:ea typeface="+mn-ea"/>
                <a:cs typeface="+mn-cs"/>
              </a:rPr>
              <a:t>ТРЕБОВАНИЯ К МЕЖСЕТЕВЫМ ЭКРАНАМ</a:t>
            </a:r>
            <a:endParaRPr lang="ru-RU" sz="3000" b="1" dirty="0">
              <a:ln w="3175" cap="rnd">
                <a:solidFill>
                  <a:schemeClr val="tx1"/>
                </a:solidFill>
              </a:ln>
              <a:blipFill>
                <a:blip r:embed="rId3"/>
                <a:tile tx="0" ty="0" sx="100000" sy="100000" flip="none" algn="tl"/>
              </a:blipFill>
              <a:effectLst>
                <a:outerShdw blurRad="50800" dist="50800" dir="5400000" algn="ctr" rotWithShape="0">
                  <a:schemeClr val="tx1"/>
                </a:outerShdw>
              </a:effectLst>
              <a:latin typeface="+mn-lt"/>
              <a:ea typeface="+mn-ea"/>
              <a:cs typeface="+mn-cs"/>
            </a:endParaRPr>
          </a:p>
        </p:txBody>
      </p:sp>
      <p:sp>
        <p:nvSpPr>
          <p:cNvPr id="3" name="Номер слайда 2"/>
          <p:cNvSpPr>
            <a:spLocks noGrp="1"/>
          </p:cNvSpPr>
          <p:nvPr>
            <p:ph type="sldNum" sz="quarter" idx="12"/>
          </p:nvPr>
        </p:nvSpPr>
        <p:spPr/>
        <p:txBody>
          <a:bodyPr/>
          <a:lstStyle/>
          <a:p>
            <a:fld id="{2184BAAF-55CF-4AB3-BDD1-1D37C98C2ACE}" type="slidenum">
              <a:rPr lang="ru-RU" smtClean="0"/>
              <a:pPr/>
              <a:t>78</a:t>
            </a:fld>
            <a:endParaRPr lang="ru-RU"/>
          </a:p>
        </p:txBody>
      </p:sp>
      <p:sp>
        <p:nvSpPr>
          <p:cNvPr id="4" name="Прямоугольник 3"/>
          <p:cNvSpPr/>
          <p:nvPr/>
        </p:nvSpPr>
        <p:spPr>
          <a:xfrm>
            <a:off x="7605" y="1017919"/>
            <a:ext cx="5454352" cy="369332"/>
          </a:xfrm>
          <a:prstGeom prst="rect">
            <a:avLst/>
          </a:prstGeom>
        </p:spPr>
        <p:txBody>
          <a:bodyPr wrap="square">
            <a:spAutoFit/>
          </a:bodyPr>
          <a:lstStyle/>
          <a:p>
            <a:r>
              <a:rPr lang="ru-RU" b="1" i="1" dirty="0" smtClean="0">
                <a:solidFill>
                  <a:srgbClr val="000000"/>
                </a:solidFill>
                <a:latin typeface="Times New Roman" pitchFamily="18" charset="0"/>
                <a:cs typeface="Times New Roman" pitchFamily="18" charset="0"/>
              </a:rPr>
              <a:t>Приказ </a:t>
            </a:r>
            <a:r>
              <a:rPr lang="ru-RU" b="1" i="1" dirty="0">
                <a:solidFill>
                  <a:srgbClr val="000000"/>
                </a:solidFill>
                <a:latin typeface="Times New Roman" pitchFamily="18" charset="0"/>
                <a:cs typeface="Times New Roman" pitchFamily="18" charset="0"/>
              </a:rPr>
              <a:t>ФСТЭК России №9, с 1 декабря 2016 г.</a:t>
            </a:r>
            <a:endParaRPr lang="ru-RU" b="1" i="1" dirty="0"/>
          </a:p>
        </p:txBody>
      </p:sp>
      <p:grpSp>
        <p:nvGrpSpPr>
          <p:cNvPr id="6" name="Группа 5"/>
          <p:cNvGrpSpPr/>
          <p:nvPr/>
        </p:nvGrpSpPr>
        <p:grpSpPr>
          <a:xfrm>
            <a:off x="251520" y="2098274"/>
            <a:ext cx="4752528" cy="2298820"/>
            <a:chOff x="179513" y="551369"/>
            <a:chExt cx="8784974" cy="6115300"/>
          </a:xfrm>
          <a:effectLst>
            <a:outerShdw blurRad="50800" dist="50800" dir="5400000" algn="ctr" rotWithShape="0">
              <a:schemeClr val="tx1"/>
            </a:outerShdw>
          </a:effectLst>
        </p:grpSpPr>
        <p:sp>
          <p:nvSpPr>
            <p:cNvPr id="7" name="Полилиния 6"/>
            <p:cNvSpPr/>
            <p:nvPr/>
          </p:nvSpPr>
          <p:spPr>
            <a:xfrm>
              <a:off x="1835696" y="668972"/>
              <a:ext cx="7128791" cy="940815"/>
            </a:xfrm>
            <a:custGeom>
              <a:avLst/>
              <a:gdLst>
                <a:gd name="connsiteX0" fmla="*/ 156806 w 940815"/>
                <a:gd name="connsiteY0" fmla="*/ 0 h 5622384"/>
                <a:gd name="connsiteX1" fmla="*/ 784009 w 940815"/>
                <a:gd name="connsiteY1" fmla="*/ 0 h 5622384"/>
                <a:gd name="connsiteX2" fmla="*/ 894888 w 940815"/>
                <a:gd name="connsiteY2" fmla="*/ 45928 h 5622384"/>
                <a:gd name="connsiteX3" fmla="*/ 940815 w 940815"/>
                <a:gd name="connsiteY3" fmla="*/ 156807 h 5622384"/>
                <a:gd name="connsiteX4" fmla="*/ 940815 w 940815"/>
                <a:gd name="connsiteY4" fmla="*/ 5622384 h 5622384"/>
                <a:gd name="connsiteX5" fmla="*/ 940815 w 940815"/>
                <a:gd name="connsiteY5" fmla="*/ 5622384 h 5622384"/>
                <a:gd name="connsiteX6" fmla="*/ 940815 w 940815"/>
                <a:gd name="connsiteY6" fmla="*/ 5622384 h 5622384"/>
                <a:gd name="connsiteX7" fmla="*/ 0 w 940815"/>
                <a:gd name="connsiteY7" fmla="*/ 5622384 h 5622384"/>
                <a:gd name="connsiteX8" fmla="*/ 0 w 940815"/>
                <a:gd name="connsiteY8" fmla="*/ 5622384 h 5622384"/>
                <a:gd name="connsiteX9" fmla="*/ 0 w 940815"/>
                <a:gd name="connsiteY9" fmla="*/ 5622384 h 5622384"/>
                <a:gd name="connsiteX10" fmla="*/ 0 w 940815"/>
                <a:gd name="connsiteY10" fmla="*/ 156806 h 5622384"/>
                <a:gd name="connsiteX11" fmla="*/ 45928 w 940815"/>
                <a:gd name="connsiteY11" fmla="*/ 45927 h 5622384"/>
                <a:gd name="connsiteX12" fmla="*/ 156807 w 940815"/>
                <a:gd name="connsiteY12" fmla="*/ 0 h 5622384"/>
                <a:gd name="connsiteX13" fmla="*/ 156806 w 940815"/>
                <a:gd name="connsiteY13" fmla="*/ 0 h 562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0815" h="5622384">
                  <a:moveTo>
                    <a:pt x="940815" y="937087"/>
                  </a:moveTo>
                  <a:lnTo>
                    <a:pt x="940815" y="4685297"/>
                  </a:lnTo>
                  <a:cubicBezTo>
                    <a:pt x="940815" y="4933830"/>
                    <a:pt x="938050" y="5172180"/>
                    <a:pt x="933130" y="5347918"/>
                  </a:cubicBezTo>
                  <a:cubicBezTo>
                    <a:pt x="928209" y="5523656"/>
                    <a:pt x="921535" y="5622381"/>
                    <a:pt x="914576" y="5622381"/>
                  </a:cubicBezTo>
                  <a:lnTo>
                    <a:pt x="0" y="5622381"/>
                  </a:lnTo>
                  <a:lnTo>
                    <a:pt x="0" y="5622381"/>
                  </a:lnTo>
                  <a:lnTo>
                    <a:pt x="0" y="5622381"/>
                  </a:lnTo>
                  <a:lnTo>
                    <a:pt x="0" y="3"/>
                  </a:lnTo>
                  <a:lnTo>
                    <a:pt x="0" y="3"/>
                  </a:lnTo>
                  <a:lnTo>
                    <a:pt x="0" y="3"/>
                  </a:lnTo>
                  <a:lnTo>
                    <a:pt x="914576" y="3"/>
                  </a:lnTo>
                  <a:cubicBezTo>
                    <a:pt x="921535" y="3"/>
                    <a:pt x="928209" y="98734"/>
                    <a:pt x="933130" y="274472"/>
                  </a:cubicBezTo>
                  <a:cubicBezTo>
                    <a:pt x="938051" y="450210"/>
                    <a:pt x="940815" y="688560"/>
                    <a:pt x="940815" y="937093"/>
                  </a:cubicBezTo>
                  <a:lnTo>
                    <a:pt x="940815" y="937087"/>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2871" tIns="97362" rIns="148797" bIns="97363" numCol="1" spcCol="1270" anchor="ctr" anchorCtr="0">
              <a:noAutofit/>
            </a:bodyPr>
            <a:lstStyle/>
            <a:p>
              <a:pPr marL="228600" lvl="1" indent="-228600" algn="l" defTabSz="1200150">
                <a:lnSpc>
                  <a:spcPct val="90000"/>
                </a:lnSpc>
                <a:spcBef>
                  <a:spcPct val="0"/>
                </a:spcBef>
                <a:spcAft>
                  <a:spcPct val="15000"/>
                </a:spcAft>
              </a:pPr>
              <a:r>
                <a:rPr lang="en-US" sz="2000" kern="1200" dirty="0" smtClean="0">
                  <a:latin typeface="Times New Roman" pitchFamily="18" charset="0"/>
                  <a:cs typeface="Times New Roman" pitchFamily="18" charset="0"/>
                </a:rPr>
                <a:t>- </a:t>
              </a:r>
              <a:r>
                <a:rPr lang="ru-RU" sz="2000" kern="1200" dirty="0" smtClean="0">
                  <a:latin typeface="Times New Roman" pitchFamily="18" charset="0"/>
                  <a:cs typeface="Times New Roman" pitchFamily="18" charset="0"/>
                </a:rPr>
                <a:t>уровня сети</a:t>
              </a:r>
              <a:endParaRPr lang="ru-RU" sz="2000" kern="1200" dirty="0">
                <a:latin typeface="Times New Roman" pitchFamily="18" charset="0"/>
                <a:cs typeface="Times New Roman" pitchFamily="18" charset="0"/>
              </a:endParaRPr>
            </a:p>
          </p:txBody>
        </p:sp>
        <p:sp>
          <p:nvSpPr>
            <p:cNvPr id="8" name="Полилиния 7"/>
            <p:cNvSpPr/>
            <p:nvPr/>
          </p:nvSpPr>
          <p:spPr>
            <a:xfrm>
              <a:off x="179513" y="551369"/>
              <a:ext cx="1656184" cy="1176017"/>
            </a:xfrm>
            <a:custGeom>
              <a:avLst/>
              <a:gdLst>
                <a:gd name="connsiteX0" fmla="*/ 0 w 3162591"/>
                <a:gd name="connsiteY0" fmla="*/ 196007 h 1176019"/>
                <a:gd name="connsiteX1" fmla="*/ 57409 w 3162591"/>
                <a:gd name="connsiteY1" fmla="*/ 57409 h 1176019"/>
                <a:gd name="connsiteX2" fmla="*/ 196007 w 3162591"/>
                <a:gd name="connsiteY2" fmla="*/ 0 h 1176019"/>
                <a:gd name="connsiteX3" fmla="*/ 2966584 w 3162591"/>
                <a:gd name="connsiteY3" fmla="*/ 0 h 1176019"/>
                <a:gd name="connsiteX4" fmla="*/ 3105182 w 3162591"/>
                <a:gd name="connsiteY4" fmla="*/ 57409 h 1176019"/>
                <a:gd name="connsiteX5" fmla="*/ 3162591 w 3162591"/>
                <a:gd name="connsiteY5" fmla="*/ 196007 h 1176019"/>
                <a:gd name="connsiteX6" fmla="*/ 3162591 w 3162591"/>
                <a:gd name="connsiteY6" fmla="*/ 980012 h 1176019"/>
                <a:gd name="connsiteX7" fmla="*/ 3105182 w 3162591"/>
                <a:gd name="connsiteY7" fmla="*/ 1118610 h 1176019"/>
                <a:gd name="connsiteX8" fmla="*/ 2966584 w 3162591"/>
                <a:gd name="connsiteY8" fmla="*/ 1176019 h 1176019"/>
                <a:gd name="connsiteX9" fmla="*/ 196007 w 3162591"/>
                <a:gd name="connsiteY9" fmla="*/ 1176019 h 1176019"/>
                <a:gd name="connsiteX10" fmla="*/ 57409 w 3162591"/>
                <a:gd name="connsiteY10" fmla="*/ 1118610 h 1176019"/>
                <a:gd name="connsiteX11" fmla="*/ 0 w 3162591"/>
                <a:gd name="connsiteY11" fmla="*/ 980012 h 1176019"/>
                <a:gd name="connsiteX12" fmla="*/ 0 w 3162591"/>
                <a:gd name="connsiteY12" fmla="*/ 196007 h 117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2591" h="1176019">
                  <a:moveTo>
                    <a:pt x="0" y="196007"/>
                  </a:moveTo>
                  <a:cubicBezTo>
                    <a:pt x="0" y="144023"/>
                    <a:pt x="20651" y="94168"/>
                    <a:pt x="57409" y="57409"/>
                  </a:cubicBezTo>
                  <a:cubicBezTo>
                    <a:pt x="94168" y="20651"/>
                    <a:pt x="144023" y="0"/>
                    <a:pt x="196007" y="0"/>
                  </a:cubicBezTo>
                  <a:lnTo>
                    <a:pt x="2966584" y="0"/>
                  </a:lnTo>
                  <a:cubicBezTo>
                    <a:pt x="3018568" y="0"/>
                    <a:pt x="3068423" y="20651"/>
                    <a:pt x="3105182" y="57409"/>
                  </a:cubicBezTo>
                  <a:cubicBezTo>
                    <a:pt x="3141940" y="94168"/>
                    <a:pt x="3162591" y="144023"/>
                    <a:pt x="3162591" y="196007"/>
                  </a:cubicBezTo>
                  <a:lnTo>
                    <a:pt x="3162591" y="980012"/>
                  </a:lnTo>
                  <a:cubicBezTo>
                    <a:pt x="3162591" y="1031996"/>
                    <a:pt x="3141940" y="1081851"/>
                    <a:pt x="3105182" y="1118610"/>
                  </a:cubicBezTo>
                  <a:cubicBezTo>
                    <a:pt x="3068424" y="1155368"/>
                    <a:pt x="3018568" y="1176019"/>
                    <a:pt x="2966584" y="1176019"/>
                  </a:cubicBezTo>
                  <a:lnTo>
                    <a:pt x="196007" y="1176019"/>
                  </a:lnTo>
                  <a:cubicBezTo>
                    <a:pt x="144023" y="1176019"/>
                    <a:pt x="94168" y="1155368"/>
                    <a:pt x="57409" y="1118610"/>
                  </a:cubicBezTo>
                  <a:cubicBezTo>
                    <a:pt x="20651" y="1081852"/>
                    <a:pt x="0" y="1031996"/>
                    <a:pt x="0" y="980012"/>
                  </a:cubicBezTo>
                  <a:lnTo>
                    <a:pt x="0" y="19600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3629" tIns="175519" rIns="293629" bIns="175519" numCol="1" spcCol="1270" anchor="ctr" anchorCtr="0">
              <a:noAutofit/>
            </a:bodyPr>
            <a:lstStyle/>
            <a:p>
              <a:pPr lvl="0" algn="ctr" defTabSz="2755900">
                <a:lnSpc>
                  <a:spcPct val="90000"/>
                </a:lnSpc>
                <a:spcBef>
                  <a:spcPct val="0"/>
                </a:spcBef>
                <a:spcAft>
                  <a:spcPct val="35000"/>
                </a:spcAft>
              </a:pPr>
              <a:r>
                <a:rPr lang="ru-RU" sz="2000" kern="1200" dirty="0" smtClean="0">
                  <a:latin typeface="Times New Roman" pitchFamily="18" charset="0"/>
                  <a:cs typeface="Times New Roman" pitchFamily="18" charset="0"/>
                </a:rPr>
                <a:t>А</a:t>
              </a:r>
              <a:endParaRPr lang="ru-RU" sz="2000" kern="1200" dirty="0">
                <a:latin typeface="Times New Roman" pitchFamily="18" charset="0"/>
                <a:cs typeface="Times New Roman" pitchFamily="18" charset="0"/>
              </a:endParaRPr>
            </a:p>
          </p:txBody>
        </p:sp>
        <p:sp>
          <p:nvSpPr>
            <p:cNvPr id="9" name="Полилиния 8"/>
            <p:cNvSpPr/>
            <p:nvPr/>
          </p:nvSpPr>
          <p:spPr>
            <a:xfrm>
              <a:off x="1835696" y="1903792"/>
              <a:ext cx="7128791" cy="940815"/>
            </a:xfrm>
            <a:custGeom>
              <a:avLst/>
              <a:gdLst>
                <a:gd name="connsiteX0" fmla="*/ 156806 w 940815"/>
                <a:gd name="connsiteY0" fmla="*/ 0 h 5622384"/>
                <a:gd name="connsiteX1" fmla="*/ 784009 w 940815"/>
                <a:gd name="connsiteY1" fmla="*/ 0 h 5622384"/>
                <a:gd name="connsiteX2" fmla="*/ 894888 w 940815"/>
                <a:gd name="connsiteY2" fmla="*/ 45928 h 5622384"/>
                <a:gd name="connsiteX3" fmla="*/ 940815 w 940815"/>
                <a:gd name="connsiteY3" fmla="*/ 156807 h 5622384"/>
                <a:gd name="connsiteX4" fmla="*/ 940815 w 940815"/>
                <a:gd name="connsiteY4" fmla="*/ 5622384 h 5622384"/>
                <a:gd name="connsiteX5" fmla="*/ 940815 w 940815"/>
                <a:gd name="connsiteY5" fmla="*/ 5622384 h 5622384"/>
                <a:gd name="connsiteX6" fmla="*/ 940815 w 940815"/>
                <a:gd name="connsiteY6" fmla="*/ 5622384 h 5622384"/>
                <a:gd name="connsiteX7" fmla="*/ 0 w 940815"/>
                <a:gd name="connsiteY7" fmla="*/ 5622384 h 5622384"/>
                <a:gd name="connsiteX8" fmla="*/ 0 w 940815"/>
                <a:gd name="connsiteY8" fmla="*/ 5622384 h 5622384"/>
                <a:gd name="connsiteX9" fmla="*/ 0 w 940815"/>
                <a:gd name="connsiteY9" fmla="*/ 5622384 h 5622384"/>
                <a:gd name="connsiteX10" fmla="*/ 0 w 940815"/>
                <a:gd name="connsiteY10" fmla="*/ 156806 h 5622384"/>
                <a:gd name="connsiteX11" fmla="*/ 45928 w 940815"/>
                <a:gd name="connsiteY11" fmla="*/ 45927 h 5622384"/>
                <a:gd name="connsiteX12" fmla="*/ 156807 w 940815"/>
                <a:gd name="connsiteY12" fmla="*/ 0 h 5622384"/>
                <a:gd name="connsiteX13" fmla="*/ 156806 w 940815"/>
                <a:gd name="connsiteY13" fmla="*/ 0 h 562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0815" h="5622384">
                  <a:moveTo>
                    <a:pt x="940815" y="937087"/>
                  </a:moveTo>
                  <a:lnTo>
                    <a:pt x="940815" y="4685297"/>
                  </a:lnTo>
                  <a:cubicBezTo>
                    <a:pt x="940815" y="4933830"/>
                    <a:pt x="938050" y="5172180"/>
                    <a:pt x="933130" y="5347918"/>
                  </a:cubicBezTo>
                  <a:cubicBezTo>
                    <a:pt x="928209" y="5523656"/>
                    <a:pt x="921535" y="5622381"/>
                    <a:pt x="914576" y="5622381"/>
                  </a:cubicBezTo>
                  <a:lnTo>
                    <a:pt x="0" y="5622381"/>
                  </a:lnTo>
                  <a:lnTo>
                    <a:pt x="0" y="5622381"/>
                  </a:lnTo>
                  <a:lnTo>
                    <a:pt x="0" y="5622381"/>
                  </a:lnTo>
                  <a:lnTo>
                    <a:pt x="0" y="3"/>
                  </a:lnTo>
                  <a:lnTo>
                    <a:pt x="0" y="3"/>
                  </a:lnTo>
                  <a:lnTo>
                    <a:pt x="0" y="3"/>
                  </a:lnTo>
                  <a:lnTo>
                    <a:pt x="914576" y="3"/>
                  </a:lnTo>
                  <a:cubicBezTo>
                    <a:pt x="921535" y="3"/>
                    <a:pt x="928209" y="98734"/>
                    <a:pt x="933130" y="274472"/>
                  </a:cubicBezTo>
                  <a:cubicBezTo>
                    <a:pt x="938051" y="450210"/>
                    <a:pt x="940815" y="688560"/>
                    <a:pt x="940815" y="937093"/>
                  </a:cubicBezTo>
                  <a:lnTo>
                    <a:pt x="940815" y="937087"/>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2871" tIns="97362" rIns="148797" bIns="97363" numCol="1" spcCol="1270" anchor="ctr" anchorCtr="0">
              <a:noAutofit/>
            </a:bodyPr>
            <a:lstStyle/>
            <a:p>
              <a:pPr marL="228600" lvl="1" indent="-228600" algn="l" defTabSz="1200150">
                <a:lnSpc>
                  <a:spcPct val="90000"/>
                </a:lnSpc>
                <a:spcBef>
                  <a:spcPct val="0"/>
                </a:spcBef>
                <a:spcAft>
                  <a:spcPct val="15000"/>
                </a:spcAft>
              </a:pPr>
              <a:r>
                <a:rPr lang="en-US" sz="2000" kern="1200" dirty="0" smtClean="0">
                  <a:latin typeface="Times New Roman" pitchFamily="18" charset="0"/>
                  <a:cs typeface="Times New Roman" pitchFamily="18" charset="0"/>
                </a:rPr>
                <a:t>- </a:t>
              </a:r>
              <a:r>
                <a:rPr lang="ru-RU" sz="2000" kern="1200" dirty="0" smtClean="0">
                  <a:latin typeface="Times New Roman" pitchFamily="18" charset="0"/>
                  <a:cs typeface="Times New Roman" pitchFamily="18" charset="0"/>
                </a:rPr>
                <a:t>уровня логических границ сети </a:t>
              </a:r>
              <a:endParaRPr lang="ru-RU" sz="2000" kern="1200" dirty="0">
                <a:latin typeface="Times New Roman" pitchFamily="18" charset="0"/>
                <a:cs typeface="Times New Roman" pitchFamily="18" charset="0"/>
              </a:endParaRPr>
            </a:p>
          </p:txBody>
        </p:sp>
        <p:sp>
          <p:nvSpPr>
            <p:cNvPr id="10" name="Полилиния 9"/>
            <p:cNvSpPr/>
            <p:nvPr/>
          </p:nvSpPr>
          <p:spPr>
            <a:xfrm>
              <a:off x="179513" y="1786190"/>
              <a:ext cx="1656184" cy="1176017"/>
            </a:xfrm>
            <a:custGeom>
              <a:avLst/>
              <a:gdLst>
                <a:gd name="connsiteX0" fmla="*/ 0 w 3162591"/>
                <a:gd name="connsiteY0" fmla="*/ 196007 h 1176019"/>
                <a:gd name="connsiteX1" fmla="*/ 57409 w 3162591"/>
                <a:gd name="connsiteY1" fmla="*/ 57409 h 1176019"/>
                <a:gd name="connsiteX2" fmla="*/ 196007 w 3162591"/>
                <a:gd name="connsiteY2" fmla="*/ 0 h 1176019"/>
                <a:gd name="connsiteX3" fmla="*/ 2966584 w 3162591"/>
                <a:gd name="connsiteY3" fmla="*/ 0 h 1176019"/>
                <a:gd name="connsiteX4" fmla="*/ 3105182 w 3162591"/>
                <a:gd name="connsiteY4" fmla="*/ 57409 h 1176019"/>
                <a:gd name="connsiteX5" fmla="*/ 3162591 w 3162591"/>
                <a:gd name="connsiteY5" fmla="*/ 196007 h 1176019"/>
                <a:gd name="connsiteX6" fmla="*/ 3162591 w 3162591"/>
                <a:gd name="connsiteY6" fmla="*/ 980012 h 1176019"/>
                <a:gd name="connsiteX7" fmla="*/ 3105182 w 3162591"/>
                <a:gd name="connsiteY7" fmla="*/ 1118610 h 1176019"/>
                <a:gd name="connsiteX8" fmla="*/ 2966584 w 3162591"/>
                <a:gd name="connsiteY8" fmla="*/ 1176019 h 1176019"/>
                <a:gd name="connsiteX9" fmla="*/ 196007 w 3162591"/>
                <a:gd name="connsiteY9" fmla="*/ 1176019 h 1176019"/>
                <a:gd name="connsiteX10" fmla="*/ 57409 w 3162591"/>
                <a:gd name="connsiteY10" fmla="*/ 1118610 h 1176019"/>
                <a:gd name="connsiteX11" fmla="*/ 0 w 3162591"/>
                <a:gd name="connsiteY11" fmla="*/ 980012 h 1176019"/>
                <a:gd name="connsiteX12" fmla="*/ 0 w 3162591"/>
                <a:gd name="connsiteY12" fmla="*/ 196007 h 117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2591" h="1176019">
                  <a:moveTo>
                    <a:pt x="0" y="196007"/>
                  </a:moveTo>
                  <a:cubicBezTo>
                    <a:pt x="0" y="144023"/>
                    <a:pt x="20651" y="94168"/>
                    <a:pt x="57409" y="57409"/>
                  </a:cubicBezTo>
                  <a:cubicBezTo>
                    <a:pt x="94168" y="20651"/>
                    <a:pt x="144023" y="0"/>
                    <a:pt x="196007" y="0"/>
                  </a:cubicBezTo>
                  <a:lnTo>
                    <a:pt x="2966584" y="0"/>
                  </a:lnTo>
                  <a:cubicBezTo>
                    <a:pt x="3018568" y="0"/>
                    <a:pt x="3068423" y="20651"/>
                    <a:pt x="3105182" y="57409"/>
                  </a:cubicBezTo>
                  <a:cubicBezTo>
                    <a:pt x="3141940" y="94168"/>
                    <a:pt x="3162591" y="144023"/>
                    <a:pt x="3162591" y="196007"/>
                  </a:cubicBezTo>
                  <a:lnTo>
                    <a:pt x="3162591" y="980012"/>
                  </a:lnTo>
                  <a:cubicBezTo>
                    <a:pt x="3162591" y="1031996"/>
                    <a:pt x="3141940" y="1081851"/>
                    <a:pt x="3105182" y="1118610"/>
                  </a:cubicBezTo>
                  <a:cubicBezTo>
                    <a:pt x="3068424" y="1155368"/>
                    <a:pt x="3018568" y="1176019"/>
                    <a:pt x="2966584" y="1176019"/>
                  </a:cubicBezTo>
                  <a:lnTo>
                    <a:pt x="196007" y="1176019"/>
                  </a:lnTo>
                  <a:cubicBezTo>
                    <a:pt x="144023" y="1176019"/>
                    <a:pt x="94168" y="1155368"/>
                    <a:pt x="57409" y="1118610"/>
                  </a:cubicBezTo>
                  <a:cubicBezTo>
                    <a:pt x="20651" y="1081852"/>
                    <a:pt x="0" y="1031996"/>
                    <a:pt x="0" y="980012"/>
                  </a:cubicBezTo>
                  <a:lnTo>
                    <a:pt x="0" y="19600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3629" tIns="175519" rIns="293629" bIns="175519" numCol="1" spcCol="1270" anchor="ctr" anchorCtr="0">
              <a:noAutofit/>
            </a:bodyPr>
            <a:lstStyle/>
            <a:p>
              <a:pPr lvl="0" algn="ctr" defTabSz="2755900">
                <a:lnSpc>
                  <a:spcPct val="90000"/>
                </a:lnSpc>
                <a:spcBef>
                  <a:spcPct val="0"/>
                </a:spcBef>
                <a:spcAft>
                  <a:spcPct val="35000"/>
                </a:spcAft>
              </a:pPr>
              <a:r>
                <a:rPr lang="ru-RU" sz="2000" kern="1200" dirty="0" smtClean="0">
                  <a:latin typeface="Times New Roman" pitchFamily="18" charset="0"/>
                  <a:cs typeface="Times New Roman" pitchFamily="18" charset="0"/>
                </a:rPr>
                <a:t>Б</a:t>
              </a:r>
              <a:endParaRPr lang="ru-RU" sz="2000" kern="1200" dirty="0">
                <a:latin typeface="Times New Roman" pitchFamily="18" charset="0"/>
                <a:cs typeface="Times New Roman" pitchFamily="18" charset="0"/>
              </a:endParaRPr>
            </a:p>
          </p:txBody>
        </p:sp>
        <p:sp>
          <p:nvSpPr>
            <p:cNvPr id="11" name="Полилиния 10"/>
            <p:cNvSpPr/>
            <p:nvPr/>
          </p:nvSpPr>
          <p:spPr>
            <a:xfrm>
              <a:off x="1835696" y="3138611"/>
              <a:ext cx="7128791" cy="940815"/>
            </a:xfrm>
            <a:custGeom>
              <a:avLst/>
              <a:gdLst>
                <a:gd name="connsiteX0" fmla="*/ 156806 w 940815"/>
                <a:gd name="connsiteY0" fmla="*/ 0 h 5622384"/>
                <a:gd name="connsiteX1" fmla="*/ 784009 w 940815"/>
                <a:gd name="connsiteY1" fmla="*/ 0 h 5622384"/>
                <a:gd name="connsiteX2" fmla="*/ 894888 w 940815"/>
                <a:gd name="connsiteY2" fmla="*/ 45928 h 5622384"/>
                <a:gd name="connsiteX3" fmla="*/ 940815 w 940815"/>
                <a:gd name="connsiteY3" fmla="*/ 156807 h 5622384"/>
                <a:gd name="connsiteX4" fmla="*/ 940815 w 940815"/>
                <a:gd name="connsiteY4" fmla="*/ 5622384 h 5622384"/>
                <a:gd name="connsiteX5" fmla="*/ 940815 w 940815"/>
                <a:gd name="connsiteY5" fmla="*/ 5622384 h 5622384"/>
                <a:gd name="connsiteX6" fmla="*/ 940815 w 940815"/>
                <a:gd name="connsiteY6" fmla="*/ 5622384 h 5622384"/>
                <a:gd name="connsiteX7" fmla="*/ 0 w 940815"/>
                <a:gd name="connsiteY7" fmla="*/ 5622384 h 5622384"/>
                <a:gd name="connsiteX8" fmla="*/ 0 w 940815"/>
                <a:gd name="connsiteY8" fmla="*/ 5622384 h 5622384"/>
                <a:gd name="connsiteX9" fmla="*/ 0 w 940815"/>
                <a:gd name="connsiteY9" fmla="*/ 5622384 h 5622384"/>
                <a:gd name="connsiteX10" fmla="*/ 0 w 940815"/>
                <a:gd name="connsiteY10" fmla="*/ 156806 h 5622384"/>
                <a:gd name="connsiteX11" fmla="*/ 45928 w 940815"/>
                <a:gd name="connsiteY11" fmla="*/ 45927 h 5622384"/>
                <a:gd name="connsiteX12" fmla="*/ 156807 w 940815"/>
                <a:gd name="connsiteY12" fmla="*/ 0 h 5622384"/>
                <a:gd name="connsiteX13" fmla="*/ 156806 w 940815"/>
                <a:gd name="connsiteY13" fmla="*/ 0 h 562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0815" h="5622384">
                  <a:moveTo>
                    <a:pt x="940815" y="937087"/>
                  </a:moveTo>
                  <a:lnTo>
                    <a:pt x="940815" y="4685297"/>
                  </a:lnTo>
                  <a:cubicBezTo>
                    <a:pt x="940815" y="4933830"/>
                    <a:pt x="938050" y="5172180"/>
                    <a:pt x="933130" y="5347918"/>
                  </a:cubicBezTo>
                  <a:cubicBezTo>
                    <a:pt x="928209" y="5523656"/>
                    <a:pt x="921535" y="5622381"/>
                    <a:pt x="914576" y="5622381"/>
                  </a:cubicBezTo>
                  <a:lnTo>
                    <a:pt x="0" y="5622381"/>
                  </a:lnTo>
                  <a:lnTo>
                    <a:pt x="0" y="5622381"/>
                  </a:lnTo>
                  <a:lnTo>
                    <a:pt x="0" y="5622381"/>
                  </a:lnTo>
                  <a:lnTo>
                    <a:pt x="0" y="3"/>
                  </a:lnTo>
                  <a:lnTo>
                    <a:pt x="0" y="3"/>
                  </a:lnTo>
                  <a:lnTo>
                    <a:pt x="0" y="3"/>
                  </a:lnTo>
                  <a:lnTo>
                    <a:pt x="914576" y="3"/>
                  </a:lnTo>
                  <a:cubicBezTo>
                    <a:pt x="921535" y="3"/>
                    <a:pt x="928209" y="98734"/>
                    <a:pt x="933130" y="274472"/>
                  </a:cubicBezTo>
                  <a:cubicBezTo>
                    <a:pt x="938051" y="450210"/>
                    <a:pt x="940815" y="688560"/>
                    <a:pt x="940815" y="937093"/>
                  </a:cubicBezTo>
                  <a:lnTo>
                    <a:pt x="940815" y="937087"/>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2871" tIns="97363" rIns="148797" bIns="97362" numCol="1" spcCol="1270" anchor="ctr" anchorCtr="0">
              <a:noAutofit/>
            </a:bodyPr>
            <a:lstStyle/>
            <a:p>
              <a:pPr marL="228600" lvl="1" indent="-228600" algn="l" defTabSz="1200150">
                <a:lnSpc>
                  <a:spcPct val="90000"/>
                </a:lnSpc>
                <a:spcBef>
                  <a:spcPct val="0"/>
                </a:spcBef>
                <a:spcAft>
                  <a:spcPct val="15000"/>
                </a:spcAft>
              </a:pPr>
              <a:r>
                <a:rPr lang="en-US" sz="2000" kern="1200" dirty="0" smtClean="0">
                  <a:latin typeface="Times New Roman" pitchFamily="18" charset="0"/>
                  <a:cs typeface="Times New Roman" pitchFamily="18" charset="0"/>
                </a:rPr>
                <a:t>- </a:t>
              </a:r>
              <a:r>
                <a:rPr lang="ru-RU" sz="2000" kern="1200" dirty="0" smtClean="0">
                  <a:latin typeface="Times New Roman" pitchFamily="18" charset="0"/>
                  <a:cs typeface="Times New Roman" pitchFamily="18" charset="0"/>
                </a:rPr>
                <a:t>уровня узла</a:t>
              </a:r>
              <a:endParaRPr lang="ru-RU" sz="2000" kern="1200" dirty="0">
                <a:latin typeface="Times New Roman" pitchFamily="18" charset="0"/>
                <a:cs typeface="Times New Roman" pitchFamily="18" charset="0"/>
              </a:endParaRPr>
            </a:p>
          </p:txBody>
        </p:sp>
        <p:sp>
          <p:nvSpPr>
            <p:cNvPr id="12" name="Полилиния 11"/>
            <p:cNvSpPr/>
            <p:nvPr/>
          </p:nvSpPr>
          <p:spPr>
            <a:xfrm>
              <a:off x="179513" y="3021010"/>
              <a:ext cx="1656184" cy="1176017"/>
            </a:xfrm>
            <a:custGeom>
              <a:avLst/>
              <a:gdLst>
                <a:gd name="connsiteX0" fmla="*/ 0 w 3162591"/>
                <a:gd name="connsiteY0" fmla="*/ 196007 h 1176019"/>
                <a:gd name="connsiteX1" fmla="*/ 57409 w 3162591"/>
                <a:gd name="connsiteY1" fmla="*/ 57409 h 1176019"/>
                <a:gd name="connsiteX2" fmla="*/ 196007 w 3162591"/>
                <a:gd name="connsiteY2" fmla="*/ 0 h 1176019"/>
                <a:gd name="connsiteX3" fmla="*/ 2966584 w 3162591"/>
                <a:gd name="connsiteY3" fmla="*/ 0 h 1176019"/>
                <a:gd name="connsiteX4" fmla="*/ 3105182 w 3162591"/>
                <a:gd name="connsiteY4" fmla="*/ 57409 h 1176019"/>
                <a:gd name="connsiteX5" fmla="*/ 3162591 w 3162591"/>
                <a:gd name="connsiteY5" fmla="*/ 196007 h 1176019"/>
                <a:gd name="connsiteX6" fmla="*/ 3162591 w 3162591"/>
                <a:gd name="connsiteY6" fmla="*/ 980012 h 1176019"/>
                <a:gd name="connsiteX7" fmla="*/ 3105182 w 3162591"/>
                <a:gd name="connsiteY7" fmla="*/ 1118610 h 1176019"/>
                <a:gd name="connsiteX8" fmla="*/ 2966584 w 3162591"/>
                <a:gd name="connsiteY8" fmla="*/ 1176019 h 1176019"/>
                <a:gd name="connsiteX9" fmla="*/ 196007 w 3162591"/>
                <a:gd name="connsiteY9" fmla="*/ 1176019 h 1176019"/>
                <a:gd name="connsiteX10" fmla="*/ 57409 w 3162591"/>
                <a:gd name="connsiteY10" fmla="*/ 1118610 h 1176019"/>
                <a:gd name="connsiteX11" fmla="*/ 0 w 3162591"/>
                <a:gd name="connsiteY11" fmla="*/ 980012 h 1176019"/>
                <a:gd name="connsiteX12" fmla="*/ 0 w 3162591"/>
                <a:gd name="connsiteY12" fmla="*/ 196007 h 117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2591" h="1176019">
                  <a:moveTo>
                    <a:pt x="0" y="196007"/>
                  </a:moveTo>
                  <a:cubicBezTo>
                    <a:pt x="0" y="144023"/>
                    <a:pt x="20651" y="94168"/>
                    <a:pt x="57409" y="57409"/>
                  </a:cubicBezTo>
                  <a:cubicBezTo>
                    <a:pt x="94168" y="20651"/>
                    <a:pt x="144023" y="0"/>
                    <a:pt x="196007" y="0"/>
                  </a:cubicBezTo>
                  <a:lnTo>
                    <a:pt x="2966584" y="0"/>
                  </a:lnTo>
                  <a:cubicBezTo>
                    <a:pt x="3018568" y="0"/>
                    <a:pt x="3068423" y="20651"/>
                    <a:pt x="3105182" y="57409"/>
                  </a:cubicBezTo>
                  <a:cubicBezTo>
                    <a:pt x="3141940" y="94168"/>
                    <a:pt x="3162591" y="144023"/>
                    <a:pt x="3162591" y="196007"/>
                  </a:cubicBezTo>
                  <a:lnTo>
                    <a:pt x="3162591" y="980012"/>
                  </a:lnTo>
                  <a:cubicBezTo>
                    <a:pt x="3162591" y="1031996"/>
                    <a:pt x="3141940" y="1081851"/>
                    <a:pt x="3105182" y="1118610"/>
                  </a:cubicBezTo>
                  <a:cubicBezTo>
                    <a:pt x="3068424" y="1155368"/>
                    <a:pt x="3018568" y="1176019"/>
                    <a:pt x="2966584" y="1176019"/>
                  </a:cubicBezTo>
                  <a:lnTo>
                    <a:pt x="196007" y="1176019"/>
                  </a:lnTo>
                  <a:cubicBezTo>
                    <a:pt x="144023" y="1176019"/>
                    <a:pt x="94168" y="1155368"/>
                    <a:pt x="57409" y="1118610"/>
                  </a:cubicBezTo>
                  <a:cubicBezTo>
                    <a:pt x="20651" y="1081852"/>
                    <a:pt x="0" y="1031996"/>
                    <a:pt x="0" y="980012"/>
                  </a:cubicBezTo>
                  <a:lnTo>
                    <a:pt x="0" y="19600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3629" tIns="175519" rIns="293629" bIns="175519" numCol="1" spcCol="1270" anchor="ctr" anchorCtr="0">
              <a:noAutofit/>
            </a:bodyPr>
            <a:lstStyle/>
            <a:p>
              <a:pPr lvl="0" algn="ctr" defTabSz="2755900">
                <a:lnSpc>
                  <a:spcPct val="90000"/>
                </a:lnSpc>
                <a:spcBef>
                  <a:spcPct val="0"/>
                </a:spcBef>
                <a:spcAft>
                  <a:spcPct val="35000"/>
                </a:spcAft>
              </a:pPr>
              <a:r>
                <a:rPr lang="ru-RU" sz="2000" kern="1200" dirty="0" smtClean="0">
                  <a:latin typeface="Times New Roman" pitchFamily="18" charset="0"/>
                  <a:cs typeface="Times New Roman" pitchFamily="18" charset="0"/>
                </a:rPr>
                <a:t>В</a:t>
              </a:r>
              <a:endParaRPr lang="ru-RU" sz="2000" kern="1200" dirty="0">
                <a:latin typeface="Times New Roman" pitchFamily="18" charset="0"/>
                <a:cs typeface="Times New Roman" pitchFamily="18" charset="0"/>
              </a:endParaRPr>
            </a:p>
          </p:txBody>
        </p:sp>
        <p:sp>
          <p:nvSpPr>
            <p:cNvPr id="13" name="Полилиния 12"/>
            <p:cNvSpPr/>
            <p:nvPr/>
          </p:nvSpPr>
          <p:spPr>
            <a:xfrm>
              <a:off x="1835696" y="4373431"/>
              <a:ext cx="7128791" cy="940815"/>
            </a:xfrm>
            <a:custGeom>
              <a:avLst/>
              <a:gdLst>
                <a:gd name="connsiteX0" fmla="*/ 156806 w 940815"/>
                <a:gd name="connsiteY0" fmla="*/ 0 h 5622384"/>
                <a:gd name="connsiteX1" fmla="*/ 784009 w 940815"/>
                <a:gd name="connsiteY1" fmla="*/ 0 h 5622384"/>
                <a:gd name="connsiteX2" fmla="*/ 894888 w 940815"/>
                <a:gd name="connsiteY2" fmla="*/ 45928 h 5622384"/>
                <a:gd name="connsiteX3" fmla="*/ 940815 w 940815"/>
                <a:gd name="connsiteY3" fmla="*/ 156807 h 5622384"/>
                <a:gd name="connsiteX4" fmla="*/ 940815 w 940815"/>
                <a:gd name="connsiteY4" fmla="*/ 5622384 h 5622384"/>
                <a:gd name="connsiteX5" fmla="*/ 940815 w 940815"/>
                <a:gd name="connsiteY5" fmla="*/ 5622384 h 5622384"/>
                <a:gd name="connsiteX6" fmla="*/ 940815 w 940815"/>
                <a:gd name="connsiteY6" fmla="*/ 5622384 h 5622384"/>
                <a:gd name="connsiteX7" fmla="*/ 0 w 940815"/>
                <a:gd name="connsiteY7" fmla="*/ 5622384 h 5622384"/>
                <a:gd name="connsiteX8" fmla="*/ 0 w 940815"/>
                <a:gd name="connsiteY8" fmla="*/ 5622384 h 5622384"/>
                <a:gd name="connsiteX9" fmla="*/ 0 w 940815"/>
                <a:gd name="connsiteY9" fmla="*/ 5622384 h 5622384"/>
                <a:gd name="connsiteX10" fmla="*/ 0 w 940815"/>
                <a:gd name="connsiteY10" fmla="*/ 156806 h 5622384"/>
                <a:gd name="connsiteX11" fmla="*/ 45928 w 940815"/>
                <a:gd name="connsiteY11" fmla="*/ 45927 h 5622384"/>
                <a:gd name="connsiteX12" fmla="*/ 156807 w 940815"/>
                <a:gd name="connsiteY12" fmla="*/ 0 h 5622384"/>
                <a:gd name="connsiteX13" fmla="*/ 156806 w 940815"/>
                <a:gd name="connsiteY13" fmla="*/ 0 h 562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0815" h="5622384">
                  <a:moveTo>
                    <a:pt x="940815" y="937087"/>
                  </a:moveTo>
                  <a:lnTo>
                    <a:pt x="940815" y="4685297"/>
                  </a:lnTo>
                  <a:cubicBezTo>
                    <a:pt x="940815" y="4933830"/>
                    <a:pt x="938050" y="5172180"/>
                    <a:pt x="933130" y="5347918"/>
                  </a:cubicBezTo>
                  <a:cubicBezTo>
                    <a:pt x="928209" y="5523656"/>
                    <a:pt x="921535" y="5622381"/>
                    <a:pt x="914576" y="5622381"/>
                  </a:cubicBezTo>
                  <a:lnTo>
                    <a:pt x="0" y="5622381"/>
                  </a:lnTo>
                  <a:lnTo>
                    <a:pt x="0" y="5622381"/>
                  </a:lnTo>
                  <a:lnTo>
                    <a:pt x="0" y="5622381"/>
                  </a:lnTo>
                  <a:lnTo>
                    <a:pt x="0" y="3"/>
                  </a:lnTo>
                  <a:lnTo>
                    <a:pt x="0" y="3"/>
                  </a:lnTo>
                  <a:lnTo>
                    <a:pt x="0" y="3"/>
                  </a:lnTo>
                  <a:lnTo>
                    <a:pt x="914576" y="3"/>
                  </a:lnTo>
                  <a:cubicBezTo>
                    <a:pt x="921535" y="3"/>
                    <a:pt x="928209" y="98734"/>
                    <a:pt x="933130" y="274472"/>
                  </a:cubicBezTo>
                  <a:cubicBezTo>
                    <a:pt x="938051" y="450210"/>
                    <a:pt x="940815" y="688560"/>
                    <a:pt x="940815" y="937093"/>
                  </a:cubicBezTo>
                  <a:lnTo>
                    <a:pt x="940815" y="937087"/>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2871" tIns="97363" rIns="148797" bIns="97362" numCol="1" spcCol="1270" anchor="ctr" anchorCtr="0">
              <a:noAutofit/>
            </a:bodyPr>
            <a:lstStyle/>
            <a:p>
              <a:pPr marL="228600" lvl="1" indent="-228600" algn="l" defTabSz="1200150">
                <a:lnSpc>
                  <a:spcPct val="90000"/>
                </a:lnSpc>
                <a:spcBef>
                  <a:spcPct val="0"/>
                </a:spcBef>
                <a:spcAft>
                  <a:spcPct val="15000"/>
                </a:spcAft>
              </a:pPr>
              <a:r>
                <a:rPr lang="en-US" sz="2000" kern="1200" dirty="0" smtClean="0">
                  <a:latin typeface="Times New Roman" pitchFamily="18" charset="0"/>
                  <a:cs typeface="Times New Roman" pitchFamily="18" charset="0"/>
                </a:rPr>
                <a:t>- </a:t>
              </a:r>
              <a:r>
                <a:rPr lang="ru-RU" sz="2000" kern="1200" dirty="0" smtClean="0">
                  <a:latin typeface="Times New Roman" pitchFamily="18" charset="0"/>
                  <a:cs typeface="Times New Roman" pitchFamily="18" charset="0"/>
                </a:rPr>
                <a:t>уровня приложения</a:t>
              </a:r>
              <a:endParaRPr lang="ru-RU" sz="2000" kern="1200" dirty="0">
                <a:latin typeface="Times New Roman" pitchFamily="18" charset="0"/>
                <a:cs typeface="Times New Roman" pitchFamily="18" charset="0"/>
              </a:endParaRPr>
            </a:p>
          </p:txBody>
        </p:sp>
        <p:sp>
          <p:nvSpPr>
            <p:cNvPr id="14" name="Полилиния 13"/>
            <p:cNvSpPr/>
            <p:nvPr/>
          </p:nvSpPr>
          <p:spPr>
            <a:xfrm>
              <a:off x="179513" y="4255830"/>
              <a:ext cx="1656184" cy="1176017"/>
            </a:xfrm>
            <a:custGeom>
              <a:avLst/>
              <a:gdLst>
                <a:gd name="connsiteX0" fmla="*/ 0 w 3162591"/>
                <a:gd name="connsiteY0" fmla="*/ 196007 h 1176019"/>
                <a:gd name="connsiteX1" fmla="*/ 57409 w 3162591"/>
                <a:gd name="connsiteY1" fmla="*/ 57409 h 1176019"/>
                <a:gd name="connsiteX2" fmla="*/ 196007 w 3162591"/>
                <a:gd name="connsiteY2" fmla="*/ 0 h 1176019"/>
                <a:gd name="connsiteX3" fmla="*/ 2966584 w 3162591"/>
                <a:gd name="connsiteY3" fmla="*/ 0 h 1176019"/>
                <a:gd name="connsiteX4" fmla="*/ 3105182 w 3162591"/>
                <a:gd name="connsiteY4" fmla="*/ 57409 h 1176019"/>
                <a:gd name="connsiteX5" fmla="*/ 3162591 w 3162591"/>
                <a:gd name="connsiteY5" fmla="*/ 196007 h 1176019"/>
                <a:gd name="connsiteX6" fmla="*/ 3162591 w 3162591"/>
                <a:gd name="connsiteY6" fmla="*/ 980012 h 1176019"/>
                <a:gd name="connsiteX7" fmla="*/ 3105182 w 3162591"/>
                <a:gd name="connsiteY7" fmla="*/ 1118610 h 1176019"/>
                <a:gd name="connsiteX8" fmla="*/ 2966584 w 3162591"/>
                <a:gd name="connsiteY8" fmla="*/ 1176019 h 1176019"/>
                <a:gd name="connsiteX9" fmla="*/ 196007 w 3162591"/>
                <a:gd name="connsiteY9" fmla="*/ 1176019 h 1176019"/>
                <a:gd name="connsiteX10" fmla="*/ 57409 w 3162591"/>
                <a:gd name="connsiteY10" fmla="*/ 1118610 h 1176019"/>
                <a:gd name="connsiteX11" fmla="*/ 0 w 3162591"/>
                <a:gd name="connsiteY11" fmla="*/ 980012 h 1176019"/>
                <a:gd name="connsiteX12" fmla="*/ 0 w 3162591"/>
                <a:gd name="connsiteY12" fmla="*/ 196007 h 117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2591" h="1176019">
                  <a:moveTo>
                    <a:pt x="0" y="196007"/>
                  </a:moveTo>
                  <a:cubicBezTo>
                    <a:pt x="0" y="144023"/>
                    <a:pt x="20651" y="94168"/>
                    <a:pt x="57409" y="57409"/>
                  </a:cubicBezTo>
                  <a:cubicBezTo>
                    <a:pt x="94168" y="20651"/>
                    <a:pt x="144023" y="0"/>
                    <a:pt x="196007" y="0"/>
                  </a:cubicBezTo>
                  <a:lnTo>
                    <a:pt x="2966584" y="0"/>
                  </a:lnTo>
                  <a:cubicBezTo>
                    <a:pt x="3018568" y="0"/>
                    <a:pt x="3068423" y="20651"/>
                    <a:pt x="3105182" y="57409"/>
                  </a:cubicBezTo>
                  <a:cubicBezTo>
                    <a:pt x="3141940" y="94168"/>
                    <a:pt x="3162591" y="144023"/>
                    <a:pt x="3162591" y="196007"/>
                  </a:cubicBezTo>
                  <a:lnTo>
                    <a:pt x="3162591" y="980012"/>
                  </a:lnTo>
                  <a:cubicBezTo>
                    <a:pt x="3162591" y="1031996"/>
                    <a:pt x="3141940" y="1081851"/>
                    <a:pt x="3105182" y="1118610"/>
                  </a:cubicBezTo>
                  <a:cubicBezTo>
                    <a:pt x="3068424" y="1155368"/>
                    <a:pt x="3018568" y="1176019"/>
                    <a:pt x="2966584" y="1176019"/>
                  </a:cubicBezTo>
                  <a:lnTo>
                    <a:pt x="196007" y="1176019"/>
                  </a:lnTo>
                  <a:cubicBezTo>
                    <a:pt x="144023" y="1176019"/>
                    <a:pt x="94168" y="1155368"/>
                    <a:pt x="57409" y="1118610"/>
                  </a:cubicBezTo>
                  <a:cubicBezTo>
                    <a:pt x="20651" y="1081852"/>
                    <a:pt x="0" y="1031996"/>
                    <a:pt x="0" y="980012"/>
                  </a:cubicBezTo>
                  <a:lnTo>
                    <a:pt x="0" y="19600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3629" tIns="175519" rIns="293629" bIns="175519" numCol="1" spcCol="1270" anchor="ctr" anchorCtr="0">
              <a:noAutofit/>
            </a:bodyPr>
            <a:lstStyle/>
            <a:p>
              <a:pPr lvl="0" algn="ctr" defTabSz="2755900">
                <a:lnSpc>
                  <a:spcPct val="90000"/>
                </a:lnSpc>
                <a:spcBef>
                  <a:spcPct val="0"/>
                </a:spcBef>
                <a:spcAft>
                  <a:spcPct val="35000"/>
                </a:spcAft>
              </a:pPr>
              <a:r>
                <a:rPr lang="ru-RU" sz="2000" kern="1200" dirty="0" smtClean="0">
                  <a:latin typeface="Times New Roman" pitchFamily="18" charset="0"/>
                  <a:cs typeface="Times New Roman" pitchFamily="18" charset="0"/>
                </a:rPr>
                <a:t>Г</a:t>
              </a:r>
              <a:endParaRPr lang="ru-RU" sz="2000" kern="1200" dirty="0">
                <a:latin typeface="Times New Roman" pitchFamily="18" charset="0"/>
                <a:cs typeface="Times New Roman" pitchFamily="18" charset="0"/>
              </a:endParaRPr>
            </a:p>
          </p:txBody>
        </p:sp>
        <p:sp>
          <p:nvSpPr>
            <p:cNvPr id="15" name="Полилиния 14"/>
            <p:cNvSpPr/>
            <p:nvPr/>
          </p:nvSpPr>
          <p:spPr>
            <a:xfrm>
              <a:off x="1835696" y="5608251"/>
              <a:ext cx="7128791" cy="940815"/>
            </a:xfrm>
            <a:custGeom>
              <a:avLst/>
              <a:gdLst>
                <a:gd name="connsiteX0" fmla="*/ 156806 w 940815"/>
                <a:gd name="connsiteY0" fmla="*/ 0 h 5622384"/>
                <a:gd name="connsiteX1" fmla="*/ 784009 w 940815"/>
                <a:gd name="connsiteY1" fmla="*/ 0 h 5622384"/>
                <a:gd name="connsiteX2" fmla="*/ 894888 w 940815"/>
                <a:gd name="connsiteY2" fmla="*/ 45928 h 5622384"/>
                <a:gd name="connsiteX3" fmla="*/ 940815 w 940815"/>
                <a:gd name="connsiteY3" fmla="*/ 156807 h 5622384"/>
                <a:gd name="connsiteX4" fmla="*/ 940815 w 940815"/>
                <a:gd name="connsiteY4" fmla="*/ 5622384 h 5622384"/>
                <a:gd name="connsiteX5" fmla="*/ 940815 w 940815"/>
                <a:gd name="connsiteY5" fmla="*/ 5622384 h 5622384"/>
                <a:gd name="connsiteX6" fmla="*/ 940815 w 940815"/>
                <a:gd name="connsiteY6" fmla="*/ 5622384 h 5622384"/>
                <a:gd name="connsiteX7" fmla="*/ 0 w 940815"/>
                <a:gd name="connsiteY7" fmla="*/ 5622384 h 5622384"/>
                <a:gd name="connsiteX8" fmla="*/ 0 w 940815"/>
                <a:gd name="connsiteY8" fmla="*/ 5622384 h 5622384"/>
                <a:gd name="connsiteX9" fmla="*/ 0 w 940815"/>
                <a:gd name="connsiteY9" fmla="*/ 5622384 h 5622384"/>
                <a:gd name="connsiteX10" fmla="*/ 0 w 940815"/>
                <a:gd name="connsiteY10" fmla="*/ 156806 h 5622384"/>
                <a:gd name="connsiteX11" fmla="*/ 45928 w 940815"/>
                <a:gd name="connsiteY11" fmla="*/ 45927 h 5622384"/>
                <a:gd name="connsiteX12" fmla="*/ 156807 w 940815"/>
                <a:gd name="connsiteY12" fmla="*/ 0 h 5622384"/>
                <a:gd name="connsiteX13" fmla="*/ 156806 w 940815"/>
                <a:gd name="connsiteY13" fmla="*/ 0 h 562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0815" h="5622384">
                  <a:moveTo>
                    <a:pt x="940815" y="937087"/>
                  </a:moveTo>
                  <a:lnTo>
                    <a:pt x="940815" y="4685297"/>
                  </a:lnTo>
                  <a:cubicBezTo>
                    <a:pt x="940815" y="4933830"/>
                    <a:pt x="938050" y="5172180"/>
                    <a:pt x="933130" y="5347918"/>
                  </a:cubicBezTo>
                  <a:cubicBezTo>
                    <a:pt x="928209" y="5523656"/>
                    <a:pt x="921535" y="5622381"/>
                    <a:pt x="914576" y="5622381"/>
                  </a:cubicBezTo>
                  <a:lnTo>
                    <a:pt x="0" y="5622381"/>
                  </a:lnTo>
                  <a:lnTo>
                    <a:pt x="0" y="5622381"/>
                  </a:lnTo>
                  <a:lnTo>
                    <a:pt x="0" y="5622381"/>
                  </a:lnTo>
                  <a:lnTo>
                    <a:pt x="0" y="3"/>
                  </a:lnTo>
                  <a:lnTo>
                    <a:pt x="0" y="3"/>
                  </a:lnTo>
                  <a:lnTo>
                    <a:pt x="0" y="3"/>
                  </a:lnTo>
                  <a:lnTo>
                    <a:pt x="914576" y="3"/>
                  </a:lnTo>
                  <a:cubicBezTo>
                    <a:pt x="921535" y="3"/>
                    <a:pt x="928209" y="98734"/>
                    <a:pt x="933130" y="274472"/>
                  </a:cubicBezTo>
                  <a:cubicBezTo>
                    <a:pt x="938051" y="450210"/>
                    <a:pt x="940815" y="688560"/>
                    <a:pt x="940815" y="937093"/>
                  </a:cubicBezTo>
                  <a:lnTo>
                    <a:pt x="940815" y="937087"/>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2871" tIns="97363" rIns="148797" bIns="97362" numCol="1" spcCol="1270" anchor="ctr" anchorCtr="0">
              <a:noAutofit/>
            </a:bodyPr>
            <a:lstStyle/>
            <a:p>
              <a:pPr marL="228600" lvl="1" indent="-228600" algn="l" defTabSz="1200150">
                <a:lnSpc>
                  <a:spcPct val="90000"/>
                </a:lnSpc>
                <a:spcBef>
                  <a:spcPct val="0"/>
                </a:spcBef>
                <a:spcAft>
                  <a:spcPct val="15000"/>
                </a:spcAft>
              </a:pPr>
              <a:r>
                <a:rPr lang="en-US" sz="2000" kern="1200" dirty="0" smtClean="0">
                  <a:latin typeface="Times New Roman" pitchFamily="18" charset="0"/>
                  <a:cs typeface="Times New Roman" pitchFamily="18" charset="0"/>
                </a:rPr>
                <a:t>- </a:t>
              </a:r>
              <a:r>
                <a:rPr lang="ru-RU" sz="2000" kern="1200" dirty="0" smtClean="0">
                  <a:latin typeface="Times New Roman" pitchFamily="18" charset="0"/>
                  <a:cs typeface="Times New Roman" pitchFamily="18" charset="0"/>
                </a:rPr>
                <a:t>уровня промышленной сети</a:t>
              </a:r>
              <a:endParaRPr lang="ru-RU" sz="2000" kern="1200" dirty="0">
                <a:latin typeface="Times New Roman" pitchFamily="18" charset="0"/>
                <a:cs typeface="Times New Roman" pitchFamily="18" charset="0"/>
              </a:endParaRPr>
            </a:p>
          </p:txBody>
        </p:sp>
        <p:sp>
          <p:nvSpPr>
            <p:cNvPr id="16" name="Полилиния 15"/>
            <p:cNvSpPr/>
            <p:nvPr/>
          </p:nvSpPr>
          <p:spPr>
            <a:xfrm>
              <a:off x="179513" y="5490652"/>
              <a:ext cx="1656184" cy="1176017"/>
            </a:xfrm>
            <a:custGeom>
              <a:avLst/>
              <a:gdLst>
                <a:gd name="connsiteX0" fmla="*/ 0 w 3162591"/>
                <a:gd name="connsiteY0" fmla="*/ 196007 h 1176019"/>
                <a:gd name="connsiteX1" fmla="*/ 57409 w 3162591"/>
                <a:gd name="connsiteY1" fmla="*/ 57409 h 1176019"/>
                <a:gd name="connsiteX2" fmla="*/ 196007 w 3162591"/>
                <a:gd name="connsiteY2" fmla="*/ 0 h 1176019"/>
                <a:gd name="connsiteX3" fmla="*/ 2966584 w 3162591"/>
                <a:gd name="connsiteY3" fmla="*/ 0 h 1176019"/>
                <a:gd name="connsiteX4" fmla="*/ 3105182 w 3162591"/>
                <a:gd name="connsiteY4" fmla="*/ 57409 h 1176019"/>
                <a:gd name="connsiteX5" fmla="*/ 3162591 w 3162591"/>
                <a:gd name="connsiteY5" fmla="*/ 196007 h 1176019"/>
                <a:gd name="connsiteX6" fmla="*/ 3162591 w 3162591"/>
                <a:gd name="connsiteY6" fmla="*/ 980012 h 1176019"/>
                <a:gd name="connsiteX7" fmla="*/ 3105182 w 3162591"/>
                <a:gd name="connsiteY7" fmla="*/ 1118610 h 1176019"/>
                <a:gd name="connsiteX8" fmla="*/ 2966584 w 3162591"/>
                <a:gd name="connsiteY8" fmla="*/ 1176019 h 1176019"/>
                <a:gd name="connsiteX9" fmla="*/ 196007 w 3162591"/>
                <a:gd name="connsiteY9" fmla="*/ 1176019 h 1176019"/>
                <a:gd name="connsiteX10" fmla="*/ 57409 w 3162591"/>
                <a:gd name="connsiteY10" fmla="*/ 1118610 h 1176019"/>
                <a:gd name="connsiteX11" fmla="*/ 0 w 3162591"/>
                <a:gd name="connsiteY11" fmla="*/ 980012 h 1176019"/>
                <a:gd name="connsiteX12" fmla="*/ 0 w 3162591"/>
                <a:gd name="connsiteY12" fmla="*/ 196007 h 117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2591" h="1176019">
                  <a:moveTo>
                    <a:pt x="0" y="196007"/>
                  </a:moveTo>
                  <a:cubicBezTo>
                    <a:pt x="0" y="144023"/>
                    <a:pt x="20651" y="94168"/>
                    <a:pt x="57409" y="57409"/>
                  </a:cubicBezTo>
                  <a:cubicBezTo>
                    <a:pt x="94168" y="20651"/>
                    <a:pt x="144023" y="0"/>
                    <a:pt x="196007" y="0"/>
                  </a:cubicBezTo>
                  <a:lnTo>
                    <a:pt x="2966584" y="0"/>
                  </a:lnTo>
                  <a:cubicBezTo>
                    <a:pt x="3018568" y="0"/>
                    <a:pt x="3068423" y="20651"/>
                    <a:pt x="3105182" y="57409"/>
                  </a:cubicBezTo>
                  <a:cubicBezTo>
                    <a:pt x="3141940" y="94168"/>
                    <a:pt x="3162591" y="144023"/>
                    <a:pt x="3162591" y="196007"/>
                  </a:cubicBezTo>
                  <a:lnTo>
                    <a:pt x="3162591" y="980012"/>
                  </a:lnTo>
                  <a:cubicBezTo>
                    <a:pt x="3162591" y="1031996"/>
                    <a:pt x="3141940" y="1081851"/>
                    <a:pt x="3105182" y="1118610"/>
                  </a:cubicBezTo>
                  <a:cubicBezTo>
                    <a:pt x="3068424" y="1155368"/>
                    <a:pt x="3018568" y="1176019"/>
                    <a:pt x="2966584" y="1176019"/>
                  </a:cubicBezTo>
                  <a:lnTo>
                    <a:pt x="196007" y="1176019"/>
                  </a:lnTo>
                  <a:cubicBezTo>
                    <a:pt x="144023" y="1176019"/>
                    <a:pt x="94168" y="1155368"/>
                    <a:pt x="57409" y="1118610"/>
                  </a:cubicBezTo>
                  <a:cubicBezTo>
                    <a:pt x="20651" y="1081852"/>
                    <a:pt x="0" y="1031996"/>
                    <a:pt x="0" y="980012"/>
                  </a:cubicBezTo>
                  <a:lnTo>
                    <a:pt x="0" y="19600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3629" tIns="175519" rIns="293629" bIns="175519" numCol="1" spcCol="1270" anchor="ctr" anchorCtr="0">
              <a:noAutofit/>
            </a:bodyPr>
            <a:lstStyle/>
            <a:p>
              <a:pPr lvl="0" algn="ctr" defTabSz="2755900">
                <a:lnSpc>
                  <a:spcPct val="90000"/>
                </a:lnSpc>
                <a:spcBef>
                  <a:spcPct val="0"/>
                </a:spcBef>
                <a:spcAft>
                  <a:spcPct val="35000"/>
                </a:spcAft>
              </a:pPr>
              <a:r>
                <a:rPr lang="ru-RU" sz="2000" kern="1200" dirty="0" smtClean="0">
                  <a:latin typeface="Times New Roman" pitchFamily="18" charset="0"/>
                  <a:cs typeface="Times New Roman" pitchFamily="18" charset="0"/>
                </a:rPr>
                <a:t>Д</a:t>
              </a:r>
              <a:endParaRPr lang="ru-RU" sz="2000" kern="1200" dirty="0">
                <a:latin typeface="Times New Roman" pitchFamily="18" charset="0"/>
                <a:cs typeface="Times New Roman" pitchFamily="18" charset="0"/>
              </a:endParaRPr>
            </a:p>
          </p:txBody>
        </p:sp>
      </p:grpSp>
      <p:sp>
        <p:nvSpPr>
          <p:cNvPr id="17" name="Полилиния 16"/>
          <p:cNvSpPr/>
          <p:nvPr/>
        </p:nvSpPr>
        <p:spPr>
          <a:xfrm>
            <a:off x="251520" y="1467426"/>
            <a:ext cx="1440160" cy="511846"/>
          </a:xfrm>
          <a:custGeom>
            <a:avLst/>
            <a:gdLst>
              <a:gd name="connsiteX0" fmla="*/ 0 w 3162591"/>
              <a:gd name="connsiteY0" fmla="*/ 196007 h 1176019"/>
              <a:gd name="connsiteX1" fmla="*/ 57409 w 3162591"/>
              <a:gd name="connsiteY1" fmla="*/ 57409 h 1176019"/>
              <a:gd name="connsiteX2" fmla="*/ 196007 w 3162591"/>
              <a:gd name="connsiteY2" fmla="*/ 0 h 1176019"/>
              <a:gd name="connsiteX3" fmla="*/ 2966584 w 3162591"/>
              <a:gd name="connsiteY3" fmla="*/ 0 h 1176019"/>
              <a:gd name="connsiteX4" fmla="*/ 3105182 w 3162591"/>
              <a:gd name="connsiteY4" fmla="*/ 57409 h 1176019"/>
              <a:gd name="connsiteX5" fmla="*/ 3162591 w 3162591"/>
              <a:gd name="connsiteY5" fmla="*/ 196007 h 1176019"/>
              <a:gd name="connsiteX6" fmla="*/ 3162591 w 3162591"/>
              <a:gd name="connsiteY6" fmla="*/ 980012 h 1176019"/>
              <a:gd name="connsiteX7" fmla="*/ 3105182 w 3162591"/>
              <a:gd name="connsiteY7" fmla="*/ 1118610 h 1176019"/>
              <a:gd name="connsiteX8" fmla="*/ 2966584 w 3162591"/>
              <a:gd name="connsiteY8" fmla="*/ 1176019 h 1176019"/>
              <a:gd name="connsiteX9" fmla="*/ 196007 w 3162591"/>
              <a:gd name="connsiteY9" fmla="*/ 1176019 h 1176019"/>
              <a:gd name="connsiteX10" fmla="*/ 57409 w 3162591"/>
              <a:gd name="connsiteY10" fmla="*/ 1118610 h 1176019"/>
              <a:gd name="connsiteX11" fmla="*/ 0 w 3162591"/>
              <a:gd name="connsiteY11" fmla="*/ 980012 h 1176019"/>
              <a:gd name="connsiteX12" fmla="*/ 0 w 3162591"/>
              <a:gd name="connsiteY12" fmla="*/ 196007 h 117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2591" h="1176019">
                <a:moveTo>
                  <a:pt x="0" y="196007"/>
                </a:moveTo>
                <a:cubicBezTo>
                  <a:pt x="0" y="144023"/>
                  <a:pt x="20651" y="94168"/>
                  <a:pt x="57409" y="57409"/>
                </a:cubicBezTo>
                <a:cubicBezTo>
                  <a:pt x="94168" y="20651"/>
                  <a:pt x="144023" y="0"/>
                  <a:pt x="196007" y="0"/>
                </a:cubicBezTo>
                <a:lnTo>
                  <a:pt x="2966584" y="0"/>
                </a:lnTo>
                <a:cubicBezTo>
                  <a:pt x="3018568" y="0"/>
                  <a:pt x="3068423" y="20651"/>
                  <a:pt x="3105182" y="57409"/>
                </a:cubicBezTo>
                <a:cubicBezTo>
                  <a:pt x="3141940" y="94168"/>
                  <a:pt x="3162591" y="144023"/>
                  <a:pt x="3162591" y="196007"/>
                </a:cubicBezTo>
                <a:lnTo>
                  <a:pt x="3162591" y="980012"/>
                </a:lnTo>
                <a:cubicBezTo>
                  <a:pt x="3162591" y="1031996"/>
                  <a:pt x="3141940" y="1081851"/>
                  <a:pt x="3105182" y="1118610"/>
                </a:cubicBezTo>
                <a:cubicBezTo>
                  <a:pt x="3068424" y="1155368"/>
                  <a:pt x="3018568" y="1176019"/>
                  <a:pt x="2966584" y="1176019"/>
                </a:cubicBezTo>
                <a:lnTo>
                  <a:pt x="196007" y="1176019"/>
                </a:lnTo>
                <a:cubicBezTo>
                  <a:pt x="144023" y="1176019"/>
                  <a:pt x="94168" y="1155368"/>
                  <a:pt x="57409" y="1118610"/>
                </a:cubicBezTo>
                <a:cubicBezTo>
                  <a:pt x="20651" y="1081852"/>
                  <a:pt x="0" y="1031996"/>
                  <a:pt x="0" y="980012"/>
                </a:cubicBezTo>
                <a:lnTo>
                  <a:pt x="0" y="196007"/>
                </a:lnTo>
                <a:close/>
              </a:path>
            </a:pathLst>
          </a:custGeom>
          <a:effectLst>
            <a:outerShdw blurRad="50800" dist="50800" dir="5400000" algn="ctr" rotWithShape="0">
              <a:schemeClr val="tx1"/>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3629" tIns="175519" rIns="293629" bIns="175519" numCol="1" spcCol="1270" anchor="ctr" anchorCtr="0">
            <a:noAutofit/>
          </a:bodyPr>
          <a:lstStyle/>
          <a:p>
            <a:pPr lvl="0" algn="ctr" defTabSz="2755900">
              <a:lnSpc>
                <a:spcPct val="90000"/>
              </a:lnSpc>
              <a:spcBef>
                <a:spcPct val="0"/>
              </a:spcBef>
              <a:spcAft>
                <a:spcPct val="35000"/>
              </a:spcAft>
            </a:pPr>
            <a:r>
              <a:rPr lang="ru-RU" sz="2400" dirty="0" smtClean="0">
                <a:latin typeface="Times New Roman" pitchFamily="18" charset="0"/>
                <a:cs typeface="Times New Roman" pitchFamily="18" charset="0"/>
              </a:rPr>
              <a:t>Типы</a:t>
            </a:r>
            <a:endParaRPr lang="ru-RU" sz="2400" kern="1200" dirty="0">
              <a:latin typeface="Times New Roman" pitchFamily="18" charset="0"/>
              <a:cs typeface="Times New Roman" pitchFamily="18" charset="0"/>
            </a:endParaRPr>
          </a:p>
        </p:txBody>
      </p:sp>
      <p:sp>
        <p:nvSpPr>
          <p:cNvPr id="18" name="Полилиния 17"/>
          <p:cNvSpPr/>
          <p:nvPr/>
        </p:nvSpPr>
        <p:spPr>
          <a:xfrm>
            <a:off x="5137775" y="1467426"/>
            <a:ext cx="1793304" cy="511846"/>
          </a:xfrm>
          <a:custGeom>
            <a:avLst/>
            <a:gdLst>
              <a:gd name="connsiteX0" fmla="*/ 0 w 3162591"/>
              <a:gd name="connsiteY0" fmla="*/ 196007 h 1176019"/>
              <a:gd name="connsiteX1" fmla="*/ 57409 w 3162591"/>
              <a:gd name="connsiteY1" fmla="*/ 57409 h 1176019"/>
              <a:gd name="connsiteX2" fmla="*/ 196007 w 3162591"/>
              <a:gd name="connsiteY2" fmla="*/ 0 h 1176019"/>
              <a:gd name="connsiteX3" fmla="*/ 2966584 w 3162591"/>
              <a:gd name="connsiteY3" fmla="*/ 0 h 1176019"/>
              <a:gd name="connsiteX4" fmla="*/ 3105182 w 3162591"/>
              <a:gd name="connsiteY4" fmla="*/ 57409 h 1176019"/>
              <a:gd name="connsiteX5" fmla="*/ 3162591 w 3162591"/>
              <a:gd name="connsiteY5" fmla="*/ 196007 h 1176019"/>
              <a:gd name="connsiteX6" fmla="*/ 3162591 w 3162591"/>
              <a:gd name="connsiteY6" fmla="*/ 980012 h 1176019"/>
              <a:gd name="connsiteX7" fmla="*/ 3105182 w 3162591"/>
              <a:gd name="connsiteY7" fmla="*/ 1118610 h 1176019"/>
              <a:gd name="connsiteX8" fmla="*/ 2966584 w 3162591"/>
              <a:gd name="connsiteY8" fmla="*/ 1176019 h 1176019"/>
              <a:gd name="connsiteX9" fmla="*/ 196007 w 3162591"/>
              <a:gd name="connsiteY9" fmla="*/ 1176019 h 1176019"/>
              <a:gd name="connsiteX10" fmla="*/ 57409 w 3162591"/>
              <a:gd name="connsiteY10" fmla="*/ 1118610 h 1176019"/>
              <a:gd name="connsiteX11" fmla="*/ 0 w 3162591"/>
              <a:gd name="connsiteY11" fmla="*/ 980012 h 1176019"/>
              <a:gd name="connsiteX12" fmla="*/ 0 w 3162591"/>
              <a:gd name="connsiteY12" fmla="*/ 196007 h 117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2591" h="1176019">
                <a:moveTo>
                  <a:pt x="0" y="196007"/>
                </a:moveTo>
                <a:cubicBezTo>
                  <a:pt x="0" y="144023"/>
                  <a:pt x="20651" y="94168"/>
                  <a:pt x="57409" y="57409"/>
                </a:cubicBezTo>
                <a:cubicBezTo>
                  <a:pt x="94168" y="20651"/>
                  <a:pt x="144023" y="0"/>
                  <a:pt x="196007" y="0"/>
                </a:cubicBezTo>
                <a:lnTo>
                  <a:pt x="2966584" y="0"/>
                </a:lnTo>
                <a:cubicBezTo>
                  <a:pt x="3018568" y="0"/>
                  <a:pt x="3068423" y="20651"/>
                  <a:pt x="3105182" y="57409"/>
                </a:cubicBezTo>
                <a:cubicBezTo>
                  <a:pt x="3141940" y="94168"/>
                  <a:pt x="3162591" y="144023"/>
                  <a:pt x="3162591" y="196007"/>
                </a:cubicBezTo>
                <a:lnTo>
                  <a:pt x="3162591" y="980012"/>
                </a:lnTo>
                <a:cubicBezTo>
                  <a:pt x="3162591" y="1031996"/>
                  <a:pt x="3141940" y="1081851"/>
                  <a:pt x="3105182" y="1118610"/>
                </a:cubicBezTo>
                <a:cubicBezTo>
                  <a:pt x="3068424" y="1155368"/>
                  <a:pt x="3018568" y="1176019"/>
                  <a:pt x="2966584" y="1176019"/>
                </a:cubicBezTo>
                <a:lnTo>
                  <a:pt x="196007" y="1176019"/>
                </a:lnTo>
                <a:cubicBezTo>
                  <a:pt x="144023" y="1176019"/>
                  <a:pt x="94168" y="1155368"/>
                  <a:pt x="57409" y="1118610"/>
                </a:cubicBezTo>
                <a:cubicBezTo>
                  <a:pt x="20651" y="1081852"/>
                  <a:pt x="0" y="1031996"/>
                  <a:pt x="0" y="980012"/>
                </a:cubicBezTo>
                <a:lnTo>
                  <a:pt x="0" y="196007"/>
                </a:lnTo>
                <a:close/>
              </a:path>
            </a:pathLst>
          </a:custGeom>
          <a:effectLst>
            <a:outerShdw blurRad="50800" dist="50800" dir="5400000" algn="ctr" rotWithShape="0">
              <a:schemeClr val="tx1"/>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3629" tIns="175519" rIns="293629" bIns="175519" numCol="1" spcCol="1270" anchor="ctr" anchorCtr="0">
            <a:noAutofit/>
          </a:bodyPr>
          <a:lstStyle/>
          <a:p>
            <a:pPr lvl="0" algn="ctr" defTabSz="2755900">
              <a:lnSpc>
                <a:spcPct val="90000"/>
              </a:lnSpc>
              <a:spcBef>
                <a:spcPct val="0"/>
              </a:spcBef>
              <a:spcAft>
                <a:spcPct val="35000"/>
              </a:spcAft>
            </a:pPr>
            <a:r>
              <a:rPr lang="ru-RU" sz="2400" dirty="0" smtClean="0">
                <a:latin typeface="Times New Roman" pitchFamily="18" charset="0"/>
                <a:cs typeface="Times New Roman" pitchFamily="18" charset="0"/>
              </a:rPr>
              <a:t>Классы</a:t>
            </a:r>
            <a:endParaRPr lang="ru-RU" sz="2400" kern="1200" dirty="0">
              <a:latin typeface="Times New Roman" pitchFamily="18" charset="0"/>
              <a:cs typeface="Times New Roman" pitchFamily="18" charset="0"/>
            </a:endParaRPr>
          </a:p>
        </p:txBody>
      </p:sp>
      <p:sp>
        <p:nvSpPr>
          <p:cNvPr id="19" name="Полилиния 18"/>
          <p:cNvSpPr/>
          <p:nvPr/>
        </p:nvSpPr>
        <p:spPr>
          <a:xfrm>
            <a:off x="5261836" y="2142481"/>
            <a:ext cx="1071736" cy="353665"/>
          </a:xfrm>
          <a:custGeom>
            <a:avLst/>
            <a:gdLst>
              <a:gd name="connsiteX0" fmla="*/ 0 w 3162591"/>
              <a:gd name="connsiteY0" fmla="*/ 196007 h 1176019"/>
              <a:gd name="connsiteX1" fmla="*/ 57409 w 3162591"/>
              <a:gd name="connsiteY1" fmla="*/ 57409 h 1176019"/>
              <a:gd name="connsiteX2" fmla="*/ 196007 w 3162591"/>
              <a:gd name="connsiteY2" fmla="*/ 0 h 1176019"/>
              <a:gd name="connsiteX3" fmla="*/ 2966584 w 3162591"/>
              <a:gd name="connsiteY3" fmla="*/ 0 h 1176019"/>
              <a:gd name="connsiteX4" fmla="*/ 3105182 w 3162591"/>
              <a:gd name="connsiteY4" fmla="*/ 57409 h 1176019"/>
              <a:gd name="connsiteX5" fmla="*/ 3162591 w 3162591"/>
              <a:gd name="connsiteY5" fmla="*/ 196007 h 1176019"/>
              <a:gd name="connsiteX6" fmla="*/ 3162591 w 3162591"/>
              <a:gd name="connsiteY6" fmla="*/ 980012 h 1176019"/>
              <a:gd name="connsiteX7" fmla="*/ 3105182 w 3162591"/>
              <a:gd name="connsiteY7" fmla="*/ 1118610 h 1176019"/>
              <a:gd name="connsiteX8" fmla="*/ 2966584 w 3162591"/>
              <a:gd name="connsiteY8" fmla="*/ 1176019 h 1176019"/>
              <a:gd name="connsiteX9" fmla="*/ 196007 w 3162591"/>
              <a:gd name="connsiteY9" fmla="*/ 1176019 h 1176019"/>
              <a:gd name="connsiteX10" fmla="*/ 57409 w 3162591"/>
              <a:gd name="connsiteY10" fmla="*/ 1118610 h 1176019"/>
              <a:gd name="connsiteX11" fmla="*/ 0 w 3162591"/>
              <a:gd name="connsiteY11" fmla="*/ 980012 h 1176019"/>
              <a:gd name="connsiteX12" fmla="*/ 0 w 3162591"/>
              <a:gd name="connsiteY12" fmla="*/ 196007 h 117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2591" h="1176019">
                <a:moveTo>
                  <a:pt x="0" y="196007"/>
                </a:moveTo>
                <a:cubicBezTo>
                  <a:pt x="0" y="144023"/>
                  <a:pt x="20651" y="94168"/>
                  <a:pt x="57409" y="57409"/>
                </a:cubicBezTo>
                <a:cubicBezTo>
                  <a:pt x="94168" y="20651"/>
                  <a:pt x="144023" y="0"/>
                  <a:pt x="196007" y="0"/>
                </a:cubicBezTo>
                <a:lnTo>
                  <a:pt x="2966584" y="0"/>
                </a:lnTo>
                <a:cubicBezTo>
                  <a:pt x="3018568" y="0"/>
                  <a:pt x="3068423" y="20651"/>
                  <a:pt x="3105182" y="57409"/>
                </a:cubicBezTo>
                <a:cubicBezTo>
                  <a:pt x="3141940" y="94168"/>
                  <a:pt x="3162591" y="144023"/>
                  <a:pt x="3162591" y="196007"/>
                </a:cubicBezTo>
                <a:lnTo>
                  <a:pt x="3162591" y="980012"/>
                </a:lnTo>
                <a:cubicBezTo>
                  <a:pt x="3162591" y="1031996"/>
                  <a:pt x="3141940" y="1081851"/>
                  <a:pt x="3105182" y="1118610"/>
                </a:cubicBezTo>
                <a:cubicBezTo>
                  <a:pt x="3068424" y="1155368"/>
                  <a:pt x="3018568" y="1176019"/>
                  <a:pt x="2966584" y="1176019"/>
                </a:cubicBezTo>
                <a:lnTo>
                  <a:pt x="196007" y="1176019"/>
                </a:lnTo>
                <a:cubicBezTo>
                  <a:pt x="144023" y="1176019"/>
                  <a:pt x="94168" y="1155368"/>
                  <a:pt x="57409" y="1118610"/>
                </a:cubicBezTo>
                <a:cubicBezTo>
                  <a:pt x="20651" y="1081852"/>
                  <a:pt x="0" y="1031996"/>
                  <a:pt x="0" y="980012"/>
                </a:cubicBezTo>
                <a:lnTo>
                  <a:pt x="0" y="196007"/>
                </a:lnTo>
                <a:close/>
              </a:path>
            </a:pathLst>
          </a:custGeom>
          <a:effectLst>
            <a:outerShdw blurRad="50800" dist="50800" dir="5400000" algn="ctr" rotWithShape="0">
              <a:schemeClr val="tx1"/>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3629" tIns="175519" rIns="293629" bIns="175519" numCol="1" spcCol="1270" anchor="ctr" anchorCtr="0">
            <a:noAutofit/>
          </a:bodyPr>
          <a:lstStyle/>
          <a:p>
            <a:pPr lvl="0" algn="ctr" defTabSz="2755900">
              <a:lnSpc>
                <a:spcPct val="90000"/>
              </a:lnSpc>
              <a:spcBef>
                <a:spcPct val="0"/>
              </a:spcBef>
              <a:spcAft>
                <a:spcPct val="35000"/>
              </a:spcAft>
            </a:pPr>
            <a:r>
              <a:rPr lang="ru-RU" sz="2000" dirty="0" smtClean="0">
                <a:latin typeface="Times New Roman" pitchFamily="18" charset="0"/>
                <a:cs typeface="Times New Roman" pitchFamily="18" charset="0"/>
              </a:rPr>
              <a:t>1</a:t>
            </a:r>
            <a:endParaRPr lang="ru-RU" sz="2000" kern="1200" dirty="0">
              <a:latin typeface="Times New Roman" pitchFamily="18" charset="0"/>
              <a:cs typeface="Times New Roman" pitchFamily="18" charset="0"/>
            </a:endParaRPr>
          </a:p>
        </p:txBody>
      </p:sp>
      <p:sp>
        <p:nvSpPr>
          <p:cNvPr id="20" name="Полилиния 19"/>
          <p:cNvSpPr/>
          <p:nvPr/>
        </p:nvSpPr>
        <p:spPr>
          <a:xfrm>
            <a:off x="6553200" y="2142481"/>
            <a:ext cx="1071736" cy="353665"/>
          </a:xfrm>
          <a:custGeom>
            <a:avLst/>
            <a:gdLst>
              <a:gd name="connsiteX0" fmla="*/ 0 w 3162591"/>
              <a:gd name="connsiteY0" fmla="*/ 196007 h 1176019"/>
              <a:gd name="connsiteX1" fmla="*/ 57409 w 3162591"/>
              <a:gd name="connsiteY1" fmla="*/ 57409 h 1176019"/>
              <a:gd name="connsiteX2" fmla="*/ 196007 w 3162591"/>
              <a:gd name="connsiteY2" fmla="*/ 0 h 1176019"/>
              <a:gd name="connsiteX3" fmla="*/ 2966584 w 3162591"/>
              <a:gd name="connsiteY3" fmla="*/ 0 h 1176019"/>
              <a:gd name="connsiteX4" fmla="*/ 3105182 w 3162591"/>
              <a:gd name="connsiteY4" fmla="*/ 57409 h 1176019"/>
              <a:gd name="connsiteX5" fmla="*/ 3162591 w 3162591"/>
              <a:gd name="connsiteY5" fmla="*/ 196007 h 1176019"/>
              <a:gd name="connsiteX6" fmla="*/ 3162591 w 3162591"/>
              <a:gd name="connsiteY6" fmla="*/ 980012 h 1176019"/>
              <a:gd name="connsiteX7" fmla="*/ 3105182 w 3162591"/>
              <a:gd name="connsiteY7" fmla="*/ 1118610 h 1176019"/>
              <a:gd name="connsiteX8" fmla="*/ 2966584 w 3162591"/>
              <a:gd name="connsiteY8" fmla="*/ 1176019 h 1176019"/>
              <a:gd name="connsiteX9" fmla="*/ 196007 w 3162591"/>
              <a:gd name="connsiteY9" fmla="*/ 1176019 h 1176019"/>
              <a:gd name="connsiteX10" fmla="*/ 57409 w 3162591"/>
              <a:gd name="connsiteY10" fmla="*/ 1118610 h 1176019"/>
              <a:gd name="connsiteX11" fmla="*/ 0 w 3162591"/>
              <a:gd name="connsiteY11" fmla="*/ 980012 h 1176019"/>
              <a:gd name="connsiteX12" fmla="*/ 0 w 3162591"/>
              <a:gd name="connsiteY12" fmla="*/ 196007 h 117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2591" h="1176019">
                <a:moveTo>
                  <a:pt x="0" y="196007"/>
                </a:moveTo>
                <a:cubicBezTo>
                  <a:pt x="0" y="144023"/>
                  <a:pt x="20651" y="94168"/>
                  <a:pt x="57409" y="57409"/>
                </a:cubicBezTo>
                <a:cubicBezTo>
                  <a:pt x="94168" y="20651"/>
                  <a:pt x="144023" y="0"/>
                  <a:pt x="196007" y="0"/>
                </a:cubicBezTo>
                <a:lnTo>
                  <a:pt x="2966584" y="0"/>
                </a:lnTo>
                <a:cubicBezTo>
                  <a:pt x="3018568" y="0"/>
                  <a:pt x="3068423" y="20651"/>
                  <a:pt x="3105182" y="57409"/>
                </a:cubicBezTo>
                <a:cubicBezTo>
                  <a:pt x="3141940" y="94168"/>
                  <a:pt x="3162591" y="144023"/>
                  <a:pt x="3162591" y="196007"/>
                </a:cubicBezTo>
                <a:lnTo>
                  <a:pt x="3162591" y="980012"/>
                </a:lnTo>
                <a:cubicBezTo>
                  <a:pt x="3162591" y="1031996"/>
                  <a:pt x="3141940" y="1081851"/>
                  <a:pt x="3105182" y="1118610"/>
                </a:cubicBezTo>
                <a:cubicBezTo>
                  <a:pt x="3068424" y="1155368"/>
                  <a:pt x="3018568" y="1176019"/>
                  <a:pt x="2966584" y="1176019"/>
                </a:cubicBezTo>
                <a:lnTo>
                  <a:pt x="196007" y="1176019"/>
                </a:lnTo>
                <a:cubicBezTo>
                  <a:pt x="144023" y="1176019"/>
                  <a:pt x="94168" y="1155368"/>
                  <a:pt x="57409" y="1118610"/>
                </a:cubicBezTo>
                <a:cubicBezTo>
                  <a:pt x="20651" y="1081852"/>
                  <a:pt x="0" y="1031996"/>
                  <a:pt x="0" y="980012"/>
                </a:cubicBezTo>
                <a:lnTo>
                  <a:pt x="0" y="196007"/>
                </a:lnTo>
                <a:close/>
              </a:path>
            </a:pathLst>
          </a:custGeom>
          <a:effectLst>
            <a:outerShdw blurRad="50800" dist="50800" dir="5400000" algn="ctr" rotWithShape="0">
              <a:schemeClr val="tx1"/>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3629" tIns="175519" rIns="293629" bIns="175519" numCol="1" spcCol="1270" anchor="ctr" anchorCtr="0">
            <a:noAutofit/>
          </a:bodyPr>
          <a:lstStyle/>
          <a:p>
            <a:pPr lvl="0" algn="ctr" defTabSz="2755900">
              <a:lnSpc>
                <a:spcPct val="90000"/>
              </a:lnSpc>
              <a:spcBef>
                <a:spcPct val="0"/>
              </a:spcBef>
              <a:spcAft>
                <a:spcPct val="35000"/>
              </a:spcAft>
            </a:pPr>
            <a:r>
              <a:rPr lang="ru-RU" sz="2000" dirty="0">
                <a:latin typeface="Times New Roman" pitchFamily="18" charset="0"/>
                <a:cs typeface="Times New Roman" pitchFamily="18" charset="0"/>
              </a:rPr>
              <a:t>2</a:t>
            </a:r>
            <a:endParaRPr lang="ru-RU" sz="2000" kern="1200" dirty="0">
              <a:latin typeface="Times New Roman" pitchFamily="18" charset="0"/>
              <a:cs typeface="Times New Roman" pitchFamily="18" charset="0"/>
            </a:endParaRPr>
          </a:p>
        </p:txBody>
      </p:sp>
      <p:sp>
        <p:nvSpPr>
          <p:cNvPr id="21" name="Полилиния 20"/>
          <p:cNvSpPr/>
          <p:nvPr/>
        </p:nvSpPr>
        <p:spPr>
          <a:xfrm>
            <a:off x="7884368" y="2115743"/>
            <a:ext cx="1071736" cy="380404"/>
          </a:xfrm>
          <a:custGeom>
            <a:avLst/>
            <a:gdLst>
              <a:gd name="connsiteX0" fmla="*/ 0 w 3162591"/>
              <a:gd name="connsiteY0" fmla="*/ 196007 h 1176019"/>
              <a:gd name="connsiteX1" fmla="*/ 57409 w 3162591"/>
              <a:gd name="connsiteY1" fmla="*/ 57409 h 1176019"/>
              <a:gd name="connsiteX2" fmla="*/ 196007 w 3162591"/>
              <a:gd name="connsiteY2" fmla="*/ 0 h 1176019"/>
              <a:gd name="connsiteX3" fmla="*/ 2966584 w 3162591"/>
              <a:gd name="connsiteY3" fmla="*/ 0 h 1176019"/>
              <a:gd name="connsiteX4" fmla="*/ 3105182 w 3162591"/>
              <a:gd name="connsiteY4" fmla="*/ 57409 h 1176019"/>
              <a:gd name="connsiteX5" fmla="*/ 3162591 w 3162591"/>
              <a:gd name="connsiteY5" fmla="*/ 196007 h 1176019"/>
              <a:gd name="connsiteX6" fmla="*/ 3162591 w 3162591"/>
              <a:gd name="connsiteY6" fmla="*/ 980012 h 1176019"/>
              <a:gd name="connsiteX7" fmla="*/ 3105182 w 3162591"/>
              <a:gd name="connsiteY7" fmla="*/ 1118610 h 1176019"/>
              <a:gd name="connsiteX8" fmla="*/ 2966584 w 3162591"/>
              <a:gd name="connsiteY8" fmla="*/ 1176019 h 1176019"/>
              <a:gd name="connsiteX9" fmla="*/ 196007 w 3162591"/>
              <a:gd name="connsiteY9" fmla="*/ 1176019 h 1176019"/>
              <a:gd name="connsiteX10" fmla="*/ 57409 w 3162591"/>
              <a:gd name="connsiteY10" fmla="*/ 1118610 h 1176019"/>
              <a:gd name="connsiteX11" fmla="*/ 0 w 3162591"/>
              <a:gd name="connsiteY11" fmla="*/ 980012 h 1176019"/>
              <a:gd name="connsiteX12" fmla="*/ 0 w 3162591"/>
              <a:gd name="connsiteY12" fmla="*/ 196007 h 117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2591" h="1176019">
                <a:moveTo>
                  <a:pt x="0" y="196007"/>
                </a:moveTo>
                <a:cubicBezTo>
                  <a:pt x="0" y="144023"/>
                  <a:pt x="20651" y="94168"/>
                  <a:pt x="57409" y="57409"/>
                </a:cubicBezTo>
                <a:cubicBezTo>
                  <a:pt x="94168" y="20651"/>
                  <a:pt x="144023" y="0"/>
                  <a:pt x="196007" y="0"/>
                </a:cubicBezTo>
                <a:lnTo>
                  <a:pt x="2966584" y="0"/>
                </a:lnTo>
                <a:cubicBezTo>
                  <a:pt x="3018568" y="0"/>
                  <a:pt x="3068423" y="20651"/>
                  <a:pt x="3105182" y="57409"/>
                </a:cubicBezTo>
                <a:cubicBezTo>
                  <a:pt x="3141940" y="94168"/>
                  <a:pt x="3162591" y="144023"/>
                  <a:pt x="3162591" y="196007"/>
                </a:cubicBezTo>
                <a:lnTo>
                  <a:pt x="3162591" y="980012"/>
                </a:lnTo>
                <a:cubicBezTo>
                  <a:pt x="3162591" y="1031996"/>
                  <a:pt x="3141940" y="1081851"/>
                  <a:pt x="3105182" y="1118610"/>
                </a:cubicBezTo>
                <a:cubicBezTo>
                  <a:pt x="3068424" y="1155368"/>
                  <a:pt x="3018568" y="1176019"/>
                  <a:pt x="2966584" y="1176019"/>
                </a:cubicBezTo>
                <a:lnTo>
                  <a:pt x="196007" y="1176019"/>
                </a:lnTo>
                <a:cubicBezTo>
                  <a:pt x="144023" y="1176019"/>
                  <a:pt x="94168" y="1155368"/>
                  <a:pt x="57409" y="1118610"/>
                </a:cubicBezTo>
                <a:cubicBezTo>
                  <a:pt x="20651" y="1081852"/>
                  <a:pt x="0" y="1031996"/>
                  <a:pt x="0" y="980012"/>
                </a:cubicBezTo>
                <a:lnTo>
                  <a:pt x="0" y="196007"/>
                </a:lnTo>
                <a:close/>
              </a:path>
            </a:pathLst>
          </a:custGeom>
          <a:effectLst>
            <a:outerShdw blurRad="50800" dist="50800" dir="5400000" algn="ctr" rotWithShape="0">
              <a:schemeClr val="tx1"/>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3629" tIns="175519" rIns="293629" bIns="175519" numCol="1" spcCol="1270" anchor="ctr" anchorCtr="0">
            <a:noAutofit/>
          </a:bodyPr>
          <a:lstStyle/>
          <a:p>
            <a:pPr lvl="0" algn="ctr" defTabSz="2755900">
              <a:lnSpc>
                <a:spcPct val="90000"/>
              </a:lnSpc>
              <a:spcBef>
                <a:spcPct val="0"/>
              </a:spcBef>
              <a:spcAft>
                <a:spcPct val="35000"/>
              </a:spcAft>
            </a:pPr>
            <a:r>
              <a:rPr lang="ru-RU" sz="2000" dirty="0">
                <a:latin typeface="Times New Roman" pitchFamily="18" charset="0"/>
                <a:cs typeface="Times New Roman" pitchFamily="18" charset="0"/>
              </a:rPr>
              <a:t>3</a:t>
            </a:r>
            <a:endParaRPr lang="ru-RU" sz="2000" kern="1200" dirty="0">
              <a:latin typeface="Times New Roman" pitchFamily="18" charset="0"/>
              <a:cs typeface="Times New Roman" pitchFamily="18" charset="0"/>
            </a:endParaRPr>
          </a:p>
        </p:txBody>
      </p:sp>
      <p:sp>
        <p:nvSpPr>
          <p:cNvPr id="22" name="Полилиния 21"/>
          <p:cNvSpPr/>
          <p:nvPr/>
        </p:nvSpPr>
        <p:spPr>
          <a:xfrm>
            <a:off x="5261836" y="3063366"/>
            <a:ext cx="1071736" cy="367153"/>
          </a:xfrm>
          <a:custGeom>
            <a:avLst/>
            <a:gdLst>
              <a:gd name="connsiteX0" fmla="*/ 0 w 3162591"/>
              <a:gd name="connsiteY0" fmla="*/ 196007 h 1176019"/>
              <a:gd name="connsiteX1" fmla="*/ 57409 w 3162591"/>
              <a:gd name="connsiteY1" fmla="*/ 57409 h 1176019"/>
              <a:gd name="connsiteX2" fmla="*/ 196007 w 3162591"/>
              <a:gd name="connsiteY2" fmla="*/ 0 h 1176019"/>
              <a:gd name="connsiteX3" fmla="*/ 2966584 w 3162591"/>
              <a:gd name="connsiteY3" fmla="*/ 0 h 1176019"/>
              <a:gd name="connsiteX4" fmla="*/ 3105182 w 3162591"/>
              <a:gd name="connsiteY4" fmla="*/ 57409 h 1176019"/>
              <a:gd name="connsiteX5" fmla="*/ 3162591 w 3162591"/>
              <a:gd name="connsiteY5" fmla="*/ 196007 h 1176019"/>
              <a:gd name="connsiteX6" fmla="*/ 3162591 w 3162591"/>
              <a:gd name="connsiteY6" fmla="*/ 980012 h 1176019"/>
              <a:gd name="connsiteX7" fmla="*/ 3105182 w 3162591"/>
              <a:gd name="connsiteY7" fmla="*/ 1118610 h 1176019"/>
              <a:gd name="connsiteX8" fmla="*/ 2966584 w 3162591"/>
              <a:gd name="connsiteY8" fmla="*/ 1176019 h 1176019"/>
              <a:gd name="connsiteX9" fmla="*/ 196007 w 3162591"/>
              <a:gd name="connsiteY9" fmla="*/ 1176019 h 1176019"/>
              <a:gd name="connsiteX10" fmla="*/ 57409 w 3162591"/>
              <a:gd name="connsiteY10" fmla="*/ 1118610 h 1176019"/>
              <a:gd name="connsiteX11" fmla="*/ 0 w 3162591"/>
              <a:gd name="connsiteY11" fmla="*/ 980012 h 1176019"/>
              <a:gd name="connsiteX12" fmla="*/ 0 w 3162591"/>
              <a:gd name="connsiteY12" fmla="*/ 196007 h 117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2591" h="1176019">
                <a:moveTo>
                  <a:pt x="0" y="196007"/>
                </a:moveTo>
                <a:cubicBezTo>
                  <a:pt x="0" y="144023"/>
                  <a:pt x="20651" y="94168"/>
                  <a:pt x="57409" y="57409"/>
                </a:cubicBezTo>
                <a:cubicBezTo>
                  <a:pt x="94168" y="20651"/>
                  <a:pt x="144023" y="0"/>
                  <a:pt x="196007" y="0"/>
                </a:cubicBezTo>
                <a:lnTo>
                  <a:pt x="2966584" y="0"/>
                </a:lnTo>
                <a:cubicBezTo>
                  <a:pt x="3018568" y="0"/>
                  <a:pt x="3068423" y="20651"/>
                  <a:pt x="3105182" y="57409"/>
                </a:cubicBezTo>
                <a:cubicBezTo>
                  <a:pt x="3141940" y="94168"/>
                  <a:pt x="3162591" y="144023"/>
                  <a:pt x="3162591" y="196007"/>
                </a:cubicBezTo>
                <a:lnTo>
                  <a:pt x="3162591" y="980012"/>
                </a:lnTo>
                <a:cubicBezTo>
                  <a:pt x="3162591" y="1031996"/>
                  <a:pt x="3141940" y="1081851"/>
                  <a:pt x="3105182" y="1118610"/>
                </a:cubicBezTo>
                <a:cubicBezTo>
                  <a:pt x="3068424" y="1155368"/>
                  <a:pt x="3018568" y="1176019"/>
                  <a:pt x="2966584" y="1176019"/>
                </a:cubicBezTo>
                <a:lnTo>
                  <a:pt x="196007" y="1176019"/>
                </a:lnTo>
                <a:cubicBezTo>
                  <a:pt x="144023" y="1176019"/>
                  <a:pt x="94168" y="1155368"/>
                  <a:pt x="57409" y="1118610"/>
                </a:cubicBezTo>
                <a:cubicBezTo>
                  <a:pt x="20651" y="1081852"/>
                  <a:pt x="0" y="1031996"/>
                  <a:pt x="0" y="980012"/>
                </a:cubicBezTo>
                <a:lnTo>
                  <a:pt x="0" y="196007"/>
                </a:lnTo>
                <a:close/>
              </a:path>
            </a:pathLst>
          </a:custGeom>
          <a:effectLst>
            <a:outerShdw blurRad="50800" dist="50800" dir="5400000" algn="ctr" rotWithShape="0">
              <a:schemeClr val="tx1"/>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3629" tIns="175519" rIns="293629" bIns="175519" numCol="1" spcCol="1270" anchor="ctr" anchorCtr="0">
            <a:noAutofit/>
          </a:bodyPr>
          <a:lstStyle/>
          <a:p>
            <a:pPr lvl="0" algn="ctr" defTabSz="2755900">
              <a:lnSpc>
                <a:spcPct val="90000"/>
              </a:lnSpc>
              <a:spcBef>
                <a:spcPct val="0"/>
              </a:spcBef>
              <a:spcAft>
                <a:spcPct val="35000"/>
              </a:spcAft>
            </a:pPr>
            <a:r>
              <a:rPr lang="ru-RU" sz="2000" dirty="0">
                <a:latin typeface="Times New Roman" pitchFamily="18" charset="0"/>
                <a:cs typeface="Times New Roman" pitchFamily="18" charset="0"/>
              </a:rPr>
              <a:t>4</a:t>
            </a:r>
            <a:endParaRPr lang="ru-RU" sz="2000" kern="1200" dirty="0">
              <a:latin typeface="Times New Roman" pitchFamily="18" charset="0"/>
              <a:cs typeface="Times New Roman" pitchFamily="18" charset="0"/>
            </a:endParaRPr>
          </a:p>
        </p:txBody>
      </p:sp>
      <p:sp>
        <p:nvSpPr>
          <p:cNvPr id="23" name="Полилиния 22"/>
          <p:cNvSpPr/>
          <p:nvPr/>
        </p:nvSpPr>
        <p:spPr>
          <a:xfrm>
            <a:off x="5261836" y="4003735"/>
            <a:ext cx="1071736" cy="397873"/>
          </a:xfrm>
          <a:custGeom>
            <a:avLst/>
            <a:gdLst>
              <a:gd name="connsiteX0" fmla="*/ 0 w 3162591"/>
              <a:gd name="connsiteY0" fmla="*/ 196007 h 1176019"/>
              <a:gd name="connsiteX1" fmla="*/ 57409 w 3162591"/>
              <a:gd name="connsiteY1" fmla="*/ 57409 h 1176019"/>
              <a:gd name="connsiteX2" fmla="*/ 196007 w 3162591"/>
              <a:gd name="connsiteY2" fmla="*/ 0 h 1176019"/>
              <a:gd name="connsiteX3" fmla="*/ 2966584 w 3162591"/>
              <a:gd name="connsiteY3" fmla="*/ 0 h 1176019"/>
              <a:gd name="connsiteX4" fmla="*/ 3105182 w 3162591"/>
              <a:gd name="connsiteY4" fmla="*/ 57409 h 1176019"/>
              <a:gd name="connsiteX5" fmla="*/ 3162591 w 3162591"/>
              <a:gd name="connsiteY5" fmla="*/ 196007 h 1176019"/>
              <a:gd name="connsiteX6" fmla="*/ 3162591 w 3162591"/>
              <a:gd name="connsiteY6" fmla="*/ 980012 h 1176019"/>
              <a:gd name="connsiteX7" fmla="*/ 3105182 w 3162591"/>
              <a:gd name="connsiteY7" fmla="*/ 1118610 h 1176019"/>
              <a:gd name="connsiteX8" fmla="*/ 2966584 w 3162591"/>
              <a:gd name="connsiteY8" fmla="*/ 1176019 h 1176019"/>
              <a:gd name="connsiteX9" fmla="*/ 196007 w 3162591"/>
              <a:gd name="connsiteY9" fmla="*/ 1176019 h 1176019"/>
              <a:gd name="connsiteX10" fmla="*/ 57409 w 3162591"/>
              <a:gd name="connsiteY10" fmla="*/ 1118610 h 1176019"/>
              <a:gd name="connsiteX11" fmla="*/ 0 w 3162591"/>
              <a:gd name="connsiteY11" fmla="*/ 980012 h 1176019"/>
              <a:gd name="connsiteX12" fmla="*/ 0 w 3162591"/>
              <a:gd name="connsiteY12" fmla="*/ 196007 h 117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2591" h="1176019">
                <a:moveTo>
                  <a:pt x="0" y="196007"/>
                </a:moveTo>
                <a:cubicBezTo>
                  <a:pt x="0" y="144023"/>
                  <a:pt x="20651" y="94168"/>
                  <a:pt x="57409" y="57409"/>
                </a:cubicBezTo>
                <a:cubicBezTo>
                  <a:pt x="94168" y="20651"/>
                  <a:pt x="144023" y="0"/>
                  <a:pt x="196007" y="0"/>
                </a:cubicBezTo>
                <a:lnTo>
                  <a:pt x="2966584" y="0"/>
                </a:lnTo>
                <a:cubicBezTo>
                  <a:pt x="3018568" y="0"/>
                  <a:pt x="3068423" y="20651"/>
                  <a:pt x="3105182" y="57409"/>
                </a:cubicBezTo>
                <a:cubicBezTo>
                  <a:pt x="3141940" y="94168"/>
                  <a:pt x="3162591" y="144023"/>
                  <a:pt x="3162591" y="196007"/>
                </a:cubicBezTo>
                <a:lnTo>
                  <a:pt x="3162591" y="980012"/>
                </a:lnTo>
                <a:cubicBezTo>
                  <a:pt x="3162591" y="1031996"/>
                  <a:pt x="3141940" y="1081851"/>
                  <a:pt x="3105182" y="1118610"/>
                </a:cubicBezTo>
                <a:cubicBezTo>
                  <a:pt x="3068424" y="1155368"/>
                  <a:pt x="3018568" y="1176019"/>
                  <a:pt x="2966584" y="1176019"/>
                </a:cubicBezTo>
                <a:lnTo>
                  <a:pt x="196007" y="1176019"/>
                </a:lnTo>
                <a:cubicBezTo>
                  <a:pt x="144023" y="1176019"/>
                  <a:pt x="94168" y="1155368"/>
                  <a:pt x="57409" y="1118610"/>
                </a:cubicBezTo>
                <a:cubicBezTo>
                  <a:pt x="20651" y="1081852"/>
                  <a:pt x="0" y="1031996"/>
                  <a:pt x="0" y="980012"/>
                </a:cubicBezTo>
                <a:lnTo>
                  <a:pt x="0" y="196007"/>
                </a:lnTo>
                <a:close/>
              </a:path>
            </a:pathLst>
          </a:custGeom>
          <a:effectLst>
            <a:outerShdw blurRad="50800" dist="50800" dir="5400000" algn="ctr" rotWithShape="0">
              <a:schemeClr val="tx1"/>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3629" tIns="175519" rIns="293629" bIns="175519" numCol="1" spcCol="1270" anchor="ctr" anchorCtr="0">
            <a:noAutofit/>
          </a:bodyPr>
          <a:lstStyle/>
          <a:p>
            <a:pPr lvl="0" algn="ctr" defTabSz="2755900">
              <a:lnSpc>
                <a:spcPct val="90000"/>
              </a:lnSpc>
              <a:spcBef>
                <a:spcPct val="0"/>
              </a:spcBef>
              <a:spcAft>
                <a:spcPct val="35000"/>
              </a:spcAft>
            </a:pPr>
            <a:r>
              <a:rPr lang="ru-RU" sz="2000" dirty="0">
                <a:latin typeface="Times New Roman" pitchFamily="18" charset="0"/>
                <a:cs typeface="Times New Roman" pitchFamily="18" charset="0"/>
              </a:rPr>
              <a:t>5</a:t>
            </a:r>
            <a:endParaRPr lang="ru-RU" sz="2000" kern="1200" dirty="0">
              <a:latin typeface="Times New Roman" pitchFamily="18" charset="0"/>
              <a:cs typeface="Times New Roman" pitchFamily="18" charset="0"/>
            </a:endParaRPr>
          </a:p>
        </p:txBody>
      </p:sp>
      <p:sp>
        <p:nvSpPr>
          <p:cNvPr id="24" name="Полилиния 23"/>
          <p:cNvSpPr/>
          <p:nvPr/>
        </p:nvSpPr>
        <p:spPr>
          <a:xfrm>
            <a:off x="5261836" y="4959781"/>
            <a:ext cx="1089018" cy="390666"/>
          </a:xfrm>
          <a:custGeom>
            <a:avLst/>
            <a:gdLst>
              <a:gd name="connsiteX0" fmla="*/ 0 w 3162591"/>
              <a:gd name="connsiteY0" fmla="*/ 196007 h 1176019"/>
              <a:gd name="connsiteX1" fmla="*/ 57409 w 3162591"/>
              <a:gd name="connsiteY1" fmla="*/ 57409 h 1176019"/>
              <a:gd name="connsiteX2" fmla="*/ 196007 w 3162591"/>
              <a:gd name="connsiteY2" fmla="*/ 0 h 1176019"/>
              <a:gd name="connsiteX3" fmla="*/ 2966584 w 3162591"/>
              <a:gd name="connsiteY3" fmla="*/ 0 h 1176019"/>
              <a:gd name="connsiteX4" fmla="*/ 3105182 w 3162591"/>
              <a:gd name="connsiteY4" fmla="*/ 57409 h 1176019"/>
              <a:gd name="connsiteX5" fmla="*/ 3162591 w 3162591"/>
              <a:gd name="connsiteY5" fmla="*/ 196007 h 1176019"/>
              <a:gd name="connsiteX6" fmla="*/ 3162591 w 3162591"/>
              <a:gd name="connsiteY6" fmla="*/ 980012 h 1176019"/>
              <a:gd name="connsiteX7" fmla="*/ 3105182 w 3162591"/>
              <a:gd name="connsiteY7" fmla="*/ 1118610 h 1176019"/>
              <a:gd name="connsiteX8" fmla="*/ 2966584 w 3162591"/>
              <a:gd name="connsiteY8" fmla="*/ 1176019 h 1176019"/>
              <a:gd name="connsiteX9" fmla="*/ 196007 w 3162591"/>
              <a:gd name="connsiteY9" fmla="*/ 1176019 h 1176019"/>
              <a:gd name="connsiteX10" fmla="*/ 57409 w 3162591"/>
              <a:gd name="connsiteY10" fmla="*/ 1118610 h 1176019"/>
              <a:gd name="connsiteX11" fmla="*/ 0 w 3162591"/>
              <a:gd name="connsiteY11" fmla="*/ 980012 h 1176019"/>
              <a:gd name="connsiteX12" fmla="*/ 0 w 3162591"/>
              <a:gd name="connsiteY12" fmla="*/ 196007 h 117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2591" h="1176019">
                <a:moveTo>
                  <a:pt x="0" y="196007"/>
                </a:moveTo>
                <a:cubicBezTo>
                  <a:pt x="0" y="144023"/>
                  <a:pt x="20651" y="94168"/>
                  <a:pt x="57409" y="57409"/>
                </a:cubicBezTo>
                <a:cubicBezTo>
                  <a:pt x="94168" y="20651"/>
                  <a:pt x="144023" y="0"/>
                  <a:pt x="196007" y="0"/>
                </a:cubicBezTo>
                <a:lnTo>
                  <a:pt x="2966584" y="0"/>
                </a:lnTo>
                <a:cubicBezTo>
                  <a:pt x="3018568" y="0"/>
                  <a:pt x="3068423" y="20651"/>
                  <a:pt x="3105182" y="57409"/>
                </a:cubicBezTo>
                <a:cubicBezTo>
                  <a:pt x="3141940" y="94168"/>
                  <a:pt x="3162591" y="144023"/>
                  <a:pt x="3162591" y="196007"/>
                </a:cubicBezTo>
                <a:lnTo>
                  <a:pt x="3162591" y="980012"/>
                </a:lnTo>
                <a:cubicBezTo>
                  <a:pt x="3162591" y="1031996"/>
                  <a:pt x="3141940" y="1081851"/>
                  <a:pt x="3105182" y="1118610"/>
                </a:cubicBezTo>
                <a:cubicBezTo>
                  <a:pt x="3068424" y="1155368"/>
                  <a:pt x="3018568" y="1176019"/>
                  <a:pt x="2966584" y="1176019"/>
                </a:cubicBezTo>
                <a:lnTo>
                  <a:pt x="196007" y="1176019"/>
                </a:lnTo>
                <a:cubicBezTo>
                  <a:pt x="144023" y="1176019"/>
                  <a:pt x="94168" y="1155368"/>
                  <a:pt x="57409" y="1118610"/>
                </a:cubicBezTo>
                <a:cubicBezTo>
                  <a:pt x="20651" y="1081852"/>
                  <a:pt x="0" y="1031996"/>
                  <a:pt x="0" y="980012"/>
                </a:cubicBezTo>
                <a:lnTo>
                  <a:pt x="0" y="196007"/>
                </a:lnTo>
                <a:close/>
              </a:path>
            </a:pathLst>
          </a:custGeom>
          <a:effectLst>
            <a:outerShdw blurRad="50800" dist="50800" dir="5400000" algn="ctr" rotWithShape="0">
              <a:schemeClr val="tx1"/>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3629" tIns="175519" rIns="293629" bIns="175519" numCol="1" spcCol="1270" anchor="ctr" anchorCtr="0">
            <a:noAutofit/>
          </a:bodyPr>
          <a:lstStyle/>
          <a:p>
            <a:pPr lvl="0" algn="ctr" defTabSz="2755900">
              <a:lnSpc>
                <a:spcPct val="90000"/>
              </a:lnSpc>
              <a:spcBef>
                <a:spcPct val="0"/>
              </a:spcBef>
              <a:spcAft>
                <a:spcPct val="35000"/>
              </a:spcAft>
            </a:pPr>
            <a:r>
              <a:rPr lang="ru-RU" sz="2000" dirty="0">
                <a:latin typeface="Times New Roman" pitchFamily="18" charset="0"/>
                <a:cs typeface="Times New Roman" pitchFamily="18" charset="0"/>
              </a:rPr>
              <a:t>6</a:t>
            </a:r>
            <a:endParaRPr lang="ru-RU" sz="2000" kern="1200" dirty="0">
              <a:latin typeface="Times New Roman" pitchFamily="18" charset="0"/>
              <a:cs typeface="Times New Roman" pitchFamily="18" charset="0"/>
            </a:endParaRPr>
          </a:p>
        </p:txBody>
      </p:sp>
      <p:sp>
        <p:nvSpPr>
          <p:cNvPr id="25" name="Прямоугольник 24"/>
          <p:cNvSpPr/>
          <p:nvPr/>
        </p:nvSpPr>
        <p:spPr>
          <a:xfrm>
            <a:off x="5261836" y="2632447"/>
            <a:ext cx="3694268" cy="342329"/>
          </a:xfrm>
          <a:prstGeom prst="rect">
            <a:avLst/>
          </a:prstGeom>
          <a:solidFill>
            <a:schemeClr val="accent2">
              <a:lumMod val="60000"/>
              <a:lumOff val="40000"/>
            </a:schemeClr>
          </a:solidFill>
          <a:ln>
            <a:noFill/>
          </a:ln>
          <a:effectLst>
            <a:outerShdw blurRad="50800" dist="50800" dir="5400000" algn="ctr" rotWithShape="0">
              <a:schemeClr val="tx1"/>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2755900">
              <a:lnSpc>
                <a:spcPct val="90000"/>
              </a:lnSpc>
              <a:spcAft>
                <a:spcPct val="35000"/>
              </a:spcAft>
            </a:pPr>
            <a:r>
              <a:rPr lang="ru-RU" sz="2000" dirty="0" smtClean="0">
                <a:solidFill>
                  <a:schemeClr val="tx1"/>
                </a:solidFill>
                <a:latin typeface="Times New Roman" pitchFamily="18" charset="0"/>
                <a:cs typeface="Times New Roman" pitchFamily="18" charset="0"/>
              </a:rPr>
              <a:t>Гос. тайна</a:t>
            </a:r>
            <a:endParaRPr lang="ru-RU" sz="2000" dirty="0">
              <a:solidFill>
                <a:schemeClr val="tx1"/>
              </a:solidFill>
              <a:latin typeface="Times New Roman" pitchFamily="18" charset="0"/>
              <a:cs typeface="Times New Roman" pitchFamily="18" charset="0"/>
            </a:endParaRPr>
          </a:p>
        </p:txBody>
      </p:sp>
      <p:sp>
        <p:nvSpPr>
          <p:cNvPr id="26" name="Прямоугольник 25"/>
          <p:cNvSpPr/>
          <p:nvPr/>
        </p:nvSpPr>
        <p:spPr>
          <a:xfrm>
            <a:off x="5266550" y="5494787"/>
            <a:ext cx="3689554" cy="394011"/>
          </a:xfrm>
          <a:prstGeom prst="rect">
            <a:avLst/>
          </a:prstGeom>
          <a:solidFill>
            <a:schemeClr val="accent2">
              <a:lumMod val="60000"/>
              <a:lumOff val="40000"/>
            </a:schemeClr>
          </a:solidFill>
          <a:ln>
            <a:noFill/>
          </a:ln>
          <a:effectLst>
            <a:outerShdw blurRad="50800" dist="50800" dir="5400000" algn="ctr" rotWithShape="0">
              <a:schemeClr val="tx1"/>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2755900">
              <a:lnSpc>
                <a:spcPct val="90000"/>
              </a:lnSpc>
              <a:spcAft>
                <a:spcPct val="35000"/>
              </a:spcAft>
            </a:pPr>
            <a:r>
              <a:rPr lang="ru-RU" sz="2000" dirty="0" smtClean="0">
                <a:solidFill>
                  <a:schemeClr val="tx1"/>
                </a:solidFill>
                <a:latin typeface="Times New Roman" pitchFamily="18" charset="0"/>
                <a:cs typeface="Times New Roman" pitchFamily="18" charset="0"/>
              </a:rPr>
              <a:t>3,4 ГИС (</a:t>
            </a:r>
            <a:r>
              <a:rPr lang="ru-RU" sz="2000" dirty="0" err="1" smtClean="0">
                <a:solidFill>
                  <a:schemeClr val="tx1"/>
                </a:solidFill>
                <a:latin typeface="Times New Roman" pitchFamily="18" charset="0"/>
                <a:cs typeface="Times New Roman" pitchFamily="18" charset="0"/>
              </a:rPr>
              <a:t>ИСПДн</a:t>
            </a:r>
            <a:r>
              <a:rPr lang="ru-RU" sz="2000" dirty="0" smtClean="0">
                <a:solidFill>
                  <a:schemeClr val="tx1"/>
                </a:solidFill>
                <a:latin typeface="Times New Roman" pitchFamily="18" charset="0"/>
                <a:cs typeface="Times New Roman" pitchFamily="18" charset="0"/>
              </a:rPr>
              <a:t>), 3 АСУ  ТП</a:t>
            </a:r>
            <a:endParaRPr lang="ru-RU" sz="2000" dirty="0">
              <a:solidFill>
                <a:schemeClr val="tx1"/>
              </a:solidFill>
              <a:latin typeface="Times New Roman" pitchFamily="18" charset="0"/>
              <a:cs typeface="Times New Roman" pitchFamily="18" charset="0"/>
            </a:endParaRPr>
          </a:p>
        </p:txBody>
      </p:sp>
      <p:sp>
        <p:nvSpPr>
          <p:cNvPr id="27" name="Прямоугольник 26"/>
          <p:cNvSpPr/>
          <p:nvPr/>
        </p:nvSpPr>
        <p:spPr>
          <a:xfrm>
            <a:off x="5261836" y="4484924"/>
            <a:ext cx="3694268" cy="384236"/>
          </a:xfrm>
          <a:prstGeom prst="rect">
            <a:avLst/>
          </a:prstGeom>
          <a:solidFill>
            <a:schemeClr val="accent2">
              <a:lumMod val="60000"/>
              <a:lumOff val="40000"/>
            </a:schemeClr>
          </a:solidFill>
          <a:ln>
            <a:noFill/>
          </a:ln>
          <a:effectLst>
            <a:outerShdw blurRad="50800" dist="50800" dir="5400000" algn="ctr" rotWithShape="0">
              <a:schemeClr val="tx1"/>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2755900">
              <a:lnSpc>
                <a:spcPct val="90000"/>
              </a:lnSpc>
              <a:spcAft>
                <a:spcPct val="35000"/>
              </a:spcAft>
            </a:pPr>
            <a:r>
              <a:rPr lang="ru-RU" sz="2000" dirty="0" smtClean="0">
                <a:solidFill>
                  <a:schemeClr val="tx1"/>
                </a:solidFill>
                <a:latin typeface="Times New Roman" pitchFamily="18" charset="0"/>
                <a:cs typeface="Times New Roman" pitchFamily="18" charset="0"/>
              </a:rPr>
              <a:t>2 ГИС (</a:t>
            </a:r>
            <a:r>
              <a:rPr lang="ru-RU" sz="2000" dirty="0" err="1" smtClean="0">
                <a:solidFill>
                  <a:schemeClr val="tx1"/>
                </a:solidFill>
                <a:latin typeface="Times New Roman" pitchFamily="18" charset="0"/>
                <a:cs typeface="Times New Roman" pitchFamily="18" charset="0"/>
              </a:rPr>
              <a:t>ИСПДн</a:t>
            </a:r>
            <a:r>
              <a:rPr lang="ru-RU" sz="2000" dirty="0" smtClean="0">
                <a:solidFill>
                  <a:schemeClr val="tx1"/>
                </a:solidFill>
                <a:latin typeface="Times New Roman" pitchFamily="18" charset="0"/>
                <a:cs typeface="Times New Roman" pitchFamily="18" charset="0"/>
              </a:rPr>
              <a:t>), 2 АСУ  ТП</a:t>
            </a:r>
            <a:endParaRPr lang="ru-RU" sz="2000" dirty="0">
              <a:solidFill>
                <a:schemeClr val="tx1"/>
              </a:solidFill>
              <a:latin typeface="Times New Roman" pitchFamily="18" charset="0"/>
              <a:cs typeface="Times New Roman" pitchFamily="18" charset="0"/>
            </a:endParaRPr>
          </a:p>
        </p:txBody>
      </p:sp>
      <p:sp>
        <p:nvSpPr>
          <p:cNvPr id="28" name="Прямоугольник 27"/>
          <p:cNvSpPr/>
          <p:nvPr/>
        </p:nvSpPr>
        <p:spPr>
          <a:xfrm>
            <a:off x="5244554" y="3536777"/>
            <a:ext cx="3711550" cy="396132"/>
          </a:xfrm>
          <a:prstGeom prst="rect">
            <a:avLst/>
          </a:prstGeom>
          <a:solidFill>
            <a:schemeClr val="accent2">
              <a:lumMod val="60000"/>
              <a:lumOff val="40000"/>
            </a:schemeClr>
          </a:solidFill>
          <a:ln>
            <a:noFill/>
          </a:ln>
          <a:effectLst>
            <a:outerShdw blurRad="50800" dist="50800" dir="5400000" algn="ctr" rotWithShape="0">
              <a:schemeClr val="tx1"/>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2755900">
              <a:lnSpc>
                <a:spcPct val="90000"/>
              </a:lnSpc>
              <a:spcAft>
                <a:spcPct val="35000"/>
              </a:spcAft>
            </a:pPr>
            <a:r>
              <a:rPr lang="ru-RU" sz="2000" dirty="0" smtClean="0">
                <a:solidFill>
                  <a:schemeClr val="tx1"/>
                </a:solidFill>
                <a:latin typeface="Times New Roman" pitchFamily="18" charset="0"/>
                <a:cs typeface="Times New Roman" pitchFamily="18" charset="0"/>
              </a:rPr>
              <a:t>1 ГИС (</a:t>
            </a:r>
            <a:r>
              <a:rPr lang="ru-RU" sz="2000" dirty="0" err="1" smtClean="0">
                <a:solidFill>
                  <a:schemeClr val="tx1"/>
                </a:solidFill>
                <a:latin typeface="Times New Roman" pitchFamily="18" charset="0"/>
                <a:cs typeface="Times New Roman" pitchFamily="18" charset="0"/>
              </a:rPr>
              <a:t>ИСПДн</a:t>
            </a:r>
            <a:r>
              <a:rPr lang="ru-RU" sz="2000" dirty="0" smtClean="0">
                <a:solidFill>
                  <a:schemeClr val="tx1"/>
                </a:solidFill>
                <a:latin typeface="Times New Roman" pitchFamily="18" charset="0"/>
                <a:cs typeface="Times New Roman" pitchFamily="18" charset="0"/>
              </a:rPr>
              <a:t>), 1 АСУ  ТП</a:t>
            </a:r>
            <a:endParaRPr lang="ru-RU"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322893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 y="-27384"/>
            <a:ext cx="9144032" cy="953868"/>
          </a:xfrm>
          <a:effectLst>
            <a:outerShdw blurRad="50800" dist="50800" dir="54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a:normAutofit/>
          </a:bodyPr>
          <a:lstStyle/>
          <a:p>
            <a:pPr fontAlgn="auto">
              <a:spcAft>
                <a:spcPts val="0"/>
              </a:spcAft>
              <a:defRPr/>
            </a:pPr>
            <a:r>
              <a:rPr lang="ru-RU" sz="3000" b="1" dirty="0" smtClean="0">
                <a:ln w="3175" cap="rnd">
                  <a:solidFill>
                    <a:schemeClr val="tx1"/>
                  </a:solidFill>
                </a:ln>
                <a:blipFill>
                  <a:blip r:embed="rId3"/>
                  <a:tile tx="0" ty="0" sx="100000" sy="100000" flip="none" algn="tl"/>
                </a:blipFill>
                <a:effectLst>
                  <a:outerShdw blurRad="50800" dist="50800" dir="5400000" algn="ctr" rotWithShape="0">
                    <a:schemeClr val="tx1"/>
                  </a:outerShdw>
                </a:effectLst>
                <a:latin typeface="+mn-lt"/>
                <a:ea typeface="+mn-ea"/>
                <a:cs typeface="+mn-cs"/>
              </a:rPr>
              <a:t>ТРЕБОВАНИЯ БЕЗОПАСНОСТИ ИНФОРМАЦИИ К ОПЕРАЦИОННЫМ СИСТЕМАМ</a:t>
            </a:r>
            <a:endParaRPr lang="ru-RU" sz="3000" b="1" dirty="0">
              <a:ln w="3175" cap="rnd">
                <a:solidFill>
                  <a:schemeClr val="tx1"/>
                </a:solidFill>
              </a:ln>
              <a:blipFill>
                <a:blip r:embed="rId3"/>
                <a:tile tx="0" ty="0" sx="100000" sy="100000" flip="none" algn="tl"/>
              </a:blipFill>
              <a:effectLst>
                <a:outerShdw blurRad="50800" dist="50800" dir="5400000" algn="ctr" rotWithShape="0">
                  <a:schemeClr val="tx1"/>
                </a:outerShdw>
              </a:effectLst>
              <a:latin typeface="+mn-lt"/>
              <a:ea typeface="+mn-ea"/>
              <a:cs typeface="+mn-cs"/>
            </a:endParaRPr>
          </a:p>
        </p:txBody>
      </p:sp>
      <p:sp>
        <p:nvSpPr>
          <p:cNvPr id="3" name="Номер слайда 2"/>
          <p:cNvSpPr>
            <a:spLocks noGrp="1"/>
          </p:cNvSpPr>
          <p:nvPr>
            <p:ph type="sldNum" sz="quarter" idx="12"/>
          </p:nvPr>
        </p:nvSpPr>
        <p:spPr/>
        <p:txBody>
          <a:bodyPr/>
          <a:lstStyle/>
          <a:p>
            <a:fld id="{2184BAAF-55CF-4AB3-BDD1-1D37C98C2ACE}" type="slidenum">
              <a:rPr lang="ru-RU" smtClean="0"/>
              <a:pPr/>
              <a:t>79</a:t>
            </a:fld>
            <a:endParaRPr lang="ru-RU"/>
          </a:p>
        </p:txBody>
      </p:sp>
      <p:sp>
        <p:nvSpPr>
          <p:cNvPr id="4" name="Прямоугольник 3"/>
          <p:cNvSpPr/>
          <p:nvPr/>
        </p:nvSpPr>
        <p:spPr>
          <a:xfrm>
            <a:off x="7605" y="1017919"/>
            <a:ext cx="5454352" cy="369332"/>
          </a:xfrm>
          <a:prstGeom prst="rect">
            <a:avLst/>
          </a:prstGeom>
        </p:spPr>
        <p:txBody>
          <a:bodyPr wrap="square">
            <a:spAutoFit/>
          </a:bodyPr>
          <a:lstStyle/>
          <a:p>
            <a:r>
              <a:rPr lang="ru-RU" b="1" i="1" dirty="0" smtClean="0">
                <a:solidFill>
                  <a:srgbClr val="000000"/>
                </a:solidFill>
                <a:latin typeface="Times New Roman" pitchFamily="18" charset="0"/>
                <a:cs typeface="Times New Roman" pitchFamily="18" charset="0"/>
              </a:rPr>
              <a:t>Приказ </a:t>
            </a:r>
            <a:r>
              <a:rPr lang="ru-RU" b="1" i="1" dirty="0">
                <a:solidFill>
                  <a:srgbClr val="000000"/>
                </a:solidFill>
                <a:latin typeface="Times New Roman" pitchFamily="18" charset="0"/>
                <a:cs typeface="Times New Roman" pitchFamily="18" charset="0"/>
              </a:rPr>
              <a:t>ФСТЭК России </a:t>
            </a:r>
            <a:r>
              <a:rPr lang="ru-RU" b="1" i="1" dirty="0" smtClean="0">
                <a:solidFill>
                  <a:srgbClr val="000000"/>
                </a:solidFill>
                <a:latin typeface="Times New Roman" pitchFamily="18" charset="0"/>
                <a:cs typeface="Times New Roman" pitchFamily="18" charset="0"/>
              </a:rPr>
              <a:t>№</a:t>
            </a:r>
            <a:r>
              <a:rPr lang="ru-RU" dirty="0">
                <a:solidFill>
                  <a:srgbClr val="000000"/>
                </a:solidFill>
                <a:latin typeface="Times New Roman" pitchFamily="18" charset="0"/>
                <a:cs typeface="Times New Roman" pitchFamily="18" charset="0"/>
              </a:rPr>
              <a:t> </a:t>
            </a:r>
            <a:r>
              <a:rPr lang="ru-RU" b="1" i="1" dirty="0">
                <a:solidFill>
                  <a:srgbClr val="000000"/>
                </a:solidFill>
                <a:latin typeface="Times New Roman" pitchFamily="18" charset="0"/>
                <a:cs typeface="Times New Roman" pitchFamily="18" charset="0"/>
              </a:rPr>
              <a:t>119, с 1 июня </a:t>
            </a:r>
            <a:r>
              <a:rPr lang="ru-RU" b="1" i="1" dirty="0" smtClean="0">
                <a:solidFill>
                  <a:srgbClr val="000000"/>
                </a:solidFill>
                <a:latin typeface="Times New Roman" pitchFamily="18" charset="0"/>
                <a:cs typeface="Times New Roman" pitchFamily="18" charset="0"/>
              </a:rPr>
              <a:t>2017 </a:t>
            </a:r>
            <a:r>
              <a:rPr lang="ru-RU" b="1" i="1" dirty="0">
                <a:solidFill>
                  <a:srgbClr val="000000"/>
                </a:solidFill>
                <a:latin typeface="Times New Roman" pitchFamily="18" charset="0"/>
                <a:cs typeface="Times New Roman" pitchFamily="18" charset="0"/>
              </a:rPr>
              <a:t>г.</a:t>
            </a:r>
            <a:endParaRPr lang="ru-RU" b="1" i="1" dirty="0"/>
          </a:p>
        </p:txBody>
      </p:sp>
      <p:grpSp>
        <p:nvGrpSpPr>
          <p:cNvPr id="6" name="Группа 5"/>
          <p:cNvGrpSpPr/>
          <p:nvPr/>
        </p:nvGrpSpPr>
        <p:grpSpPr>
          <a:xfrm>
            <a:off x="251520" y="2098274"/>
            <a:ext cx="4752528" cy="1370450"/>
            <a:chOff x="179513" y="551369"/>
            <a:chExt cx="8784974" cy="3645658"/>
          </a:xfrm>
          <a:effectLst>
            <a:outerShdw blurRad="50800" dist="50800" dir="5400000" algn="ctr" rotWithShape="0">
              <a:schemeClr val="tx1"/>
            </a:outerShdw>
          </a:effectLst>
        </p:grpSpPr>
        <p:sp>
          <p:nvSpPr>
            <p:cNvPr id="7" name="Полилиния 6"/>
            <p:cNvSpPr/>
            <p:nvPr/>
          </p:nvSpPr>
          <p:spPr>
            <a:xfrm>
              <a:off x="1835696" y="668972"/>
              <a:ext cx="7128791" cy="940815"/>
            </a:xfrm>
            <a:custGeom>
              <a:avLst/>
              <a:gdLst>
                <a:gd name="connsiteX0" fmla="*/ 156806 w 940815"/>
                <a:gd name="connsiteY0" fmla="*/ 0 h 5622384"/>
                <a:gd name="connsiteX1" fmla="*/ 784009 w 940815"/>
                <a:gd name="connsiteY1" fmla="*/ 0 h 5622384"/>
                <a:gd name="connsiteX2" fmla="*/ 894888 w 940815"/>
                <a:gd name="connsiteY2" fmla="*/ 45928 h 5622384"/>
                <a:gd name="connsiteX3" fmla="*/ 940815 w 940815"/>
                <a:gd name="connsiteY3" fmla="*/ 156807 h 5622384"/>
                <a:gd name="connsiteX4" fmla="*/ 940815 w 940815"/>
                <a:gd name="connsiteY4" fmla="*/ 5622384 h 5622384"/>
                <a:gd name="connsiteX5" fmla="*/ 940815 w 940815"/>
                <a:gd name="connsiteY5" fmla="*/ 5622384 h 5622384"/>
                <a:gd name="connsiteX6" fmla="*/ 940815 w 940815"/>
                <a:gd name="connsiteY6" fmla="*/ 5622384 h 5622384"/>
                <a:gd name="connsiteX7" fmla="*/ 0 w 940815"/>
                <a:gd name="connsiteY7" fmla="*/ 5622384 h 5622384"/>
                <a:gd name="connsiteX8" fmla="*/ 0 w 940815"/>
                <a:gd name="connsiteY8" fmla="*/ 5622384 h 5622384"/>
                <a:gd name="connsiteX9" fmla="*/ 0 w 940815"/>
                <a:gd name="connsiteY9" fmla="*/ 5622384 h 5622384"/>
                <a:gd name="connsiteX10" fmla="*/ 0 w 940815"/>
                <a:gd name="connsiteY10" fmla="*/ 156806 h 5622384"/>
                <a:gd name="connsiteX11" fmla="*/ 45928 w 940815"/>
                <a:gd name="connsiteY11" fmla="*/ 45927 h 5622384"/>
                <a:gd name="connsiteX12" fmla="*/ 156807 w 940815"/>
                <a:gd name="connsiteY12" fmla="*/ 0 h 5622384"/>
                <a:gd name="connsiteX13" fmla="*/ 156806 w 940815"/>
                <a:gd name="connsiteY13" fmla="*/ 0 h 562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0815" h="5622384">
                  <a:moveTo>
                    <a:pt x="940815" y="937087"/>
                  </a:moveTo>
                  <a:lnTo>
                    <a:pt x="940815" y="4685297"/>
                  </a:lnTo>
                  <a:cubicBezTo>
                    <a:pt x="940815" y="4933830"/>
                    <a:pt x="938050" y="5172180"/>
                    <a:pt x="933130" y="5347918"/>
                  </a:cubicBezTo>
                  <a:cubicBezTo>
                    <a:pt x="928209" y="5523656"/>
                    <a:pt x="921535" y="5622381"/>
                    <a:pt x="914576" y="5622381"/>
                  </a:cubicBezTo>
                  <a:lnTo>
                    <a:pt x="0" y="5622381"/>
                  </a:lnTo>
                  <a:lnTo>
                    <a:pt x="0" y="5622381"/>
                  </a:lnTo>
                  <a:lnTo>
                    <a:pt x="0" y="5622381"/>
                  </a:lnTo>
                  <a:lnTo>
                    <a:pt x="0" y="3"/>
                  </a:lnTo>
                  <a:lnTo>
                    <a:pt x="0" y="3"/>
                  </a:lnTo>
                  <a:lnTo>
                    <a:pt x="0" y="3"/>
                  </a:lnTo>
                  <a:lnTo>
                    <a:pt x="914576" y="3"/>
                  </a:lnTo>
                  <a:cubicBezTo>
                    <a:pt x="921535" y="3"/>
                    <a:pt x="928209" y="98734"/>
                    <a:pt x="933130" y="274472"/>
                  </a:cubicBezTo>
                  <a:cubicBezTo>
                    <a:pt x="938051" y="450210"/>
                    <a:pt x="940815" y="688560"/>
                    <a:pt x="940815" y="937093"/>
                  </a:cubicBezTo>
                  <a:lnTo>
                    <a:pt x="940815" y="937087"/>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2871" tIns="97362" rIns="148797" bIns="97363" numCol="1" spcCol="1270" anchor="ctr" anchorCtr="0">
              <a:noAutofit/>
            </a:bodyPr>
            <a:lstStyle/>
            <a:p>
              <a:pPr marL="228600" lvl="1" indent="-228600" algn="l" defTabSz="1200150">
                <a:lnSpc>
                  <a:spcPct val="90000"/>
                </a:lnSpc>
                <a:spcBef>
                  <a:spcPct val="0"/>
                </a:spcBef>
                <a:spcAft>
                  <a:spcPct val="15000"/>
                </a:spcAft>
              </a:pPr>
              <a:r>
                <a:rPr lang="en-US" sz="2000" kern="12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общего назначения</a:t>
              </a:r>
              <a:endParaRPr lang="ru-RU" sz="2000" kern="1200" dirty="0">
                <a:latin typeface="Times New Roman" pitchFamily="18" charset="0"/>
                <a:cs typeface="Times New Roman" pitchFamily="18" charset="0"/>
              </a:endParaRPr>
            </a:p>
          </p:txBody>
        </p:sp>
        <p:sp>
          <p:nvSpPr>
            <p:cNvPr id="8" name="Полилиния 7"/>
            <p:cNvSpPr/>
            <p:nvPr/>
          </p:nvSpPr>
          <p:spPr>
            <a:xfrm>
              <a:off x="179513" y="551369"/>
              <a:ext cx="1656184" cy="1176017"/>
            </a:xfrm>
            <a:custGeom>
              <a:avLst/>
              <a:gdLst>
                <a:gd name="connsiteX0" fmla="*/ 0 w 3162591"/>
                <a:gd name="connsiteY0" fmla="*/ 196007 h 1176019"/>
                <a:gd name="connsiteX1" fmla="*/ 57409 w 3162591"/>
                <a:gd name="connsiteY1" fmla="*/ 57409 h 1176019"/>
                <a:gd name="connsiteX2" fmla="*/ 196007 w 3162591"/>
                <a:gd name="connsiteY2" fmla="*/ 0 h 1176019"/>
                <a:gd name="connsiteX3" fmla="*/ 2966584 w 3162591"/>
                <a:gd name="connsiteY3" fmla="*/ 0 h 1176019"/>
                <a:gd name="connsiteX4" fmla="*/ 3105182 w 3162591"/>
                <a:gd name="connsiteY4" fmla="*/ 57409 h 1176019"/>
                <a:gd name="connsiteX5" fmla="*/ 3162591 w 3162591"/>
                <a:gd name="connsiteY5" fmla="*/ 196007 h 1176019"/>
                <a:gd name="connsiteX6" fmla="*/ 3162591 w 3162591"/>
                <a:gd name="connsiteY6" fmla="*/ 980012 h 1176019"/>
                <a:gd name="connsiteX7" fmla="*/ 3105182 w 3162591"/>
                <a:gd name="connsiteY7" fmla="*/ 1118610 h 1176019"/>
                <a:gd name="connsiteX8" fmla="*/ 2966584 w 3162591"/>
                <a:gd name="connsiteY8" fmla="*/ 1176019 h 1176019"/>
                <a:gd name="connsiteX9" fmla="*/ 196007 w 3162591"/>
                <a:gd name="connsiteY9" fmla="*/ 1176019 h 1176019"/>
                <a:gd name="connsiteX10" fmla="*/ 57409 w 3162591"/>
                <a:gd name="connsiteY10" fmla="*/ 1118610 h 1176019"/>
                <a:gd name="connsiteX11" fmla="*/ 0 w 3162591"/>
                <a:gd name="connsiteY11" fmla="*/ 980012 h 1176019"/>
                <a:gd name="connsiteX12" fmla="*/ 0 w 3162591"/>
                <a:gd name="connsiteY12" fmla="*/ 196007 h 117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2591" h="1176019">
                  <a:moveTo>
                    <a:pt x="0" y="196007"/>
                  </a:moveTo>
                  <a:cubicBezTo>
                    <a:pt x="0" y="144023"/>
                    <a:pt x="20651" y="94168"/>
                    <a:pt x="57409" y="57409"/>
                  </a:cubicBezTo>
                  <a:cubicBezTo>
                    <a:pt x="94168" y="20651"/>
                    <a:pt x="144023" y="0"/>
                    <a:pt x="196007" y="0"/>
                  </a:cubicBezTo>
                  <a:lnTo>
                    <a:pt x="2966584" y="0"/>
                  </a:lnTo>
                  <a:cubicBezTo>
                    <a:pt x="3018568" y="0"/>
                    <a:pt x="3068423" y="20651"/>
                    <a:pt x="3105182" y="57409"/>
                  </a:cubicBezTo>
                  <a:cubicBezTo>
                    <a:pt x="3141940" y="94168"/>
                    <a:pt x="3162591" y="144023"/>
                    <a:pt x="3162591" y="196007"/>
                  </a:cubicBezTo>
                  <a:lnTo>
                    <a:pt x="3162591" y="980012"/>
                  </a:lnTo>
                  <a:cubicBezTo>
                    <a:pt x="3162591" y="1031996"/>
                    <a:pt x="3141940" y="1081851"/>
                    <a:pt x="3105182" y="1118610"/>
                  </a:cubicBezTo>
                  <a:cubicBezTo>
                    <a:pt x="3068424" y="1155368"/>
                    <a:pt x="3018568" y="1176019"/>
                    <a:pt x="2966584" y="1176019"/>
                  </a:cubicBezTo>
                  <a:lnTo>
                    <a:pt x="196007" y="1176019"/>
                  </a:lnTo>
                  <a:cubicBezTo>
                    <a:pt x="144023" y="1176019"/>
                    <a:pt x="94168" y="1155368"/>
                    <a:pt x="57409" y="1118610"/>
                  </a:cubicBezTo>
                  <a:cubicBezTo>
                    <a:pt x="20651" y="1081852"/>
                    <a:pt x="0" y="1031996"/>
                    <a:pt x="0" y="980012"/>
                  </a:cubicBezTo>
                  <a:lnTo>
                    <a:pt x="0" y="19600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3629" tIns="175519" rIns="293629" bIns="175519" numCol="1" spcCol="1270" anchor="ctr" anchorCtr="0">
              <a:noAutofit/>
            </a:bodyPr>
            <a:lstStyle/>
            <a:p>
              <a:pPr lvl="0" algn="ctr" defTabSz="2755900">
                <a:lnSpc>
                  <a:spcPct val="90000"/>
                </a:lnSpc>
                <a:spcBef>
                  <a:spcPct val="0"/>
                </a:spcBef>
                <a:spcAft>
                  <a:spcPct val="35000"/>
                </a:spcAft>
              </a:pPr>
              <a:r>
                <a:rPr lang="ru-RU" sz="2000" kern="1200" dirty="0" smtClean="0">
                  <a:effectLst>
                    <a:outerShdw blurRad="38100" dist="38100" dir="2700000" algn="tl">
                      <a:srgbClr val="000000">
                        <a:alpha val="43137"/>
                      </a:srgbClr>
                    </a:outerShdw>
                  </a:effectLst>
                  <a:latin typeface="Times New Roman" pitchFamily="18" charset="0"/>
                  <a:cs typeface="Times New Roman" pitchFamily="18" charset="0"/>
                </a:rPr>
                <a:t>А</a:t>
              </a:r>
              <a:endParaRPr lang="ru-RU" sz="2000" kern="12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Полилиния 8"/>
            <p:cNvSpPr/>
            <p:nvPr/>
          </p:nvSpPr>
          <p:spPr>
            <a:xfrm>
              <a:off x="1835696" y="1903792"/>
              <a:ext cx="7128791" cy="940815"/>
            </a:xfrm>
            <a:custGeom>
              <a:avLst/>
              <a:gdLst>
                <a:gd name="connsiteX0" fmla="*/ 156806 w 940815"/>
                <a:gd name="connsiteY0" fmla="*/ 0 h 5622384"/>
                <a:gd name="connsiteX1" fmla="*/ 784009 w 940815"/>
                <a:gd name="connsiteY1" fmla="*/ 0 h 5622384"/>
                <a:gd name="connsiteX2" fmla="*/ 894888 w 940815"/>
                <a:gd name="connsiteY2" fmla="*/ 45928 h 5622384"/>
                <a:gd name="connsiteX3" fmla="*/ 940815 w 940815"/>
                <a:gd name="connsiteY3" fmla="*/ 156807 h 5622384"/>
                <a:gd name="connsiteX4" fmla="*/ 940815 w 940815"/>
                <a:gd name="connsiteY4" fmla="*/ 5622384 h 5622384"/>
                <a:gd name="connsiteX5" fmla="*/ 940815 w 940815"/>
                <a:gd name="connsiteY5" fmla="*/ 5622384 h 5622384"/>
                <a:gd name="connsiteX6" fmla="*/ 940815 w 940815"/>
                <a:gd name="connsiteY6" fmla="*/ 5622384 h 5622384"/>
                <a:gd name="connsiteX7" fmla="*/ 0 w 940815"/>
                <a:gd name="connsiteY7" fmla="*/ 5622384 h 5622384"/>
                <a:gd name="connsiteX8" fmla="*/ 0 w 940815"/>
                <a:gd name="connsiteY8" fmla="*/ 5622384 h 5622384"/>
                <a:gd name="connsiteX9" fmla="*/ 0 w 940815"/>
                <a:gd name="connsiteY9" fmla="*/ 5622384 h 5622384"/>
                <a:gd name="connsiteX10" fmla="*/ 0 w 940815"/>
                <a:gd name="connsiteY10" fmla="*/ 156806 h 5622384"/>
                <a:gd name="connsiteX11" fmla="*/ 45928 w 940815"/>
                <a:gd name="connsiteY11" fmla="*/ 45927 h 5622384"/>
                <a:gd name="connsiteX12" fmla="*/ 156807 w 940815"/>
                <a:gd name="connsiteY12" fmla="*/ 0 h 5622384"/>
                <a:gd name="connsiteX13" fmla="*/ 156806 w 940815"/>
                <a:gd name="connsiteY13" fmla="*/ 0 h 562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0815" h="5622384">
                  <a:moveTo>
                    <a:pt x="940815" y="937087"/>
                  </a:moveTo>
                  <a:lnTo>
                    <a:pt x="940815" y="4685297"/>
                  </a:lnTo>
                  <a:cubicBezTo>
                    <a:pt x="940815" y="4933830"/>
                    <a:pt x="938050" y="5172180"/>
                    <a:pt x="933130" y="5347918"/>
                  </a:cubicBezTo>
                  <a:cubicBezTo>
                    <a:pt x="928209" y="5523656"/>
                    <a:pt x="921535" y="5622381"/>
                    <a:pt x="914576" y="5622381"/>
                  </a:cubicBezTo>
                  <a:lnTo>
                    <a:pt x="0" y="5622381"/>
                  </a:lnTo>
                  <a:lnTo>
                    <a:pt x="0" y="5622381"/>
                  </a:lnTo>
                  <a:lnTo>
                    <a:pt x="0" y="5622381"/>
                  </a:lnTo>
                  <a:lnTo>
                    <a:pt x="0" y="3"/>
                  </a:lnTo>
                  <a:lnTo>
                    <a:pt x="0" y="3"/>
                  </a:lnTo>
                  <a:lnTo>
                    <a:pt x="0" y="3"/>
                  </a:lnTo>
                  <a:lnTo>
                    <a:pt x="914576" y="3"/>
                  </a:lnTo>
                  <a:cubicBezTo>
                    <a:pt x="921535" y="3"/>
                    <a:pt x="928209" y="98734"/>
                    <a:pt x="933130" y="274472"/>
                  </a:cubicBezTo>
                  <a:cubicBezTo>
                    <a:pt x="938051" y="450210"/>
                    <a:pt x="940815" y="688560"/>
                    <a:pt x="940815" y="937093"/>
                  </a:cubicBezTo>
                  <a:lnTo>
                    <a:pt x="940815" y="937087"/>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2871" tIns="97362" rIns="148797" bIns="97363" numCol="1" spcCol="1270" anchor="ctr" anchorCtr="0">
              <a:noAutofit/>
            </a:bodyPr>
            <a:lstStyle/>
            <a:p>
              <a:pPr marL="228600" lvl="1" indent="-228600" algn="l" defTabSz="1200150">
                <a:lnSpc>
                  <a:spcPct val="90000"/>
                </a:lnSpc>
                <a:spcBef>
                  <a:spcPct val="0"/>
                </a:spcBef>
                <a:spcAft>
                  <a:spcPct val="15000"/>
                </a:spcAft>
              </a:pPr>
              <a:r>
                <a:rPr lang="en-US" sz="2000" kern="1200" dirty="0" smtClean="0">
                  <a:latin typeface="Times New Roman" pitchFamily="18" charset="0"/>
                  <a:cs typeface="Times New Roman" pitchFamily="18" charset="0"/>
                </a:rPr>
                <a:t>- </a:t>
              </a:r>
              <a:r>
                <a:rPr lang="ru-RU" sz="2000" kern="1200" dirty="0" smtClean="0">
                  <a:latin typeface="Times New Roman" pitchFamily="18" charset="0"/>
                  <a:cs typeface="Times New Roman" pitchFamily="18" charset="0"/>
                </a:rPr>
                <a:t>встраиваемая</a:t>
              </a:r>
              <a:endParaRPr lang="ru-RU" sz="2000" kern="1200" dirty="0">
                <a:latin typeface="Times New Roman" pitchFamily="18" charset="0"/>
                <a:cs typeface="Times New Roman" pitchFamily="18" charset="0"/>
              </a:endParaRPr>
            </a:p>
          </p:txBody>
        </p:sp>
        <p:sp>
          <p:nvSpPr>
            <p:cNvPr id="10" name="Полилиния 9"/>
            <p:cNvSpPr/>
            <p:nvPr/>
          </p:nvSpPr>
          <p:spPr>
            <a:xfrm>
              <a:off x="179513" y="1786190"/>
              <a:ext cx="1656184" cy="1176017"/>
            </a:xfrm>
            <a:custGeom>
              <a:avLst/>
              <a:gdLst>
                <a:gd name="connsiteX0" fmla="*/ 0 w 3162591"/>
                <a:gd name="connsiteY0" fmla="*/ 196007 h 1176019"/>
                <a:gd name="connsiteX1" fmla="*/ 57409 w 3162591"/>
                <a:gd name="connsiteY1" fmla="*/ 57409 h 1176019"/>
                <a:gd name="connsiteX2" fmla="*/ 196007 w 3162591"/>
                <a:gd name="connsiteY2" fmla="*/ 0 h 1176019"/>
                <a:gd name="connsiteX3" fmla="*/ 2966584 w 3162591"/>
                <a:gd name="connsiteY3" fmla="*/ 0 h 1176019"/>
                <a:gd name="connsiteX4" fmla="*/ 3105182 w 3162591"/>
                <a:gd name="connsiteY4" fmla="*/ 57409 h 1176019"/>
                <a:gd name="connsiteX5" fmla="*/ 3162591 w 3162591"/>
                <a:gd name="connsiteY5" fmla="*/ 196007 h 1176019"/>
                <a:gd name="connsiteX6" fmla="*/ 3162591 w 3162591"/>
                <a:gd name="connsiteY6" fmla="*/ 980012 h 1176019"/>
                <a:gd name="connsiteX7" fmla="*/ 3105182 w 3162591"/>
                <a:gd name="connsiteY7" fmla="*/ 1118610 h 1176019"/>
                <a:gd name="connsiteX8" fmla="*/ 2966584 w 3162591"/>
                <a:gd name="connsiteY8" fmla="*/ 1176019 h 1176019"/>
                <a:gd name="connsiteX9" fmla="*/ 196007 w 3162591"/>
                <a:gd name="connsiteY9" fmla="*/ 1176019 h 1176019"/>
                <a:gd name="connsiteX10" fmla="*/ 57409 w 3162591"/>
                <a:gd name="connsiteY10" fmla="*/ 1118610 h 1176019"/>
                <a:gd name="connsiteX11" fmla="*/ 0 w 3162591"/>
                <a:gd name="connsiteY11" fmla="*/ 980012 h 1176019"/>
                <a:gd name="connsiteX12" fmla="*/ 0 w 3162591"/>
                <a:gd name="connsiteY12" fmla="*/ 196007 h 117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2591" h="1176019">
                  <a:moveTo>
                    <a:pt x="0" y="196007"/>
                  </a:moveTo>
                  <a:cubicBezTo>
                    <a:pt x="0" y="144023"/>
                    <a:pt x="20651" y="94168"/>
                    <a:pt x="57409" y="57409"/>
                  </a:cubicBezTo>
                  <a:cubicBezTo>
                    <a:pt x="94168" y="20651"/>
                    <a:pt x="144023" y="0"/>
                    <a:pt x="196007" y="0"/>
                  </a:cubicBezTo>
                  <a:lnTo>
                    <a:pt x="2966584" y="0"/>
                  </a:lnTo>
                  <a:cubicBezTo>
                    <a:pt x="3018568" y="0"/>
                    <a:pt x="3068423" y="20651"/>
                    <a:pt x="3105182" y="57409"/>
                  </a:cubicBezTo>
                  <a:cubicBezTo>
                    <a:pt x="3141940" y="94168"/>
                    <a:pt x="3162591" y="144023"/>
                    <a:pt x="3162591" y="196007"/>
                  </a:cubicBezTo>
                  <a:lnTo>
                    <a:pt x="3162591" y="980012"/>
                  </a:lnTo>
                  <a:cubicBezTo>
                    <a:pt x="3162591" y="1031996"/>
                    <a:pt x="3141940" y="1081851"/>
                    <a:pt x="3105182" y="1118610"/>
                  </a:cubicBezTo>
                  <a:cubicBezTo>
                    <a:pt x="3068424" y="1155368"/>
                    <a:pt x="3018568" y="1176019"/>
                    <a:pt x="2966584" y="1176019"/>
                  </a:cubicBezTo>
                  <a:lnTo>
                    <a:pt x="196007" y="1176019"/>
                  </a:lnTo>
                  <a:cubicBezTo>
                    <a:pt x="144023" y="1176019"/>
                    <a:pt x="94168" y="1155368"/>
                    <a:pt x="57409" y="1118610"/>
                  </a:cubicBezTo>
                  <a:cubicBezTo>
                    <a:pt x="20651" y="1081852"/>
                    <a:pt x="0" y="1031996"/>
                    <a:pt x="0" y="980012"/>
                  </a:cubicBezTo>
                  <a:lnTo>
                    <a:pt x="0" y="19600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3629" tIns="175519" rIns="293629" bIns="175519" numCol="1" spcCol="1270" anchor="ctr" anchorCtr="0">
              <a:noAutofit/>
            </a:bodyPr>
            <a:lstStyle/>
            <a:p>
              <a:pPr lvl="0" algn="ctr" defTabSz="2755900">
                <a:lnSpc>
                  <a:spcPct val="90000"/>
                </a:lnSpc>
                <a:spcBef>
                  <a:spcPct val="0"/>
                </a:spcBef>
                <a:spcAft>
                  <a:spcPct val="35000"/>
                </a:spcAft>
              </a:pPr>
              <a:r>
                <a:rPr lang="ru-RU" sz="2000" kern="1200" dirty="0" smtClean="0">
                  <a:effectLst>
                    <a:outerShdw blurRad="38100" dist="38100" dir="2700000" algn="tl">
                      <a:srgbClr val="000000">
                        <a:alpha val="43137"/>
                      </a:srgbClr>
                    </a:outerShdw>
                  </a:effectLst>
                  <a:latin typeface="Times New Roman" pitchFamily="18" charset="0"/>
                  <a:cs typeface="Times New Roman" pitchFamily="18" charset="0"/>
                </a:rPr>
                <a:t>Б</a:t>
              </a:r>
              <a:endParaRPr lang="ru-RU" sz="2000" kern="12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Полилиния 10"/>
            <p:cNvSpPr/>
            <p:nvPr/>
          </p:nvSpPr>
          <p:spPr>
            <a:xfrm>
              <a:off x="1835696" y="3138612"/>
              <a:ext cx="7128791" cy="940816"/>
            </a:xfrm>
            <a:custGeom>
              <a:avLst/>
              <a:gdLst>
                <a:gd name="connsiteX0" fmla="*/ 156806 w 940815"/>
                <a:gd name="connsiteY0" fmla="*/ 0 h 5622384"/>
                <a:gd name="connsiteX1" fmla="*/ 784009 w 940815"/>
                <a:gd name="connsiteY1" fmla="*/ 0 h 5622384"/>
                <a:gd name="connsiteX2" fmla="*/ 894888 w 940815"/>
                <a:gd name="connsiteY2" fmla="*/ 45928 h 5622384"/>
                <a:gd name="connsiteX3" fmla="*/ 940815 w 940815"/>
                <a:gd name="connsiteY3" fmla="*/ 156807 h 5622384"/>
                <a:gd name="connsiteX4" fmla="*/ 940815 w 940815"/>
                <a:gd name="connsiteY4" fmla="*/ 5622384 h 5622384"/>
                <a:gd name="connsiteX5" fmla="*/ 940815 w 940815"/>
                <a:gd name="connsiteY5" fmla="*/ 5622384 h 5622384"/>
                <a:gd name="connsiteX6" fmla="*/ 940815 w 940815"/>
                <a:gd name="connsiteY6" fmla="*/ 5622384 h 5622384"/>
                <a:gd name="connsiteX7" fmla="*/ 0 w 940815"/>
                <a:gd name="connsiteY7" fmla="*/ 5622384 h 5622384"/>
                <a:gd name="connsiteX8" fmla="*/ 0 w 940815"/>
                <a:gd name="connsiteY8" fmla="*/ 5622384 h 5622384"/>
                <a:gd name="connsiteX9" fmla="*/ 0 w 940815"/>
                <a:gd name="connsiteY9" fmla="*/ 5622384 h 5622384"/>
                <a:gd name="connsiteX10" fmla="*/ 0 w 940815"/>
                <a:gd name="connsiteY10" fmla="*/ 156806 h 5622384"/>
                <a:gd name="connsiteX11" fmla="*/ 45928 w 940815"/>
                <a:gd name="connsiteY11" fmla="*/ 45927 h 5622384"/>
                <a:gd name="connsiteX12" fmla="*/ 156807 w 940815"/>
                <a:gd name="connsiteY12" fmla="*/ 0 h 5622384"/>
                <a:gd name="connsiteX13" fmla="*/ 156806 w 940815"/>
                <a:gd name="connsiteY13" fmla="*/ 0 h 562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0815" h="5622384">
                  <a:moveTo>
                    <a:pt x="940815" y="937087"/>
                  </a:moveTo>
                  <a:lnTo>
                    <a:pt x="940815" y="4685297"/>
                  </a:lnTo>
                  <a:cubicBezTo>
                    <a:pt x="940815" y="4933830"/>
                    <a:pt x="938050" y="5172180"/>
                    <a:pt x="933130" y="5347918"/>
                  </a:cubicBezTo>
                  <a:cubicBezTo>
                    <a:pt x="928209" y="5523656"/>
                    <a:pt x="921535" y="5622381"/>
                    <a:pt x="914576" y="5622381"/>
                  </a:cubicBezTo>
                  <a:lnTo>
                    <a:pt x="0" y="5622381"/>
                  </a:lnTo>
                  <a:lnTo>
                    <a:pt x="0" y="5622381"/>
                  </a:lnTo>
                  <a:lnTo>
                    <a:pt x="0" y="5622381"/>
                  </a:lnTo>
                  <a:lnTo>
                    <a:pt x="0" y="3"/>
                  </a:lnTo>
                  <a:lnTo>
                    <a:pt x="0" y="3"/>
                  </a:lnTo>
                  <a:lnTo>
                    <a:pt x="0" y="3"/>
                  </a:lnTo>
                  <a:lnTo>
                    <a:pt x="914576" y="3"/>
                  </a:lnTo>
                  <a:cubicBezTo>
                    <a:pt x="921535" y="3"/>
                    <a:pt x="928209" y="98734"/>
                    <a:pt x="933130" y="274472"/>
                  </a:cubicBezTo>
                  <a:cubicBezTo>
                    <a:pt x="938051" y="450210"/>
                    <a:pt x="940815" y="688560"/>
                    <a:pt x="940815" y="937093"/>
                  </a:cubicBezTo>
                  <a:lnTo>
                    <a:pt x="940815" y="937087"/>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2871" tIns="97363" rIns="148797" bIns="97362" numCol="1" spcCol="1270" anchor="ctr" anchorCtr="0">
              <a:noAutofit/>
            </a:bodyPr>
            <a:lstStyle/>
            <a:p>
              <a:pPr marL="228600" lvl="1" indent="-228600" algn="l" defTabSz="1200150">
                <a:lnSpc>
                  <a:spcPct val="90000"/>
                </a:lnSpc>
                <a:spcBef>
                  <a:spcPct val="0"/>
                </a:spcBef>
                <a:spcAft>
                  <a:spcPct val="15000"/>
                </a:spcAft>
              </a:pPr>
              <a:r>
                <a:rPr lang="en-US" sz="2000" kern="12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р</a:t>
              </a:r>
              <a:r>
                <a:rPr lang="ru-RU" sz="2000" dirty="0" smtClean="0">
                  <a:latin typeface="Times New Roman" pitchFamily="18" charset="0"/>
                  <a:cs typeface="Times New Roman" pitchFamily="18" charset="0"/>
                </a:rPr>
                <a:t>еального времени</a:t>
              </a:r>
              <a:endParaRPr lang="ru-RU" sz="2000" kern="1200" dirty="0">
                <a:latin typeface="Times New Roman" pitchFamily="18" charset="0"/>
                <a:cs typeface="Times New Roman" pitchFamily="18" charset="0"/>
              </a:endParaRPr>
            </a:p>
          </p:txBody>
        </p:sp>
        <p:sp>
          <p:nvSpPr>
            <p:cNvPr id="12" name="Полилиния 11"/>
            <p:cNvSpPr/>
            <p:nvPr/>
          </p:nvSpPr>
          <p:spPr>
            <a:xfrm>
              <a:off x="179513" y="3021010"/>
              <a:ext cx="1656184" cy="1176017"/>
            </a:xfrm>
            <a:custGeom>
              <a:avLst/>
              <a:gdLst>
                <a:gd name="connsiteX0" fmla="*/ 0 w 3162591"/>
                <a:gd name="connsiteY0" fmla="*/ 196007 h 1176019"/>
                <a:gd name="connsiteX1" fmla="*/ 57409 w 3162591"/>
                <a:gd name="connsiteY1" fmla="*/ 57409 h 1176019"/>
                <a:gd name="connsiteX2" fmla="*/ 196007 w 3162591"/>
                <a:gd name="connsiteY2" fmla="*/ 0 h 1176019"/>
                <a:gd name="connsiteX3" fmla="*/ 2966584 w 3162591"/>
                <a:gd name="connsiteY3" fmla="*/ 0 h 1176019"/>
                <a:gd name="connsiteX4" fmla="*/ 3105182 w 3162591"/>
                <a:gd name="connsiteY4" fmla="*/ 57409 h 1176019"/>
                <a:gd name="connsiteX5" fmla="*/ 3162591 w 3162591"/>
                <a:gd name="connsiteY5" fmla="*/ 196007 h 1176019"/>
                <a:gd name="connsiteX6" fmla="*/ 3162591 w 3162591"/>
                <a:gd name="connsiteY6" fmla="*/ 980012 h 1176019"/>
                <a:gd name="connsiteX7" fmla="*/ 3105182 w 3162591"/>
                <a:gd name="connsiteY7" fmla="*/ 1118610 h 1176019"/>
                <a:gd name="connsiteX8" fmla="*/ 2966584 w 3162591"/>
                <a:gd name="connsiteY8" fmla="*/ 1176019 h 1176019"/>
                <a:gd name="connsiteX9" fmla="*/ 196007 w 3162591"/>
                <a:gd name="connsiteY9" fmla="*/ 1176019 h 1176019"/>
                <a:gd name="connsiteX10" fmla="*/ 57409 w 3162591"/>
                <a:gd name="connsiteY10" fmla="*/ 1118610 h 1176019"/>
                <a:gd name="connsiteX11" fmla="*/ 0 w 3162591"/>
                <a:gd name="connsiteY11" fmla="*/ 980012 h 1176019"/>
                <a:gd name="connsiteX12" fmla="*/ 0 w 3162591"/>
                <a:gd name="connsiteY12" fmla="*/ 196007 h 117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2591" h="1176019">
                  <a:moveTo>
                    <a:pt x="0" y="196007"/>
                  </a:moveTo>
                  <a:cubicBezTo>
                    <a:pt x="0" y="144023"/>
                    <a:pt x="20651" y="94168"/>
                    <a:pt x="57409" y="57409"/>
                  </a:cubicBezTo>
                  <a:cubicBezTo>
                    <a:pt x="94168" y="20651"/>
                    <a:pt x="144023" y="0"/>
                    <a:pt x="196007" y="0"/>
                  </a:cubicBezTo>
                  <a:lnTo>
                    <a:pt x="2966584" y="0"/>
                  </a:lnTo>
                  <a:cubicBezTo>
                    <a:pt x="3018568" y="0"/>
                    <a:pt x="3068423" y="20651"/>
                    <a:pt x="3105182" y="57409"/>
                  </a:cubicBezTo>
                  <a:cubicBezTo>
                    <a:pt x="3141940" y="94168"/>
                    <a:pt x="3162591" y="144023"/>
                    <a:pt x="3162591" y="196007"/>
                  </a:cubicBezTo>
                  <a:lnTo>
                    <a:pt x="3162591" y="980012"/>
                  </a:lnTo>
                  <a:cubicBezTo>
                    <a:pt x="3162591" y="1031996"/>
                    <a:pt x="3141940" y="1081851"/>
                    <a:pt x="3105182" y="1118610"/>
                  </a:cubicBezTo>
                  <a:cubicBezTo>
                    <a:pt x="3068424" y="1155368"/>
                    <a:pt x="3018568" y="1176019"/>
                    <a:pt x="2966584" y="1176019"/>
                  </a:cubicBezTo>
                  <a:lnTo>
                    <a:pt x="196007" y="1176019"/>
                  </a:lnTo>
                  <a:cubicBezTo>
                    <a:pt x="144023" y="1176019"/>
                    <a:pt x="94168" y="1155368"/>
                    <a:pt x="57409" y="1118610"/>
                  </a:cubicBezTo>
                  <a:cubicBezTo>
                    <a:pt x="20651" y="1081852"/>
                    <a:pt x="0" y="1031996"/>
                    <a:pt x="0" y="980012"/>
                  </a:cubicBezTo>
                  <a:lnTo>
                    <a:pt x="0" y="19600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3629" tIns="175519" rIns="293629" bIns="175519" numCol="1" spcCol="1270" anchor="ctr" anchorCtr="0">
              <a:noAutofit/>
            </a:bodyPr>
            <a:lstStyle/>
            <a:p>
              <a:pPr lvl="0" algn="ctr" defTabSz="2755900">
                <a:lnSpc>
                  <a:spcPct val="90000"/>
                </a:lnSpc>
                <a:spcBef>
                  <a:spcPct val="0"/>
                </a:spcBef>
                <a:spcAft>
                  <a:spcPct val="35000"/>
                </a:spcAft>
              </a:pPr>
              <a:r>
                <a:rPr lang="ru-RU" sz="2000" kern="1200" dirty="0" smtClean="0">
                  <a:effectLst>
                    <a:outerShdw blurRad="38100" dist="38100" dir="2700000" algn="tl">
                      <a:srgbClr val="000000">
                        <a:alpha val="43137"/>
                      </a:srgbClr>
                    </a:outerShdw>
                  </a:effectLst>
                  <a:latin typeface="Times New Roman" pitchFamily="18" charset="0"/>
                  <a:cs typeface="Times New Roman" pitchFamily="18" charset="0"/>
                </a:rPr>
                <a:t>В</a:t>
              </a:r>
              <a:endParaRPr lang="ru-RU" sz="2000" kern="1200" dirty="0">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17" name="Полилиния 16"/>
          <p:cNvSpPr/>
          <p:nvPr/>
        </p:nvSpPr>
        <p:spPr>
          <a:xfrm>
            <a:off x="251520" y="1467426"/>
            <a:ext cx="1440160" cy="511846"/>
          </a:xfrm>
          <a:custGeom>
            <a:avLst/>
            <a:gdLst>
              <a:gd name="connsiteX0" fmla="*/ 0 w 3162591"/>
              <a:gd name="connsiteY0" fmla="*/ 196007 h 1176019"/>
              <a:gd name="connsiteX1" fmla="*/ 57409 w 3162591"/>
              <a:gd name="connsiteY1" fmla="*/ 57409 h 1176019"/>
              <a:gd name="connsiteX2" fmla="*/ 196007 w 3162591"/>
              <a:gd name="connsiteY2" fmla="*/ 0 h 1176019"/>
              <a:gd name="connsiteX3" fmla="*/ 2966584 w 3162591"/>
              <a:gd name="connsiteY3" fmla="*/ 0 h 1176019"/>
              <a:gd name="connsiteX4" fmla="*/ 3105182 w 3162591"/>
              <a:gd name="connsiteY4" fmla="*/ 57409 h 1176019"/>
              <a:gd name="connsiteX5" fmla="*/ 3162591 w 3162591"/>
              <a:gd name="connsiteY5" fmla="*/ 196007 h 1176019"/>
              <a:gd name="connsiteX6" fmla="*/ 3162591 w 3162591"/>
              <a:gd name="connsiteY6" fmla="*/ 980012 h 1176019"/>
              <a:gd name="connsiteX7" fmla="*/ 3105182 w 3162591"/>
              <a:gd name="connsiteY7" fmla="*/ 1118610 h 1176019"/>
              <a:gd name="connsiteX8" fmla="*/ 2966584 w 3162591"/>
              <a:gd name="connsiteY8" fmla="*/ 1176019 h 1176019"/>
              <a:gd name="connsiteX9" fmla="*/ 196007 w 3162591"/>
              <a:gd name="connsiteY9" fmla="*/ 1176019 h 1176019"/>
              <a:gd name="connsiteX10" fmla="*/ 57409 w 3162591"/>
              <a:gd name="connsiteY10" fmla="*/ 1118610 h 1176019"/>
              <a:gd name="connsiteX11" fmla="*/ 0 w 3162591"/>
              <a:gd name="connsiteY11" fmla="*/ 980012 h 1176019"/>
              <a:gd name="connsiteX12" fmla="*/ 0 w 3162591"/>
              <a:gd name="connsiteY12" fmla="*/ 196007 h 117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2591" h="1176019">
                <a:moveTo>
                  <a:pt x="0" y="196007"/>
                </a:moveTo>
                <a:cubicBezTo>
                  <a:pt x="0" y="144023"/>
                  <a:pt x="20651" y="94168"/>
                  <a:pt x="57409" y="57409"/>
                </a:cubicBezTo>
                <a:cubicBezTo>
                  <a:pt x="94168" y="20651"/>
                  <a:pt x="144023" y="0"/>
                  <a:pt x="196007" y="0"/>
                </a:cubicBezTo>
                <a:lnTo>
                  <a:pt x="2966584" y="0"/>
                </a:lnTo>
                <a:cubicBezTo>
                  <a:pt x="3018568" y="0"/>
                  <a:pt x="3068423" y="20651"/>
                  <a:pt x="3105182" y="57409"/>
                </a:cubicBezTo>
                <a:cubicBezTo>
                  <a:pt x="3141940" y="94168"/>
                  <a:pt x="3162591" y="144023"/>
                  <a:pt x="3162591" y="196007"/>
                </a:cubicBezTo>
                <a:lnTo>
                  <a:pt x="3162591" y="980012"/>
                </a:lnTo>
                <a:cubicBezTo>
                  <a:pt x="3162591" y="1031996"/>
                  <a:pt x="3141940" y="1081851"/>
                  <a:pt x="3105182" y="1118610"/>
                </a:cubicBezTo>
                <a:cubicBezTo>
                  <a:pt x="3068424" y="1155368"/>
                  <a:pt x="3018568" y="1176019"/>
                  <a:pt x="2966584" y="1176019"/>
                </a:cubicBezTo>
                <a:lnTo>
                  <a:pt x="196007" y="1176019"/>
                </a:lnTo>
                <a:cubicBezTo>
                  <a:pt x="144023" y="1176019"/>
                  <a:pt x="94168" y="1155368"/>
                  <a:pt x="57409" y="1118610"/>
                </a:cubicBezTo>
                <a:cubicBezTo>
                  <a:pt x="20651" y="1081852"/>
                  <a:pt x="0" y="1031996"/>
                  <a:pt x="0" y="980012"/>
                </a:cubicBezTo>
                <a:lnTo>
                  <a:pt x="0" y="196007"/>
                </a:lnTo>
                <a:close/>
              </a:path>
            </a:pathLst>
          </a:custGeom>
          <a:effectLst>
            <a:outerShdw blurRad="50800" dist="50800" dir="5400000" algn="ctr" rotWithShape="0">
              <a:schemeClr val="tx1"/>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3629" tIns="175519" rIns="293629" bIns="175519" numCol="1" spcCol="1270" anchor="ctr" anchorCtr="0">
            <a:noAutofit/>
          </a:bodyPr>
          <a:lstStyle/>
          <a:p>
            <a:pPr lvl="0" algn="ctr" defTabSz="2755900">
              <a:lnSpc>
                <a:spcPct val="90000"/>
              </a:lnSpc>
              <a:spcBef>
                <a:spcPct val="0"/>
              </a:spcBef>
              <a:spcAft>
                <a:spcPct val="35000"/>
              </a:spcAft>
            </a:pPr>
            <a:r>
              <a:rPr lang="ru-RU" sz="2400" dirty="0" smtClean="0">
                <a:latin typeface="Times New Roman" pitchFamily="18" charset="0"/>
                <a:cs typeface="Times New Roman" pitchFamily="18" charset="0"/>
              </a:rPr>
              <a:t>Типы</a:t>
            </a:r>
            <a:endParaRPr lang="ru-RU" sz="2400" kern="1200" dirty="0">
              <a:latin typeface="Times New Roman" pitchFamily="18" charset="0"/>
              <a:cs typeface="Times New Roman" pitchFamily="18" charset="0"/>
            </a:endParaRPr>
          </a:p>
        </p:txBody>
      </p:sp>
      <p:sp>
        <p:nvSpPr>
          <p:cNvPr id="18" name="Полилиния 17"/>
          <p:cNvSpPr/>
          <p:nvPr/>
        </p:nvSpPr>
        <p:spPr>
          <a:xfrm>
            <a:off x="5137775" y="1467426"/>
            <a:ext cx="1793304" cy="511846"/>
          </a:xfrm>
          <a:custGeom>
            <a:avLst/>
            <a:gdLst>
              <a:gd name="connsiteX0" fmla="*/ 0 w 3162591"/>
              <a:gd name="connsiteY0" fmla="*/ 196007 h 1176019"/>
              <a:gd name="connsiteX1" fmla="*/ 57409 w 3162591"/>
              <a:gd name="connsiteY1" fmla="*/ 57409 h 1176019"/>
              <a:gd name="connsiteX2" fmla="*/ 196007 w 3162591"/>
              <a:gd name="connsiteY2" fmla="*/ 0 h 1176019"/>
              <a:gd name="connsiteX3" fmla="*/ 2966584 w 3162591"/>
              <a:gd name="connsiteY3" fmla="*/ 0 h 1176019"/>
              <a:gd name="connsiteX4" fmla="*/ 3105182 w 3162591"/>
              <a:gd name="connsiteY4" fmla="*/ 57409 h 1176019"/>
              <a:gd name="connsiteX5" fmla="*/ 3162591 w 3162591"/>
              <a:gd name="connsiteY5" fmla="*/ 196007 h 1176019"/>
              <a:gd name="connsiteX6" fmla="*/ 3162591 w 3162591"/>
              <a:gd name="connsiteY6" fmla="*/ 980012 h 1176019"/>
              <a:gd name="connsiteX7" fmla="*/ 3105182 w 3162591"/>
              <a:gd name="connsiteY7" fmla="*/ 1118610 h 1176019"/>
              <a:gd name="connsiteX8" fmla="*/ 2966584 w 3162591"/>
              <a:gd name="connsiteY8" fmla="*/ 1176019 h 1176019"/>
              <a:gd name="connsiteX9" fmla="*/ 196007 w 3162591"/>
              <a:gd name="connsiteY9" fmla="*/ 1176019 h 1176019"/>
              <a:gd name="connsiteX10" fmla="*/ 57409 w 3162591"/>
              <a:gd name="connsiteY10" fmla="*/ 1118610 h 1176019"/>
              <a:gd name="connsiteX11" fmla="*/ 0 w 3162591"/>
              <a:gd name="connsiteY11" fmla="*/ 980012 h 1176019"/>
              <a:gd name="connsiteX12" fmla="*/ 0 w 3162591"/>
              <a:gd name="connsiteY12" fmla="*/ 196007 h 117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2591" h="1176019">
                <a:moveTo>
                  <a:pt x="0" y="196007"/>
                </a:moveTo>
                <a:cubicBezTo>
                  <a:pt x="0" y="144023"/>
                  <a:pt x="20651" y="94168"/>
                  <a:pt x="57409" y="57409"/>
                </a:cubicBezTo>
                <a:cubicBezTo>
                  <a:pt x="94168" y="20651"/>
                  <a:pt x="144023" y="0"/>
                  <a:pt x="196007" y="0"/>
                </a:cubicBezTo>
                <a:lnTo>
                  <a:pt x="2966584" y="0"/>
                </a:lnTo>
                <a:cubicBezTo>
                  <a:pt x="3018568" y="0"/>
                  <a:pt x="3068423" y="20651"/>
                  <a:pt x="3105182" y="57409"/>
                </a:cubicBezTo>
                <a:cubicBezTo>
                  <a:pt x="3141940" y="94168"/>
                  <a:pt x="3162591" y="144023"/>
                  <a:pt x="3162591" y="196007"/>
                </a:cubicBezTo>
                <a:lnTo>
                  <a:pt x="3162591" y="980012"/>
                </a:lnTo>
                <a:cubicBezTo>
                  <a:pt x="3162591" y="1031996"/>
                  <a:pt x="3141940" y="1081851"/>
                  <a:pt x="3105182" y="1118610"/>
                </a:cubicBezTo>
                <a:cubicBezTo>
                  <a:pt x="3068424" y="1155368"/>
                  <a:pt x="3018568" y="1176019"/>
                  <a:pt x="2966584" y="1176019"/>
                </a:cubicBezTo>
                <a:lnTo>
                  <a:pt x="196007" y="1176019"/>
                </a:lnTo>
                <a:cubicBezTo>
                  <a:pt x="144023" y="1176019"/>
                  <a:pt x="94168" y="1155368"/>
                  <a:pt x="57409" y="1118610"/>
                </a:cubicBezTo>
                <a:cubicBezTo>
                  <a:pt x="20651" y="1081852"/>
                  <a:pt x="0" y="1031996"/>
                  <a:pt x="0" y="980012"/>
                </a:cubicBezTo>
                <a:lnTo>
                  <a:pt x="0" y="196007"/>
                </a:lnTo>
                <a:close/>
              </a:path>
            </a:pathLst>
          </a:custGeom>
          <a:effectLst>
            <a:outerShdw blurRad="50800" dist="50800" dir="5400000" algn="ctr" rotWithShape="0">
              <a:schemeClr val="tx1"/>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3629" tIns="175519" rIns="293629" bIns="175519" numCol="1" spcCol="1270" anchor="ctr" anchorCtr="0">
            <a:noAutofit/>
          </a:bodyPr>
          <a:lstStyle/>
          <a:p>
            <a:pPr lvl="0" algn="ctr" defTabSz="2755900">
              <a:lnSpc>
                <a:spcPct val="90000"/>
              </a:lnSpc>
              <a:spcBef>
                <a:spcPct val="0"/>
              </a:spcBef>
              <a:spcAft>
                <a:spcPct val="35000"/>
              </a:spcAft>
            </a:pP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Классы</a:t>
            </a:r>
            <a:endParaRPr lang="ru-RU" sz="2400" kern="12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9" name="Полилиния 18"/>
          <p:cNvSpPr/>
          <p:nvPr/>
        </p:nvSpPr>
        <p:spPr>
          <a:xfrm>
            <a:off x="5261836" y="2142481"/>
            <a:ext cx="1071736" cy="353665"/>
          </a:xfrm>
          <a:custGeom>
            <a:avLst/>
            <a:gdLst>
              <a:gd name="connsiteX0" fmla="*/ 0 w 3162591"/>
              <a:gd name="connsiteY0" fmla="*/ 196007 h 1176019"/>
              <a:gd name="connsiteX1" fmla="*/ 57409 w 3162591"/>
              <a:gd name="connsiteY1" fmla="*/ 57409 h 1176019"/>
              <a:gd name="connsiteX2" fmla="*/ 196007 w 3162591"/>
              <a:gd name="connsiteY2" fmla="*/ 0 h 1176019"/>
              <a:gd name="connsiteX3" fmla="*/ 2966584 w 3162591"/>
              <a:gd name="connsiteY3" fmla="*/ 0 h 1176019"/>
              <a:gd name="connsiteX4" fmla="*/ 3105182 w 3162591"/>
              <a:gd name="connsiteY4" fmla="*/ 57409 h 1176019"/>
              <a:gd name="connsiteX5" fmla="*/ 3162591 w 3162591"/>
              <a:gd name="connsiteY5" fmla="*/ 196007 h 1176019"/>
              <a:gd name="connsiteX6" fmla="*/ 3162591 w 3162591"/>
              <a:gd name="connsiteY6" fmla="*/ 980012 h 1176019"/>
              <a:gd name="connsiteX7" fmla="*/ 3105182 w 3162591"/>
              <a:gd name="connsiteY7" fmla="*/ 1118610 h 1176019"/>
              <a:gd name="connsiteX8" fmla="*/ 2966584 w 3162591"/>
              <a:gd name="connsiteY8" fmla="*/ 1176019 h 1176019"/>
              <a:gd name="connsiteX9" fmla="*/ 196007 w 3162591"/>
              <a:gd name="connsiteY9" fmla="*/ 1176019 h 1176019"/>
              <a:gd name="connsiteX10" fmla="*/ 57409 w 3162591"/>
              <a:gd name="connsiteY10" fmla="*/ 1118610 h 1176019"/>
              <a:gd name="connsiteX11" fmla="*/ 0 w 3162591"/>
              <a:gd name="connsiteY11" fmla="*/ 980012 h 1176019"/>
              <a:gd name="connsiteX12" fmla="*/ 0 w 3162591"/>
              <a:gd name="connsiteY12" fmla="*/ 196007 h 117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2591" h="1176019">
                <a:moveTo>
                  <a:pt x="0" y="196007"/>
                </a:moveTo>
                <a:cubicBezTo>
                  <a:pt x="0" y="144023"/>
                  <a:pt x="20651" y="94168"/>
                  <a:pt x="57409" y="57409"/>
                </a:cubicBezTo>
                <a:cubicBezTo>
                  <a:pt x="94168" y="20651"/>
                  <a:pt x="144023" y="0"/>
                  <a:pt x="196007" y="0"/>
                </a:cubicBezTo>
                <a:lnTo>
                  <a:pt x="2966584" y="0"/>
                </a:lnTo>
                <a:cubicBezTo>
                  <a:pt x="3018568" y="0"/>
                  <a:pt x="3068423" y="20651"/>
                  <a:pt x="3105182" y="57409"/>
                </a:cubicBezTo>
                <a:cubicBezTo>
                  <a:pt x="3141940" y="94168"/>
                  <a:pt x="3162591" y="144023"/>
                  <a:pt x="3162591" y="196007"/>
                </a:cubicBezTo>
                <a:lnTo>
                  <a:pt x="3162591" y="980012"/>
                </a:lnTo>
                <a:cubicBezTo>
                  <a:pt x="3162591" y="1031996"/>
                  <a:pt x="3141940" y="1081851"/>
                  <a:pt x="3105182" y="1118610"/>
                </a:cubicBezTo>
                <a:cubicBezTo>
                  <a:pt x="3068424" y="1155368"/>
                  <a:pt x="3018568" y="1176019"/>
                  <a:pt x="2966584" y="1176019"/>
                </a:cubicBezTo>
                <a:lnTo>
                  <a:pt x="196007" y="1176019"/>
                </a:lnTo>
                <a:cubicBezTo>
                  <a:pt x="144023" y="1176019"/>
                  <a:pt x="94168" y="1155368"/>
                  <a:pt x="57409" y="1118610"/>
                </a:cubicBezTo>
                <a:cubicBezTo>
                  <a:pt x="20651" y="1081852"/>
                  <a:pt x="0" y="1031996"/>
                  <a:pt x="0" y="980012"/>
                </a:cubicBezTo>
                <a:lnTo>
                  <a:pt x="0" y="196007"/>
                </a:lnTo>
                <a:close/>
              </a:path>
            </a:pathLst>
          </a:custGeom>
          <a:effectLst>
            <a:outerShdw blurRad="50800" dist="50800" dir="5400000" algn="ctr" rotWithShape="0">
              <a:schemeClr val="tx1"/>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3629" tIns="175519" rIns="293629" bIns="175519" numCol="1" spcCol="1270" anchor="ctr" anchorCtr="0">
            <a:noAutofit/>
          </a:bodyPr>
          <a:lstStyle/>
          <a:p>
            <a:pPr lvl="0" algn="ctr" defTabSz="2755900">
              <a:lnSpc>
                <a:spcPct val="90000"/>
              </a:lnSpc>
              <a:spcBef>
                <a:spcPct val="0"/>
              </a:spcBef>
              <a:spcAft>
                <a:spcPct val="35000"/>
              </a:spcAft>
            </a:pPr>
            <a:r>
              <a:rPr lang="ru-RU" sz="2000" dirty="0" smtClean="0">
                <a:effectLst>
                  <a:outerShdw blurRad="38100" dist="38100" dir="2700000" algn="tl">
                    <a:srgbClr val="000000">
                      <a:alpha val="43137"/>
                    </a:srgbClr>
                  </a:outerShdw>
                </a:effectLst>
                <a:latin typeface="Times New Roman" pitchFamily="18" charset="0"/>
                <a:cs typeface="Times New Roman" pitchFamily="18" charset="0"/>
              </a:rPr>
              <a:t>1</a:t>
            </a:r>
            <a:endParaRPr lang="ru-RU" sz="2000" kern="12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 name="Полилиния 19"/>
          <p:cNvSpPr/>
          <p:nvPr/>
        </p:nvSpPr>
        <p:spPr>
          <a:xfrm>
            <a:off x="6553200" y="2142481"/>
            <a:ext cx="1071736" cy="353665"/>
          </a:xfrm>
          <a:custGeom>
            <a:avLst/>
            <a:gdLst>
              <a:gd name="connsiteX0" fmla="*/ 0 w 3162591"/>
              <a:gd name="connsiteY0" fmla="*/ 196007 h 1176019"/>
              <a:gd name="connsiteX1" fmla="*/ 57409 w 3162591"/>
              <a:gd name="connsiteY1" fmla="*/ 57409 h 1176019"/>
              <a:gd name="connsiteX2" fmla="*/ 196007 w 3162591"/>
              <a:gd name="connsiteY2" fmla="*/ 0 h 1176019"/>
              <a:gd name="connsiteX3" fmla="*/ 2966584 w 3162591"/>
              <a:gd name="connsiteY3" fmla="*/ 0 h 1176019"/>
              <a:gd name="connsiteX4" fmla="*/ 3105182 w 3162591"/>
              <a:gd name="connsiteY4" fmla="*/ 57409 h 1176019"/>
              <a:gd name="connsiteX5" fmla="*/ 3162591 w 3162591"/>
              <a:gd name="connsiteY5" fmla="*/ 196007 h 1176019"/>
              <a:gd name="connsiteX6" fmla="*/ 3162591 w 3162591"/>
              <a:gd name="connsiteY6" fmla="*/ 980012 h 1176019"/>
              <a:gd name="connsiteX7" fmla="*/ 3105182 w 3162591"/>
              <a:gd name="connsiteY7" fmla="*/ 1118610 h 1176019"/>
              <a:gd name="connsiteX8" fmla="*/ 2966584 w 3162591"/>
              <a:gd name="connsiteY8" fmla="*/ 1176019 h 1176019"/>
              <a:gd name="connsiteX9" fmla="*/ 196007 w 3162591"/>
              <a:gd name="connsiteY9" fmla="*/ 1176019 h 1176019"/>
              <a:gd name="connsiteX10" fmla="*/ 57409 w 3162591"/>
              <a:gd name="connsiteY10" fmla="*/ 1118610 h 1176019"/>
              <a:gd name="connsiteX11" fmla="*/ 0 w 3162591"/>
              <a:gd name="connsiteY11" fmla="*/ 980012 h 1176019"/>
              <a:gd name="connsiteX12" fmla="*/ 0 w 3162591"/>
              <a:gd name="connsiteY12" fmla="*/ 196007 h 117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2591" h="1176019">
                <a:moveTo>
                  <a:pt x="0" y="196007"/>
                </a:moveTo>
                <a:cubicBezTo>
                  <a:pt x="0" y="144023"/>
                  <a:pt x="20651" y="94168"/>
                  <a:pt x="57409" y="57409"/>
                </a:cubicBezTo>
                <a:cubicBezTo>
                  <a:pt x="94168" y="20651"/>
                  <a:pt x="144023" y="0"/>
                  <a:pt x="196007" y="0"/>
                </a:cubicBezTo>
                <a:lnTo>
                  <a:pt x="2966584" y="0"/>
                </a:lnTo>
                <a:cubicBezTo>
                  <a:pt x="3018568" y="0"/>
                  <a:pt x="3068423" y="20651"/>
                  <a:pt x="3105182" y="57409"/>
                </a:cubicBezTo>
                <a:cubicBezTo>
                  <a:pt x="3141940" y="94168"/>
                  <a:pt x="3162591" y="144023"/>
                  <a:pt x="3162591" y="196007"/>
                </a:cubicBezTo>
                <a:lnTo>
                  <a:pt x="3162591" y="980012"/>
                </a:lnTo>
                <a:cubicBezTo>
                  <a:pt x="3162591" y="1031996"/>
                  <a:pt x="3141940" y="1081851"/>
                  <a:pt x="3105182" y="1118610"/>
                </a:cubicBezTo>
                <a:cubicBezTo>
                  <a:pt x="3068424" y="1155368"/>
                  <a:pt x="3018568" y="1176019"/>
                  <a:pt x="2966584" y="1176019"/>
                </a:cubicBezTo>
                <a:lnTo>
                  <a:pt x="196007" y="1176019"/>
                </a:lnTo>
                <a:cubicBezTo>
                  <a:pt x="144023" y="1176019"/>
                  <a:pt x="94168" y="1155368"/>
                  <a:pt x="57409" y="1118610"/>
                </a:cubicBezTo>
                <a:cubicBezTo>
                  <a:pt x="20651" y="1081852"/>
                  <a:pt x="0" y="1031996"/>
                  <a:pt x="0" y="980012"/>
                </a:cubicBezTo>
                <a:lnTo>
                  <a:pt x="0" y="196007"/>
                </a:lnTo>
                <a:close/>
              </a:path>
            </a:pathLst>
          </a:custGeom>
          <a:effectLst>
            <a:outerShdw blurRad="50800" dist="50800" dir="5400000" algn="ctr" rotWithShape="0">
              <a:schemeClr val="tx1"/>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3629" tIns="175519" rIns="293629" bIns="175519" numCol="1" spcCol="1270" anchor="ctr" anchorCtr="0">
            <a:noAutofit/>
          </a:bodyPr>
          <a:lstStyle/>
          <a:p>
            <a:pPr lvl="0" algn="ctr" defTabSz="2755900">
              <a:lnSpc>
                <a:spcPct val="90000"/>
              </a:lnSpc>
              <a:spcBef>
                <a:spcPct val="0"/>
              </a:spcBef>
              <a:spcAft>
                <a:spcPct val="35000"/>
              </a:spcAft>
            </a:pPr>
            <a:r>
              <a:rPr lang="ru-RU" sz="2000" dirty="0">
                <a:effectLst>
                  <a:outerShdw blurRad="38100" dist="38100" dir="2700000" algn="tl">
                    <a:srgbClr val="000000">
                      <a:alpha val="43137"/>
                    </a:srgbClr>
                  </a:outerShdw>
                </a:effectLst>
                <a:latin typeface="Times New Roman" pitchFamily="18" charset="0"/>
                <a:cs typeface="Times New Roman" pitchFamily="18" charset="0"/>
              </a:rPr>
              <a:t>2</a:t>
            </a:r>
            <a:endParaRPr lang="ru-RU" sz="2000" kern="12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1" name="Полилиния 20"/>
          <p:cNvSpPr/>
          <p:nvPr/>
        </p:nvSpPr>
        <p:spPr>
          <a:xfrm>
            <a:off x="7884368" y="2115743"/>
            <a:ext cx="1071736" cy="380404"/>
          </a:xfrm>
          <a:custGeom>
            <a:avLst/>
            <a:gdLst>
              <a:gd name="connsiteX0" fmla="*/ 0 w 3162591"/>
              <a:gd name="connsiteY0" fmla="*/ 196007 h 1176019"/>
              <a:gd name="connsiteX1" fmla="*/ 57409 w 3162591"/>
              <a:gd name="connsiteY1" fmla="*/ 57409 h 1176019"/>
              <a:gd name="connsiteX2" fmla="*/ 196007 w 3162591"/>
              <a:gd name="connsiteY2" fmla="*/ 0 h 1176019"/>
              <a:gd name="connsiteX3" fmla="*/ 2966584 w 3162591"/>
              <a:gd name="connsiteY3" fmla="*/ 0 h 1176019"/>
              <a:gd name="connsiteX4" fmla="*/ 3105182 w 3162591"/>
              <a:gd name="connsiteY4" fmla="*/ 57409 h 1176019"/>
              <a:gd name="connsiteX5" fmla="*/ 3162591 w 3162591"/>
              <a:gd name="connsiteY5" fmla="*/ 196007 h 1176019"/>
              <a:gd name="connsiteX6" fmla="*/ 3162591 w 3162591"/>
              <a:gd name="connsiteY6" fmla="*/ 980012 h 1176019"/>
              <a:gd name="connsiteX7" fmla="*/ 3105182 w 3162591"/>
              <a:gd name="connsiteY7" fmla="*/ 1118610 h 1176019"/>
              <a:gd name="connsiteX8" fmla="*/ 2966584 w 3162591"/>
              <a:gd name="connsiteY8" fmla="*/ 1176019 h 1176019"/>
              <a:gd name="connsiteX9" fmla="*/ 196007 w 3162591"/>
              <a:gd name="connsiteY9" fmla="*/ 1176019 h 1176019"/>
              <a:gd name="connsiteX10" fmla="*/ 57409 w 3162591"/>
              <a:gd name="connsiteY10" fmla="*/ 1118610 h 1176019"/>
              <a:gd name="connsiteX11" fmla="*/ 0 w 3162591"/>
              <a:gd name="connsiteY11" fmla="*/ 980012 h 1176019"/>
              <a:gd name="connsiteX12" fmla="*/ 0 w 3162591"/>
              <a:gd name="connsiteY12" fmla="*/ 196007 h 117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2591" h="1176019">
                <a:moveTo>
                  <a:pt x="0" y="196007"/>
                </a:moveTo>
                <a:cubicBezTo>
                  <a:pt x="0" y="144023"/>
                  <a:pt x="20651" y="94168"/>
                  <a:pt x="57409" y="57409"/>
                </a:cubicBezTo>
                <a:cubicBezTo>
                  <a:pt x="94168" y="20651"/>
                  <a:pt x="144023" y="0"/>
                  <a:pt x="196007" y="0"/>
                </a:cubicBezTo>
                <a:lnTo>
                  <a:pt x="2966584" y="0"/>
                </a:lnTo>
                <a:cubicBezTo>
                  <a:pt x="3018568" y="0"/>
                  <a:pt x="3068423" y="20651"/>
                  <a:pt x="3105182" y="57409"/>
                </a:cubicBezTo>
                <a:cubicBezTo>
                  <a:pt x="3141940" y="94168"/>
                  <a:pt x="3162591" y="144023"/>
                  <a:pt x="3162591" y="196007"/>
                </a:cubicBezTo>
                <a:lnTo>
                  <a:pt x="3162591" y="980012"/>
                </a:lnTo>
                <a:cubicBezTo>
                  <a:pt x="3162591" y="1031996"/>
                  <a:pt x="3141940" y="1081851"/>
                  <a:pt x="3105182" y="1118610"/>
                </a:cubicBezTo>
                <a:cubicBezTo>
                  <a:pt x="3068424" y="1155368"/>
                  <a:pt x="3018568" y="1176019"/>
                  <a:pt x="2966584" y="1176019"/>
                </a:cubicBezTo>
                <a:lnTo>
                  <a:pt x="196007" y="1176019"/>
                </a:lnTo>
                <a:cubicBezTo>
                  <a:pt x="144023" y="1176019"/>
                  <a:pt x="94168" y="1155368"/>
                  <a:pt x="57409" y="1118610"/>
                </a:cubicBezTo>
                <a:cubicBezTo>
                  <a:pt x="20651" y="1081852"/>
                  <a:pt x="0" y="1031996"/>
                  <a:pt x="0" y="980012"/>
                </a:cubicBezTo>
                <a:lnTo>
                  <a:pt x="0" y="196007"/>
                </a:lnTo>
                <a:close/>
              </a:path>
            </a:pathLst>
          </a:custGeom>
          <a:effectLst>
            <a:outerShdw blurRad="50800" dist="50800" dir="5400000" algn="ctr" rotWithShape="0">
              <a:schemeClr val="tx1"/>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3629" tIns="175519" rIns="293629" bIns="175519" numCol="1" spcCol="1270" anchor="ctr" anchorCtr="0">
            <a:noAutofit/>
          </a:bodyPr>
          <a:lstStyle/>
          <a:p>
            <a:pPr lvl="0" algn="ctr" defTabSz="2755900">
              <a:lnSpc>
                <a:spcPct val="90000"/>
              </a:lnSpc>
              <a:spcBef>
                <a:spcPct val="0"/>
              </a:spcBef>
              <a:spcAft>
                <a:spcPct val="35000"/>
              </a:spcAft>
            </a:pPr>
            <a:r>
              <a:rPr lang="ru-RU" sz="2000" dirty="0">
                <a:effectLst>
                  <a:outerShdw blurRad="38100" dist="38100" dir="2700000" algn="tl">
                    <a:srgbClr val="000000">
                      <a:alpha val="43137"/>
                    </a:srgbClr>
                  </a:outerShdw>
                </a:effectLst>
                <a:latin typeface="Times New Roman" pitchFamily="18" charset="0"/>
                <a:cs typeface="Times New Roman" pitchFamily="18" charset="0"/>
              </a:rPr>
              <a:t>3</a:t>
            </a:r>
            <a:endParaRPr lang="ru-RU" sz="2000" kern="12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2" name="Полилиния 21"/>
          <p:cNvSpPr/>
          <p:nvPr/>
        </p:nvSpPr>
        <p:spPr>
          <a:xfrm>
            <a:off x="5261836" y="3063366"/>
            <a:ext cx="1071736" cy="367153"/>
          </a:xfrm>
          <a:custGeom>
            <a:avLst/>
            <a:gdLst>
              <a:gd name="connsiteX0" fmla="*/ 0 w 3162591"/>
              <a:gd name="connsiteY0" fmla="*/ 196007 h 1176019"/>
              <a:gd name="connsiteX1" fmla="*/ 57409 w 3162591"/>
              <a:gd name="connsiteY1" fmla="*/ 57409 h 1176019"/>
              <a:gd name="connsiteX2" fmla="*/ 196007 w 3162591"/>
              <a:gd name="connsiteY2" fmla="*/ 0 h 1176019"/>
              <a:gd name="connsiteX3" fmla="*/ 2966584 w 3162591"/>
              <a:gd name="connsiteY3" fmla="*/ 0 h 1176019"/>
              <a:gd name="connsiteX4" fmla="*/ 3105182 w 3162591"/>
              <a:gd name="connsiteY4" fmla="*/ 57409 h 1176019"/>
              <a:gd name="connsiteX5" fmla="*/ 3162591 w 3162591"/>
              <a:gd name="connsiteY5" fmla="*/ 196007 h 1176019"/>
              <a:gd name="connsiteX6" fmla="*/ 3162591 w 3162591"/>
              <a:gd name="connsiteY6" fmla="*/ 980012 h 1176019"/>
              <a:gd name="connsiteX7" fmla="*/ 3105182 w 3162591"/>
              <a:gd name="connsiteY7" fmla="*/ 1118610 h 1176019"/>
              <a:gd name="connsiteX8" fmla="*/ 2966584 w 3162591"/>
              <a:gd name="connsiteY8" fmla="*/ 1176019 h 1176019"/>
              <a:gd name="connsiteX9" fmla="*/ 196007 w 3162591"/>
              <a:gd name="connsiteY9" fmla="*/ 1176019 h 1176019"/>
              <a:gd name="connsiteX10" fmla="*/ 57409 w 3162591"/>
              <a:gd name="connsiteY10" fmla="*/ 1118610 h 1176019"/>
              <a:gd name="connsiteX11" fmla="*/ 0 w 3162591"/>
              <a:gd name="connsiteY11" fmla="*/ 980012 h 1176019"/>
              <a:gd name="connsiteX12" fmla="*/ 0 w 3162591"/>
              <a:gd name="connsiteY12" fmla="*/ 196007 h 117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2591" h="1176019">
                <a:moveTo>
                  <a:pt x="0" y="196007"/>
                </a:moveTo>
                <a:cubicBezTo>
                  <a:pt x="0" y="144023"/>
                  <a:pt x="20651" y="94168"/>
                  <a:pt x="57409" y="57409"/>
                </a:cubicBezTo>
                <a:cubicBezTo>
                  <a:pt x="94168" y="20651"/>
                  <a:pt x="144023" y="0"/>
                  <a:pt x="196007" y="0"/>
                </a:cubicBezTo>
                <a:lnTo>
                  <a:pt x="2966584" y="0"/>
                </a:lnTo>
                <a:cubicBezTo>
                  <a:pt x="3018568" y="0"/>
                  <a:pt x="3068423" y="20651"/>
                  <a:pt x="3105182" y="57409"/>
                </a:cubicBezTo>
                <a:cubicBezTo>
                  <a:pt x="3141940" y="94168"/>
                  <a:pt x="3162591" y="144023"/>
                  <a:pt x="3162591" y="196007"/>
                </a:cubicBezTo>
                <a:lnTo>
                  <a:pt x="3162591" y="980012"/>
                </a:lnTo>
                <a:cubicBezTo>
                  <a:pt x="3162591" y="1031996"/>
                  <a:pt x="3141940" y="1081851"/>
                  <a:pt x="3105182" y="1118610"/>
                </a:cubicBezTo>
                <a:cubicBezTo>
                  <a:pt x="3068424" y="1155368"/>
                  <a:pt x="3018568" y="1176019"/>
                  <a:pt x="2966584" y="1176019"/>
                </a:cubicBezTo>
                <a:lnTo>
                  <a:pt x="196007" y="1176019"/>
                </a:lnTo>
                <a:cubicBezTo>
                  <a:pt x="144023" y="1176019"/>
                  <a:pt x="94168" y="1155368"/>
                  <a:pt x="57409" y="1118610"/>
                </a:cubicBezTo>
                <a:cubicBezTo>
                  <a:pt x="20651" y="1081852"/>
                  <a:pt x="0" y="1031996"/>
                  <a:pt x="0" y="980012"/>
                </a:cubicBezTo>
                <a:lnTo>
                  <a:pt x="0" y="196007"/>
                </a:lnTo>
                <a:close/>
              </a:path>
            </a:pathLst>
          </a:custGeom>
          <a:effectLst>
            <a:outerShdw blurRad="50800" dist="50800" dir="5400000" algn="ctr" rotWithShape="0">
              <a:schemeClr val="tx1"/>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3629" tIns="175519" rIns="293629" bIns="175519" numCol="1" spcCol="1270" anchor="ctr" anchorCtr="0">
            <a:noAutofit/>
          </a:bodyPr>
          <a:lstStyle/>
          <a:p>
            <a:pPr lvl="0" algn="ctr" defTabSz="2755900">
              <a:lnSpc>
                <a:spcPct val="90000"/>
              </a:lnSpc>
              <a:spcBef>
                <a:spcPct val="0"/>
              </a:spcBef>
              <a:spcAft>
                <a:spcPct val="35000"/>
              </a:spcAft>
            </a:pPr>
            <a:r>
              <a:rPr lang="ru-RU" sz="2000" dirty="0">
                <a:effectLst>
                  <a:outerShdw blurRad="38100" dist="38100" dir="2700000" algn="tl">
                    <a:srgbClr val="000000">
                      <a:alpha val="43137"/>
                    </a:srgbClr>
                  </a:outerShdw>
                </a:effectLst>
                <a:latin typeface="Times New Roman" pitchFamily="18" charset="0"/>
                <a:cs typeface="Times New Roman" pitchFamily="18" charset="0"/>
              </a:rPr>
              <a:t>4</a:t>
            </a:r>
            <a:endParaRPr lang="ru-RU" sz="2000" kern="12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3" name="Полилиния 22"/>
          <p:cNvSpPr/>
          <p:nvPr/>
        </p:nvSpPr>
        <p:spPr>
          <a:xfrm>
            <a:off x="5261836" y="4003735"/>
            <a:ext cx="1071736" cy="397873"/>
          </a:xfrm>
          <a:custGeom>
            <a:avLst/>
            <a:gdLst>
              <a:gd name="connsiteX0" fmla="*/ 0 w 3162591"/>
              <a:gd name="connsiteY0" fmla="*/ 196007 h 1176019"/>
              <a:gd name="connsiteX1" fmla="*/ 57409 w 3162591"/>
              <a:gd name="connsiteY1" fmla="*/ 57409 h 1176019"/>
              <a:gd name="connsiteX2" fmla="*/ 196007 w 3162591"/>
              <a:gd name="connsiteY2" fmla="*/ 0 h 1176019"/>
              <a:gd name="connsiteX3" fmla="*/ 2966584 w 3162591"/>
              <a:gd name="connsiteY3" fmla="*/ 0 h 1176019"/>
              <a:gd name="connsiteX4" fmla="*/ 3105182 w 3162591"/>
              <a:gd name="connsiteY4" fmla="*/ 57409 h 1176019"/>
              <a:gd name="connsiteX5" fmla="*/ 3162591 w 3162591"/>
              <a:gd name="connsiteY5" fmla="*/ 196007 h 1176019"/>
              <a:gd name="connsiteX6" fmla="*/ 3162591 w 3162591"/>
              <a:gd name="connsiteY6" fmla="*/ 980012 h 1176019"/>
              <a:gd name="connsiteX7" fmla="*/ 3105182 w 3162591"/>
              <a:gd name="connsiteY7" fmla="*/ 1118610 h 1176019"/>
              <a:gd name="connsiteX8" fmla="*/ 2966584 w 3162591"/>
              <a:gd name="connsiteY8" fmla="*/ 1176019 h 1176019"/>
              <a:gd name="connsiteX9" fmla="*/ 196007 w 3162591"/>
              <a:gd name="connsiteY9" fmla="*/ 1176019 h 1176019"/>
              <a:gd name="connsiteX10" fmla="*/ 57409 w 3162591"/>
              <a:gd name="connsiteY10" fmla="*/ 1118610 h 1176019"/>
              <a:gd name="connsiteX11" fmla="*/ 0 w 3162591"/>
              <a:gd name="connsiteY11" fmla="*/ 980012 h 1176019"/>
              <a:gd name="connsiteX12" fmla="*/ 0 w 3162591"/>
              <a:gd name="connsiteY12" fmla="*/ 196007 h 117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2591" h="1176019">
                <a:moveTo>
                  <a:pt x="0" y="196007"/>
                </a:moveTo>
                <a:cubicBezTo>
                  <a:pt x="0" y="144023"/>
                  <a:pt x="20651" y="94168"/>
                  <a:pt x="57409" y="57409"/>
                </a:cubicBezTo>
                <a:cubicBezTo>
                  <a:pt x="94168" y="20651"/>
                  <a:pt x="144023" y="0"/>
                  <a:pt x="196007" y="0"/>
                </a:cubicBezTo>
                <a:lnTo>
                  <a:pt x="2966584" y="0"/>
                </a:lnTo>
                <a:cubicBezTo>
                  <a:pt x="3018568" y="0"/>
                  <a:pt x="3068423" y="20651"/>
                  <a:pt x="3105182" y="57409"/>
                </a:cubicBezTo>
                <a:cubicBezTo>
                  <a:pt x="3141940" y="94168"/>
                  <a:pt x="3162591" y="144023"/>
                  <a:pt x="3162591" y="196007"/>
                </a:cubicBezTo>
                <a:lnTo>
                  <a:pt x="3162591" y="980012"/>
                </a:lnTo>
                <a:cubicBezTo>
                  <a:pt x="3162591" y="1031996"/>
                  <a:pt x="3141940" y="1081851"/>
                  <a:pt x="3105182" y="1118610"/>
                </a:cubicBezTo>
                <a:cubicBezTo>
                  <a:pt x="3068424" y="1155368"/>
                  <a:pt x="3018568" y="1176019"/>
                  <a:pt x="2966584" y="1176019"/>
                </a:cubicBezTo>
                <a:lnTo>
                  <a:pt x="196007" y="1176019"/>
                </a:lnTo>
                <a:cubicBezTo>
                  <a:pt x="144023" y="1176019"/>
                  <a:pt x="94168" y="1155368"/>
                  <a:pt x="57409" y="1118610"/>
                </a:cubicBezTo>
                <a:cubicBezTo>
                  <a:pt x="20651" y="1081852"/>
                  <a:pt x="0" y="1031996"/>
                  <a:pt x="0" y="980012"/>
                </a:cubicBezTo>
                <a:lnTo>
                  <a:pt x="0" y="196007"/>
                </a:lnTo>
                <a:close/>
              </a:path>
            </a:pathLst>
          </a:custGeom>
          <a:effectLst>
            <a:outerShdw blurRad="50800" dist="50800" dir="5400000" algn="ctr" rotWithShape="0">
              <a:schemeClr val="tx1"/>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3629" tIns="175519" rIns="293629" bIns="175519" numCol="1" spcCol="1270" anchor="ctr" anchorCtr="0">
            <a:noAutofit/>
          </a:bodyPr>
          <a:lstStyle/>
          <a:p>
            <a:pPr lvl="0" algn="ctr" defTabSz="2755900">
              <a:lnSpc>
                <a:spcPct val="90000"/>
              </a:lnSpc>
              <a:spcBef>
                <a:spcPct val="0"/>
              </a:spcBef>
              <a:spcAft>
                <a:spcPct val="35000"/>
              </a:spcAft>
            </a:pPr>
            <a:r>
              <a:rPr lang="ru-RU" sz="2000" dirty="0">
                <a:effectLst>
                  <a:outerShdw blurRad="38100" dist="38100" dir="2700000" algn="tl">
                    <a:srgbClr val="000000">
                      <a:alpha val="43137"/>
                    </a:srgbClr>
                  </a:outerShdw>
                </a:effectLst>
                <a:latin typeface="Times New Roman" pitchFamily="18" charset="0"/>
                <a:cs typeface="Times New Roman" pitchFamily="18" charset="0"/>
              </a:rPr>
              <a:t>5</a:t>
            </a:r>
            <a:endParaRPr lang="ru-RU" sz="2000" kern="12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 name="Полилиния 23"/>
          <p:cNvSpPr/>
          <p:nvPr/>
        </p:nvSpPr>
        <p:spPr>
          <a:xfrm>
            <a:off x="5261836" y="4959781"/>
            <a:ext cx="1089018" cy="390666"/>
          </a:xfrm>
          <a:custGeom>
            <a:avLst/>
            <a:gdLst>
              <a:gd name="connsiteX0" fmla="*/ 0 w 3162591"/>
              <a:gd name="connsiteY0" fmla="*/ 196007 h 1176019"/>
              <a:gd name="connsiteX1" fmla="*/ 57409 w 3162591"/>
              <a:gd name="connsiteY1" fmla="*/ 57409 h 1176019"/>
              <a:gd name="connsiteX2" fmla="*/ 196007 w 3162591"/>
              <a:gd name="connsiteY2" fmla="*/ 0 h 1176019"/>
              <a:gd name="connsiteX3" fmla="*/ 2966584 w 3162591"/>
              <a:gd name="connsiteY3" fmla="*/ 0 h 1176019"/>
              <a:gd name="connsiteX4" fmla="*/ 3105182 w 3162591"/>
              <a:gd name="connsiteY4" fmla="*/ 57409 h 1176019"/>
              <a:gd name="connsiteX5" fmla="*/ 3162591 w 3162591"/>
              <a:gd name="connsiteY5" fmla="*/ 196007 h 1176019"/>
              <a:gd name="connsiteX6" fmla="*/ 3162591 w 3162591"/>
              <a:gd name="connsiteY6" fmla="*/ 980012 h 1176019"/>
              <a:gd name="connsiteX7" fmla="*/ 3105182 w 3162591"/>
              <a:gd name="connsiteY7" fmla="*/ 1118610 h 1176019"/>
              <a:gd name="connsiteX8" fmla="*/ 2966584 w 3162591"/>
              <a:gd name="connsiteY8" fmla="*/ 1176019 h 1176019"/>
              <a:gd name="connsiteX9" fmla="*/ 196007 w 3162591"/>
              <a:gd name="connsiteY9" fmla="*/ 1176019 h 1176019"/>
              <a:gd name="connsiteX10" fmla="*/ 57409 w 3162591"/>
              <a:gd name="connsiteY10" fmla="*/ 1118610 h 1176019"/>
              <a:gd name="connsiteX11" fmla="*/ 0 w 3162591"/>
              <a:gd name="connsiteY11" fmla="*/ 980012 h 1176019"/>
              <a:gd name="connsiteX12" fmla="*/ 0 w 3162591"/>
              <a:gd name="connsiteY12" fmla="*/ 196007 h 117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2591" h="1176019">
                <a:moveTo>
                  <a:pt x="0" y="196007"/>
                </a:moveTo>
                <a:cubicBezTo>
                  <a:pt x="0" y="144023"/>
                  <a:pt x="20651" y="94168"/>
                  <a:pt x="57409" y="57409"/>
                </a:cubicBezTo>
                <a:cubicBezTo>
                  <a:pt x="94168" y="20651"/>
                  <a:pt x="144023" y="0"/>
                  <a:pt x="196007" y="0"/>
                </a:cubicBezTo>
                <a:lnTo>
                  <a:pt x="2966584" y="0"/>
                </a:lnTo>
                <a:cubicBezTo>
                  <a:pt x="3018568" y="0"/>
                  <a:pt x="3068423" y="20651"/>
                  <a:pt x="3105182" y="57409"/>
                </a:cubicBezTo>
                <a:cubicBezTo>
                  <a:pt x="3141940" y="94168"/>
                  <a:pt x="3162591" y="144023"/>
                  <a:pt x="3162591" y="196007"/>
                </a:cubicBezTo>
                <a:lnTo>
                  <a:pt x="3162591" y="980012"/>
                </a:lnTo>
                <a:cubicBezTo>
                  <a:pt x="3162591" y="1031996"/>
                  <a:pt x="3141940" y="1081851"/>
                  <a:pt x="3105182" y="1118610"/>
                </a:cubicBezTo>
                <a:cubicBezTo>
                  <a:pt x="3068424" y="1155368"/>
                  <a:pt x="3018568" y="1176019"/>
                  <a:pt x="2966584" y="1176019"/>
                </a:cubicBezTo>
                <a:lnTo>
                  <a:pt x="196007" y="1176019"/>
                </a:lnTo>
                <a:cubicBezTo>
                  <a:pt x="144023" y="1176019"/>
                  <a:pt x="94168" y="1155368"/>
                  <a:pt x="57409" y="1118610"/>
                </a:cubicBezTo>
                <a:cubicBezTo>
                  <a:pt x="20651" y="1081852"/>
                  <a:pt x="0" y="1031996"/>
                  <a:pt x="0" y="980012"/>
                </a:cubicBezTo>
                <a:lnTo>
                  <a:pt x="0" y="196007"/>
                </a:lnTo>
                <a:close/>
              </a:path>
            </a:pathLst>
          </a:custGeom>
          <a:effectLst>
            <a:outerShdw blurRad="50800" dist="50800" dir="5400000" algn="ctr" rotWithShape="0">
              <a:schemeClr val="tx1"/>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3629" tIns="175519" rIns="293629" bIns="175519" numCol="1" spcCol="1270" anchor="ctr" anchorCtr="0">
            <a:noAutofit/>
          </a:bodyPr>
          <a:lstStyle/>
          <a:p>
            <a:pPr lvl="0" algn="ctr" defTabSz="2755900">
              <a:lnSpc>
                <a:spcPct val="90000"/>
              </a:lnSpc>
              <a:spcBef>
                <a:spcPct val="0"/>
              </a:spcBef>
              <a:spcAft>
                <a:spcPct val="35000"/>
              </a:spcAft>
            </a:pPr>
            <a:r>
              <a:rPr lang="ru-RU" sz="2000" dirty="0">
                <a:effectLst>
                  <a:outerShdw blurRad="38100" dist="38100" dir="2700000" algn="tl">
                    <a:srgbClr val="000000">
                      <a:alpha val="43137"/>
                    </a:srgbClr>
                  </a:outerShdw>
                </a:effectLst>
                <a:latin typeface="Times New Roman" pitchFamily="18" charset="0"/>
                <a:cs typeface="Times New Roman" pitchFamily="18" charset="0"/>
              </a:rPr>
              <a:t>6</a:t>
            </a:r>
            <a:endParaRPr lang="ru-RU" sz="2000" kern="12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5" name="Прямоугольник 24"/>
          <p:cNvSpPr/>
          <p:nvPr/>
        </p:nvSpPr>
        <p:spPr>
          <a:xfrm>
            <a:off x="5261836" y="2632447"/>
            <a:ext cx="3694268" cy="342329"/>
          </a:xfrm>
          <a:prstGeom prst="rect">
            <a:avLst/>
          </a:prstGeom>
          <a:solidFill>
            <a:schemeClr val="accent2">
              <a:lumMod val="60000"/>
              <a:lumOff val="40000"/>
            </a:schemeClr>
          </a:solidFill>
          <a:ln>
            <a:noFill/>
          </a:ln>
          <a:effectLst>
            <a:outerShdw blurRad="50800" dist="50800" dir="5400000" algn="ctr" rotWithShape="0">
              <a:schemeClr val="tx1"/>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2755900">
              <a:lnSpc>
                <a:spcPct val="90000"/>
              </a:lnSpc>
              <a:spcAft>
                <a:spcPct val="35000"/>
              </a:spcAft>
            </a:pPr>
            <a:r>
              <a:rPr lang="ru-RU" sz="2000" dirty="0" smtClean="0">
                <a:solidFill>
                  <a:schemeClr val="tx1"/>
                </a:solidFill>
                <a:latin typeface="Times New Roman" pitchFamily="18" charset="0"/>
                <a:cs typeface="Times New Roman" pitchFamily="18" charset="0"/>
              </a:rPr>
              <a:t>Гос. тайна</a:t>
            </a:r>
            <a:endParaRPr lang="ru-RU" sz="2000" dirty="0">
              <a:solidFill>
                <a:schemeClr val="tx1"/>
              </a:solidFill>
              <a:latin typeface="Times New Roman" pitchFamily="18" charset="0"/>
              <a:cs typeface="Times New Roman" pitchFamily="18" charset="0"/>
            </a:endParaRPr>
          </a:p>
        </p:txBody>
      </p:sp>
      <p:sp>
        <p:nvSpPr>
          <p:cNvPr id="26" name="Прямоугольник 25"/>
          <p:cNvSpPr/>
          <p:nvPr/>
        </p:nvSpPr>
        <p:spPr>
          <a:xfrm>
            <a:off x="5266550" y="5494787"/>
            <a:ext cx="3689554" cy="394011"/>
          </a:xfrm>
          <a:prstGeom prst="rect">
            <a:avLst/>
          </a:prstGeom>
          <a:solidFill>
            <a:schemeClr val="accent2">
              <a:lumMod val="60000"/>
              <a:lumOff val="40000"/>
            </a:schemeClr>
          </a:solidFill>
          <a:ln>
            <a:noFill/>
          </a:ln>
          <a:effectLst>
            <a:outerShdw blurRad="50800" dist="50800" dir="5400000" algn="ctr" rotWithShape="0">
              <a:schemeClr val="tx1"/>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2755900">
              <a:lnSpc>
                <a:spcPct val="90000"/>
              </a:lnSpc>
              <a:spcAft>
                <a:spcPct val="35000"/>
              </a:spcAft>
            </a:pPr>
            <a:r>
              <a:rPr lang="ru-RU" sz="2000" dirty="0" smtClean="0">
                <a:solidFill>
                  <a:schemeClr val="tx1"/>
                </a:solidFill>
                <a:latin typeface="Times New Roman" pitchFamily="18" charset="0"/>
                <a:cs typeface="Times New Roman" pitchFamily="18" charset="0"/>
              </a:rPr>
              <a:t>3,4 ГИС (</a:t>
            </a:r>
            <a:r>
              <a:rPr lang="ru-RU" sz="2000" dirty="0" err="1" smtClean="0">
                <a:solidFill>
                  <a:schemeClr val="tx1"/>
                </a:solidFill>
                <a:latin typeface="Times New Roman" pitchFamily="18" charset="0"/>
                <a:cs typeface="Times New Roman" pitchFamily="18" charset="0"/>
              </a:rPr>
              <a:t>ИСПДн</a:t>
            </a:r>
            <a:r>
              <a:rPr lang="ru-RU" sz="2000" dirty="0" smtClean="0">
                <a:solidFill>
                  <a:schemeClr val="tx1"/>
                </a:solidFill>
                <a:latin typeface="Times New Roman" pitchFamily="18" charset="0"/>
                <a:cs typeface="Times New Roman" pitchFamily="18" charset="0"/>
              </a:rPr>
              <a:t>), 3 АСУ  ТП</a:t>
            </a:r>
            <a:endParaRPr lang="ru-RU" sz="2000" dirty="0">
              <a:solidFill>
                <a:schemeClr val="tx1"/>
              </a:solidFill>
              <a:latin typeface="Times New Roman" pitchFamily="18" charset="0"/>
              <a:cs typeface="Times New Roman" pitchFamily="18" charset="0"/>
            </a:endParaRPr>
          </a:p>
        </p:txBody>
      </p:sp>
      <p:sp>
        <p:nvSpPr>
          <p:cNvPr id="27" name="Прямоугольник 26"/>
          <p:cNvSpPr/>
          <p:nvPr/>
        </p:nvSpPr>
        <p:spPr>
          <a:xfrm>
            <a:off x="5261836" y="4484924"/>
            <a:ext cx="3694268" cy="384236"/>
          </a:xfrm>
          <a:prstGeom prst="rect">
            <a:avLst/>
          </a:prstGeom>
          <a:solidFill>
            <a:schemeClr val="accent2">
              <a:lumMod val="60000"/>
              <a:lumOff val="40000"/>
            </a:schemeClr>
          </a:solidFill>
          <a:ln>
            <a:noFill/>
          </a:ln>
          <a:effectLst>
            <a:outerShdw blurRad="50800" dist="50800" dir="5400000" algn="ctr" rotWithShape="0">
              <a:schemeClr val="tx1"/>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2755900">
              <a:lnSpc>
                <a:spcPct val="90000"/>
              </a:lnSpc>
              <a:spcAft>
                <a:spcPct val="35000"/>
              </a:spcAft>
            </a:pPr>
            <a:r>
              <a:rPr lang="ru-RU" sz="2000" dirty="0" smtClean="0">
                <a:solidFill>
                  <a:schemeClr val="tx1"/>
                </a:solidFill>
                <a:latin typeface="Times New Roman" pitchFamily="18" charset="0"/>
                <a:cs typeface="Times New Roman" pitchFamily="18" charset="0"/>
              </a:rPr>
              <a:t>2 ГИС (</a:t>
            </a:r>
            <a:r>
              <a:rPr lang="ru-RU" sz="2000" dirty="0" err="1" smtClean="0">
                <a:solidFill>
                  <a:schemeClr val="tx1"/>
                </a:solidFill>
                <a:latin typeface="Times New Roman" pitchFamily="18" charset="0"/>
                <a:cs typeface="Times New Roman" pitchFamily="18" charset="0"/>
              </a:rPr>
              <a:t>ИСПДн</a:t>
            </a:r>
            <a:r>
              <a:rPr lang="ru-RU" sz="2000" dirty="0" smtClean="0">
                <a:solidFill>
                  <a:schemeClr val="tx1"/>
                </a:solidFill>
                <a:latin typeface="Times New Roman" pitchFamily="18" charset="0"/>
                <a:cs typeface="Times New Roman" pitchFamily="18" charset="0"/>
              </a:rPr>
              <a:t>), 2 АСУ  ТП</a:t>
            </a:r>
            <a:endParaRPr lang="ru-RU" sz="2000" dirty="0">
              <a:solidFill>
                <a:schemeClr val="tx1"/>
              </a:solidFill>
              <a:latin typeface="Times New Roman" pitchFamily="18" charset="0"/>
              <a:cs typeface="Times New Roman" pitchFamily="18" charset="0"/>
            </a:endParaRPr>
          </a:p>
        </p:txBody>
      </p:sp>
      <p:sp>
        <p:nvSpPr>
          <p:cNvPr id="28" name="Прямоугольник 27"/>
          <p:cNvSpPr/>
          <p:nvPr/>
        </p:nvSpPr>
        <p:spPr>
          <a:xfrm>
            <a:off x="5244554" y="3536777"/>
            <a:ext cx="3711550" cy="396132"/>
          </a:xfrm>
          <a:prstGeom prst="rect">
            <a:avLst/>
          </a:prstGeom>
          <a:solidFill>
            <a:schemeClr val="accent2">
              <a:lumMod val="60000"/>
              <a:lumOff val="40000"/>
            </a:schemeClr>
          </a:solidFill>
          <a:ln>
            <a:noFill/>
          </a:ln>
          <a:effectLst>
            <a:outerShdw blurRad="50800" dist="50800" dir="5400000" algn="ctr" rotWithShape="0">
              <a:schemeClr val="tx1"/>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2755900">
              <a:lnSpc>
                <a:spcPct val="90000"/>
              </a:lnSpc>
              <a:spcAft>
                <a:spcPct val="35000"/>
              </a:spcAft>
            </a:pPr>
            <a:r>
              <a:rPr lang="ru-RU" sz="2000" dirty="0" smtClean="0">
                <a:solidFill>
                  <a:schemeClr val="tx1"/>
                </a:solidFill>
                <a:latin typeface="Times New Roman" pitchFamily="18" charset="0"/>
                <a:cs typeface="Times New Roman" pitchFamily="18" charset="0"/>
              </a:rPr>
              <a:t>1 ГИС (</a:t>
            </a:r>
            <a:r>
              <a:rPr lang="ru-RU" sz="2000" dirty="0" err="1" smtClean="0">
                <a:solidFill>
                  <a:schemeClr val="tx1"/>
                </a:solidFill>
                <a:latin typeface="Times New Roman" pitchFamily="18" charset="0"/>
                <a:cs typeface="Times New Roman" pitchFamily="18" charset="0"/>
              </a:rPr>
              <a:t>ИСПДн</a:t>
            </a:r>
            <a:r>
              <a:rPr lang="ru-RU" sz="2000" dirty="0" smtClean="0">
                <a:solidFill>
                  <a:schemeClr val="tx1"/>
                </a:solidFill>
                <a:latin typeface="Times New Roman" pitchFamily="18" charset="0"/>
                <a:cs typeface="Times New Roman" pitchFamily="18" charset="0"/>
              </a:rPr>
              <a:t>), 1 АСУ  ТП</a:t>
            </a:r>
            <a:endParaRPr lang="ru-RU"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8682706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8313" y="404813"/>
            <a:ext cx="8229600" cy="379412"/>
          </a:xfrm>
        </p:spPr>
        <p:txBody>
          <a:bodyPr/>
          <a:lstStyle/>
          <a:p>
            <a:pPr algn="ctr" eaLnBrk="1" hangingPunct="1"/>
            <a:r>
              <a:rPr lang="ru-RU" altLang="ru-RU" sz="1800" b="1" dirty="0" smtClean="0">
                <a:latin typeface="Times New Roman" panose="02020603050405020304" pitchFamily="18" charset="0"/>
                <a:cs typeface="Times New Roman" panose="02020603050405020304" pitchFamily="18" charset="0"/>
              </a:rPr>
              <a:t>Термины и определения</a:t>
            </a:r>
          </a:p>
        </p:txBody>
      </p:sp>
      <p:sp>
        <p:nvSpPr>
          <p:cNvPr id="6147" name="Rectangle 3"/>
          <p:cNvSpPr>
            <a:spLocks noGrp="1" noChangeArrowheads="1"/>
          </p:cNvSpPr>
          <p:nvPr>
            <p:ph idx="1"/>
          </p:nvPr>
        </p:nvSpPr>
        <p:spPr>
          <a:xfrm>
            <a:off x="395288" y="981075"/>
            <a:ext cx="8229600" cy="5472113"/>
          </a:xfrm>
        </p:spPr>
        <p:txBody>
          <a:bodyPr>
            <a:normAutofit/>
          </a:bodyPr>
          <a:lstStyle/>
          <a:p>
            <a:pPr marL="0" indent="457200" algn="just" eaLnBrk="1" hangingPunct="1">
              <a:spcBef>
                <a:spcPts val="0"/>
              </a:spcBef>
              <a:buNone/>
            </a:pPr>
            <a:r>
              <a:rPr lang="ru-RU" altLang="ru-RU" sz="1600" b="1" dirty="0" smtClean="0">
                <a:latin typeface="Times New Roman" panose="02020603050405020304" pitchFamily="18" charset="0"/>
                <a:cs typeface="Times New Roman" panose="02020603050405020304" pitchFamily="18" charset="0"/>
              </a:rPr>
              <a:t>Техническое средство обработки информации (ТСОИ)</a:t>
            </a:r>
            <a:r>
              <a:rPr lang="ru-RU" altLang="ru-RU" sz="1600" dirty="0" smtClean="0">
                <a:latin typeface="Times New Roman" panose="02020603050405020304" pitchFamily="18" charset="0"/>
                <a:cs typeface="Times New Roman" panose="02020603050405020304" pitchFamily="18" charset="0"/>
              </a:rPr>
              <a:t> – техническое средство, предназначенное для приема, хранения, поиска, преобразования, отображения и (или) передачи информации по каналам связи. К ТСОИ относятся средства вычислительной техники, средства и системы связи, средства звукозаписи, звукоусиления и звуковоспроизведения, средства видеозаписи и </a:t>
            </a:r>
            <a:r>
              <a:rPr lang="ru-RU" altLang="ru-RU" sz="1600" dirty="0" err="1" smtClean="0">
                <a:latin typeface="Times New Roman" panose="02020603050405020304" pitchFamily="18" charset="0"/>
                <a:cs typeface="Times New Roman" panose="02020603050405020304" pitchFamily="18" charset="0"/>
              </a:rPr>
              <a:t>видеовоспроизведения</a:t>
            </a:r>
            <a:r>
              <a:rPr lang="ru-RU" altLang="ru-RU" sz="1600" dirty="0" smtClean="0">
                <a:latin typeface="Times New Roman" panose="02020603050405020304" pitchFamily="18" charset="0"/>
                <a:cs typeface="Times New Roman" panose="02020603050405020304" pitchFamily="18" charset="0"/>
              </a:rPr>
              <a:t>, средства изготовления и размножения документов и другие технические средства, связанные с приемом, накоплением, хранением, поиском, преобразованием, отображением и (или) передачей информации по каналам связи.</a:t>
            </a:r>
          </a:p>
          <a:p>
            <a:pPr marL="0" indent="457200" algn="just" eaLnBrk="1" hangingPunct="1">
              <a:spcBef>
                <a:spcPts val="0"/>
              </a:spcBef>
              <a:buNone/>
            </a:pPr>
            <a:r>
              <a:rPr lang="ru-RU" altLang="ru-RU" sz="1600" b="1" dirty="0" smtClean="0">
                <a:latin typeface="Times New Roman" panose="02020603050405020304" pitchFamily="18" charset="0"/>
                <a:cs typeface="Times New Roman" panose="02020603050405020304" pitchFamily="18" charset="0"/>
              </a:rPr>
              <a:t>Основные технические средства обработки информации (ОТС)</a:t>
            </a:r>
            <a:r>
              <a:rPr lang="ru-RU" altLang="ru-RU" sz="1600" dirty="0" smtClean="0">
                <a:latin typeface="Times New Roman" panose="02020603050405020304" pitchFamily="18" charset="0"/>
                <a:cs typeface="Times New Roman" panose="02020603050405020304" pitchFamily="18" charset="0"/>
              </a:rPr>
              <a:t> – средства вычислительной техники и их коммуникации, входящие в состав объекта информатизации и осуществляющие обработку, хранение и передачу важной информации.</a:t>
            </a:r>
          </a:p>
          <a:p>
            <a:pPr marL="0" indent="457200" algn="just" eaLnBrk="1" hangingPunct="1">
              <a:spcBef>
                <a:spcPts val="0"/>
              </a:spcBef>
              <a:buNone/>
            </a:pPr>
            <a:r>
              <a:rPr lang="ru-RU" altLang="ru-RU" sz="1600" b="1" dirty="0" smtClean="0">
                <a:latin typeface="Times New Roman" panose="02020603050405020304" pitchFamily="18" charset="0"/>
                <a:cs typeface="Times New Roman" panose="02020603050405020304" pitchFamily="18" charset="0"/>
              </a:rPr>
              <a:t>Вспомогательные технические средства и системы (ВТСС)</a:t>
            </a:r>
            <a:r>
              <a:rPr lang="ru-RU" altLang="ru-RU" sz="1600" dirty="0" smtClean="0">
                <a:latin typeface="Times New Roman" panose="02020603050405020304" pitchFamily="18" charset="0"/>
                <a:cs typeface="Times New Roman" panose="02020603050405020304" pitchFamily="18" charset="0"/>
              </a:rPr>
              <a:t> – технические средства и системы, не предназначенные для обработки важной информации, но на которые могут воздействовать электромагнитные поля побочных излучений основных технических средств, в результате чего на ВТСС наводится опасный сигнал, который может распространяться за пределы контролируемой зоны. К ВТСС относятся средства и системы связи, измерительное оборудование, системы пожарной и охранной сигнализации, системы </a:t>
            </a:r>
            <a:r>
              <a:rPr lang="ru-RU" altLang="ru-RU" sz="1600" dirty="0" err="1" smtClean="0">
                <a:latin typeface="Times New Roman" panose="02020603050405020304" pitchFamily="18" charset="0"/>
                <a:cs typeface="Times New Roman" panose="02020603050405020304" pitchFamily="18" charset="0"/>
              </a:rPr>
              <a:t>электрочасофикации</a:t>
            </a:r>
            <a:r>
              <a:rPr lang="ru-RU" altLang="ru-RU" sz="1600" dirty="0" smtClean="0">
                <a:latin typeface="Times New Roman" panose="02020603050405020304" pitchFamily="18" charset="0"/>
                <a:cs typeface="Times New Roman" panose="02020603050405020304" pitchFamily="18" charset="0"/>
              </a:rPr>
              <a:t>, системы радиотрансляции, системы электроосвещения, бытовые электроприборы и т.д. ВТСС играют роль “случайных антенн”. </a:t>
            </a:r>
          </a:p>
        </p:txBody>
      </p:sp>
    </p:spTree>
    <p:extLst>
      <p:ext uri="{BB962C8B-B14F-4D97-AF65-F5344CB8AC3E}">
        <p14:creationId xmlns:p14="http://schemas.microsoft.com/office/powerpoint/2010/main" val="538998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0" algn="ctr">
              <a:buNone/>
            </a:pPr>
            <a:r>
              <a:rPr lang="ru-RU" sz="4000" b="1" dirty="0" smtClean="0">
                <a:solidFill>
                  <a:srgbClr val="C00000"/>
                </a:solidFill>
                <a:effectLst/>
                <a:latin typeface="Times New Roman"/>
                <a:ea typeface="Times New Roman"/>
              </a:rPr>
              <a:t>Раздел 2.2.  Меры и средства защиты информации от НСД.</a:t>
            </a:r>
            <a:endParaRPr lang="ru-RU" sz="4000" b="1" dirty="0">
              <a:solidFill>
                <a:srgbClr val="C00000"/>
              </a:solidFill>
            </a:endParaRPr>
          </a:p>
        </p:txBody>
      </p:sp>
      <p:sp>
        <p:nvSpPr>
          <p:cNvPr id="4" name="Номер слайда 3"/>
          <p:cNvSpPr>
            <a:spLocks noGrp="1"/>
          </p:cNvSpPr>
          <p:nvPr>
            <p:ph type="sldNum" sz="quarter" idx="12"/>
          </p:nvPr>
        </p:nvSpPr>
        <p:spPr/>
        <p:txBody>
          <a:bodyPr/>
          <a:lstStyle/>
          <a:p>
            <a:pPr>
              <a:defRPr/>
            </a:pPr>
            <a:fld id="{5C4B5F2A-D7C6-48C6-9AA1-361144C2F362}" type="slidenum">
              <a:rPr lang="ru-RU" smtClean="0">
                <a:solidFill>
                  <a:srgbClr val="FFFFFF"/>
                </a:solidFill>
              </a:rPr>
              <a:pPr>
                <a:defRPr/>
              </a:pPr>
              <a:t>80</a:t>
            </a:fld>
            <a:endParaRPr lang="ru-RU" dirty="0">
              <a:solidFill>
                <a:srgbClr val="FFFFFF"/>
              </a:solidFill>
            </a:endParaRPr>
          </a:p>
        </p:txBody>
      </p:sp>
    </p:spTree>
    <p:extLst>
      <p:ext uri="{BB962C8B-B14F-4D97-AF65-F5344CB8AC3E}">
        <p14:creationId xmlns:p14="http://schemas.microsoft.com/office/powerpoint/2010/main" val="361471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Grp="1" noChangeAspect="1" noChangeArrowheads="1"/>
          </p:cNvPicPr>
          <p:nvPr>
            <p:ph type="title"/>
          </p:nvPr>
        </p:nvPicPr>
        <p:blipFill>
          <a:blip r:embed="rId2" cstate="print"/>
          <a:srcRect/>
          <a:stretch>
            <a:fillRect/>
          </a:stretch>
        </p:blipFill>
        <p:spPr>
          <a:xfrm>
            <a:off x="457200" y="274638"/>
            <a:ext cx="8229600" cy="490537"/>
          </a:xfrm>
        </p:spPr>
      </p:pic>
      <p:pic>
        <p:nvPicPr>
          <p:cNvPr id="20483" name="Picture 3"/>
          <p:cNvPicPr>
            <a:picLocks noGrp="1" noChangeAspect="1" noChangeArrowheads="1"/>
          </p:cNvPicPr>
          <p:nvPr>
            <p:ph idx="1"/>
          </p:nvPr>
        </p:nvPicPr>
        <p:blipFill>
          <a:blip r:embed="rId3" cstate="print"/>
          <a:srcRect/>
          <a:stretch>
            <a:fillRect/>
          </a:stretch>
        </p:blipFill>
        <p:spPr>
          <a:xfrm>
            <a:off x="457200" y="1196975"/>
            <a:ext cx="8229600" cy="4929188"/>
          </a:xfrm>
        </p:spPr>
      </p:pic>
    </p:spTree>
    <p:extLst>
      <p:ext uri="{BB962C8B-B14F-4D97-AF65-F5344CB8AC3E}">
        <p14:creationId xmlns:p14="http://schemas.microsoft.com/office/powerpoint/2010/main" val="37316918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114300" y="-39688"/>
            <a:ext cx="8305800" cy="601663"/>
          </a:xfrm>
          <a:effectLst>
            <a:outerShdw dist="35921" dir="2700000" algn="ctr" rotWithShape="0">
              <a:srgbClr val="FFFFFF"/>
            </a:outerShdw>
          </a:effectLst>
        </p:spPr>
        <p:txBody>
          <a:bodyPr/>
          <a:lstStyle/>
          <a:p>
            <a:pPr algn="ctr">
              <a:lnSpc>
                <a:spcPct val="70000"/>
              </a:lnSpc>
              <a:defRPr/>
            </a:pPr>
            <a:r>
              <a:rPr kumimoji="0" lang="ru-RU" altLang="ru-RU" sz="1600" b="1" smtClean="0">
                <a:solidFill>
                  <a:srgbClr val="990033"/>
                </a:solidFill>
                <a:effectLst>
                  <a:outerShdw blurRad="38100" dist="38100" dir="2700000" algn="tl">
                    <a:srgbClr val="C0C0C0"/>
                  </a:outerShdw>
                </a:effectLst>
              </a:rPr>
              <a:t>МЕТОДЫ ОБЕСПЕЧЕНИЯ ИНФОРМАЦИОННОЙ БЕЗОПАСНОСТИ РОССИЙСКОЙ ФЕДЕРАЦИИ</a:t>
            </a:r>
            <a:r>
              <a:rPr lang="ru-RU" altLang="ru-RU" sz="2800" smtClean="0">
                <a:solidFill>
                  <a:srgbClr val="FF0000"/>
                </a:solidFill>
                <a:latin typeface="Arial Black" panose="020B0A04020102020204" pitchFamily="34" charset="0"/>
              </a:rPr>
              <a:t> </a:t>
            </a:r>
            <a:endParaRPr lang="ru-RU" altLang="ru-RU" sz="2400" smtClean="0">
              <a:solidFill>
                <a:srgbClr val="003300"/>
              </a:solidFill>
              <a:latin typeface="Arial Black" panose="020B0A04020102020204" pitchFamily="34" charset="0"/>
            </a:endParaRPr>
          </a:p>
        </p:txBody>
      </p:sp>
      <p:sp>
        <p:nvSpPr>
          <p:cNvPr id="344067" name="Rectangle 3"/>
          <p:cNvSpPr>
            <a:spLocks noChangeArrowheads="1"/>
          </p:cNvSpPr>
          <p:nvPr/>
        </p:nvSpPr>
        <p:spPr bwMode="auto">
          <a:xfrm>
            <a:off x="63500" y="846138"/>
            <a:ext cx="9048750" cy="925512"/>
          </a:xfrm>
          <a:prstGeom prst="rect">
            <a:avLst/>
          </a:prstGeom>
          <a:solidFill>
            <a:srgbClr val="FFFFCC"/>
          </a:solidFill>
          <a:ln w="9525">
            <a:solidFill>
              <a:srgbClr val="003300"/>
            </a:solidFill>
            <a:miter lim="800000"/>
            <a:headEnd/>
            <a:tailEnd/>
          </a:ln>
          <a:effectLst/>
          <a:extLst>
            <a:ext uri="{AF507438-7753-43E0-B8FC-AC1667EBCBE1}">
              <a14:hiddenEffects xmlns:a14="http://schemas.microsoft.com/office/drawing/2010/main">
                <a:effectLst>
                  <a:outerShdw dist="45791" dir="19578596" algn="ctr" rotWithShape="0">
                    <a:srgbClr val="003300"/>
                  </a:outerShdw>
                </a:effectLst>
              </a14:hiddenEffects>
            </a:ext>
          </a:extLst>
        </p:spPr>
        <p:txBody>
          <a:bodyPr lIns="85908" tIns="77791" rIns="85908" bIns="42954"/>
          <a:lstStyle>
            <a:lvl1pPr defTabSz="179388">
              <a:defRPr sz="1600">
                <a:solidFill>
                  <a:schemeClr val="tx1"/>
                </a:solidFill>
                <a:latin typeface="Arial" pitchFamily="34" charset="0"/>
              </a:defRPr>
            </a:lvl1pPr>
            <a:lvl2pPr marL="742950" indent="-285750" defTabSz="179388">
              <a:defRPr sz="1600">
                <a:solidFill>
                  <a:schemeClr val="tx1"/>
                </a:solidFill>
                <a:latin typeface="Arial" pitchFamily="34" charset="0"/>
              </a:defRPr>
            </a:lvl2pPr>
            <a:lvl3pPr marL="1143000" indent="-228600" defTabSz="179388">
              <a:defRPr sz="1600">
                <a:solidFill>
                  <a:schemeClr val="tx1"/>
                </a:solidFill>
                <a:latin typeface="Arial" pitchFamily="34" charset="0"/>
              </a:defRPr>
            </a:lvl3pPr>
            <a:lvl4pPr marL="1600200" indent="-228600" defTabSz="179388">
              <a:defRPr sz="1600">
                <a:solidFill>
                  <a:schemeClr val="tx1"/>
                </a:solidFill>
                <a:latin typeface="Arial" pitchFamily="34" charset="0"/>
              </a:defRPr>
            </a:lvl4pPr>
            <a:lvl5pPr marL="2057400" indent="-228600" defTabSz="179388">
              <a:defRPr sz="1600">
                <a:solidFill>
                  <a:schemeClr val="tx1"/>
                </a:solidFill>
                <a:latin typeface="Arial" pitchFamily="34" charset="0"/>
              </a:defRPr>
            </a:lvl5pPr>
            <a:lvl6pPr marL="2514600" indent="-228600" defTabSz="179388" eaLnBrk="0" fontAlgn="base" hangingPunct="0">
              <a:spcBef>
                <a:spcPct val="0"/>
              </a:spcBef>
              <a:spcAft>
                <a:spcPct val="0"/>
              </a:spcAft>
              <a:defRPr sz="1600">
                <a:solidFill>
                  <a:schemeClr val="tx1"/>
                </a:solidFill>
                <a:latin typeface="Arial" pitchFamily="34" charset="0"/>
              </a:defRPr>
            </a:lvl6pPr>
            <a:lvl7pPr marL="2971800" indent="-228600" defTabSz="179388" eaLnBrk="0" fontAlgn="base" hangingPunct="0">
              <a:spcBef>
                <a:spcPct val="0"/>
              </a:spcBef>
              <a:spcAft>
                <a:spcPct val="0"/>
              </a:spcAft>
              <a:defRPr sz="1600">
                <a:solidFill>
                  <a:schemeClr val="tx1"/>
                </a:solidFill>
                <a:latin typeface="Arial" pitchFamily="34" charset="0"/>
              </a:defRPr>
            </a:lvl7pPr>
            <a:lvl8pPr marL="3429000" indent="-228600" defTabSz="179388" eaLnBrk="0" fontAlgn="base" hangingPunct="0">
              <a:spcBef>
                <a:spcPct val="0"/>
              </a:spcBef>
              <a:spcAft>
                <a:spcPct val="0"/>
              </a:spcAft>
              <a:defRPr sz="1600">
                <a:solidFill>
                  <a:schemeClr val="tx1"/>
                </a:solidFill>
                <a:latin typeface="Arial" pitchFamily="34" charset="0"/>
              </a:defRPr>
            </a:lvl8pPr>
            <a:lvl9pPr marL="3886200" indent="-228600" defTabSz="179388" eaLnBrk="0" fontAlgn="base" hangingPunct="0">
              <a:spcBef>
                <a:spcPct val="0"/>
              </a:spcBef>
              <a:spcAft>
                <a:spcPct val="0"/>
              </a:spcAft>
              <a:defRPr sz="1600">
                <a:solidFill>
                  <a:schemeClr val="tx1"/>
                </a:solidFill>
                <a:latin typeface="Arial" pitchFamily="34" charset="0"/>
              </a:defRPr>
            </a:lvl9pPr>
          </a:lstStyle>
          <a:p>
            <a:pPr eaLnBrk="0" hangingPunct="0">
              <a:lnSpc>
                <a:spcPct val="55000"/>
              </a:lnSpc>
              <a:spcBef>
                <a:spcPct val="20000"/>
              </a:spcBef>
              <a:spcAft>
                <a:spcPct val="20000"/>
              </a:spcAft>
            </a:pPr>
            <a:r>
              <a:rPr lang="ru-RU" altLang="ru-RU" sz="1900" b="1" smtClean="0">
                <a:solidFill>
                  <a:srgbClr val="FF0000"/>
                </a:solidFill>
              </a:rPr>
              <a:t>1.</a:t>
            </a:r>
            <a:r>
              <a:rPr lang="ru-RU" altLang="ru-RU" sz="1900" b="1" smtClean="0">
                <a:solidFill>
                  <a:srgbClr val="003300"/>
                </a:solidFill>
              </a:rPr>
              <a:t>    </a:t>
            </a:r>
            <a:r>
              <a:rPr lang="ru-RU" altLang="ru-RU" sz="1500" b="1" smtClean="0">
                <a:solidFill>
                  <a:srgbClr val="003300"/>
                </a:solidFill>
              </a:rPr>
              <a:t>Изменения в законодательстве в интересах системы обеспечения инф. безопасности</a:t>
            </a:r>
          </a:p>
          <a:p>
            <a:pPr eaLnBrk="0" hangingPunct="0">
              <a:lnSpc>
                <a:spcPct val="55000"/>
              </a:lnSpc>
              <a:spcBef>
                <a:spcPct val="20000"/>
              </a:spcBef>
              <a:spcAft>
                <a:spcPct val="20000"/>
              </a:spcAft>
            </a:pPr>
            <a:r>
              <a:rPr lang="ru-RU" altLang="ru-RU" sz="1500" b="1" smtClean="0">
                <a:solidFill>
                  <a:srgbClr val="FF0000"/>
                </a:solidFill>
              </a:rPr>
              <a:t>2.</a:t>
            </a:r>
            <a:r>
              <a:rPr lang="ru-RU" altLang="ru-RU" sz="1500" b="1" smtClean="0">
                <a:solidFill>
                  <a:srgbClr val="003300"/>
                </a:solidFill>
              </a:rPr>
              <a:t>      Законодательное разграничение полномочий между органами власти</a:t>
            </a:r>
          </a:p>
          <a:p>
            <a:pPr eaLnBrk="0" hangingPunct="0">
              <a:lnSpc>
                <a:spcPct val="55000"/>
              </a:lnSpc>
              <a:spcBef>
                <a:spcPct val="20000"/>
              </a:spcBef>
              <a:spcAft>
                <a:spcPct val="20000"/>
              </a:spcAft>
            </a:pPr>
            <a:r>
              <a:rPr lang="ru-RU" altLang="ru-RU" sz="1500" b="1" smtClean="0">
                <a:solidFill>
                  <a:srgbClr val="FF0000"/>
                </a:solidFill>
              </a:rPr>
              <a:t>3.    </a:t>
            </a:r>
            <a:r>
              <a:rPr lang="ru-RU" altLang="ru-RU" sz="1500" b="1" smtClean="0">
                <a:solidFill>
                  <a:srgbClr val="003300"/>
                </a:solidFill>
              </a:rPr>
              <a:t>  Уточнение статуса иностранных информационных агентств </a:t>
            </a:r>
          </a:p>
          <a:p>
            <a:pPr eaLnBrk="0" hangingPunct="0">
              <a:lnSpc>
                <a:spcPct val="55000"/>
              </a:lnSpc>
              <a:spcBef>
                <a:spcPct val="20000"/>
              </a:spcBef>
              <a:spcAft>
                <a:spcPct val="20000"/>
              </a:spcAft>
            </a:pPr>
            <a:r>
              <a:rPr lang="ru-RU" altLang="ru-RU" sz="1500" b="1" smtClean="0">
                <a:solidFill>
                  <a:srgbClr val="FF0000"/>
                </a:solidFill>
              </a:rPr>
              <a:t>4.</a:t>
            </a:r>
            <a:r>
              <a:rPr lang="ru-RU" altLang="ru-RU" sz="1500" b="1" smtClean="0">
                <a:solidFill>
                  <a:srgbClr val="003300"/>
                </a:solidFill>
              </a:rPr>
              <a:t>      Законодательное закрепление приоритета развития национальных сетей связи</a:t>
            </a:r>
          </a:p>
        </p:txBody>
      </p:sp>
      <p:sp>
        <p:nvSpPr>
          <p:cNvPr id="344068" name="Rectangle 4"/>
          <p:cNvSpPr>
            <a:spLocks noChangeArrowheads="1"/>
          </p:cNvSpPr>
          <p:nvPr/>
        </p:nvSpPr>
        <p:spPr bwMode="auto">
          <a:xfrm>
            <a:off x="85725" y="2035175"/>
            <a:ext cx="8969375" cy="3217863"/>
          </a:xfrm>
          <a:prstGeom prst="rect">
            <a:avLst/>
          </a:prstGeom>
          <a:solidFill>
            <a:srgbClr val="FFFFCC"/>
          </a:solidFill>
          <a:ln w="9525">
            <a:solidFill>
              <a:srgbClr val="003300"/>
            </a:solidFill>
            <a:miter lim="800000"/>
            <a:headEnd/>
            <a:tailEnd/>
          </a:ln>
          <a:effectLst/>
          <a:extLst>
            <a:ext uri="{AF507438-7753-43E0-B8FC-AC1667EBCBE1}">
              <a14:hiddenEffects xmlns:a14="http://schemas.microsoft.com/office/drawing/2010/main">
                <a:effectLst>
                  <a:outerShdw dist="45791" dir="19578596" algn="ctr" rotWithShape="0">
                    <a:srgbClr val="003300"/>
                  </a:outerShdw>
                </a:effectLst>
              </a14:hiddenEffects>
            </a:ext>
          </a:extLst>
        </p:spPr>
        <p:txBody>
          <a:bodyPr lIns="85908" tIns="77791" rIns="85908" bIns="42954"/>
          <a:lstStyle>
            <a:lvl1pPr defTabSz="858838">
              <a:defRPr sz="1600">
                <a:solidFill>
                  <a:schemeClr val="tx1"/>
                </a:solidFill>
                <a:latin typeface="Arial" pitchFamily="34" charset="0"/>
              </a:defRPr>
            </a:lvl1pPr>
            <a:lvl2pPr marL="742950" indent="-285750" defTabSz="858838">
              <a:defRPr sz="1600">
                <a:solidFill>
                  <a:schemeClr val="tx1"/>
                </a:solidFill>
                <a:latin typeface="Arial" pitchFamily="34" charset="0"/>
              </a:defRPr>
            </a:lvl2pPr>
            <a:lvl3pPr marL="1143000" indent="-228600" defTabSz="858838">
              <a:defRPr sz="1600">
                <a:solidFill>
                  <a:schemeClr val="tx1"/>
                </a:solidFill>
                <a:latin typeface="Arial" pitchFamily="34" charset="0"/>
              </a:defRPr>
            </a:lvl3pPr>
            <a:lvl4pPr marL="1600200" indent="-228600" defTabSz="858838">
              <a:defRPr sz="1600">
                <a:solidFill>
                  <a:schemeClr val="tx1"/>
                </a:solidFill>
                <a:latin typeface="Arial" pitchFamily="34" charset="0"/>
              </a:defRPr>
            </a:lvl4pPr>
            <a:lvl5pPr marL="2057400" indent="-228600" defTabSz="858838">
              <a:defRPr sz="1600">
                <a:solidFill>
                  <a:schemeClr val="tx1"/>
                </a:solidFill>
                <a:latin typeface="Arial" pitchFamily="34" charset="0"/>
              </a:defRPr>
            </a:lvl5pPr>
            <a:lvl6pPr marL="2514600" indent="-228600" defTabSz="858838" eaLnBrk="0" fontAlgn="base" hangingPunct="0">
              <a:spcBef>
                <a:spcPct val="0"/>
              </a:spcBef>
              <a:spcAft>
                <a:spcPct val="0"/>
              </a:spcAft>
              <a:defRPr sz="1600">
                <a:solidFill>
                  <a:schemeClr val="tx1"/>
                </a:solidFill>
                <a:latin typeface="Arial" pitchFamily="34" charset="0"/>
              </a:defRPr>
            </a:lvl6pPr>
            <a:lvl7pPr marL="2971800" indent="-228600" defTabSz="858838" eaLnBrk="0" fontAlgn="base" hangingPunct="0">
              <a:spcBef>
                <a:spcPct val="0"/>
              </a:spcBef>
              <a:spcAft>
                <a:spcPct val="0"/>
              </a:spcAft>
              <a:defRPr sz="1600">
                <a:solidFill>
                  <a:schemeClr val="tx1"/>
                </a:solidFill>
                <a:latin typeface="Arial" pitchFamily="34" charset="0"/>
              </a:defRPr>
            </a:lvl7pPr>
            <a:lvl8pPr marL="3429000" indent="-228600" defTabSz="858838" eaLnBrk="0" fontAlgn="base" hangingPunct="0">
              <a:spcBef>
                <a:spcPct val="0"/>
              </a:spcBef>
              <a:spcAft>
                <a:spcPct val="0"/>
              </a:spcAft>
              <a:defRPr sz="1600">
                <a:solidFill>
                  <a:schemeClr val="tx1"/>
                </a:solidFill>
                <a:latin typeface="Arial" pitchFamily="34" charset="0"/>
              </a:defRPr>
            </a:lvl8pPr>
            <a:lvl9pPr marL="3886200" indent="-228600" defTabSz="858838" eaLnBrk="0" fontAlgn="base" hangingPunct="0">
              <a:spcBef>
                <a:spcPct val="0"/>
              </a:spcBef>
              <a:spcAft>
                <a:spcPct val="0"/>
              </a:spcAft>
              <a:defRPr sz="1600">
                <a:solidFill>
                  <a:schemeClr val="tx1"/>
                </a:solidFill>
                <a:latin typeface="Arial" pitchFamily="34" charset="0"/>
              </a:defRPr>
            </a:lvl9pPr>
          </a:lstStyle>
          <a:p>
            <a:pPr eaLnBrk="0" hangingPunct="0">
              <a:lnSpc>
                <a:spcPct val="95000"/>
              </a:lnSpc>
              <a:spcBef>
                <a:spcPct val="25000"/>
              </a:spcBef>
              <a:spcAft>
                <a:spcPct val="25000"/>
              </a:spcAft>
            </a:pPr>
            <a:r>
              <a:rPr lang="ru-RU" altLang="ru-RU" sz="1700" b="1" smtClean="0">
                <a:solidFill>
                  <a:srgbClr val="FF0000"/>
                </a:solidFill>
              </a:rPr>
              <a:t>1.</a:t>
            </a:r>
            <a:r>
              <a:rPr lang="ru-RU" altLang="ru-RU" sz="1700" b="1" smtClean="0">
                <a:solidFill>
                  <a:srgbClr val="003300"/>
                </a:solidFill>
              </a:rPr>
              <a:t>   </a:t>
            </a:r>
            <a:r>
              <a:rPr lang="ru-RU" altLang="ru-RU" sz="1500" b="1" smtClean="0">
                <a:solidFill>
                  <a:srgbClr val="000000"/>
                </a:solidFill>
              </a:rPr>
              <a:t>Создание и совершенствование системы обеспечения информационной безопасности</a:t>
            </a:r>
            <a:endParaRPr lang="ru-RU" altLang="ru-RU" sz="1500" b="1" smtClean="0">
              <a:solidFill>
                <a:srgbClr val="333333"/>
              </a:solidFill>
            </a:endParaRPr>
          </a:p>
          <a:p>
            <a:pPr algn="just" eaLnBrk="0" hangingPunct="0">
              <a:lnSpc>
                <a:spcPct val="95000"/>
              </a:lnSpc>
            </a:pPr>
            <a:r>
              <a:rPr lang="ru-RU" altLang="ru-RU" sz="1500" b="1" smtClean="0">
                <a:solidFill>
                  <a:srgbClr val="FF3300"/>
                </a:solidFill>
              </a:rPr>
              <a:t>2</a:t>
            </a:r>
            <a:r>
              <a:rPr lang="ru-RU" altLang="ru-RU" sz="1500" b="1" smtClean="0">
                <a:solidFill>
                  <a:srgbClr val="000000"/>
                </a:solidFill>
              </a:rPr>
              <a:t>. Предупреждение и пресечение правонарушений в информационной сфере, привлечение к ответственности лиц, совершивших преступления  </a:t>
            </a:r>
            <a:endParaRPr lang="ru-RU" altLang="ru-RU" sz="1500" b="1" smtClean="0">
              <a:solidFill>
                <a:srgbClr val="333333"/>
              </a:solidFill>
            </a:endParaRPr>
          </a:p>
          <a:p>
            <a:pPr eaLnBrk="0" hangingPunct="0">
              <a:lnSpc>
                <a:spcPct val="95000"/>
              </a:lnSpc>
            </a:pPr>
            <a:r>
              <a:rPr lang="ru-RU" altLang="ru-RU" sz="1500" b="1" smtClean="0">
                <a:solidFill>
                  <a:srgbClr val="FF3300"/>
                </a:solidFill>
              </a:rPr>
              <a:t>3</a:t>
            </a:r>
            <a:r>
              <a:rPr lang="ru-RU" altLang="ru-RU" sz="1500" b="1" smtClean="0">
                <a:solidFill>
                  <a:srgbClr val="000000"/>
                </a:solidFill>
              </a:rPr>
              <a:t>.    Совершенствование средств защиты информации и методов контроля эффективности этих средств, развит</a:t>
            </a:r>
            <a:r>
              <a:rPr lang="ru-RU" altLang="ru-RU" sz="1500" b="1" smtClean="0">
                <a:solidFill>
                  <a:srgbClr val="333333"/>
                </a:solidFill>
              </a:rPr>
              <a:t>ие защищенных телекоммуникационных систем, повышение надежности СПО</a:t>
            </a:r>
          </a:p>
          <a:p>
            <a:pPr eaLnBrk="0" hangingPunct="0">
              <a:lnSpc>
                <a:spcPct val="95000"/>
              </a:lnSpc>
            </a:pPr>
            <a:r>
              <a:rPr lang="ru-RU" altLang="ru-RU" sz="1500" b="1" smtClean="0">
                <a:solidFill>
                  <a:srgbClr val="FF3300"/>
                </a:solidFill>
              </a:rPr>
              <a:t>4</a:t>
            </a:r>
            <a:r>
              <a:rPr lang="ru-RU" altLang="ru-RU" sz="1500" b="1" smtClean="0">
                <a:solidFill>
                  <a:srgbClr val="333333"/>
                </a:solidFill>
              </a:rPr>
              <a:t>.    Создание систем и средств предотвращения НСД к обрабатываемой информации    </a:t>
            </a:r>
          </a:p>
          <a:p>
            <a:pPr eaLnBrk="0" hangingPunct="0">
              <a:lnSpc>
                <a:spcPct val="95000"/>
              </a:lnSpc>
            </a:pPr>
            <a:r>
              <a:rPr lang="ru-RU" altLang="ru-RU" sz="1500" b="1" smtClean="0">
                <a:solidFill>
                  <a:srgbClr val="FF3300"/>
                </a:solidFill>
              </a:rPr>
              <a:t>5</a:t>
            </a:r>
            <a:r>
              <a:rPr lang="ru-RU" altLang="ru-RU" sz="1500" b="1" smtClean="0">
                <a:solidFill>
                  <a:srgbClr val="000000"/>
                </a:solidFill>
              </a:rPr>
              <a:t>     Выявление технических устройств и программ, представляющих опасность  </a:t>
            </a:r>
          </a:p>
          <a:p>
            <a:pPr eaLnBrk="0" hangingPunct="0">
              <a:lnSpc>
                <a:spcPct val="95000"/>
              </a:lnSpc>
            </a:pPr>
            <a:r>
              <a:rPr lang="ru-RU" altLang="ru-RU" sz="1500" b="1" smtClean="0">
                <a:solidFill>
                  <a:srgbClr val="FF3300"/>
                </a:solidFill>
              </a:rPr>
              <a:t>6</a:t>
            </a:r>
            <a:r>
              <a:rPr lang="ru-RU" altLang="ru-RU" sz="1500" b="1" smtClean="0">
                <a:solidFill>
                  <a:srgbClr val="000000"/>
                </a:solidFill>
              </a:rPr>
              <a:t>.    Предотвращение перехвата информации по техническим каналам, применение криптографических средств защиты  </a:t>
            </a:r>
            <a:endParaRPr lang="ru-RU" altLang="ru-RU" sz="1500" b="1" smtClean="0">
              <a:solidFill>
                <a:srgbClr val="333333"/>
              </a:solidFill>
            </a:endParaRPr>
          </a:p>
          <a:p>
            <a:pPr eaLnBrk="0" hangingPunct="0">
              <a:lnSpc>
                <a:spcPct val="95000"/>
              </a:lnSpc>
            </a:pPr>
            <a:r>
              <a:rPr lang="ru-RU" altLang="ru-RU" sz="1500" b="1" smtClean="0">
                <a:solidFill>
                  <a:srgbClr val="FF3300"/>
                </a:solidFill>
              </a:rPr>
              <a:t>7</a:t>
            </a:r>
            <a:r>
              <a:rPr lang="ru-RU" altLang="ru-RU" sz="1500" b="1" smtClean="0">
                <a:solidFill>
                  <a:srgbClr val="000000"/>
                </a:solidFill>
              </a:rPr>
              <a:t>.    Сертификация средств защиты информации, лицензирование деятельности в области защиты государственной тайны, стандартизация способов и средств защиты информации</a:t>
            </a:r>
            <a:endParaRPr lang="ru-RU" altLang="ru-RU" sz="1500" b="1" smtClean="0">
              <a:solidFill>
                <a:srgbClr val="333333"/>
              </a:solidFill>
            </a:endParaRPr>
          </a:p>
          <a:p>
            <a:pPr eaLnBrk="0" hangingPunct="0">
              <a:lnSpc>
                <a:spcPct val="95000"/>
              </a:lnSpc>
            </a:pPr>
            <a:r>
              <a:rPr lang="ru-RU" altLang="ru-RU" sz="1500" b="1" smtClean="0">
                <a:solidFill>
                  <a:srgbClr val="FF3300"/>
                </a:solidFill>
              </a:rPr>
              <a:t>8</a:t>
            </a:r>
            <a:r>
              <a:rPr lang="ru-RU" altLang="ru-RU" sz="1500" b="1" smtClean="0">
                <a:solidFill>
                  <a:srgbClr val="000000"/>
                </a:solidFill>
              </a:rPr>
              <a:t>.    Совершенствование системы сертификации телекоммуникационного оборудования и программного обеспечения автоматизированных систем обработки информации  </a:t>
            </a:r>
            <a:endParaRPr lang="ru-RU" altLang="ru-RU" sz="1500" b="1" smtClean="0">
              <a:solidFill>
                <a:srgbClr val="000000"/>
              </a:solidFill>
              <a:latin typeface="Times New Roman" pitchFamily="18" charset="0"/>
            </a:endParaRPr>
          </a:p>
        </p:txBody>
      </p:sp>
      <p:sp>
        <p:nvSpPr>
          <p:cNvPr id="344069" name="Rectangle 5"/>
          <p:cNvSpPr>
            <a:spLocks noChangeArrowheads="1"/>
          </p:cNvSpPr>
          <p:nvPr/>
        </p:nvSpPr>
        <p:spPr bwMode="auto">
          <a:xfrm>
            <a:off x="138113" y="5518150"/>
            <a:ext cx="8939212" cy="1084263"/>
          </a:xfrm>
          <a:prstGeom prst="rect">
            <a:avLst/>
          </a:prstGeom>
          <a:solidFill>
            <a:srgbClr val="FFFFCC"/>
          </a:solidFill>
          <a:ln w="9525">
            <a:solidFill>
              <a:srgbClr val="003300"/>
            </a:solidFill>
            <a:miter lim="800000"/>
            <a:headEnd/>
            <a:tailEnd/>
          </a:ln>
          <a:effectLst/>
          <a:extLst>
            <a:ext uri="{AF507438-7753-43E0-B8FC-AC1667EBCBE1}">
              <a14:hiddenEffects xmlns:a14="http://schemas.microsoft.com/office/drawing/2010/main">
                <a:effectLst>
                  <a:outerShdw dist="45791" dir="19578596" algn="ctr" rotWithShape="0">
                    <a:srgbClr val="003300"/>
                  </a:outerShdw>
                </a:effectLst>
              </a14:hiddenEffects>
            </a:ext>
          </a:extLst>
        </p:spPr>
        <p:txBody>
          <a:bodyPr lIns="85908" tIns="77791" rIns="85908" bIns="42954"/>
          <a:lstStyle>
            <a:lvl1pPr defTabSz="858838">
              <a:defRPr sz="1600">
                <a:solidFill>
                  <a:schemeClr val="tx1"/>
                </a:solidFill>
                <a:latin typeface="Arial" pitchFamily="34" charset="0"/>
              </a:defRPr>
            </a:lvl1pPr>
            <a:lvl2pPr marL="742950" indent="-285750" defTabSz="858838">
              <a:defRPr sz="1600">
                <a:solidFill>
                  <a:schemeClr val="tx1"/>
                </a:solidFill>
                <a:latin typeface="Arial" pitchFamily="34" charset="0"/>
              </a:defRPr>
            </a:lvl2pPr>
            <a:lvl3pPr marL="1143000" indent="-228600" defTabSz="858838">
              <a:defRPr sz="1600">
                <a:solidFill>
                  <a:schemeClr val="tx1"/>
                </a:solidFill>
                <a:latin typeface="Arial" pitchFamily="34" charset="0"/>
              </a:defRPr>
            </a:lvl3pPr>
            <a:lvl4pPr marL="1600200" indent="-228600" defTabSz="858838">
              <a:defRPr sz="1600">
                <a:solidFill>
                  <a:schemeClr val="tx1"/>
                </a:solidFill>
                <a:latin typeface="Arial" pitchFamily="34" charset="0"/>
              </a:defRPr>
            </a:lvl4pPr>
            <a:lvl5pPr marL="2057400" indent="-228600" defTabSz="858838">
              <a:defRPr sz="1600">
                <a:solidFill>
                  <a:schemeClr val="tx1"/>
                </a:solidFill>
                <a:latin typeface="Arial" pitchFamily="34" charset="0"/>
              </a:defRPr>
            </a:lvl5pPr>
            <a:lvl6pPr marL="2514600" indent="-228600" defTabSz="858838" eaLnBrk="0" fontAlgn="base" hangingPunct="0">
              <a:spcBef>
                <a:spcPct val="0"/>
              </a:spcBef>
              <a:spcAft>
                <a:spcPct val="0"/>
              </a:spcAft>
              <a:defRPr sz="1600">
                <a:solidFill>
                  <a:schemeClr val="tx1"/>
                </a:solidFill>
                <a:latin typeface="Arial" pitchFamily="34" charset="0"/>
              </a:defRPr>
            </a:lvl6pPr>
            <a:lvl7pPr marL="2971800" indent="-228600" defTabSz="858838" eaLnBrk="0" fontAlgn="base" hangingPunct="0">
              <a:spcBef>
                <a:spcPct val="0"/>
              </a:spcBef>
              <a:spcAft>
                <a:spcPct val="0"/>
              </a:spcAft>
              <a:defRPr sz="1600">
                <a:solidFill>
                  <a:schemeClr val="tx1"/>
                </a:solidFill>
                <a:latin typeface="Arial" pitchFamily="34" charset="0"/>
              </a:defRPr>
            </a:lvl7pPr>
            <a:lvl8pPr marL="3429000" indent="-228600" defTabSz="858838" eaLnBrk="0" fontAlgn="base" hangingPunct="0">
              <a:spcBef>
                <a:spcPct val="0"/>
              </a:spcBef>
              <a:spcAft>
                <a:spcPct val="0"/>
              </a:spcAft>
              <a:defRPr sz="1600">
                <a:solidFill>
                  <a:schemeClr val="tx1"/>
                </a:solidFill>
                <a:latin typeface="Arial" pitchFamily="34" charset="0"/>
              </a:defRPr>
            </a:lvl8pPr>
            <a:lvl9pPr marL="3886200" indent="-228600" defTabSz="858838" eaLnBrk="0" fontAlgn="base" hangingPunct="0">
              <a:spcBef>
                <a:spcPct val="0"/>
              </a:spcBef>
              <a:spcAft>
                <a:spcPct val="0"/>
              </a:spcAft>
              <a:defRPr sz="1600">
                <a:solidFill>
                  <a:schemeClr val="tx1"/>
                </a:solidFill>
                <a:latin typeface="Arial" pitchFamily="34" charset="0"/>
              </a:defRPr>
            </a:lvl9pPr>
          </a:lstStyle>
          <a:p>
            <a:pPr eaLnBrk="0" hangingPunct="0">
              <a:lnSpc>
                <a:spcPct val="75000"/>
              </a:lnSpc>
              <a:spcBef>
                <a:spcPct val="25000"/>
              </a:spcBef>
              <a:spcAft>
                <a:spcPct val="25000"/>
              </a:spcAft>
            </a:pPr>
            <a:r>
              <a:rPr lang="ru-RU" altLang="ru-RU" sz="1500" b="1" smtClean="0">
                <a:solidFill>
                  <a:srgbClr val="FF0000"/>
                </a:solidFill>
              </a:rPr>
              <a:t>1</a:t>
            </a:r>
            <a:r>
              <a:rPr lang="ru-RU" altLang="ru-RU" sz="1500" b="1" smtClean="0">
                <a:solidFill>
                  <a:srgbClr val="800000"/>
                </a:solidFill>
              </a:rPr>
              <a:t>.</a:t>
            </a:r>
            <a:r>
              <a:rPr lang="ru-RU" altLang="ru-RU" sz="1900" b="1" smtClean="0">
                <a:solidFill>
                  <a:srgbClr val="003300"/>
                </a:solidFill>
              </a:rPr>
              <a:t>  </a:t>
            </a:r>
            <a:r>
              <a:rPr lang="ru-RU" altLang="ru-RU" sz="1500" b="1" smtClean="0">
                <a:solidFill>
                  <a:srgbClr val="000000"/>
                </a:solidFill>
              </a:rPr>
              <a:t>Разработка программ обеспечения информационной безопасности и определение порядка их финансирования</a:t>
            </a:r>
            <a:endParaRPr lang="ru-RU" altLang="ru-RU" sz="1500" b="1" smtClean="0">
              <a:solidFill>
                <a:srgbClr val="333333"/>
              </a:solidFill>
            </a:endParaRPr>
          </a:p>
          <a:p>
            <a:pPr eaLnBrk="0" hangingPunct="0">
              <a:lnSpc>
                <a:spcPct val="75000"/>
              </a:lnSpc>
            </a:pPr>
            <a:r>
              <a:rPr lang="ru-RU" altLang="ru-RU" sz="1500" b="1" smtClean="0">
                <a:solidFill>
                  <a:srgbClr val="FF0000"/>
                </a:solidFill>
              </a:rPr>
              <a:t>2</a:t>
            </a:r>
            <a:r>
              <a:rPr lang="ru-RU" altLang="ru-RU" sz="1500" b="1" smtClean="0">
                <a:solidFill>
                  <a:srgbClr val="FF6600"/>
                </a:solidFill>
              </a:rPr>
              <a:t>.</a:t>
            </a:r>
            <a:r>
              <a:rPr lang="ru-RU" altLang="ru-RU" sz="1500" b="1" smtClean="0">
                <a:solidFill>
                  <a:srgbClr val="000000"/>
                </a:solidFill>
              </a:rPr>
              <a:t>  Совершенствование системы финансирования работ, по реализации правовых и организационно-технических методов защиты информации, создание системы страхования информационных рисков  </a:t>
            </a:r>
          </a:p>
        </p:txBody>
      </p:sp>
      <p:sp>
        <p:nvSpPr>
          <p:cNvPr id="20486" name="Rectangle 6"/>
          <p:cNvSpPr>
            <a:spLocks noChangeArrowheads="1"/>
          </p:cNvSpPr>
          <p:nvPr/>
        </p:nvSpPr>
        <p:spPr bwMode="auto">
          <a:xfrm>
            <a:off x="1619250" y="655638"/>
            <a:ext cx="6305550" cy="255587"/>
          </a:xfrm>
          <a:prstGeom prst="rect">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908" tIns="42954" rIns="85908" bIns="42954" anchor="ctr"/>
          <a:lstStyle>
            <a:lvl1pPr defTabSz="858838">
              <a:defRPr sz="1600">
                <a:solidFill>
                  <a:schemeClr val="tx1"/>
                </a:solidFill>
                <a:latin typeface="Arial" pitchFamily="34" charset="0"/>
              </a:defRPr>
            </a:lvl1pPr>
            <a:lvl2pPr marL="742950" indent="-285750" defTabSz="858838">
              <a:defRPr sz="1600">
                <a:solidFill>
                  <a:schemeClr val="tx1"/>
                </a:solidFill>
                <a:latin typeface="Arial" pitchFamily="34" charset="0"/>
              </a:defRPr>
            </a:lvl2pPr>
            <a:lvl3pPr marL="1143000" indent="-228600" defTabSz="858838">
              <a:defRPr sz="1600">
                <a:solidFill>
                  <a:schemeClr val="tx1"/>
                </a:solidFill>
                <a:latin typeface="Arial" pitchFamily="34" charset="0"/>
              </a:defRPr>
            </a:lvl3pPr>
            <a:lvl4pPr marL="1600200" indent="-228600" defTabSz="858838">
              <a:defRPr sz="1600">
                <a:solidFill>
                  <a:schemeClr val="tx1"/>
                </a:solidFill>
                <a:latin typeface="Arial" pitchFamily="34" charset="0"/>
              </a:defRPr>
            </a:lvl4pPr>
            <a:lvl5pPr marL="2057400" indent="-228600" defTabSz="858838">
              <a:defRPr sz="1600">
                <a:solidFill>
                  <a:schemeClr val="tx1"/>
                </a:solidFill>
                <a:latin typeface="Arial" pitchFamily="34" charset="0"/>
              </a:defRPr>
            </a:lvl5pPr>
            <a:lvl6pPr marL="2514600" indent="-228600" defTabSz="858838" eaLnBrk="0" fontAlgn="base" hangingPunct="0">
              <a:spcBef>
                <a:spcPct val="0"/>
              </a:spcBef>
              <a:spcAft>
                <a:spcPct val="0"/>
              </a:spcAft>
              <a:defRPr sz="1600">
                <a:solidFill>
                  <a:schemeClr val="tx1"/>
                </a:solidFill>
                <a:latin typeface="Arial" pitchFamily="34" charset="0"/>
              </a:defRPr>
            </a:lvl6pPr>
            <a:lvl7pPr marL="2971800" indent="-228600" defTabSz="858838" eaLnBrk="0" fontAlgn="base" hangingPunct="0">
              <a:spcBef>
                <a:spcPct val="0"/>
              </a:spcBef>
              <a:spcAft>
                <a:spcPct val="0"/>
              </a:spcAft>
              <a:defRPr sz="1600">
                <a:solidFill>
                  <a:schemeClr val="tx1"/>
                </a:solidFill>
                <a:latin typeface="Arial" pitchFamily="34" charset="0"/>
              </a:defRPr>
            </a:lvl7pPr>
            <a:lvl8pPr marL="3429000" indent="-228600" defTabSz="858838" eaLnBrk="0" fontAlgn="base" hangingPunct="0">
              <a:spcBef>
                <a:spcPct val="0"/>
              </a:spcBef>
              <a:spcAft>
                <a:spcPct val="0"/>
              </a:spcAft>
              <a:defRPr sz="1600">
                <a:solidFill>
                  <a:schemeClr val="tx1"/>
                </a:solidFill>
                <a:latin typeface="Arial" pitchFamily="34" charset="0"/>
              </a:defRPr>
            </a:lvl8pPr>
            <a:lvl9pPr marL="3886200" indent="-228600" defTabSz="858838" eaLnBrk="0" fontAlgn="base" hangingPunct="0">
              <a:spcBef>
                <a:spcPct val="0"/>
              </a:spcBef>
              <a:spcAft>
                <a:spcPct val="0"/>
              </a:spcAft>
              <a:defRPr sz="1600">
                <a:solidFill>
                  <a:schemeClr val="tx1"/>
                </a:solidFill>
                <a:latin typeface="Arial" pitchFamily="34" charset="0"/>
              </a:defRPr>
            </a:lvl9pPr>
          </a:lstStyle>
          <a:p>
            <a:pPr algn="ctr" eaLnBrk="0" hangingPunct="0"/>
            <a:r>
              <a:rPr lang="ru-RU" altLang="ru-RU" sz="1500" b="1" smtClean="0">
                <a:solidFill>
                  <a:srgbClr val="FFFFFF"/>
                </a:solidFill>
              </a:rPr>
              <a:t>ПРАВОВЫЕ</a:t>
            </a:r>
            <a:endParaRPr lang="ru-RU" altLang="ru-RU" sz="1500" b="1" smtClean="0">
              <a:solidFill>
                <a:srgbClr val="FFFFFF"/>
              </a:solidFill>
              <a:latin typeface="Arial Black" pitchFamily="34" charset="0"/>
            </a:endParaRPr>
          </a:p>
        </p:txBody>
      </p:sp>
      <p:sp>
        <p:nvSpPr>
          <p:cNvPr id="20487" name="Rectangle 7"/>
          <p:cNvSpPr>
            <a:spLocks noChangeArrowheads="1"/>
          </p:cNvSpPr>
          <p:nvPr/>
        </p:nvSpPr>
        <p:spPr bwMode="auto">
          <a:xfrm>
            <a:off x="1619250" y="1844675"/>
            <a:ext cx="6267450" cy="228600"/>
          </a:xfrm>
          <a:prstGeom prst="rect">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908" tIns="42954" rIns="85908" bIns="42954" anchor="ctr"/>
          <a:lstStyle>
            <a:lvl1pPr defTabSz="858838">
              <a:defRPr sz="1600">
                <a:solidFill>
                  <a:schemeClr val="tx1"/>
                </a:solidFill>
                <a:latin typeface="Arial" pitchFamily="34" charset="0"/>
              </a:defRPr>
            </a:lvl1pPr>
            <a:lvl2pPr marL="742950" indent="-285750" defTabSz="858838">
              <a:defRPr sz="1600">
                <a:solidFill>
                  <a:schemeClr val="tx1"/>
                </a:solidFill>
                <a:latin typeface="Arial" pitchFamily="34" charset="0"/>
              </a:defRPr>
            </a:lvl2pPr>
            <a:lvl3pPr marL="1143000" indent="-228600" defTabSz="858838">
              <a:defRPr sz="1600">
                <a:solidFill>
                  <a:schemeClr val="tx1"/>
                </a:solidFill>
                <a:latin typeface="Arial" pitchFamily="34" charset="0"/>
              </a:defRPr>
            </a:lvl3pPr>
            <a:lvl4pPr marL="1600200" indent="-228600" defTabSz="858838">
              <a:defRPr sz="1600">
                <a:solidFill>
                  <a:schemeClr val="tx1"/>
                </a:solidFill>
                <a:latin typeface="Arial" pitchFamily="34" charset="0"/>
              </a:defRPr>
            </a:lvl4pPr>
            <a:lvl5pPr marL="2057400" indent="-228600" defTabSz="858838">
              <a:defRPr sz="1600">
                <a:solidFill>
                  <a:schemeClr val="tx1"/>
                </a:solidFill>
                <a:latin typeface="Arial" pitchFamily="34" charset="0"/>
              </a:defRPr>
            </a:lvl5pPr>
            <a:lvl6pPr marL="2514600" indent="-228600" defTabSz="858838" eaLnBrk="0" fontAlgn="base" hangingPunct="0">
              <a:spcBef>
                <a:spcPct val="0"/>
              </a:spcBef>
              <a:spcAft>
                <a:spcPct val="0"/>
              </a:spcAft>
              <a:defRPr sz="1600">
                <a:solidFill>
                  <a:schemeClr val="tx1"/>
                </a:solidFill>
                <a:latin typeface="Arial" pitchFamily="34" charset="0"/>
              </a:defRPr>
            </a:lvl6pPr>
            <a:lvl7pPr marL="2971800" indent="-228600" defTabSz="858838" eaLnBrk="0" fontAlgn="base" hangingPunct="0">
              <a:spcBef>
                <a:spcPct val="0"/>
              </a:spcBef>
              <a:spcAft>
                <a:spcPct val="0"/>
              </a:spcAft>
              <a:defRPr sz="1600">
                <a:solidFill>
                  <a:schemeClr val="tx1"/>
                </a:solidFill>
                <a:latin typeface="Arial" pitchFamily="34" charset="0"/>
              </a:defRPr>
            </a:lvl7pPr>
            <a:lvl8pPr marL="3429000" indent="-228600" defTabSz="858838" eaLnBrk="0" fontAlgn="base" hangingPunct="0">
              <a:spcBef>
                <a:spcPct val="0"/>
              </a:spcBef>
              <a:spcAft>
                <a:spcPct val="0"/>
              </a:spcAft>
              <a:defRPr sz="1600">
                <a:solidFill>
                  <a:schemeClr val="tx1"/>
                </a:solidFill>
                <a:latin typeface="Arial" pitchFamily="34" charset="0"/>
              </a:defRPr>
            </a:lvl8pPr>
            <a:lvl9pPr marL="3886200" indent="-228600" defTabSz="858838" eaLnBrk="0" fontAlgn="base" hangingPunct="0">
              <a:spcBef>
                <a:spcPct val="0"/>
              </a:spcBef>
              <a:spcAft>
                <a:spcPct val="0"/>
              </a:spcAft>
              <a:defRPr sz="1600">
                <a:solidFill>
                  <a:schemeClr val="tx1"/>
                </a:solidFill>
                <a:latin typeface="Arial" pitchFamily="34" charset="0"/>
              </a:defRPr>
            </a:lvl9pPr>
          </a:lstStyle>
          <a:p>
            <a:pPr algn="ctr" eaLnBrk="0" hangingPunct="0"/>
            <a:r>
              <a:rPr lang="ru-RU" altLang="ru-RU" sz="1500" b="1" smtClean="0">
                <a:solidFill>
                  <a:srgbClr val="FFFFFF"/>
                </a:solidFill>
              </a:rPr>
              <a:t>ОРГАНИЗАЦИОННО-ТЕХНИЧЕСКИЕ</a:t>
            </a:r>
            <a:endParaRPr lang="ru-RU" altLang="ru-RU" sz="1900" b="1" smtClean="0">
              <a:solidFill>
                <a:srgbClr val="FFFFFF"/>
              </a:solidFill>
              <a:latin typeface="Arial Black" pitchFamily="34" charset="0"/>
            </a:endParaRPr>
          </a:p>
        </p:txBody>
      </p:sp>
      <p:sp>
        <p:nvSpPr>
          <p:cNvPr id="20488" name="Rectangle 8"/>
          <p:cNvSpPr>
            <a:spLocks noChangeArrowheads="1"/>
          </p:cNvSpPr>
          <p:nvPr/>
        </p:nvSpPr>
        <p:spPr bwMode="auto">
          <a:xfrm>
            <a:off x="1644650" y="5308600"/>
            <a:ext cx="6200775" cy="285750"/>
          </a:xfrm>
          <a:prstGeom prst="rect">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908" tIns="42954" rIns="85908" bIns="42954" anchor="ctr"/>
          <a:lstStyle>
            <a:lvl1pPr defTabSz="858838">
              <a:defRPr sz="1600">
                <a:solidFill>
                  <a:schemeClr val="tx1"/>
                </a:solidFill>
                <a:latin typeface="Arial" pitchFamily="34" charset="0"/>
              </a:defRPr>
            </a:lvl1pPr>
            <a:lvl2pPr marL="742950" indent="-285750" defTabSz="858838">
              <a:defRPr sz="1600">
                <a:solidFill>
                  <a:schemeClr val="tx1"/>
                </a:solidFill>
                <a:latin typeface="Arial" pitchFamily="34" charset="0"/>
              </a:defRPr>
            </a:lvl2pPr>
            <a:lvl3pPr marL="1143000" indent="-228600" defTabSz="858838">
              <a:defRPr sz="1600">
                <a:solidFill>
                  <a:schemeClr val="tx1"/>
                </a:solidFill>
                <a:latin typeface="Arial" pitchFamily="34" charset="0"/>
              </a:defRPr>
            </a:lvl3pPr>
            <a:lvl4pPr marL="1600200" indent="-228600" defTabSz="858838">
              <a:defRPr sz="1600">
                <a:solidFill>
                  <a:schemeClr val="tx1"/>
                </a:solidFill>
                <a:latin typeface="Arial" pitchFamily="34" charset="0"/>
              </a:defRPr>
            </a:lvl4pPr>
            <a:lvl5pPr marL="2057400" indent="-228600" defTabSz="858838">
              <a:defRPr sz="1600">
                <a:solidFill>
                  <a:schemeClr val="tx1"/>
                </a:solidFill>
                <a:latin typeface="Arial" pitchFamily="34" charset="0"/>
              </a:defRPr>
            </a:lvl5pPr>
            <a:lvl6pPr marL="2514600" indent="-228600" defTabSz="858838" eaLnBrk="0" fontAlgn="base" hangingPunct="0">
              <a:spcBef>
                <a:spcPct val="0"/>
              </a:spcBef>
              <a:spcAft>
                <a:spcPct val="0"/>
              </a:spcAft>
              <a:defRPr sz="1600">
                <a:solidFill>
                  <a:schemeClr val="tx1"/>
                </a:solidFill>
                <a:latin typeface="Arial" pitchFamily="34" charset="0"/>
              </a:defRPr>
            </a:lvl6pPr>
            <a:lvl7pPr marL="2971800" indent="-228600" defTabSz="858838" eaLnBrk="0" fontAlgn="base" hangingPunct="0">
              <a:spcBef>
                <a:spcPct val="0"/>
              </a:spcBef>
              <a:spcAft>
                <a:spcPct val="0"/>
              </a:spcAft>
              <a:defRPr sz="1600">
                <a:solidFill>
                  <a:schemeClr val="tx1"/>
                </a:solidFill>
                <a:latin typeface="Arial" pitchFamily="34" charset="0"/>
              </a:defRPr>
            </a:lvl7pPr>
            <a:lvl8pPr marL="3429000" indent="-228600" defTabSz="858838" eaLnBrk="0" fontAlgn="base" hangingPunct="0">
              <a:spcBef>
                <a:spcPct val="0"/>
              </a:spcBef>
              <a:spcAft>
                <a:spcPct val="0"/>
              </a:spcAft>
              <a:defRPr sz="1600">
                <a:solidFill>
                  <a:schemeClr val="tx1"/>
                </a:solidFill>
                <a:latin typeface="Arial" pitchFamily="34" charset="0"/>
              </a:defRPr>
            </a:lvl8pPr>
            <a:lvl9pPr marL="3886200" indent="-228600" defTabSz="858838" eaLnBrk="0" fontAlgn="base" hangingPunct="0">
              <a:spcBef>
                <a:spcPct val="0"/>
              </a:spcBef>
              <a:spcAft>
                <a:spcPct val="0"/>
              </a:spcAft>
              <a:defRPr sz="1600">
                <a:solidFill>
                  <a:schemeClr val="tx1"/>
                </a:solidFill>
                <a:latin typeface="Arial" pitchFamily="34" charset="0"/>
              </a:defRPr>
            </a:lvl9pPr>
          </a:lstStyle>
          <a:p>
            <a:pPr algn="ctr" eaLnBrk="0" hangingPunct="0"/>
            <a:r>
              <a:rPr lang="ru-RU" altLang="ru-RU" sz="1500" b="1" smtClean="0">
                <a:solidFill>
                  <a:srgbClr val="FFFFFF"/>
                </a:solidFill>
              </a:rPr>
              <a:t>ЭКОНОМИЧЕСКИЕ</a:t>
            </a:r>
            <a:endParaRPr lang="ru-RU" altLang="ru-RU" sz="1500" b="1" smtClean="0">
              <a:solidFill>
                <a:srgbClr val="FFFFFF"/>
              </a:solidFill>
              <a:latin typeface="Arial Black" pitchFamily="34" charset="0"/>
            </a:endParaRPr>
          </a:p>
        </p:txBody>
      </p:sp>
    </p:spTree>
    <p:extLst>
      <p:ext uri="{BB962C8B-B14F-4D97-AF65-F5344CB8AC3E}">
        <p14:creationId xmlns:p14="http://schemas.microsoft.com/office/powerpoint/2010/main" val="12618232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44067"/>
                                        </p:tgtEl>
                                        <p:attrNameLst>
                                          <p:attrName>style.visibility</p:attrName>
                                        </p:attrNameLst>
                                      </p:cBhvr>
                                      <p:to>
                                        <p:strVal val="visible"/>
                                      </p:to>
                                    </p:set>
                                    <p:animEffect transition="in" filter="box(in)">
                                      <p:cBhvr>
                                        <p:cTn id="7" dur="500"/>
                                        <p:tgtEl>
                                          <p:spTgt spid="3440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44068"/>
                                        </p:tgtEl>
                                        <p:attrNameLst>
                                          <p:attrName>style.visibility</p:attrName>
                                        </p:attrNameLst>
                                      </p:cBhvr>
                                      <p:to>
                                        <p:strVal val="visible"/>
                                      </p:to>
                                    </p:set>
                                    <p:animEffect transition="in" filter="box(in)">
                                      <p:cBhvr>
                                        <p:cTn id="12" dur="500"/>
                                        <p:tgtEl>
                                          <p:spTgt spid="3440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44069"/>
                                        </p:tgtEl>
                                        <p:attrNameLst>
                                          <p:attrName>style.visibility</p:attrName>
                                        </p:attrNameLst>
                                      </p:cBhvr>
                                      <p:to>
                                        <p:strVal val="visible"/>
                                      </p:to>
                                    </p:set>
                                    <p:animEffect transition="in" filter="box(in)">
                                      <p:cBhvr>
                                        <p:cTn id="17" dur="500"/>
                                        <p:tgtEl>
                                          <p:spTgt spid="344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7" grpId="0" animBg="1"/>
      <p:bldP spid="344068" grpId="0" animBg="1"/>
      <p:bldP spid="344069"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Line 2"/>
          <p:cNvSpPr>
            <a:spLocks noChangeShapeType="1"/>
          </p:cNvSpPr>
          <p:nvPr/>
        </p:nvSpPr>
        <p:spPr bwMode="auto">
          <a:xfrm flipH="1">
            <a:off x="5232400" y="6365875"/>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ru-RU" sz="1600" smtClean="0">
              <a:solidFill>
                <a:srgbClr val="333333"/>
              </a:solidFill>
              <a:latin typeface="Arial" pitchFamily="34" charset="0"/>
              <a:cs typeface="+mn-cs"/>
            </a:endParaRPr>
          </a:p>
        </p:txBody>
      </p:sp>
      <p:sp>
        <p:nvSpPr>
          <p:cNvPr id="32771" name="Line 3"/>
          <p:cNvSpPr>
            <a:spLocks noChangeShapeType="1"/>
          </p:cNvSpPr>
          <p:nvPr/>
        </p:nvSpPr>
        <p:spPr bwMode="auto">
          <a:xfrm>
            <a:off x="5711825" y="4767263"/>
            <a:ext cx="3587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ru-RU" sz="1600" smtClean="0">
              <a:solidFill>
                <a:srgbClr val="333333"/>
              </a:solidFill>
              <a:latin typeface="Arial" pitchFamily="34" charset="0"/>
              <a:cs typeface="+mn-cs"/>
            </a:endParaRPr>
          </a:p>
        </p:txBody>
      </p:sp>
      <p:sp>
        <p:nvSpPr>
          <p:cNvPr id="393220" name="Rectangle 4"/>
          <p:cNvSpPr>
            <a:spLocks noChangeArrowheads="1"/>
          </p:cNvSpPr>
          <p:nvPr/>
        </p:nvSpPr>
        <p:spPr bwMode="auto">
          <a:xfrm>
            <a:off x="0" y="260350"/>
            <a:ext cx="8837613"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5" tIns="45688" rIns="91375" bIns="45688" anchor="ctr"/>
          <a:lstStyle>
            <a:lvl1pPr algn="l">
              <a:defRPr sz="2400">
                <a:solidFill>
                  <a:schemeClr val="tx1"/>
                </a:solidFill>
                <a:latin typeface="Times New Roman" panose="02020603050405020304" pitchFamily="18" charset="0"/>
              </a:defRPr>
            </a:lvl1pPr>
            <a:lvl2pPr marL="455613"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marL="1370013"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hangingPunct="0">
              <a:lnSpc>
                <a:spcPct val="80000"/>
              </a:lnSpc>
              <a:defRPr/>
            </a:pPr>
            <a:r>
              <a:rPr lang="ru-RU" altLang="ru-RU" sz="1600" b="1" smtClean="0">
                <a:solidFill>
                  <a:srgbClr val="990033"/>
                </a:solidFill>
                <a:effectLst>
                  <a:outerShdw blurRad="38100" dist="38100" dir="2700000" algn="tl">
                    <a:srgbClr val="C0C0C0"/>
                  </a:outerShdw>
                </a:effectLst>
                <a:cs typeface="Times New Roman" panose="02020603050405020304" pitchFamily="18" charset="0"/>
              </a:rPr>
              <a:t>СОДЕРЖАНИЕ И СРЕДСТВА </a:t>
            </a:r>
          </a:p>
          <a:p>
            <a:pPr algn="ctr" eaLnBrk="0" hangingPunct="0">
              <a:lnSpc>
                <a:spcPct val="80000"/>
              </a:lnSpc>
              <a:defRPr/>
            </a:pPr>
            <a:r>
              <a:rPr lang="ru-RU" altLang="ru-RU" sz="1600" b="1" smtClean="0">
                <a:solidFill>
                  <a:srgbClr val="990033"/>
                </a:solidFill>
                <a:effectLst>
                  <a:outerShdw blurRad="38100" dist="38100" dir="2700000" algn="tl">
                    <a:srgbClr val="C0C0C0"/>
                  </a:outerShdw>
                </a:effectLst>
                <a:cs typeface="Times New Roman" panose="02020603050405020304" pitchFamily="18" charset="0"/>
              </a:rPr>
              <a:t>НЕСАНКЦИОНИРОВАННОГО ДОСТУПА К ИНФОРМАЦИИ</a:t>
            </a:r>
            <a:r>
              <a:rPr lang="ru-RU" altLang="ru-RU" sz="2000" b="1" smtClean="0">
                <a:solidFill>
                  <a:srgbClr val="990033"/>
                </a:solidFill>
                <a:effectLst>
                  <a:outerShdw blurRad="38100" dist="38100" dir="2700000" algn="tl">
                    <a:srgbClr val="C0C0C0"/>
                  </a:outerShdw>
                </a:effectLst>
                <a:cs typeface="Times New Roman" panose="02020603050405020304" pitchFamily="18" charset="0"/>
              </a:rPr>
              <a:t> </a:t>
            </a:r>
          </a:p>
        </p:txBody>
      </p:sp>
      <p:cxnSp>
        <p:nvCxnSpPr>
          <p:cNvPr id="32773" name="AutoShape 5"/>
          <p:cNvCxnSpPr>
            <a:cxnSpLocks noChangeShapeType="1"/>
          </p:cNvCxnSpPr>
          <p:nvPr/>
        </p:nvCxnSpPr>
        <p:spPr bwMode="auto">
          <a:xfrm>
            <a:off x="3057525" y="590550"/>
            <a:ext cx="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774" name="Line 6"/>
          <p:cNvSpPr>
            <a:spLocks noChangeShapeType="1"/>
          </p:cNvSpPr>
          <p:nvPr/>
        </p:nvSpPr>
        <p:spPr bwMode="auto">
          <a:xfrm>
            <a:off x="5422900" y="3176588"/>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ru-RU" sz="1600" smtClean="0">
              <a:solidFill>
                <a:srgbClr val="333333"/>
              </a:solidFill>
              <a:latin typeface="Arial" pitchFamily="34" charset="0"/>
              <a:cs typeface="+mn-cs"/>
            </a:endParaRPr>
          </a:p>
        </p:txBody>
      </p:sp>
      <p:sp>
        <p:nvSpPr>
          <p:cNvPr id="32776" name="Rectangle 8"/>
          <p:cNvSpPr>
            <a:spLocks noChangeArrowheads="1"/>
          </p:cNvSpPr>
          <p:nvPr/>
        </p:nvSpPr>
        <p:spPr bwMode="auto">
          <a:xfrm>
            <a:off x="3995738" y="1139825"/>
            <a:ext cx="4243387" cy="171608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5993" tIns="135288" rIns="35993" bIns="45688"/>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r>
              <a:rPr lang="ru-RU" altLang="ru-RU" sz="1200" b="1" i="1" smtClean="0">
                <a:solidFill>
                  <a:srgbClr val="333333"/>
                </a:solidFill>
                <a:cs typeface="+mn-cs"/>
              </a:rPr>
              <a:t>НЕПОСРЕДСТВЕННОЕ ПРОНИКНОВЕНИЕ</a:t>
            </a:r>
          </a:p>
          <a:p>
            <a:pPr algn="ctr" eaLnBrk="0" hangingPunct="0"/>
            <a:r>
              <a:rPr lang="ru-RU" altLang="ru-RU" sz="1200" b="1" i="1" smtClean="0">
                <a:solidFill>
                  <a:srgbClr val="333333"/>
                </a:solidFill>
                <a:cs typeface="+mn-cs"/>
              </a:rPr>
              <a:t> В АППАРАТНО-ПРОГРАММНЫЕ СРЕДСТВА</a:t>
            </a:r>
          </a:p>
        </p:txBody>
      </p:sp>
      <p:sp>
        <p:nvSpPr>
          <p:cNvPr id="32777" name="Rectangle 9"/>
          <p:cNvSpPr>
            <a:spLocks noChangeArrowheads="1"/>
          </p:cNvSpPr>
          <p:nvPr/>
        </p:nvSpPr>
        <p:spPr bwMode="auto">
          <a:xfrm>
            <a:off x="395288" y="1143000"/>
            <a:ext cx="3478212" cy="18113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382" tIns="135288" rIns="3382" bIns="45688" anchorCtr="1"/>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r>
              <a:rPr lang="ru-RU" altLang="ru-RU" sz="1200" b="1" i="1" smtClean="0">
                <a:solidFill>
                  <a:srgbClr val="333333"/>
                </a:solidFill>
                <a:cs typeface="+mn-cs"/>
              </a:rPr>
              <a:t>УДАЛЕННЫЙ ДОСТУП  К </a:t>
            </a:r>
          </a:p>
          <a:p>
            <a:pPr algn="ctr" eaLnBrk="0" hangingPunct="0"/>
            <a:r>
              <a:rPr lang="ru-RU" altLang="ru-RU" sz="1200" b="1" i="1" smtClean="0">
                <a:solidFill>
                  <a:srgbClr val="333333"/>
                </a:solidFill>
                <a:cs typeface="+mn-cs"/>
              </a:rPr>
              <a:t>ИНФОРМАЦИОННЫМСИСТЕМАМ  </a:t>
            </a:r>
            <a:endParaRPr lang="ru-RU" altLang="ru-RU" sz="1200" i="1" smtClean="0">
              <a:solidFill>
                <a:srgbClr val="333333"/>
              </a:solidFill>
              <a:cs typeface="+mn-cs"/>
            </a:endParaRPr>
          </a:p>
        </p:txBody>
      </p:sp>
      <p:sp>
        <p:nvSpPr>
          <p:cNvPr id="32778" name="Rectangle 10"/>
          <p:cNvSpPr>
            <a:spLocks noChangeArrowheads="1"/>
          </p:cNvSpPr>
          <p:nvPr/>
        </p:nvSpPr>
        <p:spPr bwMode="auto">
          <a:xfrm>
            <a:off x="509588" y="2133600"/>
            <a:ext cx="3297237" cy="341313"/>
          </a:xfrm>
          <a:prstGeom prst="rect">
            <a:avLst/>
          </a:prstGeom>
          <a:gradFill rotWithShape="0">
            <a:gsLst>
              <a:gs pos="0">
                <a:srgbClr val="00FFCC"/>
              </a:gs>
              <a:gs pos="50000">
                <a:srgbClr val="FFFFFF"/>
              </a:gs>
              <a:gs pos="100000">
                <a:srgbClr val="00FFCC"/>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7988" tIns="45688" rIns="17988" bIns="45688" anchor="ctr" anchorCtr="1"/>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lnSpc>
                <a:spcPct val="70000"/>
              </a:lnSpc>
            </a:pPr>
            <a:r>
              <a:rPr lang="ru-RU" altLang="ru-RU" sz="1200" b="1" smtClean="0">
                <a:solidFill>
                  <a:srgbClr val="333333"/>
                </a:solidFill>
                <a:cs typeface="+mn-cs"/>
              </a:rPr>
              <a:t>через аппаратные</a:t>
            </a:r>
          </a:p>
          <a:p>
            <a:pPr algn="ctr" eaLnBrk="0" hangingPunct="0">
              <a:lnSpc>
                <a:spcPct val="70000"/>
              </a:lnSpc>
            </a:pPr>
            <a:r>
              <a:rPr lang="ru-RU" altLang="ru-RU" sz="1200" b="1" smtClean="0">
                <a:solidFill>
                  <a:srgbClr val="333333"/>
                </a:solidFill>
                <a:cs typeface="+mn-cs"/>
              </a:rPr>
              <a:t> и программные средства абонентов</a:t>
            </a:r>
            <a:endParaRPr lang="ru-RU" altLang="ru-RU" b="1" smtClean="0">
              <a:solidFill>
                <a:srgbClr val="333333"/>
              </a:solidFill>
              <a:cs typeface="+mn-cs"/>
            </a:endParaRPr>
          </a:p>
        </p:txBody>
      </p:sp>
      <p:sp>
        <p:nvSpPr>
          <p:cNvPr id="32779" name="Rectangle 11"/>
          <p:cNvSpPr>
            <a:spLocks noChangeArrowheads="1"/>
          </p:cNvSpPr>
          <p:nvPr/>
        </p:nvSpPr>
        <p:spPr bwMode="auto">
          <a:xfrm>
            <a:off x="539750" y="2565400"/>
            <a:ext cx="3297238" cy="319088"/>
          </a:xfrm>
          <a:prstGeom prst="rect">
            <a:avLst/>
          </a:prstGeom>
          <a:gradFill rotWithShape="0">
            <a:gsLst>
              <a:gs pos="0">
                <a:srgbClr val="00FFCC"/>
              </a:gs>
              <a:gs pos="50000">
                <a:srgbClr val="FFFFFF"/>
              </a:gs>
              <a:gs pos="100000">
                <a:srgbClr val="00FFCC"/>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7988" tIns="45688" rIns="17988" bIns="45688" anchor="ctr" anchorCtr="1"/>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lnSpc>
                <a:spcPct val="70000"/>
              </a:lnSpc>
            </a:pPr>
            <a:r>
              <a:rPr lang="ru-RU" altLang="ru-RU" sz="1200" b="1" smtClean="0">
                <a:solidFill>
                  <a:srgbClr val="333333"/>
                </a:solidFill>
                <a:cs typeface="+mn-cs"/>
              </a:rPr>
              <a:t>через технические </a:t>
            </a:r>
          </a:p>
          <a:p>
            <a:pPr algn="ctr" eaLnBrk="0" hangingPunct="0">
              <a:lnSpc>
                <a:spcPct val="70000"/>
              </a:lnSpc>
            </a:pPr>
            <a:r>
              <a:rPr lang="ru-RU" altLang="ru-RU" sz="1200" b="1" smtClean="0">
                <a:solidFill>
                  <a:srgbClr val="333333"/>
                </a:solidFill>
                <a:cs typeface="+mn-cs"/>
              </a:rPr>
              <a:t>и программные средства других сетей</a:t>
            </a:r>
            <a:endParaRPr lang="ru-RU" altLang="ru-RU" b="1" smtClean="0">
              <a:solidFill>
                <a:srgbClr val="333333"/>
              </a:solidFill>
              <a:cs typeface="+mn-cs"/>
            </a:endParaRPr>
          </a:p>
        </p:txBody>
      </p:sp>
      <p:sp>
        <p:nvSpPr>
          <p:cNvPr id="32780" name="Rectangle 12"/>
          <p:cNvSpPr>
            <a:spLocks noChangeArrowheads="1"/>
          </p:cNvSpPr>
          <p:nvPr/>
        </p:nvSpPr>
        <p:spPr bwMode="auto">
          <a:xfrm>
            <a:off x="4124325" y="1684338"/>
            <a:ext cx="3941763" cy="280987"/>
          </a:xfrm>
          <a:prstGeom prst="rect">
            <a:avLst/>
          </a:prstGeom>
          <a:gradFill rotWithShape="0">
            <a:gsLst>
              <a:gs pos="0">
                <a:srgbClr val="00FFCC"/>
              </a:gs>
              <a:gs pos="50000">
                <a:srgbClr val="FFFFFF"/>
              </a:gs>
              <a:gs pos="100000">
                <a:srgbClr val="00FFCC"/>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7988" tIns="45688" rIns="17988" bIns="45688" anchor="ctr" anchorCtr="1"/>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lnSpc>
                <a:spcPct val="70000"/>
              </a:lnSpc>
            </a:pPr>
            <a:r>
              <a:rPr lang="ru-RU" altLang="ru-RU" sz="1200" b="1" smtClean="0">
                <a:solidFill>
                  <a:srgbClr val="333333"/>
                </a:solidFill>
                <a:cs typeface="+mn-cs"/>
              </a:rPr>
              <a:t>АРМ должностных лиц                      </a:t>
            </a:r>
            <a:endParaRPr lang="ru-RU" altLang="ru-RU" b="1" smtClean="0">
              <a:solidFill>
                <a:srgbClr val="333333"/>
              </a:solidFill>
              <a:cs typeface="+mn-cs"/>
            </a:endParaRPr>
          </a:p>
        </p:txBody>
      </p:sp>
      <p:sp>
        <p:nvSpPr>
          <p:cNvPr id="32781" name="Rectangle 13"/>
          <p:cNvSpPr>
            <a:spLocks noChangeArrowheads="1"/>
          </p:cNvSpPr>
          <p:nvPr/>
        </p:nvSpPr>
        <p:spPr bwMode="auto">
          <a:xfrm>
            <a:off x="509588" y="1884363"/>
            <a:ext cx="3327400" cy="193675"/>
          </a:xfrm>
          <a:prstGeom prst="rect">
            <a:avLst/>
          </a:prstGeom>
          <a:gradFill rotWithShape="0">
            <a:gsLst>
              <a:gs pos="0">
                <a:srgbClr val="00FFCC"/>
              </a:gs>
              <a:gs pos="50000">
                <a:srgbClr val="FFFFFF"/>
              </a:gs>
              <a:gs pos="100000">
                <a:srgbClr val="00FFCC"/>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7988" tIns="45688" rIns="17988" bIns="45688" anchor="ctr" anchorCtr="1"/>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lnSpc>
                <a:spcPct val="70000"/>
              </a:lnSpc>
            </a:pPr>
            <a:r>
              <a:rPr lang="ru-RU" altLang="ru-RU" sz="1200" b="1" smtClean="0">
                <a:solidFill>
                  <a:srgbClr val="333333"/>
                </a:solidFill>
                <a:cs typeface="+mn-cs"/>
              </a:rPr>
              <a:t>через каналы связи</a:t>
            </a:r>
            <a:endParaRPr lang="ru-RU" altLang="ru-RU" b="1" smtClean="0">
              <a:solidFill>
                <a:srgbClr val="333333"/>
              </a:solidFill>
              <a:cs typeface="+mn-cs"/>
            </a:endParaRPr>
          </a:p>
        </p:txBody>
      </p:sp>
      <p:sp>
        <p:nvSpPr>
          <p:cNvPr id="32782" name="Rectangle 14"/>
          <p:cNvSpPr>
            <a:spLocks noChangeArrowheads="1"/>
          </p:cNvSpPr>
          <p:nvPr/>
        </p:nvSpPr>
        <p:spPr bwMode="auto">
          <a:xfrm>
            <a:off x="4124325" y="2024063"/>
            <a:ext cx="3897313" cy="306387"/>
          </a:xfrm>
          <a:prstGeom prst="rect">
            <a:avLst/>
          </a:prstGeom>
          <a:gradFill rotWithShape="0">
            <a:gsLst>
              <a:gs pos="0">
                <a:srgbClr val="00FFCC"/>
              </a:gs>
              <a:gs pos="50000">
                <a:srgbClr val="FFFFFF"/>
              </a:gs>
              <a:gs pos="100000">
                <a:srgbClr val="00FFCC"/>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7988" tIns="45688" rIns="17988" bIns="45688" anchor="ctr" anchorCtr="1"/>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lnSpc>
                <a:spcPct val="70000"/>
              </a:lnSpc>
            </a:pPr>
            <a:r>
              <a:rPr lang="ru-RU" altLang="ru-RU" sz="1200" b="1" smtClean="0">
                <a:solidFill>
                  <a:srgbClr val="333333"/>
                </a:solidFill>
                <a:cs typeface="+mn-cs"/>
              </a:rPr>
              <a:t>средства контроля и управления</a:t>
            </a:r>
            <a:r>
              <a:rPr lang="ru-RU" altLang="ru-RU" sz="1400" b="1" smtClean="0">
                <a:solidFill>
                  <a:srgbClr val="333333"/>
                </a:solidFill>
                <a:cs typeface="+mn-cs"/>
              </a:rPr>
              <a:t>  </a:t>
            </a:r>
            <a:endParaRPr lang="ru-RU" altLang="ru-RU" sz="1800" b="1" smtClean="0">
              <a:solidFill>
                <a:srgbClr val="333333"/>
              </a:solidFill>
              <a:cs typeface="+mn-cs"/>
            </a:endParaRPr>
          </a:p>
        </p:txBody>
      </p:sp>
      <p:sp>
        <p:nvSpPr>
          <p:cNvPr id="32783" name="Rectangle 15"/>
          <p:cNvSpPr>
            <a:spLocks noChangeArrowheads="1"/>
          </p:cNvSpPr>
          <p:nvPr/>
        </p:nvSpPr>
        <p:spPr bwMode="auto">
          <a:xfrm>
            <a:off x="4140200" y="2422525"/>
            <a:ext cx="3900488" cy="357188"/>
          </a:xfrm>
          <a:prstGeom prst="rect">
            <a:avLst/>
          </a:prstGeom>
          <a:gradFill rotWithShape="0">
            <a:gsLst>
              <a:gs pos="0">
                <a:srgbClr val="00FFCC"/>
              </a:gs>
              <a:gs pos="50000">
                <a:srgbClr val="FFFFFF"/>
              </a:gs>
              <a:gs pos="100000">
                <a:srgbClr val="00FFCC"/>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7988" tIns="45688" rIns="17988" bIns="45688" anchor="ctr" anchorCtr="1"/>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lnSpc>
                <a:spcPct val="70000"/>
              </a:lnSpc>
            </a:pPr>
            <a:r>
              <a:rPr lang="ru-RU" altLang="ru-RU" sz="1200" b="1" smtClean="0">
                <a:solidFill>
                  <a:srgbClr val="333333"/>
                </a:solidFill>
                <a:cs typeface="+mn-cs"/>
              </a:rPr>
              <a:t>технологические средства регламентных</a:t>
            </a:r>
          </a:p>
          <a:p>
            <a:pPr algn="ctr" eaLnBrk="0" hangingPunct="0">
              <a:lnSpc>
                <a:spcPct val="70000"/>
              </a:lnSpc>
            </a:pPr>
            <a:r>
              <a:rPr lang="ru-RU" altLang="ru-RU" sz="1200" b="1" smtClean="0">
                <a:solidFill>
                  <a:srgbClr val="333333"/>
                </a:solidFill>
                <a:cs typeface="+mn-cs"/>
              </a:rPr>
              <a:t> и ремонтных работ</a:t>
            </a:r>
            <a:endParaRPr lang="ru-RU" altLang="ru-RU" b="1" smtClean="0">
              <a:solidFill>
                <a:srgbClr val="333333"/>
              </a:solidFill>
              <a:cs typeface="+mn-cs"/>
            </a:endParaRPr>
          </a:p>
        </p:txBody>
      </p:sp>
      <p:sp>
        <p:nvSpPr>
          <p:cNvPr id="32784" name="Rectangle 16"/>
          <p:cNvSpPr>
            <a:spLocks noChangeArrowheads="1"/>
          </p:cNvSpPr>
          <p:nvPr/>
        </p:nvSpPr>
        <p:spPr bwMode="auto">
          <a:xfrm>
            <a:off x="1071563" y="3113088"/>
            <a:ext cx="6867525" cy="314325"/>
          </a:xfrm>
          <a:prstGeom prst="rect">
            <a:avLst/>
          </a:prstGeom>
          <a:gradFill rotWithShape="0">
            <a:gsLst>
              <a:gs pos="0">
                <a:srgbClr val="FF9999"/>
              </a:gs>
              <a:gs pos="50000">
                <a:srgbClr val="FFF4F4"/>
              </a:gs>
              <a:gs pos="100000">
                <a:srgbClr val="FF9999"/>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5993" tIns="35993" rIns="35993" bIns="45688" anchor="ct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lnSpc>
                <a:spcPct val="80000"/>
              </a:lnSpc>
            </a:pPr>
            <a:r>
              <a:rPr lang="ru-RU" altLang="ru-RU" sz="1400" b="1" smtClean="0">
                <a:solidFill>
                  <a:srgbClr val="333333"/>
                </a:solidFill>
                <a:cs typeface="+mn-cs"/>
              </a:rPr>
              <a:t>СРЕДСТВА  </a:t>
            </a:r>
          </a:p>
        </p:txBody>
      </p:sp>
      <p:sp>
        <p:nvSpPr>
          <p:cNvPr id="32785" name="Line 17"/>
          <p:cNvSpPr>
            <a:spLocks noChangeShapeType="1"/>
          </p:cNvSpPr>
          <p:nvPr/>
        </p:nvSpPr>
        <p:spPr bwMode="auto">
          <a:xfrm>
            <a:off x="5516563" y="3997325"/>
            <a:ext cx="0" cy="2370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ru-RU" sz="1600" smtClean="0">
              <a:solidFill>
                <a:srgbClr val="333333"/>
              </a:solidFill>
              <a:latin typeface="Arial" pitchFamily="34" charset="0"/>
              <a:cs typeface="+mn-cs"/>
            </a:endParaRPr>
          </a:p>
        </p:txBody>
      </p:sp>
      <p:sp>
        <p:nvSpPr>
          <p:cNvPr id="32786" name="Line 18"/>
          <p:cNvSpPr>
            <a:spLocks noChangeShapeType="1"/>
          </p:cNvSpPr>
          <p:nvPr/>
        </p:nvSpPr>
        <p:spPr bwMode="auto">
          <a:xfrm>
            <a:off x="5699125" y="3959225"/>
            <a:ext cx="0" cy="2459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ru-RU" sz="1600" smtClean="0">
              <a:solidFill>
                <a:srgbClr val="333333"/>
              </a:solidFill>
              <a:latin typeface="Arial" pitchFamily="34" charset="0"/>
              <a:cs typeface="+mn-cs"/>
            </a:endParaRPr>
          </a:p>
        </p:txBody>
      </p:sp>
      <p:sp>
        <p:nvSpPr>
          <p:cNvPr id="32787" name="Line 19"/>
          <p:cNvSpPr>
            <a:spLocks noChangeShapeType="1"/>
          </p:cNvSpPr>
          <p:nvPr/>
        </p:nvSpPr>
        <p:spPr bwMode="auto">
          <a:xfrm>
            <a:off x="5699125" y="4479925"/>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ru-RU" sz="1600" smtClean="0">
              <a:solidFill>
                <a:srgbClr val="333333"/>
              </a:solidFill>
              <a:latin typeface="Arial" pitchFamily="34" charset="0"/>
              <a:cs typeface="+mn-cs"/>
            </a:endParaRPr>
          </a:p>
        </p:txBody>
      </p:sp>
      <p:sp>
        <p:nvSpPr>
          <p:cNvPr id="32788" name="Line 20"/>
          <p:cNvSpPr>
            <a:spLocks noChangeShapeType="1"/>
          </p:cNvSpPr>
          <p:nvPr/>
        </p:nvSpPr>
        <p:spPr bwMode="auto">
          <a:xfrm>
            <a:off x="5699125" y="6418263"/>
            <a:ext cx="3587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ru-RU" sz="1600" smtClean="0">
              <a:solidFill>
                <a:srgbClr val="333333"/>
              </a:solidFill>
              <a:latin typeface="Arial" pitchFamily="34" charset="0"/>
              <a:cs typeface="+mn-cs"/>
            </a:endParaRPr>
          </a:p>
        </p:txBody>
      </p:sp>
      <p:sp>
        <p:nvSpPr>
          <p:cNvPr id="32789" name="Line 21"/>
          <p:cNvSpPr>
            <a:spLocks noChangeShapeType="1"/>
          </p:cNvSpPr>
          <p:nvPr/>
        </p:nvSpPr>
        <p:spPr bwMode="auto">
          <a:xfrm flipH="1">
            <a:off x="5227638" y="5643563"/>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ru-RU" sz="1600" smtClean="0">
              <a:solidFill>
                <a:srgbClr val="333333"/>
              </a:solidFill>
              <a:latin typeface="Arial" pitchFamily="34" charset="0"/>
              <a:cs typeface="+mn-cs"/>
            </a:endParaRPr>
          </a:p>
        </p:txBody>
      </p:sp>
      <p:sp>
        <p:nvSpPr>
          <p:cNvPr id="32790" name="Line 22"/>
          <p:cNvSpPr>
            <a:spLocks noChangeShapeType="1"/>
          </p:cNvSpPr>
          <p:nvPr/>
        </p:nvSpPr>
        <p:spPr bwMode="auto">
          <a:xfrm flipH="1">
            <a:off x="5300663" y="4552950"/>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ru-RU" sz="1600" smtClean="0">
              <a:solidFill>
                <a:srgbClr val="333333"/>
              </a:solidFill>
              <a:latin typeface="Arial" pitchFamily="34" charset="0"/>
              <a:cs typeface="+mn-cs"/>
            </a:endParaRPr>
          </a:p>
        </p:txBody>
      </p:sp>
      <p:sp>
        <p:nvSpPr>
          <p:cNvPr id="32791" name="Rectangle 23"/>
          <p:cNvSpPr>
            <a:spLocks noChangeArrowheads="1"/>
          </p:cNvSpPr>
          <p:nvPr/>
        </p:nvSpPr>
        <p:spPr bwMode="auto">
          <a:xfrm>
            <a:off x="3397250" y="3497263"/>
            <a:ext cx="2165350" cy="725487"/>
          </a:xfrm>
          <a:prstGeom prst="rect">
            <a:avLst/>
          </a:prstGeom>
          <a:gradFill rotWithShape="1">
            <a:gsLst>
              <a:gs pos="0">
                <a:srgbClr val="FF6600"/>
              </a:gs>
              <a:gs pos="50000">
                <a:srgbClr val="FFFFFF"/>
              </a:gs>
              <a:gs pos="100000">
                <a:srgbClr val="FF66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5993" tIns="35993" rIns="35993" bIns="36000" anchor="ctr" anchorCtr="1"/>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lnSpc>
                <a:spcPts val="1200"/>
              </a:lnSpc>
            </a:pPr>
            <a:r>
              <a:rPr lang="ru-RU" altLang="ru-RU" sz="1400" b="1" smtClean="0">
                <a:solidFill>
                  <a:srgbClr val="333333"/>
                </a:solidFill>
                <a:cs typeface="+mn-cs"/>
              </a:rPr>
              <a:t>Средства нарушения конфиденциальности и целостности информации</a:t>
            </a:r>
            <a:r>
              <a:rPr lang="ru-RU" altLang="ru-RU" sz="2000" b="1" smtClean="0">
                <a:solidFill>
                  <a:srgbClr val="333333"/>
                </a:solidFill>
                <a:cs typeface="+mn-cs"/>
              </a:rPr>
              <a:t> </a:t>
            </a:r>
          </a:p>
        </p:txBody>
      </p:sp>
      <p:sp>
        <p:nvSpPr>
          <p:cNvPr id="32792" name="Rectangle 24"/>
          <p:cNvSpPr>
            <a:spLocks noChangeArrowheads="1"/>
          </p:cNvSpPr>
          <p:nvPr/>
        </p:nvSpPr>
        <p:spPr bwMode="auto">
          <a:xfrm>
            <a:off x="5624513" y="3500438"/>
            <a:ext cx="2293937" cy="706437"/>
          </a:xfrm>
          <a:prstGeom prst="rect">
            <a:avLst/>
          </a:prstGeom>
          <a:gradFill rotWithShape="1">
            <a:gsLst>
              <a:gs pos="0">
                <a:srgbClr val="FF6600"/>
              </a:gs>
              <a:gs pos="50000">
                <a:srgbClr val="FFFFFF"/>
              </a:gs>
              <a:gs pos="100000">
                <a:srgbClr val="FF66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5993" tIns="35993" rIns="35993" bIns="36000" anchor="ctr" anchorCtr="1"/>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lnSpc>
                <a:spcPct val="80000"/>
              </a:lnSpc>
            </a:pPr>
            <a:r>
              <a:rPr lang="ru-RU" altLang="ru-RU" sz="1400" b="1" smtClean="0">
                <a:solidFill>
                  <a:srgbClr val="333333"/>
                </a:solidFill>
                <a:cs typeface="+mn-cs"/>
              </a:rPr>
              <a:t>Средства нарушения доступности информации</a:t>
            </a:r>
          </a:p>
        </p:txBody>
      </p:sp>
      <p:sp>
        <p:nvSpPr>
          <p:cNvPr id="32793" name="Rectangle 25"/>
          <p:cNvSpPr>
            <a:spLocks noChangeArrowheads="1"/>
          </p:cNvSpPr>
          <p:nvPr/>
        </p:nvSpPr>
        <p:spPr bwMode="auto">
          <a:xfrm>
            <a:off x="3403600" y="6116638"/>
            <a:ext cx="2016125" cy="588962"/>
          </a:xfrm>
          <a:prstGeom prst="rect">
            <a:avLst/>
          </a:prstGeom>
          <a:gradFill rotWithShape="1">
            <a:gsLst>
              <a:gs pos="0">
                <a:srgbClr val="FFCC66"/>
              </a:gs>
              <a:gs pos="50000">
                <a:srgbClr val="FFFFFF"/>
              </a:gs>
              <a:gs pos="100000">
                <a:srgbClr val="FFCC66"/>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7988" tIns="45688" rIns="17988" bIns="45688" anchor="ctr" anchorCtr="1"/>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lnSpc>
                <a:spcPts val="1200"/>
              </a:lnSpc>
            </a:pPr>
            <a:r>
              <a:rPr lang="ru-RU" altLang="ru-RU" sz="1200" b="1" smtClean="0">
                <a:solidFill>
                  <a:srgbClr val="333333"/>
                </a:solidFill>
                <a:cs typeface="+mn-cs"/>
              </a:rPr>
              <a:t> Средства реализации несанкционированного доступа к информации</a:t>
            </a:r>
            <a:endParaRPr lang="ru-RU" altLang="ru-RU" sz="2000" smtClean="0">
              <a:solidFill>
                <a:srgbClr val="333333"/>
              </a:solidFill>
              <a:cs typeface="+mn-cs"/>
            </a:endParaRPr>
          </a:p>
        </p:txBody>
      </p:sp>
      <p:sp>
        <p:nvSpPr>
          <p:cNvPr id="32794" name="Rectangle 26"/>
          <p:cNvSpPr>
            <a:spLocks noChangeArrowheads="1"/>
          </p:cNvSpPr>
          <p:nvPr/>
        </p:nvSpPr>
        <p:spPr bwMode="auto">
          <a:xfrm>
            <a:off x="5761038" y="4292600"/>
            <a:ext cx="2163762" cy="361950"/>
          </a:xfrm>
          <a:prstGeom prst="rect">
            <a:avLst/>
          </a:prstGeom>
          <a:gradFill rotWithShape="1">
            <a:gsLst>
              <a:gs pos="0">
                <a:srgbClr val="FFCC66"/>
              </a:gs>
              <a:gs pos="50000">
                <a:srgbClr val="FFFFFF"/>
              </a:gs>
              <a:gs pos="100000">
                <a:srgbClr val="FFCC66"/>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7988" tIns="10800" rIns="0" bIns="10800" anchor="ctr" anchorCtr="1"/>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lnSpc>
                <a:spcPts val="1500"/>
              </a:lnSpc>
            </a:pPr>
            <a:r>
              <a:rPr lang="ru-RU" altLang="ru-RU" sz="1200" b="1" smtClean="0">
                <a:solidFill>
                  <a:srgbClr val="333333"/>
                </a:solidFill>
                <a:cs typeface="+mn-cs"/>
              </a:rPr>
              <a:t> Программно-аппаратные закладные устройства</a:t>
            </a:r>
            <a:endParaRPr lang="ru-RU" altLang="ru-RU" sz="2000" smtClean="0">
              <a:solidFill>
                <a:srgbClr val="333333"/>
              </a:solidFill>
              <a:cs typeface="+mn-cs"/>
            </a:endParaRPr>
          </a:p>
        </p:txBody>
      </p:sp>
      <p:sp>
        <p:nvSpPr>
          <p:cNvPr id="32795" name="Rectangle 27"/>
          <p:cNvSpPr>
            <a:spLocks noChangeArrowheads="1"/>
          </p:cNvSpPr>
          <p:nvPr/>
        </p:nvSpPr>
        <p:spPr bwMode="auto">
          <a:xfrm>
            <a:off x="3413125" y="5199063"/>
            <a:ext cx="2008188" cy="858837"/>
          </a:xfrm>
          <a:prstGeom prst="rect">
            <a:avLst/>
          </a:prstGeom>
          <a:gradFill rotWithShape="1">
            <a:gsLst>
              <a:gs pos="0">
                <a:srgbClr val="FFCC66"/>
              </a:gs>
              <a:gs pos="50000">
                <a:srgbClr val="FFFFFF"/>
              </a:gs>
              <a:gs pos="100000">
                <a:srgbClr val="FFCC66"/>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7988" tIns="45688" rIns="0" bIns="45688" anchor="ctr" anchorCtr="1"/>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lnSpc>
                <a:spcPts val="1200"/>
              </a:lnSpc>
            </a:pPr>
            <a:r>
              <a:rPr lang="ru-RU" altLang="ru-RU" sz="1200" b="1" smtClean="0">
                <a:solidFill>
                  <a:srgbClr val="333333"/>
                </a:solidFill>
                <a:cs typeface="+mn-cs"/>
              </a:rPr>
              <a:t> Закладки, </a:t>
            </a:r>
          </a:p>
          <a:p>
            <a:pPr algn="ctr" eaLnBrk="0" hangingPunct="0">
              <a:lnSpc>
                <a:spcPts val="1200"/>
              </a:lnSpc>
            </a:pPr>
            <a:r>
              <a:rPr lang="ru-RU" altLang="ru-RU" sz="1200" b="1" smtClean="0">
                <a:solidFill>
                  <a:srgbClr val="333333"/>
                </a:solidFill>
                <a:cs typeface="+mn-cs"/>
              </a:rPr>
              <a:t>вызывающие ошибки</a:t>
            </a:r>
          </a:p>
          <a:p>
            <a:pPr algn="ctr" eaLnBrk="0" hangingPunct="0">
              <a:lnSpc>
                <a:spcPts val="1200"/>
              </a:lnSpc>
            </a:pPr>
            <a:r>
              <a:rPr lang="ru-RU" altLang="ru-RU" sz="1200" b="1" smtClean="0">
                <a:solidFill>
                  <a:srgbClr val="333333"/>
                </a:solidFill>
                <a:cs typeface="+mn-cs"/>
              </a:rPr>
              <a:t> в общем и специальном программном обеспечении</a:t>
            </a:r>
            <a:endParaRPr lang="ru-RU" altLang="ru-RU" sz="2000" smtClean="0">
              <a:solidFill>
                <a:srgbClr val="333333"/>
              </a:solidFill>
              <a:cs typeface="+mn-cs"/>
            </a:endParaRPr>
          </a:p>
        </p:txBody>
      </p:sp>
      <p:sp>
        <p:nvSpPr>
          <p:cNvPr id="32796" name="Rectangle 28"/>
          <p:cNvSpPr>
            <a:spLocks noChangeArrowheads="1"/>
          </p:cNvSpPr>
          <p:nvPr/>
        </p:nvSpPr>
        <p:spPr bwMode="auto">
          <a:xfrm>
            <a:off x="5776913" y="4679950"/>
            <a:ext cx="2149475" cy="193675"/>
          </a:xfrm>
          <a:prstGeom prst="rect">
            <a:avLst/>
          </a:prstGeom>
          <a:gradFill rotWithShape="1">
            <a:gsLst>
              <a:gs pos="0">
                <a:srgbClr val="FFCC66"/>
              </a:gs>
              <a:gs pos="50000">
                <a:srgbClr val="FFFFFF"/>
              </a:gs>
              <a:gs pos="100000">
                <a:srgbClr val="FFCC66"/>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7988" tIns="45688" rIns="17988" bIns="45688" anchor="ctr" anchorCtr="1"/>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lnSpc>
                <a:spcPts val="1500"/>
              </a:lnSpc>
            </a:pPr>
            <a:r>
              <a:rPr lang="ru-RU" altLang="ru-RU" sz="1200" b="1" smtClean="0">
                <a:solidFill>
                  <a:srgbClr val="333333"/>
                </a:solidFill>
                <a:cs typeface="+mn-cs"/>
              </a:rPr>
              <a:t> Спам-программы                  </a:t>
            </a:r>
            <a:endParaRPr lang="ru-RU" altLang="ru-RU" b="1" smtClean="0">
              <a:solidFill>
                <a:srgbClr val="333333"/>
              </a:solidFill>
              <a:cs typeface="+mn-cs"/>
            </a:endParaRPr>
          </a:p>
        </p:txBody>
      </p:sp>
      <p:sp>
        <p:nvSpPr>
          <p:cNvPr id="32797" name="Rectangle 29"/>
          <p:cNvSpPr>
            <a:spLocks noChangeArrowheads="1"/>
          </p:cNvSpPr>
          <p:nvPr/>
        </p:nvSpPr>
        <p:spPr bwMode="auto">
          <a:xfrm>
            <a:off x="5778500" y="6103938"/>
            <a:ext cx="2160588" cy="592137"/>
          </a:xfrm>
          <a:prstGeom prst="rect">
            <a:avLst/>
          </a:prstGeom>
          <a:gradFill rotWithShape="1">
            <a:gsLst>
              <a:gs pos="0">
                <a:srgbClr val="FFCC66"/>
              </a:gs>
              <a:gs pos="50000">
                <a:srgbClr val="FFFFFF"/>
              </a:gs>
              <a:gs pos="100000">
                <a:srgbClr val="FFCC66"/>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5688" rIns="0" bIns="45688" anchor="ctr" anchorCtr="1"/>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lnSpc>
                <a:spcPts val="1000"/>
              </a:lnSpc>
            </a:pPr>
            <a:r>
              <a:rPr lang="ru-RU" altLang="ru-RU" sz="1200" b="1" smtClean="0">
                <a:solidFill>
                  <a:srgbClr val="333333"/>
                </a:solidFill>
                <a:cs typeface="+mn-cs"/>
              </a:rPr>
              <a:t> Средства подавления информационного обмена в телекоммуникационных сетях</a:t>
            </a:r>
            <a:r>
              <a:rPr lang="ru-RU" altLang="ru-RU" sz="2000" smtClean="0">
                <a:solidFill>
                  <a:srgbClr val="333333"/>
                </a:solidFill>
                <a:cs typeface="+mn-cs"/>
              </a:rPr>
              <a:t> </a:t>
            </a:r>
          </a:p>
        </p:txBody>
      </p:sp>
      <p:sp>
        <p:nvSpPr>
          <p:cNvPr id="32798" name="Line 30"/>
          <p:cNvSpPr>
            <a:spLocks noChangeShapeType="1"/>
          </p:cNvSpPr>
          <p:nvPr/>
        </p:nvSpPr>
        <p:spPr bwMode="auto">
          <a:xfrm>
            <a:off x="5699125" y="5224463"/>
            <a:ext cx="3587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ru-RU" sz="1600" smtClean="0">
              <a:solidFill>
                <a:srgbClr val="333333"/>
              </a:solidFill>
              <a:latin typeface="Arial" pitchFamily="34" charset="0"/>
              <a:cs typeface="+mn-cs"/>
            </a:endParaRPr>
          </a:p>
        </p:txBody>
      </p:sp>
      <p:sp>
        <p:nvSpPr>
          <p:cNvPr id="32799" name="Rectangle 31"/>
          <p:cNvSpPr>
            <a:spLocks noChangeArrowheads="1"/>
          </p:cNvSpPr>
          <p:nvPr/>
        </p:nvSpPr>
        <p:spPr bwMode="auto">
          <a:xfrm>
            <a:off x="5775325" y="4895850"/>
            <a:ext cx="2144713" cy="533400"/>
          </a:xfrm>
          <a:prstGeom prst="rect">
            <a:avLst/>
          </a:prstGeom>
          <a:gradFill rotWithShape="1">
            <a:gsLst>
              <a:gs pos="0">
                <a:srgbClr val="FFCC66"/>
              </a:gs>
              <a:gs pos="50000">
                <a:srgbClr val="FFFFFF"/>
              </a:gs>
              <a:gs pos="100000">
                <a:srgbClr val="FFCC66"/>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7988" tIns="45688" rIns="17988" bIns="45688" anchor="ctr" anchorCtr="1"/>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lnSpc>
                <a:spcPts val="1200"/>
              </a:lnSpc>
            </a:pPr>
            <a:r>
              <a:rPr lang="ru-RU" altLang="ru-RU" sz="1200" b="1" smtClean="0">
                <a:solidFill>
                  <a:srgbClr val="333333"/>
                </a:solidFill>
                <a:cs typeface="+mn-cs"/>
              </a:rPr>
              <a:t> Закладки, вызывающие повышенный износ оборудования</a:t>
            </a:r>
            <a:r>
              <a:rPr lang="ru-RU" altLang="ru-RU" sz="2000" smtClean="0">
                <a:solidFill>
                  <a:srgbClr val="333333"/>
                </a:solidFill>
                <a:cs typeface="+mn-cs"/>
              </a:rPr>
              <a:t> </a:t>
            </a:r>
          </a:p>
        </p:txBody>
      </p:sp>
      <p:sp>
        <p:nvSpPr>
          <p:cNvPr id="32800" name="Line 32"/>
          <p:cNvSpPr>
            <a:spLocks noChangeShapeType="1"/>
          </p:cNvSpPr>
          <p:nvPr/>
        </p:nvSpPr>
        <p:spPr bwMode="auto">
          <a:xfrm>
            <a:off x="5699125" y="5783263"/>
            <a:ext cx="3587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ru-RU" sz="1600" smtClean="0">
              <a:solidFill>
                <a:srgbClr val="333333"/>
              </a:solidFill>
              <a:latin typeface="Arial" pitchFamily="34" charset="0"/>
              <a:cs typeface="+mn-cs"/>
            </a:endParaRPr>
          </a:p>
        </p:txBody>
      </p:sp>
      <p:sp>
        <p:nvSpPr>
          <p:cNvPr id="32801" name="Rectangle 33"/>
          <p:cNvSpPr>
            <a:spLocks noChangeArrowheads="1"/>
          </p:cNvSpPr>
          <p:nvPr/>
        </p:nvSpPr>
        <p:spPr bwMode="auto">
          <a:xfrm>
            <a:off x="5773738" y="5484813"/>
            <a:ext cx="2165350" cy="576262"/>
          </a:xfrm>
          <a:prstGeom prst="rect">
            <a:avLst/>
          </a:prstGeom>
          <a:gradFill rotWithShape="1">
            <a:gsLst>
              <a:gs pos="0">
                <a:srgbClr val="FFCC66"/>
              </a:gs>
              <a:gs pos="50000">
                <a:srgbClr val="FFFFFF"/>
              </a:gs>
              <a:gs pos="100000">
                <a:srgbClr val="FFCC66"/>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5688" rIns="0" bIns="45688" anchor="ctr" anchorCtr="1"/>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lnSpc>
                <a:spcPts val="1000"/>
              </a:lnSpc>
            </a:pPr>
            <a:r>
              <a:rPr lang="ru-RU" altLang="ru-RU" sz="1200" b="1" smtClean="0">
                <a:solidFill>
                  <a:srgbClr val="333333"/>
                </a:solidFill>
                <a:cs typeface="+mn-cs"/>
              </a:rPr>
              <a:t> Закладки,  вызывающие имитацию сбоев и нарушения в технических средствах</a:t>
            </a:r>
            <a:r>
              <a:rPr lang="ru-RU" altLang="ru-RU" sz="2000" smtClean="0">
                <a:solidFill>
                  <a:srgbClr val="333333"/>
                </a:solidFill>
                <a:cs typeface="+mn-cs"/>
              </a:rPr>
              <a:t> </a:t>
            </a:r>
          </a:p>
        </p:txBody>
      </p:sp>
      <p:sp>
        <p:nvSpPr>
          <p:cNvPr id="32802" name="Line 34"/>
          <p:cNvSpPr>
            <a:spLocks noChangeShapeType="1"/>
          </p:cNvSpPr>
          <p:nvPr/>
        </p:nvSpPr>
        <p:spPr bwMode="auto">
          <a:xfrm>
            <a:off x="3205163" y="4238625"/>
            <a:ext cx="12700" cy="2205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ru-RU" sz="1600" smtClean="0">
              <a:solidFill>
                <a:srgbClr val="333333"/>
              </a:solidFill>
              <a:latin typeface="Arial" pitchFamily="34" charset="0"/>
              <a:cs typeface="+mn-cs"/>
            </a:endParaRPr>
          </a:p>
        </p:txBody>
      </p:sp>
      <p:sp>
        <p:nvSpPr>
          <p:cNvPr id="32803" name="Line 35"/>
          <p:cNvSpPr>
            <a:spLocks noChangeShapeType="1"/>
          </p:cNvSpPr>
          <p:nvPr/>
        </p:nvSpPr>
        <p:spPr bwMode="auto">
          <a:xfrm>
            <a:off x="2841625" y="5135563"/>
            <a:ext cx="3587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ru-RU" sz="1600" smtClean="0">
              <a:solidFill>
                <a:srgbClr val="333333"/>
              </a:solidFill>
              <a:latin typeface="Arial" pitchFamily="34" charset="0"/>
              <a:cs typeface="+mn-cs"/>
            </a:endParaRPr>
          </a:p>
        </p:txBody>
      </p:sp>
      <p:sp>
        <p:nvSpPr>
          <p:cNvPr id="32804" name="Line 36"/>
          <p:cNvSpPr>
            <a:spLocks noChangeShapeType="1"/>
          </p:cNvSpPr>
          <p:nvPr/>
        </p:nvSpPr>
        <p:spPr bwMode="auto">
          <a:xfrm>
            <a:off x="2994025" y="4797425"/>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ru-RU" sz="1600" smtClean="0">
              <a:solidFill>
                <a:srgbClr val="333333"/>
              </a:solidFill>
              <a:latin typeface="Arial" pitchFamily="34" charset="0"/>
              <a:cs typeface="+mn-cs"/>
            </a:endParaRPr>
          </a:p>
        </p:txBody>
      </p:sp>
      <p:sp>
        <p:nvSpPr>
          <p:cNvPr id="32805" name="Line 37"/>
          <p:cNvSpPr>
            <a:spLocks noChangeShapeType="1"/>
          </p:cNvSpPr>
          <p:nvPr/>
        </p:nvSpPr>
        <p:spPr bwMode="auto">
          <a:xfrm>
            <a:off x="2854325" y="6443663"/>
            <a:ext cx="3587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ru-RU" sz="1600" smtClean="0">
              <a:solidFill>
                <a:srgbClr val="333333"/>
              </a:solidFill>
              <a:latin typeface="Arial" pitchFamily="34" charset="0"/>
              <a:cs typeface="+mn-cs"/>
            </a:endParaRPr>
          </a:p>
        </p:txBody>
      </p:sp>
      <p:sp>
        <p:nvSpPr>
          <p:cNvPr id="32806" name="Line 38"/>
          <p:cNvSpPr>
            <a:spLocks noChangeShapeType="1"/>
          </p:cNvSpPr>
          <p:nvPr/>
        </p:nvSpPr>
        <p:spPr bwMode="auto">
          <a:xfrm>
            <a:off x="2841625" y="5529263"/>
            <a:ext cx="3587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ru-RU" sz="1600" smtClean="0">
              <a:solidFill>
                <a:srgbClr val="333333"/>
              </a:solidFill>
              <a:latin typeface="Arial" pitchFamily="34" charset="0"/>
              <a:cs typeface="+mn-cs"/>
            </a:endParaRPr>
          </a:p>
        </p:txBody>
      </p:sp>
      <p:sp>
        <p:nvSpPr>
          <p:cNvPr id="32807" name="Line 39"/>
          <p:cNvSpPr>
            <a:spLocks noChangeShapeType="1"/>
          </p:cNvSpPr>
          <p:nvPr/>
        </p:nvSpPr>
        <p:spPr bwMode="auto">
          <a:xfrm>
            <a:off x="2854325" y="5999163"/>
            <a:ext cx="3587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ru-RU" sz="1600" smtClean="0">
              <a:solidFill>
                <a:srgbClr val="333333"/>
              </a:solidFill>
              <a:latin typeface="Arial" pitchFamily="34" charset="0"/>
              <a:cs typeface="+mn-cs"/>
            </a:endParaRPr>
          </a:p>
        </p:txBody>
      </p:sp>
      <p:sp>
        <p:nvSpPr>
          <p:cNvPr id="32808" name="Rectangle 40"/>
          <p:cNvSpPr>
            <a:spLocks noChangeArrowheads="1"/>
          </p:cNvSpPr>
          <p:nvPr/>
        </p:nvSpPr>
        <p:spPr bwMode="auto">
          <a:xfrm>
            <a:off x="1141413" y="4672013"/>
            <a:ext cx="1973262" cy="209550"/>
          </a:xfrm>
          <a:prstGeom prst="rect">
            <a:avLst/>
          </a:prstGeom>
          <a:gradFill rotWithShape="0">
            <a:gsLst>
              <a:gs pos="0">
                <a:srgbClr val="B2B2B2"/>
              </a:gs>
              <a:gs pos="50000">
                <a:srgbClr val="FFFFFF"/>
              </a:gs>
              <a:gs pos="100000">
                <a:srgbClr val="B2B2B2"/>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5993" tIns="35993" rIns="35993" bIns="36000" anchor="ctr" anchorCtr="1"/>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lnSpc>
                <a:spcPts val="1200"/>
              </a:lnSpc>
            </a:pPr>
            <a:r>
              <a:rPr lang="ru-RU" altLang="ru-RU" sz="1200" b="1" smtClean="0">
                <a:solidFill>
                  <a:srgbClr val="333333"/>
                </a:solidFill>
                <a:cs typeface="+mn-cs"/>
              </a:rPr>
              <a:t>Средства подключения</a:t>
            </a:r>
            <a:endParaRPr lang="ru-RU" altLang="ru-RU" sz="1800" smtClean="0">
              <a:solidFill>
                <a:srgbClr val="333333"/>
              </a:solidFill>
              <a:cs typeface="+mn-cs"/>
            </a:endParaRPr>
          </a:p>
        </p:txBody>
      </p:sp>
      <p:sp>
        <p:nvSpPr>
          <p:cNvPr id="32809" name="Rectangle 41"/>
          <p:cNvSpPr>
            <a:spLocks noChangeArrowheads="1"/>
          </p:cNvSpPr>
          <p:nvPr/>
        </p:nvSpPr>
        <p:spPr bwMode="auto">
          <a:xfrm>
            <a:off x="1144588" y="4926013"/>
            <a:ext cx="1990725" cy="377825"/>
          </a:xfrm>
          <a:prstGeom prst="rect">
            <a:avLst/>
          </a:prstGeom>
          <a:gradFill rotWithShape="0">
            <a:gsLst>
              <a:gs pos="0">
                <a:srgbClr val="B2B2B2"/>
              </a:gs>
              <a:gs pos="50000">
                <a:srgbClr val="FFFFFF"/>
              </a:gs>
              <a:gs pos="100000">
                <a:srgbClr val="B2B2B2"/>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5993" tIns="35993" rIns="35993" bIns="45688" anchor="ct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lnSpc>
                <a:spcPct val="60000"/>
              </a:lnSpc>
            </a:pPr>
            <a:r>
              <a:rPr lang="ru-RU" altLang="ru-RU" sz="1200" b="1" smtClean="0">
                <a:solidFill>
                  <a:srgbClr val="333333"/>
                </a:solidFill>
                <a:cs typeface="+mn-cs"/>
              </a:rPr>
              <a:t>Средства преодоления систем защиты ИТКС</a:t>
            </a:r>
            <a:r>
              <a:rPr lang="ru-RU" altLang="ru-RU" sz="1800" smtClean="0">
                <a:solidFill>
                  <a:srgbClr val="333333"/>
                </a:solidFill>
                <a:cs typeface="+mn-cs"/>
              </a:rPr>
              <a:t> </a:t>
            </a:r>
          </a:p>
        </p:txBody>
      </p:sp>
      <p:sp>
        <p:nvSpPr>
          <p:cNvPr id="32810" name="Rectangle 42"/>
          <p:cNvSpPr>
            <a:spLocks noChangeArrowheads="1"/>
          </p:cNvSpPr>
          <p:nvPr/>
        </p:nvSpPr>
        <p:spPr bwMode="auto">
          <a:xfrm>
            <a:off x="1158875" y="5345113"/>
            <a:ext cx="1963738" cy="355600"/>
          </a:xfrm>
          <a:prstGeom prst="rect">
            <a:avLst/>
          </a:prstGeom>
          <a:gradFill rotWithShape="0">
            <a:gsLst>
              <a:gs pos="0">
                <a:srgbClr val="B2B2B2"/>
              </a:gs>
              <a:gs pos="50000">
                <a:srgbClr val="FFFFFF"/>
              </a:gs>
              <a:gs pos="100000">
                <a:srgbClr val="B2B2B2"/>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5993" tIns="0" rIns="35993" bIns="10800" anchor="ctr" anchorCtr="1"/>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lnSpc>
                <a:spcPct val="60000"/>
              </a:lnSpc>
            </a:pPr>
            <a:r>
              <a:rPr lang="ru-RU" altLang="ru-RU" sz="1200" b="1" smtClean="0">
                <a:solidFill>
                  <a:srgbClr val="333333"/>
                </a:solidFill>
                <a:cs typeface="+mn-cs"/>
              </a:rPr>
              <a:t>Средства добывания информации</a:t>
            </a:r>
            <a:r>
              <a:rPr lang="ru-RU" altLang="ru-RU" sz="1800" smtClean="0">
                <a:solidFill>
                  <a:srgbClr val="333333"/>
                </a:solidFill>
                <a:cs typeface="+mn-cs"/>
              </a:rPr>
              <a:t> </a:t>
            </a:r>
          </a:p>
        </p:txBody>
      </p:sp>
      <p:sp>
        <p:nvSpPr>
          <p:cNvPr id="32811" name="Rectangle 43"/>
          <p:cNvSpPr>
            <a:spLocks noChangeArrowheads="1"/>
          </p:cNvSpPr>
          <p:nvPr/>
        </p:nvSpPr>
        <p:spPr bwMode="auto">
          <a:xfrm>
            <a:off x="1171575" y="6243638"/>
            <a:ext cx="1965325" cy="482600"/>
          </a:xfrm>
          <a:prstGeom prst="rect">
            <a:avLst/>
          </a:prstGeom>
          <a:gradFill rotWithShape="0">
            <a:gsLst>
              <a:gs pos="0">
                <a:srgbClr val="B2B2B2"/>
              </a:gs>
              <a:gs pos="50000">
                <a:srgbClr val="FFFFFF"/>
              </a:gs>
              <a:gs pos="100000">
                <a:srgbClr val="B2B2B2"/>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5993" tIns="35993" rIns="35993" bIns="45688" anchor="ct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lnSpc>
                <a:spcPts val="1200"/>
              </a:lnSpc>
            </a:pPr>
            <a:r>
              <a:rPr lang="ru-RU" altLang="ru-RU" sz="1200" b="1" smtClean="0">
                <a:solidFill>
                  <a:srgbClr val="333333"/>
                </a:solidFill>
                <a:cs typeface="+mn-cs"/>
              </a:rPr>
              <a:t>Средства сбора, передачи, обработки</a:t>
            </a:r>
          </a:p>
          <a:p>
            <a:pPr algn="ctr" eaLnBrk="0" hangingPunct="0">
              <a:lnSpc>
                <a:spcPts val="1200"/>
              </a:lnSpc>
            </a:pPr>
            <a:r>
              <a:rPr lang="ru-RU" altLang="ru-RU" sz="1200" b="1" smtClean="0">
                <a:solidFill>
                  <a:srgbClr val="333333"/>
                </a:solidFill>
                <a:cs typeface="+mn-cs"/>
              </a:rPr>
              <a:t> и хранения</a:t>
            </a:r>
            <a:r>
              <a:rPr lang="ru-RU" altLang="ru-RU" sz="1800" smtClean="0">
                <a:solidFill>
                  <a:srgbClr val="333333"/>
                </a:solidFill>
                <a:cs typeface="+mn-cs"/>
              </a:rPr>
              <a:t> </a:t>
            </a:r>
          </a:p>
        </p:txBody>
      </p:sp>
      <p:sp>
        <p:nvSpPr>
          <p:cNvPr id="32812" name="Rectangle 44"/>
          <p:cNvSpPr>
            <a:spLocks noChangeArrowheads="1"/>
          </p:cNvSpPr>
          <p:nvPr/>
        </p:nvSpPr>
        <p:spPr bwMode="auto">
          <a:xfrm>
            <a:off x="3441700" y="4378325"/>
            <a:ext cx="1966913" cy="350838"/>
          </a:xfrm>
          <a:prstGeom prst="rect">
            <a:avLst/>
          </a:prstGeom>
          <a:gradFill rotWithShape="1">
            <a:gsLst>
              <a:gs pos="0">
                <a:srgbClr val="FFCC66"/>
              </a:gs>
              <a:gs pos="50000">
                <a:srgbClr val="FFFFFF"/>
              </a:gs>
              <a:gs pos="100000">
                <a:srgbClr val="FFCC66"/>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7988" tIns="45688" rIns="17988" bIns="45688" anchor="ctr" anchorCtr="1"/>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lnSpc>
                <a:spcPts val="1200"/>
              </a:lnSpc>
            </a:pPr>
            <a:r>
              <a:rPr lang="ru-RU" altLang="ru-RU" sz="1200" b="1" smtClean="0">
                <a:solidFill>
                  <a:srgbClr val="333333"/>
                </a:solidFill>
                <a:cs typeface="+mn-cs"/>
              </a:rPr>
              <a:t> Средства реализации компьютерных атак</a:t>
            </a:r>
            <a:r>
              <a:rPr lang="ru-RU" altLang="ru-RU" sz="2000" smtClean="0">
                <a:solidFill>
                  <a:srgbClr val="333333"/>
                </a:solidFill>
                <a:cs typeface="+mn-cs"/>
              </a:rPr>
              <a:t> </a:t>
            </a:r>
          </a:p>
        </p:txBody>
      </p:sp>
      <p:sp>
        <p:nvSpPr>
          <p:cNvPr id="32813" name="Line 45"/>
          <p:cNvSpPr>
            <a:spLocks noChangeShapeType="1"/>
          </p:cNvSpPr>
          <p:nvPr/>
        </p:nvSpPr>
        <p:spPr bwMode="auto">
          <a:xfrm flipH="1">
            <a:off x="5227638" y="4957763"/>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ru-RU" sz="1600" smtClean="0">
              <a:solidFill>
                <a:srgbClr val="333333"/>
              </a:solidFill>
              <a:latin typeface="Arial" pitchFamily="34" charset="0"/>
              <a:cs typeface="+mn-cs"/>
            </a:endParaRPr>
          </a:p>
        </p:txBody>
      </p:sp>
      <p:sp>
        <p:nvSpPr>
          <p:cNvPr id="32814" name="Rectangle 46"/>
          <p:cNvSpPr>
            <a:spLocks noChangeArrowheads="1"/>
          </p:cNvSpPr>
          <p:nvPr/>
        </p:nvSpPr>
        <p:spPr bwMode="auto">
          <a:xfrm>
            <a:off x="3429000" y="4784725"/>
            <a:ext cx="1979613" cy="350838"/>
          </a:xfrm>
          <a:prstGeom prst="rect">
            <a:avLst/>
          </a:prstGeom>
          <a:gradFill rotWithShape="1">
            <a:gsLst>
              <a:gs pos="0">
                <a:srgbClr val="FFCC66"/>
              </a:gs>
              <a:gs pos="50000">
                <a:srgbClr val="FFFFFF"/>
              </a:gs>
              <a:gs pos="100000">
                <a:srgbClr val="FFCC66"/>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7988" tIns="45688" rIns="17988" bIns="45688" anchor="ctr" anchorCtr="1"/>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lnSpc>
                <a:spcPts val="1200"/>
              </a:lnSpc>
            </a:pPr>
            <a:r>
              <a:rPr lang="ru-RU" altLang="ru-RU" sz="1200" b="1" smtClean="0">
                <a:solidFill>
                  <a:srgbClr val="333333"/>
                </a:solidFill>
                <a:cs typeface="+mn-cs"/>
              </a:rPr>
              <a:t> Средства применения компьютерных вирусов</a:t>
            </a:r>
            <a:r>
              <a:rPr lang="ru-RU" altLang="ru-RU" sz="2000" smtClean="0">
                <a:solidFill>
                  <a:srgbClr val="333333"/>
                </a:solidFill>
                <a:cs typeface="+mn-cs"/>
              </a:rPr>
              <a:t> </a:t>
            </a:r>
          </a:p>
        </p:txBody>
      </p:sp>
      <p:sp>
        <p:nvSpPr>
          <p:cNvPr id="32815" name="Rectangle 47"/>
          <p:cNvSpPr>
            <a:spLocks noChangeArrowheads="1"/>
          </p:cNvSpPr>
          <p:nvPr/>
        </p:nvSpPr>
        <p:spPr bwMode="auto">
          <a:xfrm>
            <a:off x="1212850" y="3497263"/>
            <a:ext cx="2085975" cy="736600"/>
          </a:xfrm>
          <a:prstGeom prst="rect">
            <a:avLst/>
          </a:prstGeom>
          <a:gradFill rotWithShape="1">
            <a:gsLst>
              <a:gs pos="0">
                <a:srgbClr val="FF6600"/>
              </a:gs>
              <a:gs pos="50000">
                <a:srgbClr val="FFFFFF"/>
              </a:gs>
              <a:gs pos="100000">
                <a:srgbClr val="FF66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5993" tIns="35993" rIns="35993" bIns="36000" anchor="ctr" anchorCtr="1"/>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lnSpc>
                <a:spcPts val="1200"/>
              </a:lnSpc>
            </a:pPr>
            <a:r>
              <a:rPr lang="ru-RU" altLang="ru-RU" sz="1400" b="1" smtClean="0">
                <a:solidFill>
                  <a:srgbClr val="333333"/>
                </a:solidFill>
                <a:cs typeface="+mn-cs"/>
              </a:rPr>
              <a:t>Средства</a:t>
            </a:r>
          </a:p>
          <a:p>
            <a:pPr algn="ctr" eaLnBrk="0" hangingPunct="0">
              <a:lnSpc>
                <a:spcPts val="1200"/>
              </a:lnSpc>
            </a:pPr>
            <a:r>
              <a:rPr lang="ru-RU" altLang="ru-RU" sz="1400" b="1" smtClean="0">
                <a:solidFill>
                  <a:srgbClr val="333333"/>
                </a:solidFill>
                <a:cs typeface="+mn-cs"/>
              </a:rPr>
              <a:t> компьютерной разведки</a:t>
            </a:r>
          </a:p>
          <a:p>
            <a:pPr algn="ctr" eaLnBrk="0" hangingPunct="0">
              <a:lnSpc>
                <a:spcPts val="1200"/>
              </a:lnSpc>
            </a:pPr>
            <a:r>
              <a:rPr lang="ru-RU" altLang="ru-RU" sz="2000" b="1" smtClean="0">
                <a:solidFill>
                  <a:srgbClr val="333333"/>
                </a:solidFill>
                <a:cs typeface="+mn-cs"/>
              </a:rPr>
              <a:t> </a:t>
            </a:r>
            <a:r>
              <a:rPr lang="ru-RU" altLang="ru-RU" sz="1400" b="1" smtClean="0">
                <a:solidFill>
                  <a:srgbClr val="333333"/>
                </a:solidFill>
                <a:cs typeface="+mn-cs"/>
              </a:rPr>
              <a:t>и дешифрования</a:t>
            </a:r>
          </a:p>
        </p:txBody>
      </p:sp>
      <p:sp>
        <p:nvSpPr>
          <p:cNvPr id="32816" name="Rectangle 48"/>
          <p:cNvSpPr>
            <a:spLocks noChangeArrowheads="1"/>
          </p:cNvSpPr>
          <p:nvPr/>
        </p:nvSpPr>
        <p:spPr bwMode="auto">
          <a:xfrm>
            <a:off x="1158875" y="5735638"/>
            <a:ext cx="1965325" cy="482600"/>
          </a:xfrm>
          <a:prstGeom prst="rect">
            <a:avLst/>
          </a:prstGeom>
          <a:gradFill rotWithShape="0">
            <a:gsLst>
              <a:gs pos="0">
                <a:srgbClr val="B2B2B2"/>
              </a:gs>
              <a:gs pos="50000">
                <a:srgbClr val="FFFFFF"/>
              </a:gs>
              <a:gs pos="100000">
                <a:srgbClr val="B2B2B2"/>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5993" tIns="35993" rIns="35993" bIns="45688" anchor="ct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lnSpc>
                <a:spcPts val="1200"/>
              </a:lnSpc>
            </a:pPr>
            <a:r>
              <a:rPr lang="ru-RU" altLang="ru-RU" sz="1200" b="1" smtClean="0">
                <a:solidFill>
                  <a:srgbClr val="333333"/>
                </a:solidFill>
                <a:cs typeface="+mn-cs"/>
              </a:rPr>
              <a:t>Средства подбора паролей, ключей </a:t>
            </a:r>
          </a:p>
          <a:p>
            <a:pPr algn="ctr" eaLnBrk="0" hangingPunct="0">
              <a:lnSpc>
                <a:spcPts val="1200"/>
              </a:lnSpc>
            </a:pPr>
            <a:r>
              <a:rPr lang="ru-RU" altLang="ru-RU" sz="1200" b="1" smtClean="0">
                <a:solidFill>
                  <a:srgbClr val="333333"/>
                </a:solidFill>
                <a:cs typeface="+mn-cs"/>
              </a:rPr>
              <a:t>и вскрытия алгоритмов</a:t>
            </a:r>
            <a:r>
              <a:rPr lang="ru-RU" altLang="ru-RU" sz="1800" smtClean="0">
                <a:solidFill>
                  <a:srgbClr val="333333"/>
                </a:solidFill>
                <a:cs typeface="+mn-cs"/>
              </a:rPr>
              <a:t> </a:t>
            </a:r>
          </a:p>
        </p:txBody>
      </p:sp>
      <p:sp>
        <p:nvSpPr>
          <p:cNvPr id="32817" name="Line 49"/>
          <p:cNvSpPr>
            <a:spLocks noChangeShapeType="1"/>
          </p:cNvSpPr>
          <p:nvPr/>
        </p:nvSpPr>
        <p:spPr bwMode="auto">
          <a:xfrm>
            <a:off x="2841625" y="4513263"/>
            <a:ext cx="3587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ru-RU" sz="1600" smtClean="0">
              <a:solidFill>
                <a:srgbClr val="333333"/>
              </a:solidFill>
              <a:latin typeface="Arial" pitchFamily="34" charset="0"/>
              <a:cs typeface="+mn-cs"/>
            </a:endParaRPr>
          </a:p>
        </p:txBody>
      </p:sp>
      <p:sp>
        <p:nvSpPr>
          <p:cNvPr id="32818" name="Rectangle 50"/>
          <p:cNvSpPr>
            <a:spLocks noChangeArrowheads="1"/>
          </p:cNvSpPr>
          <p:nvPr/>
        </p:nvSpPr>
        <p:spPr bwMode="auto">
          <a:xfrm>
            <a:off x="1127125" y="4291013"/>
            <a:ext cx="1987550" cy="352425"/>
          </a:xfrm>
          <a:prstGeom prst="rect">
            <a:avLst/>
          </a:prstGeom>
          <a:gradFill rotWithShape="0">
            <a:gsLst>
              <a:gs pos="0">
                <a:srgbClr val="B2B2B2"/>
              </a:gs>
              <a:gs pos="50000">
                <a:srgbClr val="FFFFFF"/>
              </a:gs>
              <a:gs pos="100000">
                <a:srgbClr val="B2B2B2"/>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5993" tIns="35993" rIns="35993" bIns="36000" anchor="ctr" anchorCtr="1"/>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0" hangingPunct="0">
              <a:lnSpc>
                <a:spcPts val="1200"/>
              </a:lnSpc>
            </a:pPr>
            <a:r>
              <a:rPr lang="ru-RU" altLang="ru-RU" sz="1200" b="1" smtClean="0">
                <a:solidFill>
                  <a:srgbClr val="333333"/>
                </a:solidFill>
                <a:cs typeface="+mn-cs"/>
              </a:rPr>
              <a:t>Средства исследования параметров</a:t>
            </a:r>
            <a:endParaRPr lang="ru-RU" altLang="ru-RU" sz="1800" smtClean="0">
              <a:solidFill>
                <a:srgbClr val="333333"/>
              </a:solidFill>
              <a:cs typeface="+mn-cs"/>
            </a:endParaRPr>
          </a:p>
        </p:txBody>
      </p:sp>
    </p:spTree>
    <p:extLst>
      <p:ext uri="{BB962C8B-B14F-4D97-AF65-F5344CB8AC3E}">
        <p14:creationId xmlns:p14="http://schemas.microsoft.com/office/powerpoint/2010/main" val="26583471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Дата 1"/>
          <p:cNvSpPr>
            <a:spLocks noGrp="1"/>
          </p:cNvSpPr>
          <p:nvPr>
            <p:ph type="dt" sz="half" idx="10"/>
          </p:nvPr>
        </p:nvSpPr>
        <p:spPr>
          <a:noFill/>
        </p:spPr>
        <p:txBody>
          <a:bodyPr/>
          <a:lstStyle/>
          <a:p>
            <a:fld id="{6AA1FCCB-C9E0-4160-A7D3-2D6950FAC8F5}" type="datetime1">
              <a:rPr lang="ru-RU" smtClean="0">
                <a:solidFill>
                  <a:prstClr val="black">
                    <a:tint val="75000"/>
                  </a:prstClr>
                </a:solidFill>
              </a:rPr>
              <a:pPr/>
              <a:t>23.11.2024</a:t>
            </a:fld>
            <a:endParaRPr lang="ru-RU" smtClean="0">
              <a:solidFill>
                <a:prstClr val="black">
                  <a:tint val="75000"/>
                </a:prstClr>
              </a:solidFill>
            </a:endParaRPr>
          </a:p>
        </p:txBody>
      </p:sp>
      <p:sp>
        <p:nvSpPr>
          <p:cNvPr id="59395" name="Номер слайда 3"/>
          <p:cNvSpPr>
            <a:spLocks noGrp="1"/>
          </p:cNvSpPr>
          <p:nvPr>
            <p:ph type="sldNum" sz="quarter" idx="12"/>
          </p:nvPr>
        </p:nvSpPr>
        <p:spPr>
          <a:noFill/>
        </p:spPr>
        <p:txBody>
          <a:bodyPr/>
          <a:lstStyle/>
          <a:p>
            <a:fld id="{142F099A-1B57-4CC8-B0BB-E4B006FF5884}" type="slidenum">
              <a:rPr lang="ru-RU" smtClean="0">
                <a:solidFill>
                  <a:prstClr val="black">
                    <a:tint val="75000"/>
                  </a:prstClr>
                </a:solidFill>
              </a:rPr>
              <a:pPr/>
              <a:t>84</a:t>
            </a:fld>
            <a:endParaRPr lang="ru-RU" smtClean="0">
              <a:solidFill>
                <a:prstClr val="black">
                  <a:tint val="75000"/>
                </a:prstClr>
              </a:solidFill>
            </a:endParaRPr>
          </a:p>
        </p:txBody>
      </p:sp>
      <p:sp>
        <p:nvSpPr>
          <p:cNvPr id="326658" name="AutoShape 2"/>
          <p:cNvSpPr>
            <a:spLocks noChangeArrowheads="1"/>
          </p:cNvSpPr>
          <p:nvPr/>
        </p:nvSpPr>
        <p:spPr bwMode="auto">
          <a:xfrm>
            <a:off x="2032000" y="1577975"/>
            <a:ext cx="6934200" cy="676275"/>
          </a:xfrm>
          <a:prstGeom prst="roundRect">
            <a:avLst>
              <a:gd name="adj" fmla="val 16667"/>
            </a:avLst>
          </a:prstGeom>
          <a:solidFill>
            <a:srgbClr val="FFFFAF"/>
          </a:solidFill>
          <a:ln w="9525">
            <a:solidFill>
              <a:schemeClr val="tx1"/>
            </a:solidFill>
            <a:round/>
            <a:headEnd/>
            <a:tailEnd/>
          </a:ln>
          <a:effectLst>
            <a:outerShdw dist="53882" dir="2700000" algn="ctr" rotWithShape="0">
              <a:schemeClr val="tx2"/>
            </a:outerShdw>
          </a:effectLst>
        </p:spPr>
        <p:txBody>
          <a:bodyPr wrap="none" anchor="ctr"/>
          <a:lstStyle/>
          <a:p>
            <a:pPr fontAlgn="auto">
              <a:spcBef>
                <a:spcPts val="0"/>
              </a:spcBef>
              <a:spcAft>
                <a:spcPts val="0"/>
              </a:spcAft>
              <a:defRPr/>
            </a:pPr>
            <a:endParaRPr lang="ru-RU">
              <a:solidFill>
                <a:prstClr val="black"/>
              </a:solidFill>
              <a:latin typeface="Calibri"/>
              <a:cs typeface="+mn-cs"/>
            </a:endParaRPr>
          </a:p>
        </p:txBody>
      </p:sp>
      <p:sp>
        <p:nvSpPr>
          <p:cNvPr id="59397" name="Text Box 3"/>
          <p:cNvSpPr txBox="1">
            <a:spLocks noChangeArrowheads="1"/>
          </p:cNvSpPr>
          <p:nvPr/>
        </p:nvSpPr>
        <p:spPr bwMode="auto">
          <a:xfrm>
            <a:off x="2244725" y="1601788"/>
            <a:ext cx="6508750" cy="609600"/>
          </a:xfrm>
          <a:prstGeom prst="rect">
            <a:avLst/>
          </a:prstGeom>
          <a:noFill/>
          <a:ln w="9525">
            <a:noFill/>
            <a:miter lim="800000"/>
            <a:headEnd/>
            <a:tailEnd/>
          </a:ln>
        </p:spPr>
        <p:txBody>
          <a:bodyPr lIns="0" tIns="0" rIns="0" bIns="0">
            <a:spAutoFit/>
          </a:bodyPr>
          <a:lstStyle/>
          <a:p>
            <a:pPr algn="ctr" fontAlgn="auto">
              <a:spcBef>
                <a:spcPct val="50000"/>
              </a:spcBef>
              <a:spcAft>
                <a:spcPts val="0"/>
              </a:spcAft>
            </a:pPr>
            <a:r>
              <a:rPr lang="ru-RU" sz="2000">
                <a:solidFill>
                  <a:prstClr val="black"/>
                </a:solidFill>
                <a:latin typeface="Calibri"/>
                <a:cs typeface="+mn-cs"/>
              </a:rPr>
              <a:t>Разработка и обеспечение выполнения комплекса мер по ТЗИ</a:t>
            </a:r>
          </a:p>
        </p:txBody>
      </p:sp>
      <p:sp>
        <p:nvSpPr>
          <p:cNvPr id="326660" name="AutoShape 4"/>
          <p:cNvSpPr>
            <a:spLocks noChangeArrowheads="1"/>
          </p:cNvSpPr>
          <p:nvPr/>
        </p:nvSpPr>
        <p:spPr bwMode="auto">
          <a:xfrm>
            <a:off x="2032000" y="3040063"/>
            <a:ext cx="6934200" cy="482600"/>
          </a:xfrm>
          <a:prstGeom prst="roundRect">
            <a:avLst>
              <a:gd name="adj" fmla="val 16667"/>
            </a:avLst>
          </a:prstGeom>
          <a:solidFill>
            <a:srgbClr val="FFFFAF"/>
          </a:solidFill>
          <a:ln w="9525">
            <a:solidFill>
              <a:schemeClr val="tx1"/>
            </a:solidFill>
            <a:round/>
            <a:headEnd/>
            <a:tailEnd/>
          </a:ln>
          <a:effectLst>
            <a:outerShdw dist="53882" dir="2700000" algn="ctr" rotWithShape="0">
              <a:schemeClr val="tx2"/>
            </a:outerShdw>
          </a:effectLst>
        </p:spPr>
        <p:txBody>
          <a:bodyPr wrap="none" tIns="36000" anchor="ctr"/>
          <a:lstStyle/>
          <a:p>
            <a:pPr fontAlgn="auto">
              <a:spcBef>
                <a:spcPts val="0"/>
              </a:spcBef>
              <a:spcAft>
                <a:spcPts val="0"/>
              </a:spcAft>
              <a:defRPr/>
            </a:pPr>
            <a:endParaRPr lang="ru-RU">
              <a:solidFill>
                <a:prstClr val="black"/>
              </a:solidFill>
              <a:latin typeface="Calibri"/>
              <a:cs typeface="+mn-cs"/>
            </a:endParaRPr>
          </a:p>
        </p:txBody>
      </p:sp>
      <p:sp>
        <p:nvSpPr>
          <p:cNvPr id="59399" name="Text Box 5"/>
          <p:cNvSpPr txBox="1">
            <a:spLocks noChangeArrowheads="1"/>
          </p:cNvSpPr>
          <p:nvPr/>
        </p:nvSpPr>
        <p:spPr bwMode="auto">
          <a:xfrm>
            <a:off x="2244725" y="3113088"/>
            <a:ext cx="6508750" cy="341312"/>
          </a:xfrm>
          <a:prstGeom prst="rect">
            <a:avLst/>
          </a:prstGeom>
          <a:noFill/>
          <a:ln w="9525">
            <a:noFill/>
            <a:miter lim="800000"/>
            <a:headEnd/>
            <a:tailEnd/>
          </a:ln>
        </p:spPr>
        <p:txBody>
          <a:bodyPr lIns="0" tIns="36000" rIns="0" bIns="0">
            <a:spAutoFit/>
          </a:bodyPr>
          <a:lstStyle/>
          <a:p>
            <a:pPr algn="ctr" fontAlgn="auto">
              <a:spcBef>
                <a:spcPts val="0"/>
              </a:spcBef>
              <a:spcAft>
                <a:spcPts val="0"/>
              </a:spcAft>
            </a:pPr>
            <a:r>
              <a:rPr lang="ru-RU" sz="2000">
                <a:solidFill>
                  <a:prstClr val="black"/>
                </a:solidFill>
                <a:latin typeface="Calibri"/>
                <a:cs typeface="+mn-cs"/>
              </a:rPr>
              <a:t>Разработка средств ТЗИ и контроля </a:t>
            </a:r>
          </a:p>
        </p:txBody>
      </p:sp>
      <p:sp>
        <p:nvSpPr>
          <p:cNvPr id="326662" name="AutoShape 6"/>
          <p:cNvSpPr>
            <a:spLocks noChangeArrowheads="1"/>
          </p:cNvSpPr>
          <p:nvPr/>
        </p:nvSpPr>
        <p:spPr bwMode="auto">
          <a:xfrm>
            <a:off x="2032000" y="5132388"/>
            <a:ext cx="6934200" cy="366712"/>
          </a:xfrm>
          <a:prstGeom prst="roundRect">
            <a:avLst>
              <a:gd name="adj" fmla="val 16667"/>
            </a:avLst>
          </a:prstGeom>
          <a:solidFill>
            <a:srgbClr val="FFFFAF"/>
          </a:solidFill>
          <a:ln w="9525">
            <a:solidFill>
              <a:schemeClr val="tx1"/>
            </a:solidFill>
            <a:round/>
            <a:headEnd/>
            <a:tailEnd/>
          </a:ln>
          <a:effectLst>
            <a:outerShdw dist="53882" dir="2700000" algn="ctr" rotWithShape="0">
              <a:schemeClr val="tx2"/>
            </a:outerShdw>
          </a:effectLst>
        </p:spPr>
        <p:txBody>
          <a:bodyPr wrap="none" anchor="ctr"/>
          <a:lstStyle/>
          <a:p>
            <a:pPr fontAlgn="auto">
              <a:spcBef>
                <a:spcPts val="0"/>
              </a:spcBef>
              <a:spcAft>
                <a:spcPts val="0"/>
              </a:spcAft>
              <a:defRPr/>
            </a:pPr>
            <a:endParaRPr lang="ru-RU">
              <a:solidFill>
                <a:prstClr val="black"/>
              </a:solidFill>
              <a:latin typeface="Calibri"/>
              <a:cs typeface="+mn-cs"/>
            </a:endParaRPr>
          </a:p>
        </p:txBody>
      </p:sp>
      <p:sp>
        <p:nvSpPr>
          <p:cNvPr id="59401" name="Text Box 7"/>
          <p:cNvSpPr txBox="1">
            <a:spLocks noChangeArrowheads="1"/>
          </p:cNvSpPr>
          <p:nvPr/>
        </p:nvSpPr>
        <p:spPr bwMode="auto">
          <a:xfrm>
            <a:off x="2244725" y="5180013"/>
            <a:ext cx="6508750" cy="304800"/>
          </a:xfrm>
          <a:prstGeom prst="rect">
            <a:avLst/>
          </a:prstGeom>
          <a:noFill/>
          <a:ln w="9525">
            <a:noFill/>
            <a:miter lim="800000"/>
            <a:headEnd/>
            <a:tailEnd/>
          </a:ln>
        </p:spPr>
        <p:txBody>
          <a:bodyPr lIns="0" tIns="0" rIns="0" bIns="0">
            <a:spAutoFit/>
          </a:bodyPr>
          <a:lstStyle/>
          <a:p>
            <a:pPr algn="ctr" fontAlgn="auto">
              <a:spcBef>
                <a:spcPct val="50000"/>
              </a:spcBef>
              <a:spcAft>
                <a:spcPts val="0"/>
              </a:spcAft>
            </a:pPr>
            <a:r>
              <a:rPr lang="ru-RU" sz="2000">
                <a:solidFill>
                  <a:prstClr val="black"/>
                </a:solidFill>
                <a:latin typeface="Calibri"/>
                <a:cs typeface="+mn-cs"/>
              </a:rPr>
              <a:t>Сертификация средств защиты информации </a:t>
            </a:r>
          </a:p>
        </p:txBody>
      </p:sp>
      <p:sp>
        <p:nvSpPr>
          <p:cNvPr id="59402" name="Text Box 8"/>
          <p:cNvSpPr txBox="1">
            <a:spLocks noChangeArrowheads="1"/>
          </p:cNvSpPr>
          <p:nvPr/>
        </p:nvSpPr>
        <p:spPr bwMode="auto">
          <a:xfrm>
            <a:off x="433388" y="0"/>
            <a:ext cx="8382000" cy="822325"/>
          </a:xfrm>
          <a:prstGeom prst="rect">
            <a:avLst/>
          </a:prstGeom>
          <a:noFill/>
          <a:ln w="9525">
            <a:noFill/>
            <a:miter lim="800000"/>
            <a:headEnd/>
            <a:tailEnd/>
          </a:ln>
        </p:spPr>
        <p:txBody>
          <a:bodyPr>
            <a:spAutoFit/>
          </a:bodyPr>
          <a:lstStyle/>
          <a:p>
            <a:pPr algn="ctr" fontAlgn="auto">
              <a:spcBef>
                <a:spcPct val="50000"/>
              </a:spcBef>
              <a:spcAft>
                <a:spcPts val="0"/>
              </a:spcAft>
            </a:pPr>
            <a:r>
              <a:rPr lang="ru-RU">
                <a:solidFill>
                  <a:prstClr val="black"/>
                </a:solidFill>
                <a:latin typeface="Calibri"/>
                <a:cs typeface="+mn-cs"/>
              </a:rPr>
              <a:t>Основные направления деятельности</a:t>
            </a:r>
          </a:p>
          <a:p>
            <a:pPr algn="ctr" fontAlgn="auto">
              <a:spcBef>
                <a:spcPts val="0"/>
              </a:spcBef>
              <a:spcAft>
                <a:spcPts val="0"/>
              </a:spcAft>
            </a:pPr>
            <a:r>
              <a:rPr lang="ru-RU">
                <a:solidFill>
                  <a:prstClr val="black"/>
                </a:solidFill>
                <a:latin typeface="Calibri"/>
                <a:cs typeface="+mn-cs"/>
              </a:rPr>
              <a:t>государственной системы ТЗИ </a:t>
            </a:r>
          </a:p>
        </p:txBody>
      </p:sp>
      <p:sp>
        <p:nvSpPr>
          <p:cNvPr id="59403" name="AutoShape 9"/>
          <p:cNvSpPr>
            <a:spLocks noChangeArrowheads="1"/>
          </p:cNvSpPr>
          <p:nvPr/>
        </p:nvSpPr>
        <p:spPr bwMode="auto">
          <a:xfrm rot="10800000" flipH="1">
            <a:off x="152400" y="1343025"/>
            <a:ext cx="819150" cy="3429000"/>
          </a:xfrm>
          <a:custGeom>
            <a:avLst/>
            <a:gdLst>
              <a:gd name="T0" fmla="*/ 21754199 w 21600"/>
              <a:gd name="T1" fmla="*/ 0 h 21600"/>
              <a:gd name="T2" fmla="*/ 21754199 w 21600"/>
              <a:gd name="T3" fmla="*/ 306400486 h 21600"/>
              <a:gd name="T4" fmla="*/ 4655464 w 21600"/>
              <a:gd name="T5" fmla="*/ 544353712 h 21600"/>
              <a:gd name="T6" fmla="*/ 31065124 w 21600"/>
              <a:gd name="T7" fmla="*/ 153200243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rgbClr val="00FFFF"/>
              </a:gs>
              <a:gs pos="100000">
                <a:srgbClr val="007676"/>
              </a:gs>
            </a:gsLst>
            <a:lin ang="0" scaled="1"/>
          </a:gradFill>
          <a:ln w="9525">
            <a:solidFill>
              <a:schemeClr val="tx1"/>
            </a:solidFill>
            <a:miter lim="800000"/>
            <a:headEnd/>
            <a:tailEnd/>
          </a:ln>
        </p:spPr>
        <p:txBody>
          <a:bodyPr wrap="none" anchor="ctr"/>
          <a:lstStyle/>
          <a:p>
            <a:pPr fontAlgn="auto">
              <a:spcBef>
                <a:spcPts val="0"/>
              </a:spcBef>
              <a:spcAft>
                <a:spcPts val="0"/>
              </a:spcAft>
            </a:pPr>
            <a:endParaRPr lang="ru-RU">
              <a:solidFill>
                <a:prstClr val="black"/>
              </a:solidFill>
              <a:latin typeface="Calibri"/>
              <a:cs typeface="+mn-cs"/>
            </a:endParaRPr>
          </a:p>
        </p:txBody>
      </p:sp>
      <p:sp>
        <p:nvSpPr>
          <p:cNvPr id="59404" name="AutoShape 10"/>
          <p:cNvSpPr>
            <a:spLocks/>
          </p:cNvSpPr>
          <p:nvPr/>
        </p:nvSpPr>
        <p:spPr bwMode="auto">
          <a:xfrm>
            <a:off x="971550" y="781050"/>
            <a:ext cx="762000" cy="6019800"/>
          </a:xfrm>
          <a:prstGeom prst="leftBrace">
            <a:avLst>
              <a:gd name="adj1" fmla="val 65833"/>
              <a:gd name="adj2" fmla="val 50000"/>
            </a:avLst>
          </a:prstGeom>
          <a:noFill/>
          <a:ln w="25400">
            <a:solidFill>
              <a:schemeClr val="tx1"/>
            </a:solidFill>
            <a:round/>
            <a:headEnd/>
            <a:tailEnd/>
          </a:ln>
        </p:spPr>
        <p:txBody>
          <a:bodyPr wrap="none" anchor="ctr"/>
          <a:lstStyle/>
          <a:p>
            <a:pPr fontAlgn="auto">
              <a:spcBef>
                <a:spcPts val="0"/>
              </a:spcBef>
              <a:spcAft>
                <a:spcPts val="0"/>
              </a:spcAft>
            </a:pPr>
            <a:endParaRPr lang="ru-RU">
              <a:solidFill>
                <a:prstClr val="black"/>
              </a:solidFill>
              <a:latin typeface="Calibri"/>
              <a:cs typeface="+mn-cs"/>
            </a:endParaRPr>
          </a:p>
        </p:txBody>
      </p:sp>
      <p:sp>
        <p:nvSpPr>
          <p:cNvPr id="326667" name="AutoShape 11"/>
          <p:cNvSpPr>
            <a:spLocks noChangeArrowheads="1"/>
          </p:cNvSpPr>
          <p:nvPr/>
        </p:nvSpPr>
        <p:spPr bwMode="auto">
          <a:xfrm>
            <a:off x="2032000" y="4700588"/>
            <a:ext cx="6934200" cy="358775"/>
          </a:xfrm>
          <a:prstGeom prst="roundRect">
            <a:avLst>
              <a:gd name="adj" fmla="val 16667"/>
            </a:avLst>
          </a:prstGeom>
          <a:solidFill>
            <a:srgbClr val="FFFFAF"/>
          </a:solidFill>
          <a:ln w="9525">
            <a:solidFill>
              <a:schemeClr val="tx1"/>
            </a:solidFill>
            <a:round/>
            <a:headEnd/>
            <a:tailEnd/>
          </a:ln>
          <a:effectLst>
            <a:outerShdw dist="53882" dir="2700000" algn="ctr" rotWithShape="0">
              <a:schemeClr val="tx2"/>
            </a:outerShdw>
          </a:effectLst>
        </p:spPr>
        <p:txBody>
          <a:bodyPr wrap="none" anchor="ctr"/>
          <a:lstStyle/>
          <a:p>
            <a:pPr fontAlgn="auto">
              <a:spcBef>
                <a:spcPts val="0"/>
              </a:spcBef>
              <a:spcAft>
                <a:spcPts val="0"/>
              </a:spcAft>
              <a:defRPr/>
            </a:pPr>
            <a:endParaRPr lang="ru-RU">
              <a:solidFill>
                <a:prstClr val="black"/>
              </a:solidFill>
              <a:latin typeface="Calibri"/>
              <a:cs typeface="+mn-cs"/>
            </a:endParaRPr>
          </a:p>
        </p:txBody>
      </p:sp>
      <p:sp>
        <p:nvSpPr>
          <p:cNvPr id="59406" name="Text Box 12"/>
          <p:cNvSpPr txBox="1">
            <a:spLocks noChangeArrowheads="1"/>
          </p:cNvSpPr>
          <p:nvPr/>
        </p:nvSpPr>
        <p:spPr bwMode="auto">
          <a:xfrm>
            <a:off x="2244725" y="4756150"/>
            <a:ext cx="6508750" cy="304800"/>
          </a:xfrm>
          <a:prstGeom prst="rect">
            <a:avLst/>
          </a:prstGeom>
          <a:noFill/>
          <a:ln w="9525">
            <a:noFill/>
            <a:miter lim="800000"/>
            <a:headEnd/>
            <a:tailEnd/>
          </a:ln>
        </p:spPr>
        <p:txBody>
          <a:bodyPr lIns="0" tIns="0" rIns="0" bIns="0">
            <a:spAutoFit/>
          </a:bodyPr>
          <a:lstStyle/>
          <a:p>
            <a:pPr algn="ctr" fontAlgn="auto">
              <a:spcBef>
                <a:spcPct val="50000"/>
              </a:spcBef>
              <a:spcAft>
                <a:spcPts val="0"/>
              </a:spcAft>
            </a:pPr>
            <a:r>
              <a:rPr lang="ru-RU" sz="2000">
                <a:solidFill>
                  <a:prstClr val="black"/>
                </a:solidFill>
                <a:latin typeface="Calibri"/>
                <a:cs typeface="+mn-cs"/>
              </a:rPr>
              <a:t>Лицензирование деятельности организаций </a:t>
            </a:r>
          </a:p>
        </p:txBody>
      </p:sp>
      <p:sp>
        <p:nvSpPr>
          <p:cNvPr id="326669" name="AutoShape 13"/>
          <p:cNvSpPr>
            <a:spLocks noChangeArrowheads="1"/>
          </p:cNvSpPr>
          <p:nvPr/>
        </p:nvSpPr>
        <p:spPr bwMode="auto">
          <a:xfrm>
            <a:off x="2032000" y="5570538"/>
            <a:ext cx="6934200" cy="736600"/>
          </a:xfrm>
          <a:prstGeom prst="roundRect">
            <a:avLst>
              <a:gd name="adj" fmla="val 16667"/>
            </a:avLst>
          </a:prstGeom>
          <a:solidFill>
            <a:srgbClr val="FFFFAF"/>
          </a:solidFill>
          <a:ln w="9525">
            <a:solidFill>
              <a:schemeClr val="tx1"/>
            </a:solidFill>
            <a:round/>
            <a:headEnd/>
            <a:tailEnd/>
          </a:ln>
          <a:effectLst>
            <a:outerShdw dist="53882" dir="2700000" algn="ctr" rotWithShape="0">
              <a:schemeClr val="tx2"/>
            </a:outerShdw>
          </a:effectLst>
        </p:spPr>
        <p:txBody>
          <a:bodyPr wrap="none" anchor="ctr"/>
          <a:lstStyle/>
          <a:p>
            <a:pPr fontAlgn="auto">
              <a:spcBef>
                <a:spcPts val="0"/>
              </a:spcBef>
              <a:spcAft>
                <a:spcPts val="0"/>
              </a:spcAft>
              <a:defRPr/>
            </a:pPr>
            <a:endParaRPr lang="ru-RU">
              <a:solidFill>
                <a:prstClr val="black"/>
              </a:solidFill>
              <a:latin typeface="Calibri"/>
              <a:cs typeface="+mn-cs"/>
            </a:endParaRPr>
          </a:p>
        </p:txBody>
      </p:sp>
      <p:sp>
        <p:nvSpPr>
          <p:cNvPr id="59408" name="Text Box 14"/>
          <p:cNvSpPr txBox="1">
            <a:spLocks noChangeArrowheads="1"/>
          </p:cNvSpPr>
          <p:nvPr/>
        </p:nvSpPr>
        <p:spPr bwMode="auto">
          <a:xfrm>
            <a:off x="2244725" y="5649913"/>
            <a:ext cx="6508750" cy="609600"/>
          </a:xfrm>
          <a:prstGeom prst="rect">
            <a:avLst/>
          </a:prstGeom>
          <a:noFill/>
          <a:ln w="9525">
            <a:noFill/>
            <a:miter lim="800000"/>
            <a:headEnd/>
            <a:tailEnd/>
          </a:ln>
        </p:spPr>
        <p:txBody>
          <a:bodyPr lIns="0" tIns="0" rIns="0" bIns="0">
            <a:spAutoFit/>
          </a:bodyPr>
          <a:lstStyle/>
          <a:p>
            <a:pPr algn="ctr" fontAlgn="auto">
              <a:spcBef>
                <a:spcPct val="50000"/>
              </a:spcBef>
              <a:spcAft>
                <a:spcPts val="0"/>
              </a:spcAft>
            </a:pPr>
            <a:r>
              <a:rPr lang="ru-RU" sz="2000">
                <a:solidFill>
                  <a:prstClr val="black"/>
                </a:solidFill>
                <a:latin typeface="Calibri"/>
                <a:cs typeface="+mn-cs"/>
              </a:rPr>
              <a:t>Аттестация объектов информатизации на соответствие требованиям по безопасности информации</a:t>
            </a:r>
          </a:p>
        </p:txBody>
      </p:sp>
      <p:sp>
        <p:nvSpPr>
          <p:cNvPr id="326671" name="AutoShape 15"/>
          <p:cNvSpPr>
            <a:spLocks noChangeArrowheads="1"/>
          </p:cNvSpPr>
          <p:nvPr/>
        </p:nvSpPr>
        <p:spPr bwMode="auto">
          <a:xfrm>
            <a:off x="2032000" y="6378575"/>
            <a:ext cx="6934200" cy="409575"/>
          </a:xfrm>
          <a:prstGeom prst="roundRect">
            <a:avLst>
              <a:gd name="adj" fmla="val 16667"/>
            </a:avLst>
          </a:prstGeom>
          <a:solidFill>
            <a:srgbClr val="FFFFAF"/>
          </a:solidFill>
          <a:ln w="9525">
            <a:solidFill>
              <a:schemeClr val="tx1"/>
            </a:solidFill>
            <a:round/>
            <a:headEnd/>
            <a:tailEnd/>
          </a:ln>
          <a:effectLst>
            <a:outerShdw dist="53882" dir="2700000" algn="ctr" rotWithShape="0">
              <a:schemeClr val="tx2"/>
            </a:outerShdw>
          </a:effectLst>
        </p:spPr>
        <p:txBody>
          <a:bodyPr wrap="none" tIns="36000" anchor="ctr"/>
          <a:lstStyle/>
          <a:p>
            <a:pPr fontAlgn="auto">
              <a:spcBef>
                <a:spcPts val="0"/>
              </a:spcBef>
              <a:spcAft>
                <a:spcPts val="0"/>
              </a:spcAft>
              <a:defRPr/>
            </a:pPr>
            <a:endParaRPr lang="ru-RU">
              <a:solidFill>
                <a:prstClr val="black"/>
              </a:solidFill>
              <a:latin typeface="Calibri"/>
              <a:cs typeface="+mn-cs"/>
            </a:endParaRPr>
          </a:p>
        </p:txBody>
      </p:sp>
      <p:sp>
        <p:nvSpPr>
          <p:cNvPr id="59410" name="Text Box 16"/>
          <p:cNvSpPr txBox="1">
            <a:spLocks noChangeArrowheads="1"/>
          </p:cNvSpPr>
          <p:nvPr/>
        </p:nvSpPr>
        <p:spPr bwMode="auto">
          <a:xfrm>
            <a:off x="2093913" y="6378575"/>
            <a:ext cx="6781800" cy="341313"/>
          </a:xfrm>
          <a:prstGeom prst="rect">
            <a:avLst/>
          </a:prstGeom>
          <a:noFill/>
          <a:ln w="9525">
            <a:noFill/>
            <a:miter lim="800000"/>
            <a:headEnd/>
            <a:tailEnd/>
          </a:ln>
        </p:spPr>
        <p:txBody>
          <a:bodyPr lIns="0" tIns="36000" rIns="0" bIns="0">
            <a:spAutoFit/>
          </a:bodyPr>
          <a:lstStyle/>
          <a:p>
            <a:pPr algn="ctr" fontAlgn="auto">
              <a:spcBef>
                <a:spcPts val="0"/>
              </a:spcBef>
              <a:spcAft>
                <a:spcPts val="0"/>
              </a:spcAft>
            </a:pPr>
            <a:r>
              <a:rPr lang="ru-RU" sz="2000">
                <a:solidFill>
                  <a:prstClr val="black"/>
                </a:solidFill>
                <a:latin typeface="Calibri"/>
                <a:cs typeface="+mn-cs"/>
              </a:rPr>
              <a:t>Контроль состояния ТЗИ</a:t>
            </a:r>
          </a:p>
        </p:txBody>
      </p:sp>
      <p:sp>
        <p:nvSpPr>
          <p:cNvPr id="326673" name="AutoShape 17"/>
          <p:cNvSpPr>
            <a:spLocks noChangeArrowheads="1"/>
          </p:cNvSpPr>
          <p:nvPr/>
        </p:nvSpPr>
        <p:spPr bwMode="auto">
          <a:xfrm>
            <a:off x="2032000" y="2325688"/>
            <a:ext cx="6934200" cy="642937"/>
          </a:xfrm>
          <a:prstGeom prst="roundRect">
            <a:avLst>
              <a:gd name="adj" fmla="val 16667"/>
            </a:avLst>
          </a:prstGeom>
          <a:solidFill>
            <a:srgbClr val="FFFFAF"/>
          </a:solidFill>
          <a:ln w="9525">
            <a:solidFill>
              <a:schemeClr val="tx1"/>
            </a:solidFill>
            <a:round/>
            <a:headEnd/>
            <a:tailEnd/>
          </a:ln>
          <a:effectLst>
            <a:outerShdw dist="53882" dir="2700000" algn="ctr" rotWithShape="0">
              <a:schemeClr val="tx2"/>
            </a:outerShdw>
          </a:effectLst>
        </p:spPr>
        <p:txBody>
          <a:bodyPr wrap="none" anchor="ctr"/>
          <a:lstStyle/>
          <a:p>
            <a:pPr fontAlgn="auto">
              <a:spcBef>
                <a:spcPts val="0"/>
              </a:spcBef>
              <a:spcAft>
                <a:spcPts val="0"/>
              </a:spcAft>
              <a:defRPr/>
            </a:pPr>
            <a:endParaRPr lang="ru-RU">
              <a:solidFill>
                <a:prstClr val="black"/>
              </a:solidFill>
              <a:latin typeface="Calibri"/>
              <a:cs typeface="+mn-cs"/>
            </a:endParaRPr>
          </a:p>
        </p:txBody>
      </p:sp>
      <p:sp>
        <p:nvSpPr>
          <p:cNvPr id="59412" name="Text Box 18"/>
          <p:cNvSpPr txBox="1">
            <a:spLocks noChangeArrowheads="1"/>
          </p:cNvSpPr>
          <p:nvPr/>
        </p:nvSpPr>
        <p:spPr bwMode="auto">
          <a:xfrm>
            <a:off x="2244725" y="2349500"/>
            <a:ext cx="6508750" cy="609600"/>
          </a:xfrm>
          <a:prstGeom prst="rect">
            <a:avLst/>
          </a:prstGeom>
          <a:noFill/>
          <a:ln w="9525">
            <a:noFill/>
            <a:miter lim="800000"/>
            <a:headEnd/>
            <a:tailEnd/>
          </a:ln>
        </p:spPr>
        <p:txBody>
          <a:bodyPr lIns="0" tIns="0" rIns="0" bIns="0">
            <a:spAutoFit/>
          </a:bodyPr>
          <a:lstStyle/>
          <a:p>
            <a:pPr algn="ctr" fontAlgn="auto">
              <a:spcBef>
                <a:spcPts val="0"/>
              </a:spcBef>
              <a:spcAft>
                <a:spcPts val="0"/>
              </a:spcAft>
            </a:pPr>
            <a:r>
              <a:rPr lang="ru-RU" sz="2000">
                <a:solidFill>
                  <a:prstClr val="black"/>
                </a:solidFill>
                <a:latin typeface="Calibri"/>
                <a:cs typeface="+mn-cs"/>
              </a:rPr>
              <a:t>Разработка и внедрение технических решений по </a:t>
            </a:r>
          </a:p>
          <a:p>
            <a:pPr algn="ctr" fontAlgn="auto">
              <a:spcBef>
                <a:spcPts val="0"/>
              </a:spcBef>
              <a:spcAft>
                <a:spcPts val="0"/>
              </a:spcAft>
            </a:pPr>
            <a:r>
              <a:rPr lang="ru-RU" sz="2000">
                <a:solidFill>
                  <a:prstClr val="black"/>
                </a:solidFill>
                <a:latin typeface="Calibri"/>
                <a:cs typeface="+mn-cs"/>
              </a:rPr>
              <a:t>ТЗИ </a:t>
            </a:r>
          </a:p>
        </p:txBody>
      </p:sp>
      <p:sp>
        <p:nvSpPr>
          <p:cNvPr id="326675" name="AutoShape 19"/>
          <p:cNvSpPr>
            <a:spLocks noChangeArrowheads="1"/>
          </p:cNvSpPr>
          <p:nvPr/>
        </p:nvSpPr>
        <p:spPr bwMode="auto">
          <a:xfrm>
            <a:off x="2032000" y="3594100"/>
            <a:ext cx="6934200" cy="1036638"/>
          </a:xfrm>
          <a:prstGeom prst="roundRect">
            <a:avLst>
              <a:gd name="adj" fmla="val 16667"/>
            </a:avLst>
          </a:prstGeom>
          <a:solidFill>
            <a:srgbClr val="FFFFAF"/>
          </a:solidFill>
          <a:ln w="9525">
            <a:solidFill>
              <a:schemeClr val="tx1"/>
            </a:solidFill>
            <a:round/>
            <a:headEnd/>
            <a:tailEnd/>
          </a:ln>
          <a:effectLst>
            <a:outerShdw dist="53882" dir="2700000" algn="ctr" rotWithShape="0">
              <a:schemeClr val="tx2"/>
            </a:outerShdw>
          </a:effectLst>
        </p:spPr>
        <p:txBody>
          <a:bodyPr wrap="none" anchor="ctr"/>
          <a:lstStyle/>
          <a:p>
            <a:pPr fontAlgn="auto">
              <a:spcBef>
                <a:spcPts val="0"/>
              </a:spcBef>
              <a:spcAft>
                <a:spcPts val="0"/>
              </a:spcAft>
              <a:defRPr/>
            </a:pPr>
            <a:endParaRPr lang="ru-RU">
              <a:solidFill>
                <a:prstClr val="black"/>
              </a:solidFill>
              <a:latin typeface="Calibri"/>
              <a:cs typeface="+mn-cs"/>
            </a:endParaRPr>
          </a:p>
        </p:txBody>
      </p:sp>
      <p:sp>
        <p:nvSpPr>
          <p:cNvPr id="59414" name="Text Box 20"/>
          <p:cNvSpPr txBox="1">
            <a:spLocks noChangeArrowheads="1"/>
          </p:cNvSpPr>
          <p:nvPr/>
        </p:nvSpPr>
        <p:spPr bwMode="auto">
          <a:xfrm>
            <a:off x="2244725" y="3657600"/>
            <a:ext cx="6508750" cy="914400"/>
          </a:xfrm>
          <a:prstGeom prst="rect">
            <a:avLst/>
          </a:prstGeom>
          <a:noFill/>
          <a:ln w="9525">
            <a:noFill/>
            <a:miter lim="800000"/>
            <a:headEnd/>
            <a:tailEnd/>
          </a:ln>
        </p:spPr>
        <p:txBody>
          <a:bodyPr lIns="0" tIns="0" rIns="0" bIns="0">
            <a:spAutoFit/>
          </a:bodyPr>
          <a:lstStyle/>
          <a:p>
            <a:pPr algn="ctr" fontAlgn="auto">
              <a:spcBef>
                <a:spcPct val="50000"/>
              </a:spcBef>
              <a:spcAft>
                <a:spcPts val="0"/>
              </a:spcAft>
            </a:pPr>
            <a:r>
              <a:rPr lang="ru-RU" sz="2000">
                <a:solidFill>
                  <a:prstClr val="black"/>
                </a:solidFill>
                <a:latin typeface="Calibri"/>
                <a:cs typeface="+mn-cs"/>
              </a:rPr>
              <a:t>Создание и применение </a:t>
            </a:r>
            <a:r>
              <a:rPr lang="ru-RU" sz="2000">
                <a:solidFill>
                  <a:prstClr val="black"/>
                </a:solidFill>
                <a:latin typeface="Calibri"/>
                <a:cs typeface="Times New Roman" pitchFamily="18" charset="0"/>
              </a:rPr>
              <a:t>информационных и автоматизированных систем управления в защищенном исполнении</a:t>
            </a:r>
            <a:r>
              <a:rPr lang="ru-RU" sz="2000">
                <a:solidFill>
                  <a:prstClr val="black"/>
                </a:solidFill>
                <a:latin typeface="Calibri"/>
                <a:cs typeface="+mn-cs"/>
              </a:rPr>
              <a:t> </a:t>
            </a:r>
          </a:p>
        </p:txBody>
      </p:sp>
      <p:sp>
        <p:nvSpPr>
          <p:cNvPr id="326677" name="AutoShape 21"/>
          <p:cNvSpPr>
            <a:spLocks noChangeArrowheads="1"/>
          </p:cNvSpPr>
          <p:nvPr/>
        </p:nvSpPr>
        <p:spPr bwMode="auto">
          <a:xfrm>
            <a:off x="2032000" y="831850"/>
            <a:ext cx="6934200" cy="676275"/>
          </a:xfrm>
          <a:prstGeom prst="roundRect">
            <a:avLst>
              <a:gd name="adj" fmla="val 16667"/>
            </a:avLst>
          </a:prstGeom>
          <a:solidFill>
            <a:srgbClr val="FFFFAF"/>
          </a:solidFill>
          <a:ln w="9525">
            <a:solidFill>
              <a:schemeClr val="tx1"/>
            </a:solidFill>
            <a:round/>
            <a:headEnd/>
            <a:tailEnd/>
          </a:ln>
          <a:effectLst>
            <a:outerShdw dist="53882" dir="2700000" algn="ctr" rotWithShape="0">
              <a:schemeClr val="tx2"/>
            </a:outerShdw>
          </a:effectLst>
        </p:spPr>
        <p:txBody>
          <a:bodyPr wrap="none" anchor="ctr"/>
          <a:lstStyle/>
          <a:p>
            <a:pPr fontAlgn="auto">
              <a:spcBef>
                <a:spcPts val="0"/>
              </a:spcBef>
              <a:spcAft>
                <a:spcPts val="0"/>
              </a:spcAft>
              <a:defRPr/>
            </a:pPr>
            <a:endParaRPr lang="ru-RU">
              <a:solidFill>
                <a:prstClr val="black"/>
              </a:solidFill>
              <a:latin typeface="Calibri"/>
              <a:cs typeface="+mn-cs"/>
            </a:endParaRPr>
          </a:p>
        </p:txBody>
      </p:sp>
      <p:sp>
        <p:nvSpPr>
          <p:cNvPr id="59416" name="Text Box 22"/>
          <p:cNvSpPr txBox="1">
            <a:spLocks noChangeArrowheads="1"/>
          </p:cNvSpPr>
          <p:nvPr/>
        </p:nvSpPr>
        <p:spPr bwMode="auto">
          <a:xfrm>
            <a:off x="2244725" y="855663"/>
            <a:ext cx="6508750" cy="609600"/>
          </a:xfrm>
          <a:prstGeom prst="rect">
            <a:avLst/>
          </a:prstGeom>
          <a:noFill/>
          <a:ln w="9525">
            <a:noFill/>
            <a:miter lim="800000"/>
            <a:headEnd/>
            <a:tailEnd/>
          </a:ln>
        </p:spPr>
        <p:txBody>
          <a:bodyPr lIns="0" tIns="0" rIns="0" bIns="0">
            <a:spAutoFit/>
          </a:bodyPr>
          <a:lstStyle/>
          <a:p>
            <a:pPr algn="ctr" fontAlgn="auto">
              <a:spcBef>
                <a:spcPct val="50000"/>
              </a:spcBef>
              <a:spcAft>
                <a:spcPts val="0"/>
              </a:spcAft>
            </a:pPr>
            <a:r>
              <a:rPr lang="ru-RU" sz="2000">
                <a:solidFill>
                  <a:prstClr val="black"/>
                </a:solidFill>
                <a:latin typeface="Calibri"/>
                <a:cs typeface="+mn-cs"/>
              </a:rPr>
              <a:t>Формирование системы документов и исходных данных по вопросам ТЗИ</a:t>
            </a:r>
          </a:p>
        </p:txBody>
      </p:sp>
    </p:spTree>
    <p:extLst>
      <p:ext uri="{BB962C8B-B14F-4D97-AF65-F5344CB8AC3E}">
        <p14:creationId xmlns:p14="http://schemas.microsoft.com/office/powerpoint/2010/main" val="1999875108"/>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Дата 1"/>
          <p:cNvSpPr>
            <a:spLocks noGrp="1"/>
          </p:cNvSpPr>
          <p:nvPr>
            <p:ph type="dt" sz="half" idx="10"/>
          </p:nvPr>
        </p:nvSpPr>
        <p:spPr>
          <a:noFill/>
        </p:spPr>
        <p:txBody>
          <a:bodyPr/>
          <a:lstStyle/>
          <a:p>
            <a:fld id="{C916159E-E19F-4BE8-A149-E532360DA13C}" type="datetime1">
              <a:rPr lang="ru-RU" smtClean="0">
                <a:solidFill>
                  <a:prstClr val="black">
                    <a:tint val="75000"/>
                  </a:prstClr>
                </a:solidFill>
              </a:rPr>
              <a:pPr/>
              <a:t>23.11.2024</a:t>
            </a:fld>
            <a:endParaRPr lang="ru-RU" smtClean="0">
              <a:solidFill>
                <a:prstClr val="black">
                  <a:tint val="75000"/>
                </a:prstClr>
              </a:solidFill>
            </a:endParaRPr>
          </a:p>
        </p:txBody>
      </p:sp>
      <p:sp>
        <p:nvSpPr>
          <p:cNvPr id="60419" name="Номер слайда 3"/>
          <p:cNvSpPr>
            <a:spLocks noGrp="1"/>
          </p:cNvSpPr>
          <p:nvPr>
            <p:ph type="sldNum" sz="quarter" idx="12"/>
          </p:nvPr>
        </p:nvSpPr>
        <p:spPr>
          <a:noFill/>
        </p:spPr>
        <p:txBody>
          <a:bodyPr/>
          <a:lstStyle/>
          <a:p>
            <a:fld id="{82503633-4ED6-4F89-8EF3-BE1185AF990F}" type="slidenum">
              <a:rPr lang="ru-RU" smtClean="0">
                <a:solidFill>
                  <a:prstClr val="black">
                    <a:tint val="75000"/>
                  </a:prstClr>
                </a:solidFill>
              </a:rPr>
              <a:pPr/>
              <a:t>85</a:t>
            </a:fld>
            <a:endParaRPr lang="ru-RU" smtClean="0">
              <a:solidFill>
                <a:prstClr val="black">
                  <a:tint val="75000"/>
                </a:prstClr>
              </a:solidFill>
            </a:endParaRPr>
          </a:p>
        </p:txBody>
      </p:sp>
      <p:sp>
        <p:nvSpPr>
          <p:cNvPr id="327682" name="AutoShape 2"/>
          <p:cNvSpPr>
            <a:spLocks noChangeArrowheads="1"/>
          </p:cNvSpPr>
          <p:nvPr/>
        </p:nvSpPr>
        <p:spPr bwMode="auto">
          <a:xfrm>
            <a:off x="3105150" y="876300"/>
            <a:ext cx="5689600" cy="457200"/>
          </a:xfrm>
          <a:prstGeom prst="roundRect">
            <a:avLst>
              <a:gd name="adj" fmla="val 16667"/>
            </a:avLst>
          </a:prstGeom>
          <a:solidFill>
            <a:srgbClr val="FFFFAF"/>
          </a:solidFill>
          <a:ln w="9525">
            <a:solidFill>
              <a:schemeClr val="tx1"/>
            </a:solidFill>
            <a:round/>
            <a:headEnd/>
            <a:tailEnd/>
          </a:ln>
          <a:effectLst>
            <a:outerShdw dist="71842" dir="2700000" algn="ctr" rotWithShape="0">
              <a:schemeClr val="tx2"/>
            </a:outerShdw>
          </a:effectLst>
        </p:spPr>
        <p:txBody>
          <a:bodyPr wrap="none" anchor="ctr"/>
          <a:lstStyle/>
          <a:p>
            <a:pPr fontAlgn="auto">
              <a:spcBef>
                <a:spcPts val="0"/>
              </a:spcBef>
              <a:spcAft>
                <a:spcPts val="0"/>
              </a:spcAft>
              <a:defRPr/>
            </a:pPr>
            <a:endParaRPr lang="ru-RU">
              <a:solidFill>
                <a:prstClr val="black"/>
              </a:solidFill>
              <a:latin typeface="Calibri"/>
              <a:cs typeface="+mn-cs"/>
            </a:endParaRPr>
          </a:p>
        </p:txBody>
      </p:sp>
      <p:sp>
        <p:nvSpPr>
          <p:cNvPr id="60421" name="Text Box 3"/>
          <p:cNvSpPr txBox="1">
            <a:spLocks noChangeArrowheads="1"/>
          </p:cNvSpPr>
          <p:nvPr/>
        </p:nvSpPr>
        <p:spPr bwMode="auto">
          <a:xfrm>
            <a:off x="3268663" y="904875"/>
            <a:ext cx="5341937" cy="365125"/>
          </a:xfrm>
          <a:prstGeom prst="rect">
            <a:avLst/>
          </a:prstGeom>
          <a:noFill/>
          <a:ln w="9525">
            <a:noFill/>
            <a:miter lim="800000"/>
            <a:headEnd/>
            <a:tailEnd/>
          </a:ln>
        </p:spPr>
        <p:txBody>
          <a:bodyPr lIns="0" tIns="0" rIns="0" bIns="0">
            <a:spAutoFit/>
          </a:bodyPr>
          <a:lstStyle/>
          <a:p>
            <a:pPr algn="ctr" fontAlgn="auto">
              <a:spcBef>
                <a:spcPct val="50000"/>
              </a:spcBef>
              <a:spcAft>
                <a:spcPts val="0"/>
              </a:spcAft>
            </a:pPr>
            <a:r>
              <a:rPr lang="ru-RU">
                <a:solidFill>
                  <a:prstClr val="black"/>
                </a:solidFill>
                <a:latin typeface="Calibri"/>
                <a:cs typeface="+mn-cs"/>
              </a:rPr>
              <a:t> Вооружение и военная техника</a:t>
            </a:r>
            <a:endParaRPr lang="ru-RU" sz="2000">
              <a:solidFill>
                <a:prstClr val="black"/>
              </a:solidFill>
              <a:latin typeface="Calibri"/>
              <a:cs typeface="+mn-cs"/>
            </a:endParaRPr>
          </a:p>
        </p:txBody>
      </p:sp>
      <p:sp>
        <p:nvSpPr>
          <p:cNvPr id="327684" name="AutoShape 4"/>
          <p:cNvSpPr>
            <a:spLocks noChangeArrowheads="1"/>
          </p:cNvSpPr>
          <p:nvPr/>
        </p:nvSpPr>
        <p:spPr bwMode="auto">
          <a:xfrm>
            <a:off x="3109913" y="1484313"/>
            <a:ext cx="5689600" cy="434975"/>
          </a:xfrm>
          <a:prstGeom prst="roundRect">
            <a:avLst>
              <a:gd name="adj" fmla="val 16667"/>
            </a:avLst>
          </a:prstGeom>
          <a:solidFill>
            <a:srgbClr val="FFFFAF"/>
          </a:solidFill>
          <a:ln w="9525">
            <a:solidFill>
              <a:schemeClr val="tx1"/>
            </a:solidFill>
            <a:round/>
            <a:headEnd/>
            <a:tailEnd/>
          </a:ln>
          <a:effectLst>
            <a:outerShdw dist="71842" dir="2700000" algn="ctr" rotWithShape="0">
              <a:schemeClr val="tx2"/>
            </a:outerShdw>
          </a:effectLst>
        </p:spPr>
        <p:txBody>
          <a:bodyPr wrap="none" tIns="72000" anchor="ctr"/>
          <a:lstStyle/>
          <a:p>
            <a:pPr fontAlgn="auto">
              <a:spcBef>
                <a:spcPts val="0"/>
              </a:spcBef>
              <a:spcAft>
                <a:spcPts val="0"/>
              </a:spcAft>
              <a:defRPr/>
            </a:pPr>
            <a:endParaRPr lang="ru-RU">
              <a:solidFill>
                <a:prstClr val="black"/>
              </a:solidFill>
              <a:latin typeface="Calibri"/>
              <a:cs typeface="+mn-cs"/>
            </a:endParaRPr>
          </a:p>
        </p:txBody>
      </p:sp>
      <p:sp>
        <p:nvSpPr>
          <p:cNvPr id="60423" name="Text Box 5"/>
          <p:cNvSpPr txBox="1">
            <a:spLocks noChangeArrowheads="1"/>
          </p:cNvSpPr>
          <p:nvPr/>
        </p:nvSpPr>
        <p:spPr bwMode="auto">
          <a:xfrm>
            <a:off x="3273425" y="1519238"/>
            <a:ext cx="5341938" cy="304800"/>
          </a:xfrm>
          <a:prstGeom prst="rect">
            <a:avLst/>
          </a:prstGeom>
          <a:noFill/>
          <a:ln w="9525">
            <a:noFill/>
            <a:miter lim="800000"/>
            <a:headEnd/>
            <a:tailEnd/>
          </a:ln>
        </p:spPr>
        <p:txBody>
          <a:bodyPr lIns="0" tIns="0" rIns="0" bIns="0">
            <a:spAutoFit/>
          </a:bodyPr>
          <a:lstStyle/>
          <a:p>
            <a:pPr algn="ctr" fontAlgn="auto">
              <a:spcBef>
                <a:spcPct val="50000"/>
              </a:spcBef>
              <a:spcAft>
                <a:spcPts val="0"/>
              </a:spcAft>
            </a:pPr>
            <a:r>
              <a:rPr lang="ru-RU">
                <a:solidFill>
                  <a:prstClr val="black"/>
                </a:solidFill>
                <a:latin typeface="Calibri"/>
                <a:cs typeface="+mn-cs"/>
              </a:rPr>
              <a:t>Военные объекты</a:t>
            </a:r>
            <a:r>
              <a:rPr lang="ru-RU" sz="2000">
                <a:solidFill>
                  <a:prstClr val="black"/>
                </a:solidFill>
                <a:latin typeface="Calibri"/>
                <a:cs typeface="+mn-cs"/>
              </a:rPr>
              <a:t> </a:t>
            </a:r>
          </a:p>
        </p:txBody>
      </p:sp>
      <p:sp>
        <p:nvSpPr>
          <p:cNvPr id="327686" name="AutoShape 6"/>
          <p:cNvSpPr>
            <a:spLocks noChangeArrowheads="1"/>
          </p:cNvSpPr>
          <p:nvPr/>
        </p:nvSpPr>
        <p:spPr bwMode="auto">
          <a:xfrm>
            <a:off x="3109913" y="2070100"/>
            <a:ext cx="5689600" cy="601663"/>
          </a:xfrm>
          <a:prstGeom prst="roundRect">
            <a:avLst>
              <a:gd name="adj" fmla="val 16667"/>
            </a:avLst>
          </a:prstGeom>
          <a:solidFill>
            <a:srgbClr val="FFFFAF"/>
          </a:solidFill>
          <a:ln w="9525">
            <a:solidFill>
              <a:schemeClr val="tx1"/>
            </a:solidFill>
            <a:round/>
            <a:headEnd/>
            <a:tailEnd/>
          </a:ln>
          <a:effectLst>
            <a:outerShdw dist="71842" dir="2700000" algn="ctr" rotWithShape="0">
              <a:schemeClr val="tx2"/>
            </a:outerShdw>
          </a:effectLst>
        </p:spPr>
        <p:txBody>
          <a:bodyPr wrap="none" anchor="ctr"/>
          <a:lstStyle/>
          <a:p>
            <a:pPr fontAlgn="auto">
              <a:spcBef>
                <a:spcPts val="0"/>
              </a:spcBef>
              <a:spcAft>
                <a:spcPts val="0"/>
              </a:spcAft>
              <a:defRPr/>
            </a:pPr>
            <a:endParaRPr lang="ru-RU">
              <a:solidFill>
                <a:prstClr val="black"/>
              </a:solidFill>
              <a:latin typeface="Calibri"/>
              <a:cs typeface="+mn-cs"/>
            </a:endParaRPr>
          </a:p>
        </p:txBody>
      </p:sp>
      <p:sp>
        <p:nvSpPr>
          <p:cNvPr id="60425" name="Text Box 7"/>
          <p:cNvSpPr txBox="1">
            <a:spLocks noChangeArrowheads="1"/>
          </p:cNvSpPr>
          <p:nvPr/>
        </p:nvSpPr>
        <p:spPr bwMode="auto">
          <a:xfrm>
            <a:off x="3273425" y="2108200"/>
            <a:ext cx="5341938" cy="549275"/>
          </a:xfrm>
          <a:prstGeom prst="rect">
            <a:avLst/>
          </a:prstGeom>
          <a:noFill/>
          <a:ln w="9525">
            <a:noFill/>
            <a:miter lim="800000"/>
            <a:headEnd/>
            <a:tailEnd/>
          </a:ln>
        </p:spPr>
        <p:txBody>
          <a:bodyPr lIns="0" tIns="0" rIns="0" bIns="0">
            <a:spAutoFit/>
          </a:bodyPr>
          <a:lstStyle/>
          <a:p>
            <a:pPr algn="ctr" fontAlgn="auto">
              <a:spcBef>
                <a:spcPct val="50000"/>
              </a:spcBef>
              <a:spcAft>
                <a:spcPts val="0"/>
              </a:spcAft>
            </a:pPr>
            <a:r>
              <a:rPr lang="ru-RU">
                <a:solidFill>
                  <a:prstClr val="black"/>
                </a:solidFill>
                <a:latin typeface="Calibri"/>
                <a:cs typeface="+mn-cs"/>
              </a:rPr>
              <a:t>Объекты оборонно-промышленного</a:t>
            </a:r>
          </a:p>
          <a:p>
            <a:pPr algn="ctr" fontAlgn="auto">
              <a:spcBef>
                <a:spcPts val="0"/>
              </a:spcBef>
              <a:spcAft>
                <a:spcPts val="0"/>
              </a:spcAft>
            </a:pPr>
            <a:r>
              <a:rPr lang="ru-RU">
                <a:solidFill>
                  <a:prstClr val="black"/>
                </a:solidFill>
                <a:latin typeface="Calibri"/>
                <a:cs typeface="+mn-cs"/>
              </a:rPr>
              <a:t> комплекса</a:t>
            </a:r>
          </a:p>
        </p:txBody>
      </p:sp>
      <p:sp>
        <p:nvSpPr>
          <p:cNvPr id="60426" name="Text Box 8"/>
          <p:cNvSpPr txBox="1">
            <a:spLocks noChangeArrowheads="1"/>
          </p:cNvSpPr>
          <p:nvPr/>
        </p:nvSpPr>
        <p:spPr bwMode="auto">
          <a:xfrm>
            <a:off x="914400" y="76200"/>
            <a:ext cx="7467600" cy="457200"/>
          </a:xfrm>
          <a:prstGeom prst="rect">
            <a:avLst/>
          </a:prstGeom>
          <a:noFill/>
          <a:ln w="9525">
            <a:noFill/>
            <a:miter lim="800000"/>
            <a:headEnd/>
            <a:tailEnd/>
          </a:ln>
        </p:spPr>
        <p:txBody>
          <a:bodyPr>
            <a:spAutoFit/>
          </a:bodyPr>
          <a:lstStyle/>
          <a:p>
            <a:pPr algn="ctr" fontAlgn="auto">
              <a:spcBef>
                <a:spcPct val="50000"/>
              </a:spcBef>
              <a:spcAft>
                <a:spcPts val="0"/>
              </a:spcAft>
            </a:pPr>
            <a:r>
              <a:rPr lang="ru-RU">
                <a:solidFill>
                  <a:prstClr val="black"/>
                </a:solidFill>
                <a:latin typeface="Calibri"/>
                <a:cs typeface="+mn-cs"/>
              </a:rPr>
              <a:t>Основные объекты защиты </a:t>
            </a:r>
          </a:p>
        </p:txBody>
      </p:sp>
      <p:sp>
        <p:nvSpPr>
          <p:cNvPr id="60427" name="AutoShape 9"/>
          <p:cNvSpPr>
            <a:spLocks noChangeArrowheads="1"/>
          </p:cNvSpPr>
          <p:nvPr/>
        </p:nvSpPr>
        <p:spPr bwMode="auto">
          <a:xfrm rot="10800000" flipH="1">
            <a:off x="838200" y="1204913"/>
            <a:ext cx="1219200" cy="3429000"/>
          </a:xfrm>
          <a:custGeom>
            <a:avLst/>
            <a:gdLst>
              <a:gd name="T0" fmla="*/ 48191078 w 21600"/>
              <a:gd name="T1" fmla="*/ 0 h 21600"/>
              <a:gd name="T2" fmla="*/ 48191078 w 21600"/>
              <a:gd name="T3" fmla="*/ 306400486 h 21600"/>
              <a:gd name="T4" fmla="*/ 10313021 w 21600"/>
              <a:gd name="T5" fmla="*/ 544353712 h 21600"/>
              <a:gd name="T6" fmla="*/ 68817070 w 21600"/>
              <a:gd name="T7" fmla="*/ 153200243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rgbClr val="00FFFF"/>
              </a:gs>
              <a:gs pos="100000">
                <a:srgbClr val="007676"/>
              </a:gs>
            </a:gsLst>
            <a:lin ang="0" scaled="1"/>
          </a:gradFill>
          <a:ln w="9525">
            <a:solidFill>
              <a:schemeClr val="tx1"/>
            </a:solidFill>
            <a:miter lim="800000"/>
            <a:headEnd/>
            <a:tailEnd/>
          </a:ln>
        </p:spPr>
        <p:txBody>
          <a:bodyPr wrap="none" anchor="ctr"/>
          <a:lstStyle/>
          <a:p>
            <a:pPr fontAlgn="auto">
              <a:spcBef>
                <a:spcPts val="0"/>
              </a:spcBef>
              <a:spcAft>
                <a:spcPts val="0"/>
              </a:spcAft>
            </a:pPr>
            <a:endParaRPr lang="ru-RU">
              <a:solidFill>
                <a:prstClr val="black"/>
              </a:solidFill>
              <a:latin typeface="Calibri"/>
              <a:cs typeface="+mn-cs"/>
            </a:endParaRPr>
          </a:p>
        </p:txBody>
      </p:sp>
      <p:sp>
        <p:nvSpPr>
          <p:cNvPr id="60428" name="AutoShape 10"/>
          <p:cNvSpPr>
            <a:spLocks/>
          </p:cNvSpPr>
          <p:nvPr/>
        </p:nvSpPr>
        <p:spPr bwMode="auto">
          <a:xfrm>
            <a:off x="2209800" y="762000"/>
            <a:ext cx="838200" cy="5791200"/>
          </a:xfrm>
          <a:prstGeom prst="leftBrace">
            <a:avLst>
              <a:gd name="adj1" fmla="val 57576"/>
              <a:gd name="adj2" fmla="val 50000"/>
            </a:avLst>
          </a:prstGeom>
          <a:noFill/>
          <a:ln w="25400">
            <a:solidFill>
              <a:schemeClr val="tx1"/>
            </a:solidFill>
            <a:round/>
            <a:headEnd/>
            <a:tailEnd/>
          </a:ln>
        </p:spPr>
        <p:txBody>
          <a:bodyPr wrap="none" anchor="ctr"/>
          <a:lstStyle/>
          <a:p>
            <a:pPr fontAlgn="auto">
              <a:spcBef>
                <a:spcPts val="0"/>
              </a:spcBef>
              <a:spcAft>
                <a:spcPts val="0"/>
              </a:spcAft>
            </a:pPr>
            <a:endParaRPr lang="ru-RU">
              <a:solidFill>
                <a:prstClr val="black"/>
              </a:solidFill>
              <a:latin typeface="Calibri"/>
              <a:cs typeface="+mn-cs"/>
            </a:endParaRPr>
          </a:p>
        </p:txBody>
      </p:sp>
      <p:sp>
        <p:nvSpPr>
          <p:cNvPr id="327691" name="AutoShape 11"/>
          <p:cNvSpPr>
            <a:spLocks noChangeArrowheads="1"/>
          </p:cNvSpPr>
          <p:nvPr/>
        </p:nvSpPr>
        <p:spPr bwMode="auto">
          <a:xfrm>
            <a:off x="3138488" y="2814638"/>
            <a:ext cx="5681662" cy="615950"/>
          </a:xfrm>
          <a:prstGeom prst="roundRect">
            <a:avLst>
              <a:gd name="adj" fmla="val 16667"/>
            </a:avLst>
          </a:prstGeom>
          <a:solidFill>
            <a:srgbClr val="FFFFAF"/>
          </a:solidFill>
          <a:ln w="9525">
            <a:solidFill>
              <a:schemeClr val="tx1"/>
            </a:solidFill>
            <a:round/>
            <a:headEnd/>
            <a:tailEnd/>
          </a:ln>
          <a:effectLst>
            <a:outerShdw dist="71842" dir="2700000" algn="ctr" rotWithShape="0">
              <a:schemeClr val="tx2"/>
            </a:outerShdw>
          </a:effectLst>
        </p:spPr>
        <p:txBody>
          <a:bodyPr lIns="0" tIns="0" rIns="0" bIns="0"/>
          <a:lstStyle/>
          <a:p>
            <a:pPr algn="ctr" fontAlgn="auto">
              <a:spcBef>
                <a:spcPct val="50000"/>
              </a:spcBef>
              <a:spcAft>
                <a:spcPts val="0"/>
              </a:spcAft>
              <a:defRPr/>
            </a:pPr>
            <a:r>
              <a:rPr lang="ru-RU">
                <a:solidFill>
                  <a:prstClr val="black"/>
                </a:solidFill>
                <a:latin typeface="Calibri"/>
                <a:cs typeface="+mn-cs"/>
              </a:rPr>
              <a:t>Объекты органов государственного </a:t>
            </a:r>
          </a:p>
          <a:p>
            <a:pPr algn="ctr" fontAlgn="auto">
              <a:spcBef>
                <a:spcPts val="0"/>
              </a:spcBef>
              <a:spcAft>
                <a:spcPts val="0"/>
              </a:spcAft>
              <a:defRPr/>
            </a:pPr>
            <a:r>
              <a:rPr lang="ru-RU">
                <a:solidFill>
                  <a:prstClr val="black"/>
                </a:solidFill>
                <a:latin typeface="Calibri"/>
                <a:cs typeface="+mn-cs"/>
              </a:rPr>
              <a:t>и военного управления</a:t>
            </a:r>
            <a:r>
              <a:rPr lang="ru-RU" sz="2000">
                <a:solidFill>
                  <a:prstClr val="black"/>
                </a:solidFill>
                <a:latin typeface="Calibri"/>
                <a:cs typeface="+mn-cs"/>
              </a:rPr>
              <a:t> </a:t>
            </a:r>
          </a:p>
        </p:txBody>
      </p:sp>
      <p:sp>
        <p:nvSpPr>
          <p:cNvPr id="327692" name="AutoShape 12"/>
          <p:cNvSpPr>
            <a:spLocks noChangeArrowheads="1"/>
          </p:cNvSpPr>
          <p:nvPr/>
        </p:nvSpPr>
        <p:spPr bwMode="auto">
          <a:xfrm>
            <a:off x="3124200" y="3556000"/>
            <a:ext cx="5689600" cy="434975"/>
          </a:xfrm>
          <a:prstGeom prst="roundRect">
            <a:avLst>
              <a:gd name="adj" fmla="val 16667"/>
            </a:avLst>
          </a:prstGeom>
          <a:solidFill>
            <a:srgbClr val="FFFFAF"/>
          </a:solidFill>
          <a:ln w="9525">
            <a:solidFill>
              <a:schemeClr val="tx1"/>
            </a:solidFill>
            <a:round/>
            <a:headEnd/>
            <a:tailEnd/>
          </a:ln>
          <a:effectLst>
            <a:outerShdw dist="71842" dir="2700000" algn="ctr" rotWithShape="0">
              <a:schemeClr val="tx2"/>
            </a:outerShdw>
          </a:effectLst>
        </p:spPr>
        <p:txBody>
          <a:bodyPr wrap="none" tIns="36000" anchor="ctr"/>
          <a:lstStyle/>
          <a:p>
            <a:pPr fontAlgn="auto">
              <a:spcBef>
                <a:spcPts val="0"/>
              </a:spcBef>
              <a:spcAft>
                <a:spcPts val="0"/>
              </a:spcAft>
              <a:defRPr/>
            </a:pPr>
            <a:endParaRPr lang="ru-RU">
              <a:solidFill>
                <a:prstClr val="black"/>
              </a:solidFill>
              <a:latin typeface="Calibri"/>
              <a:cs typeface="+mn-cs"/>
            </a:endParaRPr>
          </a:p>
        </p:txBody>
      </p:sp>
      <p:sp>
        <p:nvSpPr>
          <p:cNvPr id="60431" name="Text Box 13"/>
          <p:cNvSpPr txBox="1">
            <a:spLocks noChangeArrowheads="1"/>
          </p:cNvSpPr>
          <p:nvPr/>
        </p:nvSpPr>
        <p:spPr bwMode="auto">
          <a:xfrm>
            <a:off x="3287713" y="3556000"/>
            <a:ext cx="5341937" cy="341313"/>
          </a:xfrm>
          <a:prstGeom prst="rect">
            <a:avLst/>
          </a:prstGeom>
          <a:noFill/>
          <a:ln w="9525">
            <a:noFill/>
            <a:miter lim="800000"/>
            <a:headEnd/>
            <a:tailEnd/>
          </a:ln>
        </p:spPr>
        <p:txBody>
          <a:bodyPr lIns="0" tIns="36000" rIns="0" bIns="0">
            <a:spAutoFit/>
          </a:bodyPr>
          <a:lstStyle/>
          <a:p>
            <a:pPr algn="ctr" fontAlgn="auto">
              <a:spcBef>
                <a:spcPct val="50000"/>
              </a:spcBef>
              <a:spcAft>
                <a:spcPts val="0"/>
              </a:spcAft>
            </a:pPr>
            <a:r>
              <a:rPr lang="ru-RU">
                <a:solidFill>
                  <a:prstClr val="black"/>
                </a:solidFill>
                <a:latin typeface="Calibri"/>
                <a:cs typeface="+mn-cs"/>
              </a:rPr>
              <a:t>Технологии оборонного назначения</a:t>
            </a:r>
            <a:r>
              <a:rPr lang="ru-RU" sz="2000">
                <a:solidFill>
                  <a:prstClr val="black"/>
                </a:solidFill>
                <a:latin typeface="Calibri"/>
                <a:cs typeface="+mn-cs"/>
              </a:rPr>
              <a:t> </a:t>
            </a:r>
          </a:p>
        </p:txBody>
      </p:sp>
      <p:sp>
        <p:nvSpPr>
          <p:cNvPr id="327694" name="AutoShape 14"/>
          <p:cNvSpPr>
            <a:spLocks noChangeArrowheads="1"/>
          </p:cNvSpPr>
          <p:nvPr/>
        </p:nvSpPr>
        <p:spPr bwMode="auto">
          <a:xfrm>
            <a:off x="3124200" y="4165600"/>
            <a:ext cx="5689600" cy="434975"/>
          </a:xfrm>
          <a:prstGeom prst="roundRect">
            <a:avLst>
              <a:gd name="adj" fmla="val 16667"/>
            </a:avLst>
          </a:prstGeom>
          <a:solidFill>
            <a:srgbClr val="FFFFAF"/>
          </a:solidFill>
          <a:ln w="9525">
            <a:solidFill>
              <a:schemeClr val="tx1"/>
            </a:solidFill>
            <a:round/>
            <a:headEnd/>
            <a:tailEnd/>
          </a:ln>
          <a:effectLst>
            <a:outerShdw dist="71842" dir="2700000" algn="ctr" rotWithShape="0">
              <a:schemeClr val="tx2"/>
            </a:outerShdw>
          </a:effectLst>
        </p:spPr>
        <p:txBody>
          <a:bodyPr wrap="none" tIns="72000" anchor="ctr"/>
          <a:lstStyle/>
          <a:p>
            <a:pPr fontAlgn="auto">
              <a:spcBef>
                <a:spcPts val="0"/>
              </a:spcBef>
              <a:spcAft>
                <a:spcPts val="0"/>
              </a:spcAft>
              <a:defRPr/>
            </a:pPr>
            <a:endParaRPr lang="ru-RU">
              <a:solidFill>
                <a:prstClr val="black"/>
              </a:solidFill>
              <a:latin typeface="Calibri"/>
              <a:cs typeface="+mn-cs"/>
            </a:endParaRPr>
          </a:p>
        </p:txBody>
      </p:sp>
      <p:sp>
        <p:nvSpPr>
          <p:cNvPr id="60433" name="Text Box 15"/>
          <p:cNvSpPr txBox="1">
            <a:spLocks noChangeArrowheads="1"/>
          </p:cNvSpPr>
          <p:nvPr/>
        </p:nvSpPr>
        <p:spPr bwMode="auto">
          <a:xfrm>
            <a:off x="3287713" y="4144963"/>
            <a:ext cx="5341937" cy="376237"/>
          </a:xfrm>
          <a:prstGeom prst="rect">
            <a:avLst/>
          </a:prstGeom>
          <a:noFill/>
          <a:ln w="9525">
            <a:noFill/>
            <a:miter lim="800000"/>
            <a:headEnd/>
            <a:tailEnd/>
          </a:ln>
        </p:spPr>
        <p:txBody>
          <a:bodyPr lIns="0" tIns="72000" rIns="0" bIns="0">
            <a:spAutoFit/>
          </a:bodyPr>
          <a:lstStyle/>
          <a:p>
            <a:pPr algn="ctr" fontAlgn="auto">
              <a:spcBef>
                <a:spcPct val="50000"/>
              </a:spcBef>
              <a:spcAft>
                <a:spcPts val="0"/>
              </a:spcAft>
            </a:pPr>
            <a:r>
              <a:rPr lang="ru-RU">
                <a:solidFill>
                  <a:prstClr val="black"/>
                </a:solidFill>
                <a:latin typeface="Calibri"/>
                <a:cs typeface="+mn-cs"/>
              </a:rPr>
              <a:t>Объекты информационных систем</a:t>
            </a:r>
            <a:r>
              <a:rPr lang="ru-RU" sz="2000">
                <a:solidFill>
                  <a:prstClr val="black"/>
                </a:solidFill>
                <a:latin typeface="Calibri"/>
                <a:cs typeface="+mn-cs"/>
              </a:rPr>
              <a:t> </a:t>
            </a:r>
          </a:p>
        </p:txBody>
      </p:sp>
      <p:sp>
        <p:nvSpPr>
          <p:cNvPr id="327696" name="AutoShape 16"/>
          <p:cNvSpPr>
            <a:spLocks noChangeArrowheads="1"/>
          </p:cNvSpPr>
          <p:nvPr/>
        </p:nvSpPr>
        <p:spPr bwMode="auto">
          <a:xfrm>
            <a:off x="3124200" y="5353050"/>
            <a:ext cx="5689600" cy="1143000"/>
          </a:xfrm>
          <a:prstGeom prst="roundRect">
            <a:avLst>
              <a:gd name="adj" fmla="val 16667"/>
            </a:avLst>
          </a:prstGeom>
          <a:solidFill>
            <a:srgbClr val="FFFFAF"/>
          </a:solidFill>
          <a:ln w="9525">
            <a:solidFill>
              <a:schemeClr val="tx1"/>
            </a:solidFill>
            <a:round/>
            <a:headEnd/>
            <a:tailEnd/>
          </a:ln>
          <a:effectLst>
            <a:outerShdw dist="71842" dir="2700000" algn="ctr" rotWithShape="0">
              <a:schemeClr val="tx2"/>
            </a:outerShdw>
          </a:effectLst>
        </p:spPr>
        <p:txBody>
          <a:bodyPr wrap="none" anchor="ctr"/>
          <a:lstStyle/>
          <a:p>
            <a:pPr fontAlgn="auto">
              <a:spcBef>
                <a:spcPts val="0"/>
              </a:spcBef>
              <a:spcAft>
                <a:spcPts val="0"/>
              </a:spcAft>
              <a:defRPr/>
            </a:pPr>
            <a:endParaRPr lang="ru-RU">
              <a:solidFill>
                <a:prstClr val="black"/>
              </a:solidFill>
              <a:latin typeface="Calibri"/>
              <a:cs typeface="+mn-cs"/>
            </a:endParaRPr>
          </a:p>
        </p:txBody>
      </p:sp>
      <p:sp>
        <p:nvSpPr>
          <p:cNvPr id="60435" name="Text Box 17"/>
          <p:cNvSpPr txBox="1">
            <a:spLocks noChangeArrowheads="1"/>
          </p:cNvSpPr>
          <p:nvPr/>
        </p:nvSpPr>
        <p:spPr bwMode="auto">
          <a:xfrm>
            <a:off x="3287713" y="5394325"/>
            <a:ext cx="5341937" cy="1098550"/>
          </a:xfrm>
          <a:prstGeom prst="rect">
            <a:avLst/>
          </a:prstGeom>
          <a:noFill/>
          <a:ln w="9525">
            <a:noFill/>
            <a:miter lim="800000"/>
            <a:headEnd/>
            <a:tailEnd/>
          </a:ln>
        </p:spPr>
        <p:txBody>
          <a:bodyPr lIns="0" tIns="0" rIns="0" bIns="0">
            <a:spAutoFit/>
          </a:bodyPr>
          <a:lstStyle/>
          <a:p>
            <a:pPr algn="ctr" fontAlgn="auto">
              <a:spcBef>
                <a:spcPct val="50000"/>
              </a:spcBef>
              <a:spcAft>
                <a:spcPts val="0"/>
              </a:spcAft>
            </a:pPr>
            <a:r>
              <a:rPr lang="ru-RU">
                <a:solidFill>
                  <a:prstClr val="black"/>
                </a:solidFill>
                <a:latin typeface="Calibri"/>
                <a:cs typeface="+mn-cs"/>
              </a:rPr>
              <a:t>Органы государственной власти, органы местного самоуправления, организации, их деятельность, производимая в них продукция (работы и услуги) и возникающие при этом физические поля </a:t>
            </a:r>
          </a:p>
        </p:txBody>
      </p:sp>
      <p:sp>
        <p:nvSpPr>
          <p:cNvPr id="327698" name="AutoShape 18"/>
          <p:cNvSpPr>
            <a:spLocks noChangeArrowheads="1"/>
          </p:cNvSpPr>
          <p:nvPr/>
        </p:nvSpPr>
        <p:spPr bwMode="auto">
          <a:xfrm>
            <a:off x="3124200" y="4762500"/>
            <a:ext cx="5689600" cy="434975"/>
          </a:xfrm>
          <a:prstGeom prst="roundRect">
            <a:avLst>
              <a:gd name="adj" fmla="val 16667"/>
            </a:avLst>
          </a:prstGeom>
          <a:solidFill>
            <a:srgbClr val="FFFFAF"/>
          </a:solidFill>
          <a:ln w="9525">
            <a:solidFill>
              <a:schemeClr val="tx1"/>
            </a:solidFill>
            <a:round/>
            <a:headEnd/>
            <a:tailEnd/>
          </a:ln>
          <a:effectLst>
            <a:outerShdw dist="71842" dir="2700000" algn="ctr" rotWithShape="0">
              <a:schemeClr val="tx2"/>
            </a:outerShdw>
          </a:effectLst>
        </p:spPr>
        <p:txBody>
          <a:bodyPr wrap="none" tIns="36000" anchor="ctr"/>
          <a:lstStyle/>
          <a:p>
            <a:pPr fontAlgn="auto">
              <a:spcBef>
                <a:spcPts val="0"/>
              </a:spcBef>
              <a:spcAft>
                <a:spcPts val="0"/>
              </a:spcAft>
              <a:defRPr/>
            </a:pPr>
            <a:endParaRPr lang="ru-RU">
              <a:solidFill>
                <a:prstClr val="black"/>
              </a:solidFill>
              <a:latin typeface="Calibri"/>
              <a:cs typeface="+mn-cs"/>
            </a:endParaRPr>
          </a:p>
        </p:txBody>
      </p:sp>
      <p:sp>
        <p:nvSpPr>
          <p:cNvPr id="60437" name="Text Box 19"/>
          <p:cNvSpPr txBox="1">
            <a:spLocks noChangeArrowheads="1"/>
          </p:cNvSpPr>
          <p:nvPr/>
        </p:nvSpPr>
        <p:spPr bwMode="auto">
          <a:xfrm>
            <a:off x="3287713" y="4805363"/>
            <a:ext cx="5341937" cy="341312"/>
          </a:xfrm>
          <a:prstGeom prst="rect">
            <a:avLst/>
          </a:prstGeom>
          <a:noFill/>
          <a:ln w="9525">
            <a:noFill/>
            <a:miter lim="800000"/>
            <a:headEnd/>
            <a:tailEnd/>
          </a:ln>
        </p:spPr>
        <p:txBody>
          <a:bodyPr lIns="0" tIns="36000" rIns="0" bIns="0">
            <a:spAutoFit/>
          </a:bodyPr>
          <a:lstStyle/>
          <a:p>
            <a:pPr algn="ctr" fontAlgn="auto">
              <a:spcBef>
                <a:spcPct val="50000"/>
              </a:spcBef>
              <a:spcAft>
                <a:spcPts val="0"/>
              </a:spcAft>
            </a:pPr>
            <a:r>
              <a:rPr lang="ru-RU">
                <a:solidFill>
                  <a:prstClr val="black"/>
                </a:solidFill>
                <a:latin typeface="Calibri"/>
                <a:cs typeface="+mn-cs"/>
              </a:rPr>
              <a:t>Информационные ресурсы</a:t>
            </a:r>
            <a:r>
              <a:rPr lang="ru-RU" sz="2000">
                <a:solidFill>
                  <a:prstClr val="black"/>
                </a:solidFill>
                <a:latin typeface="Calibri"/>
                <a:cs typeface="+mn-cs"/>
              </a:rPr>
              <a:t> </a:t>
            </a:r>
          </a:p>
        </p:txBody>
      </p:sp>
    </p:spTree>
    <p:extLst>
      <p:ext uri="{BB962C8B-B14F-4D97-AF65-F5344CB8AC3E}">
        <p14:creationId xmlns:p14="http://schemas.microsoft.com/office/powerpoint/2010/main" val="3033519441"/>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Дата 1"/>
          <p:cNvSpPr>
            <a:spLocks noGrp="1"/>
          </p:cNvSpPr>
          <p:nvPr>
            <p:ph type="dt" sz="half" idx="10"/>
          </p:nvPr>
        </p:nvSpPr>
        <p:spPr>
          <a:noFill/>
        </p:spPr>
        <p:txBody>
          <a:bodyPr/>
          <a:lstStyle/>
          <a:p>
            <a:fld id="{95DFBDC8-5A61-4CE5-BD31-498806672F05}" type="datetime1">
              <a:rPr lang="ru-RU" smtClean="0">
                <a:solidFill>
                  <a:prstClr val="black">
                    <a:tint val="75000"/>
                  </a:prstClr>
                </a:solidFill>
              </a:rPr>
              <a:pPr/>
              <a:t>23.11.2024</a:t>
            </a:fld>
            <a:endParaRPr lang="ru-RU" smtClean="0">
              <a:solidFill>
                <a:prstClr val="black">
                  <a:tint val="75000"/>
                </a:prstClr>
              </a:solidFill>
            </a:endParaRPr>
          </a:p>
        </p:txBody>
      </p:sp>
      <p:sp>
        <p:nvSpPr>
          <p:cNvPr id="66563" name="Номер слайда 3"/>
          <p:cNvSpPr>
            <a:spLocks noGrp="1"/>
          </p:cNvSpPr>
          <p:nvPr>
            <p:ph type="sldNum" sz="quarter" idx="12"/>
          </p:nvPr>
        </p:nvSpPr>
        <p:spPr>
          <a:noFill/>
        </p:spPr>
        <p:txBody>
          <a:bodyPr/>
          <a:lstStyle/>
          <a:p>
            <a:fld id="{F262E95D-9AC0-4BB7-A1FE-480699253602}" type="slidenum">
              <a:rPr lang="ru-RU" smtClean="0">
                <a:solidFill>
                  <a:prstClr val="black">
                    <a:tint val="75000"/>
                  </a:prstClr>
                </a:solidFill>
              </a:rPr>
              <a:pPr/>
              <a:t>86</a:t>
            </a:fld>
            <a:endParaRPr lang="ru-RU" smtClean="0">
              <a:solidFill>
                <a:prstClr val="black">
                  <a:tint val="75000"/>
                </a:prstClr>
              </a:solidFill>
            </a:endParaRPr>
          </a:p>
        </p:txBody>
      </p:sp>
      <p:sp>
        <p:nvSpPr>
          <p:cNvPr id="66585" name="Rectangle 25"/>
          <p:cNvSpPr>
            <a:spLocks noGrp="1" noChangeArrowheads="1"/>
          </p:cNvSpPr>
          <p:nvPr>
            <p:ph type="title" idx="4294967295"/>
          </p:nvPr>
        </p:nvSpPr>
        <p:spPr>
          <a:xfrm>
            <a:off x="914400" y="0"/>
            <a:ext cx="8229600" cy="1066800"/>
          </a:xfrm>
        </p:spPr>
        <p:txBody>
          <a:bodyPr>
            <a:normAutofit/>
          </a:bodyPr>
          <a:lstStyle/>
          <a:p>
            <a:pPr eaLnBrk="1" hangingPunct="1"/>
            <a:r>
              <a:rPr lang="ru-RU" sz="3400" b="1" dirty="0" smtClean="0">
                <a:solidFill>
                  <a:srgbClr val="FF3300"/>
                </a:solidFill>
                <a:latin typeface="Times New Roman" pitchFamily="18" charset="0"/>
                <a:cs typeface="Times New Roman" pitchFamily="18" charset="0"/>
              </a:rPr>
              <a:t>Общий алгоритм организации ТЗИ на объекте информатизации</a:t>
            </a:r>
          </a:p>
        </p:txBody>
      </p:sp>
      <p:sp>
        <p:nvSpPr>
          <p:cNvPr id="434178" name="Text Box 2"/>
          <p:cNvSpPr txBox="1">
            <a:spLocks noChangeArrowheads="1"/>
          </p:cNvSpPr>
          <p:nvPr/>
        </p:nvSpPr>
        <p:spPr bwMode="auto">
          <a:xfrm>
            <a:off x="468313" y="1196975"/>
            <a:ext cx="1582737" cy="654050"/>
          </a:xfrm>
          <a:prstGeom prst="rect">
            <a:avLst/>
          </a:prstGeom>
          <a:solidFill>
            <a:srgbClr val="FF3300"/>
          </a:solidFill>
          <a:ln w="12700">
            <a:solidFill>
              <a:srgbClr val="990033"/>
            </a:solidFill>
            <a:miter lim="800000"/>
            <a:headEnd/>
            <a:tailEnd/>
          </a:ln>
        </p:spPr>
        <p:txBody>
          <a:bodyPr>
            <a:spAutoFit/>
          </a:bodyPr>
          <a:lstStyle/>
          <a:p>
            <a:pPr algn="ctr" fontAlgn="auto">
              <a:spcBef>
                <a:spcPct val="50000"/>
              </a:spcBef>
              <a:spcAft>
                <a:spcPts val="0"/>
              </a:spcAft>
            </a:pPr>
            <a:r>
              <a:rPr lang="ru-RU">
                <a:solidFill>
                  <a:prstClr val="white"/>
                </a:solidFill>
                <a:latin typeface="Arial" pitchFamily="34" charset="0"/>
                <a:cs typeface="+mn-cs"/>
              </a:rPr>
              <a:t>Оценка обстановки</a:t>
            </a:r>
          </a:p>
        </p:txBody>
      </p:sp>
      <p:sp>
        <p:nvSpPr>
          <p:cNvPr id="66565" name="Text Box 3"/>
          <p:cNvSpPr txBox="1">
            <a:spLocks noChangeArrowheads="1"/>
          </p:cNvSpPr>
          <p:nvPr/>
        </p:nvSpPr>
        <p:spPr bwMode="auto">
          <a:xfrm>
            <a:off x="395288" y="4005263"/>
            <a:ext cx="2881312" cy="366712"/>
          </a:xfrm>
          <a:prstGeom prst="rect">
            <a:avLst/>
          </a:prstGeom>
          <a:noFill/>
          <a:ln w="9525">
            <a:noFill/>
            <a:miter lim="800000"/>
            <a:headEnd/>
            <a:tailEnd/>
          </a:ln>
        </p:spPr>
        <p:txBody>
          <a:bodyPr>
            <a:spAutoFit/>
          </a:bodyPr>
          <a:lstStyle/>
          <a:p>
            <a:pPr fontAlgn="auto">
              <a:spcBef>
                <a:spcPct val="50000"/>
              </a:spcBef>
              <a:spcAft>
                <a:spcPts val="0"/>
              </a:spcAft>
            </a:pPr>
            <a:endParaRPr lang="ru-RU">
              <a:solidFill>
                <a:prstClr val="black"/>
              </a:solidFill>
              <a:latin typeface="Arial" pitchFamily="34" charset="0"/>
              <a:cs typeface="+mn-cs"/>
            </a:endParaRPr>
          </a:p>
        </p:txBody>
      </p:sp>
      <p:sp>
        <p:nvSpPr>
          <p:cNvPr id="434180" name="AutoShape 4"/>
          <p:cNvSpPr>
            <a:spLocks noChangeArrowheads="1"/>
          </p:cNvSpPr>
          <p:nvPr/>
        </p:nvSpPr>
        <p:spPr bwMode="auto">
          <a:xfrm>
            <a:off x="2051050" y="1341438"/>
            <a:ext cx="504825" cy="288925"/>
          </a:xfrm>
          <a:prstGeom prst="rightArrow">
            <a:avLst>
              <a:gd name="adj1" fmla="val 50000"/>
              <a:gd name="adj2" fmla="val 43681"/>
            </a:avLst>
          </a:prstGeom>
          <a:solidFill>
            <a:schemeClr val="accent1"/>
          </a:solidFill>
          <a:ln w="9525">
            <a:solidFill>
              <a:schemeClr val="tx1"/>
            </a:solidFill>
            <a:miter lim="800000"/>
            <a:headEnd/>
            <a:tailEnd/>
          </a:ln>
        </p:spPr>
        <p:txBody>
          <a:bodyPr wrap="none" anchor="ctr"/>
          <a:lstStyle/>
          <a:p>
            <a:pPr fontAlgn="auto">
              <a:spcBef>
                <a:spcPts val="0"/>
              </a:spcBef>
              <a:spcAft>
                <a:spcPts val="0"/>
              </a:spcAft>
            </a:pPr>
            <a:endParaRPr lang="ru-RU">
              <a:solidFill>
                <a:prstClr val="black"/>
              </a:solidFill>
              <a:latin typeface="Calibri"/>
              <a:cs typeface="+mn-cs"/>
            </a:endParaRPr>
          </a:p>
        </p:txBody>
      </p:sp>
      <p:sp>
        <p:nvSpPr>
          <p:cNvPr id="434181" name="Text Box 5"/>
          <p:cNvSpPr txBox="1">
            <a:spLocks noChangeArrowheads="1"/>
          </p:cNvSpPr>
          <p:nvPr/>
        </p:nvSpPr>
        <p:spPr bwMode="auto">
          <a:xfrm>
            <a:off x="2555875" y="1125538"/>
            <a:ext cx="1728788" cy="1203325"/>
          </a:xfrm>
          <a:prstGeom prst="rect">
            <a:avLst/>
          </a:prstGeom>
          <a:solidFill>
            <a:srgbClr val="CCECFF"/>
          </a:solidFill>
          <a:ln w="12700">
            <a:solidFill>
              <a:srgbClr val="0000CC"/>
            </a:solidFill>
            <a:miter lim="800000"/>
            <a:headEnd/>
            <a:tailEnd/>
          </a:ln>
        </p:spPr>
        <p:txBody>
          <a:bodyPr>
            <a:spAutoFit/>
          </a:bodyPr>
          <a:lstStyle/>
          <a:p>
            <a:pPr fontAlgn="auto">
              <a:spcBef>
                <a:spcPct val="50000"/>
              </a:spcBef>
              <a:spcAft>
                <a:spcPts val="0"/>
              </a:spcAft>
            </a:pPr>
            <a:r>
              <a:rPr lang="ru-RU">
                <a:solidFill>
                  <a:prstClr val="black"/>
                </a:solidFill>
                <a:latin typeface="Arial" pitchFamily="34" charset="0"/>
                <a:cs typeface="+mn-cs"/>
              </a:rPr>
              <a:t>Обоснование требований по защите информации</a:t>
            </a:r>
          </a:p>
        </p:txBody>
      </p:sp>
      <p:sp>
        <p:nvSpPr>
          <p:cNvPr id="434182" name="Text Box 6"/>
          <p:cNvSpPr txBox="1">
            <a:spLocks noChangeArrowheads="1"/>
          </p:cNvSpPr>
          <p:nvPr/>
        </p:nvSpPr>
        <p:spPr bwMode="auto">
          <a:xfrm>
            <a:off x="4716463" y="1125538"/>
            <a:ext cx="2160587" cy="1066800"/>
          </a:xfrm>
          <a:prstGeom prst="rect">
            <a:avLst/>
          </a:prstGeom>
          <a:solidFill>
            <a:srgbClr val="CCFFCC"/>
          </a:solidFill>
          <a:ln w="12700">
            <a:solidFill>
              <a:schemeClr val="tx1"/>
            </a:solidFill>
            <a:miter lim="800000"/>
            <a:headEnd/>
            <a:tailEnd/>
          </a:ln>
        </p:spPr>
        <p:txBody>
          <a:bodyPr>
            <a:spAutoFit/>
          </a:bodyPr>
          <a:lstStyle/>
          <a:p>
            <a:pPr fontAlgn="auto">
              <a:spcBef>
                <a:spcPct val="50000"/>
              </a:spcBef>
              <a:spcAft>
                <a:spcPts val="0"/>
              </a:spcAft>
            </a:pPr>
            <a:r>
              <a:rPr lang="ru-RU">
                <a:solidFill>
                  <a:prstClr val="black"/>
                </a:solidFill>
                <a:latin typeface="Arial" pitchFamily="34" charset="0"/>
                <a:cs typeface="+mn-cs"/>
              </a:rPr>
              <a:t>Формулирование задач ТЗИ </a:t>
            </a:r>
          </a:p>
          <a:p>
            <a:pPr fontAlgn="auto">
              <a:spcBef>
                <a:spcPct val="50000"/>
              </a:spcBef>
              <a:spcAft>
                <a:spcPts val="0"/>
              </a:spcAft>
            </a:pPr>
            <a:endParaRPr lang="ru-RU">
              <a:solidFill>
                <a:prstClr val="black"/>
              </a:solidFill>
              <a:latin typeface="Arial" pitchFamily="34" charset="0"/>
              <a:cs typeface="+mn-cs"/>
            </a:endParaRPr>
          </a:p>
        </p:txBody>
      </p:sp>
      <p:sp>
        <p:nvSpPr>
          <p:cNvPr id="434183" name="Text Box 7"/>
          <p:cNvSpPr txBox="1">
            <a:spLocks noChangeArrowheads="1"/>
          </p:cNvSpPr>
          <p:nvPr/>
        </p:nvSpPr>
        <p:spPr bwMode="auto">
          <a:xfrm>
            <a:off x="7019925" y="2708275"/>
            <a:ext cx="1944688" cy="928688"/>
          </a:xfrm>
          <a:prstGeom prst="rect">
            <a:avLst/>
          </a:prstGeom>
          <a:solidFill>
            <a:schemeClr val="accent2"/>
          </a:solidFill>
          <a:ln w="12700">
            <a:solidFill>
              <a:schemeClr val="tx1"/>
            </a:solidFill>
            <a:miter lim="800000"/>
            <a:headEnd/>
            <a:tailEnd/>
          </a:ln>
        </p:spPr>
        <p:txBody>
          <a:bodyPr>
            <a:spAutoFit/>
          </a:bodyPr>
          <a:lstStyle/>
          <a:p>
            <a:pPr fontAlgn="auto">
              <a:spcBef>
                <a:spcPct val="50000"/>
              </a:spcBef>
              <a:spcAft>
                <a:spcPts val="0"/>
              </a:spcAft>
            </a:pPr>
            <a:r>
              <a:rPr lang="ru-RU">
                <a:solidFill>
                  <a:prstClr val="black"/>
                </a:solidFill>
                <a:latin typeface="Arial" pitchFamily="34" charset="0"/>
                <a:cs typeface="+mn-cs"/>
              </a:rPr>
              <a:t>Выбор способов (мер и средств) ТЗИ</a:t>
            </a:r>
          </a:p>
        </p:txBody>
      </p:sp>
      <p:sp>
        <p:nvSpPr>
          <p:cNvPr id="434184" name="Text Box 8"/>
          <p:cNvSpPr txBox="1">
            <a:spLocks noChangeArrowheads="1"/>
          </p:cNvSpPr>
          <p:nvPr/>
        </p:nvSpPr>
        <p:spPr bwMode="auto">
          <a:xfrm>
            <a:off x="4284663" y="2708275"/>
            <a:ext cx="2520950" cy="928688"/>
          </a:xfrm>
          <a:prstGeom prst="rect">
            <a:avLst/>
          </a:prstGeom>
          <a:solidFill>
            <a:srgbClr val="FFFFCC"/>
          </a:solidFill>
          <a:ln w="12700">
            <a:solidFill>
              <a:schemeClr val="tx1"/>
            </a:solidFill>
            <a:miter lim="800000"/>
            <a:headEnd/>
            <a:tailEnd/>
          </a:ln>
        </p:spPr>
        <p:txBody>
          <a:bodyPr>
            <a:spAutoFit/>
          </a:bodyPr>
          <a:lstStyle/>
          <a:p>
            <a:pPr fontAlgn="auto">
              <a:spcBef>
                <a:spcPct val="50000"/>
              </a:spcBef>
              <a:spcAft>
                <a:spcPts val="0"/>
              </a:spcAft>
            </a:pPr>
            <a:r>
              <a:rPr lang="ru-RU">
                <a:solidFill>
                  <a:prstClr val="black"/>
                </a:solidFill>
                <a:latin typeface="Arial" pitchFamily="34" charset="0"/>
                <a:cs typeface="+mn-cs"/>
              </a:rPr>
              <a:t>Решение вопросов управления и обеспечения ТЗИ</a:t>
            </a:r>
          </a:p>
        </p:txBody>
      </p:sp>
      <p:sp>
        <p:nvSpPr>
          <p:cNvPr id="434185" name="Text Box 9"/>
          <p:cNvSpPr txBox="1">
            <a:spLocks noChangeArrowheads="1"/>
          </p:cNvSpPr>
          <p:nvPr/>
        </p:nvSpPr>
        <p:spPr bwMode="auto">
          <a:xfrm>
            <a:off x="2051050" y="2708275"/>
            <a:ext cx="1873250" cy="654050"/>
          </a:xfrm>
          <a:prstGeom prst="rect">
            <a:avLst/>
          </a:prstGeom>
          <a:solidFill>
            <a:srgbClr val="66FFFF"/>
          </a:solidFill>
          <a:ln w="12700">
            <a:solidFill>
              <a:schemeClr val="tx1"/>
            </a:solidFill>
            <a:miter lim="800000"/>
            <a:headEnd/>
            <a:tailEnd/>
          </a:ln>
        </p:spPr>
        <p:txBody>
          <a:bodyPr>
            <a:spAutoFit/>
          </a:bodyPr>
          <a:lstStyle/>
          <a:p>
            <a:pPr fontAlgn="auto">
              <a:spcBef>
                <a:spcPct val="50000"/>
              </a:spcBef>
              <a:spcAft>
                <a:spcPts val="0"/>
              </a:spcAft>
            </a:pPr>
            <a:r>
              <a:rPr lang="ru-RU">
                <a:solidFill>
                  <a:prstClr val="black"/>
                </a:solidFill>
                <a:latin typeface="Arial" pitchFamily="34" charset="0"/>
                <a:cs typeface="+mn-cs"/>
              </a:rPr>
              <a:t>Планирование ТЗИ</a:t>
            </a:r>
          </a:p>
        </p:txBody>
      </p:sp>
      <p:sp>
        <p:nvSpPr>
          <p:cNvPr id="434186" name="Text Box 10"/>
          <p:cNvSpPr txBox="1">
            <a:spLocks noChangeArrowheads="1"/>
          </p:cNvSpPr>
          <p:nvPr/>
        </p:nvSpPr>
        <p:spPr bwMode="auto">
          <a:xfrm>
            <a:off x="179388" y="2708275"/>
            <a:ext cx="1655762" cy="1203325"/>
          </a:xfrm>
          <a:prstGeom prst="rect">
            <a:avLst/>
          </a:prstGeom>
          <a:solidFill>
            <a:srgbClr val="FF6600"/>
          </a:solidFill>
          <a:ln w="12700">
            <a:solidFill>
              <a:schemeClr val="tx1"/>
            </a:solidFill>
            <a:miter lim="800000"/>
            <a:headEnd/>
            <a:tailEnd/>
          </a:ln>
        </p:spPr>
        <p:txBody>
          <a:bodyPr>
            <a:spAutoFit/>
          </a:bodyPr>
          <a:lstStyle/>
          <a:p>
            <a:pPr fontAlgn="auto">
              <a:spcBef>
                <a:spcPct val="50000"/>
              </a:spcBef>
              <a:spcAft>
                <a:spcPts val="0"/>
              </a:spcAft>
            </a:pPr>
            <a:r>
              <a:rPr lang="ru-RU">
                <a:solidFill>
                  <a:prstClr val="white"/>
                </a:solidFill>
                <a:latin typeface="Arial" pitchFamily="34" charset="0"/>
                <a:cs typeface="+mn-cs"/>
              </a:rPr>
              <a:t>Проведение НИОКР по разработке СЗИ</a:t>
            </a:r>
          </a:p>
        </p:txBody>
      </p:sp>
      <p:sp>
        <p:nvSpPr>
          <p:cNvPr id="434187" name="Text Box 11"/>
          <p:cNvSpPr txBox="1">
            <a:spLocks noChangeArrowheads="1"/>
          </p:cNvSpPr>
          <p:nvPr/>
        </p:nvSpPr>
        <p:spPr bwMode="auto">
          <a:xfrm>
            <a:off x="179388" y="4437063"/>
            <a:ext cx="3816350" cy="1477962"/>
          </a:xfrm>
          <a:prstGeom prst="rect">
            <a:avLst/>
          </a:prstGeom>
          <a:solidFill>
            <a:srgbClr val="FFCC99"/>
          </a:solidFill>
          <a:ln w="12700">
            <a:solidFill>
              <a:schemeClr val="tx1"/>
            </a:solidFill>
            <a:miter lim="800000"/>
            <a:headEnd/>
            <a:tailEnd/>
          </a:ln>
        </p:spPr>
        <p:txBody>
          <a:bodyPr>
            <a:spAutoFit/>
          </a:bodyPr>
          <a:lstStyle/>
          <a:p>
            <a:pPr fontAlgn="auto">
              <a:spcBef>
                <a:spcPct val="50000"/>
              </a:spcBef>
              <a:spcAft>
                <a:spcPts val="0"/>
              </a:spcAft>
            </a:pPr>
            <a:r>
              <a:rPr lang="ru-RU">
                <a:solidFill>
                  <a:prstClr val="black"/>
                </a:solidFill>
                <a:latin typeface="Arial" pitchFamily="34" charset="0"/>
                <a:cs typeface="+mn-cs"/>
              </a:rPr>
              <a:t>Привлечение подразделений организации, специализированных сторонних организаций к разработке и развертыванию системы ТЗИ</a:t>
            </a:r>
          </a:p>
        </p:txBody>
      </p:sp>
      <p:sp>
        <p:nvSpPr>
          <p:cNvPr id="434188" name="Text Box 12"/>
          <p:cNvSpPr txBox="1">
            <a:spLocks noChangeArrowheads="1"/>
          </p:cNvSpPr>
          <p:nvPr/>
        </p:nvSpPr>
        <p:spPr bwMode="auto">
          <a:xfrm>
            <a:off x="4356100" y="4437063"/>
            <a:ext cx="1728788" cy="1477962"/>
          </a:xfrm>
          <a:prstGeom prst="rect">
            <a:avLst/>
          </a:prstGeom>
          <a:solidFill>
            <a:srgbClr val="EAE9F5"/>
          </a:solidFill>
          <a:ln w="12700">
            <a:solidFill>
              <a:schemeClr val="tx1"/>
            </a:solidFill>
            <a:miter lim="800000"/>
            <a:headEnd/>
            <a:tailEnd/>
          </a:ln>
        </p:spPr>
        <p:txBody>
          <a:bodyPr>
            <a:spAutoFit/>
          </a:bodyPr>
          <a:lstStyle/>
          <a:p>
            <a:pPr fontAlgn="auto">
              <a:spcBef>
                <a:spcPct val="50000"/>
              </a:spcBef>
              <a:spcAft>
                <a:spcPts val="0"/>
              </a:spcAft>
            </a:pPr>
            <a:r>
              <a:rPr lang="ru-RU">
                <a:solidFill>
                  <a:prstClr val="black"/>
                </a:solidFill>
                <a:latin typeface="Arial" pitchFamily="34" charset="0"/>
                <a:cs typeface="+mn-cs"/>
              </a:rPr>
              <a:t>Разработка документации по вопросам организации ТЗИ </a:t>
            </a:r>
          </a:p>
        </p:txBody>
      </p:sp>
      <p:sp>
        <p:nvSpPr>
          <p:cNvPr id="434189" name="Text Box 13"/>
          <p:cNvSpPr txBox="1">
            <a:spLocks noChangeArrowheads="1"/>
          </p:cNvSpPr>
          <p:nvPr/>
        </p:nvSpPr>
        <p:spPr bwMode="auto">
          <a:xfrm>
            <a:off x="6659563" y="4437063"/>
            <a:ext cx="2089150" cy="1203325"/>
          </a:xfrm>
          <a:prstGeom prst="rect">
            <a:avLst/>
          </a:prstGeom>
          <a:solidFill>
            <a:srgbClr val="DCFEF9"/>
          </a:solidFill>
          <a:ln w="12700">
            <a:solidFill>
              <a:schemeClr val="tx1"/>
            </a:solidFill>
            <a:miter lim="800000"/>
            <a:headEnd/>
            <a:tailEnd/>
          </a:ln>
        </p:spPr>
        <p:txBody>
          <a:bodyPr>
            <a:spAutoFit/>
          </a:bodyPr>
          <a:lstStyle/>
          <a:p>
            <a:pPr fontAlgn="auto">
              <a:spcBef>
                <a:spcPct val="50000"/>
              </a:spcBef>
              <a:spcAft>
                <a:spcPts val="0"/>
              </a:spcAft>
            </a:pPr>
            <a:r>
              <a:rPr lang="ru-RU">
                <a:solidFill>
                  <a:prstClr val="black"/>
                </a:solidFill>
                <a:latin typeface="Arial" pitchFamily="34" charset="0"/>
                <a:cs typeface="+mn-cs"/>
              </a:rPr>
              <a:t>Развертывание и ввод в опытную эксплуатацию системы ТЗИ </a:t>
            </a:r>
          </a:p>
        </p:txBody>
      </p:sp>
      <p:sp>
        <p:nvSpPr>
          <p:cNvPr id="434190" name="AutoShape 14"/>
          <p:cNvSpPr>
            <a:spLocks noChangeArrowheads="1"/>
          </p:cNvSpPr>
          <p:nvPr/>
        </p:nvSpPr>
        <p:spPr bwMode="auto">
          <a:xfrm>
            <a:off x="4284663" y="1412875"/>
            <a:ext cx="431800" cy="287338"/>
          </a:xfrm>
          <a:prstGeom prst="rightArrow">
            <a:avLst>
              <a:gd name="adj1" fmla="val 50000"/>
              <a:gd name="adj2" fmla="val 37569"/>
            </a:avLst>
          </a:prstGeom>
          <a:solidFill>
            <a:schemeClr val="accent1"/>
          </a:solidFill>
          <a:ln w="9525">
            <a:solidFill>
              <a:schemeClr val="tx1"/>
            </a:solidFill>
            <a:miter lim="800000"/>
            <a:headEnd/>
            <a:tailEnd/>
          </a:ln>
        </p:spPr>
        <p:txBody>
          <a:bodyPr wrap="none" anchor="ctr"/>
          <a:lstStyle/>
          <a:p>
            <a:pPr fontAlgn="auto">
              <a:spcBef>
                <a:spcPts val="0"/>
              </a:spcBef>
              <a:spcAft>
                <a:spcPts val="0"/>
              </a:spcAft>
            </a:pPr>
            <a:endParaRPr lang="ru-RU">
              <a:solidFill>
                <a:prstClr val="black"/>
              </a:solidFill>
              <a:latin typeface="Calibri"/>
              <a:cs typeface="+mn-cs"/>
            </a:endParaRPr>
          </a:p>
        </p:txBody>
      </p:sp>
      <p:sp>
        <p:nvSpPr>
          <p:cNvPr id="434191" name="AutoShape 15"/>
          <p:cNvSpPr>
            <a:spLocks noChangeArrowheads="1"/>
          </p:cNvSpPr>
          <p:nvPr/>
        </p:nvSpPr>
        <p:spPr bwMode="auto">
          <a:xfrm>
            <a:off x="6877050" y="1412875"/>
            <a:ext cx="431800" cy="287338"/>
          </a:xfrm>
          <a:prstGeom prst="rightArrow">
            <a:avLst>
              <a:gd name="adj1" fmla="val 50000"/>
              <a:gd name="adj2" fmla="val 37569"/>
            </a:avLst>
          </a:prstGeom>
          <a:solidFill>
            <a:schemeClr val="accent1"/>
          </a:solidFill>
          <a:ln w="9525">
            <a:solidFill>
              <a:schemeClr val="tx1"/>
            </a:solidFill>
            <a:miter lim="800000"/>
            <a:headEnd/>
            <a:tailEnd/>
          </a:ln>
        </p:spPr>
        <p:txBody>
          <a:bodyPr wrap="none" anchor="ctr"/>
          <a:lstStyle/>
          <a:p>
            <a:pPr fontAlgn="auto">
              <a:spcBef>
                <a:spcPts val="0"/>
              </a:spcBef>
              <a:spcAft>
                <a:spcPts val="0"/>
              </a:spcAft>
            </a:pPr>
            <a:endParaRPr lang="ru-RU">
              <a:solidFill>
                <a:prstClr val="black"/>
              </a:solidFill>
              <a:latin typeface="Calibri"/>
              <a:cs typeface="+mn-cs"/>
            </a:endParaRPr>
          </a:p>
        </p:txBody>
      </p:sp>
      <p:grpSp>
        <p:nvGrpSpPr>
          <p:cNvPr id="2" name="Group 16"/>
          <p:cNvGrpSpPr>
            <a:grpSpLocks/>
          </p:cNvGrpSpPr>
          <p:nvPr/>
        </p:nvGrpSpPr>
        <p:grpSpPr bwMode="auto">
          <a:xfrm>
            <a:off x="7308850" y="1125538"/>
            <a:ext cx="1584325" cy="1582737"/>
            <a:chOff x="4604" y="709"/>
            <a:chExt cx="998" cy="997"/>
          </a:xfrm>
        </p:grpSpPr>
        <p:sp>
          <p:nvSpPr>
            <p:cNvPr id="66586" name="Text Box 17"/>
            <p:cNvSpPr txBox="1">
              <a:spLocks noChangeArrowheads="1"/>
            </p:cNvSpPr>
            <p:nvPr/>
          </p:nvSpPr>
          <p:spPr bwMode="auto">
            <a:xfrm>
              <a:off x="4604" y="709"/>
              <a:ext cx="998" cy="758"/>
            </a:xfrm>
            <a:prstGeom prst="rect">
              <a:avLst/>
            </a:prstGeom>
            <a:solidFill>
              <a:srgbClr val="CCFFFF"/>
            </a:solidFill>
            <a:ln w="12700">
              <a:solidFill>
                <a:schemeClr val="tx1"/>
              </a:solidFill>
              <a:miter lim="800000"/>
              <a:headEnd/>
              <a:tailEnd/>
            </a:ln>
          </p:spPr>
          <p:txBody>
            <a:bodyPr>
              <a:spAutoFit/>
            </a:bodyPr>
            <a:lstStyle/>
            <a:p>
              <a:pPr fontAlgn="auto">
                <a:spcBef>
                  <a:spcPct val="50000"/>
                </a:spcBef>
                <a:spcAft>
                  <a:spcPts val="0"/>
                </a:spcAft>
              </a:pPr>
              <a:r>
                <a:rPr lang="ru-RU">
                  <a:solidFill>
                    <a:prstClr val="black"/>
                  </a:solidFill>
                  <a:latin typeface="Arial" pitchFamily="34" charset="0"/>
                  <a:cs typeface="+mn-cs"/>
                </a:rPr>
                <a:t>Разработка замысла или концепции ТЗИ</a:t>
              </a:r>
            </a:p>
          </p:txBody>
        </p:sp>
        <p:sp>
          <p:nvSpPr>
            <p:cNvPr id="66587" name="AutoShape 18"/>
            <p:cNvSpPr>
              <a:spLocks noChangeArrowheads="1"/>
            </p:cNvSpPr>
            <p:nvPr/>
          </p:nvSpPr>
          <p:spPr bwMode="auto">
            <a:xfrm>
              <a:off x="5012" y="1480"/>
              <a:ext cx="181" cy="226"/>
            </a:xfrm>
            <a:prstGeom prst="downArrow">
              <a:avLst>
                <a:gd name="adj1" fmla="val 50000"/>
                <a:gd name="adj2" fmla="val 31215"/>
              </a:avLst>
            </a:prstGeom>
            <a:solidFill>
              <a:schemeClr val="accent1"/>
            </a:solidFill>
            <a:ln w="9525">
              <a:solidFill>
                <a:schemeClr val="tx1"/>
              </a:solidFill>
              <a:miter lim="800000"/>
              <a:headEnd/>
              <a:tailEnd/>
            </a:ln>
          </p:spPr>
          <p:txBody>
            <a:bodyPr wrap="none" anchor="ctr"/>
            <a:lstStyle/>
            <a:p>
              <a:pPr fontAlgn="auto">
                <a:spcBef>
                  <a:spcPts val="0"/>
                </a:spcBef>
                <a:spcAft>
                  <a:spcPts val="0"/>
                </a:spcAft>
              </a:pPr>
              <a:endParaRPr lang="ru-RU">
                <a:solidFill>
                  <a:prstClr val="black"/>
                </a:solidFill>
                <a:latin typeface="Calibri"/>
                <a:cs typeface="+mn-cs"/>
              </a:endParaRPr>
            </a:p>
          </p:txBody>
        </p:sp>
      </p:grpSp>
      <p:sp>
        <p:nvSpPr>
          <p:cNvPr id="434195" name="AutoShape 19"/>
          <p:cNvSpPr>
            <a:spLocks noChangeArrowheads="1"/>
          </p:cNvSpPr>
          <p:nvPr/>
        </p:nvSpPr>
        <p:spPr bwMode="auto">
          <a:xfrm>
            <a:off x="6804025" y="2924175"/>
            <a:ext cx="215900" cy="288925"/>
          </a:xfrm>
          <a:prstGeom prst="leftArrow">
            <a:avLst>
              <a:gd name="adj1" fmla="val 50000"/>
              <a:gd name="adj2" fmla="val 25000"/>
            </a:avLst>
          </a:prstGeom>
          <a:solidFill>
            <a:schemeClr val="accent1"/>
          </a:solidFill>
          <a:ln w="9525">
            <a:solidFill>
              <a:schemeClr val="tx1"/>
            </a:solidFill>
            <a:miter lim="800000"/>
            <a:headEnd/>
            <a:tailEnd/>
          </a:ln>
        </p:spPr>
        <p:txBody>
          <a:bodyPr wrap="none" anchor="ctr"/>
          <a:lstStyle/>
          <a:p>
            <a:pPr fontAlgn="auto">
              <a:spcBef>
                <a:spcPts val="0"/>
              </a:spcBef>
              <a:spcAft>
                <a:spcPts val="0"/>
              </a:spcAft>
            </a:pPr>
            <a:endParaRPr lang="ru-RU">
              <a:solidFill>
                <a:prstClr val="black"/>
              </a:solidFill>
              <a:latin typeface="Calibri"/>
              <a:cs typeface="+mn-cs"/>
            </a:endParaRPr>
          </a:p>
        </p:txBody>
      </p:sp>
      <p:sp>
        <p:nvSpPr>
          <p:cNvPr id="434196" name="AutoShape 20"/>
          <p:cNvSpPr>
            <a:spLocks noChangeArrowheads="1"/>
          </p:cNvSpPr>
          <p:nvPr/>
        </p:nvSpPr>
        <p:spPr bwMode="auto">
          <a:xfrm>
            <a:off x="3924300" y="2924175"/>
            <a:ext cx="360363" cy="288925"/>
          </a:xfrm>
          <a:prstGeom prst="leftArrow">
            <a:avLst>
              <a:gd name="adj1" fmla="val 50000"/>
              <a:gd name="adj2" fmla="val 31181"/>
            </a:avLst>
          </a:prstGeom>
          <a:solidFill>
            <a:schemeClr val="accent1"/>
          </a:solidFill>
          <a:ln w="9525">
            <a:solidFill>
              <a:schemeClr val="tx1"/>
            </a:solidFill>
            <a:miter lim="800000"/>
            <a:headEnd/>
            <a:tailEnd/>
          </a:ln>
        </p:spPr>
        <p:txBody>
          <a:bodyPr wrap="none" anchor="ctr"/>
          <a:lstStyle/>
          <a:p>
            <a:pPr fontAlgn="auto">
              <a:spcBef>
                <a:spcPts val="0"/>
              </a:spcBef>
              <a:spcAft>
                <a:spcPts val="0"/>
              </a:spcAft>
            </a:pPr>
            <a:endParaRPr lang="ru-RU">
              <a:solidFill>
                <a:prstClr val="black"/>
              </a:solidFill>
              <a:latin typeface="Calibri"/>
              <a:cs typeface="+mn-cs"/>
            </a:endParaRPr>
          </a:p>
        </p:txBody>
      </p:sp>
      <p:sp>
        <p:nvSpPr>
          <p:cNvPr id="434197" name="AutoShape 21"/>
          <p:cNvSpPr>
            <a:spLocks noChangeArrowheads="1"/>
          </p:cNvSpPr>
          <p:nvPr/>
        </p:nvSpPr>
        <p:spPr bwMode="auto">
          <a:xfrm>
            <a:off x="1835150" y="2924175"/>
            <a:ext cx="215900" cy="288925"/>
          </a:xfrm>
          <a:prstGeom prst="leftArrow">
            <a:avLst>
              <a:gd name="adj1" fmla="val 50000"/>
              <a:gd name="adj2" fmla="val 25000"/>
            </a:avLst>
          </a:prstGeom>
          <a:solidFill>
            <a:schemeClr val="accent1"/>
          </a:solidFill>
          <a:ln w="9525">
            <a:solidFill>
              <a:schemeClr val="tx1"/>
            </a:solidFill>
            <a:miter lim="800000"/>
            <a:headEnd/>
            <a:tailEnd/>
          </a:ln>
        </p:spPr>
        <p:txBody>
          <a:bodyPr wrap="none" anchor="ctr"/>
          <a:lstStyle/>
          <a:p>
            <a:pPr fontAlgn="auto">
              <a:spcBef>
                <a:spcPts val="0"/>
              </a:spcBef>
              <a:spcAft>
                <a:spcPts val="0"/>
              </a:spcAft>
            </a:pPr>
            <a:endParaRPr lang="ru-RU">
              <a:solidFill>
                <a:prstClr val="black"/>
              </a:solidFill>
              <a:latin typeface="Calibri"/>
              <a:cs typeface="+mn-cs"/>
            </a:endParaRPr>
          </a:p>
        </p:txBody>
      </p:sp>
      <p:sp>
        <p:nvSpPr>
          <p:cNvPr id="434198" name="AutoShape 22"/>
          <p:cNvSpPr>
            <a:spLocks noChangeArrowheads="1"/>
          </p:cNvSpPr>
          <p:nvPr/>
        </p:nvSpPr>
        <p:spPr bwMode="auto">
          <a:xfrm>
            <a:off x="684213" y="3933825"/>
            <a:ext cx="358775" cy="503238"/>
          </a:xfrm>
          <a:prstGeom prst="downArrow">
            <a:avLst>
              <a:gd name="adj1" fmla="val 50000"/>
              <a:gd name="adj2" fmla="val 35066"/>
            </a:avLst>
          </a:prstGeom>
          <a:solidFill>
            <a:schemeClr val="accent1"/>
          </a:solidFill>
          <a:ln w="9525">
            <a:solidFill>
              <a:schemeClr val="tx1"/>
            </a:solidFill>
            <a:miter lim="800000"/>
            <a:headEnd/>
            <a:tailEnd/>
          </a:ln>
        </p:spPr>
        <p:txBody>
          <a:bodyPr wrap="none" anchor="ctr"/>
          <a:lstStyle/>
          <a:p>
            <a:pPr fontAlgn="auto">
              <a:spcBef>
                <a:spcPts val="0"/>
              </a:spcBef>
              <a:spcAft>
                <a:spcPts val="0"/>
              </a:spcAft>
            </a:pPr>
            <a:endParaRPr lang="ru-RU">
              <a:solidFill>
                <a:prstClr val="black"/>
              </a:solidFill>
              <a:latin typeface="Calibri"/>
              <a:cs typeface="+mn-cs"/>
            </a:endParaRPr>
          </a:p>
        </p:txBody>
      </p:sp>
      <p:sp>
        <p:nvSpPr>
          <p:cNvPr id="434199" name="AutoShape 23"/>
          <p:cNvSpPr>
            <a:spLocks noChangeArrowheads="1"/>
          </p:cNvSpPr>
          <p:nvPr/>
        </p:nvSpPr>
        <p:spPr bwMode="auto">
          <a:xfrm>
            <a:off x="3995738" y="4868863"/>
            <a:ext cx="360362" cy="287337"/>
          </a:xfrm>
          <a:prstGeom prst="rightArrow">
            <a:avLst>
              <a:gd name="adj1" fmla="val 50000"/>
              <a:gd name="adj2" fmla="val 31354"/>
            </a:avLst>
          </a:prstGeom>
          <a:solidFill>
            <a:schemeClr val="accent1"/>
          </a:solidFill>
          <a:ln w="9525">
            <a:solidFill>
              <a:schemeClr val="tx1"/>
            </a:solidFill>
            <a:miter lim="800000"/>
            <a:headEnd/>
            <a:tailEnd/>
          </a:ln>
        </p:spPr>
        <p:txBody>
          <a:bodyPr wrap="none" anchor="ctr"/>
          <a:lstStyle/>
          <a:p>
            <a:pPr fontAlgn="auto">
              <a:spcBef>
                <a:spcPts val="0"/>
              </a:spcBef>
              <a:spcAft>
                <a:spcPts val="0"/>
              </a:spcAft>
            </a:pPr>
            <a:endParaRPr lang="ru-RU">
              <a:solidFill>
                <a:prstClr val="black"/>
              </a:solidFill>
              <a:latin typeface="Calibri"/>
              <a:cs typeface="+mn-cs"/>
            </a:endParaRPr>
          </a:p>
        </p:txBody>
      </p:sp>
      <p:sp>
        <p:nvSpPr>
          <p:cNvPr id="434200" name="AutoShape 24"/>
          <p:cNvSpPr>
            <a:spLocks noChangeArrowheads="1"/>
          </p:cNvSpPr>
          <p:nvPr/>
        </p:nvSpPr>
        <p:spPr bwMode="auto">
          <a:xfrm>
            <a:off x="6084888" y="4868863"/>
            <a:ext cx="574675" cy="288925"/>
          </a:xfrm>
          <a:prstGeom prst="rightArrow">
            <a:avLst>
              <a:gd name="adj1" fmla="val 50000"/>
              <a:gd name="adj2" fmla="val 49725"/>
            </a:avLst>
          </a:prstGeom>
          <a:solidFill>
            <a:schemeClr val="accent1"/>
          </a:solidFill>
          <a:ln w="9525">
            <a:solidFill>
              <a:schemeClr val="tx1"/>
            </a:solidFill>
            <a:miter lim="800000"/>
            <a:headEnd/>
            <a:tailEnd/>
          </a:ln>
        </p:spPr>
        <p:txBody>
          <a:bodyPr wrap="none" anchor="ctr"/>
          <a:lstStyle/>
          <a:p>
            <a:pPr fontAlgn="auto">
              <a:spcBef>
                <a:spcPts val="0"/>
              </a:spcBef>
              <a:spcAft>
                <a:spcPts val="0"/>
              </a:spcAft>
            </a:pPr>
            <a:endParaRPr lang="ru-RU">
              <a:solidFill>
                <a:prstClr val="black"/>
              </a:solidFill>
              <a:latin typeface="Calibri"/>
              <a:cs typeface="+mn-cs"/>
            </a:endParaRPr>
          </a:p>
        </p:txBody>
      </p:sp>
    </p:spTree>
    <p:extLst>
      <p:ext uri="{BB962C8B-B14F-4D97-AF65-F5344CB8AC3E}">
        <p14:creationId xmlns:p14="http://schemas.microsoft.com/office/powerpoint/2010/main" val="31366665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4178"/>
                                        </p:tgtEl>
                                        <p:attrNameLst>
                                          <p:attrName>style.visibility</p:attrName>
                                        </p:attrNameLst>
                                      </p:cBhvr>
                                      <p:to>
                                        <p:strVal val="visible"/>
                                      </p:to>
                                    </p:set>
                                    <p:anim calcmode="lin" valueType="num">
                                      <p:cBhvr additive="base">
                                        <p:cTn id="7" dur="500" fill="hold"/>
                                        <p:tgtEl>
                                          <p:spTgt spid="434178"/>
                                        </p:tgtEl>
                                        <p:attrNameLst>
                                          <p:attrName>ppt_x</p:attrName>
                                        </p:attrNameLst>
                                      </p:cBhvr>
                                      <p:tavLst>
                                        <p:tav tm="0">
                                          <p:val>
                                            <p:strVal val="#ppt_x"/>
                                          </p:val>
                                        </p:tav>
                                        <p:tav tm="100000">
                                          <p:val>
                                            <p:strVal val="#ppt_x"/>
                                          </p:val>
                                        </p:tav>
                                      </p:tavLst>
                                    </p:anim>
                                    <p:anim calcmode="lin" valueType="num">
                                      <p:cBhvr additive="base">
                                        <p:cTn id="8" dur="500" fill="hold"/>
                                        <p:tgtEl>
                                          <p:spTgt spid="43417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34180"/>
                                        </p:tgtEl>
                                        <p:attrNameLst>
                                          <p:attrName>style.visibility</p:attrName>
                                        </p:attrNameLst>
                                      </p:cBhvr>
                                      <p:to>
                                        <p:strVal val="visible"/>
                                      </p:to>
                                    </p:set>
                                    <p:anim calcmode="lin" valueType="num">
                                      <p:cBhvr additive="base">
                                        <p:cTn id="12" dur="500" fill="hold"/>
                                        <p:tgtEl>
                                          <p:spTgt spid="434180"/>
                                        </p:tgtEl>
                                        <p:attrNameLst>
                                          <p:attrName>ppt_x</p:attrName>
                                        </p:attrNameLst>
                                      </p:cBhvr>
                                      <p:tavLst>
                                        <p:tav tm="0">
                                          <p:val>
                                            <p:strVal val="#ppt_x"/>
                                          </p:val>
                                        </p:tav>
                                        <p:tav tm="100000">
                                          <p:val>
                                            <p:strVal val="#ppt_x"/>
                                          </p:val>
                                        </p:tav>
                                      </p:tavLst>
                                    </p:anim>
                                    <p:anim calcmode="lin" valueType="num">
                                      <p:cBhvr additive="base">
                                        <p:cTn id="13" dur="500" fill="hold"/>
                                        <p:tgtEl>
                                          <p:spTgt spid="43418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34181"/>
                                        </p:tgtEl>
                                        <p:attrNameLst>
                                          <p:attrName>style.visibility</p:attrName>
                                        </p:attrNameLst>
                                      </p:cBhvr>
                                      <p:to>
                                        <p:strVal val="visible"/>
                                      </p:to>
                                    </p:set>
                                    <p:anim calcmode="lin" valueType="num">
                                      <p:cBhvr additive="base">
                                        <p:cTn id="17" dur="500" fill="hold"/>
                                        <p:tgtEl>
                                          <p:spTgt spid="434181"/>
                                        </p:tgtEl>
                                        <p:attrNameLst>
                                          <p:attrName>ppt_x</p:attrName>
                                        </p:attrNameLst>
                                      </p:cBhvr>
                                      <p:tavLst>
                                        <p:tav tm="0">
                                          <p:val>
                                            <p:strVal val="#ppt_x"/>
                                          </p:val>
                                        </p:tav>
                                        <p:tav tm="100000">
                                          <p:val>
                                            <p:strVal val="#ppt_x"/>
                                          </p:val>
                                        </p:tav>
                                      </p:tavLst>
                                    </p:anim>
                                    <p:anim calcmode="lin" valueType="num">
                                      <p:cBhvr additive="base">
                                        <p:cTn id="18" dur="500" fill="hold"/>
                                        <p:tgtEl>
                                          <p:spTgt spid="43418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34190"/>
                                        </p:tgtEl>
                                        <p:attrNameLst>
                                          <p:attrName>style.visibility</p:attrName>
                                        </p:attrNameLst>
                                      </p:cBhvr>
                                      <p:to>
                                        <p:strVal val="visible"/>
                                      </p:to>
                                    </p:set>
                                    <p:anim calcmode="lin" valueType="num">
                                      <p:cBhvr additive="base">
                                        <p:cTn id="22" dur="500" fill="hold"/>
                                        <p:tgtEl>
                                          <p:spTgt spid="434190"/>
                                        </p:tgtEl>
                                        <p:attrNameLst>
                                          <p:attrName>ppt_x</p:attrName>
                                        </p:attrNameLst>
                                      </p:cBhvr>
                                      <p:tavLst>
                                        <p:tav tm="0">
                                          <p:val>
                                            <p:strVal val="#ppt_x"/>
                                          </p:val>
                                        </p:tav>
                                        <p:tav tm="100000">
                                          <p:val>
                                            <p:strVal val="#ppt_x"/>
                                          </p:val>
                                        </p:tav>
                                      </p:tavLst>
                                    </p:anim>
                                    <p:anim calcmode="lin" valueType="num">
                                      <p:cBhvr additive="base">
                                        <p:cTn id="23" dur="500" fill="hold"/>
                                        <p:tgtEl>
                                          <p:spTgt spid="43419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34182"/>
                                        </p:tgtEl>
                                        <p:attrNameLst>
                                          <p:attrName>style.visibility</p:attrName>
                                        </p:attrNameLst>
                                      </p:cBhvr>
                                      <p:to>
                                        <p:strVal val="visible"/>
                                      </p:to>
                                    </p:set>
                                    <p:anim calcmode="lin" valueType="num">
                                      <p:cBhvr additive="base">
                                        <p:cTn id="27" dur="500" fill="hold"/>
                                        <p:tgtEl>
                                          <p:spTgt spid="434182"/>
                                        </p:tgtEl>
                                        <p:attrNameLst>
                                          <p:attrName>ppt_x</p:attrName>
                                        </p:attrNameLst>
                                      </p:cBhvr>
                                      <p:tavLst>
                                        <p:tav tm="0">
                                          <p:val>
                                            <p:strVal val="#ppt_x"/>
                                          </p:val>
                                        </p:tav>
                                        <p:tav tm="100000">
                                          <p:val>
                                            <p:strVal val="#ppt_x"/>
                                          </p:val>
                                        </p:tav>
                                      </p:tavLst>
                                    </p:anim>
                                    <p:anim calcmode="lin" valueType="num">
                                      <p:cBhvr additive="base">
                                        <p:cTn id="28" dur="500" fill="hold"/>
                                        <p:tgtEl>
                                          <p:spTgt spid="43418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434191"/>
                                        </p:tgtEl>
                                        <p:attrNameLst>
                                          <p:attrName>style.visibility</p:attrName>
                                        </p:attrNameLst>
                                      </p:cBhvr>
                                      <p:to>
                                        <p:strVal val="visible"/>
                                      </p:to>
                                    </p:set>
                                    <p:anim calcmode="lin" valueType="num">
                                      <p:cBhvr additive="base">
                                        <p:cTn id="32" dur="500" fill="hold"/>
                                        <p:tgtEl>
                                          <p:spTgt spid="434191"/>
                                        </p:tgtEl>
                                        <p:attrNameLst>
                                          <p:attrName>ppt_x</p:attrName>
                                        </p:attrNameLst>
                                      </p:cBhvr>
                                      <p:tavLst>
                                        <p:tav tm="0">
                                          <p:val>
                                            <p:strVal val="#ppt_x"/>
                                          </p:val>
                                        </p:tav>
                                        <p:tav tm="100000">
                                          <p:val>
                                            <p:strVal val="#ppt_x"/>
                                          </p:val>
                                        </p:tav>
                                      </p:tavLst>
                                    </p:anim>
                                    <p:anim calcmode="lin" valueType="num">
                                      <p:cBhvr additive="base">
                                        <p:cTn id="33" dur="500" fill="hold"/>
                                        <p:tgtEl>
                                          <p:spTgt spid="43419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additive="base">
                                        <p:cTn id="38" dur="500" fill="hold"/>
                                        <p:tgtEl>
                                          <p:spTgt spid="2"/>
                                        </p:tgtEl>
                                        <p:attrNameLst>
                                          <p:attrName>ppt_x</p:attrName>
                                        </p:attrNameLst>
                                      </p:cBhvr>
                                      <p:tavLst>
                                        <p:tav tm="0">
                                          <p:val>
                                            <p:strVal val="#ppt_x"/>
                                          </p:val>
                                        </p:tav>
                                        <p:tav tm="100000">
                                          <p:val>
                                            <p:strVal val="#ppt_x"/>
                                          </p:val>
                                        </p:tav>
                                      </p:tavLst>
                                    </p:anim>
                                    <p:anim calcmode="lin" valueType="num">
                                      <p:cBhvr additive="base">
                                        <p:cTn id="39" dur="500" fill="hold"/>
                                        <p:tgtEl>
                                          <p:spTgt spid="2"/>
                                        </p:tgtEl>
                                        <p:attrNameLst>
                                          <p:attrName>ppt_y</p:attrName>
                                        </p:attrNameLst>
                                      </p:cBhvr>
                                      <p:tavLst>
                                        <p:tav tm="0">
                                          <p:val>
                                            <p:strVal val="1+#ppt_h/2"/>
                                          </p:val>
                                        </p:tav>
                                        <p:tav tm="100000">
                                          <p:val>
                                            <p:strVal val="#ppt_y"/>
                                          </p:val>
                                        </p:tav>
                                      </p:tavLst>
                                    </p:anim>
                                  </p:childTnLst>
                                </p:cTn>
                              </p:par>
                            </p:childTnLst>
                          </p:cTn>
                        </p:par>
                        <p:par>
                          <p:cTn id="40" fill="hold">
                            <p:stCondLst>
                              <p:cond delay="500"/>
                            </p:stCondLst>
                            <p:childTnLst>
                              <p:par>
                                <p:cTn id="41" presetID="2" presetClass="entr" presetSubtype="4" fill="hold" grpId="0" nodeType="afterEffect">
                                  <p:stCondLst>
                                    <p:cond delay="0"/>
                                  </p:stCondLst>
                                  <p:childTnLst>
                                    <p:set>
                                      <p:cBhvr>
                                        <p:cTn id="42" dur="1" fill="hold">
                                          <p:stCondLst>
                                            <p:cond delay="0"/>
                                          </p:stCondLst>
                                        </p:cTn>
                                        <p:tgtEl>
                                          <p:spTgt spid="434183"/>
                                        </p:tgtEl>
                                        <p:attrNameLst>
                                          <p:attrName>style.visibility</p:attrName>
                                        </p:attrNameLst>
                                      </p:cBhvr>
                                      <p:to>
                                        <p:strVal val="visible"/>
                                      </p:to>
                                    </p:set>
                                    <p:anim calcmode="lin" valueType="num">
                                      <p:cBhvr additive="base">
                                        <p:cTn id="43" dur="500" fill="hold"/>
                                        <p:tgtEl>
                                          <p:spTgt spid="434183"/>
                                        </p:tgtEl>
                                        <p:attrNameLst>
                                          <p:attrName>ppt_x</p:attrName>
                                        </p:attrNameLst>
                                      </p:cBhvr>
                                      <p:tavLst>
                                        <p:tav tm="0">
                                          <p:val>
                                            <p:strVal val="#ppt_x"/>
                                          </p:val>
                                        </p:tav>
                                        <p:tav tm="100000">
                                          <p:val>
                                            <p:strVal val="#ppt_x"/>
                                          </p:val>
                                        </p:tav>
                                      </p:tavLst>
                                    </p:anim>
                                    <p:anim calcmode="lin" valueType="num">
                                      <p:cBhvr additive="base">
                                        <p:cTn id="44" dur="500" fill="hold"/>
                                        <p:tgtEl>
                                          <p:spTgt spid="434183"/>
                                        </p:tgtEl>
                                        <p:attrNameLst>
                                          <p:attrName>ppt_y</p:attrName>
                                        </p:attrNameLst>
                                      </p:cBhvr>
                                      <p:tavLst>
                                        <p:tav tm="0">
                                          <p:val>
                                            <p:strVal val="1+#ppt_h/2"/>
                                          </p:val>
                                        </p:tav>
                                        <p:tav tm="100000">
                                          <p:val>
                                            <p:strVal val="#ppt_y"/>
                                          </p:val>
                                        </p:tav>
                                      </p:tavLst>
                                    </p:anim>
                                  </p:childTnLst>
                                </p:cTn>
                              </p:par>
                            </p:childTnLst>
                          </p:cTn>
                        </p:par>
                        <p:par>
                          <p:cTn id="45" fill="hold">
                            <p:stCondLst>
                              <p:cond delay="1000"/>
                            </p:stCondLst>
                            <p:childTnLst>
                              <p:par>
                                <p:cTn id="46" presetID="2" presetClass="entr" presetSubtype="4" fill="hold" grpId="0" nodeType="afterEffect">
                                  <p:stCondLst>
                                    <p:cond delay="0"/>
                                  </p:stCondLst>
                                  <p:childTnLst>
                                    <p:set>
                                      <p:cBhvr>
                                        <p:cTn id="47" dur="1" fill="hold">
                                          <p:stCondLst>
                                            <p:cond delay="0"/>
                                          </p:stCondLst>
                                        </p:cTn>
                                        <p:tgtEl>
                                          <p:spTgt spid="434195"/>
                                        </p:tgtEl>
                                        <p:attrNameLst>
                                          <p:attrName>style.visibility</p:attrName>
                                        </p:attrNameLst>
                                      </p:cBhvr>
                                      <p:to>
                                        <p:strVal val="visible"/>
                                      </p:to>
                                    </p:set>
                                    <p:anim calcmode="lin" valueType="num">
                                      <p:cBhvr additive="base">
                                        <p:cTn id="48" dur="500" fill="hold"/>
                                        <p:tgtEl>
                                          <p:spTgt spid="434195"/>
                                        </p:tgtEl>
                                        <p:attrNameLst>
                                          <p:attrName>ppt_x</p:attrName>
                                        </p:attrNameLst>
                                      </p:cBhvr>
                                      <p:tavLst>
                                        <p:tav tm="0">
                                          <p:val>
                                            <p:strVal val="#ppt_x"/>
                                          </p:val>
                                        </p:tav>
                                        <p:tav tm="100000">
                                          <p:val>
                                            <p:strVal val="#ppt_x"/>
                                          </p:val>
                                        </p:tav>
                                      </p:tavLst>
                                    </p:anim>
                                    <p:anim calcmode="lin" valueType="num">
                                      <p:cBhvr additive="base">
                                        <p:cTn id="49" dur="500" fill="hold"/>
                                        <p:tgtEl>
                                          <p:spTgt spid="434195"/>
                                        </p:tgtEl>
                                        <p:attrNameLst>
                                          <p:attrName>ppt_y</p:attrName>
                                        </p:attrNameLst>
                                      </p:cBhvr>
                                      <p:tavLst>
                                        <p:tav tm="0">
                                          <p:val>
                                            <p:strVal val="1+#ppt_h/2"/>
                                          </p:val>
                                        </p:tav>
                                        <p:tav tm="100000">
                                          <p:val>
                                            <p:strVal val="#ppt_y"/>
                                          </p:val>
                                        </p:tav>
                                      </p:tavLst>
                                    </p:anim>
                                  </p:childTnLst>
                                </p:cTn>
                              </p:par>
                            </p:childTnLst>
                          </p:cTn>
                        </p:par>
                        <p:par>
                          <p:cTn id="50" fill="hold">
                            <p:stCondLst>
                              <p:cond delay="1500"/>
                            </p:stCondLst>
                            <p:childTnLst>
                              <p:par>
                                <p:cTn id="51" presetID="2" presetClass="entr" presetSubtype="4" fill="hold" grpId="0" nodeType="afterEffect">
                                  <p:stCondLst>
                                    <p:cond delay="0"/>
                                  </p:stCondLst>
                                  <p:childTnLst>
                                    <p:set>
                                      <p:cBhvr>
                                        <p:cTn id="52" dur="1" fill="hold">
                                          <p:stCondLst>
                                            <p:cond delay="0"/>
                                          </p:stCondLst>
                                        </p:cTn>
                                        <p:tgtEl>
                                          <p:spTgt spid="434184"/>
                                        </p:tgtEl>
                                        <p:attrNameLst>
                                          <p:attrName>style.visibility</p:attrName>
                                        </p:attrNameLst>
                                      </p:cBhvr>
                                      <p:to>
                                        <p:strVal val="visible"/>
                                      </p:to>
                                    </p:set>
                                    <p:anim calcmode="lin" valueType="num">
                                      <p:cBhvr additive="base">
                                        <p:cTn id="53" dur="500" fill="hold"/>
                                        <p:tgtEl>
                                          <p:spTgt spid="434184"/>
                                        </p:tgtEl>
                                        <p:attrNameLst>
                                          <p:attrName>ppt_x</p:attrName>
                                        </p:attrNameLst>
                                      </p:cBhvr>
                                      <p:tavLst>
                                        <p:tav tm="0">
                                          <p:val>
                                            <p:strVal val="#ppt_x"/>
                                          </p:val>
                                        </p:tav>
                                        <p:tav tm="100000">
                                          <p:val>
                                            <p:strVal val="#ppt_x"/>
                                          </p:val>
                                        </p:tav>
                                      </p:tavLst>
                                    </p:anim>
                                    <p:anim calcmode="lin" valueType="num">
                                      <p:cBhvr additive="base">
                                        <p:cTn id="54" dur="500" fill="hold"/>
                                        <p:tgtEl>
                                          <p:spTgt spid="434184"/>
                                        </p:tgtEl>
                                        <p:attrNameLst>
                                          <p:attrName>ppt_y</p:attrName>
                                        </p:attrNameLst>
                                      </p:cBhvr>
                                      <p:tavLst>
                                        <p:tav tm="0">
                                          <p:val>
                                            <p:strVal val="1+#ppt_h/2"/>
                                          </p:val>
                                        </p:tav>
                                        <p:tav tm="100000">
                                          <p:val>
                                            <p:strVal val="#ppt_y"/>
                                          </p:val>
                                        </p:tav>
                                      </p:tavLst>
                                    </p:anim>
                                  </p:childTnLst>
                                </p:cTn>
                              </p:par>
                            </p:childTnLst>
                          </p:cTn>
                        </p:par>
                        <p:par>
                          <p:cTn id="55" fill="hold">
                            <p:stCondLst>
                              <p:cond delay="2000"/>
                            </p:stCondLst>
                            <p:childTnLst>
                              <p:par>
                                <p:cTn id="56" presetID="2" presetClass="entr" presetSubtype="4" fill="hold" grpId="0" nodeType="afterEffect">
                                  <p:stCondLst>
                                    <p:cond delay="0"/>
                                  </p:stCondLst>
                                  <p:childTnLst>
                                    <p:set>
                                      <p:cBhvr>
                                        <p:cTn id="57" dur="1" fill="hold">
                                          <p:stCondLst>
                                            <p:cond delay="0"/>
                                          </p:stCondLst>
                                        </p:cTn>
                                        <p:tgtEl>
                                          <p:spTgt spid="434196"/>
                                        </p:tgtEl>
                                        <p:attrNameLst>
                                          <p:attrName>style.visibility</p:attrName>
                                        </p:attrNameLst>
                                      </p:cBhvr>
                                      <p:to>
                                        <p:strVal val="visible"/>
                                      </p:to>
                                    </p:set>
                                    <p:anim calcmode="lin" valueType="num">
                                      <p:cBhvr additive="base">
                                        <p:cTn id="58" dur="500" fill="hold"/>
                                        <p:tgtEl>
                                          <p:spTgt spid="434196"/>
                                        </p:tgtEl>
                                        <p:attrNameLst>
                                          <p:attrName>ppt_x</p:attrName>
                                        </p:attrNameLst>
                                      </p:cBhvr>
                                      <p:tavLst>
                                        <p:tav tm="0">
                                          <p:val>
                                            <p:strVal val="#ppt_x"/>
                                          </p:val>
                                        </p:tav>
                                        <p:tav tm="100000">
                                          <p:val>
                                            <p:strVal val="#ppt_x"/>
                                          </p:val>
                                        </p:tav>
                                      </p:tavLst>
                                    </p:anim>
                                    <p:anim calcmode="lin" valueType="num">
                                      <p:cBhvr additive="base">
                                        <p:cTn id="59" dur="500" fill="hold"/>
                                        <p:tgtEl>
                                          <p:spTgt spid="434196"/>
                                        </p:tgtEl>
                                        <p:attrNameLst>
                                          <p:attrName>ppt_y</p:attrName>
                                        </p:attrNameLst>
                                      </p:cBhvr>
                                      <p:tavLst>
                                        <p:tav tm="0">
                                          <p:val>
                                            <p:strVal val="1+#ppt_h/2"/>
                                          </p:val>
                                        </p:tav>
                                        <p:tav tm="100000">
                                          <p:val>
                                            <p:strVal val="#ppt_y"/>
                                          </p:val>
                                        </p:tav>
                                      </p:tavLst>
                                    </p:anim>
                                  </p:childTnLst>
                                </p:cTn>
                              </p:par>
                            </p:childTnLst>
                          </p:cTn>
                        </p:par>
                        <p:par>
                          <p:cTn id="60" fill="hold">
                            <p:stCondLst>
                              <p:cond delay="2500"/>
                            </p:stCondLst>
                            <p:childTnLst>
                              <p:par>
                                <p:cTn id="61" presetID="2" presetClass="entr" presetSubtype="4" fill="hold" grpId="0" nodeType="afterEffect">
                                  <p:stCondLst>
                                    <p:cond delay="0"/>
                                  </p:stCondLst>
                                  <p:childTnLst>
                                    <p:set>
                                      <p:cBhvr>
                                        <p:cTn id="62" dur="1" fill="hold">
                                          <p:stCondLst>
                                            <p:cond delay="0"/>
                                          </p:stCondLst>
                                        </p:cTn>
                                        <p:tgtEl>
                                          <p:spTgt spid="434185"/>
                                        </p:tgtEl>
                                        <p:attrNameLst>
                                          <p:attrName>style.visibility</p:attrName>
                                        </p:attrNameLst>
                                      </p:cBhvr>
                                      <p:to>
                                        <p:strVal val="visible"/>
                                      </p:to>
                                    </p:set>
                                    <p:anim calcmode="lin" valueType="num">
                                      <p:cBhvr additive="base">
                                        <p:cTn id="63" dur="500" fill="hold"/>
                                        <p:tgtEl>
                                          <p:spTgt spid="434185"/>
                                        </p:tgtEl>
                                        <p:attrNameLst>
                                          <p:attrName>ppt_x</p:attrName>
                                        </p:attrNameLst>
                                      </p:cBhvr>
                                      <p:tavLst>
                                        <p:tav tm="0">
                                          <p:val>
                                            <p:strVal val="#ppt_x"/>
                                          </p:val>
                                        </p:tav>
                                        <p:tav tm="100000">
                                          <p:val>
                                            <p:strVal val="#ppt_x"/>
                                          </p:val>
                                        </p:tav>
                                      </p:tavLst>
                                    </p:anim>
                                    <p:anim calcmode="lin" valueType="num">
                                      <p:cBhvr additive="base">
                                        <p:cTn id="64" dur="500" fill="hold"/>
                                        <p:tgtEl>
                                          <p:spTgt spid="434185"/>
                                        </p:tgtEl>
                                        <p:attrNameLst>
                                          <p:attrName>ppt_y</p:attrName>
                                        </p:attrNameLst>
                                      </p:cBhvr>
                                      <p:tavLst>
                                        <p:tav tm="0">
                                          <p:val>
                                            <p:strVal val="1+#ppt_h/2"/>
                                          </p:val>
                                        </p:tav>
                                        <p:tav tm="100000">
                                          <p:val>
                                            <p:strVal val="#ppt_y"/>
                                          </p:val>
                                        </p:tav>
                                      </p:tavLst>
                                    </p:anim>
                                  </p:childTnLst>
                                </p:cTn>
                              </p:par>
                            </p:childTnLst>
                          </p:cTn>
                        </p:par>
                        <p:par>
                          <p:cTn id="65" fill="hold">
                            <p:stCondLst>
                              <p:cond delay="3000"/>
                            </p:stCondLst>
                            <p:childTnLst>
                              <p:par>
                                <p:cTn id="66" presetID="2" presetClass="entr" presetSubtype="4" fill="hold" grpId="0" nodeType="afterEffect">
                                  <p:stCondLst>
                                    <p:cond delay="0"/>
                                  </p:stCondLst>
                                  <p:childTnLst>
                                    <p:set>
                                      <p:cBhvr>
                                        <p:cTn id="67" dur="1" fill="hold">
                                          <p:stCondLst>
                                            <p:cond delay="0"/>
                                          </p:stCondLst>
                                        </p:cTn>
                                        <p:tgtEl>
                                          <p:spTgt spid="434197"/>
                                        </p:tgtEl>
                                        <p:attrNameLst>
                                          <p:attrName>style.visibility</p:attrName>
                                        </p:attrNameLst>
                                      </p:cBhvr>
                                      <p:to>
                                        <p:strVal val="visible"/>
                                      </p:to>
                                    </p:set>
                                    <p:anim calcmode="lin" valueType="num">
                                      <p:cBhvr additive="base">
                                        <p:cTn id="68" dur="500" fill="hold"/>
                                        <p:tgtEl>
                                          <p:spTgt spid="434197"/>
                                        </p:tgtEl>
                                        <p:attrNameLst>
                                          <p:attrName>ppt_x</p:attrName>
                                        </p:attrNameLst>
                                      </p:cBhvr>
                                      <p:tavLst>
                                        <p:tav tm="0">
                                          <p:val>
                                            <p:strVal val="#ppt_x"/>
                                          </p:val>
                                        </p:tav>
                                        <p:tav tm="100000">
                                          <p:val>
                                            <p:strVal val="#ppt_x"/>
                                          </p:val>
                                        </p:tav>
                                      </p:tavLst>
                                    </p:anim>
                                    <p:anim calcmode="lin" valueType="num">
                                      <p:cBhvr additive="base">
                                        <p:cTn id="69" dur="500" fill="hold"/>
                                        <p:tgtEl>
                                          <p:spTgt spid="434197"/>
                                        </p:tgtEl>
                                        <p:attrNameLst>
                                          <p:attrName>ppt_y</p:attrName>
                                        </p:attrNameLst>
                                      </p:cBhvr>
                                      <p:tavLst>
                                        <p:tav tm="0">
                                          <p:val>
                                            <p:strVal val="1+#ppt_h/2"/>
                                          </p:val>
                                        </p:tav>
                                        <p:tav tm="100000">
                                          <p:val>
                                            <p:strVal val="#ppt_y"/>
                                          </p:val>
                                        </p:tav>
                                      </p:tavLst>
                                    </p:anim>
                                  </p:childTnLst>
                                </p:cTn>
                              </p:par>
                            </p:childTnLst>
                          </p:cTn>
                        </p:par>
                        <p:par>
                          <p:cTn id="70" fill="hold">
                            <p:stCondLst>
                              <p:cond delay="3500"/>
                            </p:stCondLst>
                            <p:childTnLst>
                              <p:par>
                                <p:cTn id="71" presetID="2" presetClass="entr" presetSubtype="4" fill="hold" grpId="0" nodeType="afterEffect">
                                  <p:stCondLst>
                                    <p:cond delay="0"/>
                                  </p:stCondLst>
                                  <p:childTnLst>
                                    <p:set>
                                      <p:cBhvr>
                                        <p:cTn id="72" dur="1" fill="hold">
                                          <p:stCondLst>
                                            <p:cond delay="0"/>
                                          </p:stCondLst>
                                        </p:cTn>
                                        <p:tgtEl>
                                          <p:spTgt spid="434186"/>
                                        </p:tgtEl>
                                        <p:attrNameLst>
                                          <p:attrName>style.visibility</p:attrName>
                                        </p:attrNameLst>
                                      </p:cBhvr>
                                      <p:to>
                                        <p:strVal val="visible"/>
                                      </p:to>
                                    </p:set>
                                    <p:anim calcmode="lin" valueType="num">
                                      <p:cBhvr additive="base">
                                        <p:cTn id="73" dur="500" fill="hold"/>
                                        <p:tgtEl>
                                          <p:spTgt spid="434186"/>
                                        </p:tgtEl>
                                        <p:attrNameLst>
                                          <p:attrName>ppt_x</p:attrName>
                                        </p:attrNameLst>
                                      </p:cBhvr>
                                      <p:tavLst>
                                        <p:tav tm="0">
                                          <p:val>
                                            <p:strVal val="#ppt_x"/>
                                          </p:val>
                                        </p:tav>
                                        <p:tav tm="100000">
                                          <p:val>
                                            <p:strVal val="#ppt_x"/>
                                          </p:val>
                                        </p:tav>
                                      </p:tavLst>
                                    </p:anim>
                                    <p:anim calcmode="lin" valueType="num">
                                      <p:cBhvr additive="base">
                                        <p:cTn id="74" dur="500" fill="hold"/>
                                        <p:tgtEl>
                                          <p:spTgt spid="434186"/>
                                        </p:tgtEl>
                                        <p:attrNameLst>
                                          <p:attrName>ppt_y</p:attrName>
                                        </p:attrNameLst>
                                      </p:cBhvr>
                                      <p:tavLst>
                                        <p:tav tm="0">
                                          <p:val>
                                            <p:strVal val="1+#ppt_h/2"/>
                                          </p:val>
                                        </p:tav>
                                        <p:tav tm="100000">
                                          <p:val>
                                            <p:strVal val="#ppt_y"/>
                                          </p:val>
                                        </p:tav>
                                      </p:tavLst>
                                    </p:anim>
                                  </p:childTnLst>
                                </p:cTn>
                              </p:par>
                            </p:childTnLst>
                          </p:cTn>
                        </p:par>
                        <p:par>
                          <p:cTn id="75" fill="hold">
                            <p:stCondLst>
                              <p:cond delay="4000"/>
                            </p:stCondLst>
                            <p:childTnLst>
                              <p:par>
                                <p:cTn id="76" presetID="2" presetClass="entr" presetSubtype="4" fill="hold" grpId="0" nodeType="afterEffect">
                                  <p:stCondLst>
                                    <p:cond delay="0"/>
                                  </p:stCondLst>
                                  <p:childTnLst>
                                    <p:set>
                                      <p:cBhvr>
                                        <p:cTn id="77" dur="1" fill="hold">
                                          <p:stCondLst>
                                            <p:cond delay="0"/>
                                          </p:stCondLst>
                                        </p:cTn>
                                        <p:tgtEl>
                                          <p:spTgt spid="434198"/>
                                        </p:tgtEl>
                                        <p:attrNameLst>
                                          <p:attrName>style.visibility</p:attrName>
                                        </p:attrNameLst>
                                      </p:cBhvr>
                                      <p:to>
                                        <p:strVal val="visible"/>
                                      </p:to>
                                    </p:set>
                                    <p:anim calcmode="lin" valueType="num">
                                      <p:cBhvr additive="base">
                                        <p:cTn id="78" dur="500" fill="hold"/>
                                        <p:tgtEl>
                                          <p:spTgt spid="434198"/>
                                        </p:tgtEl>
                                        <p:attrNameLst>
                                          <p:attrName>ppt_x</p:attrName>
                                        </p:attrNameLst>
                                      </p:cBhvr>
                                      <p:tavLst>
                                        <p:tav tm="0">
                                          <p:val>
                                            <p:strVal val="#ppt_x"/>
                                          </p:val>
                                        </p:tav>
                                        <p:tav tm="100000">
                                          <p:val>
                                            <p:strVal val="#ppt_x"/>
                                          </p:val>
                                        </p:tav>
                                      </p:tavLst>
                                    </p:anim>
                                    <p:anim calcmode="lin" valueType="num">
                                      <p:cBhvr additive="base">
                                        <p:cTn id="79" dur="500" fill="hold"/>
                                        <p:tgtEl>
                                          <p:spTgt spid="434198"/>
                                        </p:tgtEl>
                                        <p:attrNameLst>
                                          <p:attrName>ppt_y</p:attrName>
                                        </p:attrNameLst>
                                      </p:cBhvr>
                                      <p:tavLst>
                                        <p:tav tm="0">
                                          <p:val>
                                            <p:strVal val="1+#ppt_h/2"/>
                                          </p:val>
                                        </p:tav>
                                        <p:tav tm="100000">
                                          <p:val>
                                            <p:strVal val="#ppt_y"/>
                                          </p:val>
                                        </p:tav>
                                      </p:tavLst>
                                    </p:anim>
                                  </p:childTnLst>
                                </p:cTn>
                              </p:par>
                            </p:childTnLst>
                          </p:cTn>
                        </p:par>
                        <p:par>
                          <p:cTn id="80" fill="hold">
                            <p:stCondLst>
                              <p:cond delay="4500"/>
                            </p:stCondLst>
                            <p:childTnLst>
                              <p:par>
                                <p:cTn id="81" presetID="2" presetClass="entr" presetSubtype="4" fill="hold" grpId="0" nodeType="afterEffect">
                                  <p:stCondLst>
                                    <p:cond delay="0"/>
                                  </p:stCondLst>
                                  <p:childTnLst>
                                    <p:set>
                                      <p:cBhvr>
                                        <p:cTn id="82" dur="1" fill="hold">
                                          <p:stCondLst>
                                            <p:cond delay="0"/>
                                          </p:stCondLst>
                                        </p:cTn>
                                        <p:tgtEl>
                                          <p:spTgt spid="434187"/>
                                        </p:tgtEl>
                                        <p:attrNameLst>
                                          <p:attrName>style.visibility</p:attrName>
                                        </p:attrNameLst>
                                      </p:cBhvr>
                                      <p:to>
                                        <p:strVal val="visible"/>
                                      </p:to>
                                    </p:set>
                                    <p:anim calcmode="lin" valueType="num">
                                      <p:cBhvr additive="base">
                                        <p:cTn id="83" dur="500" fill="hold"/>
                                        <p:tgtEl>
                                          <p:spTgt spid="434187"/>
                                        </p:tgtEl>
                                        <p:attrNameLst>
                                          <p:attrName>ppt_x</p:attrName>
                                        </p:attrNameLst>
                                      </p:cBhvr>
                                      <p:tavLst>
                                        <p:tav tm="0">
                                          <p:val>
                                            <p:strVal val="#ppt_x"/>
                                          </p:val>
                                        </p:tav>
                                        <p:tav tm="100000">
                                          <p:val>
                                            <p:strVal val="#ppt_x"/>
                                          </p:val>
                                        </p:tav>
                                      </p:tavLst>
                                    </p:anim>
                                    <p:anim calcmode="lin" valueType="num">
                                      <p:cBhvr additive="base">
                                        <p:cTn id="84" dur="500" fill="hold"/>
                                        <p:tgtEl>
                                          <p:spTgt spid="434187"/>
                                        </p:tgtEl>
                                        <p:attrNameLst>
                                          <p:attrName>ppt_y</p:attrName>
                                        </p:attrNameLst>
                                      </p:cBhvr>
                                      <p:tavLst>
                                        <p:tav tm="0">
                                          <p:val>
                                            <p:strVal val="1+#ppt_h/2"/>
                                          </p:val>
                                        </p:tav>
                                        <p:tav tm="100000">
                                          <p:val>
                                            <p:strVal val="#ppt_y"/>
                                          </p:val>
                                        </p:tav>
                                      </p:tavLst>
                                    </p:anim>
                                  </p:childTnLst>
                                </p:cTn>
                              </p:par>
                            </p:childTnLst>
                          </p:cTn>
                        </p:par>
                        <p:par>
                          <p:cTn id="85" fill="hold">
                            <p:stCondLst>
                              <p:cond delay="5000"/>
                            </p:stCondLst>
                            <p:childTnLst>
                              <p:par>
                                <p:cTn id="86" presetID="2" presetClass="entr" presetSubtype="4" fill="hold" grpId="0" nodeType="afterEffect">
                                  <p:stCondLst>
                                    <p:cond delay="0"/>
                                  </p:stCondLst>
                                  <p:childTnLst>
                                    <p:set>
                                      <p:cBhvr>
                                        <p:cTn id="87" dur="1" fill="hold">
                                          <p:stCondLst>
                                            <p:cond delay="0"/>
                                          </p:stCondLst>
                                        </p:cTn>
                                        <p:tgtEl>
                                          <p:spTgt spid="434199"/>
                                        </p:tgtEl>
                                        <p:attrNameLst>
                                          <p:attrName>style.visibility</p:attrName>
                                        </p:attrNameLst>
                                      </p:cBhvr>
                                      <p:to>
                                        <p:strVal val="visible"/>
                                      </p:to>
                                    </p:set>
                                    <p:anim calcmode="lin" valueType="num">
                                      <p:cBhvr additive="base">
                                        <p:cTn id="88" dur="500" fill="hold"/>
                                        <p:tgtEl>
                                          <p:spTgt spid="434199"/>
                                        </p:tgtEl>
                                        <p:attrNameLst>
                                          <p:attrName>ppt_x</p:attrName>
                                        </p:attrNameLst>
                                      </p:cBhvr>
                                      <p:tavLst>
                                        <p:tav tm="0">
                                          <p:val>
                                            <p:strVal val="#ppt_x"/>
                                          </p:val>
                                        </p:tav>
                                        <p:tav tm="100000">
                                          <p:val>
                                            <p:strVal val="#ppt_x"/>
                                          </p:val>
                                        </p:tav>
                                      </p:tavLst>
                                    </p:anim>
                                    <p:anim calcmode="lin" valueType="num">
                                      <p:cBhvr additive="base">
                                        <p:cTn id="89" dur="500" fill="hold"/>
                                        <p:tgtEl>
                                          <p:spTgt spid="434199"/>
                                        </p:tgtEl>
                                        <p:attrNameLst>
                                          <p:attrName>ppt_y</p:attrName>
                                        </p:attrNameLst>
                                      </p:cBhvr>
                                      <p:tavLst>
                                        <p:tav tm="0">
                                          <p:val>
                                            <p:strVal val="1+#ppt_h/2"/>
                                          </p:val>
                                        </p:tav>
                                        <p:tav tm="100000">
                                          <p:val>
                                            <p:strVal val="#ppt_y"/>
                                          </p:val>
                                        </p:tav>
                                      </p:tavLst>
                                    </p:anim>
                                  </p:childTnLst>
                                </p:cTn>
                              </p:par>
                            </p:childTnLst>
                          </p:cTn>
                        </p:par>
                        <p:par>
                          <p:cTn id="90" fill="hold">
                            <p:stCondLst>
                              <p:cond delay="5500"/>
                            </p:stCondLst>
                            <p:childTnLst>
                              <p:par>
                                <p:cTn id="91" presetID="2" presetClass="entr" presetSubtype="4" fill="hold" grpId="0" nodeType="afterEffect">
                                  <p:stCondLst>
                                    <p:cond delay="0"/>
                                  </p:stCondLst>
                                  <p:childTnLst>
                                    <p:set>
                                      <p:cBhvr>
                                        <p:cTn id="92" dur="1" fill="hold">
                                          <p:stCondLst>
                                            <p:cond delay="0"/>
                                          </p:stCondLst>
                                        </p:cTn>
                                        <p:tgtEl>
                                          <p:spTgt spid="434188"/>
                                        </p:tgtEl>
                                        <p:attrNameLst>
                                          <p:attrName>style.visibility</p:attrName>
                                        </p:attrNameLst>
                                      </p:cBhvr>
                                      <p:to>
                                        <p:strVal val="visible"/>
                                      </p:to>
                                    </p:set>
                                    <p:anim calcmode="lin" valueType="num">
                                      <p:cBhvr additive="base">
                                        <p:cTn id="93" dur="500" fill="hold"/>
                                        <p:tgtEl>
                                          <p:spTgt spid="434188"/>
                                        </p:tgtEl>
                                        <p:attrNameLst>
                                          <p:attrName>ppt_x</p:attrName>
                                        </p:attrNameLst>
                                      </p:cBhvr>
                                      <p:tavLst>
                                        <p:tav tm="0">
                                          <p:val>
                                            <p:strVal val="#ppt_x"/>
                                          </p:val>
                                        </p:tav>
                                        <p:tav tm="100000">
                                          <p:val>
                                            <p:strVal val="#ppt_x"/>
                                          </p:val>
                                        </p:tav>
                                      </p:tavLst>
                                    </p:anim>
                                    <p:anim calcmode="lin" valueType="num">
                                      <p:cBhvr additive="base">
                                        <p:cTn id="94" dur="500" fill="hold"/>
                                        <p:tgtEl>
                                          <p:spTgt spid="434188"/>
                                        </p:tgtEl>
                                        <p:attrNameLst>
                                          <p:attrName>ppt_y</p:attrName>
                                        </p:attrNameLst>
                                      </p:cBhvr>
                                      <p:tavLst>
                                        <p:tav tm="0">
                                          <p:val>
                                            <p:strVal val="1+#ppt_h/2"/>
                                          </p:val>
                                        </p:tav>
                                        <p:tav tm="100000">
                                          <p:val>
                                            <p:strVal val="#ppt_y"/>
                                          </p:val>
                                        </p:tav>
                                      </p:tavLst>
                                    </p:anim>
                                  </p:childTnLst>
                                </p:cTn>
                              </p:par>
                            </p:childTnLst>
                          </p:cTn>
                        </p:par>
                        <p:par>
                          <p:cTn id="95" fill="hold">
                            <p:stCondLst>
                              <p:cond delay="6000"/>
                            </p:stCondLst>
                            <p:childTnLst>
                              <p:par>
                                <p:cTn id="96" presetID="2" presetClass="entr" presetSubtype="4" fill="hold" grpId="0" nodeType="afterEffect">
                                  <p:stCondLst>
                                    <p:cond delay="0"/>
                                  </p:stCondLst>
                                  <p:childTnLst>
                                    <p:set>
                                      <p:cBhvr>
                                        <p:cTn id="97" dur="1" fill="hold">
                                          <p:stCondLst>
                                            <p:cond delay="0"/>
                                          </p:stCondLst>
                                        </p:cTn>
                                        <p:tgtEl>
                                          <p:spTgt spid="434200"/>
                                        </p:tgtEl>
                                        <p:attrNameLst>
                                          <p:attrName>style.visibility</p:attrName>
                                        </p:attrNameLst>
                                      </p:cBhvr>
                                      <p:to>
                                        <p:strVal val="visible"/>
                                      </p:to>
                                    </p:set>
                                    <p:anim calcmode="lin" valueType="num">
                                      <p:cBhvr additive="base">
                                        <p:cTn id="98" dur="500" fill="hold"/>
                                        <p:tgtEl>
                                          <p:spTgt spid="434200"/>
                                        </p:tgtEl>
                                        <p:attrNameLst>
                                          <p:attrName>ppt_x</p:attrName>
                                        </p:attrNameLst>
                                      </p:cBhvr>
                                      <p:tavLst>
                                        <p:tav tm="0">
                                          <p:val>
                                            <p:strVal val="#ppt_x"/>
                                          </p:val>
                                        </p:tav>
                                        <p:tav tm="100000">
                                          <p:val>
                                            <p:strVal val="#ppt_x"/>
                                          </p:val>
                                        </p:tav>
                                      </p:tavLst>
                                    </p:anim>
                                    <p:anim calcmode="lin" valueType="num">
                                      <p:cBhvr additive="base">
                                        <p:cTn id="99" dur="500" fill="hold"/>
                                        <p:tgtEl>
                                          <p:spTgt spid="434200"/>
                                        </p:tgtEl>
                                        <p:attrNameLst>
                                          <p:attrName>ppt_y</p:attrName>
                                        </p:attrNameLst>
                                      </p:cBhvr>
                                      <p:tavLst>
                                        <p:tav tm="0">
                                          <p:val>
                                            <p:strVal val="1+#ppt_h/2"/>
                                          </p:val>
                                        </p:tav>
                                        <p:tav tm="100000">
                                          <p:val>
                                            <p:strVal val="#ppt_y"/>
                                          </p:val>
                                        </p:tav>
                                      </p:tavLst>
                                    </p:anim>
                                  </p:childTnLst>
                                </p:cTn>
                              </p:par>
                            </p:childTnLst>
                          </p:cTn>
                        </p:par>
                        <p:par>
                          <p:cTn id="100" fill="hold">
                            <p:stCondLst>
                              <p:cond delay="6500"/>
                            </p:stCondLst>
                            <p:childTnLst>
                              <p:par>
                                <p:cTn id="101" presetID="2" presetClass="entr" presetSubtype="4" fill="hold" grpId="0" nodeType="afterEffect">
                                  <p:stCondLst>
                                    <p:cond delay="0"/>
                                  </p:stCondLst>
                                  <p:childTnLst>
                                    <p:set>
                                      <p:cBhvr>
                                        <p:cTn id="102" dur="1" fill="hold">
                                          <p:stCondLst>
                                            <p:cond delay="0"/>
                                          </p:stCondLst>
                                        </p:cTn>
                                        <p:tgtEl>
                                          <p:spTgt spid="434189"/>
                                        </p:tgtEl>
                                        <p:attrNameLst>
                                          <p:attrName>style.visibility</p:attrName>
                                        </p:attrNameLst>
                                      </p:cBhvr>
                                      <p:to>
                                        <p:strVal val="visible"/>
                                      </p:to>
                                    </p:set>
                                    <p:anim calcmode="lin" valueType="num">
                                      <p:cBhvr additive="base">
                                        <p:cTn id="103" dur="500" fill="hold"/>
                                        <p:tgtEl>
                                          <p:spTgt spid="434189"/>
                                        </p:tgtEl>
                                        <p:attrNameLst>
                                          <p:attrName>ppt_x</p:attrName>
                                        </p:attrNameLst>
                                      </p:cBhvr>
                                      <p:tavLst>
                                        <p:tav tm="0">
                                          <p:val>
                                            <p:strVal val="#ppt_x"/>
                                          </p:val>
                                        </p:tav>
                                        <p:tav tm="100000">
                                          <p:val>
                                            <p:strVal val="#ppt_x"/>
                                          </p:val>
                                        </p:tav>
                                      </p:tavLst>
                                    </p:anim>
                                    <p:anim calcmode="lin" valueType="num">
                                      <p:cBhvr additive="base">
                                        <p:cTn id="104" dur="500" fill="hold"/>
                                        <p:tgtEl>
                                          <p:spTgt spid="4341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78" grpId="0" animBg="1" autoUpdateAnimBg="0"/>
      <p:bldP spid="434180" grpId="0" animBg="1"/>
      <p:bldP spid="434181" grpId="0" animBg="1" autoUpdateAnimBg="0"/>
      <p:bldP spid="434182" grpId="0" animBg="1" autoUpdateAnimBg="0"/>
      <p:bldP spid="434183" grpId="0" animBg="1" autoUpdateAnimBg="0"/>
      <p:bldP spid="434184" grpId="0" animBg="1" autoUpdateAnimBg="0"/>
      <p:bldP spid="434185" grpId="0" animBg="1" autoUpdateAnimBg="0"/>
      <p:bldP spid="434186" grpId="0" animBg="1" autoUpdateAnimBg="0"/>
      <p:bldP spid="434187" grpId="0" animBg="1" autoUpdateAnimBg="0"/>
      <p:bldP spid="434188" grpId="0" animBg="1" autoUpdateAnimBg="0"/>
      <p:bldP spid="434189" grpId="0" animBg="1" autoUpdateAnimBg="0"/>
      <p:bldP spid="434190" grpId="0" animBg="1"/>
      <p:bldP spid="434191" grpId="0" animBg="1"/>
      <p:bldP spid="434195" grpId="0" animBg="1"/>
      <p:bldP spid="434196" grpId="0" animBg="1"/>
      <p:bldP spid="434197" grpId="0" animBg="1"/>
      <p:bldP spid="434198" grpId="0" animBg="1"/>
      <p:bldP spid="434199" grpId="0" animBg="1"/>
      <p:bldP spid="434200"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9" name="Rectangle 3"/>
          <p:cNvSpPr>
            <a:spLocks noGrp="1" noChangeArrowheads="1"/>
          </p:cNvSpPr>
          <p:nvPr>
            <p:ph type="title"/>
          </p:nvPr>
        </p:nvSpPr>
        <p:spPr>
          <a:xfrm>
            <a:off x="685800" y="0"/>
            <a:ext cx="7772400" cy="838200"/>
          </a:xfrm>
        </p:spPr>
        <p:txBody>
          <a:bodyPr>
            <a:normAutofit fontScale="90000"/>
          </a:bodyPr>
          <a:lstStyle/>
          <a:p>
            <a:pPr eaLnBrk="1" hangingPunct="1"/>
            <a:r>
              <a:rPr lang="ru-RU" sz="3000" b="1" smtClean="0">
                <a:solidFill>
                  <a:srgbClr val="CC0000"/>
                </a:solidFill>
              </a:rPr>
              <a:t>Порядок организации ТЗИ на этапе оценки обстановки</a:t>
            </a:r>
          </a:p>
        </p:txBody>
      </p:sp>
      <p:sp>
        <p:nvSpPr>
          <p:cNvPr id="67586" name="Дата 2"/>
          <p:cNvSpPr>
            <a:spLocks noGrp="1"/>
          </p:cNvSpPr>
          <p:nvPr>
            <p:ph type="dt" sz="half" idx="10"/>
          </p:nvPr>
        </p:nvSpPr>
        <p:spPr>
          <a:noFill/>
        </p:spPr>
        <p:txBody>
          <a:bodyPr/>
          <a:lstStyle/>
          <a:p>
            <a:fld id="{D104268B-A840-4803-99CC-F55383A5E052}" type="datetime1">
              <a:rPr lang="ru-RU" smtClean="0">
                <a:solidFill>
                  <a:prstClr val="black">
                    <a:tint val="75000"/>
                  </a:prstClr>
                </a:solidFill>
              </a:rPr>
              <a:pPr/>
              <a:t>23.11.2024</a:t>
            </a:fld>
            <a:endParaRPr lang="ru-RU" smtClean="0">
              <a:solidFill>
                <a:prstClr val="black">
                  <a:tint val="75000"/>
                </a:prstClr>
              </a:solidFill>
            </a:endParaRPr>
          </a:p>
        </p:txBody>
      </p:sp>
      <p:sp>
        <p:nvSpPr>
          <p:cNvPr id="67587" name="Номер слайда 4"/>
          <p:cNvSpPr>
            <a:spLocks noGrp="1"/>
          </p:cNvSpPr>
          <p:nvPr>
            <p:ph type="sldNum" sz="quarter" idx="12"/>
          </p:nvPr>
        </p:nvSpPr>
        <p:spPr>
          <a:noFill/>
        </p:spPr>
        <p:txBody>
          <a:bodyPr/>
          <a:lstStyle/>
          <a:p>
            <a:fld id="{1A1BBFA1-FC8A-4AF1-AADB-036B8696E1ED}" type="slidenum">
              <a:rPr lang="ru-RU" smtClean="0">
                <a:solidFill>
                  <a:prstClr val="black">
                    <a:tint val="75000"/>
                  </a:prstClr>
                </a:solidFill>
              </a:rPr>
              <a:pPr/>
              <a:t>87</a:t>
            </a:fld>
            <a:endParaRPr lang="ru-RU" smtClean="0">
              <a:solidFill>
                <a:prstClr val="black">
                  <a:tint val="75000"/>
                </a:prstClr>
              </a:solidFill>
            </a:endParaRPr>
          </a:p>
        </p:txBody>
      </p:sp>
      <p:sp>
        <p:nvSpPr>
          <p:cNvPr id="435202" name="Line 2"/>
          <p:cNvSpPr>
            <a:spLocks noChangeShapeType="1"/>
          </p:cNvSpPr>
          <p:nvPr/>
        </p:nvSpPr>
        <p:spPr bwMode="ltGray">
          <a:xfrm>
            <a:off x="2514600" y="6248400"/>
            <a:ext cx="609600" cy="0"/>
          </a:xfrm>
          <a:prstGeom prst="line">
            <a:avLst/>
          </a:prstGeom>
          <a:noFill/>
          <a:ln w="9525">
            <a:solidFill>
              <a:schemeClr val="tx1"/>
            </a:solidFill>
            <a:miter lim="800000"/>
            <a:headEnd/>
            <a:tailEnd type="triangle" w="med" len="me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435204" name="Text Box 4"/>
          <p:cNvSpPr txBox="1">
            <a:spLocks noChangeArrowheads="1"/>
          </p:cNvSpPr>
          <p:nvPr/>
        </p:nvSpPr>
        <p:spPr bwMode="ltGray">
          <a:xfrm>
            <a:off x="152400" y="1066800"/>
            <a:ext cx="2743200" cy="466725"/>
          </a:xfrm>
          <a:prstGeom prst="rect">
            <a:avLst/>
          </a:prstGeom>
          <a:gradFill rotWithShape="0">
            <a:gsLst>
              <a:gs pos="0">
                <a:srgbClr val="FF0000"/>
              </a:gs>
              <a:gs pos="100000">
                <a:srgbClr val="760000"/>
              </a:gs>
            </a:gsLst>
            <a:lin ang="5400000" scaled="1"/>
          </a:gradFill>
          <a:ln w="9525">
            <a:solidFill>
              <a:schemeClr val="tx1"/>
            </a:solidFill>
            <a:miter lim="800000"/>
            <a:headEnd/>
            <a:tailEnd/>
          </a:ln>
        </p:spPr>
        <p:txBody>
          <a:bodyPr>
            <a:spAutoFit/>
          </a:bodyPr>
          <a:lstStyle/>
          <a:p>
            <a:pPr fontAlgn="auto">
              <a:spcBef>
                <a:spcPct val="50000"/>
              </a:spcBef>
              <a:spcAft>
                <a:spcPts val="0"/>
              </a:spcAft>
            </a:pPr>
            <a:r>
              <a:rPr lang="ru-RU">
                <a:solidFill>
                  <a:prstClr val="white"/>
                </a:solidFill>
                <a:latin typeface="Calibri"/>
                <a:cs typeface="+mn-cs"/>
              </a:rPr>
              <a:t>Оценка обстановки</a:t>
            </a:r>
          </a:p>
        </p:txBody>
      </p:sp>
      <p:sp>
        <p:nvSpPr>
          <p:cNvPr id="435205" name="Text Box 5"/>
          <p:cNvSpPr txBox="1">
            <a:spLocks noChangeArrowheads="1"/>
          </p:cNvSpPr>
          <p:nvPr/>
        </p:nvSpPr>
        <p:spPr bwMode="ltGray">
          <a:xfrm>
            <a:off x="381000" y="5715000"/>
            <a:ext cx="2362200" cy="1069975"/>
          </a:xfrm>
          <a:prstGeom prst="rect">
            <a:avLst/>
          </a:prstGeom>
          <a:solidFill>
            <a:srgbClr val="DDDDDD"/>
          </a:solidFill>
          <a:ln w="9525">
            <a:noFill/>
            <a:miter lim="800000"/>
            <a:headEnd/>
            <a:tailEnd/>
          </a:ln>
        </p:spPr>
        <p:txBody>
          <a:bodyPr>
            <a:spAutoFit/>
          </a:bodyPr>
          <a:lstStyle/>
          <a:p>
            <a:pPr fontAlgn="auto">
              <a:spcBef>
                <a:spcPct val="50000"/>
              </a:spcBef>
              <a:spcAft>
                <a:spcPts val="0"/>
              </a:spcAft>
            </a:pPr>
            <a:r>
              <a:rPr lang="ru-RU" sz="1600">
                <a:solidFill>
                  <a:srgbClr val="FF0000"/>
                </a:solidFill>
                <a:latin typeface="Calibri"/>
                <a:cs typeface="+mn-cs"/>
              </a:rPr>
              <a:t>Анализ имеющихся в распоряжении мер и средств защиты информации</a:t>
            </a:r>
          </a:p>
        </p:txBody>
      </p:sp>
      <p:sp>
        <p:nvSpPr>
          <p:cNvPr id="67592" name="Text Box 6"/>
          <p:cNvSpPr txBox="1">
            <a:spLocks noChangeArrowheads="1"/>
          </p:cNvSpPr>
          <p:nvPr/>
        </p:nvSpPr>
        <p:spPr bwMode="ltGray">
          <a:xfrm>
            <a:off x="4038600" y="3429000"/>
            <a:ext cx="184150" cy="457200"/>
          </a:xfrm>
          <a:prstGeom prst="rect">
            <a:avLst/>
          </a:prstGeom>
          <a:noFill/>
          <a:ln w="9525">
            <a:noFill/>
            <a:miter lim="800000"/>
            <a:headEnd/>
            <a:tailEnd/>
          </a:ln>
        </p:spPr>
        <p:txBody>
          <a:bodyPr wrap="none">
            <a:spAutoFit/>
          </a:bodyPr>
          <a:lstStyle/>
          <a:p>
            <a:pPr fontAlgn="auto">
              <a:spcBef>
                <a:spcPts val="0"/>
              </a:spcBef>
              <a:spcAft>
                <a:spcPts val="0"/>
              </a:spcAft>
            </a:pPr>
            <a:endParaRPr lang="ru-RU">
              <a:solidFill>
                <a:prstClr val="black"/>
              </a:solidFill>
              <a:latin typeface="Calibri"/>
              <a:cs typeface="+mn-cs"/>
            </a:endParaRPr>
          </a:p>
        </p:txBody>
      </p:sp>
      <p:sp>
        <p:nvSpPr>
          <p:cNvPr id="435207" name="Text Box 7"/>
          <p:cNvSpPr txBox="1">
            <a:spLocks noChangeArrowheads="1"/>
          </p:cNvSpPr>
          <p:nvPr/>
        </p:nvSpPr>
        <p:spPr bwMode="ltGray">
          <a:xfrm>
            <a:off x="457200" y="1676400"/>
            <a:ext cx="2514600" cy="590550"/>
          </a:xfrm>
          <a:prstGeom prst="rect">
            <a:avLst/>
          </a:prstGeom>
          <a:solidFill>
            <a:srgbClr val="FFCC99"/>
          </a:solidFill>
          <a:ln w="9525">
            <a:solidFill>
              <a:srgbClr val="FF0000"/>
            </a:solidFill>
            <a:miter lim="800000"/>
            <a:headEnd/>
            <a:tailEnd/>
          </a:ln>
        </p:spPr>
        <p:txBody>
          <a:bodyPr>
            <a:spAutoFit/>
          </a:bodyPr>
          <a:lstStyle/>
          <a:p>
            <a:pPr fontAlgn="auto">
              <a:spcBef>
                <a:spcPct val="50000"/>
              </a:spcBef>
              <a:spcAft>
                <a:spcPts val="0"/>
              </a:spcAft>
            </a:pPr>
            <a:r>
              <a:rPr lang="ru-RU" sz="1600">
                <a:solidFill>
                  <a:srgbClr val="FF0000"/>
                </a:solidFill>
                <a:latin typeface="Calibri"/>
                <a:cs typeface="+mn-cs"/>
              </a:rPr>
              <a:t>Анализ информационных ресурсов</a:t>
            </a:r>
          </a:p>
        </p:txBody>
      </p:sp>
      <p:sp>
        <p:nvSpPr>
          <p:cNvPr id="435208" name="Text Box 8"/>
          <p:cNvSpPr txBox="1">
            <a:spLocks noChangeArrowheads="1"/>
          </p:cNvSpPr>
          <p:nvPr/>
        </p:nvSpPr>
        <p:spPr bwMode="ltGray">
          <a:xfrm>
            <a:off x="3657600" y="914400"/>
            <a:ext cx="5486400" cy="346075"/>
          </a:xfrm>
          <a:prstGeom prst="rect">
            <a:avLst/>
          </a:prstGeom>
          <a:solidFill>
            <a:srgbClr val="FFCC99"/>
          </a:solidFill>
          <a:ln w="9525">
            <a:solidFill>
              <a:srgbClr val="FF0000"/>
            </a:solidFill>
            <a:miter lim="800000"/>
            <a:headEnd/>
            <a:tailEnd/>
          </a:ln>
        </p:spPr>
        <p:txBody>
          <a:bodyPr>
            <a:spAutoFit/>
          </a:bodyPr>
          <a:lstStyle/>
          <a:p>
            <a:pPr fontAlgn="auto">
              <a:spcBef>
                <a:spcPct val="50000"/>
              </a:spcBef>
              <a:spcAft>
                <a:spcPts val="0"/>
              </a:spcAft>
            </a:pPr>
            <a:r>
              <a:rPr lang="ru-RU" sz="1600">
                <a:solidFill>
                  <a:srgbClr val="FF0000"/>
                </a:solidFill>
                <a:latin typeface="Calibri"/>
                <a:cs typeface="+mn-cs"/>
              </a:rPr>
              <a:t>Инвентаризация информационных и технических ресурсов</a:t>
            </a:r>
          </a:p>
        </p:txBody>
      </p:sp>
      <p:sp>
        <p:nvSpPr>
          <p:cNvPr id="435209" name="Text Box 9"/>
          <p:cNvSpPr txBox="1">
            <a:spLocks noChangeArrowheads="1"/>
          </p:cNvSpPr>
          <p:nvPr/>
        </p:nvSpPr>
        <p:spPr bwMode="ltGray">
          <a:xfrm>
            <a:off x="3657600" y="1295400"/>
            <a:ext cx="5486400" cy="590550"/>
          </a:xfrm>
          <a:prstGeom prst="rect">
            <a:avLst/>
          </a:prstGeom>
          <a:solidFill>
            <a:srgbClr val="FFCC99"/>
          </a:solidFill>
          <a:ln w="9525">
            <a:solidFill>
              <a:srgbClr val="FF0000"/>
            </a:solidFill>
            <a:miter lim="800000"/>
            <a:headEnd/>
            <a:tailEnd/>
          </a:ln>
        </p:spPr>
        <p:txBody>
          <a:bodyPr>
            <a:spAutoFit/>
          </a:bodyPr>
          <a:lstStyle/>
          <a:p>
            <a:pPr fontAlgn="auto">
              <a:spcBef>
                <a:spcPct val="50000"/>
              </a:spcBef>
              <a:spcAft>
                <a:spcPts val="0"/>
              </a:spcAft>
            </a:pPr>
            <a:r>
              <a:rPr lang="ru-RU" sz="1600">
                <a:solidFill>
                  <a:srgbClr val="FF0000"/>
                </a:solidFill>
                <a:latin typeface="Calibri"/>
                <a:cs typeface="+mn-cs"/>
              </a:rPr>
              <a:t>Категорирование информации по видам тайн и уровням конфиденциальности</a:t>
            </a:r>
          </a:p>
        </p:txBody>
      </p:sp>
      <p:sp>
        <p:nvSpPr>
          <p:cNvPr id="435210" name="Text Box 10"/>
          <p:cNvSpPr txBox="1">
            <a:spLocks noChangeArrowheads="1"/>
          </p:cNvSpPr>
          <p:nvPr/>
        </p:nvSpPr>
        <p:spPr bwMode="ltGray">
          <a:xfrm>
            <a:off x="3657600" y="2286000"/>
            <a:ext cx="5486400" cy="711200"/>
          </a:xfrm>
          <a:prstGeom prst="rect">
            <a:avLst/>
          </a:prstGeom>
          <a:solidFill>
            <a:srgbClr val="FFCC99"/>
          </a:solidFill>
          <a:ln w="9525">
            <a:solidFill>
              <a:srgbClr val="FF0000"/>
            </a:solidFill>
            <a:miter lim="800000"/>
            <a:headEnd/>
            <a:tailEnd/>
          </a:ln>
        </p:spPr>
        <p:txBody>
          <a:bodyPr>
            <a:spAutoFit/>
          </a:bodyPr>
          <a:lstStyle/>
          <a:p>
            <a:pPr fontAlgn="auto">
              <a:spcBef>
                <a:spcPct val="50000"/>
              </a:spcBef>
              <a:spcAft>
                <a:spcPts val="0"/>
              </a:spcAft>
            </a:pPr>
            <a:r>
              <a:rPr lang="ru-RU" sz="1600">
                <a:solidFill>
                  <a:srgbClr val="FF0000"/>
                </a:solidFill>
                <a:latin typeface="Calibri"/>
                <a:cs typeface="+mn-cs"/>
              </a:rPr>
              <a:t>Определение условий допуска должностных лиц к информационным ресурсам и фактической их реализации</a:t>
            </a:r>
            <a:r>
              <a:rPr lang="ru-RU">
                <a:solidFill>
                  <a:prstClr val="black"/>
                </a:solidFill>
                <a:latin typeface="Calibri"/>
                <a:cs typeface="+mn-cs"/>
              </a:rPr>
              <a:t> </a:t>
            </a:r>
          </a:p>
        </p:txBody>
      </p:sp>
      <p:sp>
        <p:nvSpPr>
          <p:cNvPr id="435211" name="Line 11"/>
          <p:cNvSpPr>
            <a:spLocks noChangeShapeType="1"/>
          </p:cNvSpPr>
          <p:nvPr/>
        </p:nvSpPr>
        <p:spPr bwMode="ltGray">
          <a:xfrm>
            <a:off x="2971800" y="1828800"/>
            <a:ext cx="381000" cy="1588"/>
          </a:xfrm>
          <a:prstGeom prst="line">
            <a:avLst/>
          </a:prstGeom>
          <a:noFill/>
          <a:ln w="9525">
            <a:solidFill>
              <a:srgbClr val="FF0000"/>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435212" name="Line 12"/>
          <p:cNvSpPr>
            <a:spLocks noChangeShapeType="1"/>
          </p:cNvSpPr>
          <p:nvPr/>
        </p:nvSpPr>
        <p:spPr bwMode="ltGray">
          <a:xfrm>
            <a:off x="3352800" y="1066800"/>
            <a:ext cx="1588" cy="1371600"/>
          </a:xfrm>
          <a:prstGeom prst="line">
            <a:avLst/>
          </a:prstGeom>
          <a:noFill/>
          <a:ln w="9525">
            <a:solidFill>
              <a:srgbClr val="FF0000"/>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435213" name="Line 13"/>
          <p:cNvSpPr>
            <a:spLocks noChangeShapeType="1"/>
          </p:cNvSpPr>
          <p:nvPr/>
        </p:nvSpPr>
        <p:spPr bwMode="ltGray">
          <a:xfrm flipV="1">
            <a:off x="3352800" y="1066800"/>
            <a:ext cx="304800" cy="1588"/>
          </a:xfrm>
          <a:prstGeom prst="line">
            <a:avLst/>
          </a:prstGeom>
          <a:noFill/>
          <a:ln w="9525">
            <a:solidFill>
              <a:srgbClr val="FF0000"/>
            </a:solidFill>
            <a:miter lim="800000"/>
            <a:headEnd/>
            <a:tailEnd type="triangle" w="med" len="me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435214" name="Line 14"/>
          <p:cNvSpPr>
            <a:spLocks noChangeShapeType="1"/>
          </p:cNvSpPr>
          <p:nvPr/>
        </p:nvSpPr>
        <p:spPr bwMode="ltGray">
          <a:xfrm>
            <a:off x="3352800" y="1524000"/>
            <a:ext cx="304800" cy="1588"/>
          </a:xfrm>
          <a:prstGeom prst="line">
            <a:avLst/>
          </a:prstGeom>
          <a:noFill/>
          <a:ln w="9525">
            <a:solidFill>
              <a:srgbClr val="FF0000"/>
            </a:solidFill>
            <a:miter lim="800000"/>
            <a:headEnd/>
            <a:tailEnd type="triangle" w="med" len="me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435215" name="Line 15"/>
          <p:cNvSpPr>
            <a:spLocks noChangeShapeType="1"/>
          </p:cNvSpPr>
          <p:nvPr/>
        </p:nvSpPr>
        <p:spPr bwMode="ltGray">
          <a:xfrm flipV="1">
            <a:off x="3352800" y="2043113"/>
            <a:ext cx="304800" cy="14287"/>
          </a:xfrm>
          <a:prstGeom prst="line">
            <a:avLst/>
          </a:prstGeom>
          <a:noFill/>
          <a:ln w="9525">
            <a:solidFill>
              <a:srgbClr val="FF0000"/>
            </a:solidFill>
            <a:miter lim="800000"/>
            <a:headEnd/>
            <a:tailEnd type="triangle" w="med" len="me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435216" name="Text Box 16"/>
          <p:cNvSpPr txBox="1">
            <a:spLocks noChangeArrowheads="1"/>
          </p:cNvSpPr>
          <p:nvPr/>
        </p:nvSpPr>
        <p:spPr bwMode="ltGray">
          <a:xfrm>
            <a:off x="3657600" y="1905000"/>
            <a:ext cx="5486400" cy="346075"/>
          </a:xfrm>
          <a:prstGeom prst="rect">
            <a:avLst/>
          </a:prstGeom>
          <a:solidFill>
            <a:srgbClr val="FFCC99"/>
          </a:solidFill>
          <a:ln w="9525">
            <a:solidFill>
              <a:srgbClr val="FF0000"/>
            </a:solidFill>
            <a:miter lim="800000"/>
            <a:headEnd/>
            <a:tailEnd/>
          </a:ln>
        </p:spPr>
        <p:txBody>
          <a:bodyPr>
            <a:spAutoFit/>
          </a:bodyPr>
          <a:lstStyle/>
          <a:p>
            <a:pPr fontAlgn="auto">
              <a:spcBef>
                <a:spcPct val="50000"/>
              </a:spcBef>
              <a:spcAft>
                <a:spcPts val="0"/>
              </a:spcAft>
            </a:pPr>
            <a:r>
              <a:rPr lang="ru-RU" sz="1600">
                <a:solidFill>
                  <a:srgbClr val="FF0000"/>
                </a:solidFill>
                <a:latin typeface="Calibri"/>
                <a:cs typeface="+mn-cs"/>
              </a:rPr>
              <a:t>Оценка времени устаревания информации</a:t>
            </a:r>
          </a:p>
        </p:txBody>
      </p:sp>
      <p:sp>
        <p:nvSpPr>
          <p:cNvPr id="435217" name="Line 17"/>
          <p:cNvSpPr>
            <a:spLocks noChangeShapeType="1"/>
          </p:cNvSpPr>
          <p:nvPr/>
        </p:nvSpPr>
        <p:spPr bwMode="ltGray">
          <a:xfrm>
            <a:off x="3352800" y="2438400"/>
            <a:ext cx="304800" cy="1588"/>
          </a:xfrm>
          <a:prstGeom prst="line">
            <a:avLst/>
          </a:prstGeom>
          <a:noFill/>
          <a:ln w="9525">
            <a:solidFill>
              <a:srgbClr val="FF0000"/>
            </a:solidFill>
            <a:miter lim="800000"/>
            <a:headEnd/>
            <a:tailEnd type="triangle" w="med" len="me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435218" name="Text Box 18"/>
          <p:cNvSpPr txBox="1">
            <a:spLocks noChangeArrowheads="1"/>
          </p:cNvSpPr>
          <p:nvPr/>
        </p:nvSpPr>
        <p:spPr bwMode="ltGray">
          <a:xfrm>
            <a:off x="3200400" y="3810000"/>
            <a:ext cx="5943600" cy="581025"/>
          </a:xfrm>
          <a:prstGeom prst="rect">
            <a:avLst/>
          </a:prstGeom>
          <a:solidFill>
            <a:srgbClr val="CCECFF"/>
          </a:solidFill>
          <a:ln w="9525">
            <a:noFill/>
            <a:miter lim="800000"/>
            <a:headEnd/>
            <a:tailEnd/>
          </a:ln>
        </p:spPr>
        <p:txBody>
          <a:bodyPr>
            <a:spAutoFit/>
          </a:bodyPr>
          <a:lstStyle/>
          <a:p>
            <a:pPr fontAlgn="auto">
              <a:spcBef>
                <a:spcPct val="50000"/>
              </a:spcBef>
              <a:spcAft>
                <a:spcPts val="0"/>
              </a:spcAft>
            </a:pPr>
            <a:r>
              <a:rPr lang="ru-RU" sz="1600">
                <a:solidFill>
                  <a:srgbClr val="FF0000"/>
                </a:solidFill>
                <a:latin typeface="Calibri"/>
                <a:cs typeface="+mn-cs"/>
              </a:rPr>
              <a:t>Оценка возможности несанкционированного доступа к информации (непосредственного и удаленного)</a:t>
            </a:r>
          </a:p>
        </p:txBody>
      </p:sp>
      <p:sp>
        <p:nvSpPr>
          <p:cNvPr id="435219" name="Text Box 19"/>
          <p:cNvSpPr txBox="1">
            <a:spLocks noChangeArrowheads="1"/>
          </p:cNvSpPr>
          <p:nvPr/>
        </p:nvSpPr>
        <p:spPr bwMode="ltGray">
          <a:xfrm>
            <a:off x="381000" y="3810000"/>
            <a:ext cx="2362200" cy="1069975"/>
          </a:xfrm>
          <a:prstGeom prst="rect">
            <a:avLst/>
          </a:prstGeom>
          <a:solidFill>
            <a:srgbClr val="CCECFF"/>
          </a:solidFill>
          <a:ln w="9525">
            <a:noFill/>
            <a:miter lim="800000"/>
            <a:headEnd/>
            <a:tailEnd/>
          </a:ln>
        </p:spPr>
        <p:txBody>
          <a:bodyPr>
            <a:spAutoFit/>
          </a:bodyPr>
          <a:lstStyle/>
          <a:p>
            <a:pPr fontAlgn="auto">
              <a:spcBef>
                <a:spcPct val="50000"/>
              </a:spcBef>
              <a:spcAft>
                <a:spcPts val="0"/>
              </a:spcAft>
            </a:pPr>
            <a:r>
              <a:rPr lang="ru-RU" sz="1600">
                <a:solidFill>
                  <a:srgbClr val="FF0000"/>
                </a:solidFill>
                <a:latin typeface="Calibri"/>
                <a:cs typeface="+mn-cs"/>
              </a:rPr>
              <a:t>Анализ уязвимых звеньев и возможных угроз безопасности информации</a:t>
            </a:r>
          </a:p>
        </p:txBody>
      </p:sp>
      <p:sp>
        <p:nvSpPr>
          <p:cNvPr id="435220" name="Text Box 20"/>
          <p:cNvSpPr txBox="1">
            <a:spLocks noChangeArrowheads="1"/>
          </p:cNvSpPr>
          <p:nvPr/>
        </p:nvSpPr>
        <p:spPr bwMode="ltGray">
          <a:xfrm>
            <a:off x="3200400" y="3048000"/>
            <a:ext cx="5943600" cy="336550"/>
          </a:xfrm>
          <a:prstGeom prst="rect">
            <a:avLst/>
          </a:prstGeom>
          <a:solidFill>
            <a:srgbClr val="CCECFF"/>
          </a:solidFill>
          <a:ln w="9525">
            <a:noFill/>
            <a:miter lim="800000"/>
            <a:headEnd/>
            <a:tailEnd/>
          </a:ln>
        </p:spPr>
        <p:txBody>
          <a:bodyPr>
            <a:spAutoFit/>
          </a:bodyPr>
          <a:lstStyle/>
          <a:p>
            <a:pPr fontAlgn="auto">
              <a:spcBef>
                <a:spcPct val="50000"/>
              </a:spcBef>
              <a:spcAft>
                <a:spcPts val="0"/>
              </a:spcAft>
            </a:pPr>
            <a:r>
              <a:rPr lang="ru-RU" sz="1600">
                <a:solidFill>
                  <a:srgbClr val="FF0000"/>
                </a:solidFill>
                <a:latin typeface="Calibri"/>
                <a:cs typeface="+mn-cs"/>
              </a:rPr>
              <a:t>Оценка возможности физического доступа в помещения и к СВТ</a:t>
            </a:r>
          </a:p>
        </p:txBody>
      </p:sp>
      <p:sp>
        <p:nvSpPr>
          <p:cNvPr id="435221" name="Text Box 21"/>
          <p:cNvSpPr txBox="1">
            <a:spLocks noChangeArrowheads="1"/>
          </p:cNvSpPr>
          <p:nvPr/>
        </p:nvSpPr>
        <p:spPr bwMode="ltGray">
          <a:xfrm>
            <a:off x="3200400" y="3429000"/>
            <a:ext cx="5943600" cy="336550"/>
          </a:xfrm>
          <a:prstGeom prst="rect">
            <a:avLst/>
          </a:prstGeom>
          <a:solidFill>
            <a:srgbClr val="CCECFF"/>
          </a:solidFill>
          <a:ln w="9525">
            <a:noFill/>
            <a:miter lim="800000"/>
            <a:headEnd/>
            <a:tailEnd/>
          </a:ln>
        </p:spPr>
        <p:txBody>
          <a:bodyPr>
            <a:spAutoFit/>
          </a:bodyPr>
          <a:lstStyle/>
          <a:p>
            <a:pPr fontAlgn="auto">
              <a:spcBef>
                <a:spcPct val="50000"/>
              </a:spcBef>
              <a:spcAft>
                <a:spcPts val="0"/>
              </a:spcAft>
            </a:pPr>
            <a:r>
              <a:rPr lang="ru-RU" sz="1600">
                <a:solidFill>
                  <a:srgbClr val="FF0000"/>
                </a:solidFill>
                <a:latin typeface="Calibri"/>
                <a:cs typeface="+mn-cs"/>
              </a:rPr>
              <a:t>Выявление возможных технических каналов утечки информации</a:t>
            </a:r>
          </a:p>
        </p:txBody>
      </p:sp>
      <p:sp>
        <p:nvSpPr>
          <p:cNvPr id="435222" name="Text Box 22"/>
          <p:cNvSpPr txBox="1">
            <a:spLocks noChangeArrowheads="1"/>
          </p:cNvSpPr>
          <p:nvPr/>
        </p:nvSpPr>
        <p:spPr bwMode="ltGray">
          <a:xfrm>
            <a:off x="3200400" y="4419600"/>
            <a:ext cx="5943600" cy="336550"/>
          </a:xfrm>
          <a:prstGeom prst="rect">
            <a:avLst/>
          </a:prstGeom>
          <a:solidFill>
            <a:srgbClr val="CCECFF"/>
          </a:solidFill>
          <a:ln w="9525">
            <a:noFill/>
            <a:miter lim="800000"/>
            <a:headEnd/>
            <a:tailEnd/>
          </a:ln>
        </p:spPr>
        <p:txBody>
          <a:bodyPr>
            <a:spAutoFit/>
          </a:bodyPr>
          <a:lstStyle/>
          <a:p>
            <a:pPr fontAlgn="auto">
              <a:spcBef>
                <a:spcPct val="50000"/>
              </a:spcBef>
              <a:spcAft>
                <a:spcPts val="0"/>
              </a:spcAft>
            </a:pPr>
            <a:r>
              <a:rPr lang="ru-RU" sz="1600">
                <a:solidFill>
                  <a:srgbClr val="FF0000"/>
                </a:solidFill>
                <a:latin typeface="Calibri"/>
                <a:cs typeface="+mn-cs"/>
              </a:rPr>
              <a:t>Анализ возможностей программно-математического воздействия</a:t>
            </a:r>
          </a:p>
        </p:txBody>
      </p:sp>
      <p:sp>
        <p:nvSpPr>
          <p:cNvPr id="435223" name="Text Box 23"/>
          <p:cNvSpPr txBox="1">
            <a:spLocks noChangeArrowheads="1"/>
          </p:cNvSpPr>
          <p:nvPr/>
        </p:nvSpPr>
        <p:spPr bwMode="ltGray">
          <a:xfrm>
            <a:off x="3200400" y="4800600"/>
            <a:ext cx="5943600" cy="581025"/>
          </a:xfrm>
          <a:prstGeom prst="rect">
            <a:avLst/>
          </a:prstGeom>
          <a:solidFill>
            <a:srgbClr val="CCECFF"/>
          </a:solidFill>
          <a:ln w="9525">
            <a:noFill/>
            <a:miter lim="800000"/>
            <a:headEnd/>
            <a:tailEnd/>
          </a:ln>
        </p:spPr>
        <p:txBody>
          <a:bodyPr>
            <a:spAutoFit/>
          </a:bodyPr>
          <a:lstStyle/>
          <a:p>
            <a:pPr fontAlgn="auto">
              <a:spcBef>
                <a:spcPct val="50000"/>
              </a:spcBef>
              <a:spcAft>
                <a:spcPts val="0"/>
              </a:spcAft>
            </a:pPr>
            <a:r>
              <a:rPr lang="ru-RU" sz="1600">
                <a:solidFill>
                  <a:srgbClr val="FF0000"/>
                </a:solidFill>
                <a:latin typeface="Calibri"/>
                <a:cs typeface="+mn-cs"/>
              </a:rPr>
              <a:t>Анализ возможностей непреднамеренного электромагнитного воздействия на информационные ресурсы</a:t>
            </a:r>
          </a:p>
        </p:txBody>
      </p:sp>
      <p:sp>
        <p:nvSpPr>
          <p:cNvPr id="435224" name="Text Box 24"/>
          <p:cNvSpPr txBox="1">
            <a:spLocks noChangeArrowheads="1"/>
          </p:cNvSpPr>
          <p:nvPr/>
        </p:nvSpPr>
        <p:spPr bwMode="ltGray">
          <a:xfrm>
            <a:off x="3200400" y="5410200"/>
            <a:ext cx="5943600" cy="336550"/>
          </a:xfrm>
          <a:prstGeom prst="rect">
            <a:avLst/>
          </a:prstGeom>
          <a:solidFill>
            <a:srgbClr val="CCECFF"/>
          </a:solidFill>
          <a:ln w="9525">
            <a:noFill/>
            <a:miter lim="800000"/>
            <a:headEnd/>
            <a:tailEnd/>
          </a:ln>
        </p:spPr>
        <p:txBody>
          <a:bodyPr>
            <a:spAutoFit/>
          </a:bodyPr>
          <a:lstStyle/>
          <a:p>
            <a:pPr fontAlgn="auto">
              <a:spcBef>
                <a:spcPct val="50000"/>
              </a:spcBef>
              <a:spcAft>
                <a:spcPts val="0"/>
              </a:spcAft>
            </a:pPr>
            <a:r>
              <a:rPr lang="ru-RU" sz="1600">
                <a:solidFill>
                  <a:srgbClr val="FF0000"/>
                </a:solidFill>
                <a:latin typeface="Calibri"/>
                <a:cs typeface="+mn-cs"/>
              </a:rPr>
              <a:t>Анализ возможности реализации угроз техногенного характера</a:t>
            </a:r>
          </a:p>
        </p:txBody>
      </p:sp>
      <p:sp>
        <p:nvSpPr>
          <p:cNvPr id="435225" name="Text Box 25"/>
          <p:cNvSpPr txBox="1">
            <a:spLocks noChangeArrowheads="1"/>
          </p:cNvSpPr>
          <p:nvPr/>
        </p:nvSpPr>
        <p:spPr bwMode="ltGray">
          <a:xfrm>
            <a:off x="3200400" y="5791200"/>
            <a:ext cx="5943600" cy="336550"/>
          </a:xfrm>
          <a:prstGeom prst="rect">
            <a:avLst/>
          </a:prstGeom>
          <a:solidFill>
            <a:srgbClr val="CCECFF"/>
          </a:solidFill>
          <a:ln w="9525">
            <a:noFill/>
            <a:miter lim="800000"/>
            <a:headEnd/>
            <a:tailEnd/>
          </a:ln>
        </p:spPr>
        <p:txBody>
          <a:bodyPr>
            <a:spAutoFit/>
          </a:bodyPr>
          <a:lstStyle/>
          <a:p>
            <a:pPr fontAlgn="auto">
              <a:spcBef>
                <a:spcPct val="50000"/>
              </a:spcBef>
              <a:spcAft>
                <a:spcPts val="0"/>
              </a:spcAft>
            </a:pPr>
            <a:r>
              <a:rPr lang="ru-RU" sz="1600">
                <a:solidFill>
                  <a:srgbClr val="FF0000"/>
                </a:solidFill>
                <a:latin typeface="Calibri"/>
                <a:cs typeface="+mn-cs"/>
              </a:rPr>
              <a:t>Анализ рисков от реализации угроз</a:t>
            </a:r>
          </a:p>
        </p:txBody>
      </p:sp>
      <p:grpSp>
        <p:nvGrpSpPr>
          <p:cNvPr id="2" name="Group 26"/>
          <p:cNvGrpSpPr>
            <a:grpSpLocks/>
          </p:cNvGrpSpPr>
          <p:nvPr/>
        </p:nvGrpSpPr>
        <p:grpSpPr bwMode="auto">
          <a:xfrm>
            <a:off x="228600" y="1524000"/>
            <a:ext cx="228600" cy="4648200"/>
            <a:chOff x="144" y="960"/>
            <a:chExt cx="144" cy="2928"/>
          </a:xfrm>
        </p:grpSpPr>
        <p:sp>
          <p:nvSpPr>
            <p:cNvPr id="67624" name="Line 27"/>
            <p:cNvSpPr>
              <a:spLocks noChangeShapeType="1"/>
            </p:cNvSpPr>
            <p:nvPr/>
          </p:nvSpPr>
          <p:spPr bwMode="ltGray">
            <a:xfrm>
              <a:off x="144" y="960"/>
              <a:ext cx="0" cy="2928"/>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67625" name="Line 28"/>
            <p:cNvSpPr>
              <a:spLocks noChangeShapeType="1"/>
            </p:cNvSpPr>
            <p:nvPr/>
          </p:nvSpPr>
          <p:spPr bwMode="ltGray">
            <a:xfrm>
              <a:off x="144" y="1152"/>
              <a:ext cx="144" cy="0"/>
            </a:xfrm>
            <a:prstGeom prst="line">
              <a:avLst/>
            </a:prstGeom>
            <a:noFill/>
            <a:ln w="9525">
              <a:solidFill>
                <a:schemeClr val="tx1"/>
              </a:solidFill>
              <a:miter lim="800000"/>
              <a:headEnd/>
              <a:tailEnd type="triangle" w="med" len="me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67626" name="Line 29"/>
            <p:cNvSpPr>
              <a:spLocks noChangeShapeType="1"/>
            </p:cNvSpPr>
            <p:nvPr/>
          </p:nvSpPr>
          <p:spPr bwMode="ltGray">
            <a:xfrm>
              <a:off x="144" y="2544"/>
              <a:ext cx="96" cy="0"/>
            </a:xfrm>
            <a:prstGeom prst="line">
              <a:avLst/>
            </a:prstGeom>
            <a:noFill/>
            <a:ln w="9525">
              <a:solidFill>
                <a:schemeClr val="tx1"/>
              </a:solidFill>
              <a:miter lim="800000"/>
              <a:headEnd/>
              <a:tailEnd type="triangle" w="med" len="me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67627" name="Line 30"/>
            <p:cNvSpPr>
              <a:spLocks noChangeShapeType="1"/>
            </p:cNvSpPr>
            <p:nvPr/>
          </p:nvSpPr>
          <p:spPr bwMode="ltGray">
            <a:xfrm>
              <a:off x="144" y="3888"/>
              <a:ext cx="96" cy="0"/>
            </a:xfrm>
            <a:prstGeom prst="line">
              <a:avLst/>
            </a:prstGeom>
            <a:noFill/>
            <a:ln w="9525">
              <a:solidFill>
                <a:schemeClr val="tx1"/>
              </a:solidFill>
              <a:miter lim="800000"/>
              <a:headEnd/>
              <a:tailEnd type="triangle" w="med" len="med"/>
            </a:ln>
          </p:spPr>
          <p:txBody>
            <a:bodyPr wrap="none"/>
            <a:lstStyle/>
            <a:p>
              <a:pPr fontAlgn="auto">
                <a:spcBef>
                  <a:spcPts val="0"/>
                </a:spcBef>
                <a:spcAft>
                  <a:spcPts val="0"/>
                </a:spcAft>
              </a:pPr>
              <a:endParaRPr lang="ru-RU">
                <a:solidFill>
                  <a:prstClr val="black"/>
                </a:solidFill>
                <a:latin typeface="Calibri"/>
                <a:cs typeface="+mn-cs"/>
              </a:endParaRPr>
            </a:p>
          </p:txBody>
        </p:sp>
      </p:grpSp>
      <p:sp>
        <p:nvSpPr>
          <p:cNvPr id="435231" name="Text Box 31"/>
          <p:cNvSpPr txBox="1">
            <a:spLocks noChangeArrowheads="1"/>
          </p:cNvSpPr>
          <p:nvPr/>
        </p:nvSpPr>
        <p:spPr bwMode="ltGray">
          <a:xfrm>
            <a:off x="3124200" y="6156325"/>
            <a:ext cx="6019800" cy="701675"/>
          </a:xfrm>
          <a:prstGeom prst="rect">
            <a:avLst/>
          </a:prstGeom>
          <a:solidFill>
            <a:srgbClr val="DDDDDD"/>
          </a:solidFill>
          <a:ln w="9525">
            <a:noFill/>
            <a:miter lim="800000"/>
            <a:headEnd/>
            <a:tailEnd/>
          </a:ln>
        </p:spPr>
        <p:txBody>
          <a:bodyPr>
            <a:spAutoFit/>
          </a:bodyPr>
          <a:lstStyle/>
          <a:p>
            <a:pPr fontAlgn="auto">
              <a:spcBef>
                <a:spcPct val="50000"/>
              </a:spcBef>
              <a:spcAft>
                <a:spcPts val="0"/>
              </a:spcAft>
            </a:pPr>
            <a:r>
              <a:rPr lang="ru-RU" sz="1600">
                <a:solidFill>
                  <a:srgbClr val="FF0000"/>
                </a:solidFill>
                <a:latin typeface="Calibri"/>
                <a:cs typeface="+mn-cs"/>
              </a:rPr>
              <a:t>По направлениям защиты: от физического доступа, от утечки по ТКУИ, от НСД, от ЭМИ, от техногенных угроз и др</a:t>
            </a:r>
            <a:r>
              <a:rPr lang="ru-RU" sz="1600">
                <a:solidFill>
                  <a:prstClr val="black"/>
                </a:solidFill>
                <a:latin typeface="Calibri"/>
                <a:cs typeface="+mn-cs"/>
              </a:rPr>
              <a:t>. </a:t>
            </a:r>
            <a:r>
              <a:rPr lang="ru-RU">
                <a:solidFill>
                  <a:prstClr val="black"/>
                </a:solidFill>
                <a:latin typeface="Calibri"/>
                <a:cs typeface="+mn-cs"/>
              </a:rPr>
              <a:t> </a:t>
            </a:r>
          </a:p>
        </p:txBody>
      </p:sp>
      <p:grpSp>
        <p:nvGrpSpPr>
          <p:cNvPr id="3" name="Group 32"/>
          <p:cNvGrpSpPr>
            <a:grpSpLocks/>
          </p:cNvGrpSpPr>
          <p:nvPr/>
        </p:nvGrpSpPr>
        <p:grpSpPr bwMode="auto">
          <a:xfrm>
            <a:off x="2743200" y="3124200"/>
            <a:ext cx="533400" cy="2819400"/>
            <a:chOff x="1728" y="1968"/>
            <a:chExt cx="336" cy="1776"/>
          </a:xfrm>
        </p:grpSpPr>
        <p:sp>
          <p:nvSpPr>
            <p:cNvPr id="67615" name="Line 33"/>
            <p:cNvSpPr>
              <a:spLocks noChangeShapeType="1"/>
            </p:cNvSpPr>
            <p:nvPr/>
          </p:nvSpPr>
          <p:spPr bwMode="ltGray">
            <a:xfrm>
              <a:off x="1872" y="1968"/>
              <a:ext cx="0" cy="1776"/>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67616" name="Line 34"/>
            <p:cNvSpPr>
              <a:spLocks noChangeShapeType="1"/>
            </p:cNvSpPr>
            <p:nvPr/>
          </p:nvSpPr>
          <p:spPr bwMode="ltGray">
            <a:xfrm>
              <a:off x="1872" y="1968"/>
              <a:ext cx="144" cy="0"/>
            </a:xfrm>
            <a:prstGeom prst="line">
              <a:avLst/>
            </a:prstGeom>
            <a:noFill/>
            <a:ln w="9525">
              <a:solidFill>
                <a:schemeClr val="tx1"/>
              </a:solidFill>
              <a:miter lim="800000"/>
              <a:headEnd/>
              <a:tailEnd type="triangle" w="med" len="me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67617" name="Line 35"/>
            <p:cNvSpPr>
              <a:spLocks noChangeShapeType="1"/>
            </p:cNvSpPr>
            <p:nvPr/>
          </p:nvSpPr>
          <p:spPr bwMode="ltGray">
            <a:xfrm>
              <a:off x="1872" y="2208"/>
              <a:ext cx="144" cy="0"/>
            </a:xfrm>
            <a:prstGeom prst="line">
              <a:avLst/>
            </a:prstGeom>
            <a:noFill/>
            <a:ln w="9525">
              <a:solidFill>
                <a:schemeClr val="tx1"/>
              </a:solidFill>
              <a:miter lim="800000"/>
              <a:headEnd/>
              <a:tailEnd type="triangle" w="med" len="me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67618" name="Line 36"/>
            <p:cNvSpPr>
              <a:spLocks noChangeShapeType="1"/>
            </p:cNvSpPr>
            <p:nvPr/>
          </p:nvSpPr>
          <p:spPr bwMode="ltGray">
            <a:xfrm>
              <a:off x="1872" y="2592"/>
              <a:ext cx="144" cy="0"/>
            </a:xfrm>
            <a:prstGeom prst="line">
              <a:avLst/>
            </a:prstGeom>
            <a:noFill/>
            <a:ln w="9525">
              <a:solidFill>
                <a:schemeClr val="tx1"/>
              </a:solidFill>
              <a:miter lim="800000"/>
              <a:headEnd/>
              <a:tailEnd type="triangle" w="med" len="me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67619" name="Line 37"/>
            <p:cNvSpPr>
              <a:spLocks noChangeShapeType="1"/>
            </p:cNvSpPr>
            <p:nvPr/>
          </p:nvSpPr>
          <p:spPr bwMode="ltGray">
            <a:xfrm>
              <a:off x="1872" y="2832"/>
              <a:ext cx="144" cy="0"/>
            </a:xfrm>
            <a:prstGeom prst="line">
              <a:avLst/>
            </a:prstGeom>
            <a:noFill/>
            <a:ln w="9525">
              <a:solidFill>
                <a:schemeClr val="tx1"/>
              </a:solidFill>
              <a:miter lim="800000"/>
              <a:headEnd/>
              <a:tailEnd type="triangle" w="med" len="me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67620" name="Line 38"/>
            <p:cNvSpPr>
              <a:spLocks noChangeShapeType="1"/>
            </p:cNvSpPr>
            <p:nvPr/>
          </p:nvSpPr>
          <p:spPr bwMode="ltGray">
            <a:xfrm>
              <a:off x="1872" y="3168"/>
              <a:ext cx="144" cy="0"/>
            </a:xfrm>
            <a:prstGeom prst="line">
              <a:avLst/>
            </a:prstGeom>
            <a:noFill/>
            <a:ln w="9525">
              <a:solidFill>
                <a:schemeClr val="tx1"/>
              </a:solidFill>
              <a:miter lim="800000"/>
              <a:headEnd/>
              <a:tailEnd type="triangle" w="med" len="me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67621" name="Line 39"/>
            <p:cNvSpPr>
              <a:spLocks noChangeShapeType="1"/>
            </p:cNvSpPr>
            <p:nvPr/>
          </p:nvSpPr>
          <p:spPr bwMode="ltGray">
            <a:xfrm flipV="1">
              <a:off x="1872" y="3504"/>
              <a:ext cx="192" cy="0"/>
            </a:xfrm>
            <a:prstGeom prst="line">
              <a:avLst/>
            </a:prstGeom>
            <a:noFill/>
            <a:ln w="9525">
              <a:solidFill>
                <a:schemeClr val="tx1"/>
              </a:solidFill>
              <a:miter lim="800000"/>
              <a:headEnd/>
              <a:tailEnd type="triangle" w="med" len="me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67622" name="Line 40"/>
            <p:cNvSpPr>
              <a:spLocks noChangeShapeType="1"/>
            </p:cNvSpPr>
            <p:nvPr/>
          </p:nvSpPr>
          <p:spPr bwMode="ltGray">
            <a:xfrm>
              <a:off x="1872" y="3744"/>
              <a:ext cx="192" cy="0"/>
            </a:xfrm>
            <a:prstGeom prst="line">
              <a:avLst/>
            </a:prstGeom>
            <a:noFill/>
            <a:ln w="9525">
              <a:solidFill>
                <a:schemeClr val="tx1"/>
              </a:solidFill>
              <a:miter lim="800000"/>
              <a:headEnd/>
              <a:tailEnd type="triangle" w="med" len="me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67623" name="Line 41"/>
            <p:cNvSpPr>
              <a:spLocks noChangeShapeType="1"/>
            </p:cNvSpPr>
            <p:nvPr/>
          </p:nvSpPr>
          <p:spPr bwMode="ltGray">
            <a:xfrm>
              <a:off x="1728" y="2688"/>
              <a:ext cx="144" cy="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grpSp>
    </p:spTree>
    <p:extLst>
      <p:ext uri="{BB962C8B-B14F-4D97-AF65-F5344CB8AC3E}">
        <p14:creationId xmlns:p14="http://schemas.microsoft.com/office/powerpoint/2010/main" val="33405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5204"/>
                                        </p:tgtEl>
                                        <p:attrNameLst>
                                          <p:attrName>style.visibility</p:attrName>
                                        </p:attrNameLst>
                                      </p:cBhvr>
                                      <p:to>
                                        <p:strVal val="visible"/>
                                      </p:to>
                                    </p:set>
                                    <p:animEffect transition="in" filter="blinds(horizontal)">
                                      <p:cBhvr>
                                        <p:cTn id="7" dur="500"/>
                                        <p:tgtEl>
                                          <p:spTgt spid="43520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435207"/>
                                        </p:tgtEl>
                                        <p:attrNameLst>
                                          <p:attrName>style.visibility</p:attrName>
                                        </p:attrNameLst>
                                      </p:cBhvr>
                                      <p:to>
                                        <p:strVal val="visible"/>
                                      </p:to>
                                    </p:set>
                                    <p:animEffect transition="in" filter="blinds(horizontal)">
                                      <p:cBhvr>
                                        <p:cTn id="16" dur="500"/>
                                        <p:tgtEl>
                                          <p:spTgt spid="435207"/>
                                        </p:tgtEl>
                                      </p:cBhvr>
                                    </p:animEffect>
                                  </p:childTnLst>
                                </p:cTn>
                              </p:par>
                            </p:childTnLst>
                          </p:cTn>
                        </p:par>
                        <p:par>
                          <p:cTn id="17" fill="hold">
                            <p:stCondLst>
                              <p:cond delay="1000"/>
                            </p:stCondLst>
                            <p:childTnLst>
                              <p:par>
                                <p:cTn id="18" presetID="3" presetClass="entr" presetSubtype="10" fill="hold" grpId="0" nodeType="afterEffect">
                                  <p:stCondLst>
                                    <p:cond delay="0"/>
                                  </p:stCondLst>
                                  <p:childTnLst>
                                    <p:set>
                                      <p:cBhvr>
                                        <p:cTn id="19" dur="1" fill="hold">
                                          <p:stCondLst>
                                            <p:cond delay="0"/>
                                          </p:stCondLst>
                                        </p:cTn>
                                        <p:tgtEl>
                                          <p:spTgt spid="435219"/>
                                        </p:tgtEl>
                                        <p:attrNameLst>
                                          <p:attrName>style.visibility</p:attrName>
                                        </p:attrNameLst>
                                      </p:cBhvr>
                                      <p:to>
                                        <p:strVal val="visible"/>
                                      </p:to>
                                    </p:set>
                                    <p:animEffect transition="in" filter="blinds(horizontal)">
                                      <p:cBhvr>
                                        <p:cTn id="20" dur="500"/>
                                        <p:tgtEl>
                                          <p:spTgt spid="435219"/>
                                        </p:tgtEl>
                                      </p:cBhvr>
                                    </p:animEffect>
                                  </p:childTnLst>
                                </p:cTn>
                              </p:par>
                            </p:childTnLst>
                          </p:cTn>
                        </p:par>
                        <p:par>
                          <p:cTn id="21" fill="hold">
                            <p:stCondLst>
                              <p:cond delay="1500"/>
                            </p:stCondLst>
                            <p:childTnLst>
                              <p:par>
                                <p:cTn id="22" presetID="3" presetClass="entr" presetSubtype="10" fill="hold" grpId="0" nodeType="afterEffect">
                                  <p:stCondLst>
                                    <p:cond delay="0"/>
                                  </p:stCondLst>
                                  <p:childTnLst>
                                    <p:set>
                                      <p:cBhvr>
                                        <p:cTn id="23" dur="1" fill="hold">
                                          <p:stCondLst>
                                            <p:cond delay="0"/>
                                          </p:stCondLst>
                                        </p:cTn>
                                        <p:tgtEl>
                                          <p:spTgt spid="435205"/>
                                        </p:tgtEl>
                                        <p:attrNameLst>
                                          <p:attrName>style.visibility</p:attrName>
                                        </p:attrNameLst>
                                      </p:cBhvr>
                                      <p:to>
                                        <p:strVal val="visible"/>
                                      </p:to>
                                    </p:set>
                                    <p:animEffect transition="in" filter="blinds(horizontal)">
                                      <p:cBhvr>
                                        <p:cTn id="24" dur="500"/>
                                        <p:tgtEl>
                                          <p:spTgt spid="435205"/>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linds(horizontal)">
                                      <p:cBhvr>
                                        <p:cTn id="29" dur="500"/>
                                        <p:tgtEl>
                                          <p:spTgt spid="3"/>
                                        </p:tgtEl>
                                      </p:cBhvr>
                                    </p:animEffect>
                                  </p:childTnLst>
                                </p:cTn>
                              </p:par>
                            </p:childTnLst>
                          </p:cTn>
                        </p:par>
                        <p:par>
                          <p:cTn id="30" fill="hold">
                            <p:stCondLst>
                              <p:cond delay="500"/>
                            </p:stCondLst>
                            <p:childTnLst>
                              <p:par>
                                <p:cTn id="31" presetID="3" presetClass="entr" presetSubtype="10" fill="hold" grpId="0" nodeType="afterEffect">
                                  <p:stCondLst>
                                    <p:cond delay="0"/>
                                  </p:stCondLst>
                                  <p:childTnLst>
                                    <p:set>
                                      <p:cBhvr>
                                        <p:cTn id="32" dur="1" fill="hold">
                                          <p:stCondLst>
                                            <p:cond delay="0"/>
                                          </p:stCondLst>
                                        </p:cTn>
                                        <p:tgtEl>
                                          <p:spTgt spid="435202"/>
                                        </p:tgtEl>
                                        <p:attrNameLst>
                                          <p:attrName>style.visibility</p:attrName>
                                        </p:attrNameLst>
                                      </p:cBhvr>
                                      <p:to>
                                        <p:strVal val="visible"/>
                                      </p:to>
                                    </p:set>
                                    <p:animEffect transition="in" filter="blinds(horizontal)">
                                      <p:cBhvr>
                                        <p:cTn id="33" dur="500"/>
                                        <p:tgtEl>
                                          <p:spTgt spid="435202"/>
                                        </p:tgtEl>
                                      </p:cBhvr>
                                    </p:animEffect>
                                  </p:childTnLst>
                                </p:cTn>
                              </p:par>
                            </p:childTnLst>
                          </p:cTn>
                        </p:par>
                        <p:par>
                          <p:cTn id="34" fill="hold">
                            <p:stCondLst>
                              <p:cond delay="1000"/>
                            </p:stCondLst>
                            <p:childTnLst>
                              <p:par>
                                <p:cTn id="35" presetID="3" presetClass="entr" presetSubtype="10" fill="hold" grpId="0" nodeType="afterEffect">
                                  <p:stCondLst>
                                    <p:cond delay="0"/>
                                  </p:stCondLst>
                                  <p:childTnLst>
                                    <p:set>
                                      <p:cBhvr>
                                        <p:cTn id="36" dur="1" fill="hold">
                                          <p:stCondLst>
                                            <p:cond delay="0"/>
                                          </p:stCondLst>
                                        </p:cTn>
                                        <p:tgtEl>
                                          <p:spTgt spid="435231"/>
                                        </p:tgtEl>
                                        <p:attrNameLst>
                                          <p:attrName>style.visibility</p:attrName>
                                        </p:attrNameLst>
                                      </p:cBhvr>
                                      <p:to>
                                        <p:strVal val="visible"/>
                                      </p:to>
                                    </p:set>
                                    <p:animEffect transition="in" filter="blinds(horizontal)">
                                      <p:cBhvr>
                                        <p:cTn id="37" dur="500"/>
                                        <p:tgtEl>
                                          <p:spTgt spid="435231"/>
                                        </p:tgtEl>
                                      </p:cBhvr>
                                    </p:animEffect>
                                  </p:childTnLst>
                                </p:cTn>
                              </p:par>
                            </p:childTnLst>
                          </p:cTn>
                        </p:par>
                        <p:par>
                          <p:cTn id="38" fill="hold">
                            <p:stCondLst>
                              <p:cond delay="1500"/>
                            </p:stCondLst>
                            <p:childTnLst>
                              <p:par>
                                <p:cTn id="39" presetID="3" presetClass="entr" presetSubtype="10" fill="hold" grpId="0" nodeType="afterEffect">
                                  <p:stCondLst>
                                    <p:cond delay="0"/>
                                  </p:stCondLst>
                                  <p:childTnLst>
                                    <p:set>
                                      <p:cBhvr>
                                        <p:cTn id="40" dur="1" fill="hold">
                                          <p:stCondLst>
                                            <p:cond delay="0"/>
                                          </p:stCondLst>
                                        </p:cTn>
                                        <p:tgtEl>
                                          <p:spTgt spid="435225"/>
                                        </p:tgtEl>
                                        <p:attrNameLst>
                                          <p:attrName>style.visibility</p:attrName>
                                        </p:attrNameLst>
                                      </p:cBhvr>
                                      <p:to>
                                        <p:strVal val="visible"/>
                                      </p:to>
                                    </p:set>
                                    <p:animEffect transition="in" filter="blinds(horizontal)">
                                      <p:cBhvr>
                                        <p:cTn id="41" dur="500"/>
                                        <p:tgtEl>
                                          <p:spTgt spid="435225"/>
                                        </p:tgtEl>
                                      </p:cBhvr>
                                    </p:animEffect>
                                  </p:childTnLst>
                                </p:cTn>
                              </p:par>
                            </p:childTnLst>
                          </p:cTn>
                        </p:par>
                        <p:par>
                          <p:cTn id="42" fill="hold">
                            <p:stCondLst>
                              <p:cond delay="2000"/>
                            </p:stCondLst>
                            <p:childTnLst>
                              <p:par>
                                <p:cTn id="43" presetID="3" presetClass="entr" presetSubtype="10" fill="hold" grpId="0" nodeType="afterEffect">
                                  <p:stCondLst>
                                    <p:cond delay="0"/>
                                  </p:stCondLst>
                                  <p:childTnLst>
                                    <p:set>
                                      <p:cBhvr>
                                        <p:cTn id="44" dur="1" fill="hold">
                                          <p:stCondLst>
                                            <p:cond delay="0"/>
                                          </p:stCondLst>
                                        </p:cTn>
                                        <p:tgtEl>
                                          <p:spTgt spid="435224"/>
                                        </p:tgtEl>
                                        <p:attrNameLst>
                                          <p:attrName>style.visibility</p:attrName>
                                        </p:attrNameLst>
                                      </p:cBhvr>
                                      <p:to>
                                        <p:strVal val="visible"/>
                                      </p:to>
                                    </p:set>
                                    <p:animEffect transition="in" filter="blinds(horizontal)">
                                      <p:cBhvr>
                                        <p:cTn id="45" dur="500"/>
                                        <p:tgtEl>
                                          <p:spTgt spid="435224"/>
                                        </p:tgtEl>
                                      </p:cBhvr>
                                    </p:animEffect>
                                  </p:childTnLst>
                                </p:cTn>
                              </p:par>
                            </p:childTnLst>
                          </p:cTn>
                        </p:par>
                        <p:par>
                          <p:cTn id="46" fill="hold">
                            <p:stCondLst>
                              <p:cond delay="2500"/>
                            </p:stCondLst>
                            <p:childTnLst>
                              <p:par>
                                <p:cTn id="47" presetID="3" presetClass="entr" presetSubtype="10" fill="hold" grpId="0" nodeType="afterEffect">
                                  <p:stCondLst>
                                    <p:cond delay="0"/>
                                  </p:stCondLst>
                                  <p:childTnLst>
                                    <p:set>
                                      <p:cBhvr>
                                        <p:cTn id="48" dur="1" fill="hold">
                                          <p:stCondLst>
                                            <p:cond delay="0"/>
                                          </p:stCondLst>
                                        </p:cTn>
                                        <p:tgtEl>
                                          <p:spTgt spid="435223"/>
                                        </p:tgtEl>
                                        <p:attrNameLst>
                                          <p:attrName>style.visibility</p:attrName>
                                        </p:attrNameLst>
                                      </p:cBhvr>
                                      <p:to>
                                        <p:strVal val="visible"/>
                                      </p:to>
                                    </p:set>
                                    <p:animEffect transition="in" filter="blinds(horizontal)">
                                      <p:cBhvr>
                                        <p:cTn id="49" dur="500"/>
                                        <p:tgtEl>
                                          <p:spTgt spid="435223"/>
                                        </p:tgtEl>
                                      </p:cBhvr>
                                    </p:animEffect>
                                  </p:childTnLst>
                                </p:cTn>
                              </p:par>
                            </p:childTnLst>
                          </p:cTn>
                        </p:par>
                        <p:par>
                          <p:cTn id="50" fill="hold">
                            <p:stCondLst>
                              <p:cond delay="3000"/>
                            </p:stCondLst>
                            <p:childTnLst>
                              <p:par>
                                <p:cTn id="51" presetID="3" presetClass="entr" presetSubtype="10" fill="hold" grpId="0" nodeType="afterEffect">
                                  <p:stCondLst>
                                    <p:cond delay="0"/>
                                  </p:stCondLst>
                                  <p:childTnLst>
                                    <p:set>
                                      <p:cBhvr>
                                        <p:cTn id="52" dur="1" fill="hold">
                                          <p:stCondLst>
                                            <p:cond delay="0"/>
                                          </p:stCondLst>
                                        </p:cTn>
                                        <p:tgtEl>
                                          <p:spTgt spid="435222"/>
                                        </p:tgtEl>
                                        <p:attrNameLst>
                                          <p:attrName>style.visibility</p:attrName>
                                        </p:attrNameLst>
                                      </p:cBhvr>
                                      <p:to>
                                        <p:strVal val="visible"/>
                                      </p:to>
                                    </p:set>
                                    <p:animEffect transition="in" filter="blinds(horizontal)">
                                      <p:cBhvr>
                                        <p:cTn id="53" dur="500"/>
                                        <p:tgtEl>
                                          <p:spTgt spid="435222"/>
                                        </p:tgtEl>
                                      </p:cBhvr>
                                    </p:animEffect>
                                  </p:childTnLst>
                                </p:cTn>
                              </p:par>
                            </p:childTnLst>
                          </p:cTn>
                        </p:par>
                        <p:par>
                          <p:cTn id="54" fill="hold">
                            <p:stCondLst>
                              <p:cond delay="3500"/>
                            </p:stCondLst>
                            <p:childTnLst>
                              <p:par>
                                <p:cTn id="55" presetID="3" presetClass="entr" presetSubtype="10" fill="hold" grpId="0" nodeType="afterEffect">
                                  <p:stCondLst>
                                    <p:cond delay="0"/>
                                  </p:stCondLst>
                                  <p:childTnLst>
                                    <p:set>
                                      <p:cBhvr>
                                        <p:cTn id="56" dur="1" fill="hold">
                                          <p:stCondLst>
                                            <p:cond delay="0"/>
                                          </p:stCondLst>
                                        </p:cTn>
                                        <p:tgtEl>
                                          <p:spTgt spid="435218"/>
                                        </p:tgtEl>
                                        <p:attrNameLst>
                                          <p:attrName>style.visibility</p:attrName>
                                        </p:attrNameLst>
                                      </p:cBhvr>
                                      <p:to>
                                        <p:strVal val="visible"/>
                                      </p:to>
                                    </p:set>
                                    <p:animEffect transition="in" filter="blinds(horizontal)">
                                      <p:cBhvr>
                                        <p:cTn id="57" dur="500"/>
                                        <p:tgtEl>
                                          <p:spTgt spid="435218"/>
                                        </p:tgtEl>
                                      </p:cBhvr>
                                    </p:animEffect>
                                  </p:childTnLst>
                                </p:cTn>
                              </p:par>
                            </p:childTnLst>
                          </p:cTn>
                        </p:par>
                        <p:par>
                          <p:cTn id="58" fill="hold">
                            <p:stCondLst>
                              <p:cond delay="4000"/>
                            </p:stCondLst>
                            <p:childTnLst>
                              <p:par>
                                <p:cTn id="59" presetID="3" presetClass="entr" presetSubtype="10" fill="hold" grpId="0" nodeType="afterEffect">
                                  <p:stCondLst>
                                    <p:cond delay="0"/>
                                  </p:stCondLst>
                                  <p:childTnLst>
                                    <p:set>
                                      <p:cBhvr>
                                        <p:cTn id="60" dur="1" fill="hold">
                                          <p:stCondLst>
                                            <p:cond delay="0"/>
                                          </p:stCondLst>
                                        </p:cTn>
                                        <p:tgtEl>
                                          <p:spTgt spid="435221"/>
                                        </p:tgtEl>
                                        <p:attrNameLst>
                                          <p:attrName>style.visibility</p:attrName>
                                        </p:attrNameLst>
                                      </p:cBhvr>
                                      <p:to>
                                        <p:strVal val="visible"/>
                                      </p:to>
                                    </p:set>
                                    <p:animEffect transition="in" filter="blinds(horizontal)">
                                      <p:cBhvr>
                                        <p:cTn id="61" dur="500"/>
                                        <p:tgtEl>
                                          <p:spTgt spid="435221"/>
                                        </p:tgtEl>
                                      </p:cBhvr>
                                    </p:animEffect>
                                  </p:childTnLst>
                                </p:cTn>
                              </p:par>
                            </p:childTnLst>
                          </p:cTn>
                        </p:par>
                        <p:par>
                          <p:cTn id="62" fill="hold">
                            <p:stCondLst>
                              <p:cond delay="4500"/>
                            </p:stCondLst>
                            <p:childTnLst>
                              <p:par>
                                <p:cTn id="63" presetID="3" presetClass="entr" presetSubtype="10" fill="hold" grpId="0" nodeType="afterEffect">
                                  <p:stCondLst>
                                    <p:cond delay="0"/>
                                  </p:stCondLst>
                                  <p:childTnLst>
                                    <p:set>
                                      <p:cBhvr>
                                        <p:cTn id="64" dur="1" fill="hold">
                                          <p:stCondLst>
                                            <p:cond delay="0"/>
                                          </p:stCondLst>
                                        </p:cTn>
                                        <p:tgtEl>
                                          <p:spTgt spid="435220"/>
                                        </p:tgtEl>
                                        <p:attrNameLst>
                                          <p:attrName>style.visibility</p:attrName>
                                        </p:attrNameLst>
                                      </p:cBhvr>
                                      <p:to>
                                        <p:strVal val="visible"/>
                                      </p:to>
                                    </p:set>
                                    <p:animEffect transition="in" filter="blinds(horizontal)">
                                      <p:cBhvr>
                                        <p:cTn id="65" dur="500"/>
                                        <p:tgtEl>
                                          <p:spTgt spid="435220"/>
                                        </p:tgtEl>
                                      </p:cBhvr>
                                    </p:animEffect>
                                  </p:childTnLst>
                                </p:cTn>
                              </p:par>
                            </p:childTnLst>
                          </p:cTn>
                        </p:par>
                        <p:par>
                          <p:cTn id="66" fill="hold">
                            <p:stCondLst>
                              <p:cond delay="5000"/>
                            </p:stCondLst>
                            <p:childTnLst>
                              <p:par>
                                <p:cTn id="67" presetID="3" presetClass="entr" presetSubtype="10" fill="hold" grpId="0" nodeType="afterEffect">
                                  <p:stCondLst>
                                    <p:cond delay="0"/>
                                  </p:stCondLst>
                                  <p:childTnLst>
                                    <p:set>
                                      <p:cBhvr>
                                        <p:cTn id="68" dur="1" fill="hold">
                                          <p:stCondLst>
                                            <p:cond delay="0"/>
                                          </p:stCondLst>
                                        </p:cTn>
                                        <p:tgtEl>
                                          <p:spTgt spid="435211"/>
                                        </p:tgtEl>
                                        <p:attrNameLst>
                                          <p:attrName>style.visibility</p:attrName>
                                        </p:attrNameLst>
                                      </p:cBhvr>
                                      <p:to>
                                        <p:strVal val="visible"/>
                                      </p:to>
                                    </p:set>
                                    <p:animEffect transition="in" filter="blinds(horizontal)">
                                      <p:cBhvr>
                                        <p:cTn id="69" dur="500"/>
                                        <p:tgtEl>
                                          <p:spTgt spid="435211"/>
                                        </p:tgtEl>
                                      </p:cBhvr>
                                    </p:animEffect>
                                  </p:childTnLst>
                                </p:cTn>
                              </p:par>
                            </p:childTnLst>
                          </p:cTn>
                        </p:par>
                        <p:par>
                          <p:cTn id="70" fill="hold">
                            <p:stCondLst>
                              <p:cond delay="5500"/>
                            </p:stCondLst>
                            <p:childTnLst>
                              <p:par>
                                <p:cTn id="71" presetID="3" presetClass="entr" presetSubtype="10" fill="hold" grpId="0" nodeType="afterEffect">
                                  <p:stCondLst>
                                    <p:cond delay="0"/>
                                  </p:stCondLst>
                                  <p:childTnLst>
                                    <p:set>
                                      <p:cBhvr>
                                        <p:cTn id="72" dur="1" fill="hold">
                                          <p:stCondLst>
                                            <p:cond delay="0"/>
                                          </p:stCondLst>
                                        </p:cTn>
                                        <p:tgtEl>
                                          <p:spTgt spid="435212"/>
                                        </p:tgtEl>
                                        <p:attrNameLst>
                                          <p:attrName>style.visibility</p:attrName>
                                        </p:attrNameLst>
                                      </p:cBhvr>
                                      <p:to>
                                        <p:strVal val="visible"/>
                                      </p:to>
                                    </p:set>
                                    <p:animEffect transition="in" filter="blinds(horizontal)">
                                      <p:cBhvr>
                                        <p:cTn id="73" dur="500"/>
                                        <p:tgtEl>
                                          <p:spTgt spid="435212"/>
                                        </p:tgtEl>
                                      </p:cBhvr>
                                    </p:animEffect>
                                  </p:childTnLst>
                                </p:cTn>
                              </p:par>
                            </p:childTnLst>
                          </p:cTn>
                        </p:par>
                        <p:par>
                          <p:cTn id="74" fill="hold">
                            <p:stCondLst>
                              <p:cond delay="6000"/>
                            </p:stCondLst>
                            <p:childTnLst>
                              <p:par>
                                <p:cTn id="75" presetID="3" presetClass="entr" presetSubtype="10" fill="hold" grpId="0" nodeType="afterEffect">
                                  <p:stCondLst>
                                    <p:cond delay="0"/>
                                  </p:stCondLst>
                                  <p:childTnLst>
                                    <p:set>
                                      <p:cBhvr>
                                        <p:cTn id="76" dur="1" fill="hold">
                                          <p:stCondLst>
                                            <p:cond delay="0"/>
                                          </p:stCondLst>
                                        </p:cTn>
                                        <p:tgtEl>
                                          <p:spTgt spid="435213"/>
                                        </p:tgtEl>
                                        <p:attrNameLst>
                                          <p:attrName>style.visibility</p:attrName>
                                        </p:attrNameLst>
                                      </p:cBhvr>
                                      <p:to>
                                        <p:strVal val="visible"/>
                                      </p:to>
                                    </p:set>
                                    <p:animEffect transition="in" filter="blinds(horizontal)">
                                      <p:cBhvr>
                                        <p:cTn id="77" dur="500"/>
                                        <p:tgtEl>
                                          <p:spTgt spid="435213"/>
                                        </p:tgtEl>
                                      </p:cBhvr>
                                    </p:animEffect>
                                  </p:childTnLst>
                                </p:cTn>
                              </p:par>
                            </p:childTnLst>
                          </p:cTn>
                        </p:par>
                        <p:par>
                          <p:cTn id="78" fill="hold">
                            <p:stCondLst>
                              <p:cond delay="6500"/>
                            </p:stCondLst>
                            <p:childTnLst>
                              <p:par>
                                <p:cTn id="79" presetID="3" presetClass="entr" presetSubtype="10" fill="hold" grpId="0" nodeType="afterEffect">
                                  <p:stCondLst>
                                    <p:cond delay="0"/>
                                  </p:stCondLst>
                                  <p:childTnLst>
                                    <p:set>
                                      <p:cBhvr>
                                        <p:cTn id="80" dur="1" fill="hold">
                                          <p:stCondLst>
                                            <p:cond delay="0"/>
                                          </p:stCondLst>
                                        </p:cTn>
                                        <p:tgtEl>
                                          <p:spTgt spid="435214"/>
                                        </p:tgtEl>
                                        <p:attrNameLst>
                                          <p:attrName>style.visibility</p:attrName>
                                        </p:attrNameLst>
                                      </p:cBhvr>
                                      <p:to>
                                        <p:strVal val="visible"/>
                                      </p:to>
                                    </p:set>
                                    <p:animEffect transition="in" filter="blinds(horizontal)">
                                      <p:cBhvr>
                                        <p:cTn id="81" dur="500"/>
                                        <p:tgtEl>
                                          <p:spTgt spid="435214"/>
                                        </p:tgtEl>
                                      </p:cBhvr>
                                    </p:animEffect>
                                  </p:childTnLst>
                                </p:cTn>
                              </p:par>
                            </p:childTnLst>
                          </p:cTn>
                        </p:par>
                        <p:par>
                          <p:cTn id="82" fill="hold">
                            <p:stCondLst>
                              <p:cond delay="7000"/>
                            </p:stCondLst>
                            <p:childTnLst>
                              <p:par>
                                <p:cTn id="83" presetID="3" presetClass="entr" presetSubtype="10" fill="hold" grpId="0" nodeType="afterEffect">
                                  <p:stCondLst>
                                    <p:cond delay="0"/>
                                  </p:stCondLst>
                                  <p:childTnLst>
                                    <p:set>
                                      <p:cBhvr>
                                        <p:cTn id="84" dur="1" fill="hold">
                                          <p:stCondLst>
                                            <p:cond delay="0"/>
                                          </p:stCondLst>
                                        </p:cTn>
                                        <p:tgtEl>
                                          <p:spTgt spid="435215"/>
                                        </p:tgtEl>
                                        <p:attrNameLst>
                                          <p:attrName>style.visibility</p:attrName>
                                        </p:attrNameLst>
                                      </p:cBhvr>
                                      <p:to>
                                        <p:strVal val="visible"/>
                                      </p:to>
                                    </p:set>
                                    <p:animEffect transition="in" filter="blinds(horizontal)">
                                      <p:cBhvr>
                                        <p:cTn id="85" dur="500"/>
                                        <p:tgtEl>
                                          <p:spTgt spid="435215"/>
                                        </p:tgtEl>
                                      </p:cBhvr>
                                    </p:animEffect>
                                  </p:childTnLst>
                                </p:cTn>
                              </p:par>
                            </p:childTnLst>
                          </p:cTn>
                        </p:par>
                        <p:par>
                          <p:cTn id="86" fill="hold">
                            <p:stCondLst>
                              <p:cond delay="7500"/>
                            </p:stCondLst>
                            <p:childTnLst>
                              <p:par>
                                <p:cTn id="87" presetID="3" presetClass="entr" presetSubtype="10" fill="hold" grpId="0" nodeType="afterEffect">
                                  <p:stCondLst>
                                    <p:cond delay="0"/>
                                  </p:stCondLst>
                                  <p:childTnLst>
                                    <p:set>
                                      <p:cBhvr>
                                        <p:cTn id="88" dur="1" fill="hold">
                                          <p:stCondLst>
                                            <p:cond delay="0"/>
                                          </p:stCondLst>
                                        </p:cTn>
                                        <p:tgtEl>
                                          <p:spTgt spid="435217"/>
                                        </p:tgtEl>
                                        <p:attrNameLst>
                                          <p:attrName>style.visibility</p:attrName>
                                        </p:attrNameLst>
                                      </p:cBhvr>
                                      <p:to>
                                        <p:strVal val="visible"/>
                                      </p:to>
                                    </p:set>
                                    <p:animEffect transition="in" filter="blinds(horizontal)">
                                      <p:cBhvr>
                                        <p:cTn id="89" dur="500"/>
                                        <p:tgtEl>
                                          <p:spTgt spid="435217"/>
                                        </p:tgtEl>
                                      </p:cBhvr>
                                    </p:animEffect>
                                  </p:childTnLst>
                                </p:cTn>
                              </p:par>
                            </p:childTnLst>
                          </p:cTn>
                        </p:par>
                        <p:par>
                          <p:cTn id="90" fill="hold">
                            <p:stCondLst>
                              <p:cond delay="8000"/>
                            </p:stCondLst>
                            <p:childTnLst>
                              <p:par>
                                <p:cTn id="91" presetID="3" presetClass="entr" presetSubtype="10" fill="hold" grpId="0" nodeType="afterEffect">
                                  <p:stCondLst>
                                    <p:cond delay="0"/>
                                  </p:stCondLst>
                                  <p:childTnLst>
                                    <p:set>
                                      <p:cBhvr>
                                        <p:cTn id="92" dur="1" fill="hold">
                                          <p:stCondLst>
                                            <p:cond delay="0"/>
                                          </p:stCondLst>
                                        </p:cTn>
                                        <p:tgtEl>
                                          <p:spTgt spid="435210"/>
                                        </p:tgtEl>
                                        <p:attrNameLst>
                                          <p:attrName>style.visibility</p:attrName>
                                        </p:attrNameLst>
                                      </p:cBhvr>
                                      <p:to>
                                        <p:strVal val="visible"/>
                                      </p:to>
                                    </p:set>
                                    <p:animEffect transition="in" filter="blinds(horizontal)">
                                      <p:cBhvr>
                                        <p:cTn id="93" dur="500"/>
                                        <p:tgtEl>
                                          <p:spTgt spid="435210"/>
                                        </p:tgtEl>
                                      </p:cBhvr>
                                    </p:animEffect>
                                  </p:childTnLst>
                                </p:cTn>
                              </p:par>
                            </p:childTnLst>
                          </p:cTn>
                        </p:par>
                        <p:par>
                          <p:cTn id="94" fill="hold">
                            <p:stCondLst>
                              <p:cond delay="8500"/>
                            </p:stCondLst>
                            <p:childTnLst>
                              <p:par>
                                <p:cTn id="95" presetID="3" presetClass="entr" presetSubtype="10" fill="hold" grpId="0" nodeType="afterEffect">
                                  <p:stCondLst>
                                    <p:cond delay="0"/>
                                  </p:stCondLst>
                                  <p:childTnLst>
                                    <p:set>
                                      <p:cBhvr>
                                        <p:cTn id="96" dur="1" fill="hold">
                                          <p:stCondLst>
                                            <p:cond delay="0"/>
                                          </p:stCondLst>
                                        </p:cTn>
                                        <p:tgtEl>
                                          <p:spTgt spid="435216"/>
                                        </p:tgtEl>
                                        <p:attrNameLst>
                                          <p:attrName>style.visibility</p:attrName>
                                        </p:attrNameLst>
                                      </p:cBhvr>
                                      <p:to>
                                        <p:strVal val="visible"/>
                                      </p:to>
                                    </p:set>
                                    <p:animEffect transition="in" filter="blinds(horizontal)">
                                      <p:cBhvr>
                                        <p:cTn id="97" dur="500"/>
                                        <p:tgtEl>
                                          <p:spTgt spid="435216"/>
                                        </p:tgtEl>
                                      </p:cBhvr>
                                    </p:animEffect>
                                  </p:childTnLst>
                                </p:cTn>
                              </p:par>
                            </p:childTnLst>
                          </p:cTn>
                        </p:par>
                        <p:par>
                          <p:cTn id="98" fill="hold">
                            <p:stCondLst>
                              <p:cond delay="9000"/>
                            </p:stCondLst>
                            <p:childTnLst>
                              <p:par>
                                <p:cTn id="99" presetID="3" presetClass="entr" presetSubtype="10" fill="hold" grpId="0" nodeType="afterEffect">
                                  <p:stCondLst>
                                    <p:cond delay="0"/>
                                  </p:stCondLst>
                                  <p:childTnLst>
                                    <p:set>
                                      <p:cBhvr>
                                        <p:cTn id="100" dur="1" fill="hold">
                                          <p:stCondLst>
                                            <p:cond delay="0"/>
                                          </p:stCondLst>
                                        </p:cTn>
                                        <p:tgtEl>
                                          <p:spTgt spid="435209"/>
                                        </p:tgtEl>
                                        <p:attrNameLst>
                                          <p:attrName>style.visibility</p:attrName>
                                        </p:attrNameLst>
                                      </p:cBhvr>
                                      <p:to>
                                        <p:strVal val="visible"/>
                                      </p:to>
                                    </p:set>
                                    <p:animEffect transition="in" filter="blinds(horizontal)">
                                      <p:cBhvr>
                                        <p:cTn id="101" dur="500"/>
                                        <p:tgtEl>
                                          <p:spTgt spid="435209"/>
                                        </p:tgtEl>
                                      </p:cBhvr>
                                    </p:animEffect>
                                  </p:childTnLst>
                                </p:cTn>
                              </p:par>
                            </p:childTnLst>
                          </p:cTn>
                        </p:par>
                        <p:par>
                          <p:cTn id="102" fill="hold">
                            <p:stCondLst>
                              <p:cond delay="9500"/>
                            </p:stCondLst>
                            <p:childTnLst>
                              <p:par>
                                <p:cTn id="103" presetID="3" presetClass="entr" presetSubtype="10" fill="hold" grpId="0" nodeType="afterEffect">
                                  <p:stCondLst>
                                    <p:cond delay="0"/>
                                  </p:stCondLst>
                                  <p:childTnLst>
                                    <p:set>
                                      <p:cBhvr>
                                        <p:cTn id="104" dur="1" fill="hold">
                                          <p:stCondLst>
                                            <p:cond delay="0"/>
                                          </p:stCondLst>
                                        </p:cTn>
                                        <p:tgtEl>
                                          <p:spTgt spid="435208"/>
                                        </p:tgtEl>
                                        <p:attrNameLst>
                                          <p:attrName>style.visibility</p:attrName>
                                        </p:attrNameLst>
                                      </p:cBhvr>
                                      <p:to>
                                        <p:strVal val="visible"/>
                                      </p:to>
                                    </p:set>
                                    <p:animEffect transition="in" filter="blinds(horizontal)">
                                      <p:cBhvr>
                                        <p:cTn id="105" dur="500"/>
                                        <p:tgtEl>
                                          <p:spTgt spid="435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02" grpId="0" animBg="1"/>
      <p:bldP spid="435204" grpId="0" animBg="1" autoUpdateAnimBg="0"/>
      <p:bldP spid="435205" grpId="0" animBg="1" autoUpdateAnimBg="0"/>
      <p:bldP spid="435207" grpId="0" animBg="1" autoUpdateAnimBg="0"/>
      <p:bldP spid="435208" grpId="0" animBg="1" autoUpdateAnimBg="0"/>
      <p:bldP spid="435209" grpId="0" animBg="1" autoUpdateAnimBg="0"/>
      <p:bldP spid="435210" grpId="0" animBg="1" autoUpdateAnimBg="0"/>
      <p:bldP spid="435211" grpId="0" animBg="1"/>
      <p:bldP spid="435212" grpId="0" animBg="1"/>
      <p:bldP spid="435213" grpId="0" animBg="1"/>
      <p:bldP spid="435214" grpId="0" animBg="1"/>
      <p:bldP spid="435215" grpId="0" animBg="1"/>
      <p:bldP spid="435216" grpId="0" animBg="1" autoUpdateAnimBg="0"/>
      <p:bldP spid="435217" grpId="0" animBg="1"/>
      <p:bldP spid="435218" grpId="0" animBg="1" autoUpdateAnimBg="0"/>
      <p:bldP spid="435219" grpId="0" animBg="1" autoUpdateAnimBg="0"/>
      <p:bldP spid="435220" grpId="0" animBg="1" autoUpdateAnimBg="0"/>
      <p:bldP spid="435221" grpId="0" animBg="1" autoUpdateAnimBg="0"/>
      <p:bldP spid="435222" grpId="0" animBg="1" autoUpdateAnimBg="0"/>
      <p:bldP spid="435223" grpId="0" animBg="1" autoUpdateAnimBg="0"/>
      <p:bldP spid="435224" grpId="0" animBg="1" autoUpdateAnimBg="0"/>
      <p:bldP spid="435225" grpId="0" animBg="1" autoUpdateAnimBg="0"/>
      <p:bldP spid="435231" grpId="0" animBg="1"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2"/>
          <p:cNvSpPr>
            <a:spLocks noGrp="1" noChangeArrowheads="1"/>
          </p:cNvSpPr>
          <p:nvPr>
            <p:ph type="title"/>
          </p:nvPr>
        </p:nvSpPr>
        <p:spPr>
          <a:xfrm>
            <a:off x="533400" y="0"/>
            <a:ext cx="7924800" cy="685800"/>
          </a:xfrm>
        </p:spPr>
        <p:txBody>
          <a:bodyPr>
            <a:normAutofit fontScale="90000"/>
          </a:bodyPr>
          <a:lstStyle/>
          <a:p>
            <a:pPr eaLnBrk="1" hangingPunct="1"/>
            <a:r>
              <a:rPr lang="ru-RU" sz="3000" b="1" smtClean="0">
                <a:solidFill>
                  <a:srgbClr val="CC0000"/>
                </a:solidFill>
              </a:rPr>
              <a:t>Порядок организации ТЗИ на этапе определения задач защиты</a:t>
            </a:r>
          </a:p>
        </p:txBody>
      </p:sp>
      <p:sp>
        <p:nvSpPr>
          <p:cNvPr id="69634" name="Дата 2"/>
          <p:cNvSpPr>
            <a:spLocks noGrp="1"/>
          </p:cNvSpPr>
          <p:nvPr>
            <p:ph type="dt" sz="half" idx="10"/>
          </p:nvPr>
        </p:nvSpPr>
        <p:spPr>
          <a:noFill/>
        </p:spPr>
        <p:txBody>
          <a:bodyPr/>
          <a:lstStyle/>
          <a:p>
            <a:fld id="{CB8B520C-6F79-41AC-8E8E-440B49D6BB5E}" type="datetime1">
              <a:rPr lang="ru-RU" smtClean="0">
                <a:solidFill>
                  <a:prstClr val="black">
                    <a:tint val="75000"/>
                  </a:prstClr>
                </a:solidFill>
              </a:rPr>
              <a:pPr/>
              <a:t>23.11.2024</a:t>
            </a:fld>
            <a:endParaRPr lang="ru-RU" smtClean="0">
              <a:solidFill>
                <a:prstClr val="black">
                  <a:tint val="75000"/>
                </a:prstClr>
              </a:solidFill>
            </a:endParaRPr>
          </a:p>
        </p:txBody>
      </p:sp>
      <p:sp>
        <p:nvSpPr>
          <p:cNvPr id="69635" name="Номер слайда 4"/>
          <p:cNvSpPr>
            <a:spLocks noGrp="1"/>
          </p:cNvSpPr>
          <p:nvPr>
            <p:ph type="sldNum" sz="quarter" idx="12"/>
          </p:nvPr>
        </p:nvSpPr>
        <p:spPr>
          <a:noFill/>
        </p:spPr>
        <p:txBody>
          <a:bodyPr/>
          <a:lstStyle/>
          <a:p>
            <a:fld id="{0F8D48D9-BD5E-4E35-B69D-0F8993B66B89}" type="slidenum">
              <a:rPr lang="ru-RU" smtClean="0">
                <a:solidFill>
                  <a:prstClr val="black">
                    <a:tint val="75000"/>
                  </a:prstClr>
                </a:solidFill>
              </a:rPr>
              <a:pPr/>
              <a:t>88</a:t>
            </a:fld>
            <a:endParaRPr lang="ru-RU" smtClean="0">
              <a:solidFill>
                <a:prstClr val="black">
                  <a:tint val="75000"/>
                </a:prstClr>
              </a:solidFill>
            </a:endParaRPr>
          </a:p>
        </p:txBody>
      </p:sp>
      <p:sp>
        <p:nvSpPr>
          <p:cNvPr id="69637" name="Text Box 3"/>
          <p:cNvSpPr txBox="1">
            <a:spLocks noChangeArrowheads="1"/>
          </p:cNvSpPr>
          <p:nvPr/>
        </p:nvSpPr>
        <p:spPr bwMode="ltGray">
          <a:xfrm>
            <a:off x="250825" y="908050"/>
            <a:ext cx="3124200" cy="711200"/>
          </a:xfrm>
          <a:prstGeom prst="rect">
            <a:avLst/>
          </a:prstGeom>
          <a:gradFill rotWithShape="0">
            <a:gsLst>
              <a:gs pos="0">
                <a:srgbClr val="FF0000"/>
              </a:gs>
              <a:gs pos="100000">
                <a:srgbClr val="760000"/>
              </a:gs>
            </a:gsLst>
            <a:lin ang="5400000" scaled="1"/>
          </a:gradFill>
          <a:ln w="9525">
            <a:solidFill>
              <a:schemeClr val="tx1"/>
            </a:solidFill>
            <a:miter lim="800000"/>
            <a:headEnd/>
            <a:tailEnd/>
          </a:ln>
        </p:spPr>
        <p:txBody>
          <a:bodyPr>
            <a:spAutoFit/>
          </a:bodyPr>
          <a:lstStyle/>
          <a:p>
            <a:pPr algn="ctr" fontAlgn="auto">
              <a:spcBef>
                <a:spcPct val="50000"/>
              </a:spcBef>
              <a:spcAft>
                <a:spcPts val="0"/>
              </a:spcAft>
            </a:pPr>
            <a:r>
              <a:rPr lang="ru-RU" sz="2000">
                <a:solidFill>
                  <a:prstClr val="white"/>
                </a:solidFill>
                <a:latin typeface="Calibri"/>
                <a:cs typeface="+mn-cs"/>
              </a:rPr>
              <a:t>Формулирование целей и задач защиты</a:t>
            </a:r>
          </a:p>
        </p:txBody>
      </p:sp>
      <p:sp>
        <p:nvSpPr>
          <p:cNvPr id="69638" name="Text Box 4"/>
          <p:cNvSpPr txBox="1">
            <a:spLocks noChangeArrowheads="1"/>
          </p:cNvSpPr>
          <p:nvPr/>
        </p:nvSpPr>
        <p:spPr bwMode="ltGray">
          <a:xfrm>
            <a:off x="685800" y="2133600"/>
            <a:ext cx="2743200" cy="366713"/>
          </a:xfrm>
          <a:prstGeom prst="rect">
            <a:avLst/>
          </a:prstGeom>
          <a:noFill/>
          <a:ln w="9525">
            <a:noFill/>
            <a:miter lim="800000"/>
            <a:headEnd/>
            <a:tailEnd/>
          </a:ln>
        </p:spPr>
        <p:txBody>
          <a:bodyPr>
            <a:spAutoFit/>
          </a:bodyPr>
          <a:lstStyle/>
          <a:p>
            <a:pPr fontAlgn="auto">
              <a:spcBef>
                <a:spcPct val="50000"/>
              </a:spcBef>
              <a:spcAft>
                <a:spcPts val="0"/>
              </a:spcAft>
            </a:pPr>
            <a:r>
              <a:rPr lang="ru-RU">
                <a:solidFill>
                  <a:srgbClr val="CC0000"/>
                </a:solidFill>
                <a:latin typeface="Calibri"/>
                <a:cs typeface="+mn-cs"/>
              </a:rPr>
              <a:t>Формулирование цели</a:t>
            </a:r>
          </a:p>
        </p:txBody>
      </p:sp>
      <p:sp>
        <p:nvSpPr>
          <p:cNvPr id="69639" name="Line 5"/>
          <p:cNvSpPr>
            <a:spLocks noChangeShapeType="1"/>
          </p:cNvSpPr>
          <p:nvPr/>
        </p:nvSpPr>
        <p:spPr bwMode="ltGray">
          <a:xfrm>
            <a:off x="3048000" y="2362200"/>
            <a:ext cx="304800" cy="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grpSp>
        <p:nvGrpSpPr>
          <p:cNvPr id="2" name="Group 6"/>
          <p:cNvGrpSpPr>
            <a:grpSpLocks/>
          </p:cNvGrpSpPr>
          <p:nvPr/>
        </p:nvGrpSpPr>
        <p:grpSpPr bwMode="auto">
          <a:xfrm>
            <a:off x="3352800" y="1219200"/>
            <a:ext cx="5791200" cy="2108200"/>
            <a:chOff x="2112" y="960"/>
            <a:chExt cx="3648" cy="1656"/>
          </a:xfrm>
        </p:grpSpPr>
        <p:sp>
          <p:nvSpPr>
            <p:cNvPr id="69683" name="Text Box 7"/>
            <p:cNvSpPr txBox="1">
              <a:spLocks noChangeArrowheads="1"/>
            </p:cNvSpPr>
            <p:nvPr/>
          </p:nvSpPr>
          <p:spPr bwMode="ltGray">
            <a:xfrm>
              <a:off x="2640" y="960"/>
              <a:ext cx="1632" cy="264"/>
            </a:xfrm>
            <a:prstGeom prst="rect">
              <a:avLst/>
            </a:prstGeom>
            <a:noFill/>
            <a:ln w="9525">
              <a:noFill/>
              <a:miter lim="800000"/>
              <a:headEnd/>
              <a:tailEnd/>
            </a:ln>
          </p:spPr>
          <p:txBody>
            <a:bodyPr>
              <a:spAutoFit/>
            </a:bodyPr>
            <a:lstStyle/>
            <a:p>
              <a:pPr fontAlgn="auto">
                <a:spcBef>
                  <a:spcPct val="50000"/>
                </a:spcBef>
                <a:spcAft>
                  <a:spcPts val="0"/>
                </a:spcAft>
              </a:pPr>
              <a:r>
                <a:rPr lang="ru-RU" sz="1600">
                  <a:solidFill>
                    <a:srgbClr val="CC0000"/>
                  </a:solidFill>
                  <a:latin typeface="Calibri"/>
                  <a:cs typeface="+mn-cs"/>
                </a:rPr>
                <a:t>Целевые установки</a:t>
              </a:r>
            </a:p>
          </p:txBody>
        </p:sp>
        <p:sp>
          <p:nvSpPr>
            <p:cNvPr id="69684" name="Text Box 8"/>
            <p:cNvSpPr txBox="1">
              <a:spLocks noChangeArrowheads="1"/>
            </p:cNvSpPr>
            <p:nvPr/>
          </p:nvSpPr>
          <p:spPr bwMode="ltGray">
            <a:xfrm>
              <a:off x="2352" y="1248"/>
              <a:ext cx="3264" cy="456"/>
            </a:xfrm>
            <a:prstGeom prst="rect">
              <a:avLst/>
            </a:prstGeom>
            <a:noFill/>
            <a:ln w="9525">
              <a:noFill/>
              <a:miter lim="800000"/>
              <a:headEnd/>
              <a:tailEnd/>
            </a:ln>
          </p:spPr>
          <p:txBody>
            <a:bodyPr>
              <a:spAutoFit/>
            </a:bodyPr>
            <a:lstStyle/>
            <a:p>
              <a:pPr fontAlgn="auto">
                <a:spcBef>
                  <a:spcPct val="50000"/>
                </a:spcBef>
                <a:spcAft>
                  <a:spcPts val="0"/>
                </a:spcAft>
              </a:pPr>
              <a:r>
                <a:rPr lang="ru-RU" sz="1600">
                  <a:solidFill>
                    <a:srgbClr val="CC0000"/>
                  </a:solidFill>
                  <a:latin typeface="Calibri"/>
                  <a:cs typeface="+mn-cs"/>
                </a:rPr>
                <a:t>Предотвращение материального (экономического, финансового) ущерба, трудозатрат</a:t>
              </a:r>
            </a:p>
          </p:txBody>
        </p:sp>
        <p:sp>
          <p:nvSpPr>
            <p:cNvPr id="69685" name="Text Box 9"/>
            <p:cNvSpPr txBox="1">
              <a:spLocks noChangeArrowheads="1"/>
            </p:cNvSpPr>
            <p:nvPr/>
          </p:nvSpPr>
          <p:spPr bwMode="ltGray">
            <a:xfrm>
              <a:off x="2352" y="1632"/>
              <a:ext cx="3408" cy="649"/>
            </a:xfrm>
            <a:prstGeom prst="rect">
              <a:avLst/>
            </a:prstGeom>
            <a:noFill/>
            <a:ln w="9525">
              <a:noFill/>
              <a:miter lim="800000"/>
              <a:headEnd/>
              <a:tailEnd/>
            </a:ln>
          </p:spPr>
          <p:txBody>
            <a:bodyPr>
              <a:spAutoFit/>
            </a:bodyPr>
            <a:lstStyle/>
            <a:p>
              <a:pPr fontAlgn="auto">
                <a:spcBef>
                  <a:spcPct val="50000"/>
                </a:spcBef>
                <a:spcAft>
                  <a:spcPts val="0"/>
                </a:spcAft>
              </a:pPr>
              <a:r>
                <a:rPr lang="ru-RU" sz="1600">
                  <a:solidFill>
                    <a:srgbClr val="CC0000"/>
                  </a:solidFill>
                  <a:latin typeface="Calibri"/>
                  <a:cs typeface="+mn-cs"/>
                </a:rPr>
                <a:t>Обеспечение устойчивого функционирования объекта информатизации, его элементов, программного обеспечения</a:t>
              </a:r>
            </a:p>
          </p:txBody>
        </p:sp>
        <p:sp>
          <p:nvSpPr>
            <p:cNvPr id="69686" name="Text Box 10"/>
            <p:cNvSpPr txBox="1">
              <a:spLocks noChangeArrowheads="1"/>
            </p:cNvSpPr>
            <p:nvPr/>
          </p:nvSpPr>
          <p:spPr bwMode="ltGray">
            <a:xfrm>
              <a:off x="2400" y="2160"/>
              <a:ext cx="3360" cy="456"/>
            </a:xfrm>
            <a:prstGeom prst="rect">
              <a:avLst/>
            </a:prstGeom>
            <a:noFill/>
            <a:ln w="9525">
              <a:noFill/>
              <a:miter lim="800000"/>
              <a:headEnd/>
              <a:tailEnd/>
            </a:ln>
          </p:spPr>
          <p:txBody>
            <a:bodyPr>
              <a:spAutoFit/>
            </a:bodyPr>
            <a:lstStyle/>
            <a:p>
              <a:pPr fontAlgn="auto">
                <a:spcBef>
                  <a:spcPct val="50000"/>
                </a:spcBef>
                <a:spcAft>
                  <a:spcPts val="0"/>
                </a:spcAft>
              </a:pPr>
              <a:r>
                <a:rPr lang="ru-RU" sz="1600">
                  <a:solidFill>
                    <a:srgbClr val="CC0000"/>
                  </a:solidFill>
                  <a:latin typeface="Calibri"/>
                  <a:cs typeface="+mn-cs"/>
                </a:rPr>
                <a:t>Исключение или снижение возможности возникновения, реализации угроз и др.</a:t>
              </a:r>
            </a:p>
          </p:txBody>
        </p:sp>
        <p:sp>
          <p:nvSpPr>
            <p:cNvPr id="69687" name="Line 11"/>
            <p:cNvSpPr>
              <a:spLocks noChangeShapeType="1"/>
            </p:cNvSpPr>
            <p:nvPr/>
          </p:nvSpPr>
          <p:spPr bwMode="ltGray">
            <a:xfrm>
              <a:off x="2112" y="1344"/>
              <a:ext cx="0" cy="912"/>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69688" name="Line 12"/>
            <p:cNvSpPr>
              <a:spLocks noChangeShapeType="1"/>
            </p:cNvSpPr>
            <p:nvPr/>
          </p:nvSpPr>
          <p:spPr bwMode="ltGray">
            <a:xfrm>
              <a:off x="2112" y="1344"/>
              <a:ext cx="240" cy="0"/>
            </a:xfrm>
            <a:prstGeom prst="line">
              <a:avLst/>
            </a:prstGeom>
            <a:noFill/>
            <a:ln w="9525">
              <a:solidFill>
                <a:schemeClr val="tx1"/>
              </a:solidFill>
              <a:miter lim="800000"/>
              <a:headEnd/>
              <a:tailEnd type="triangle" w="med" len="me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69689" name="Line 13"/>
            <p:cNvSpPr>
              <a:spLocks noChangeShapeType="1"/>
            </p:cNvSpPr>
            <p:nvPr/>
          </p:nvSpPr>
          <p:spPr bwMode="ltGray">
            <a:xfrm>
              <a:off x="2112" y="1728"/>
              <a:ext cx="240" cy="0"/>
            </a:xfrm>
            <a:prstGeom prst="line">
              <a:avLst/>
            </a:prstGeom>
            <a:noFill/>
            <a:ln w="9525">
              <a:solidFill>
                <a:schemeClr val="tx1"/>
              </a:solidFill>
              <a:miter lim="800000"/>
              <a:headEnd/>
              <a:tailEnd type="triangle" w="med" len="me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69690" name="Line 14"/>
            <p:cNvSpPr>
              <a:spLocks noChangeShapeType="1"/>
            </p:cNvSpPr>
            <p:nvPr/>
          </p:nvSpPr>
          <p:spPr bwMode="ltGray">
            <a:xfrm>
              <a:off x="2112" y="2256"/>
              <a:ext cx="240" cy="0"/>
            </a:xfrm>
            <a:prstGeom prst="line">
              <a:avLst/>
            </a:prstGeom>
            <a:noFill/>
            <a:ln w="9525">
              <a:solidFill>
                <a:schemeClr val="tx1"/>
              </a:solidFill>
              <a:miter lim="800000"/>
              <a:headEnd/>
              <a:tailEnd type="triangle" w="med" len="med"/>
            </a:ln>
          </p:spPr>
          <p:txBody>
            <a:bodyPr wrap="none"/>
            <a:lstStyle/>
            <a:p>
              <a:pPr fontAlgn="auto">
                <a:spcBef>
                  <a:spcPts val="0"/>
                </a:spcBef>
                <a:spcAft>
                  <a:spcPts val="0"/>
                </a:spcAft>
              </a:pPr>
              <a:endParaRPr lang="ru-RU">
                <a:solidFill>
                  <a:prstClr val="black"/>
                </a:solidFill>
                <a:latin typeface="Calibri"/>
                <a:cs typeface="+mn-cs"/>
              </a:endParaRPr>
            </a:p>
          </p:txBody>
        </p:sp>
      </p:grpSp>
      <p:sp>
        <p:nvSpPr>
          <p:cNvPr id="69641" name="Text Box 15"/>
          <p:cNvSpPr txBox="1">
            <a:spLocks noChangeArrowheads="1"/>
          </p:cNvSpPr>
          <p:nvPr/>
        </p:nvSpPr>
        <p:spPr bwMode="ltGray">
          <a:xfrm>
            <a:off x="685800" y="3886200"/>
            <a:ext cx="1905000" cy="641350"/>
          </a:xfrm>
          <a:prstGeom prst="rect">
            <a:avLst/>
          </a:prstGeom>
          <a:noFill/>
          <a:ln w="9525">
            <a:noFill/>
            <a:miter lim="800000"/>
            <a:headEnd/>
            <a:tailEnd/>
          </a:ln>
        </p:spPr>
        <p:txBody>
          <a:bodyPr>
            <a:spAutoFit/>
          </a:bodyPr>
          <a:lstStyle/>
          <a:p>
            <a:pPr fontAlgn="auto">
              <a:spcBef>
                <a:spcPts val="0"/>
              </a:spcBef>
              <a:spcAft>
                <a:spcPts val="0"/>
              </a:spcAft>
            </a:pPr>
            <a:r>
              <a:rPr lang="ru-RU">
                <a:solidFill>
                  <a:srgbClr val="CC0000"/>
                </a:solidFill>
                <a:latin typeface="Calibri"/>
                <a:cs typeface="+mn-cs"/>
              </a:rPr>
              <a:t>Формулирование </a:t>
            </a:r>
          </a:p>
          <a:p>
            <a:pPr fontAlgn="auto">
              <a:spcBef>
                <a:spcPts val="0"/>
              </a:spcBef>
              <a:spcAft>
                <a:spcPts val="0"/>
              </a:spcAft>
            </a:pPr>
            <a:r>
              <a:rPr lang="ru-RU">
                <a:solidFill>
                  <a:srgbClr val="CC0000"/>
                </a:solidFill>
                <a:latin typeface="Calibri"/>
                <a:cs typeface="+mn-cs"/>
              </a:rPr>
              <a:t>задач защиты</a:t>
            </a:r>
          </a:p>
        </p:txBody>
      </p:sp>
      <p:sp>
        <p:nvSpPr>
          <p:cNvPr id="69642" name="Line 16"/>
          <p:cNvSpPr>
            <a:spLocks noChangeShapeType="1"/>
          </p:cNvSpPr>
          <p:nvPr/>
        </p:nvSpPr>
        <p:spPr bwMode="ltGray">
          <a:xfrm>
            <a:off x="5257800" y="3733800"/>
            <a:ext cx="0" cy="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69643" name="Text Box 17"/>
          <p:cNvSpPr txBox="1">
            <a:spLocks noChangeArrowheads="1"/>
          </p:cNvSpPr>
          <p:nvPr/>
        </p:nvSpPr>
        <p:spPr bwMode="ltGray">
          <a:xfrm>
            <a:off x="5867400" y="3997325"/>
            <a:ext cx="3276600" cy="336550"/>
          </a:xfrm>
          <a:prstGeom prst="rect">
            <a:avLst/>
          </a:prstGeom>
          <a:noFill/>
          <a:ln w="9525">
            <a:noFill/>
            <a:miter lim="800000"/>
            <a:headEnd/>
            <a:tailEnd/>
          </a:ln>
        </p:spPr>
        <p:txBody>
          <a:bodyPr>
            <a:spAutoFit/>
          </a:bodyPr>
          <a:lstStyle/>
          <a:p>
            <a:pPr fontAlgn="auto">
              <a:spcBef>
                <a:spcPct val="50000"/>
              </a:spcBef>
              <a:spcAft>
                <a:spcPts val="0"/>
              </a:spcAft>
            </a:pPr>
            <a:r>
              <a:rPr lang="ru-RU" sz="1600">
                <a:solidFill>
                  <a:srgbClr val="CC0000"/>
                </a:solidFill>
                <a:latin typeface="Calibri"/>
                <a:cs typeface="+mn-cs"/>
              </a:rPr>
              <a:t>По угрозам и т.д.</a:t>
            </a:r>
          </a:p>
        </p:txBody>
      </p:sp>
      <p:grpSp>
        <p:nvGrpSpPr>
          <p:cNvPr id="3" name="Group 18"/>
          <p:cNvGrpSpPr>
            <a:grpSpLocks/>
          </p:cNvGrpSpPr>
          <p:nvPr/>
        </p:nvGrpSpPr>
        <p:grpSpPr bwMode="auto">
          <a:xfrm>
            <a:off x="3200400" y="3352800"/>
            <a:ext cx="5943600" cy="838200"/>
            <a:chOff x="2016" y="2112"/>
            <a:chExt cx="3744" cy="528"/>
          </a:xfrm>
        </p:grpSpPr>
        <p:sp>
          <p:nvSpPr>
            <p:cNvPr id="69675" name="Text Box 19"/>
            <p:cNvSpPr txBox="1">
              <a:spLocks noChangeArrowheads="1"/>
            </p:cNvSpPr>
            <p:nvPr/>
          </p:nvSpPr>
          <p:spPr bwMode="ltGray">
            <a:xfrm>
              <a:off x="2016" y="2213"/>
              <a:ext cx="1296" cy="218"/>
            </a:xfrm>
            <a:prstGeom prst="rect">
              <a:avLst/>
            </a:prstGeom>
            <a:solidFill>
              <a:srgbClr val="DCFEF9">
                <a:alpha val="50195"/>
              </a:srgbClr>
            </a:solidFill>
            <a:ln w="9525">
              <a:solidFill>
                <a:schemeClr val="tx1"/>
              </a:solidFill>
              <a:miter lim="800000"/>
              <a:headEnd/>
              <a:tailEnd/>
            </a:ln>
          </p:spPr>
          <p:txBody>
            <a:bodyPr>
              <a:spAutoFit/>
            </a:bodyPr>
            <a:lstStyle/>
            <a:p>
              <a:pPr fontAlgn="auto">
                <a:spcBef>
                  <a:spcPct val="50000"/>
                </a:spcBef>
                <a:spcAft>
                  <a:spcPts val="0"/>
                </a:spcAft>
              </a:pPr>
              <a:r>
                <a:rPr lang="ru-RU" sz="1600">
                  <a:solidFill>
                    <a:srgbClr val="CC0000"/>
                  </a:solidFill>
                  <a:latin typeface="Calibri"/>
                  <a:cs typeface="+mn-cs"/>
                </a:rPr>
                <a:t>Детализация цели</a:t>
              </a:r>
            </a:p>
          </p:txBody>
        </p:sp>
        <p:sp>
          <p:nvSpPr>
            <p:cNvPr id="69676" name="Text Box 20"/>
            <p:cNvSpPr txBox="1">
              <a:spLocks noChangeArrowheads="1"/>
            </p:cNvSpPr>
            <p:nvPr/>
          </p:nvSpPr>
          <p:spPr bwMode="ltGray">
            <a:xfrm>
              <a:off x="3648" y="2112"/>
              <a:ext cx="2112" cy="212"/>
            </a:xfrm>
            <a:prstGeom prst="rect">
              <a:avLst/>
            </a:prstGeom>
            <a:noFill/>
            <a:ln w="9525">
              <a:noFill/>
              <a:miter lim="800000"/>
              <a:headEnd/>
              <a:tailEnd/>
            </a:ln>
          </p:spPr>
          <p:txBody>
            <a:bodyPr>
              <a:spAutoFit/>
            </a:bodyPr>
            <a:lstStyle/>
            <a:p>
              <a:pPr fontAlgn="auto">
                <a:spcBef>
                  <a:spcPct val="50000"/>
                </a:spcBef>
                <a:spcAft>
                  <a:spcPts val="0"/>
                </a:spcAft>
              </a:pPr>
              <a:r>
                <a:rPr lang="ru-RU" sz="1600">
                  <a:solidFill>
                    <a:srgbClr val="CC0000"/>
                  </a:solidFill>
                  <a:latin typeface="Calibri"/>
                  <a:cs typeface="+mn-cs"/>
                </a:rPr>
                <a:t>По направлениям защиты</a:t>
              </a:r>
            </a:p>
          </p:txBody>
        </p:sp>
        <p:sp>
          <p:nvSpPr>
            <p:cNvPr id="69677" name="Text Box 21"/>
            <p:cNvSpPr txBox="1">
              <a:spLocks noChangeArrowheads="1"/>
            </p:cNvSpPr>
            <p:nvPr/>
          </p:nvSpPr>
          <p:spPr bwMode="ltGray">
            <a:xfrm>
              <a:off x="3648" y="2247"/>
              <a:ext cx="2112" cy="366"/>
            </a:xfrm>
            <a:prstGeom prst="rect">
              <a:avLst/>
            </a:prstGeom>
            <a:noFill/>
            <a:ln w="9525">
              <a:noFill/>
              <a:miter lim="800000"/>
              <a:headEnd/>
              <a:tailEnd/>
            </a:ln>
          </p:spPr>
          <p:txBody>
            <a:bodyPr>
              <a:spAutoFit/>
            </a:bodyPr>
            <a:lstStyle/>
            <a:p>
              <a:pPr fontAlgn="auto">
                <a:spcBef>
                  <a:spcPct val="50000"/>
                </a:spcBef>
                <a:spcAft>
                  <a:spcPts val="0"/>
                </a:spcAft>
              </a:pPr>
              <a:r>
                <a:rPr lang="ru-RU" sz="1600">
                  <a:solidFill>
                    <a:srgbClr val="CC0000"/>
                  </a:solidFill>
                  <a:latin typeface="Calibri"/>
                  <a:cs typeface="+mn-cs"/>
                </a:rPr>
                <a:t>По защищаемым информационным ресурсам</a:t>
              </a:r>
            </a:p>
          </p:txBody>
        </p:sp>
        <p:sp>
          <p:nvSpPr>
            <p:cNvPr id="69678" name="Line 22"/>
            <p:cNvSpPr>
              <a:spLocks noChangeShapeType="1"/>
            </p:cNvSpPr>
            <p:nvPr/>
          </p:nvSpPr>
          <p:spPr bwMode="ltGray">
            <a:xfrm flipH="1">
              <a:off x="3504" y="2180"/>
              <a:ext cx="0" cy="46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69679" name="Line 23"/>
            <p:cNvSpPr>
              <a:spLocks noChangeShapeType="1"/>
            </p:cNvSpPr>
            <p:nvPr/>
          </p:nvSpPr>
          <p:spPr bwMode="ltGray">
            <a:xfrm>
              <a:off x="3504" y="2180"/>
              <a:ext cx="144" cy="0"/>
            </a:xfrm>
            <a:prstGeom prst="line">
              <a:avLst/>
            </a:prstGeom>
            <a:noFill/>
            <a:ln w="9525">
              <a:solidFill>
                <a:schemeClr val="tx1"/>
              </a:solidFill>
              <a:miter lim="800000"/>
              <a:headEnd/>
              <a:tailEnd type="triangle" w="med" len="me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69680" name="Line 24"/>
            <p:cNvSpPr>
              <a:spLocks noChangeShapeType="1"/>
            </p:cNvSpPr>
            <p:nvPr/>
          </p:nvSpPr>
          <p:spPr bwMode="ltGray">
            <a:xfrm>
              <a:off x="3504" y="2315"/>
              <a:ext cx="144" cy="0"/>
            </a:xfrm>
            <a:prstGeom prst="line">
              <a:avLst/>
            </a:prstGeom>
            <a:noFill/>
            <a:ln w="9525">
              <a:solidFill>
                <a:schemeClr val="tx1"/>
              </a:solidFill>
              <a:miter lim="800000"/>
              <a:headEnd/>
              <a:tailEnd type="triangle" w="med" len="me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69681" name="Line 25"/>
            <p:cNvSpPr>
              <a:spLocks noChangeShapeType="1"/>
            </p:cNvSpPr>
            <p:nvPr/>
          </p:nvSpPr>
          <p:spPr bwMode="ltGray">
            <a:xfrm>
              <a:off x="3504" y="2640"/>
              <a:ext cx="192" cy="0"/>
            </a:xfrm>
            <a:prstGeom prst="line">
              <a:avLst/>
            </a:prstGeom>
            <a:noFill/>
            <a:ln w="9525">
              <a:solidFill>
                <a:schemeClr val="tx1"/>
              </a:solidFill>
              <a:miter lim="800000"/>
              <a:headEnd/>
              <a:tailEnd type="triangle" w="med" len="me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69682" name="Line 26"/>
            <p:cNvSpPr>
              <a:spLocks noChangeShapeType="1"/>
            </p:cNvSpPr>
            <p:nvPr/>
          </p:nvSpPr>
          <p:spPr bwMode="ltGray">
            <a:xfrm>
              <a:off x="3312" y="2281"/>
              <a:ext cx="192" cy="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grpSp>
      <p:grpSp>
        <p:nvGrpSpPr>
          <p:cNvPr id="4" name="Group 27"/>
          <p:cNvGrpSpPr>
            <a:grpSpLocks/>
          </p:cNvGrpSpPr>
          <p:nvPr/>
        </p:nvGrpSpPr>
        <p:grpSpPr bwMode="auto">
          <a:xfrm>
            <a:off x="3200400" y="4267200"/>
            <a:ext cx="5943600" cy="865188"/>
            <a:chOff x="2016" y="2688"/>
            <a:chExt cx="3744" cy="786"/>
          </a:xfrm>
        </p:grpSpPr>
        <p:sp>
          <p:nvSpPr>
            <p:cNvPr id="69666" name="Text Box 28"/>
            <p:cNvSpPr txBox="1">
              <a:spLocks noChangeArrowheads="1"/>
            </p:cNvSpPr>
            <p:nvPr/>
          </p:nvSpPr>
          <p:spPr bwMode="ltGray">
            <a:xfrm>
              <a:off x="2016" y="2688"/>
              <a:ext cx="1296" cy="759"/>
            </a:xfrm>
            <a:prstGeom prst="rect">
              <a:avLst/>
            </a:prstGeom>
            <a:solidFill>
              <a:srgbClr val="DCFEF9">
                <a:alpha val="50195"/>
              </a:srgbClr>
            </a:solidFill>
            <a:ln w="9525">
              <a:solidFill>
                <a:schemeClr val="tx1"/>
              </a:solidFill>
              <a:miter lim="800000"/>
              <a:headEnd/>
              <a:tailEnd/>
            </a:ln>
          </p:spPr>
          <p:txBody>
            <a:bodyPr>
              <a:spAutoFit/>
            </a:bodyPr>
            <a:lstStyle/>
            <a:p>
              <a:pPr fontAlgn="auto">
                <a:spcBef>
                  <a:spcPct val="50000"/>
                </a:spcBef>
                <a:spcAft>
                  <a:spcPts val="0"/>
                </a:spcAft>
              </a:pPr>
              <a:r>
                <a:rPr lang="ru-RU" sz="1600">
                  <a:solidFill>
                    <a:srgbClr val="CC0000"/>
                  </a:solidFill>
                  <a:latin typeface="Calibri"/>
                  <a:cs typeface="+mn-cs"/>
                </a:rPr>
                <a:t>Определение состава объектов защиты</a:t>
              </a:r>
            </a:p>
          </p:txBody>
        </p:sp>
        <p:sp>
          <p:nvSpPr>
            <p:cNvPr id="69667" name="Text Box 29"/>
            <p:cNvSpPr txBox="1">
              <a:spLocks noChangeArrowheads="1"/>
            </p:cNvSpPr>
            <p:nvPr/>
          </p:nvSpPr>
          <p:spPr bwMode="ltGray">
            <a:xfrm>
              <a:off x="3696" y="2688"/>
              <a:ext cx="2064" cy="306"/>
            </a:xfrm>
            <a:prstGeom prst="rect">
              <a:avLst/>
            </a:prstGeom>
            <a:noFill/>
            <a:ln w="9525">
              <a:noFill/>
              <a:miter lim="800000"/>
              <a:headEnd/>
              <a:tailEnd/>
            </a:ln>
          </p:spPr>
          <p:txBody>
            <a:bodyPr>
              <a:spAutoFit/>
            </a:bodyPr>
            <a:lstStyle/>
            <a:p>
              <a:pPr fontAlgn="auto">
                <a:spcBef>
                  <a:spcPct val="50000"/>
                </a:spcBef>
                <a:spcAft>
                  <a:spcPts val="0"/>
                </a:spcAft>
              </a:pPr>
              <a:r>
                <a:rPr lang="ru-RU" sz="1600">
                  <a:solidFill>
                    <a:srgbClr val="CC0000"/>
                  </a:solidFill>
                  <a:latin typeface="Calibri"/>
                  <a:cs typeface="+mn-cs"/>
                </a:rPr>
                <a:t>По уязвимым звеньям</a:t>
              </a:r>
            </a:p>
          </p:txBody>
        </p:sp>
        <p:sp>
          <p:nvSpPr>
            <p:cNvPr id="69668" name="Text Box 30"/>
            <p:cNvSpPr txBox="1">
              <a:spLocks noChangeArrowheads="1"/>
            </p:cNvSpPr>
            <p:nvPr/>
          </p:nvSpPr>
          <p:spPr bwMode="ltGray">
            <a:xfrm>
              <a:off x="3696" y="2927"/>
              <a:ext cx="2064" cy="306"/>
            </a:xfrm>
            <a:prstGeom prst="rect">
              <a:avLst/>
            </a:prstGeom>
            <a:noFill/>
            <a:ln w="9525">
              <a:noFill/>
              <a:miter lim="800000"/>
              <a:headEnd/>
              <a:tailEnd/>
            </a:ln>
          </p:spPr>
          <p:txBody>
            <a:bodyPr>
              <a:spAutoFit/>
            </a:bodyPr>
            <a:lstStyle/>
            <a:p>
              <a:pPr fontAlgn="auto">
                <a:spcBef>
                  <a:spcPct val="50000"/>
                </a:spcBef>
                <a:spcAft>
                  <a:spcPts val="0"/>
                </a:spcAft>
              </a:pPr>
              <a:r>
                <a:rPr lang="ru-RU" sz="1600">
                  <a:solidFill>
                    <a:srgbClr val="CC0000"/>
                  </a:solidFill>
                  <a:latin typeface="Calibri"/>
                  <a:cs typeface="+mn-cs"/>
                </a:rPr>
                <a:t>По категории информации</a:t>
              </a:r>
            </a:p>
          </p:txBody>
        </p:sp>
        <p:sp>
          <p:nvSpPr>
            <p:cNvPr id="69669" name="Text Box 31"/>
            <p:cNvSpPr txBox="1">
              <a:spLocks noChangeArrowheads="1"/>
            </p:cNvSpPr>
            <p:nvPr/>
          </p:nvSpPr>
          <p:spPr bwMode="ltGray">
            <a:xfrm>
              <a:off x="3696" y="3168"/>
              <a:ext cx="2064" cy="306"/>
            </a:xfrm>
            <a:prstGeom prst="rect">
              <a:avLst/>
            </a:prstGeom>
            <a:noFill/>
            <a:ln w="9525">
              <a:noFill/>
              <a:miter lim="800000"/>
              <a:headEnd/>
              <a:tailEnd/>
            </a:ln>
          </p:spPr>
          <p:txBody>
            <a:bodyPr>
              <a:spAutoFit/>
            </a:bodyPr>
            <a:lstStyle/>
            <a:p>
              <a:pPr fontAlgn="auto">
                <a:spcBef>
                  <a:spcPct val="50000"/>
                </a:spcBef>
                <a:spcAft>
                  <a:spcPts val="0"/>
                </a:spcAft>
              </a:pPr>
              <a:r>
                <a:rPr lang="ru-RU" sz="1600">
                  <a:solidFill>
                    <a:srgbClr val="CC0000"/>
                  </a:solidFill>
                  <a:latin typeface="Calibri"/>
                  <a:cs typeface="+mn-cs"/>
                </a:rPr>
                <a:t>По принадлежности</a:t>
              </a:r>
            </a:p>
          </p:txBody>
        </p:sp>
        <p:sp>
          <p:nvSpPr>
            <p:cNvPr id="69670" name="Line 32"/>
            <p:cNvSpPr>
              <a:spLocks noChangeShapeType="1"/>
            </p:cNvSpPr>
            <p:nvPr/>
          </p:nvSpPr>
          <p:spPr bwMode="ltGray">
            <a:xfrm>
              <a:off x="3504" y="2784"/>
              <a:ext cx="0" cy="48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69671" name="Line 33"/>
            <p:cNvSpPr>
              <a:spLocks noChangeShapeType="1"/>
            </p:cNvSpPr>
            <p:nvPr/>
          </p:nvSpPr>
          <p:spPr bwMode="ltGray">
            <a:xfrm>
              <a:off x="3504" y="2784"/>
              <a:ext cx="240" cy="0"/>
            </a:xfrm>
            <a:prstGeom prst="line">
              <a:avLst/>
            </a:prstGeom>
            <a:noFill/>
            <a:ln w="9525">
              <a:solidFill>
                <a:schemeClr val="tx1"/>
              </a:solidFill>
              <a:miter lim="800000"/>
              <a:headEnd/>
              <a:tailEnd type="triangle" w="med" len="me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69672" name="Line 34"/>
            <p:cNvSpPr>
              <a:spLocks noChangeShapeType="1"/>
            </p:cNvSpPr>
            <p:nvPr/>
          </p:nvSpPr>
          <p:spPr bwMode="ltGray">
            <a:xfrm>
              <a:off x="3504" y="3024"/>
              <a:ext cx="192" cy="0"/>
            </a:xfrm>
            <a:prstGeom prst="line">
              <a:avLst/>
            </a:prstGeom>
            <a:noFill/>
            <a:ln w="9525">
              <a:solidFill>
                <a:schemeClr val="tx1"/>
              </a:solidFill>
              <a:miter lim="800000"/>
              <a:headEnd/>
              <a:tailEnd type="triangle" w="med" len="me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69673" name="Line 35"/>
            <p:cNvSpPr>
              <a:spLocks noChangeShapeType="1"/>
            </p:cNvSpPr>
            <p:nvPr/>
          </p:nvSpPr>
          <p:spPr bwMode="ltGray">
            <a:xfrm>
              <a:off x="3504" y="3264"/>
              <a:ext cx="240" cy="0"/>
            </a:xfrm>
            <a:prstGeom prst="line">
              <a:avLst/>
            </a:prstGeom>
            <a:noFill/>
            <a:ln w="9525">
              <a:solidFill>
                <a:schemeClr val="tx1"/>
              </a:solidFill>
              <a:miter lim="800000"/>
              <a:headEnd/>
              <a:tailEnd type="triangle" w="med" len="me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69674" name="Line 36"/>
            <p:cNvSpPr>
              <a:spLocks noChangeShapeType="1"/>
            </p:cNvSpPr>
            <p:nvPr/>
          </p:nvSpPr>
          <p:spPr bwMode="ltGray">
            <a:xfrm>
              <a:off x="3312" y="2880"/>
              <a:ext cx="192" cy="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grpSp>
      <p:grpSp>
        <p:nvGrpSpPr>
          <p:cNvPr id="5" name="Group 37"/>
          <p:cNvGrpSpPr>
            <a:grpSpLocks/>
          </p:cNvGrpSpPr>
          <p:nvPr/>
        </p:nvGrpSpPr>
        <p:grpSpPr bwMode="auto">
          <a:xfrm>
            <a:off x="3200400" y="5105400"/>
            <a:ext cx="5943600" cy="1255713"/>
            <a:chOff x="2016" y="3216"/>
            <a:chExt cx="3744" cy="982"/>
          </a:xfrm>
        </p:grpSpPr>
        <p:sp>
          <p:nvSpPr>
            <p:cNvPr id="69657" name="Text Box 38"/>
            <p:cNvSpPr txBox="1">
              <a:spLocks noChangeArrowheads="1"/>
            </p:cNvSpPr>
            <p:nvPr/>
          </p:nvSpPr>
          <p:spPr bwMode="ltGray">
            <a:xfrm>
              <a:off x="2016" y="3264"/>
              <a:ext cx="1296" cy="462"/>
            </a:xfrm>
            <a:prstGeom prst="rect">
              <a:avLst/>
            </a:prstGeom>
            <a:solidFill>
              <a:srgbClr val="DCFEF9">
                <a:alpha val="50195"/>
              </a:srgbClr>
            </a:solidFill>
            <a:ln w="9525">
              <a:solidFill>
                <a:schemeClr val="tx1"/>
              </a:solidFill>
              <a:miter lim="800000"/>
              <a:headEnd/>
              <a:tailEnd/>
            </a:ln>
          </p:spPr>
          <p:txBody>
            <a:bodyPr>
              <a:spAutoFit/>
            </a:bodyPr>
            <a:lstStyle/>
            <a:p>
              <a:pPr fontAlgn="auto">
                <a:spcBef>
                  <a:spcPct val="50000"/>
                </a:spcBef>
                <a:spcAft>
                  <a:spcPts val="0"/>
                </a:spcAft>
              </a:pPr>
              <a:r>
                <a:rPr lang="ru-RU" sz="1600">
                  <a:solidFill>
                    <a:srgbClr val="CC0000"/>
                  </a:solidFill>
                  <a:latin typeface="Calibri"/>
                  <a:cs typeface="+mn-cs"/>
                </a:rPr>
                <a:t>Определение времени защиты</a:t>
              </a:r>
            </a:p>
          </p:txBody>
        </p:sp>
        <p:sp>
          <p:nvSpPr>
            <p:cNvPr id="69658" name="Text Box 39"/>
            <p:cNvSpPr txBox="1">
              <a:spLocks noChangeArrowheads="1"/>
            </p:cNvSpPr>
            <p:nvPr/>
          </p:nvSpPr>
          <p:spPr bwMode="ltGray">
            <a:xfrm>
              <a:off x="3744" y="3216"/>
              <a:ext cx="2016" cy="263"/>
            </a:xfrm>
            <a:prstGeom prst="rect">
              <a:avLst/>
            </a:prstGeom>
            <a:noFill/>
            <a:ln w="9525">
              <a:noFill/>
              <a:miter lim="800000"/>
              <a:headEnd/>
              <a:tailEnd/>
            </a:ln>
          </p:spPr>
          <p:txBody>
            <a:bodyPr>
              <a:spAutoFit/>
            </a:bodyPr>
            <a:lstStyle/>
            <a:p>
              <a:pPr fontAlgn="auto">
                <a:spcBef>
                  <a:spcPct val="50000"/>
                </a:spcBef>
                <a:spcAft>
                  <a:spcPts val="0"/>
                </a:spcAft>
              </a:pPr>
              <a:r>
                <a:rPr lang="ru-RU" sz="1600">
                  <a:solidFill>
                    <a:srgbClr val="CC0000"/>
                  </a:solidFill>
                  <a:latin typeface="Calibri"/>
                  <a:cs typeface="+mn-cs"/>
                </a:rPr>
                <a:t>На установленный период</a:t>
              </a:r>
            </a:p>
          </p:txBody>
        </p:sp>
        <p:sp>
          <p:nvSpPr>
            <p:cNvPr id="69659" name="Text Box 40"/>
            <p:cNvSpPr txBox="1">
              <a:spLocks noChangeArrowheads="1"/>
            </p:cNvSpPr>
            <p:nvPr/>
          </p:nvSpPr>
          <p:spPr bwMode="ltGray">
            <a:xfrm>
              <a:off x="3744" y="3408"/>
              <a:ext cx="2016" cy="455"/>
            </a:xfrm>
            <a:prstGeom prst="rect">
              <a:avLst/>
            </a:prstGeom>
            <a:noFill/>
            <a:ln w="9525">
              <a:noFill/>
              <a:miter lim="800000"/>
              <a:headEnd/>
              <a:tailEnd/>
            </a:ln>
          </p:spPr>
          <p:txBody>
            <a:bodyPr>
              <a:spAutoFit/>
            </a:bodyPr>
            <a:lstStyle/>
            <a:p>
              <a:pPr fontAlgn="auto">
                <a:spcBef>
                  <a:spcPct val="50000"/>
                </a:spcBef>
                <a:spcAft>
                  <a:spcPts val="0"/>
                </a:spcAft>
              </a:pPr>
              <a:r>
                <a:rPr lang="ru-RU" sz="1600">
                  <a:solidFill>
                    <a:srgbClr val="CC0000"/>
                  </a:solidFill>
                  <a:latin typeface="Calibri"/>
                  <a:cs typeface="+mn-cs"/>
                </a:rPr>
                <a:t>На период проведения мероприятий</a:t>
              </a:r>
            </a:p>
          </p:txBody>
        </p:sp>
        <p:sp>
          <p:nvSpPr>
            <p:cNvPr id="69660" name="Text Box 41"/>
            <p:cNvSpPr txBox="1">
              <a:spLocks noChangeArrowheads="1"/>
            </p:cNvSpPr>
            <p:nvPr/>
          </p:nvSpPr>
          <p:spPr bwMode="ltGray">
            <a:xfrm>
              <a:off x="3744" y="3744"/>
              <a:ext cx="2016" cy="454"/>
            </a:xfrm>
            <a:prstGeom prst="rect">
              <a:avLst/>
            </a:prstGeom>
            <a:noFill/>
            <a:ln w="9525">
              <a:noFill/>
              <a:miter lim="800000"/>
              <a:headEnd/>
              <a:tailEnd/>
            </a:ln>
          </p:spPr>
          <p:txBody>
            <a:bodyPr>
              <a:spAutoFit/>
            </a:bodyPr>
            <a:lstStyle/>
            <a:p>
              <a:pPr fontAlgn="auto">
                <a:spcBef>
                  <a:spcPct val="50000"/>
                </a:spcBef>
                <a:spcAft>
                  <a:spcPts val="0"/>
                </a:spcAft>
              </a:pPr>
              <a:r>
                <a:rPr lang="ru-RU" sz="1600">
                  <a:solidFill>
                    <a:srgbClr val="CC0000"/>
                  </a:solidFill>
                  <a:latin typeface="Calibri"/>
                  <a:cs typeface="+mn-cs"/>
                </a:rPr>
                <a:t>На период существования угрозы и т.д.</a:t>
              </a:r>
            </a:p>
          </p:txBody>
        </p:sp>
        <p:sp>
          <p:nvSpPr>
            <p:cNvPr id="69661" name="Line 42"/>
            <p:cNvSpPr>
              <a:spLocks noChangeShapeType="1"/>
            </p:cNvSpPr>
            <p:nvPr/>
          </p:nvSpPr>
          <p:spPr bwMode="ltGray">
            <a:xfrm>
              <a:off x="3504" y="3312"/>
              <a:ext cx="0" cy="528"/>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69662" name="Line 43"/>
            <p:cNvSpPr>
              <a:spLocks noChangeShapeType="1"/>
            </p:cNvSpPr>
            <p:nvPr/>
          </p:nvSpPr>
          <p:spPr bwMode="ltGray">
            <a:xfrm>
              <a:off x="3504" y="3312"/>
              <a:ext cx="240" cy="0"/>
            </a:xfrm>
            <a:prstGeom prst="line">
              <a:avLst/>
            </a:prstGeom>
            <a:noFill/>
            <a:ln w="9525">
              <a:solidFill>
                <a:schemeClr val="tx1"/>
              </a:solidFill>
              <a:miter lim="800000"/>
              <a:headEnd/>
              <a:tailEnd type="triangle" w="med" len="me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69663" name="Line 44"/>
            <p:cNvSpPr>
              <a:spLocks noChangeShapeType="1"/>
            </p:cNvSpPr>
            <p:nvPr/>
          </p:nvSpPr>
          <p:spPr bwMode="ltGray">
            <a:xfrm>
              <a:off x="3504" y="3504"/>
              <a:ext cx="192" cy="0"/>
            </a:xfrm>
            <a:prstGeom prst="line">
              <a:avLst/>
            </a:prstGeom>
            <a:noFill/>
            <a:ln w="9525">
              <a:solidFill>
                <a:schemeClr val="tx1"/>
              </a:solidFill>
              <a:miter lim="800000"/>
              <a:headEnd/>
              <a:tailEnd type="triangle" w="med" len="me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69664" name="Line 45"/>
            <p:cNvSpPr>
              <a:spLocks noChangeShapeType="1"/>
            </p:cNvSpPr>
            <p:nvPr/>
          </p:nvSpPr>
          <p:spPr bwMode="ltGray">
            <a:xfrm>
              <a:off x="3504" y="3840"/>
              <a:ext cx="240" cy="0"/>
            </a:xfrm>
            <a:prstGeom prst="line">
              <a:avLst/>
            </a:prstGeom>
            <a:noFill/>
            <a:ln w="9525">
              <a:solidFill>
                <a:schemeClr val="tx1"/>
              </a:solidFill>
              <a:miter lim="800000"/>
              <a:headEnd/>
              <a:tailEnd type="triangle" w="med" len="me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69665" name="Line 46"/>
            <p:cNvSpPr>
              <a:spLocks noChangeShapeType="1"/>
            </p:cNvSpPr>
            <p:nvPr/>
          </p:nvSpPr>
          <p:spPr bwMode="ltGray">
            <a:xfrm flipH="1">
              <a:off x="3312" y="3456"/>
              <a:ext cx="192" cy="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grpSp>
      <p:sp>
        <p:nvSpPr>
          <p:cNvPr id="69647" name="Text Box 47"/>
          <p:cNvSpPr txBox="1">
            <a:spLocks noChangeArrowheads="1"/>
          </p:cNvSpPr>
          <p:nvPr/>
        </p:nvSpPr>
        <p:spPr bwMode="ltGray">
          <a:xfrm>
            <a:off x="2057400" y="6096000"/>
            <a:ext cx="3200400" cy="590550"/>
          </a:xfrm>
          <a:prstGeom prst="rect">
            <a:avLst/>
          </a:prstGeom>
          <a:solidFill>
            <a:srgbClr val="DCFEF9">
              <a:alpha val="50195"/>
            </a:srgbClr>
          </a:solidFill>
          <a:ln w="9525">
            <a:solidFill>
              <a:schemeClr val="tx1"/>
            </a:solidFill>
            <a:miter lim="800000"/>
            <a:headEnd/>
            <a:tailEnd/>
          </a:ln>
        </p:spPr>
        <p:txBody>
          <a:bodyPr>
            <a:spAutoFit/>
          </a:bodyPr>
          <a:lstStyle/>
          <a:p>
            <a:pPr fontAlgn="auto">
              <a:spcBef>
                <a:spcPct val="50000"/>
              </a:spcBef>
              <a:spcAft>
                <a:spcPts val="0"/>
              </a:spcAft>
            </a:pPr>
            <a:r>
              <a:rPr lang="ru-RU" sz="1600">
                <a:solidFill>
                  <a:srgbClr val="CC0000"/>
                </a:solidFill>
                <a:latin typeface="Calibri"/>
                <a:cs typeface="+mn-cs"/>
              </a:rPr>
              <a:t>Определение требуемой эффективности решения задачи</a:t>
            </a:r>
          </a:p>
        </p:txBody>
      </p:sp>
      <p:sp>
        <p:nvSpPr>
          <p:cNvPr id="69648" name="Line 48"/>
          <p:cNvSpPr>
            <a:spLocks noChangeShapeType="1"/>
          </p:cNvSpPr>
          <p:nvPr/>
        </p:nvSpPr>
        <p:spPr bwMode="ltGray">
          <a:xfrm>
            <a:off x="2895600" y="3657600"/>
            <a:ext cx="0" cy="213360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69649" name="Line 49"/>
          <p:cNvSpPr>
            <a:spLocks noChangeShapeType="1"/>
          </p:cNvSpPr>
          <p:nvPr/>
        </p:nvSpPr>
        <p:spPr bwMode="ltGray">
          <a:xfrm>
            <a:off x="2895600" y="3657600"/>
            <a:ext cx="304800" cy="0"/>
          </a:xfrm>
          <a:prstGeom prst="line">
            <a:avLst/>
          </a:prstGeom>
          <a:noFill/>
          <a:ln w="9525">
            <a:solidFill>
              <a:schemeClr val="tx1"/>
            </a:solidFill>
            <a:miter lim="800000"/>
            <a:headEnd/>
            <a:tailEnd type="triangle" w="med" len="me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69650" name="Line 50"/>
          <p:cNvSpPr>
            <a:spLocks noChangeShapeType="1"/>
          </p:cNvSpPr>
          <p:nvPr/>
        </p:nvSpPr>
        <p:spPr bwMode="ltGray">
          <a:xfrm>
            <a:off x="2895600" y="4572000"/>
            <a:ext cx="304800" cy="0"/>
          </a:xfrm>
          <a:prstGeom prst="line">
            <a:avLst/>
          </a:prstGeom>
          <a:noFill/>
          <a:ln w="9525">
            <a:solidFill>
              <a:schemeClr val="tx1"/>
            </a:solidFill>
            <a:miter lim="800000"/>
            <a:headEnd/>
            <a:tailEnd type="triangle" w="med" len="me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69651" name="Line 51"/>
          <p:cNvSpPr>
            <a:spLocks noChangeShapeType="1"/>
          </p:cNvSpPr>
          <p:nvPr/>
        </p:nvSpPr>
        <p:spPr bwMode="ltGray">
          <a:xfrm>
            <a:off x="2895600" y="5486400"/>
            <a:ext cx="304800" cy="0"/>
          </a:xfrm>
          <a:prstGeom prst="line">
            <a:avLst/>
          </a:prstGeom>
          <a:noFill/>
          <a:ln w="9525">
            <a:solidFill>
              <a:schemeClr val="tx1"/>
            </a:solidFill>
            <a:miter lim="800000"/>
            <a:headEnd/>
            <a:tailEnd type="triangle" w="med" len="me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69652" name="Line 52"/>
          <p:cNvSpPr>
            <a:spLocks noChangeShapeType="1"/>
          </p:cNvSpPr>
          <p:nvPr/>
        </p:nvSpPr>
        <p:spPr bwMode="ltGray">
          <a:xfrm>
            <a:off x="2895600" y="5791200"/>
            <a:ext cx="0" cy="304800"/>
          </a:xfrm>
          <a:prstGeom prst="line">
            <a:avLst/>
          </a:prstGeom>
          <a:noFill/>
          <a:ln w="9525">
            <a:solidFill>
              <a:schemeClr val="tx1"/>
            </a:solidFill>
            <a:miter lim="800000"/>
            <a:headEnd/>
            <a:tailEnd type="triangle" w="med" len="me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69653" name="Line 53"/>
          <p:cNvSpPr>
            <a:spLocks noChangeShapeType="1"/>
          </p:cNvSpPr>
          <p:nvPr/>
        </p:nvSpPr>
        <p:spPr bwMode="ltGray">
          <a:xfrm>
            <a:off x="381000" y="2362200"/>
            <a:ext cx="304800" cy="0"/>
          </a:xfrm>
          <a:prstGeom prst="line">
            <a:avLst/>
          </a:prstGeom>
          <a:noFill/>
          <a:ln w="9525">
            <a:solidFill>
              <a:schemeClr val="tx1"/>
            </a:solidFill>
            <a:miter lim="800000"/>
            <a:headEnd/>
            <a:tailEnd type="triangle" w="med" len="me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69654" name="Line 54"/>
          <p:cNvSpPr>
            <a:spLocks noChangeShapeType="1"/>
          </p:cNvSpPr>
          <p:nvPr/>
        </p:nvSpPr>
        <p:spPr bwMode="ltGray">
          <a:xfrm>
            <a:off x="381000" y="4038600"/>
            <a:ext cx="381000" cy="0"/>
          </a:xfrm>
          <a:prstGeom prst="line">
            <a:avLst/>
          </a:prstGeom>
          <a:noFill/>
          <a:ln w="9525">
            <a:solidFill>
              <a:schemeClr val="tx1"/>
            </a:solidFill>
            <a:miter lim="800000"/>
            <a:headEnd/>
            <a:tailEnd type="triangle" w="med" len="me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69655" name="Line 55"/>
          <p:cNvSpPr>
            <a:spLocks noChangeShapeType="1"/>
          </p:cNvSpPr>
          <p:nvPr/>
        </p:nvSpPr>
        <p:spPr bwMode="ltGray">
          <a:xfrm>
            <a:off x="381000" y="1600200"/>
            <a:ext cx="0" cy="243840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69656" name="Line 56"/>
          <p:cNvSpPr>
            <a:spLocks noChangeShapeType="1"/>
          </p:cNvSpPr>
          <p:nvPr/>
        </p:nvSpPr>
        <p:spPr bwMode="ltGray">
          <a:xfrm flipV="1">
            <a:off x="2514600" y="4114800"/>
            <a:ext cx="381000" cy="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Tree>
    <p:extLst>
      <p:ext uri="{BB962C8B-B14F-4D97-AF65-F5344CB8AC3E}">
        <p14:creationId xmlns:p14="http://schemas.microsoft.com/office/powerpoint/2010/main" val="261542917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2"/>
          <p:cNvSpPr>
            <a:spLocks noGrp="1" noChangeArrowheads="1"/>
          </p:cNvSpPr>
          <p:nvPr>
            <p:ph type="title"/>
          </p:nvPr>
        </p:nvSpPr>
        <p:spPr>
          <a:xfrm>
            <a:off x="611560" y="116632"/>
            <a:ext cx="7772400" cy="639763"/>
          </a:xfrm>
        </p:spPr>
        <p:txBody>
          <a:bodyPr>
            <a:normAutofit fontScale="90000"/>
          </a:bodyPr>
          <a:lstStyle/>
          <a:p>
            <a:pPr eaLnBrk="1" hangingPunct="1"/>
            <a:r>
              <a:rPr lang="ru-RU" sz="3400" b="1" dirty="0" smtClean="0">
                <a:solidFill>
                  <a:srgbClr val="FF3300"/>
                </a:solidFill>
              </a:rPr>
              <a:t>Содержание замысла защиты информации</a:t>
            </a:r>
          </a:p>
        </p:txBody>
      </p:sp>
      <p:sp>
        <p:nvSpPr>
          <p:cNvPr id="70658" name="Дата 2"/>
          <p:cNvSpPr>
            <a:spLocks noGrp="1"/>
          </p:cNvSpPr>
          <p:nvPr>
            <p:ph type="dt" sz="half" idx="10"/>
          </p:nvPr>
        </p:nvSpPr>
        <p:spPr>
          <a:noFill/>
        </p:spPr>
        <p:txBody>
          <a:bodyPr/>
          <a:lstStyle/>
          <a:p>
            <a:fld id="{938EA26B-25C8-457F-9BC9-33D8B4E854AB}" type="datetime1">
              <a:rPr lang="ru-RU" smtClean="0">
                <a:solidFill>
                  <a:prstClr val="black">
                    <a:tint val="75000"/>
                  </a:prstClr>
                </a:solidFill>
              </a:rPr>
              <a:pPr/>
              <a:t>23.11.2024</a:t>
            </a:fld>
            <a:endParaRPr lang="ru-RU" smtClean="0">
              <a:solidFill>
                <a:prstClr val="black">
                  <a:tint val="75000"/>
                </a:prstClr>
              </a:solidFill>
            </a:endParaRPr>
          </a:p>
        </p:txBody>
      </p:sp>
      <p:sp>
        <p:nvSpPr>
          <p:cNvPr id="70659" name="Номер слайда 4"/>
          <p:cNvSpPr>
            <a:spLocks noGrp="1"/>
          </p:cNvSpPr>
          <p:nvPr>
            <p:ph type="sldNum" sz="quarter" idx="12"/>
          </p:nvPr>
        </p:nvSpPr>
        <p:spPr>
          <a:noFill/>
        </p:spPr>
        <p:txBody>
          <a:bodyPr/>
          <a:lstStyle/>
          <a:p>
            <a:fld id="{AA53A6FB-712C-4206-993C-25D3768C7C36}" type="slidenum">
              <a:rPr lang="ru-RU" smtClean="0">
                <a:solidFill>
                  <a:prstClr val="black">
                    <a:tint val="75000"/>
                  </a:prstClr>
                </a:solidFill>
              </a:rPr>
              <a:pPr/>
              <a:t>89</a:t>
            </a:fld>
            <a:endParaRPr lang="ru-RU" smtClean="0">
              <a:solidFill>
                <a:prstClr val="black">
                  <a:tint val="75000"/>
                </a:prstClr>
              </a:solidFill>
            </a:endParaRPr>
          </a:p>
        </p:txBody>
      </p:sp>
      <p:sp>
        <p:nvSpPr>
          <p:cNvPr id="70661" name="Text Box 3"/>
          <p:cNvSpPr txBox="1">
            <a:spLocks noChangeArrowheads="1"/>
          </p:cNvSpPr>
          <p:nvPr/>
        </p:nvSpPr>
        <p:spPr bwMode="auto">
          <a:xfrm>
            <a:off x="152400" y="990600"/>
            <a:ext cx="8839200" cy="5489575"/>
          </a:xfrm>
          <a:prstGeom prst="rect">
            <a:avLst/>
          </a:prstGeom>
          <a:noFill/>
          <a:ln w="9525">
            <a:noFill/>
            <a:miter lim="800000"/>
            <a:headEnd/>
            <a:tailEnd/>
          </a:ln>
        </p:spPr>
        <p:txBody>
          <a:bodyPr>
            <a:spAutoFit/>
          </a:bodyPr>
          <a:lstStyle/>
          <a:p>
            <a:pPr algn="just" fontAlgn="auto">
              <a:spcBef>
                <a:spcPct val="50000"/>
              </a:spcBef>
              <a:spcAft>
                <a:spcPts val="0"/>
              </a:spcAft>
              <a:buFontTx/>
              <a:buChar char="•"/>
            </a:pPr>
            <a:r>
              <a:rPr lang="en-US" sz="2000" dirty="0">
                <a:solidFill>
                  <a:srgbClr val="000099"/>
                </a:solidFill>
                <a:latin typeface="Calibri"/>
                <a:cs typeface="+mn-cs"/>
              </a:rPr>
              <a:t> </a:t>
            </a:r>
            <a:r>
              <a:rPr lang="ru-RU" sz="2000" dirty="0">
                <a:solidFill>
                  <a:srgbClr val="000099"/>
                </a:solidFill>
                <a:latin typeface="Calibri"/>
                <a:cs typeface="+mn-cs"/>
              </a:rPr>
              <a:t>Ц</a:t>
            </a:r>
            <a:r>
              <a:rPr lang="ru-RU" sz="2000" dirty="0">
                <a:solidFill>
                  <a:srgbClr val="000099"/>
                </a:solidFill>
                <a:latin typeface="Arial" pitchFamily="34" charset="0"/>
                <a:cs typeface="Times New Roman" pitchFamily="18" charset="0"/>
              </a:rPr>
              <a:t>ель защиты;</a:t>
            </a:r>
          </a:p>
          <a:p>
            <a:pPr algn="just" fontAlgn="auto">
              <a:spcBef>
                <a:spcPct val="50000"/>
              </a:spcBef>
              <a:spcAft>
                <a:spcPts val="0"/>
              </a:spcAft>
              <a:buFontTx/>
              <a:buChar char="•"/>
            </a:pPr>
            <a:r>
              <a:rPr lang="en-US" sz="2000" dirty="0">
                <a:solidFill>
                  <a:srgbClr val="000099"/>
                </a:solidFill>
                <a:latin typeface="Calibri"/>
                <a:cs typeface="+mn-cs"/>
              </a:rPr>
              <a:t> </a:t>
            </a:r>
            <a:r>
              <a:rPr lang="ru-RU" sz="2000" dirty="0">
                <a:solidFill>
                  <a:srgbClr val="000099"/>
                </a:solidFill>
                <a:latin typeface="Calibri"/>
                <a:cs typeface="+mn-cs"/>
              </a:rPr>
              <a:t>О</a:t>
            </a:r>
            <a:r>
              <a:rPr lang="ru-RU" sz="2000" dirty="0">
                <a:solidFill>
                  <a:srgbClr val="000099"/>
                </a:solidFill>
                <a:latin typeface="Arial" pitchFamily="34" charset="0"/>
                <a:cs typeface="Times New Roman" pitchFamily="18" charset="0"/>
              </a:rPr>
              <a:t>сновные требования по ТЗИ, которые необходимо выполнить;</a:t>
            </a:r>
          </a:p>
          <a:p>
            <a:pPr algn="just" fontAlgn="auto">
              <a:spcBef>
                <a:spcPct val="50000"/>
              </a:spcBef>
              <a:spcAft>
                <a:spcPts val="0"/>
              </a:spcAft>
              <a:buFontTx/>
              <a:buChar char="•"/>
            </a:pPr>
            <a:r>
              <a:rPr lang="en-US" sz="2000" dirty="0">
                <a:solidFill>
                  <a:srgbClr val="000099"/>
                </a:solidFill>
                <a:latin typeface="Calibri"/>
                <a:cs typeface="+mn-cs"/>
              </a:rPr>
              <a:t> </a:t>
            </a:r>
            <a:r>
              <a:rPr lang="ru-RU" sz="2000" dirty="0">
                <a:solidFill>
                  <a:srgbClr val="000099"/>
                </a:solidFill>
                <a:latin typeface="Calibri"/>
                <a:cs typeface="+mn-cs"/>
              </a:rPr>
              <a:t>Н</a:t>
            </a:r>
            <a:r>
              <a:rPr lang="ru-RU" sz="2000" dirty="0">
                <a:solidFill>
                  <a:srgbClr val="000099"/>
                </a:solidFill>
                <a:latin typeface="Arial" pitchFamily="34" charset="0"/>
                <a:cs typeface="Times New Roman" pitchFamily="18" charset="0"/>
              </a:rPr>
              <a:t>аправления, на которых должны быть сосредоточены усилия по ТЗИ</a:t>
            </a:r>
            <a:r>
              <a:rPr lang="en-US" sz="2000" dirty="0">
                <a:solidFill>
                  <a:srgbClr val="000099"/>
                </a:solidFill>
                <a:latin typeface="Arial" pitchFamily="34" charset="0"/>
                <a:cs typeface="Times New Roman" pitchFamily="18" charset="0"/>
              </a:rPr>
              <a:t>   </a:t>
            </a:r>
            <a:r>
              <a:rPr lang="ru-RU" sz="2000" dirty="0">
                <a:solidFill>
                  <a:srgbClr val="000099"/>
                </a:solidFill>
                <a:latin typeface="Arial" pitchFamily="34" charset="0"/>
                <a:cs typeface="Times New Roman" pitchFamily="18" charset="0"/>
              </a:rPr>
              <a:t>(элементы объекта информатизации, блоки защищаемой информации, </a:t>
            </a:r>
            <a:r>
              <a:rPr lang="en-US" sz="2000" dirty="0">
                <a:solidFill>
                  <a:srgbClr val="000099"/>
                </a:solidFill>
                <a:latin typeface="Arial" pitchFamily="34" charset="0"/>
                <a:cs typeface="Times New Roman" pitchFamily="18" charset="0"/>
              </a:rPr>
              <a:t>  </a:t>
            </a:r>
            <a:r>
              <a:rPr lang="ru-RU" sz="2000" dirty="0">
                <a:solidFill>
                  <a:srgbClr val="000099"/>
                </a:solidFill>
                <a:latin typeface="Arial" pitchFamily="34" charset="0"/>
                <a:cs typeface="Times New Roman" pitchFamily="18" charset="0"/>
              </a:rPr>
              <a:t>угрозы, которые должны быть парированы в первую очередь);</a:t>
            </a:r>
          </a:p>
          <a:p>
            <a:pPr algn="just" fontAlgn="auto">
              <a:spcBef>
                <a:spcPct val="50000"/>
              </a:spcBef>
              <a:spcAft>
                <a:spcPts val="0"/>
              </a:spcAft>
              <a:buFontTx/>
              <a:buChar char="•"/>
            </a:pPr>
            <a:r>
              <a:rPr lang="en-US" sz="2000" dirty="0">
                <a:solidFill>
                  <a:srgbClr val="000099"/>
                </a:solidFill>
                <a:latin typeface="Calibri"/>
                <a:cs typeface="+mn-cs"/>
              </a:rPr>
              <a:t> </a:t>
            </a:r>
            <a:r>
              <a:rPr lang="ru-RU" sz="2000" dirty="0">
                <a:solidFill>
                  <a:srgbClr val="000099"/>
                </a:solidFill>
                <a:latin typeface="Calibri"/>
                <a:cs typeface="+mn-cs"/>
              </a:rPr>
              <a:t>Ц</a:t>
            </a:r>
            <a:r>
              <a:rPr lang="ru-RU" sz="2000" dirty="0">
                <a:solidFill>
                  <a:srgbClr val="000099"/>
                </a:solidFill>
                <a:latin typeface="Arial" pitchFamily="34" charset="0"/>
                <a:cs typeface="Times New Roman" pitchFamily="18" charset="0"/>
              </a:rPr>
              <a:t>елесообразные стратегии, основные способы защиты информации на</a:t>
            </a:r>
            <a:r>
              <a:rPr lang="en-US" sz="2000" dirty="0">
                <a:solidFill>
                  <a:srgbClr val="000099"/>
                </a:solidFill>
                <a:latin typeface="Arial" pitchFamily="34" charset="0"/>
                <a:cs typeface="Times New Roman" pitchFamily="18" charset="0"/>
              </a:rPr>
              <a:t>   </a:t>
            </a:r>
            <a:r>
              <a:rPr lang="ru-RU" sz="2000" dirty="0">
                <a:solidFill>
                  <a:srgbClr val="000099"/>
                </a:solidFill>
                <a:latin typeface="Arial" pitchFamily="34" charset="0"/>
                <a:cs typeface="Times New Roman" pitchFamily="18" charset="0"/>
              </a:rPr>
              <a:t>объекте информатизации и контроля ее эффективности;</a:t>
            </a:r>
          </a:p>
          <a:p>
            <a:pPr algn="just" fontAlgn="auto">
              <a:lnSpc>
                <a:spcPct val="130000"/>
              </a:lnSpc>
              <a:spcBef>
                <a:spcPct val="70000"/>
              </a:spcBef>
              <a:spcAft>
                <a:spcPts val="0"/>
              </a:spcAft>
              <a:buFontTx/>
              <a:buChar char="•"/>
            </a:pPr>
            <a:r>
              <a:rPr lang="en-US" sz="2000" dirty="0">
                <a:solidFill>
                  <a:srgbClr val="000099"/>
                </a:solidFill>
                <a:latin typeface="Calibri"/>
                <a:cs typeface="+mn-cs"/>
              </a:rPr>
              <a:t> </a:t>
            </a:r>
            <a:r>
              <a:rPr lang="ru-RU" sz="2000" dirty="0">
                <a:solidFill>
                  <a:srgbClr val="000099"/>
                </a:solidFill>
                <a:latin typeface="Calibri"/>
                <a:cs typeface="+mn-cs"/>
              </a:rPr>
              <a:t>П</a:t>
            </a:r>
            <a:r>
              <a:rPr lang="ru-RU" sz="2000" dirty="0">
                <a:solidFill>
                  <a:srgbClr val="000099"/>
                </a:solidFill>
                <a:latin typeface="Arial" pitchFamily="34" charset="0"/>
                <a:cs typeface="Times New Roman" pitchFamily="18" charset="0"/>
              </a:rPr>
              <a:t>редложения по распределению задач ТЗИ между подразделениями</a:t>
            </a:r>
            <a:r>
              <a:rPr lang="en-US" sz="2000" dirty="0">
                <a:solidFill>
                  <a:srgbClr val="000099"/>
                </a:solidFill>
                <a:latin typeface="Arial" pitchFamily="34" charset="0"/>
                <a:cs typeface="Times New Roman" pitchFamily="18" charset="0"/>
              </a:rPr>
              <a:t>   </a:t>
            </a:r>
            <a:r>
              <a:rPr lang="ru-RU" sz="2000" dirty="0">
                <a:solidFill>
                  <a:srgbClr val="000099"/>
                </a:solidFill>
                <a:latin typeface="Arial" pitchFamily="34" charset="0"/>
                <a:cs typeface="Times New Roman" pitchFamily="18" charset="0"/>
              </a:rPr>
              <a:t>организации, должностными лицами;</a:t>
            </a:r>
          </a:p>
          <a:p>
            <a:pPr algn="just" fontAlgn="auto">
              <a:spcBef>
                <a:spcPct val="50000"/>
              </a:spcBef>
              <a:spcAft>
                <a:spcPts val="0"/>
              </a:spcAft>
              <a:buFontTx/>
              <a:buChar char="•"/>
            </a:pPr>
            <a:r>
              <a:rPr lang="en-US" sz="2000" dirty="0">
                <a:solidFill>
                  <a:srgbClr val="000099"/>
                </a:solidFill>
                <a:latin typeface="Calibri"/>
                <a:cs typeface="+mn-cs"/>
              </a:rPr>
              <a:t> </a:t>
            </a:r>
            <a:r>
              <a:rPr lang="ru-RU" sz="2000" dirty="0">
                <a:solidFill>
                  <a:srgbClr val="000099"/>
                </a:solidFill>
                <a:latin typeface="Calibri"/>
                <a:cs typeface="+mn-cs"/>
              </a:rPr>
              <a:t>П</a:t>
            </a:r>
            <a:r>
              <a:rPr lang="ru-RU" sz="2000" dirty="0">
                <a:solidFill>
                  <a:srgbClr val="000099"/>
                </a:solidFill>
                <a:latin typeface="Arial" pitchFamily="34" charset="0"/>
                <a:cs typeface="Times New Roman" pitchFamily="18" charset="0"/>
              </a:rPr>
              <a:t>еречень программных и программно-аппаратных средств защиты и </a:t>
            </a:r>
            <a:r>
              <a:rPr lang="en-US" sz="2000" dirty="0">
                <a:solidFill>
                  <a:srgbClr val="000099"/>
                </a:solidFill>
                <a:latin typeface="Arial" pitchFamily="34" charset="0"/>
                <a:cs typeface="Times New Roman" pitchFamily="18" charset="0"/>
              </a:rPr>
              <a:t>   </a:t>
            </a:r>
            <a:r>
              <a:rPr lang="ru-RU" sz="2000" dirty="0">
                <a:solidFill>
                  <a:srgbClr val="000099"/>
                </a:solidFill>
                <a:latin typeface="Arial" pitchFamily="34" charset="0"/>
                <a:cs typeface="Times New Roman" pitchFamily="18" charset="0"/>
              </a:rPr>
              <a:t>контроля, подлежащих</a:t>
            </a:r>
            <a:r>
              <a:rPr lang="ru-RU" sz="2000" dirty="0">
                <a:solidFill>
                  <a:srgbClr val="000099"/>
                </a:solidFill>
                <a:latin typeface="Calibri"/>
                <a:cs typeface="+mn-cs"/>
              </a:rPr>
              <a:t> применению,</a:t>
            </a:r>
            <a:r>
              <a:rPr lang="ru-RU" sz="2000" dirty="0">
                <a:solidFill>
                  <a:srgbClr val="000099"/>
                </a:solidFill>
                <a:latin typeface="Arial" pitchFamily="34" charset="0"/>
                <a:cs typeface="Times New Roman" pitchFamily="18" charset="0"/>
              </a:rPr>
              <a:t> разработке</a:t>
            </a:r>
            <a:r>
              <a:rPr lang="ru-RU" sz="2000" dirty="0">
                <a:solidFill>
                  <a:srgbClr val="000099"/>
                </a:solidFill>
                <a:latin typeface="Calibri"/>
                <a:cs typeface="+mn-cs"/>
              </a:rPr>
              <a:t> (закупке)</a:t>
            </a:r>
            <a:r>
              <a:rPr lang="ru-RU" sz="2000" dirty="0">
                <a:solidFill>
                  <a:srgbClr val="000099"/>
                </a:solidFill>
                <a:latin typeface="Arial" pitchFamily="34" charset="0"/>
                <a:cs typeface="Times New Roman" pitchFamily="18" charset="0"/>
              </a:rPr>
              <a:t>;</a:t>
            </a:r>
          </a:p>
          <a:p>
            <a:pPr algn="just" fontAlgn="auto">
              <a:lnSpc>
                <a:spcPct val="130000"/>
              </a:lnSpc>
              <a:spcBef>
                <a:spcPct val="80000"/>
              </a:spcBef>
              <a:spcAft>
                <a:spcPts val="0"/>
              </a:spcAft>
              <a:buFontTx/>
              <a:buChar char="•"/>
            </a:pPr>
            <a:r>
              <a:rPr lang="en-US" sz="2000" dirty="0">
                <a:solidFill>
                  <a:srgbClr val="000099"/>
                </a:solidFill>
                <a:latin typeface="Calibri"/>
                <a:cs typeface="+mn-cs"/>
              </a:rPr>
              <a:t>  </a:t>
            </a:r>
            <a:r>
              <a:rPr lang="ru-RU" sz="2000" dirty="0">
                <a:solidFill>
                  <a:srgbClr val="000099"/>
                </a:solidFill>
                <a:latin typeface="Calibri"/>
                <a:cs typeface="+mn-cs"/>
              </a:rPr>
              <a:t>О</a:t>
            </a:r>
            <a:r>
              <a:rPr lang="ru-RU" sz="2000" dirty="0">
                <a:solidFill>
                  <a:srgbClr val="000099"/>
                </a:solidFill>
                <a:latin typeface="Arial" pitchFamily="34" charset="0"/>
                <a:cs typeface="Times New Roman" pitchFamily="18" charset="0"/>
              </a:rPr>
              <a:t>сновные вопросы управления, взаимодействия и обеспечения </a:t>
            </a:r>
            <a:r>
              <a:rPr lang="en-US" sz="2000" dirty="0">
                <a:solidFill>
                  <a:srgbClr val="000099"/>
                </a:solidFill>
                <a:latin typeface="Arial" pitchFamily="34" charset="0"/>
                <a:cs typeface="Times New Roman" pitchFamily="18" charset="0"/>
              </a:rPr>
              <a:t>   </a:t>
            </a:r>
            <a:r>
              <a:rPr lang="ru-RU" sz="2000" dirty="0">
                <a:solidFill>
                  <a:srgbClr val="000099"/>
                </a:solidFill>
                <a:latin typeface="Arial" pitchFamily="34" charset="0"/>
                <a:cs typeface="Times New Roman" pitchFamily="18" charset="0"/>
              </a:rPr>
              <a:t>решения задач ТЗИ.</a:t>
            </a:r>
            <a:endParaRPr lang="ru-RU" sz="2000" dirty="0">
              <a:solidFill>
                <a:srgbClr val="000099"/>
              </a:solidFill>
              <a:latin typeface="Arial" pitchFamily="34" charset="0"/>
              <a:cs typeface="+mn-cs"/>
            </a:endParaRPr>
          </a:p>
        </p:txBody>
      </p:sp>
    </p:spTree>
    <p:extLst>
      <p:ext uri="{BB962C8B-B14F-4D97-AF65-F5344CB8AC3E}">
        <p14:creationId xmlns:p14="http://schemas.microsoft.com/office/powerpoint/2010/main" val="17541058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404813"/>
            <a:ext cx="8229600" cy="379412"/>
          </a:xfrm>
        </p:spPr>
        <p:txBody>
          <a:bodyPr/>
          <a:lstStyle/>
          <a:p>
            <a:pPr algn="ctr" eaLnBrk="1" hangingPunct="1"/>
            <a:r>
              <a:rPr lang="ru-RU" altLang="ru-RU" sz="1800" b="1" dirty="0" smtClean="0">
                <a:latin typeface="Times New Roman" panose="02020603050405020304" pitchFamily="18" charset="0"/>
                <a:cs typeface="Times New Roman" panose="02020603050405020304" pitchFamily="18" charset="0"/>
              </a:rPr>
              <a:t>Термины и определения.</a:t>
            </a:r>
          </a:p>
        </p:txBody>
      </p:sp>
      <p:sp>
        <p:nvSpPr>
          <p:cNvPr id="7171" name="Rectangle 3"/>
          <p:cNvSpPr>
            <a:spLocks noGrp="1" noChangeArrowheads="1"/>
          </p:cNvSpPr>
          <p:nvPr>
            <p:ph idx="1"/>
          </p:nvPr>
        </p:nvSpPr>
        <p:spPr>
          <a:xfrm>
            <a:off x="457200" y="981075"/>
            <a:ext cx="8229600" cy="5327650"/>
          </a:xfrm>
        </p:spPr>
        <p:txBody>
          <a:bodyPr>
            <a:normAutofit/>
          </a:bodyPr>
          <a:lstStyle/>
          <a:p>
            <a:pPr marL="0" indent="457200" algn="just" eaLnBrk="1" hangingPunct="1">
              <a:spcBef>
                <a:spcPts val="0"/>
              </a:spcBef>
              <a:buNone/>
            </a:pPr>
            <a:r>
              <a:rPr lang="ru-RU" altLang="ru-RU" sz="1600" b="1" dirty="0" smtClean="0">
                <a:latin typeface="Times New Roman" panose="02020603050405020304" pitchFamily="18" charset="0"/>
                <a:cs typeface="Times New Roman" panose="02020603050405020304" pitchFamily="18" charset="0"/>
              </a:rPr>
              <a:t>Техническая разведка</a:t>
            </a:r>
            <a:r>
              <a:rPr lang="ru-RU" altLang="ru-RU" sz="1600" dirty="0" smtClean="0">
                <a:latin typeface="Times New Roman" panose="02020603050405020304" pitchFamily="18" charset="0"/>
                <a:cs typeface="Times New Roman" panose="02020603050405020304" pitchFamily="18" charset="0"/>
              </a:rPr>
              <a:t> – деятельность по получению важной (защищаемой) информации с помощью технических средств.</a:t>
            </a:r>
          </a:p>
          <a:p>
            <a:pPr marL="0" indent="457200" algn="just" eaLnBrk="1" hangingPunct="1">
              <a:spcBef>
                <a:spcPts val="0"/>
              </a:spcBef>
              <a:buNone/>
            </a:pPr>
            <a:r>
              <a:rPr lang="ru-RU" altLang="ru-RU" sz="1600" b="1" dirty="0" smtClean="0">
                <a:latin typeface="Times New Roman" panose="02020603050405020304" pitchFamily="18" charset="0"/>
                <a:cs typeface="Times New Roman" panose="02020603050405020304" pitchFamily="18" charset="0"/>
              </a:rPr>
              <a:t>Средство технической разведки</a:t>
            </a:r>
            <a:r>
              <a:rPr lang="ru-RU" altLang="ru-RU" sz="1600" dirty="0" smtClean="0">
                <a:latin typeface="Times New Roman" panose="02020603050405020304" pitchFamily="18" charset="0"/>
                <a:cs typeface="Times New Roman" panose="02020603050405020304" pitchFamily="18" charset="0"/>
              </a:rPr>
              <a:t> – аппаратура технической разведки, размещенная на стационарном или мобильном объекте (помещении, транспортном средстве и т.д.), и обслуживаемая соответствующим персоналом.</a:t>
            </a:r>
          </a:p>
          <a:p>
            <a:pPr marL="0" indent="457200" algn="just" eaLnBrk="1" hangingPunct="1">
              <a:spcBef>
                <a:spcPts val="0"/>
              </a:spcBef>
              <a:buNone/>
            </a:pPr>
            <a:r>
              <a:rPr lang="ru-RU" altLang="ru-RU" sz="1600" b="1" dirty="0" smtClean="0">
                <a:latin typeface="Times New Roman" panose="02020603050405020304" pitchFamily="18" charset="0"/>
                <a:cs typeface="Times New Roman" panose="02020603050405020304" pitchFamily="18" charset="0"/>
              </a:rPr>
              <a:t>Аппаратура технической разведки</a:t>
            </a:r>
            <a:r>
              <a:rPr lang="ru-RU" altLang="ru-RU" sz="1600" dirty="0" smtClean="0">
                <a:latin typeface="Times New Roman" panose="02020603050405020304" pitchFamily="18" charset="0"/>
                <a:cs typeface="Times New Roman" panose="02020603050405020304" pitchFamily="18" charset="0"/>
              </a:rPr>
              <a:t> – совокупность технических устройств, предназначенных для обнаружения, приема (перехвата), регистрации и обработки сигналов, содержащих важную (защищаемую) информацию. </a:t>
            </a:r>
          </a:p>
          <a:p>
            <a:pPr marL="0" indent="457200" algn="just" eaLnBrk="1" hangingPunct="1">
              <a:spcBef>
                <a:spcPts val="0"/>
              </a:spcBef>
              <a:buNone/>
            </a:pPr>
            <a:r>
              <a:rPr lang="ru-RU" altLang="ru-RU" sz="1600" b="1" dirty="0" smtClean="0">
                <a:latin typeface="Times New Roman" panose="02020603050405020304" pitchFamily="18" charset="0"/>
                <a:cs typeface="Times New Roman" panose="02020603050405020304" pitchFamily="18" charset="0"/>
              </a:rPr>
              <a:t>Возможности технической разведки</a:t>
            </a:r>
            <a:r>
              <a:rPr lang="ru-RU" altLang="ru-RU" sz="1600" dirty="0" smtClean="0">
                <a:latin typeface="Times New Roman" panose="02020603050405020304" pitchFamily="18" charset="0"/>
                <a:cs typeface="Times New Roman" panose="02020603050405020304" pitchFamily="18" charset="0"/>
              </a:rPr>
              <a:t> – характеристики способности обнаружения, распознавания, приема и регистрации информативных сигналов (ПЭМИН) средствами технической разведки.</a:t>
            </a:r>
          </a:p>
          <a:p>
            <a:pPr marL="0" indent="457200" algn="just" eaLnBrk="1" hangingPunct="1">
              <a:spcBef>
                <a:spcPts val="0"/>
              </a:spcBef>
              <a:buNone/>
            </a:pPr>
            <a:r>
              <a:rPr lang="ru-RU" altLang="ru-RU" sz="1600" b="1" dirty="0" smtClean="0">
                <a:latin typeface="Times New Roman" panose="02020603050405020304" pitchFamily="18" charset="0"/>
                <a:cs typeface="Times New Roman" panose="02020603050405020304" pitchFamily="18" charset="0"/>
              </a:rPr>
              <a:t>Зона </a:t>
            </a:r>
            <a:r>
              <a:rPr lang="ru-RU" altLang="ru-RU" sz="1600" b="1" dirty="0" err="1" smtClean="0">
                <a:latin typeface="Times New Roman" panose="02020603050405020304" pitchFamily="18" charset="0"/>
                <a:cs typeface="Times New Roman" panose="02020603050405020304" pitchFamily="18" charset="0"/>
              </a:rPr>
              <a:t>разведдоступности</a:t>
            </a:r>
            <a:r>
              <a:rPr lang="ru-RU" altLang="ru-RU" sz="1600" dirty="0" smtClean="0">
                <a:latin typeface="Times New Roman" panose="02020603050405020304" pitchFamily="18" charset="0"/>
                <a:cs typeface="Times New Roman" panose="02020603050405020304" pitchFamily="18" charset="0"/>
              </a:rPr>
              <a:t> – пространство вокруг объекта, в пределах которого реализуются возможности технической разведки.</a:t>
            </a:r>
          </a:p>
          <a:p>
            <a:pPr marL="0" indent="457200" algn="just" eaLnBrk="1" hangingPunct="1">
              <a:spcBef>
                <a:spcPts val="0"/>
              </a:spcBef>
              <a:buNone/>
            </a:pPr>
            <a:r>
              <a:rPr lang="ru-RU" altLang="ru-RU" sz="1600" b="1" dirty="0" smtClean="0">
                <a:latin typeface="Times New Roman" panose="02020603050405020304" pitchFamily="18" charset="0"/>
                <a:cs typeface="Times New Roman" panose="02020603050405020304" pitchFamily="18" charset="0"/>
              </a:rPr>
              <a:t>Модель технической разведки</a:t>
            </a:r>
            <a:r>
              <a:rPr lang="ru-RU" altLang="ru-RU" sz="1600" dirty="0" smtClean="0">
                <a:latin typeface="Times New Roman" panose="02020603050405020304" pitchFamily="18" charset="0"/>
                <a:cs typeface="Times New Roman" panose="02020603050405020304" pitchFamily="18" charset="0"/>
              </a:rPr>
              <a:t> – описание средств технической разведки, содержащее их технические характеристики и тактику применения в объеме, достаточном для оценки возможностей технической разведки.</a:t>
            </a:r>
          </a:p>
          <a:p>
            <a:pPr marL="0" indent="457200" algn="just" eaLnBrk="1" hangingPunct="1">
              <a:spcBef>
                <a:spcPts val="0"/>
              </a:spcBef>
              <a:buNone/>
            </a:pPr>
            <a:r>
              <a:rPr lang="ru-RU" altLang="ru-RU" sz="1600" b="1" dirty="0" smtClean="0">
                <a:latin typeface="Times New Roman" panose="02020603050405020304" pitchFamily="18" charset="0"/>
                <a:cs typeface="Times New Roman" panose="02020603050405020304" pitchFamily="18" charset="0"/>
              </a:rPr>
              <a:t>Информативный (опасный) сигнал</a:t>
            </a:r>
            <a:r>
              <a:rPr lang="ru-RU" altLang="ru-RU" sz="1600" dirty="0" smtClean="0">
                <a:latin typeface="Times New Roman" panose="02020603050405020304" pitchFamily="18" charset="0"/>
                <a:cs typeface="Times New Roman" panose="02020603050405020304" pitchFamily="18" charset="0"/>
              </a:rPr>
              <a:t> – электрические или электромагнитные сигналы и поля, по параметрам которых может быть раскрыта информация, обрабатываемая с помощью технических средств. </a:t>
            </a:r>
          </a:p>
        </p:txBody>
      </p:sp>
    </p:spTree>
    <p:extLst>
      <p:ext uri="{BB962C8B-B14F-4D97-AF65-F5344CB8AC3E}">
        <p14:creationId xmlns:p14="http://schemas.microsoft.com/office/powerpoint/2010/main" val="28760097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2"/>
          <p:cNvSpPr>
            <a:spLocks noGrp="1" noChangeArrowheads="1"/>
          </p:cNvSpPr>
          <p:nvPr>
            <p:ph type="title"/>
          </p:nvPr>
        </p:nvSpPr>
        <p:spPr>
          <a:xfrm>
            <a:off x="228600" y="0"/>
            <a:ext cx="8915400" cy="685800"/>
          </a:xfrm>
        </p:spPr>
        <p:txBody>
          <a:bodyPr>
            <a:normAutofit fontScale="90000"/>
          </a:bodyPr>
          <a:lstStyle/>
          <a:p>
            <a:pPr eaLnBrk="1" hangingPunct="1"/>
            <a:r>
              <a:rPr lang="ru-RU" sz="3000" b="1" smtClean="0">
                <a:solidFill>
                  <a:srgbClr val="CC0000"/>
                </a:solidFill>
              </a:rPr>
              <a:t>Порядок организации ТЗИ на этапе определения замысла защиты</a:t>
            </a:r>
          </a:p>
        </p:txBody>
      </p:sp>
      <p:sp>
        <p:nvSpPr>
          <p:cNvPr id="71682" name="Дата 2"/>
          <p:cNvSpPr>
            <a:spLocks noGrp="1"/>
          </p:cNvSpPr>
          <p:nvPr>
            <p:ph type="dt" sz="half" idx="10"/>
          </p:nvPr>
        </p:nvSpPr>
        <p:spPr>
          <a:noFill/>
        </p:spPr>
        <p:txBody>
          <a:bodyPr/>
          <a:lstStyle/>
          <a:p>
            <a:fld id="{21042F60-A749-4572-8F5C-F546E2913A7B}" type="datetime1">
              <a:rPr lang="ru-RU" smtClean="0">
                <a:solidFill>
                  <a:prstClr val="black">
                    <a:tint val="75000"/>
                  </a:prstClr>
                </a:solidFill>
              </a:rPr>
              <a:pPr/>
              <a:t>23.11.2024</a:t>
            </a:fld>
            <a:endParaRPr lang="ru-RU" smtClean="0">
              <a:solidFill>
                <a:prstClr val="black">
                  <a:tint val="75000"/>
                </a:prstClr>
              </a:solidFill>
            </a:endParaRPr>
          </a:p>
        </p:txBody>
      </p:sp>
      <p:sp>
        <p:nvSpPr>
          <p:cNvPr id="71683" name="Номер слайда 4"/>
          <p:cNvSpPr>
            <a:spLocks noGrp="1"/>
          </p:cNvSpPr>
          <p:nvPr>
            <p:ph type="sldNum" sz="quarter" idx="12"/>
          </p:nvPr>
        </p:nvSpPr>
        <p:spPr>
          <a:noFill/>
        </p:spPr>
        <p:txBody>
          <a:bodyPr/>
          <a:lstStyle/>
          <a:p>
            <a:fld id="{8B58930F-EA7E-48C5-93F0-34D1C12D505D}" type="slidenum">
              <a:rPr lang="ru-RU" smtClean="0">
                <a:solidFill>
                  <a:prstClr val="black">
                    <a:tint val="75000"/>
                  </a:prstClr>
                </a:solidFill>
              </a:rPr>
              <a:pPr/>
              <a:t>90</a:t>
            </a:fld>
            <a:endParaRPr lang="ru-RU" smtClean="0">
              <a:solidFill>
                <a:prstClr val="black">
                  <a:tint val="75000"/>
                </a:prstClr>
              </a:solidFill>
            </a:endParaRPr>
          </a:p>
        </p:txBody>
      </p:sp>
      <p:sp>
        <p:nvSpPr>
          <p:cNvPr id="71685" name="Text Box 3"/>
          <p:cNvSpPr txBox="1">
            <a:spLocks noChangeArrowheads="1"/>
          </p:cNvSpPr>
          <p:nvPr/>
        </p:nvSpPr>
        <p:spPr bwMode="ltGray">
          <a:xfrm>
            <a:off x="250825" y="889000"/>
            <a:ext cx="3200400" cy="711200"/>
          </a:xfrm>
          <a:prstGeom prst="rect">
            <a:avLst/>
          </a:prstGeom>
          <a:gradFill rotWithShape="0">
            <a:gsLst>
              <a:gs pos="0">
                <a:srgbClr val="FF0000"/>
              </a:gs>
              <a:gs pos="100000">
                <a:srgbClr val="760000"/>
              </a:gs>
            </a:gsLst>
            <a:lin ang="5400000" scaled="1"/>
          </a:gradFill>
          <a:ln w="9525">
            <a:solidFill>
              <a:schemeClr val="tx1"/>
            </a:solidFill>
            <a:miter lim="800000"/>
            <a:headEnd/>
            <a:tailEnd/>
          </a:ln>
        </p:spPr>
        <p:txBody>
          <a:bodyPr>
            <a:spAutoFit/>
          </a:bodyPr>
          <a:lstStyle/>
          <a:p>
            <a:pPr fontAlgn="auto">
              <a:spcBef>
                <a:spcPct val="50000"/>
              </a:spcBef>
              <a:spcAft>
                <a:spcPts val="0"/>
              </a:spcAft>
            </a:pPr>
            <a:r>
              <a:rPr lang="ru-RU" sz="2000">
                <a:solidFill>
                  <a:prstClr val="white"/>
                </a:solidFill>
                <a:latin typeface="Calibri"/>
                <a:cs typeface="+mn-cs"/>
              </a:rPr>
              <a:t>Определение замысла защиты информации</a:t>
            </a:r>
          </a:p>
        </p:txBody>
      </p:sp>
      <p:sp>
        <p:nvSpPr>
          <p:cNvPr id="71686" name="Text Box 4"/>
          <p:cNvSpPr txBox="1">
            <a:spLocks noChangeArrowheads="1"/>
          </p:cNvSpPr>
          <p:nvPr/>
        </p:nvSpPr>
        <p:spPr bwMode="ltGray">
          <a:xfrm>
            <a:off x="838200" y="1600200"/>
            <a:ext cx="3505200" cy="641350"/>
          </a:xfrm>
          <a:prstGeom prst="rect">
            <a:avLst/>
          </a:prstGeom>
          <a:noFill/>
          <a:ln w="9525">
            <a:noFill/>
            <a:miter lim="800000"/>
            <a:headEnd/>
            <a:tailEnd/>
          </a:ln>
        </p:spPr>
        <p:txBody>
          <a:bodyPr lIns="0" rIns="0">
            <a:spAutoFit/>
          </a:bodyPr>
          <a:lstStyle/>
          <a:p>
            <a:pPr fontAlgn="auto">
              <a:spcBef>
                <a:spcPct val="50000"/>
              </a:spcBef>
              <a:spcAft>
                <a:spcPts val="0"/>
              </a:spcAft>
            </a:pPr>
            <a:r>
              <a:rPr lang="ru-RU">
                <a:solidFill>
                  <a:srgbClr val="CC0000"/>
                </a:solidFill>
                <a:latin typeface="Calibri"/>
                <a:cs typeface="+mn-cs"/>
              </a:rPr>
              <a:t>Определение направления сосредоточения усилий по защите</a:t>
            </a:r>
          </a:p>
        </p:txBody>
      </p:sp>
      <p:sp>
        <p:nvSpPr>
          <p:cNvPr id="71687" name="Text Box 5"/>
          <p:cNvSpPr txBox="1">
            <a:spLocks noChangeArrowheads="1"/>
          </p:cNvSpPr>
          <p:nvPr/>
        </p:nvSpPr>
        <p:spPr bwMode="ltGray">
          <a:xfrm>
            <a:off x="4648200" y="1219200"/>
            <a:ext cx="4495800" cy="336550"/>
          </a:xfrm>
          <a:prstGeom prst="rect">
            <a:avLst/>
          </a:prstGeom>
          <a:noFill/>
          <a:ln w="9525">
            <a:noFill/>
            <a:miter lim="800000"/>
            <a:headEnd/>
            <a:tailEnd/>
          </a:ln>
        </p:spPr>
        <p:txBody>
          <a:bodyPr>
            <a:spAutoFit/>
          </a:bodyPr>
          <a:lstStyle/>
          <a:p>
            <a:pPr fontAlgn="auto">
              <a:spcBef>
                <a:spcPct val="50000"/>
              </a:spcBef>
              <a:spcAft>
                <a:spcPts val="0"/>
              </a:spcAft>
            </a:pPr>
            <a:r>
              <a:rPr lang="ru-RU" sz="1600">
                <a:solidFill>
                  <a:srgbClr val="CC0000"/>
                </a:solidFill>
                <a:latin typeface="Calibri"/>
                <a:cs typeface="+mn-cs"/>
              </a:rPr>
              <a:t>По подразделениям</a:t>
            </a:r>
          </a:p>
        </p:txBody>
      </p:sp>
      <p:sp>
        <p:nvSpPr>
          <p:cNvPr id="71688" name="Text Box 6"/>
          <p:cNvSpPr txBox="1">
            <a:spLocks noChangeArrowheads="1"/>
          </p:cNvSpPr>
          <p:nvPr/>
        </p:nvSpPr>
        <p:spPr bwMode="ltGray">
          <a:xfrm>
            <a:off x="4648200" y="1633538"/>
            <a:ext cx="4495800" cy="334962"/>
          </a:xfrm>
          <a:prstGeom prst="rect">
            <a:avLst/>
          </a:prstGeom>
          <a:noFill/>
          <a:ln w="9525">
            <a:noFill/>
            <a:miter lim="800000"/>
            <a:headEnd/>
            <a:tailEnd/>
          </a:ln>
        </p:spPr>
        <p:txBody>
          <a:bodyPr>
            <a:spAutoFit/>
          </a:bodyPr>
          <a:lstStyle/>
          <a:p>
            <a:pPr fontAlgn="auto">
              <a:spcBef>
                <a:spcPct val="50000"/>
              </a:spcBef>
              <a:spcAft>
                <a:spcPts val="0"/>
              </a:spcAft>
            </a:pPr>
            <a:r>
              <a:rPr lang="ru-RU" sz="1600">
                <a:solidFill>
                  <a:srgbClr val="CC0000"/>
                </a:solidFill>
                <a:latin typeface="Calibri"/>
                <a:cs typeface="+mn-cs"/>
              </a:rPr>
              <a:t>По уязвимым звеньям, направлениям защиты</a:t>
            </a:r>
          </a:p>
        </p:txBody>
      </p:sp>
      <p:sp>
        <p:nvSpPr>
          <p:cNvPr id="71689" name="Text Box 7"/>
          <p:cNvSpPr txBox="1">
            <a:spLocks noChangeArrowheads="1"/>
          </p:cNvSpPr>
          <p:nvPr/>
        </p:nvSpPr>
        <p:spPr bwMode="ltGray">
          <a:xfrm>
            <a:off x="4648200" y="1933575"/>
            <a:ext cx="4495800" cy="581025"/>
          </a:xfrm>
          <a:prstGeom prst="rect">
            <a:avLst/>
          </a:prstGeom>
          <a:noFill/>
          <a:ln w="9525">
            <a:noFill/>
            <a:miter lim="800000"/>
            <a:headEnd/>
            <a:tailEnd/>
          </a:ln>
        </p:spPr>
        <p:txBody>
          <a:bodyPr>
            <a:spAutoFit/>
          </a:bodyPr>
          <a:lstStyle/>
          <a:p>
            <a:pPr fontAlgn="auto">
              <a:spcBef>
                <a:spcPct val="50000"/>
              </a:spcBef>
              <a:spcAft>
                <a:spcPts val="0"/>
              </a:spcAft>
            </a:pPr>
            <a:r>
              <a:rPr lang="ru-RU" sz="1600">
                <a:solidFill>
                  <a:srgbClr val="CC0000"/>
                </a:solidFill>
                <a:latin typeface="Calibri"/>
                <a:cs typeface="+mn-cs"/>
              </a:rPr>
              <a:t>По категорированным информационным ресурсам и т.д.</a:t>
            </a:r>
          </a:p>
        </p:txBody>
      </p:sp>
      <p:sp>
        <p:nvSpPr>
          <p:cNvPr id="71690" name="Line 8"/>
          <p:cNvSpPr>
            <a:spLocks noChangeShapeType="1"/>
          </p:cNvSpPr>
          <p:nvPr/>
        </p:nvSpPr>
        <p:spPr bwMode="ltGray">
          <a:xfrm>
            <a:off x="4267200" y="1336675"/>
            <a:ext cx="0" cy="76835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71691" name="Line 9"/>
          <p:cNvSpPr>
            <a:spLocks noChangeShapeType="1"/>
          </p:cNvSpPr>
          <p:nvPr/>
        </p:nvSpPr>
        <p:spPr bwMode="ltGray">
          <a:xfrm flipV="1">
            <a:off x="3505200" y="1809750"/>
            <a:ext cx="762000" cy="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71692" name="Line 10"/>
          <p:cNvSpPr>
            <a:spLocks noChangeShapeType="1"/>
          </p:cNvSpPr>
          <p:nvPr/>
        </p:nvSpPr>
        <p:spPr bwMode="ltGray">
          <a:xfrm>
            <a:off x="4267200" y="1336675"/>
            <a:ext cx="381000" cy="0"/>
          </a:xfrm>
          <a:prstGeom prst="line">
            <a:avLst/>
          </a:prstGeom>
          <a:noFill/>
          <a:ln w="9525">
            <a:solidFill>
              <a:schemeClr val="tx1"/>
            </a:solidFill>
            <a:miter lim="800000"/>
            <a:headEnd/>
            <a:tailEnd type="triangle" w="med" len="me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71693" name="Line 11"/>
          <p:cNvSpPr>
            <a:spLocks noChangeShapeType="1"/>
          </p:cNvSpPr>
          <p:nvPr/>
        </p:nvSpPr>
        <p:spPr bwMode="ltGray">
          <a:xfrm>
            <a:off x="4267200" y="1751013"/>
            <a:ext cx="381000" cy="0"/>
          </a:xfrm>
          <a:prstGeom prst="line">
            <a:avLst/>
          </a:prstGeom>
          <a:noFill/>
          <a:ln w="9525">
            <a:solidFill>
              <a:schemeClr val="tx1"/>
            </a:solidFill>
            <a:miter lim="800000"/>
            <a:headEnd/>
            <a:tailEnd type="triangle" w="med" len="me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71694" name="Line 12"/>
          <p:cNvSpPr>
            <a:spLocks noChangeShapeType="1"/>
          </p:cNvSpPr>
          <p:nvPr/>
        </p:nvSpPr>
        <p:spPr bwMode="ltGray">
          <a:xfrm>
            <a:off x="4267200" y="2105025"/>
            <a:ext cx="381000" cy="0"/>
          </a:xfrm>
          <a:prstGeom prst="line">
            <a:avLst/>
          </a:prstGeom>
          <a:noFill/>
          <a:ln w="9525">
            <a:solidFill>
              <a:schemeClr val="tx1"/>
            </a:solidFill>
            <a:miter lim="800000"/>
            <a:headEnd/>
            <a:tailEnd type="triangle" w="med" len="me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71695" name="Text Box 13"/>
          <p:cNvSpPr txBox="1">
            <a:spLocks noChangeArrowheads="1"/>
          </p:cNvSpPr>
          <p:nvPr/>
        </p:nvSpPr>
        <p:spPr bwMode="ltGray">
          <a:xfrm>
            <a:off x="927100" y="2765425"/>
            <a:ext cx="3038475" cy="641350"/>
          </a:xfrm>
          <a:prstGeom prst="rect">
            <a:avLst/>
          </a:prstGeom>
          <a:noFill/>
          <a:ln w="9525">
            <a:noFill/>
            <a:miter lim="800000"/>
            <a:headEnd/>
            <a:tailEnd/>
          </a:ln>
        </p:spPr>
        <p:txBody>
          <a:bodyPr>
            <a:spAutoFit/>
          </a:bodyPr>
          <a:lstStyle/>
          <a:p>
            <a:pPr fontAlgn="auto">
              <a:spcBef>
                <a:spcPct val="50000"/>
              </a:spcBef>
              <a:spcAft>
                <a:spcPts val="0"/>
              </a:spcAft>
            </a:pPr>
            <a:r>
              <a:rPr lang="ru-RU">
                <a:solidFill>
                  <a:srgbClr val="CC0000"/>
                </a:solidFill>
                <a:latin typeface="Calibri"/>
                <a:cs typeface="+mn-cs"/>
              </a:rPr>
              <a:t>Выбор основных способов защиты</a:t>
            </a:r>
          </a:p>
        </p:txBody>
      </p:sp>
      <p:sp>
        <p:nvSpPr>
          <p:cNvPr id="71696" name="Text Box 14"/>
          <p:cNvSpPr txBox="1">
            <a:spLocks noChangeArrowheads="1"/>
          </p:cNvSpPr>
          <p:nvPr/>
        </p:nvSpPr>
        <p:spPr bwMode="ltGray">
          <a:xfrm>
            <a:off x="4648200" y="2667000"/>
            <a:ext cx="4495800" cy="336550"/>
          </a:xfrm>
          <a:prstGeom prst="rect">
            <a:avLst/>
          </a:prstGeom>
          <a:noFill/>
          <a:ln w="9525">
            <a:noFill/>
            <a:miter lim="800000"/>
            <a:headEnd/>
            <a:tailEnd/>
          </a:ln>
        </p:spPr>
        <p:txBody>
          <a:bodyPr>
            <a:spAutoFit/>
          </a:bodyPr>
          <a:lstStyle/>
          <a:p>
            <a:pPr fontAlgn="auto">
              <a:spcBef>
                <a:spcPct val="50000"/>
              </a:spcBef>
              <a:spcAft>
                <a:spcPts val="0"/>
              </a:spcAft>
            </a:pPr>
            <a:r>
              <a:rPr lang="ru-RU" sz="1600">
                <a:solidFill>
                  <a:srgbClr val="CC0000"/>
                </a:solidFill>
                <a:latin typeface="Calibri"/>
                <a:cs typeface="+mn-cs"/>
              </a:rPr>
              <a:t>По направлениям защиты</a:t>
            </a:r>
          </a:p>
        </p:txBody>
      </p:sp>
      <p:sp>
        <p:nvSpPr>
          <p:cNvPr id="71697" name="Text Box 15"/>
          <p:cNvSpPr txBox="1">
            <a:spLocks noChangeArrowheads="1"/>
          </p:cNvSpPr>
          <p:nvPr/>
        </p:nvSpPr>
        <p:spPr bwMode="ltGray">
          <a:xfrm>
            <a:off x="4648200" y="2898775"/>
            <a:ext cx="4495800" cy="336550"/>
          </a:xfrm>
          <a:prstGeom prst="rect">
            <a:avLst/>
          </a:prstGeom>
          <a:noFill/>
          <a:ln w="9525">
            <a:noFill/>
            <a:miter lim="800000"/>
            <a:headEnd/>
            <a:tailEnd/>
          </a:ln>
        </p:spPr>
        <p:txBody>
          <a:bodyPr>
            <a:spAutoFit/>
          </a:bodyPr>
          <a:lstStyle/>
          <a:p>
            <a:pPr fontAlgn="auto">
              <a:spcBef>
                <a:spcPct val="50000"/>
              </a:spcBef>
              <a:spcAft>
                <a:spcPts val="0"/>
              </a:spcAft>
            </a:pPr>
            <a:r>
              <a:rPr lang="ru-RU" sz="1600">
                <a:solidFill>
                  <a:srgbClr val="CC0000"/>
                </a:solidFill>
                <a:latin typeface="Calibri"/>
                <a:cs typeface="+mn-cs"/>
              </a:rPr>
              <a:t>По актуальным угрозам</a:t>
            </a:r>
          </a:p>
        </p:txBody>
      </p:sp>
      <p:sp>
        <p:nvSpPr>
          <p:cNvPr id="71698" name="Text Box 16"/>
          <p:cNvSpPr txBox="1">
            <a:spLocks noChangeArrowheads="1"/>
          </p:cNvSpPr>
          <p:nvPr/>
        </p:nvSpPr>
        <p:spPr bwMode="ltGray">
          <a:xfrm>
            <a:off x="4648200" y="3127375"/>
            <a:ext cx="4495800" cy="581025"/>
          </a:xfrm>
          <a:prstGeom prst="rect">
            <a:avLst/>
          </a:prstGeom>
          <a:noFill/>
          <a:ln w="9525">
            <a:noFill/>
            <a:miter lim="800000"/>
            <a:headEnd/>
            <a:tailEnd/>
          </a:ln>
        </p:spPr>
        <p:txBody>
          <a:bodyPr>
            <a:spAutoFit/>
          </a:bodyPr>
          <a:lstStyle/>
          <a:p>
            <a:pPr fontAlgn="auto">
              <a:spcBef>
                <a:spcPct val="50000"/>
              </a:spcBef>
              <a:spcAft>
                <a:spcPts val="0"/>
              </a:spcAft>
            </a:pPr>
            <a:r>
              <a:rPr lang="ru-RU" sz="1600">
                <a:solidFill>
                  <a:srgbClr val="CC0000"/>
                </a:solidFill>
                <a:latin typeface="Calibri"/>
                <a:cs typeface="+mn-cs"/>
              </a:rPr>
              <a:t>По возможности реализации с допустимыми затратами и т.д.</a:t>
            </a:r>
          </a:p>
        </p:txBody>
      </p:sp>
      <p:sp>
        <p:nvSpPr>
          <p:cNvPr id="71699" name="Line 17"/>
          <p:cNvSpPr>
            <a:spLocks noChangeShapeType="1"/>
          </p:cNvSpPr>
          <p:nvPr/>
        </p:nvSpPr>
        <p:spPr bwMode="ltGray">
          <a:xfrm>
            <a:off x="4343400" y="2782888"/>
            <a:ext cx="0" cy="461962"/>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71700" name="Line 18"/>
          <p:cNvSpPr>
            <a:spLocks noChangeShapeType="1"/>
          </p:cNvSpPr>
          <p:nvPr/>
        </p:nvSpPr>
        <p:spPr bwMode="ltGray">
          <a:xfrm>
            <a:off x="4343400" y="2782888"/>
            <a:ext cx="304800" cy="0"/>
          </a:xfrm>
          <a:prstGeom prst="line">
            <a:avLst/>
          </a:prstGeom>
          <a:noFill/>
          <a:ln w="9525">
            <a:solidFill>
              <a:schemeClr val="tx1"/>
            </a:solidFill>
            <a:miter lim="800000"/>
            <a:headEnd/>
            <a:tailEnd type="triangle" w="med" len="me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71701" name="Line 19"/>
          <p:cNvSpPr>
            <a:spLocks noChangeShapeType="1"/>
          </p:cNvSpPr>
          <p:nvPr/>
        </p:nvSpPr>
        <p:spPr bwMode="ltGray">
          <a:xfrm>
            <a:off x="4343400" y="3013075"/>
            <a:ext cx="304800" cy="0"/>
          </a:xfrm>
          <a:prstGeom prst="line">
            <a:avLst/>
          </a:prstGeom>
          <a:noFill/>
          <a:ln w="9525">
            <a:solidFill>
              <a:schemeClr val="tx1"/>
            </a:solidFill>
            <a:miter lim="800000"/>
            <a:headEnd/>
            <a:tailEnd type="triangle" w="med" len="me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71702" name="Line 20"/>
          <p:cNvSpPr>
            <a:spLocks noChangeShapeType="1"/>
          </p:cNvSpPr>
          <p:nvPr/>
        </p:nvSpPr>
        <p:spPr bwMode="ltGray">
          <a:xfrm>
            <a:off x="4343400" y="3244850"/>
            <a:ext cx="304800" cy="0"/>
          </a:xfrm>
          <a:prstGeom prst="line">
            <a:avLst/>
          </a:prstGeom>
          <a:noFill/>
          <a:ln w="9525">
            <a:solidFill>
              <a:schemeClr val="tx1"/>
            </a:solidFill>
            <a:miter lim="800000"/>
            <a:headEnd/>
            <a:tailEnd type="triangle" w="med" len="me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71703" name="Line 21"/>
          <p:cNvSpPr>
            <a:spLocks noChangeShapeType="1"/>
          </p:cNvSpPr>
          <p:nvPr/>
        </p:nvSpPr>
        <p:spPr bwMode="ltGray">
          <a:xfrm>
            <a:off x="3754438" y="2955925"/>
            <a:ext cx="588962" cy="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71704" name="Text Box 22"/>
          <p:cNvSpPr txBox="1">
            <a:spLocks noChangeArrowheads="1"/>
          </p:cNvSpPr>
          <p:nvPr/>
        </p:nvSpPr>
        <p:spPr bwMode="ltGray">
          <a:xfrm>
            <a:off x="838200" y="3790950"/>
            <a:ext cx="3086100" cy="641350"/>
          </a:xfrm>
          <a:prstGeom prst="rect">
            <a:avLst/>
          </a:prstGeom>
          <a:noFill/>
          <a:ln w="9525">
            <a:noFill/>
            <a:miter lim="800000"/>
            <a:headEnd/>
            <a:tailEnd/>
          </a:ln>
        </p:spPr>
        <p:txBody>
          <a:bodyPr>
            <a:spAutoFit/>
          </a:bodyPr>
          <a:lstStyle/>
          <a:p>
            <a:pPr fontAlgn="auto">
              <a:spcBef>
                <a:spcPct val="50000"/>
              </a:spcBef>
              <a:spcAft>
                <a:spcPts val="0"/>
              </a:spcAft>
            </a:pPr>
            <a:r>
              <a:rPr lang="ru-RU">
                <a:solidFill>
                  <a:srgbClr val="CC0000"/>
                </a:solidFill>
                <a:latin typeface="Calibri"/>
                <a:cs typeface="+mn-cs"/>
              </a:rPr>
              <a:t>Решение основных вопросов управления защитой</a:t>
            </a:r>
          </a:p>
        </p:txBody>
      </p:sp>
      <p:sp>
        <p:nvSpPr>
          <p:cNvPr id="71705" name="Text Box 23"/>
          <p:cNvSpPr txBox="1">
            <a:spLocks noChangeArrowheads="1"/>
          </p:cNvSpPr>
          <p:nvPr/>
        </p:nvSpPr>
        <p:spPr bwMode="ltGray">
          <a:xfrm>
            <a:off x="4648200" y="3657600"/>
            <a:ext cx="4495800" cy="336550"/>
          </a:xfrm>
          <a:prstGeom prst="rect">
            <a:avLst/>
          </a:prstGeom>
          <a:noFill/>
          <a:ln w="9525">
            <a:noFill/>
            <a:miter lim="800000"/>
            <a:headEnd/>
            <a:tailEnd/>
          </a:ln>
        </p:spPr>
        <p:txBody>
          <a:bodyPr>
            <a:spAutoFit/>
          </a:bodyPr>
          <a:lstStyle/>
          <a:p>
            <a:pPr fontAlgn="auto">
              <a:spcBef>
                <a:spcPts val="0"/>
              </a:spcBef>
              <a:spcAft>
                <a:spcPts val="0"/>
              </a:spcAft>
            </a:pPr>
            <a:r>
              <a:rPr lang="ru-RU" sz="1600">
                <a:solidFill>
                  <a:srgbClr val="CC0000"/>
                </a:solidFill>
                <a:latin typeface="Calibri"/>
                <a:cs typeface="+mn-cs"/>
              </a:rPr>
              <a:t>Организация охраны</a:t>
            </a:r>
          </a:p>
        </p:txBody>
      </p:sp>
      <p:sp>
        <p:nvSpPr>
          <p:cNvPr id="71706" name="Text Box 24"/>
          <p:cNvSpPr txBox="1">
            <a:spLocks noChangeArrowheads="1"/>
          </p:cNvSpPr>
          <p:nvPr/>
        </p:nvSpPr>
        <p:spPr bwMode="ltGray">
          <a:xfrm>
            <a:off x="4648200" y="3930650"/>
            <a:ext cx="4495800" cy="336550"/>
          </a:xfrm>
          <a:prstGeom prst="rect">
            <a:avLst/>
          </a:prstGeom>
          <a:noFill/>
          <a:ln w="9525">
            <a:noFill/>
            <a:miter lim="800000"/>
            <a:headEnd/>
            <a:tailEnd/>
          </a:ln>
        </p:spPr>
        <p:txBody>
          <a:bodyPr>
            <a:spAutoFit/>
          </a:bodyPr>
          <a:lstStyle/>
          <a:p>
            <a:pPr fontAlgn="auto">
              <a:spcBef>
                <a:spcPct val="50000"/>
              </a:spcBef>
              <a:spcAft>
                <a:spcPts val="0"/>
              </a:spcAft>
            </a:pPr>
            <a:r>
              <a:rPr lang="ru-RU" sz="1600">
                <a:solidFill>
                  <a:srgbClr val="CC0000"/>
                </a:solidFill>
                <a:latin typeface="Calibri"/>
                <a:cs typeface="+mn-cs"/>
              </a:rPr>
              <a:t>Организация служебной связи и сигнализации</a:t>
            </a:r>
          </a:p>
        </p:txBody>
      </p:sp>
      <p:sp>
        <p:nvSpPr>
          <p:cNvPr id="71707" name="Text Box 25"/>
          <p:cNvSpPr txBox="1">
            <a:spLocks noChangeArrowheads="1"/>
          </p:cNvSpPr>
          <p:nvPr/>
        </p:nvSpPr>
        <p:spPr bwMode="ltGray">
          <a:xfrm>
            <a:off x="4648200" y="4159250"/>
            <a:ext cx="4495800" cy="336550"/>
          </a:xfrm>
          <a:prstGeom prst="rect">
            <a:avLst/>
          </a:prstGeom>
          <a:noFill/>
          <a:ln w="9525">
            <a:noFill/>
            <a:miter lim="800000"/>
            <a:headEnd/>
            <a:tailEnd/>
          </a:ln>
        </p:spPr>
        <p:txBody>
          <a:bodyPr>
            <a:spAutoFit/>
          </a:bodyPr>
          <a:lstStyle/>
          <a:p>
            <a:pPr fontAlgn="auto">
              <a:spcBef>
                <a:spcPct val="50000"/>
              </a:spcBef>
              <a:spcAft>
                <a:spcPts val="0"/>
              </a:spcAft>
            </a:pPr>
            <a:r>
              <a:rPr lang="ru-RU" sz="1600">
                <a:solidFill>
                  <a:srgbClr val="CC0000"/>
                </a:solidFill>
                <a:latin typeface="Calibri"/>
                <a:cs typeface="+mn-cs"/>
              </a:rPr>
              <a:t>Организация взаимодействия</a:t>
            </a:r>
          </a:p>
        </p:txBody>
      </p:sp>
      <p:sp>
        <p:nvSpPr>
          <p:cNvPr id="71708" name="Line 26"/>
          <p:cNvSpPr>
            <a:spLocks noChangeShapeType="1"/>
          </p:cNvSpPr>
          <p:nvPr/>
        </p:nvSpPr>
        <p:spPr bwMode="ltGray">
          <a:xfrm>
            <a:off x="4267200" y="3848100"/>
            <a:ext cx="0" cy="1087438"/>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71709" name="Line 27"/>
          <p:cNvSpPr>
            <a:spLocks noChangeShapeType="1"/>
          </p:cNvSpPr>
          <p:nvPr/>
        </p:nvSpPr>
        <p:spPr bwMode="ltGray">
          <a:xfrm>
            <a:off x="4267200" y="3848100"/>
            <a:ext cx="381000" cy="0"/>
          </a:xfrm>
          <a:prstGeom prst="line">
            <a:avLst/>
          </a:prstGeom>
          <a:noFill/>
          <a:ln w="9525">
            <a:solidFill>
              <a:schemeClr val="tx1"/>
            </a:solidFill>
            <a:miter lim="800000"/>
            <a:headEnd/>
            <a:tailEnd type="triangle" w="med" len="me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71710" name="Line 28"/>
          <p:cNvSpPr>
            <a:spLocks noChangeShapeType="1"/>
          </p:cNvSpPr>
          <p:nvPr/>
        </p:nvSpPr>
        <p:spPr bwMode="ltGray">
          <a:xfrm>
            <a:off x="4267200" y="4076700"/>
            <a:ext cx="381000" cy="0"/>
          </a:xfrm>
          <a:prstGeom prst="line">
            <a:avLst/>
          </a:prstGeom>
          <a:noFill/>
          <a:ln w="9525">
            <a:solidFill>
              <a:schemeClr val="tx1"/>
            </a:solidFill>
            <a:miter lim="800000"/>
            <a:headEnd/>
            <a:tailEnd type="triangle" w="med" len="me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71711" name="Line 29"/>
          <p:cNvSpPr>
            <a:spLocks noChangeShapeType="1"/>
          </p:cNvSpPr>
          <p:nvPr/>
        </p:nvSpPr>
        <p:spPr bwMode="ltGray">
          <a:xfrm>
            <a:off x="4267200" y="4306888"/>
            <a:ext cx="381000" cy="0"/>
          </a:xfrm>
          <a:prstGeom prst="line">
            <a:avLst/>
          </a:prstGeom>
          <a:noFill/>
          <a:ln w="9525">
            <a:solidFill>
              <a:schemeClr val="tx1"/>
            </a:solidFill>
            <a:miter lim="800000"/>
            <a:headEnd/>
            <a:tailEnd type="triangle" w="med" len="me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71712" name="Line 30"/>
          <p:cNvSpPr>
            <a:spLocks noChangeShapeType="1"/>
          </p:cNvSpPr>
          <p:nvPr/>
        </p:nvSpPr>
        <p:spPr bwMode="ltGray">
          <a:xfrm flipH="1">
            <a:off x="3800475" y="3962400"/>
            <a:ext cx="466725" cy="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71713" name="Text Box 31"/>
          <p:cNvSpPr txBox="1">
            <a:spLocks noChangeArrowheads="1"/>
          </p:cNvSpPr>
          <p:nvPr/>
        </p:nvSpPr>
        <p:spPr bwMode="ltGray">
          <a:xfrm>
            <a:off x="4648200" y="4389438"/>
            <a:ext cx="4419600" cy="508000"/>
          </a:xfrm>
          <a:prstGeom prst="rect">
            <a:avLst/>
          </a:prstGeom>
          <a:noFill/>
          <a:ln w="9525">
            <a:noFill/>
            <a:miter lim="800000"/>
            <a:headEnd/>
            <a:tailEnd/>
          </a:ln>
        </p:spPr>
        <p:txBody>
          <a:bodyPr>
            <a:spAutoFit/>
          </a:bodyPr>
          <a:lstStyle/>
          <a:p>
            <a:pPr fontAlgn="auto">
              <a:lnSpc>
                <a:spcPct val="85000"/>
              </a:lnSpc>
              <a:spcBef>
                <a:spcPts val="0"/>
              </a:spcBef>
              <a:spcAft>
                <a:spcPts val="0"/>
              </a:spcAft>
            </a:pPr>
            <a:r>
              <a:rPr lang="ru-RU" sz="1600">
                <a:solidFill>
                  <a:srgbClr val="CC0000"/>
                </a:solidFill>
                <a:latin typeface="Calibri"/>
                <a:cs typeface="+mn-cs"/>
              </a:rPr>
              <a:t>Организация резервирования программного и аппаратного обеспечения</a:t>
            </a:r>
          </a:p>
        </p:txBody>
      </p:sp>
      <p:sp>
        <p:nvSpPr>
          <p:cNvPr id="71714" name="Line 32"/>
          <p:cNvSpPr>
            <a:spLocks noChangeShapeType="1"/>
          </p:cNvSpPr>
          <p:nvPr/>
        </p:nvSpPr>
        <p:spPr bwMode="ltGray">
          <a:xfrm>
            <a:off x="4267200" y="4535488"/>
            <a:ext cx="381000" cy="0"/>
          </a:xfrm>
          <a:prstGeom prst="line">
            <a:avLst/>
          </a:prstGeom>
          <a:noFill/>
          <a:ln w="9525">
            <a:solidFill>
              <a:schemeClr val="tx1"/>
            </a:solidFill>
            <a:miter lim="800000"/>
            <a:headEnd/>
            <a:tailEnd type="triangle" w="med" len="me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71715" name="Text Box 33"/>
          <p:cNvSpPr txBox="1">
            <a:spLocks noChangeArrowheads="1"/>
          </p:cNvSpPr>
          <p:nvPr/>
        </p:nvSpPr>
        <p:spPr bwMode="ltGray">
          <a:xfrm>
            <a:off x="4648200" y="4821238"/>
            <a:ext cx="4343400" cy="482600"/>
          </a:xfrm>
          <a:prstGeom prst="rect">
            <a:avLst/>
          </a:prstGeom>
          <a:noFill/>
          <a:ln w="9525">
            <a:noFill/>
            <a:miter lim="800000"/>
            <a:headEnd/>
            <a:tailEnd/>
          </a:ln>
        </p:spPr>
        <p:txBody>
          <a:bodyPr>
            <a:spAutoFit/>
          </a:bodyPr>
          <a:lstStyle/>
          <a:p>
            <a:pPr fontAlgn="auto">
              <a:lnSpc>
                <a:spcPct val="80000"/>
              </a:lnSpc>
              <a:spcBef>
                <a:spcPts val="0"/>
              </a:spcBef>
              <a:spcAft>
                <a:spcPts val="0"/>
              </a:spcAft>
            </a:pPr>
            <a:r>
              <a:rPr lang="ru-RU" sz="1600">
                <a:solidFill>
                  <a:srgbClr val="CC0000"/>
                </a:solidFill>
                <a:latin typeface="Calibri"/>
                <a:cs typeface="+mn-cs"/>
              </a:rPr>
              <a:t>Организация управления администрированием, распределения  ключевой информации и т.д.</a:t>
            </a:r>
          </a:p>
        </p:txBody>
      </p:sp>
      <p:sp>
        <p:nvSpPr>
          <p:cNvPr id="71716" name="Line 34"/>
          <p:cNvSpPr>
            <a:spLocks noChangeShapeType="1"/>
          </p:cNvSpPr>
          <p:nvPr/>
        </p:nvSpPr>
        <p:spPr bwMode="ltGray">
          <a:xfrm>
            <a:off x="4267200" y="4935538"/>
            <a:ext cx="457200" cy="0"/>
          </a:xfrm>
          <a:prstGeom prst="line">
            <a:avLst/>
          </a:prstGeom>
          <a:noFill/>
          <a:ln w="9525">
            <a:solidFill>
              <a:schemeClr val="tx1"/>
            </a:solidFill>
            <a:miter lim="800000"/>
            <a:headEnd/>
            <a:tailEnd type="triangle" w="med" len="me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71717" name="Text Box 35"/>
          <p:cNvSpPr txBox="1">
            <a:spLocks noChangeArrowheads="1"/>
          </p:cNvSpPr>
          <p:nvPr/>
        </p:nvSpPr>
        <p:spPr bwMode="ltGray">
          <a:xfrm>
            <a:off x="871538" y="5580063"/>
            <a:ext cx="2743200" cy="641350"/>
          </a:xfrm>
          <a:prstGeom prst="rect">
            <a:avLst/>
          </a:prstGeom>
          <a:noFill/>
          <a:ln w="9525">
            <a:noFill/>
            <a:miter lim="800000"/>
            <a:headEnd/>
            <a:tailEnd/>
          </a:ln>
        </p:spPr>
        <p:txBody>
          <a:bodyPr>
            <a:spAutoFit/>
          </a:bodyPr>
          <a:lstStyle/>
          <a:p>
            <a:pPr fontAlgn="auto">
              <a:spcBef>
                <a:spcPct val="50000"/>
              </a:spcBef>
              <a:spcAft>
                <a:spcPts val="0"/>
              </a:spcAft>
            </a:pPr>
            <a:r>
              <a:rPr lang="ru-RU">
                <a:solidFill>
                  <a:srgbClr val="CC0000"/>
                </a:solidFill>
                <a:latin typeface="Calibri"/>
                <a:cs typeface="+mn-cs"/>
              </a:rPr>
              <a:t>Решение основных вопросов обеспечения</a:t>
            </a:r>
          </a:p>
        </p:txBody>
      </p:sp>
      <p:sp>
        <p:nvSpPr>
          <p:cNvPr id="71718" name="Text Box 36"/>
          <p:cNvSpPr txBox="1">
            <a:spLocks noChangeArrowheads="1"/>
          </p:cNvSpPr>
          <p:nvPr/>
        </p:nvSpPr>
        <p:spPr bwMode="ltGray">
          <a:xfrm>
            <a:off x="4822825" y="5343525"/>
            <a:ext cx="4057650" cy="336550"/>
          </a:xfrm>
          <a:prstGeom prst="rect">
            <a:avLst/>
          </a:prstGeom>
          <a:noFill/>
          <a:ln w="9525">
            <a:noFill/>
            <a:miter lim="800000"/>
            <a:headEnd/>
            <a:tailEnd/>
          </a:ln>
        </p:spPr>
        <p:txBody>
          <a:bodyPr>
            <a:spAutoFit/>
          </a:bodyPr>
          <a:lstStyle/>
          <a:p>
            <a:pPr fontAlgn="auto">
              <a:spcBef>
                <a:spcPct val="50000"/>
              </a:spcBef>
              <a:spcAft>
                <a:spcPts val="0"/>
              </a:spcAft>
            </a:pPr>
            <a:r>
              <a:rPr lang="ru-RU" sz="1600">
                <a:solidFill>
                  <a:srgbClr val="CC0000"/>
                </a:solidFill>
                <a:latin typeface="Calibri"/>
                <a:cs typeface="+mn-cs"/>
              </a:rPr>
              <a:t>Финансового</a:t>
            </a:r>
          </a:p>
        </p:txBody>
      </p:sp>
      <p:sp>
        <p:nvSpPr>
          <p:cNvPr id="71719" name="Text Box 37"/>
          <p:cNvSpPr txBox="1">
            <a:spLocks noChangeArrowheads="1"/>
          </p:cNvSpPr>
          <p:nvPr/>
        </p:nvSpPr>
        <p:spPr bwMode="ltGray">
          <a:xfrm>
            <a:off x="4833938" y="5580063"/>
            <a:ext cx="3844925" cy="336550"/>
          </a:xfrm>
          <a:prstGeom prst="rect">
            <a:avLst/>
          </a:prstGeom>
          <a:noFill/>
          <a:ln w="9525">
            <a:noFill/>
            <a:miter lim="800000"/>
            <a:headEnd/>
            <a:tailEnd/>
          </a:ln>
        </p:spPr>
        <p:txBody>
          <a:bodyPr>
            <a:spAutoFit/>
          </a:bodyPr>
          <a:lstStyle/>
          <a:p>
            <a:pPr fontAlgn="auto">
              <a:spcBef>
                <a:spcPct val="50000"/>
              </a:spcBef>
              <a:spcAft>
                <a:spcPts val="0"/>
              </a:spcAft>
            </a:pPr>
            <a:r>
              <a:rPr lang="ru-RU" sz="1600">
                <a:solidFill>
                  <a:srgbClr val="CC0000"/>
                </a:solidFill>
                <a:latin typeface="Calibri"/>
                <a:cs typeface="+mn-cs"/>
              </a:rPr>
              <a:t>Технического и программного</a:t>
            </a:r>
          </a:p>
        </p:txBody>
      </p:sp>
      <p:sp>
        <p:nvSpPr>
          <p:cNvPr id="71720" name="Text Box 38"/>
          <p:cNvSpPr txBox="1">
            <a:spLocks noChangeArrowheads="1"/>
          </p:cNvSpPr>
          <p:nvPr/>
        </p:nvSpPr>
        <p:spPr bwMode="ltGray">
          <a:xfrm>
            <a:off x="4845050" y="5807075"/>
            <a:ext cx="3635375" cy="336550"/>
          </a:xfrm>
          <a:prstGeom prst="rect">
            <a:avLst/>
          </a:prstGeom>
          <a:noFill/>
          <a:ln w="9525">
            <a:noFill/>
            <a:miter lim="800000"/>
            <a:headEnd/>
            <a:tailEnd/>
          </a:ln>
        </p:spPr>
        <p:txBody>
          <a:bodyPr>
            <a:spAutoFit/>
          </a:bodyPr>
          <a:lstStyle/>
          <a:p>
            <a:pPr fontAlgn="auto">
              <a:spcBef>
                <a:spcPct val="50000"/>
              </a:spcBef>
              <a:spcAft>
                <a:spcPts val="0"/>
              </a:spcAft>
            </a:pPr>
            <a:r>
              <a:rPr lang="ru-RU" sz="1600">
                <a:solidFill>
                  <a:srgbClr val="CC0000"/>
                </a:solidFill>
                <a:latin typeface="Calibri"/>
                <a:cs typeface="+mn-cs"/>
              </a:rPr>
              <a:t>Информационного</a:t>
            </a:r>
          </a:p>
        </p:txBody>
      </p:sp>
      <p:sp>
        <p:nvSpPr>
          <p:cNvPr id="71721" name="Text Box 39"/>
          <p:cNvSpPr txBox="1">
            <a:spLocks noChangeArrowheads="1"/>
          </p:cNvSpPr>
          <p:nvPr/>
        </p:nvSpPr>
        <p:spPr bwMode="ltGray">
          <a:xfrm>
            <a:off x="4845050" y="6076950"/>
            <a:ext cx="3048000" cy="336550"/>
          </a:xfrm>
          <a:prstGeom prst="rect">
            <a:avLst/>
          </a:prstGeom>
          <a:noFill/>
          <a:ln w="9525">
            <a:noFill/>
            <a:miter lim="800000"/>
            <a:headEnd/>
            <a:tailEnd/>
          </a:ln>
        </p:spPr>
        <p:txBody>
          <a:bodyPr>
            <a:spAutoFit/>
          </a:bodyPr>
          <a:lstStyle/>
          <a:p>
            <a:pPr fontAlgn="auto">
              <a:spcBef>
                <a:spcPct val="50000"/>
              </a:spcBef>
              <a:spcAft>
                <a:spcPts val="0"/>
              </a:spcAft>
            </a:pPr>
            <a:r>
              <a:rPr lang="ru-RU" sz="1600">
                <a:solidFill>
                  <a:srgbClr val="CC0000"/>
                </a:solidFill>
                <a:latin typeface="Calibri"/>
                <a:cs typeface="+mn-cs"/>
              </a:rPr>
              <a:t>Кадрового и др.</a:t>
            </a:r>
          </a:p>
        </p:txBody>
      </p:sp>
      <p:sp>
        <p:nvSpPr>
          <p:cNvPr id="71722" name="Line 40"/>
          <p:cNvSpPr>
            <a:spLocks noChangeShapeType="1"/>
          </p:cNvSpPr>
          <p:nvPr/>
        </p:nvSpPr>
        <p:spPr bwMode="ltGray">
          <a:xfrm>
            <a:off x="4267200" y="5522913"/>
            <a:ext cx="0" cy="733425"/>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71723" name="Line 41"/>
          <p:cNvSpPr>
            <a:spLocks noChangeShapeType="1"/>
          </p:cNvSpPr>
          <p:nvPr/>
        </p:nvSpPr>
        <p:spPr bwMode="ltGray">
          <a:xfrm>
            <a:off x="4267200" y="5522913"/>
            <a:ext cx="609600" cy="0"/>
          </a:xfrm>
          <a:prstGeom prst="line">
            <a:avLst/>
          </a:prstGeom>
          <a:noFill/>
          <a:ln w="9525">
            <a:solidFill>
              <a:schemeClr val="tx1"/>
            </a:solidFill>
            <a:miter lim="800000"/>
            <a:headEnd/>
            <a:tailEnd type="triangle" w="med" len="me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71724" name="Line 42"/>
          <p:cNvSpPr>
            <a:spLocks noChangeShapeType="1"/>
          </p:cNvSpPr>
          <p:nvPr/>
        </p:nvSpPr>
        <p:spPr bwMode="ltGray">
          <a:xfrm>
            <a:off x="4267200" y="5748338"/>
            <a:ext cx="609600" cy="0"/>
          </a:xfrm>
          <a:prstGeom prst="line">
            <a:avLst/>
          </a:prstGeom>
          <a:noFill/>
          <a:ln w="9525">
            <a:solidFill>
              <a:schemeClr val="tx1"/>
            </a:solidFill>
            <a:miter lim="800000"/>
            <a:headEnd/>
            <a:tailEnd type="triangle" w="med" len="me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71725" name="Line 43"/>
          <p:cNvSpPr>
            <a:spLocks noChangeShapeType="1"/>
          </p:cNvSpPr>
          <p:nvPr/>
        </p:nvSpPr>
        <p:spPr bwMode="ltGray">
          <a:xfrm>
            <a:off x="4267200" y="5975350"/>
            <a:ext cx="609600" cy="0"/>
          </a:xfrm>
          <a:prstGeom prst="line">
            <a:avLst/>
          </a:prstGeom>
          <a:noFill/>
          <a:ln w="9525">
            <a:solidFill>
              <a:schemeClr val="tx1"/>
            </a:solidFill>
            <a:miter lim="800000"/>
            <a:headEnd/>
            <a:tailEnd type="triangle" w="med" len="me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71726" name="Line 44"/>
          <p:cNvSpPr>
            <a:spLocks noChangeShapeType="1"/>
          </p:cNvSpPr>
          <p:nvPr/>
        </p:nvSpPr>
        <p:spPr bwMode="ltGray">
          <a:xfrm>
            <a:off x="4267200" y="6256338"/>
            <a:ext cx="609600" cy="0"/>
          </a:xfrm>
          <a:prstGeom prst="line">
            <a:avLst/>
          </a:prstGeom>
          <a:noFill/>
          <a:ln w="9525">
            <a:solidFill>
              <a:schemeClr val="tx1"/>
            </a:solidFill>
            <a:miter lim="800000"/>
            <a:headEnd/>
            <a:tailEnd type="triangle" w="med" len="me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71727" name="Line 45"/>
          <p:cNvSpPr>
            <a:spLocks noChangeShapeType="1"/>
          </p:cNvSpPr>
          <p:nvPr/>
        </p:nvSpPr>
        <p:spPr bwMode="ltGray">
          <a:xfrm>
            <a:off x="3125788" y="5748338"/>
            <a:ext cx="1141412" cy="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71728" name="Line 46"/>
          <p:cNvSpPr>
            <a:spLocks noChangeShapeType="1"/>
          </p:cNvSpPr>
          <p:nvPr/>
        </p:nvSpPr>
        <p:spPr bwMode="ltGray">
          <a:xfrm>
            <a:off x="533400" y="1600200"/>
            <a:ext cx="0" cy="419100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71729" name="Line 47"/>
          <p:cNvSpPr>
            <a:spLocks noChangeShapeType="1"/>
          </p:cNvSpPr>
          <p:nvPr/>
        </p:nvSpPr>
        <p:spPr bwMode="ltGray">
          <a:xfrm>
            <a:off x="533400" y="1828800"/>
            <a:ext cx="228600" cy="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71730" name="Line 48"/>
          <p:cNvSpPr>
            <a:spLocks noChangeShapeType="1"/>
          </p:cNvSpPr>
          <p:nvPr/>
        </p:nvSpPr>
        <p:spPr bwMode="ltGray">
          <a:xfrm>
            <a:off x="533400" y="2971800"/>
            <a:ext cx="304800" cy="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71731" name="Line 49"/>
          <p:cNvSpPr>
            <a:spLocks noChangeShapeType="1"/>
          </p:cNvSpPr>
          <p:nvPr/>
        </p:nvSpPr>
        <p:spPr bwMode="ltGray">
          <a:xfrm>
            <a:off x="533400" y="3886200"/>
            <a:ext cx="0" cy="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71732" name="Line 50"/>
          <p:cNvSpPr>
            <a:spLocks noChangeShapeType="1"/>
          </p:cNvSpPr>
          <p:nvPr/>
        </p:nvSpPr>
        <p:spPr bwMode="ltGray">
          <a:xfrm>
            <a:off x="533400" y="3962400"/>
            <a:ext cx="304800" cy="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71733" name="Line 51"/>
          <p:cNvSpPr>
            <a:spLocks noChangeShapeType="1"/>
          </p:cNvSpPr>
          <p:nvPr/>
        </p:nvSpPr>
        <p:spPr bwMode="ltGray">
          <a:xfrm>
            <a:off x="533400" y="5791200"/>
            <a:ext cx="304800" cy="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Tree>
    <p:extLst>
      <p:ext uri="{BB962C8B-B14F-4D97-AF65-F5344CB8AC3E}">
        <p14:creationId xmlns:p14="http://schemas.microsoft.com/office/powerpoint/2010/main" val="367972296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2"/>
          <p:cNvSpPr>
            <a:spLocks noGrp="1" noChangeArrowheads="1"/>
          </p:cNvSpPr>
          <p:nvPr>
            <p:ph type="title"/>
          </p:nvPr>
        </p:nvSpPr>
        <p:spPr>
          <a:xfrm>
            <a:off x="457200" y="7938"/>
            <a:ext cx="8229600" cy="914400"/>
          </a:xfrm>
        </p:spPr>
        <p:txBody>
          <a:bodyPr>
            <a:normAutofit fontScale="90000"/>
          </a:bodyPr>
          <a:lstStyle/>
          <a:p>
            <a:pPr eaLnBrk="1" hangingPunct="1"/>
            <a:r>
              <a:rPr lang="ru-RU" sz="3400" b="1" smtClean="0">
                <a:solidFill>
                  <a:srgbClr val="FF3300"/>
                </a:solidFill>
              </a:rPr>
              <a:t>Документы по организации ТЗИ на объекте информатизации</a:t>
            </a:r>
          </a:p>
        </p:txBody>
      </p:sp>
      <p:sp>
        <p:nvSpPr>
          <p:cNvPr id="75778" name="Дата 2"/>
          <p:cNvSpPr>
            <a:spLocks noGrp="1"/>
          </p:cNvSpPr>
          <p:nvPr>
            <p:ph type="dt" sz="half" idx="10"/>
          </p:nvPr>
        </p:nvSpPr>
        <p:spPr>
          <a:noFill/>
        </p:spPr>
        <p:txBody>
          <a:bodyPr/>
          <a:lstStyle/>
          <a:p>
            <a:fld id="{7AFD6889-6513-412C-A929-ADDDC7CA8714}" type="datetime1">
              <a:rPr lang="ru-RU" smtClean="0">
                <a:solidFill>
                  <a:prstClr val="black">
                    <a:tint val="75000"/>
                  </a:prstClr>
                </a:solidFill>
              </a:rPr>
              <a:pPr/>
              <a:t>23.11.2024</a:t>
            </a:fld>
            <a:endParaRPr lang="ru-RU" smtClean="0">
              <a:solidFill>
                <a:prstClr val="black">
                  <a:tint val="75000"/>
                </a:prstClr>
              </a:solidFill>
            </a:endParaRPr>
          </a:p>
        </p:txBody>
      </p:sp>
      <p:sp>
        <p:nvSpPr>
          <p:cNvPr id="75779" name="Номер слайда 4"/>
          <p:cNvSpPr>
            <a:spLocks noGrp="1"/>
          </p:cNvSpPr>
          <p:nvPr>
            <p:ph type="sldNum" sz="quarter" idx="12"/>
          </p:nvPr>
        </p:nvSpPr>
        <p:spPr>
          <a:noFill/>
        </p:spPr>
        <p:txBody>
          <a:bodyPr/>
          <a:lstStyle/>
          <a:p>
            <a:fld id="{354F3E7D-E3EE-4679-813C-D83E83B7A779}" type="slidenum">
              <a:rPr lang="ru-RU" smtClean="0">
                <a:solidFill>
                  <a:prstClr val="black">
                    <a:tint val="75000"/>
                  </a:prstClr>
                </a:solidFill>
              </a:rPr>
              <a:pPr/>
              <a:t>91</a:t>
            </a:fld>
            <a:endParaRPr lang="ru-RU" smtClean="0">
              <a:solidFill>
                <a:prstClr val="black">
                  <a:tint val="75000"/>
                </a:prstClr>
              </a:solidFill>
            </a:endParaRPr>
          </a:p>
        </p:txBody>
      </p:sp>
      <p:sp>
        <p:nvSpPr>
          <p:cNvPr id="75781" name="Text Box 3"/>
          <p:cNvSpPr txBox="1">
            <a:spLocks noChangeArrowheads="1"/>
          </p:cNvSpPr>
          <p:nvPr/>
        </p:nvSpPr>
        <p:spPr bwMode="auto">
          <a:xfrm>
            <a:off x="152400" y="3124200"/>
            <a:ext cx="8763000" cy="409575"/>
          </a:xfrm>
          <a:prstGeom prst="rect">
            <a:avLst/>
          </a:prstGeom>
          <a:solidFill>
            <a:srgbClr val="DCFEF9"/>
          </a:solidFill>
          <a:ln w="12700">
            <a:solidFill>
              <a:schemeClr val="tx1"/>
            </a:solidFill>
            <a:miter lim="800000"/>
            <a:headEnd/>
            <a:tailEnd/>
          </a:ln>
        </p:spPr>
        <p:txBody>
          <a:bodyPr>
            <a:spAutoFit/>
          </a:bodyPr>
          <a:lstStyle/>
          <a:p>
            <a:pPr algn="ctr" fontAlgn="auto">
              <a:spcBef>
                <a:spcPct val="50000"/>
              </a:spcBef>
              <a:spcAft>
                <a:spcPts val="0"/>
              </a:spcAft>
            </a:pPr>
            <a:r>
              <a:rPr lang="ru-RU" sz="2000">
                <a:solidFill>
                  <a:srgbClr val="000099"/>
                </a:solidFill>
                <a:latin typeface="Calibri"/>
                <a:cs typeface="+mn-cs"/>
              </a:rPr>
              <a:t>Концепция ТЗИ на предприятии</a:t>
            </a:r>
          </a:p>
        </p:txBody>
      </p:sp>
      <p:sp>
        <p:nvSpPr>
          <p:cNvPr id="75782" name="Text Box 4"/>
          <p:cNvSpPr txBox="1">
            <a:spLocks noChangeArrowheads="1"/>
          </p:cNvSpPr>
          <p:nvPr/>
        </p:nvSpPr>
        <p:spPr bwMode="auto">
          <a:xfrm>
            <a:off x="152400" y="3657600"/>
            <a:ext cx="8763000" cy="714375"/>
          </a:xfrm>
          <a:prstGeom prst="rect">
            <a:avLst/>
          </a:prstGeom>
          <a:solidFill>
            <a:schemeClr val="accent1"/>
          </a:solidFill>
          <a:ln w="12700">
            <a:solidFill>
              <a:schemeClr val="tx1"/>
            </a:solidFill>
            <a:miter lim="800000"/>
            <a:headEnd/>
            <a:tailEnd/>
          </a:ln>
        </p:spPr>
        <p:txBody>
          <a:bodyPr>
            <a:spAutoFit/>
          </a:bodyPr>
          <a:lstStyle/>
          <a:p>
            <a:pPr algn="ctr" fontAlgn="auto">
              <a:spcBef>
                <a:spcPct val="50000"/>
              </a:spcBef>
              <a:spcAft>
                <a:spcPts val="0"/>
              </a:spcAft>
            </a:pPr>
            <a:r>
              <a:rPr lang="ru-RU" sz="2000">
                <a:solidFill>
                  <a:srgbClr val="000099"/>
                </a:solidFill>
                <a:latin typeface="Calibri"/>
                <a:cs typeface="Times New Roman" pitchFamily="18" charset="0"/>
              </a:rPr>
              <a:t>Положени</a:t>
            </a:r>
            <a:r>
              <a:rPr lang="ru-RU" sz="2000">
                <a:solidFill>
                  <a:srgbClr val="000099"/>
                </a:solidFill>
                <a:latin typeface="Calibri"/>
                <a:cs typeface="+mn-cs"/>
              </a:rPr>
              <a:t>е</a:t>
            </a:r>
            <a:r>
              <a:rPr lang="ru-RU" sz="2000">
                <a:solidFill>
                  <a:srgbClr val="000099"/>
                </a:solidFill>
                <a:latin typeface="Calibri"/>
                <a:cs typeface="Times New Roman" pitchFamily="18" charset="0"/>
              </a:rPr>
              <a:t> о порядке организации и проведения работ по защите конфиденциальной информации</a:t>
            </a:r>
            <a:r>
              <a:rPr lang="ru-RU" sz="2000">
                <a:solidFill>
                  <a:prstClr val="black"/>
                </a:solidFill>
                <a:latin typeface="Calibri"/>
                <a:cs typeface="+mn-cs"/>
              </a:rPr>
              <a:t> </a:t>
            </a:r>
          </a:p>
        </p:txBody>
      </p:sp>
      <p:sp>
        <p:nvSpPr>
          <p:cNvPr id="75783" name="Text Box 5"/>
          <p:cNvSpPr txBox="1">
            <a:spLocks noChangeArrowheads="1"/>
          </p:cNvSpPr>
          <p:nvPr/>
        </p:nvSpPr>
        <p:spPr bwMode="auto">
          <a:xfrm>
            <a:off x="152400" y="4495800"/>
            <a:ext cx="8763000" cy="409575"/>
          </a:xfrm>
          <a:prstGeom prst="rect">
            <a:avLst/>
          </a:prstGeom>
          <a:solidFill>
            <a:srgbClr val="E6FFCD"/>
          </a:solidFill>
          <a:ln w="12700">
            <a:solidFill>
              <a:schemeClr val="tx1"/>
            </a:solidFill>
            <a:miter lim="800000"/>
            <a:headEnd/>
            <a:tailEnd/>
          </a:ln>
        </p:spPr>
        <p:txBody>
          <a:bodyPr>
            <a:spAutoFit/>
          </a:bodyPr>
          <a:lstStyle/>
          <a:p>
            <a:pPr algn="ctr" fontAlgn="auto">
              <a:spcBef>
                <a:spcPct val="50000"/>
              </a:spcBef>
              <a:spcAft>
                <a:spcPts val="0"/>
              </a:spcAft>
            </a:pPr>
            <a:r>
              <a:rPr lang="ru-RU" sz="2000">
                <a:solidFill>
                  <a:srgbClr val="000099"/>
                </a:solidFill>
                <a:latin typeface="Calibri"/>
                <a:cs typeface="+mn-cs"/>
              </a:rPr>
              <a:t>Модель угроз безопасности информации на объекте информатизации</a:t>
            </a:r>
          </a:p>
        </p:txBody>
      </p:sp>
      <p:sp>
        <p:nvSpPr>
          <p:cNvPr id="75784" name="Text Box 6"/>
          <p:cNvSpPr txBox="1">
            <a:spLocks noChangeArrowheads="1"/>
          </p:cNvSpPr>
          <p:nvPr/>
        </p:nvSpPr>
        <p:spPr bwMode="auto">
          <a:xfrm>
            <a:off x="152400" y="5029200"/>
            <a:ext cx="8763000" cy="409575"/>
          </a:xfrm>
          <a:prstGeom prst="rect">
            <a:avLst/>
          </a:prstGeom>
          <a:solidFill>
            <a:srgbClr val="FFCCFF"/>
          </a:solidFill>
          <a:ln w="12700">
            <a:solidFill>
              <a:schemeClr val="tx1"/>
            </a:solidFill>
            <a:miter lim="800000"/>
            <a:headEnd/>
            <a:tailEnd/>
          </a:ln>
        </p:spPr>
        <p:txBody>
          <a:bodyPr>
            <a:spAutoFit/>
          </a:bodyPr>
          <a:lstStyle/>
          <a:p>
            <a:pPr algn="ctr" fontAlgn="auto">
              <a:spcBef>
                <a:spcPct val="50000"/>
              </a:spcBef>
              <a:spcAft>
                <a:spcPts val="0"/>
              </a:spcAft>
            </a:pPr>
            <a:r>
              <a:rPr lang="ru-RU" sz="2000">
                <a:solidFill>
                  <a:srgbClr val="000099"/>
                </a:solidFill>
                <a:latin typeface="Calibri"/>
                <a:cs typeface="+mn-cs"/>
              </a:rPr>
              <a:t>П</a:t>
            </a:r>
            <a:r>
              <a:rPr lang="ru-RU" sz="2000">
                <a:solidFill>
                  <a:srgbClr val="000099"/>
                </a:solidFill>
                <a:latin typeface="Calibri"/>
                <a:cs typeface="Times New Roman" pitchFamily="18" charset="0"/>
              </a:rPr>
              <a:t>лан проведения мероприятий по ТЗИ на объекте информатизации</a:t>
            </a:r>
            <a:r>
              <a:rPr lang="ru-RU" sz="2000">
                <a:solidFill>
                  <a:prstClr val="black"/>
                </a:solidFill>
                <a:latin typeface="Calibri"/>
                <a:cs typeface="+mn-cs"/>
              </a:rPr>
              <a:t> </a:t>
            </a:r>
          </a:p>
        </p:txBody>
      </p:sp>
      <p:sp>
        <p:nvSpPr>
          <p:cNvPr id="75785" name="Text Box 7"/>
          <p:cNvSpPr txBox="1">
            <a:spLocks noChangeArrowheads="1"/>
          </p:cNvSpPr>
          <p:nvPr/>
        </p:nvSpPr>
        <p:spPr bwMode="auto">
          <a:xfrm>
            <a:off x="304800" y="5943600"/>
            <a:ext cx="3048000" cy="714375"/>
          </a:xfrm>
          <a:prstGeom prst="rect">
            <a:avLst/>
          </a:prstGeom>
          <a:noFill/>
          <a:ln w="12700">
            <a:solidFill>
              <a:schemeClr val="tx1"/>
            </a:solidFill>
            <a:prstDash val="dash"/>
            <a:miter lim="800000"/>
            <a:headEnd/>
            <a:tailEnd/>
          </a:ln>
        </p:spPr>
        <p:txBody>
          <a:bodyPr>
            <a:spAutoFit/>
          </a:bodyPr>
          <a:lstStyle/>
          <a:p>
            <a:pPr algn="ctr" fontAlgn="auto">
              <a:spcBef>
                <a:spcPct val="50000"/>
              </a:spcBef>
              <a:spcAft>
                <a:spcPts val="0"/>
              </a:spcAft>
            </a:pPr>
            <a:r>
              <a:rPr lang="ru-RU" sz="2000">
                <a:solidFill>
                  <a:srgbClr val="000099"/>
                </a:solidFill>
                <a:latin typeface="Calibri"/>
                <a:cs typeface="+mn-cs"/>
              </a:rPr>
              <a:t>План </a:t>
            </a:r>
            <a:r>
              <a:rPr lang="ru-RU" sz="2000">
                <a:solidFill>
                  <a:srgbClr val="000099"/>
                </a:solidFill>
                <a:latin typeface="Calibri"/>
                <a:cs typeface="Times New Roman" pitchFamily="18" charset="0"/>
              </a:rPr>
              <a:t>обеспечения ТЗИ и взаимодействия</a:t>
            </a:r>
            <a:r>
              <a:rPr lang="ru-RU" sz="2000">
                <a:solidFill>
                  <a:prstClr val="black"/>
                </a:solidFill>
                <a:latin typeface="Calibri"/>
                <a:cs typeface="+mn-cs"/>
              </a:rPr>
              <a:t> </a:t>
            </a:r>
          </a:p>
        </p:txBody>
      </p:sp>
      <p:sp>
        <p:nvSpPr>
          <p:cNvPr id="75786" name="Text Box 8"/>
          <p:cNvSpPr txBox="1">
            <a:spLocks noChangeArrowheads="1"/>
          </p:cNvSpPr>
          <p:nvPr/>
        </p:nvSpPr>
        <p:spPr bwMode="auto">
          <a:xfrm>
            <a:off x="4114800" y="5943600"/>
            <a:ext cx="3962400" cy="711200"/>
          </a:xfrm>
          <a:prstGeom prst="rect">
            <a:avLst/>
          </a:prstGeom>
          <a:noFill/>
          <a:ln w="9525">
            <a:solidFill>
              <a:schemeClr val="tx1"/>
            </a:solidFill>
            <a:prstDash val="dash"/>
            <a:miter lim="800000"/>
            <a:headEnd/>
            <a:tailEnd/>
          </a:ln>
        </p:spPr>
        <p:txBody>
          <a:bodyPr>
            <a:spAutoFit/>
          </a:bodyPr>
          <a:lstStyle/>
          <a:p>
            <a:pPr algn="ctr" fontAlgn="auto">
              <a:spcBef>
                <a:spcPct val="50000"/>
              </a:spcBef>
              <a:spcAft>
                <a:spcPts val="0"/>
              </a:spcAft>
            </a:pPr>
            <a:r>
              <a:rPr lang="ru-RU" sz="2000">
                <a:solidFill>
                  <a:srgbClr val="000099"/>
                </a:solidFill>
                <a:latin typeface="Calibri"/>
                <a:cs typeface="+mn-cs"/>
              </a:rPr>
              <a:t>П</a:t>
            </a:r>
            <a:r>
              <a:rPr lang="ru-RU" sz="2000">
                <a:solidFill>
                  <a:srgbClr val="000099"/>
                </a:solidFill>
                <a:latin typeface="Calibri"/>
                <a:cs typeface="Times New Roman" pitchFamily="18" charset="0"/>
              </a:rPr>
              <a:t>лан или график </a:t>
            </a:r>
            <a:r>
              <a:rPr lang="ru-RU" sz="2000">
                <a:solidFill>
                  <a:srgbClr val="000099"/>
                </a:solidFill>
                <a:latin typeface="Calibri"/>
                <a:cs typeface="+mn-cs"/>
              </a:rPr>
              <a:t>проведения </a:t>
            </a:r>
            <a:r>
              <a:rPr lang="ru-RU" sz="2000">
                <a:solidFill>
                  <a:srgbClr val="000099"/>
                </a:solidFill>
                <a:latin typeface="Calibri"/>
                <a:cs typeface="Times New Roman" pitchFamily="18" charset="0"/>
              </a:rPr>
              <a:t>контрольных мероприятий</a:t>
            </a:r>
            <a:r>
              <a:rPr lang="ru-RU">
                <a:solidFill>
                  <a:prstClr val="black"/>
                </a:solidFill>
                <a:latin typeface="Calibri"/>
                <a:cs typeface="+mn-cs"/>
              </a:rPr>
              <a:t> </a:t>
            </a:r>
          </a:p>
        </p:txBody>
      </p:sp>
      <p:sp>
        <p:nvSpPr>
          <p:cNvPr id="75787" name="Line 9"/>
          <p:cNvSpPr>
            <a:spLocks noChangeShapeType="1"/>
          </p:cNvSpPr>
          <p:nvPr/>
        </p:nvSpPr>
        <p:spPr bwMode="auto">
          <a:xfrm>
            <a:off x="1600200" y="5486400"/>
            <a:ext cx="0" cy="457200"/>
          </a:xfrm>
          <a:prstGeom prst="line">
            <a:avLst/>
          </a:prstGeom>
          <a:noFill/>
          <a:ln w="9525">
            <a:solidFill>
              <a:schemeClr val="tx1"/>
            </a:solidFill>
            <a:prstDash val="dash"/>
            <a:round/>
            <a:headEnd/>
            <a:tailEnd/>
          </a:ln>
        </p:spPr>
        <p:txBody>
          <a:bodyPr/>
          <a:lstStyle/>
          <a:p>
            <a:pPr fontAlgn="auto">
              <a:spcBef>
                <a:spcPts val="0"/>
              </a:spcBef>
              <a:spcAft>
                <a:spcPts val="0"/>
              </a:spcAft>
            </a:pPr>
            <a:endParaRPr lang="ru-RU">
              <a:solidFill>
                <a:prstClr val="black"/>
              </a:solidFill>
              <a:latin typeface="Calibri"/>
              <a:cs typeface="+mn-cs"/>
            </a:endParaRPr>
          </a:p>
        </p:txBody>
      </p:sp>
      <p:sp>
        <p:nvSpPr>
          <p:cNvPr id="75788" name="Line 10"/>
          <p:cNvSpPr>
            <a:spLocks noChangeShapeType="1"/>
          </p:cNvSpPr>
          <p:nvPr/>
        </p:nvSpPr>
        <p:spPr bwMode="auto">
          <a:xfrm>
            <a:off x="6019800" y="5486400"/>
            <a:ext cx="0" cy="457200"/>
          </a:xfrm>
          <a:prstGeom prst="line">
            <a:avLst/>
          </a:prstGeom>
          <a:noFill/>
          <a:ln w="9525">
            <a:solidFill>
              <a:schemeClr val="tx1"/>
            </a:solidFill>
            <a:prstDash val="dash"/>
            <a:round/>
            <a:headEnd/>
            <a:tailEnd/>
          </a:ln>
        </p:spPr>
        <p:txBody>
          <a:bodyPr/>
          <a:lstStyle/>
          <a:p>
            <a:pPr fontAlgn="auto">
              <a:spcBef>
                <a:spcPts val="0"/>
              </a:spcBef>
              <a:spcAft>
                <a:spcPts val="0"/>
              </a:spcAft>
            </a:pPr>
            <a:endParaRPr lang="ru-RU">
              <a:solidFill>
                <a:prstClr val="black"/>
              </a:solidFill>
              <a:latin typeface="Calibri"/>
              <a:cs typeface="+mn-cs"/>
            </a:endParaRPr>
          </a:p>
        </p:txBody>
      </p:sp>
      <p:sp>
        <p:nvSpPr>
          <p:cNvPr id="75789" name="Text Box 11"/>
          <p:cNvSpPr txBox="1">
            <a:spLocks noChangeArrowheads="1"/>
          </p:cNvSpPr>
          <p:nvPr/>
        </p:nvSpPr>
        <p:spPr bwMode="auto">
          <a:xfrm>
            <a:off x="152400" y="1066800"/>
            <a:ext cx="8763000" cy="714375"/>
          </a:xfrm>
          <a:prstGeom prst="rect">
            <a:avLst/>
          </a:prstGeom>
          <a:solidFill>
            <a:srgbClr val="FFFFCC"/>
          </a:solidFill>
          <a:ln w="12700">
            <a:solidFill>
              <a:schemeClr val="tx1"/>
            </a:solidFill>
            <a:miter lim="800000"/>
            <a:headEnd/>
            <a:tailEnd/>
          </a:ln>
        </p:spPr>
        <p:txBody>
          <a:bodyPr>
            <a:spAutoFit/>
          </a:bodyPr>
          <a:lstStyle/>
          <a:p>
            <a:pPr algn="ctr" fontAlgn="auto">
              <a:spcBef>
                <a:spcPct val="50000"/>
              </a:spcBef>
              <a:spcAft>
                <a:spcPts val="0"/>
              </a:spcAft>
            </a:pPr>
            <a:r>
              <a:rPr lang="ru-RU" sz="2000">
                <a:solidFill>
                  <a:srgbClr val="000099"/>
                </a:solidFill>
                <a:latin typeface="Calibri"/>
                <a:cs typeface="+mn-cs"/>
              </a:rPr>
              <a:t>Утвержденный перечень сведений конфиденциального характера по каждому виду тайны</a:t>
            </a:r>
          </a:p>
        </p:txBody>
      </p:sp>
      <p:sp>
        <p:nvSpPr>
          <p:cNvPr id="75790" name="Text Box 12"/>
          <p:cNvSpPr txBox="1">
            <a:spLocks noChangeArrowheads="1"/>
          </p:cNvSpPr>
          <p:nvPr/>
        </p:nvSpPr>
        <p:spPr bwMode="auto">
          <a:xfrm>
            <a:off x="152400" y="1905000"/>
            <a:ext cx="8763000" cy="409575"/>
          </a:xfrm>
          <a:prstGeom prst="rect">
            <a:avLst/>
          </a:prstGeom>
          <a:solidFill>
            <a:srgbClr val="CCECFF"/>
          </a:solidFill>
          <a:ln w="12700">
            <a:solidFill>
              <a:schemeClr val="tx1"/>
            </a:solidFill>
            <a:miter lim="800000"/>
            <a:headEnd/>
            <a:tailEnd/>
          </a:ln>
        </p:spPr>
        <p:txBody>
          <a:bodyPr>
            <a:spAutoFit/>
          </a:bodyPr>
          <a:lstStyle/>
          <a:p>
            <a:pPr algn="ctr" fontAlgn="auto">
              <a:spcBef>
                <a:spcPct val="50000"/>
              </a:spcBef>
              <a:spcAft>
                <a:spcPts val="0"/>
              </a:spcAft>
            </a:pPr>
            <a:r>
              <a:rPr lang="ru-RU" sz="2000">
                <a:solidFill>
                  <a:srgbClr val="000099"/>
                </a:solidFill>
                <a:latin typeface="Calibri"/>
                <a:cs typeface="+mn-cs"/>
              </a:rPr>
              <a:t>Акт и журнал инвентаризации информационных ресурсов</a:t>
            </a:r>
          </a:p>
        </p:txBody>
      </p:sp>
      <p:sp>
        <p:nvSpPr>
          <p:cNvPr id="75791" name="Text Box 13"/>
          <p:cNvSpPr txBox="1">
            <a:spLocks noChangeArrowheads="1"/>
          </p:cNvSpPr>
          <p:nvPr/>
        </p:nvSpPr>
        <p:spPr bwMode="auto">
          <a:xfrm>
            <a:off x="152400" y="2514600"/>
            <a:ext cx="8763000" cy="409575"/>
          </a:xfrm>
          <a:prstGeom prst="rect">
            <a:avLst/>
          </a:prstGeom>
          <a:solidFill>
            <a:srgbClr val="D5F7D8"/>
          </a:solidFill>
          <a:ln w="12700">
            <a:solidFill>
              <a:schemeClr val="tx1"/>
            </a:solidFill>
            <a:miter lim="800000"/>
            <a:headEnd/>
            <a:tailEnd/>
          </a:ln>
        </p:spPr>
        <p:txBody>
          <a:bodyPr>
            <a:spAutoFit/>
          </a:bodyPr>
          <a:lstStyle/>
          <a:p>
            <a:pPr algn="ctr" fontAlgn="auto">
              <a:spcBef>
                <a:spcPct val="50000"/>
              </a:spcBef>
              <a:spcAft>
                <a:spcPts val="0"/>
              </a:spcAft>
            </a:pPr>
            <a:r>
              <a:rPr lang="ru-RU" sz="2000">
                <a:solidFill>
                  <a:srgbClr val="000099"/>
                </a:solidFill>
                <a:latin typeface="Calibri"/>
                <a:cs typeface="+mn-cs"/>
              </a:rPr>
              <a:t>Акт категорирования защищаемой информации</a:t>
            </a:r>
          </a:p>
        </p:txBody>
      </p:sp>
    </p:spTree>
    <p:extLst>
      <p:ext uri="{BB962C8B-B14F-4D97-AF65-F5344CB8AC3E}">
        <p14:creationId xmlns:p14="http://schemas.microsoft.com/office/powerpoint/2010/main" val="1229212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9" name="Rectangle 9"/>
          <p:cNvSpPr>
            <a:spLocks noGrp="1" noChangeArrowheads="1"/>
          </p:cNvSpPr>
          <p:nvPr>
            <p:ph type="title"/>
          </p:nvPr>
        </p:nvSpPr>
        <p:spPr>
          <a:xfrm>
            <a:off x="228600" y="166688"/>
            <a:ext cx="8458200" cy="671512"/>
          </a:xfrm>
          <a:solidFill>
            <a:srgbClr val="FF0000">
              <a:alpha val="50195"/>
            </a:srgbClr>
          </a:solidFill>
          <a:ln>
            <a:solidFill>
              <a:schemeClr val="tx1"/>
            </a:solidFill>
          </a:ln>
        </p:spPr>
        <p:txBody>
          <a:bodyPr/>
          <a:lstStyle/>
          <a:p>
            <a:pPr eaLnBrk="1" hangingPunct="1"/>
            <a:r>
              <a:rPr lang="ru-RU" sz="2800" smtClean="0"/>
              <a:t>Система защиты информации предприятия</a:t>
            </a:r>
          </a:p>
        </p:txBody>
      </p:sp>
      <p:sp>
        <p:nvSpPr>
          <p:cNvPr id="78850" name="Дата 2"/>
          <p:cNvSpPr>
            <a:spLocks noGrp="1"/>
          </p:cNvSpPr>
          <p:nvPr>
            <p:ph type="dt" sz="half" idx="10"/>
          </p:nvPr>
        </p:nvSpPr>
        <p:spPr>
          <a:noFill/>
        </p:spPr>
        <p:txBody>
          <a:bodyPr/>
          <a:lstStyle/>
          <a:p>
            <a:fld id="{C5798D3F-9715-4BC0-9E12-B4BFC3DDCF9B}" type="datetime1">
              <a:rPr lang="ru-RU" smtClean="0">
                <a:solidFill>
                  <a:prstClr val="black">
                    <a:tint val="75000"/>
                  </a:prstClr>
                </a:solidFill>
              </a:rPr>
              <a:pPr/>
              <a:t>23.11.2024</a:t>
            </a:fld>
            <a:endParaRPr lang="ru-RU" smtClean="0">
              <a:solidFill>
                <a:prstClr val="black">
                  <a:tint val="75000"/>
                </a:prstClr>
              </a:solidFill>
            </a:endParaRPr>
          </a:p>
        </p:txBody>
      </p:sp>
      <p:sp>
        <p:nvSpPr>
          <p:cNvPr id="78851" name="Номер слайда 4"/>
          <p:cNvSpPr>
            <a:spLocks noGrp="1"/>
          </p:cNvSpPr>
          <p:nvPr>
            <p:ph type="sldNum" sz="quarter" idx="12"/>
          </p:nvPr>
        </p:nvSpPr>
        <p:spPr>
          <a:noFill/>
        </p:spPr>
        <p:txBody>
          <a:bodyPr/>
          <a:lstStyle/>
          <a:p>
            <a:fld id="{B5F2D792-9E0F-48A5-A2D7-4A4D7857FAE4}" type="slidenum">
              <a:rPr lang="ru-RU" smtClean="0">
                <a:solidFill>
                  <a:prstClr val="black">
                    <a:tint val="75000"/>
                  </a:prstClr>
                </a:solidFill>
              </a:rPr>
              <a:pPr/>
              <a:t>92</a:t>
            </a:fld>
            <a:endParaRPr lang="ru-RU" smtClean="0">
              <a:solidFill>
                <a:prstClr val="black">
                  <a:tint val="75000"/>
                </a:prstClr>
              </a:solidFill>
            </a:endParaRPr>
          </a:p>
        </p:txBody>
      </p:sp>
      <p:sp>
        <p:nvSpPr>
          <p:cNvPr id="78852" name="Line 2"/>
          <p:cNvSpPr>
            <a:spLocks noChangeShapeType="1"/>
          </p:cNvSpPr>
          <p:nvPr/>
        </p:nvSpPr>
        <p:spPr bwMode="ltGray">
          <a:xfrm>
            <a:off x="6553200" y="762000"/>
            <a:ext cx="0" cy="144780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78853" name="Line 3"/>
          <p:cNvSpPr>
            <a:spLocks noChangeShapeType="1"/>
          </p:cNvSpPr>
          <p:nvPr/>
        </p:nvSpPr>
        <p:spPr bwMode="auto">
          <a:xfrm>
            <a:off x="3505200" y="2547938"/>
            <a:ext cx="0" cy="271462"/>
          </a:xfrm>
          <a:prstGeom prst="line">
            <a:avLst/>
          </a:prstGeom>
          <a:noFill/>
          <a:ln w="9525">
            <a:solidFill>
              <a:schemeClr val="tx1"/>
            </a:solidFill>
            <a:round/>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78854" name="Line 4"/>
          <p:cNvSpPr>
            <a:spLocks noChangeShapeType="1"/>
          </p:cNvSpPr>
          <p:nvPr/>
        </p:nvSpPr>
        <p:spPr bwMode="auto">
          <a:xfrm>
            <a:off x="1752600" y="2547938"/>
            <a:ext cx="0" cy="271462"/>
          </a:xfrm>
          <a:prstGeom prst="line">
            <a:avLst/>
          </a:prstGeom>
          <a:noFill/>
          <a:ln w="9525">
            <a:solidFill>
              <a:schemeClr val="tx1"/>
            </a:solidFill>
            <a:round/>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78855" name="Line 5"/>
          <p:cNvSpPr>
            <a:spLocks noChangeShapeType="1"/>
          </p:cNvSpPr>
          <p:nvPr/>
        </p:nvSpPr>
        <p:spPr bwMode="auto">
          <a:xfrm>
            <a:off x="4953000" y="2514600"/>
            <a:ext cx="228600" cy="0"/>
          </a:xfrm>
          <a:prstGeom prst="line">
            <a:avLst/>
          </a:prstGeom>
          <a:noFill/>
          <a:ln w="9525">
            <a:solidFill>
              <a:srgbClr val="FF0000"/>
            </a:solidFill>
            <a:round/>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78856" name="Line 6"/>
          <p:cNvSpPr>
            <a:spLocks noChangeShapeType="1"/>
          </p:cNvSpPr>
          <p:nvPr/>
        </p:nvSpPr>
        <p:spPr bwMode="auto">
          <a:xfrm>
            <a:off x="3810000" y="2743200"/>
            <a:ext cx="0" cy="228600"/>
          </a:xfrm>
          <a:prstGeom prst="line">
            <a:avLst/>
          </a:prstGeom>
          <a:noFill/>
          <a:ln w="9525">
            <a:solidFill>
              <a:srgbClr val="FF0000"/>
            </a:solidFill>
            <a:round/>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78857" name="Line 7"/>
          <p:cNvSpPr>
            <a:spLocks noChangeShapeType="1"/>
          </p:cNvSpPr>
          <p:nvPr/>
        </p:nvSpPr>
        <p:spPr bwMode="auto">
          <a:xfrm>
            <a:off x="2133600" y="2743200"/>
            <a:ext cx="0" cy="304800"/>
          </a:xfrm>
          <a:prstGeom prst="line">
            <a:avLst/>
          </a:prstGeom>
          <a:noFill/>
          <a:ln w="9525">
            <a:solidFill>
              <a:srgbClr val="FF0000"/>
            </a:solidFill>
            <a:round/>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78858" name="Line 8"/>
          <p:cNvSpPr>
            <a:spLocks noChangeShapeType="1"/>
          </p:cNvSpPr>
          <p:nvPr/>
        </p:nvSpPr>
        <p:spPr bwMode="auto">
          <a:xfrm>
            <a:off x="4953000" y="1981200"/>
            <a:ext cx="0" cy="3657600"/>
          </a:xfrm>
          <a:prstGeom prst="line">
            <a:avLst/>
          </a:prstGeom>
          <a:noFill/>
          <a:ln w="9525">
            <a:solidFill>
              <a:srgbClr val="FF0000"/>
            </a:solidFill>
            <a:round/>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447498" name="Text Box 10"/>
          <p:cNvSpPr txBox="1">
            <a:spLocks noChangeArrowheads="1"/>
          </p:cNvSpPr>
          <p:nvPr/>
        </p:nvSpPr>
        <p:spPr bwMode="ltGray">
          <a:xfrm>
            <a:off x="762000" y="2209800"/>
            <a:ext cx="3505200" cy="406400"/>
          </a:xfrm>
          <a:prstGeom prst="rect">
            <a:avLst/>
          </a:prstGeom>
          <a:gradFill rotWithShape="0">
            <a:gsLst>
              <a:gs pos="0">
                <a:srgbClr val="C0C0C0"/>
              </a:gs>
              <a:gs pos="100000">
                <a:srgbClr val="C0C0C0">
                  <a:gamma/>
                  <a:shade val="56078"/>
                  <a:invGamma/>
                </a:srgbClr>
              </a:gs>
            </a:gsLst>
            <a:lin ang="5400000" scaled="1"/>
          </a:gradFill>
          <a:ln w="9525">
            <a:solidFill>
              <a:schemeClr val="tx1"/>
            </a:solidFill>
            <a:miter lim="800000"/>
            <a:headEnd/>
            <a:tailEnd/>
          </a:ln>
          <a:effectLst/>
        </p:spPr>
        <p:txBody>
          <a:bodyPr>
            <a:spAutoFit/>
          </a:bodyPr>
          <a:lstStyle/>
          <a:p>
            <a:pPr fontAlgn="auto">
              <a:spcBef>
                <a:spcPct val="50000"/>
              </a:spcBef>
              <a:spcAft>
                <a:spcPts val="0"/>
              </a:spcAft>
              <a:defRPr/>
            </a:pPr>
            <a:r>
              <a:rPr lang="ru-RU" sz="2000">
                <a:solidFill>
                  <a:prstClr val="black"/>
                </a:solidFill>
                <a:effectLst>
                  <a:outerShdw blurRad="38100" dist="38100" dir="2700000" algn="tl">
                    <a:srgbClr val="FFFFFF"/>
                  </a:outerShdw>
                </a:effectLst>
                <a:latin typeface="Calibri"/>
                <a:cs typeface="+mn-cs"/>
              </a:rPr>
              <a:t>Подсистема защиты от НСД</a:t>
            </a:r>
          </a:p>
        </p:txBody>
      </p:sp>
      <p:sp>
        <p:nvSpPr>
          <p:cNvPr id="447499" name="Text Box 11"/>
          <p:cNvSpPr txBox="1">
            <a:spLocks noChangeArrowheads="1"/>
          </p:cNvSpPr>
          <p:nvPr/>
        </p:nvSpPr>
        <p:spPr bwMode="ltGray">
          <a:xfrm>
            <a:off x="5105400" y="2209800"/>
            <a:ext cx="4038600" cy="711200"/>
          </a:xfrm>
          <a:prstGeom prst="rect">
            <a:avLst/>
          </a:prstGeom>
          <a:gradFill rotWithShape="0">
            <a:gsLst>
              <a:gs pos="0">
                <a:srgbClr val="C0C0C0"/>
              </a:gs>
              <a:gs pos="100000">
                <a:srgbClr val="C0C0C0">
                  <a:gamma/>
                  <a:shade val="56078"/>
                  <a:invGamma/>
                </a:srgbClr>
              </a:gs>
            </a:gsLst>
            <a:lin ang="5400000" scaled="1"/>
          </a:gradFill>
          <a:ln w="9525">
            <a:solidFill>
              <a:schemeClr val="tx1"/>
            </a:solidFill>
            <a:miter lim="800000"/>
            <a:headEnd/>
            <a:tailEnd/>
          </a:ln>
          <a:effectLst/>
        </p:spPr>
        <p:txBody>
          <a:bodyPr>
            <a:spAutoFit/>
          </a:bodyPr>
          <a:lstStyle/>
          <a:p>
            <a:pPr fontAlgn="auto">
              <a:spcBef>
                <a:spcPct val="50000"/>
              </a:spcBef>
              <a:spcAft>
                <a:spcPts val="0"/>
              </a:spcAft>
              <a:defRPr/>
            </a:pPr>
            <a:r>
              <a:rPr lang="ru-RU" sz="2000">
                <a:solidFill>
                  <a:prstClr val="black"/>
                </a:solidFill>
                <a:effectLst>
                  <a:outerShdw blurRad="38100" dist="38100" dir="2700000" algn="tl">
                    <a:srgbClr val="FFFFFF"/>
                  </a:outerShdw>
                </a:effectLst>
                <a:latin typeface="Calibri"/>
                <a:cs typeface="+mn-cs"/>
              </a:rPr>
              <a:t>Подсистема защиты от утечки по ПЭМИН</a:t>
            </a:r>
          </a:p>
        </p:txBody>
      </p:sp>
      <p:sp>
        <p:nvSpPr>
          <p:cNvPr id="78862" name="Text Box 12"/>
          <p:cNvSpPr txBox="1">
            <a:spLocks noChangeArrowheads="1"/>
          </p:cNvSpPr>
          <p:nvPr/>
        </p:nvSpPr>
        <p:spPr bwMode="ltGray">
          <a:xfrm>
            <a:off x="762000" y="3657600"/>
            <a:ext cx="8382000" cy="406400"/>
          </a:xfrm>
          <a:prstGeom prst="rect">
            <a:avLst/>
          </a:prstGeom>
          <a:gradFill rotWithShape="0">
            <a:gsLst>
              <a:gs pos="0">
                <a:srgbClr val="C0C0C0"/>
              </a:gs>
              <a:gs pos="100000">
                <a:srgbClr val="6C6C6C"/>
              </a:gs>
            </a:gsLst>
            <a:lin ang="5400000" scaled="1"/>
          </a:gradFill>
          <a:ln w="9525">
            <a:solidFill>
              <a:schemeClr val="tx1"/>
            </a:solidFill>
            <a:miter lim="800000"/>
            <a:headEnd/>
            <a:tailEnd/>
          </a:ln>
        </p:spPr>
        <p:txBody>
          <a:bodyPr>
            <a:spAutoFit/>
          </a:bodyPr>
          <a:lstStyle/>
          <a:p>
            <a:pPr fontAlgn="auto">
              <a:spcBef>
                <a:spcPct val="50000"/>
              </a:spcBef>
              <a:spcAft>
                <a:spcPts val="0"/>
              </a:spcAft>
            </a:pPr>
            <a:r>
              <a:rPr lang="ru-RU" sz="2000">
                <a:solidFill>
                  <a:prstClr val="black"/>
                </a:solidFill>
                <a:latin typeface="Calibri"/>
                <a:cs typeface="+mn-cs"/>
              </a:rPr>
              <a:t>Подсистема защиты от утечки речевой информации</a:t>
            </a:r>
          </a:p>
        </p:txBody>
      </p:sp>
      <p:sp>
        <p:nvSpPr>
          <p:cNvPr id="78863" name="Text Box 13"/>
          <p:cNvSpPr txBox="1">
            <a:spLocks noChangeArrowheads="1"/>
          </p:cNvSpPr>
          <p:nvPr/>
        </p:nvSpPr>
        <p:spPr bwMode="ltGray">
          <a:xfrm>
            <a:off x="762000" y="4191000"/>
            <a:ext cx="8382000" cy="711200"/>
          </a:xfrm>
          <a:prstGeom prst="rect">
            <a:avLst/>
          </a:prstGeom>
          <a:gradFill rotWithShape="0">
            <a:gsLst>
              <a:gs pos="0">
                <a:srgbClr val="C0C0C0"/>
              </a:gs>
              <a:gs pos="100000">
                <a:srgbClr val="6C6C6C"/>
              </a:gs>
            </a:gsLst>
            <a:lin ang="5400000" scaled="1"/>
          </a:gradFill>
          <a:ln w="9525">
            <a:solidFill>
              <a:schemeClr val="tx1"/>
            </a:solidFill>
            <a:miter lim="800000"/>
            <a:headEnd/>
            <a:tailEnd/>
          </a:ln>
        </p:spPr>
        <p:txBody>
          <a:bodyPr>
            <a:spAutoFit/>
          </a:bodyPr>
          <a:lstStyle/>
          <a:p>
            <a:pPr fontAlgn="auto">
              <a:spcBef>
                <a:spcPct val="50000"/>
              </a:spcBef>
              <a:spcAft>
                <a:spcPts val="0"/>
              </a:spcAft>
            </a:pPr>
            <a:r>
              <a:rPr lang="ru-RU" sz="2000">
                <a:solidFill>
                  <a:prstClr val="black"/>
                </a:solidFill>
                <a:latin typeface="Calibri"/>
                <a:cs typeface="+mn-cs"/>
              </a:rPr>
              <a:t>Подсистема защиты информации от перехвата  при передаче по каналам связи</a:t>
            </a:r>
          </a:p>
        </p:txBody>
      </p:sp>
      <p:sp>
        <p:nvSpPr>
          <p:cNvPr id="78864" name="Text Box 14"/>
          <p:cNvSpPr txBox="1">
            <a:spLocks noChangeArrowheads="1"/>
          </p:cNvSpPr>
          <p:nvPr/>
        </p:nvSpPr>
        <p:spPr bwMode="ltGray">
          <a:xfrm>
            <a:off x="762000" y="5029200"/>
            <a:ext cx="8382000" cy="406400"/>
          </a:xfrm>
          <a:prstGeom prst="rect">
            <a:avLst/>
          </a:prstGeom>
          <a:gradFill rotWithShape="0">
            <a:gsLst>
              <a:gs pos="0">
                <a:srgbClr val="C0C0C0"/>
              </a:gs>
              <a:gs pos="100000">
                <a:srgbClr val="6C6C6C"/>
              </a:gs>
            </a:gsLst>
            <a:lin ang="5400000" scaled="1"/>
          </a:gradFill>
          <a:ln w="9525">
            <a:solidFill>
              <a:schemeClr val="tx1"/>
            </a:solidFill>
            <a:miter lim="800000"/>
            <a:headEnd/>
            <a:tailEnd/>
          </a:ln>
        </p:spPr>
        <p:txBody>
          <a:bodyPr>
            <a:spAutoFit/>
          </a:bodyPr>
          <a:lstStyle/>
          <a:p>
            <a:pPr fontAlgn="auto">
              <a:spcBef>
                <a:spcPct val="50000"/>
              </a:spcBef>
              <a:spcAft>
                <a:spcPts val="0"/>
              </a:spcAft>
            </a:pPr>
            <a:r>
              <a:rPr lang="ru-RU" sz="2000">
                <a:solidFill>
                  <a:prstClr val="black"/>
                </a:solidFill>
                <a:latin typeface="Calibri"/>
                <a:cs typeface="+mn-cs"/>
              </a:rPr>
              <a:t>Подсистема  защиты информации от техногенных угроз</a:t>
            </a:r>
          </a:p>
        </p:txBody>
      </p:sp>
      <p:sp>
        <p:nvSpPr>
          <p:cNvPr id="78865" name="Text Box 15"/>
          <p:cNvSpPr txBox="1">
            <a:spLocks noChangeArrowheads="1"/>
          </p:cNvSpPr>
          <p:nvPr/>
        </p:nvSpPr>
        <p:spPr bwMode="ltGray">
          <a:xfrm>
            <a:off x="3429000" y="1295400"/>
            <a:ext cx="2362200" cy="711200"/>
          </a:xfrm>
          <a:prstGeom prst="rect">
            <a:avLst/>
          </a:prstGeom>
          <a:gradFill rotWithShape="0">
            <a:gsLst>
              <a:gs pos="0">
                <a:srgbClr val="C0C0C0"/>
              </a:gs>
              <a:gs pos="100000">
                <a:srgbClr val="6C6C6C"/>
              </a:gs>
            </a:gsLst>
            <a:lin ang="5400000" scaled="1"/>
          </a:gradFill>
          <a:ln w="9525">
            <a:solidFill>
              <a:schemeClr val="tx1"/>
            </a:solidFill>
            <a:miter lim="800000"/>
            <a:headEnd/>
            <a:tailEnd/>
          </a:ln>
        </p:spPr>
        <p:txBody>
          <a:bodyPr>
            <a:spAutoFit/>
          </a:bodyPr>
          <a:lstStyle/>
          <a:p>
            <a:pPr fontAlgn="auto">
              <a:spcBef>
                <a:spcPct val="50000"/>
              </a:spcBef>
              <a:spcAft>
                <a:spcPts val="0"/>
              </a:spcAft>
            </a:pPr>
            <a:r>
              <a:rPr lang="ru-RU" sz="2000">
                <a:solidFill>
                  <a:prstClr val="black"/>
                </a:solidFill>
                <a:latin typeface="Calibri"/>
                <a:cs typeface="+mn-cs"/>
              </a:rPr>
              <a:t>Подсистема управления</a:t>
            </a:r>
          </a:p>
        </p:txBody>
      </p:sp>
      <p:sp>
        <p:nvSpPr>
          <p:cNvPr id="78866" name="Line 16"/>
          <p:cNvSpPr>
            <a:spLocks noChangeShapeType="1"/>
          </p:cNvSpPr>
          <p:nvPr/>
        </p:nvSpPr>
        <p:spPr bwMode="ltGray">
          <a:xfrm>
            <a:off x="4419600" y="838200"/>
            <a:ext cx="0" cy="45720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78867" name="Line 17"/>
          <p:cNvSpPr>
            <a:spLocks noChangeShapeType="1"/>
          </p:cNvSpPr>
          <p:nvPr/>
        </p:nvSpPr>
        <p:spPr bwMode="ltGray">
          <a:xfrm>
            <a:off x="2438400" y="838200"/>
            <a:ext cx="0" cy="137160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78868" name="Line 18"/>
          <p:cNvSpPr>
            <a:spLocks noChangeShapeType="1"/>
          </p:cNvSpPr>
          <p:nvPr/>
        </p:nvSpPr>
        <p:spPr bwMode="ltGray">
          <a:xfrm>
            <a:off x="533400" y="838200"/>
            <a:ext cx="0" cy="502920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78869" name="Text Box 19"/>
          <p:cNvSpPr txBox="1">
            <a:spLocks noChangeArrowheads="1"/>
          </p:cNvSpPr>
          <p:nvPr/>
        </p:nvSpPr>
        <p:spPr bwMode="auto">
          <a:xfrm>
            <a:off x="685800" y="2819400"/>
            <a:ext cx="1828800" cy="650875"/>
          </a:xfrm>
          <a:prstGeom prst="rect">
            <a:avLst/>
          </a:prstGeom>
          <a:gradFill rotWithShape="0">
            <a:gsLst>
              <a:gs pos="0">
                <a:srgbClr val="00FFFF"/>
              </a:gs>
              <a:gs pos="100000">
                <a:srgbClr val="00C2C2"/>
              </a:gs>
            </a:gsLst>
            <a:lin ang="5400000" scaled="1"/>
          </a:gradFill>
          <a:ln w="9525">
            <a:solidFill>
              <a:schemeClr val="tx1"/>
            </a:solidFill>
            <a:miter lim="800000"/>
            <a:headEnd/>
            <a:tailEnd/>
          </a:ln>
        </p:spPr>
        <p:txBody>
          <a:bodyPr>
            <a:spAutoFit/>
          </a:bodyPr>
          <a:lstStyle/>
          <a:p>
            <a:pPr algn="ctr" fontAlgn="auto">
              <a:spcBef>
                <a:spcPct val="50000"/>
              </a:spcBef>
              <a:spcAft>
                <a:spcPts val="0"/>
              </a:spcAft>
            </a:pPr>
            <a:r>
              <a:rPr lang="ru-RU">
                <a:solidFill>
                  <a:prstClr val="black"/>
                </a:solidFill>
                <a:latin typeface="Calibri"/>
                <a:cs typeface="+mn-cs"/>
              </a:rPr>
              <a:t>От физического доступа</a:t>
            </a:r>
          </a:p>
        </p:txBody>
      </p:sp>
      <p:sp>
        <p:nvSpPr>
          <p:cNvPr id="78870" name="Text Box 20"/>
          <p:cNvSpPr txBox="1">
            <a:spLocks noChangeArrowheads="1"/>
          </p:cNvSpPr>
          <p:nvPr/>
        </p:nvSpPr>
        <p:spPr bwMode="auto">
          <a:xfrm>
            <a:off x="2590800" y="2819400"/>
            <a:ext cx="2286000" cy="650875"/>
          </a:xfrm>
          <a:prstGeom prst="rect">
            <a:avLst/>
          </a:prstGeom>
          <a:gradFill rotWithShape="0">
            <a:gsLst>
              <a:gs pos="0">
                <a:srgbClr val="00FFFF"/>
              </a:gs>
              <a:gs pos="100000">
                <a:srgbClr val="00C2C2"/>
              </a:gs>
            </a:gsLst>
            <a:lin ang="5400000" scaled="1"/>
          </a:gradFill>
          <a:ln w="9525">
            <a:solidFill>
              <a:schemeClr val="tx1"/>
            </a:solidFill>
            <a:miter lim="800000"/>
            <a:headEnd/>
            <a:tailEnd/>
          </a:ln>
        </p:spPr>
        <p:txBody>
          <a:bodyPr>
            <a:spAutoFit/>
          </a:bodyPr>
          <a:lstStyle/>
          <a:p>
            <a:pPr algn="ctr" fontAlgn="auto">
              <a:spcBef>
                <a:spcPct val="50000"/>
              </a:spcBef>
              <a:spcAft>
                <a:spcPts val="0"/>
              </a:spcAft>
            </a:pPr>
            <a:r>
              <a:rPr lang="ru-RU">
                <a:solidFill>
                  <a:prstClr val="black"/>
                </a:solidFill>
                <a:latin typeface="Calibri"/>
                <a:cs typeface="+mn-cs"/>
              </a:rPr>
              <a:t>От доступа к программной среде</a:t>
            </a:r>
          </a:p>
        </p:txBody>
      </p:sp>
      <p:sp>
        <p:nvSpPr>
          <p:cNvPr id="78871" name="Text Box 21"/>
          <p:cNvSpPr txBox="1">
            <a:spLocks noChangeArrowheads="1"/>
          </p:cNvSpPr>
          <p:nvPr/>
        </p:nvSpPr>
        <p:spPr bwMode="auto">
          <a:xfrm>
            <a:off x="762000" y="5638800"/>
            <a:ext cx="8382000" cy="466725"/>
          </a:xfrm>
          <a:prstGeom prst="rect">
            <a:avLst/>
          </a:prstGeom>
          <a:gradFill rotWithShape="0">
            <a:gsLst>
              <a:gs pos="0">
                <a:srgbClr val="C0C0C0"/>
              </a:gs>
              <a:gs pos="100000">
                <a:srgbClr val="7F7F7F"/>
              </a:gs>
            </a:gsLst>
            <a:lin ang="5400000" scaled="1"/>
          </a:gradFill>
          <a:ln w="9525">
            <a:solidFill>
              <a:schemeClr val="tx1"/>
            </a:solidFill>
            <a:miter lim="800000"/>
            <a:headEnd/>
            <a:tailEnd/>
          </a:ln>
        </p:spPr>
        <p:txBody>
          <a:bodyPr>
            <a:spAutoFit/>
          </a:bodyPr>
          <a:lstStyle/>
          <a:p>
            <a:pPr algn="ctr" fontAlgn="auto">
              <a:spcBef>
                <a:spcPct val="50000"/>
              </a:spcBef>
              <a:spcAft>
                <a:spcPts val="0"/>
              </a:spcAft>
            </a:pPr>
            <a:r>
              <a:rPr lang="ru-RU">
                <a:solidFill>
                  <a:prstClr val="black"/>
                </a:solidFill>
                <a:latin typeface="Calibri"/>
                <a:cs typeface="+mn-cs"/>
              </a:rPr>
              <a:t>Подсистема защиты от электромагнитных воздействий</a:t>
            </a:r>
          </a:p>
        </p:txBody>
      </p:sp>
      <p:sp>
        <p:nvSpPr>
          <p:cNvPr id="78872" name="Line 22"/>
          <p:cNvSpPr>
            <a:spLocks noChangeShapeType="1"/>
          </p:cNvSpPr>
          <p:nvPr/>
        </p:nvSpPr>
        <p:spPr bwMode="auto">
          <a:xfrm>
            <a:off x="533400" y="3886200"/>
            <a:ext cx="228600" cy="0"/>
          </a:xfrm>
          <a:prstGeom prst="line">
            <a:avLst/>
          </a:prstGeom>
          <a:noFill/>
          <a:ln w="9525">
            <a:solidFill>
              <a:schemeClr val="tx1"/>
            </a:solidFill>
            <a:round/>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78873" name="Line 23"/>
          <p:cNvSpPr>
            <a:spLocks noChangeShapeType="1"/>
          </p:cNvSpPr>
          <p:nvPr/>
        </p:nvSpPr>
        <p:spPr bwMode="auto">
          <a:xfrm>
            <a:off x="533400" y="4572000"/>
            <a:ext cx="228600" cy="0"/>
          </a:xfrm>
          <a:prstGeom prst="line">
            <a:avLst/>
          </a:prstGeom>
          <a:noFill/>
          <a:ln w="9525">
            <a:solidFill>
              <a:schemeClr val="tx1"/>
            </a:solidFill>
            <a:round/>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78874" name="Line 24"/>
          <p:cNvSpPr>
            <a:spLocks noChangeShapeType="1"/>
          </p:cNvSpPr>
          <p:nvPr/>
        </p:nvSpPr>
        <p:spPr bwMode="auto">
          <a:xfrm>
            <a:off x="533400" y="5257800"/>
            <a:ext cx="228600" cy="0"/>
          </a:xfrm>
          <a:prstGeom prst="line">
            <a:avLst/>
          </a:prstGeom>
          <a:noFill/>
          <a:ln w="9525">
            <a:solidFill>
              <a:schemeClr val="tx1"/>
            </a:solidFill>
            <a:round/>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78875" name="Line 25"/>
          <p:cNvSpPr>
            <a:spLocks noChangeShapeType="1"/>
          </p:cNvSpPr>
          <p:nvPr/>
        </p:nvSpPr>
        <p:spPr bwMode="auto">
          <a:xfrm>
            <a:off x="533400" y="5867400"/>
            <a:ext cx="228600" cy="0"/>
          </a:xfrm>
          <a:prstGeom prst="line">
            <a:avLst/>
          </a:prstGeom>
          <a:noFill/>
          <a:ln w="9525">
            <a:solidFill>
              <a:schemeClr val="tx1"/>
            </a:solidFill>
            <a:round/>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78876" name="Line 26"/>
          <p:cNvSpPr>
            <a:spLocks noChangeShapeType="1"/>
          </p:cNvSpPr>
          <p:nvPr/>
        </p:nvSpPr>
        <p:spPr bwMode="auto">
          <a:xfrm>
            <a:off x="2133600" y="2743200"/>
            <a:ext cx="2819400" cy="0"/>
          </a:xfrm>
          <a:prstGeom prst="line">
            <a:avLst/>
          </a:prstGeom>
          <a:noFill/>
          <a:ln w="9525">
            <a:solidFill>
              <a:srgbClr val="FF0000"/>
            </a:solidFill>
            <a:round/>
            <a:headEnd/>
            <a:tailEnd/>
          </a:ln>
        </p:spPr>
        <p:txBody>
          <a:bodyPr wrap="none"/>
          <a:lstStyle/>
          <a:p>
            <a:pPr fontAlgn="auto">
              <a:spcBef>
                <a:spcPts val="0"/>
              </a:spcBef>
              <a:spcAft>
                <a:spcPts val="0"/>
              </a:spcAft>
            </a:pPr>
            <a:endParaRPr lang="ru-RU">
              <a:solidFill>
                <a:prstClr val="black"/>
              </a:solidFill>
              <a:latin typeface="Calibri"/>
              <a:cs typeface="+mn-cs"/>
            </a:endParaRPr>
          </a:p>
        </p:txBody>
      </p:sp>
    </p:spTree>
    <p:extLst>
      <p:ext uri="{BB962C8B-B14F-4D97-AF65-F5344CB8AC3E}">
        <p14:creationId xmlns:p14="http://schemas.microsoft.com/office/powerpoint/2010/main" val="158302836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8" name="Rectangle 4"/>
          <p:cNvSpPr>
            <a:spLocks noGrp="1" noChangeArrowheads="1"/>
          </p:cNvSpPr>
          <p:nvPr>
            <p:ph type="title"/>
          </p:nvPr>
        </p:nvSpPr>
        <p:spPr>
          <a:xfrm>
            <a:off x="457200" y="0"/>
            <a:ext cx="7772400" cy="457200"/>
          </a:xfrm>
          <a:solidFill>
            <a:srgbClr val="FF0000">
              <a:alpha val="50195"/>
            </a:srgbClr>
          </a:solidFill>
          <a:ln>
            <a:solidFill>
              <a:schemeClr val="tx1"/>
            </a:solidFill>
          </a:ln>
        </p:spPr>
        <p:txBody>
          <a:bodyPr>
            <a:normAutofit fontScale="90000"/>
          </a:bodyPr>
          <a:lstStyle/>
          <a:p>
            <a:pPr eaLnBrk="1" hangingPunct="1"/>
            <a:r>
              <a:rPr lang="ru-RU" sz="2800" smtClean="0"/>
              <a:t>Подсистема защиты информации от НСД</a:t>
            </a:r>
          </a:p>
        </p:txBody>
      </p:sp>
      <p:sp>
        <p:nvSpPr>
          <p:cNvPr id="79874" name="Дата 2"/>
          <p:cNvSpPr>
            <a:spLocks noGrp="1"/>
          </p:cNvSpPr>
          <p:nvPr>
            <p:ph type="dt" sz="half" idx="10"/>
          </p:nvPr>
        </p:nvSpPr>
        <p:spPr>
          <a:noFill/>
        </p:spPr>
        <p:txBody>
          <a:bodyPr/>
          <a:lstStyle/>
          <a:p>
            <a:fld id="{DE79FAC0-54BC-4F69-BFF7-9E7BF44A4B6D}" type="datetime1">
              <a:rPr lang="ru-RU" smtClean="0">
                <a:solidFill>
                  <a:prstClr val="black">
                    <a:tint val="75000"/>
                  </a:prstClr>
                </a:solidFill>
              </a:rPr>
              <a:pPr/>
              <a:t>23.11.2024</a:t>
            </a:fld>
            <a:endParaRPr lang="ru-RU" smtClean="0">
              <a:solidFill>
                <a:prstClr val="black">
                  <a:tint val="75000"/>
                </a:prstClr>
              </a:solidFill>
            </a:endParaRPr>
          </a:p>
        </p:txBody>
      </p:sp>
      <p:sp>
        <p:nvSpPr>
          <p:cNvPr id="79875" name="Номер слайда 4"/>
          <p:cNvSpPr>
            <a:spLocks noGrp="1"/>
          </p:cNvSpPr>
          <p:nvPr>
            <p:ph type="sldNum" sz="quarter" idx="12"/>
          </p:nvPr>
        </p:nvSpPr>
        <p:spPr>
          <a:noFill/>
        </p:spPr>
        <p:txBody>
          <a:bodyPr/>
          <a:lstStyle/>
          <a:p>
            <a:fld id="{7A8F5507-6066-41CF-A908-8B920597AD4B}" type="slidenum">
              <a:rPr lang="ru-RU" smtClean="0">
                <a:solidFill>
                  <a:prstClr val="black">
                    <a:tint val="75000"/>
                  </a:prstClr>
                </a:solidFill>
              </a:rPr>
              <a:pPr/>
              <a:t>93</a:t>
            </a:fld>
            <a:endParaRPr lang="ru-RU" smtClean="0">
              <a:solidFill>
                <a:prstClr val="black">
                  <a:tint val="75000"/>
                </a:prstClr>
              </a:solidFill>
            </a:endParaRPr>
          </a:p>
        </p:txBody>
      </p:sp>
      <p:sp>
        <p:nvSpPr>
          <p:cNvPr id="79876" name="Line 2"/>
          <p:cNvSpPr>
            <a:spLocks noChangeShapeType="1"/>
          </p:cNvSpPr>
          <p:nvPr/>
        </p:nvSpPr>
        <p:spPr bwMode="ltGray">
          <a:xfrm>
            <a:off x="152400" y="2571750"/>
            <a:ext cx="0" cy="222885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79877" name="Line 3"/>
          <p:cNvSpPr>
            <a:spLocks noChangeShapeType="1"/>
          </p:cNvSpPr>
          <p:nvPr/>
        </p:nvSpPr>
        <p:spPr bwMode="ltGray">
          <a:xfrm>
            <a:off x="2133600" y="2590800"/>
            <a:ext cx="0" cy="365760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79879" name="Text Box 5"/>
          <p:cNvSpPr txBox="1">
            <a:spLocks noChangeArrowheads="1"/>
          </p:cNvSpPr>
          <p:nvPr/>
        </p:nvSpPr>
        <p:spPr bwMode="ltGray">
          <a:xfrm>
            <a:off x="0" y="838200"/>
            <a:ext cx="4191000" cy="590550"/>
          </a:xfrm>
          <a:prstGeom prst="rect">
            <a:avLst/>
          </a:prstGeom>
          <a:gradFill rotWithShape="0">
            <a:gsLst>
              <a:gs pos="0">
                <a:srgbClr val="008000"/>
              </a:gs>
              <a:gs pos="100000">
                <a:srgbClr val="004800"/>
              </a:gs>
            </a:gsLst>
            <a:lin ang="5400000" scaled="1"/>
          </a:gradFill>
          <a:ln w="9525">
            <a:solidFill>
              <a:schemeClr val="tx1"/>
            </a:solidFill>
            <a:miter lim="800000"/>
            <a:headEnd/>
            <a:tailEnd/>
          </a:ln>
        </p:spPr>
        <p:txBody>
          <a:bodyPr>
            <a:spAutoFit/>
          </a:bodyPr>
          <a:lstStyle/>
          <a:p>
            <a:pPr fontAlgn="auto">
              <a:spcBef>
                <a:spcPct val="50000"/>
              </a:spcBef>
              <a:spcAft>
                <a:spcPts val="0"/>
              </a:spcAft>
            </a:pPr>
            <a:r>
              <a:rPr lang="ru-RU" sz="1600">
                <a:solidFill>
                  <a:prstClr val="white"/>
                </a:solidFill>
                <a:latin typeface="Calibri"/>
                <a:cs typeface="+mn-cs"/>
              </a:rPr>
              <a:t>Подсистема защиты от угроз физического доступа (контроля физического доступа)</a:t>
            </a:r>
          </a:p>
        </p:txBody>
      </p:sp>
      <p:sp>
        <p:nvSpPr>
          <p:cNvPr id="79880" name="Text Box 6"/>
          <p:cNvSpPr txBox="1">
            <a:spLocks noChangeArrowheads="1"/>
          </p:cNvSpPr>
          <p:nvPr/>
        </p:nvSpPr>
        <p:spPr bwMode="ltGray">
          <a:xfrm>
            <a:off x="5181600" y="838200"/>
            <a:ext cx="2971800" cy="590550"/>
          </a:xfrm>
          <a:prstGeom prst="rect">
            <a:avLst/>
          </a:prstGeom>
          <a:gradFill rotWithShape="0">
            <a:gsLst>
              <a:gs pos="0">
                <a:srgbClr val="C0C0C0"/>
              </a:gs>
              <a:gs pos="100000">
                <a:srgbClr val="6C6C6C"/>
              </a:gs>
            </a:gsLst>
            <a:lin ang="5400000" scaled="1"/>
          </a:gradFill>
          <a:ln w="9525">
            <a:solidFill>
              <a:schemeClr val="tx1"/>
            </a:solidFill>
            <a:miter lim="800000"/>
            <a:headEnd/>
            <a:tailEnd/>
          </a:ln>
        </p:spPr>
        <p:txBody>
          <a:bodyPr>
            <a:spAutoFit/>
          </a:bodyPr>
          <a:lstStyle/>
          <a:p>
            <a:pPr fontAlgn="auto">
              <a:spcBef>
                <a:spcPct val="50000"/>
              </a:spcBef>
              <a:spcAft>
                <a:spcPts val="0"/>
              </a:spcAft>
            </a:pPr>
            <a:r>
              <a:rPr lang="ru-RU" sz="1600">
                <a:solidFill>
                  <a:prstClr val="white"/>
                </a:solidFill>
                <a:latin typeface="Calibri"/>
                <a:cs typeface="+mn-cs"/>
              </a:rPr>
              <a:t>Подсистема защиты от НСД к программной среде</a:t>
            </a:r>
          </a:p>
        </p:txBody>
      </p:sp>
      <p:sp>
        <p:nvSpPr>
          <p:cNvPr id="79881" name="Text Box 7"/>
          <p:cNvSpPr txBox="1">
            <a:spLocks noChangeArrowheads="1"/>
          </p:cNvSpPr>
          <p:nvPr/>
        </p:nvSpPr>
        <p:spPr bwMode="ltGray">
          <a:xfrm>
            <a:off x="0" y="1676400"/>
            <a:ext cx="1905000" cy="952500"/>
          </a:xfrm>
          <a:prstGeom prst="rect">
            <a:avLst/>
          </a:prstGeom>
          <a:gradFill rotWithShape="0">
            <a:gsLst>
              <a:gs pos="0">
                <a:srgbClr val="33CCCC"/>
              </a:gs>
              <a:gs pos="100000">
                <a:srgbClr val="185E5E"/>
              </a:gs>
            </a:gsLst>
            <a:lin ang="5400000" scaled="1"/>
          </a:gradFill>
          <a:ln w="9525">
            <a:solidFill>
              <a:schemeClr val="tx1"/>
            </a:solidFill>
            <a:miter lim="800000"/>
            <a:headEnd/>
            <a:tailEnd/>
          </a:ln>
        </p:spPr>
        <p:txBody>
          <a:bodyPr>
            <a:spAutoFit/>
          </a:bodyPr>
          <a:lstStyle/>
          <a:p>
            <a:pPr fontAlgn="auto">
              <a:spcBef>
                <a:spcPct val="50000"/>
              </a:spcBef>
              <a:spcAft>
                <a:spcPts val="0"/>
              </a:spcAft>
            </a:pPr>
            <a:r>
              <a:rPr lang="ru-RU" sz="1400">
                <a:solidFill>
                  <a:prstClr val="white"/>
                </a:solidFill>
                <a:latin typeface="Calibri"/>
                <a:cs typeface="+mn-cs"/>
              </a:rPr>
              <a:t>Подсистема контроля доступа на территорию объекта и в помещения</a:t>
            </a:r>
          </a:p>
        </p:txBody>
      </p:sp>
      <p:sp>
        <p:nvSpPr>
          <p:cNvPr id="79882" name="Text Box 8"/>
          <p:cNvSpPr txBox="1">
            <a:spLocks noChangeArrowheads="1"/>
          </p:cNvSpPr>
          <p:nvPr/>
        </p:nvSpPr>
        <p:spPr bwMode="ltGray">
          <a:xfrm>
            <a:off x="609600" y="3048000"/>
            <a:ext cx="1524000" cy="457200"/>
          </a:xfrm>
          <a:prstGeom prst="rect">
            <a:avLst/>
          </a:prstGeom>
          <a:noFill/>
          <a:ln w="9525">
            <a:noFill/>
            <a:miter lim="800000"/>
            <a:headEnd/>
            <a:tailEnd/>
          </a:ln>
        </p:spPr>
        <p:txBody>
          <a:bodyPr>
            <a:spAutoFit/>
          </a:bodyPr>
          <a:lstStyle/>
          <a:p>
            <a:pPr fontAlgn="auto">
              <a:spcBef>
                <a:spcPct val="50000"/>
              </a:spcBef>
              <a:spcAft>
                <a:spcPts val="0"/>
              </a:spcAft>
            </a:pPr>
            <a:endParaRPr lang="ru-RU">
              <a:solidFill>
                <a:prstClr val="black"/>
              </a:solidFill>
              <a:latin typeface="Calibri"/>
              <a:cs typeface="+mn-cs"/>
            </a:endParaRPr>
          </a:p>
        </p:txBody>
      </p:sp>
      <p:sp>
        <p:nvSpPr>
          <p:cNvPr id="79883" name="Text Box 9"/>
          <p:cNvSpPr txBox="1">
            <a:spLocks noChangeArrowheads="1"/>
          </p:cNvSpPr>
          <p:nvPr/>
        </p:nvSpPr>
        <p:spPr bwMode="ltGray">
          <a:xfrm>
            <a:off x="609600" y="2971800"/>
            <a:ext cx="1295400" cy="1165225"/>
          </a:xfrm>
          <a:prstGeom prst="rect">
            <a:avLst/>
          </a:prstGeom>
          <a:gradFill rotWithShape="0">
            <a:gsLst>
              <a:gs pos="0">
                <a:srgbClr val="808080"/>
              </a:gs>
              <a:gs pos="100000">
                <a:srgbClr val="3B3B3B"/>
              </a:gs>
            </a:gsLst>
            <a:lin ang="5400000" scaled="1"/>
          </a:gradFill>
          <a:ln w="9525">
            <a:solidFill>
              <a:schemeClr val="tx1"/>
            </a:solidFill>
            <a:miter lim="800000"/>
            <a:headEnd/>
            <a:tailEnd/>
          </a:ln>
        </p:spPr>
        <p:txBody>
          <a:bodyPr>
            <a:spAutoFit/>
          </a:bodyPr>
          <a:lstStyle/>
          <a:p>
            <a:pPr fontAlgn="auto">
              <a:spcBef>
                <a:spcPct val="50000"/>
              </a:spcBef>
              <a:spcAft>
                <a:spcPts val="0"/>
              </a:spcAft>
            </a:pPr>
            <a:r>
              <a:rPr lang="ru-RU" sz="1400">
                <a:solidFill>
                  <a:prstClr val="white"/>
                </a:solidFill>
                <a:latin typeface="Calibri"/>
                <a:cs typeface="+mn-cs"/>
              </a:rPr>
              <a:t>Подсистема охранной сигнализа</a:t>
            </a:r>
            <a:r>
              <a:rPr lang="en-US" sz="1400">
                <a:solidFill>
                  <a:prstClr val="white"/>
                </a:solidFill>
                <a:latin typeface="Calibri"/>
                <a:cs typeface="+mn-cs"/>
              </a:rPr>
              <a:t>-</a:t>
            </a:r>
            <a:r>
              <a:rPr lang="ru-RU" sz="1400">
                <a:solidFill>
                  <a:prstClr val="white"/>
                </a:solidFill>
                <a:latin typeface="Calibri"/>
                <a:cs typeface="+mn-cs"/>
              </a:rPr>
              <a:t>ции и наблюдения</a:t>
            </a:r>
          </a:p>
        </p:txBody>
      </p:sp>
      <p:sp>
        <p:nvSpPr>
          <p:cNvPr id="79884" name="Text Box 10"/>
          <p:cNvSpPr txBox="1">
            <a:spLocks noChangeArrowheads="1"/>
          </p:cNvSpPr>
          <p:nvPr/>
        </p:nvSpPr>
        <p:spPr bwMode="ltGray">
          <a:xfrm>
            <a:off x="609600" y="4191000"/>
            <a:ext cx="1295400" cy="1165225"/>
          </a:xfrm>
          <a:prstGeom prst="rect">
            <a:avLst/>
          </a:prstGeom>
          <a:gradFill rotWithShape="0">
            <a:gsLst>
              <a:gs pos="0">
                <a:srgbClr val="808080"/>
              </a:gs>
              <a:gs pos="100000">
                <a:srgbClr val="3B3B3B"/>
              </a:gs>
            </a:gsLst>
            <a:lin ang="5400000" scaled="1"/>
          </a:gradFill>
          <a:ln w="9525">
            <a:solidFill>
              <a:schemeClr val="tx1"/>
            </a:solidFill>
            <a:miter lim="800000"/>
            <a:headEnd/>
            <a:tailEnd/>
          </a:ln>
        </p:spPr>
        <p:txBody>
          <a:bodyPr>
            <a:spAutoFit/>
          </a:bodyPr>
          <a:lstStyle/>
          <a:p>
            <a:pPr fontAlgn="auto">
              <a:spcBef>
                <a:spcPct val="50000"/>
              </a:spcBef>
              <a:spcAft>
                <a:spcPts val="0"/>
              </a:spcAft>
            </a:pPr>
            <a:r>
              <a:rPr lang="ru-RU" sz="1400">
                <a:solidFill>
                  <a:prstClr val="white"/>
                </a:solidFill>
                <a:latin typeface="Calibri"/>
                <a:cs typeface="+mn-cs"/>
              </a:rPr>
              <a:t>Автоматизи</a:t>
            </a:r>
            <a:r>
              <a:rPr lang="en-US" sz="1400">
                <a:solidFill>
                  <a:prstClr val="white"/>
                </a:solidFill>
                <a:latin typeface="Calibri"/>
                <a:cs typeface="+mn-cs"/>
              </a:rPr>
              <a:t>-</a:t>
            </a:r>
            <a:r>
              <a:rPr lang="ru-RU" sz="1400">
                <a:solidFill>
                  <a:prstClr val="white"/>
                </a:solidFill>
                <a:latin typeface="Calibri"/>
                <a:cs typeface="+mn-cs"/>
              </a:rPr>
              <a:t>рованные контрольно -пропускные пункты</a:t>
            </a:r>
          </a:p>
        </p:txBody>
      </p:sp>
      <p:sp>
        <p:nvSpPr>
          <p:cNvPr id="79885" name="Line 11"/>
          <p:cNvSpPr>
            <a:spLocks noChangeShapeType="1"/>
          </p:cNvSpPr>
          <p:nvPr/>
        </p:nvSpPr>
        <p:spPr bwMode="ltGray">
          <a:xfrm>
            <a:off x="152400" y="3429000"/>
            <a:ext cx="457200" cy="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79886" name="Line 12"/>
          <p:cNvSpPr>
            <a:spLocks noChangeShapeType="1"/>
          </p:cNvSpPr>
          <p:nvPr/>
        </p:nvSpPr>
        <p:spPr bwMode="ltGray">
          <a:xfrm>
            <a:off x="152400" y="4800600"/>
            <a:ext cx="457200" cy="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79887" name="Text Box 13"/>
          <p:cNvSpPr txBox="1">
            <a:spLocks noChangeArrowheads="1"/>
          </p:cNvSpPr>
          <p:nvPr/>
        </p:nvSpPr>
        <p:spPr bwMode="ltGray">
          <a:xfrm>
            <a:off x="2057400" y="1676400"/>
            <a:ext cx="1828800" cy="1165225"/>
          </a:xfrm>
          <a:prstGeom prst="rect">
            <a:avLst/>
          </a:prstGeom>
          <a:gradFill rotWithShape="0">
            <a:gsLst>
              <a:gs pos="0">
                <a:srgbClr val="00FF00"/>
              </a:gs>
              <a:gs pos="100000">
                <a:srgbClr val="001000"/>
              </a:gs>
            </a:gsLst>
            <a:lin ang="5400000" scaled="1"/>
          </a:gradFill>
          <a:ln w="9525">
            <a:solidFill>
              <a:schemeClr val="tx1"/>
            </a:solidFill>
            <a:miter lim="800000"/>
            <a:headEnd/>
            <a:tailEnd/>
          </a:ln>
        </p:spPr>
        <p:txBody>
          <a:bodyPr>
            <a:spAutoFit/>
          </a:bodyPr>
          <a:lstStyle/>
          <a:p>
            <a:pPr fontAlgn="auto">
              <a:spcBef>
                <a:spcPct val="50000"/>
              </a:spcBef>
              <a:spcAft>
                <a:spcPts val="0"/>
              </a:spcAft>
            </a:pPr>
            <a:r>
              <a:rPr lang="ru-RU" sz="1400">
                <a:solidFill>
                  <a:prstClr val="white"/>
                </a:solidFill>
                <a:latin typeface="Calibri"/>
                <a:cs typeface="+mn-cs"/>
              </a:rPr>
              <a:t>Комплекс средств контроля и защиты от физического доступа к аппаратуре</a:t>
            </a:r>
          </a:p>
        </p:txBody>
      </p:sp>
      <p:sp>
        <p:nvSpPr>
          <p:cNvPr id="79888" name="Text Box 14"/>
          <p:cNvSpPr txBox="1">
            <a:spLocks noChangeArrowheads="1"/>
          </p:cNvSpPr>
          <p:nvPr/>
        </p:nvSpPr>
        <p:spPr bwMode="ltGray">
          <a:xfrm>
            <a:off x="2286000" y="2971800"/>
            <a:ext cx="1676400" cy="952500"/>
          </a:xfrm>
          <a:prstGeom prst="rect">
            <a:avLst/>
          </a:prstGeom>
          <a:gradFill rotWithShape="0">
            <a:gsLst>
              <a:gs pos="0">
                <a:srgbClr val="808080"/>
              </a:gs>
              <a:gs pos="100000">
                <a:srgbClr val="3B3B3B"/>
              </a:gs>
            </a:gsLst>
            <a:lin ang="5400000" scaled="1"/>
          </a:gradFill>
          <a:ln w="9525">
            <a:solidFill>
              <a:schemeClr val="tx1"/>
            </a:solidFill>
            <a:miter lim="800000"/>
            <a:headEnd/>
            <a:tailEnd/>
          </a:ln>
        </p:spPr>
        <p:txBody>
          <a:bodyPr>
            <a:spAutoFit/>
          </a:bodyPr>
          <a:lstStyle/>
          <a:p>
            <a:pPr fontAlgn="auto">
              <a:spcBef>
                <a:spcPct val="50000"/>
              </a:spcBef>
              <a:spcAft>
                <a:spcPts val="0"/>
              </a:spcAft>
            </a:pPr>
            <a:r>
              <a:rPr lang="ru-RU" sz="1400">
                <a:solidFill>
                  <a:prstClr val="white"/>
                </a:solidFill>
                <a:latin typeface="Calibri"/>
                <a:cs typeface="+mn-cs"/>
              </a:rPr>
              <a:t>Комплекс средств контроля вскрытия аппаратуры</a:t>
            </a:r>
          </a:p>
        </p:txBody>
      </p:sp>
      <p:sp>
        <p:nvSpPr>
          <p:cNvPr id="79889" name="Text Box 15"/>
          <p:cNvSpPr txBox="1">
            <a:spLocks noChangeArrowheads="1"/>
          </p:cNvSpPr>
          <p:nvPr/>
        </p:nvSpPr>
        <p:spPr bwMode="ltGray">
          <a:xfrm>
            <a:off x="2286000" y="3975100"/>
            <a:ext cx="1676400" cy="739775"/>
          </a:xfrm>
          <a:prstGeom prst="rect">
            <a:avLst/>
          </a:prstGeom>
          <a:gradFill rotWithShape="0">
            <a:gsLst>
              <a:gs pos="0">
                <a:srgbClr val="808080"/>
              </a:gs>
              <a:gs pos="100000">
                <a:srgbClr val="484848"/>
              </a:gs>
            </a:gsLst>
            <a:lin ang="5400000" scaled="1"/>
          </a:gradFill>
          <a:ln w="9525">
            <a:solidFill>
              <a:schemeClr val="tx1"/>
            </a:solidFill>
            <a:miter lim="800000"/>
            <a:headEnd/>
            <a:tailEnd/>
          </a:ln>
        </p:spPr>
        <p:txBody>
          <a:bodyPr>
            <a:spAutoFit/>
          </a:bodyPr>
          <a:lstStyle/>
          <a:p>
            <a:pPr fontAlgn="auto">
              <a:spcBef>
                <a:spcPct val="50000"/>
              </a:spcBef>
              <a:spcAft>
                <a:spcPts val="0"/>
              </a:spcAft>
            </a:pPr>
            <a:r>
              <a:rPr lang="ru-RU" sz="1400">
                <a:solidFill>
                  <a:prstClr val="white"/>
                </a:solidFill>
                <a:latin typeface="Calibri"/>
                <a:cs typeface="+mn-cs"/>
              </a:rPr>
              <a:t>Комплекс средств блокирования аппаратуры</a:t>
            </a:r>
          </a:p>
        </p:txBody>
      </p:sp>
      <p:sp>
        <p:nvSpPr>
          <p:cNvPr id="79890" name="Text Box 16"/>
          <p:cNvSpPr txBox="1">
            <a:spLocks noChangeArrowheads="1"/>
          </p:cNvSpPr>
          <p:nvPr/>
        </p:nvSpPr>
        <p:spPr bwMode="ltGray">
          <a:xfrm>
            <a:off x="2286000" y="4800600"/>
            <a:ext cx="1676400" cy="739775"/>
          </a:xfrm>
          <a:prstGeom prst="rect">
            <a:avLst/>
          </a:prstGeom>
          <a:gradFill rotWithShape="0">
            <a:gsLst>
              <a:gs pos="0">
                <a:srgbClr val="808080"/>
              </a:gs>
              <a:gs pos="100000">
                <a:srgbClr val="2E2E2E"/>
              </a:gs>
            </a:gsLst>
            <a:lin ang="5400000" scaled="1"/>
          </a:gradFill>
          <a:ln w="9525">
            <a:solidFill>
              <a:schemeClr val="tx1"/>
            </a:solidFill>
            <a:miter lim="800000"/>
            <a:headEnd/>
            <a:tailEnd/>
          </a:ln>
        </p:spPr>
        <p:txBody>
          <a:bodyPr>
            <a:spAutoFit/>
          </a:bodyPr>
          <a:lstStyle/>
          <a:p>
            <a:pPr fontAlgn="auto">
              <a:spcBef>
                <a:spcPct val="50000"/>
              </a:spcBef>
              <a:spcAft>
                <a:spcPts val="0"/>
              </a:spcAft>
            </a:pPr>
            <a:r>
              <a:rPr lang="ru-RU" sz="1400">
                <a:solidFill>
                  <a:prstClr val="white"/>
                </a:solidFill>
                <a:latin typeface="Calibri"/>
                <a:cs typeface="+mn-cs"/>
              </a:rPr>
              <a:t>Средства учета и уничтожения носителей</a:t>
            </a:r>
          </a:p>
        </p:txBody>
      </p:sp>
      <p:sp>
        <p:nvSpPr>
          <p:cNvPr id="79891" name="Text Box 17"/>
          <p:cNvSpPr txBox="1">
            <a:spLocks noChangeArrowheads="1"/>
          </p:cNvSpPr>
          <p:nvPr/>
        </p:nvSpPr>
        <p:spPr bwMode="ltGray">
          <a:xfrm>
            <a:off x="2286000" y="5638800"/>
            <a:ext cx="1676400" cy="952500"/>
          </a:xfrm>
          <a:prstGeom prst="rect">
            <a:avLst/>
          </a:prstGeom>
          <a:gradFill rotWithShape="0">
            <a:gsLst>
              <a:gs pos="0">
                <a:srgbClr val="808080"/>
              </a:gs>
              <a:gs pos="100000">
                <a:srgbClr val="222222"/>
              </a:gs>
            </a:gsLst>
            <a:lin ang="5400000" scaled="1"/>
          </a:gradFill>
          <a:ln w="9525">
            <a:solidFill>
              <a:schemeClr val="tx1"/>
            </a:solidFill>
            <a:miter lim="800000"/>
            <a:headEnd/>
            <a:tailEnd/>
          </a:ln>
        </p:spPr>
        <p:txBody>
          <a:bodyPr>
            <a:spAutoFit/>
          </a:bodyPr>
          <a:lstStyle/>
          <a:p>
            <a:pPr fontAlgn="auto">
              <a:spcBef>
                <a:spcPct val="50000"/>
              </a:spcBef>
              <a:spcAft>
                <a:spcPts val="0"/>
              </a:spcAft>
            </a:pPr>
            <a:r>
              <a:rPr lang="ru-RU" sz="1400">
                <a:solidFill>
                  <a:prstClr val="white"/>
                </a:solidFill>
                <a:latin typeface="Calibri"/>
                <a:cs typeface="+mn-cs"/>
              </a:rPr>
              <a:t>Комплекс средств физической аутентификации пользователей</a:t>
            </a:r>
          </a:p>
        </p:txBody>
      </p:sp>
      <p:sp>
        <p:nvSpPr>
          <p:cNvPr id="79892" name="Line 18"/>
          <p:cNvSpPr>
            <a:spLocks noChangeShapeType="1"/>
          </p:cNvSpPr>
          <p:nvPr/>
        </p:nvSpPr>
        <p:spPr bwMode="ltGray">
          <a:xfrm>
            <a:off x="2133600" y="3352800"/>
            <a:ext cx="152400" cy="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79893" name="Line 19"/>
          <p:cNvSpPr>
            <a:spLocks noChangeShapeType="1"/>
          </p:cNvSpPr>
          <p:nvPr/>
        </p:nvSpPr>
        <p:spPr bwMode="ltGray">
          <a:xfrm>
            <a:off x="2133600" y="4267200"/>
            <a:ext cx="152400" cy="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79894" name="Line 20"/>
          <p:cNvSpPr>
            <a:spLocks noChangeShapeType="1"/>
          </p:cNvSpPr>
          <p:nvPr/>
        </p:nvSpPr>
        <p:spPr bwMode="ltGray">
          <a:xfrm>
            <a:off x="2133600" y="5181600"/>
            <a:ext cx="152400" cy="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79895" name="Line 21"/>
          <p:cNvSpPr>
            <a:spLocks noChangeShapeType="1"/>
          </p:cNvSpPr>
          <p:nvPr/>
        </p:nvSpPr>
        <p:spPr bwMode="ltGray">
          <a:xfrm flipV="1">
            <a:off x="2133600" y="6248400"/>
            <a:ext cx="152400" cy="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79896" name="Text Box 22"/>
          <p:cNvSpPr txBox="1">
            <a:spLocks noChangeArrowheads="1"/>
          </p:cNvSpPr>
          <p:nvPr/>
        </p:nvSpPr>
        <p:spPr bwMode="ltGray">
          <a:xfrm>
            <a:off x="5562600" y="1676400"/>
            <a:ext cx="3581400" cy="1165225"/>
          </a:xfrm>
          <a:prstGeom prst="rect">
            <a:avLst/>
          </a:prstGeom>
          <a:gradFill rotWithShape="0">
            <a:gsLst>
              <a:gs pos="0">
                <a:srgbClr val="666699"/>
              </a:gs>
              <a:gs pos="100000">
                <a:srgbClr val="2F2F47"/>
              </a:gs>
            </a:gsLst>
            <a:lin ang="5400000" scaled="1"/>
          </a:gradFill>
          <a:ln w="9525">
            <a:solidFill>
              <a:schemeClr val="tx1"/>
            </a:solidFill>
            <a:miter lim="800000"/>
            <a:headEnd/>
            <a:tailEnd/>
          </a:ln>
        </p:spPr>
        <p:txBody>
          <a:bodyPr>
            <a:spAutoFit/>
          </a:bodyPr>
          <a:lstStyle/>
          <a:p>
            <a:pPr fontAlgn="auto">
              <a:spcBef>
                <a:spcPct val="50000"/>
              </a:spcBef>
              <a:spcAft>
                <a:spcPts val="0"/>
              </a:spcAft>
            </a:pPr>
            <a:r>
              <a:rPr lang="ru-RU" sz="1400">
                <a:solidFill>
                  <a:prstClr val="white"/>
                </a:solidFill>
                <a:latin typeface="Calibri"/>
                <a:cs typeface="+mn-cs"/>
              </a:rPr>
              <a:t>Комплекс программных и программно-аппаратных средств разграничения доступа (в том числе криптозащиты, межсетевого экранирования, построения </a:t>
            </a:r>
            <a:r>
              <a:rPr lang="en-US" sz="1400">
                <a:solidFill>
                  <a:prstClr val="white"/>
                </a:solidFill>
                <a:latin typeface="Calibri"/>
                <a:cs typeface="+mn-cs"/>
              </a:rPr>
              <a:t>VPN-</a:t>
            </a:r>
            <a:r>
              <a:rPr lang="ru-RU" sz="1400">
                <a:solidFill>
                  <a:prstClr val="white"/>
                </a:solidFill>
                <a:latin typeface="Calibri"/>
                <a:cs typeface="+mn-cs"/>
              </a:rPr>
              <a:t>сетей и др.) </a:t>
            </a:r>
          </a:p>
        </p:txBody>
      </p:sp>
      <p:sp>
        <p:nvSpPr>
          <p:cNvPr id="79897" name="Text Box 23"/>
          <p:cNvSpPr txBox="1">
            <a:spLocks noChangeArrowheads="1"/>
          </p:cNvSpPr>
          <p:nvPr/>
        </p:nvSpPr>
        <p:spPr bwMode="ltGray">
          <a:xfrm>
            <a:off x="5562600" y="2971800"/>
            <a:ext cx="3581400" cy="739775"/>
          </a:xfrm>
          <a:prstGeom prst="rect">
            <a:avLst/>
          </a:prstGeom>
          <a:gradFill rotWithShape="0">
            <a:gsLst>
              <a:gs pos="0">
                <a:srgbClr val="666699"/>
              </a:gs>
              <a:gs pos="100000">
                <a:srgbClr val="2F2F47"/>
              </a:gs>
            </a:gsLst>
            <a:lin ang="5400000" scaled="1"/>
          </a:gradFill>
          <a:ln w="9525">
            <a:solidFill>
              <a:schemeClr val="tx1"/>
            </a:solidFill>
            <a:miter lim="800000"/>
            <a:headEnd/>
            <a:tailEnd/>
          </a:ln>
        </p:spPr>
        <p:txBody>
          <a:bodyPr>
            <a:spAutoFit/>
          </a:bodyPr>
          <a:lstStyle/>
          <a:p>
            <a:pPr fontAlgn="auto">
              <a:spcBef>
                <a:spcPct val="50000"/>
              </a:spcBef>
              <a:spcAft>
                <a:spcPts val="0"/>
              </a:spcAft>
            </a:pPr>
            <a:r>
              <a:rPr lang="ru-RU" sz="1400">
                <a:solidFill>
                  <a:prstClr val="white"/>
                </a:solidFill>
                <a:latin typeface="Calibri"/>
                <a:cs typeface="+mn-cs"/>
              </a:rPr>
              <a:t>Программные средства блокирования несанкционированных действий, сигнализации и регистрации</a:t>
            </a:r>
          </a:p>
        </p:txBody>
      </p:sp>
      <p:sp>
        <p:nvSpPr>
          <p:cNvPr id="79898" name="Text Box 24"/>
          <p:cNvSpPr txBox="1">
            <a:spLocks noChangeArrowheads="1"/>
          </p:cNvSpPr>
          <p:nvPr/>
        </p:nvSpPr>
        <p:spPr bwMode="ltGray">
          <a:xfrm>
            <a:off x="5562600" y="3810000"/>
            <a:ext cx="3581400" cy="527050"/>
          </a:xfrm>
          <a:prstGeom prst="rect">
            <a:avLst/>
          </a:prstGeom>
          <a:gradFill rotWithShape="0">
            <a:gsLst>
              <a:gs pos="0">
                <a:srgbClr val="666699"/>
              </a:gs>
              <a:gs pos="100000">
                <a:srgbClr val="2F2F47"/>
              </a:gs>
            </a:gsLst>
            <a:lin ang="5400000" scaled="1"/>
          </a:gradFill>
          <a:ln w="9525">
            <a:solidFill>
              <a:schemeClr val="tx1"/>
            </a:solidFill>
            <a:miter lim="800000"/>
            <a:headEnd/>
            <a:tailEnd/>
          </a:ln>
        </p:spPr>
        <p:txBody>
          <a:bodyPr>
            <a:spAutoFit/>
          </a:bodyPr>
          <a:lstStyle/>
          <a:p>
            <a:pPr fontAlgn="auto">
              <a:spcBef>
                <a:spcPct val="50000"/>
              </a:spcBef>
              <a:spcAft>
                <a:spcPts val="0"/>
              </a:spcAft>
            </a:pPr>
            <a:r>
              <a:rPr lang="ru-RU" sz="1400">
                <a:solidFill>
                  <a:prstClr val="white"/>
                </a:solidFill>
                <a:latin typeface="Calibri"/>
                <a:cs typeface="+mn-cs"/>
              </a:rPr>
              <a:t>Подсистема защиты от программно-математического воздействия</a:t>
            </a:r>
          </a:p>
        </p:txBody>
      </p:sp>
      <p:sp>
        <p:nvSpPr>
          <p:cNvPr id="79899" name="Text Box 25"/>
          <p:cNvSpPr txBox="1">
            <a:spLocks noChangeArrowheads="1"/>
          </p:cNvSpPr>
          <p:nvPr/>
        </p:nvSpPr>
        <p:spPr bwMode="ltGray">
          <a:xfrm>
            <a:off x="5508625" y="4267200"/>
            <a:ext cx="3635375" cy="304800"/>
          </a:xfrm>
          <a:prstGeom prst="rect">
            <a:avLst/>
          </a:prstGeom>
          <a:noFill/>
          <a:ln w="9525">
            <a:noFill/>
            <a:miter lim="800000"/>
            <a:headEnd/>
            <a:tailEnd/>
          </a:ln>
        </p:spPr>
        <p:txBody>
          <a:bodyPr>
            <a:spAutoFit/>
          </a:bodyPr>
          <a:lstStyle/>
          <a:p>
            <a:pPr fontAlgn="auto">
              <a:spcBef>
                <a:spcPct val="50000"/>
              </a:spcBef>
              <a:spcAft>
                <a:spcPts val="0"/>
              </a:spcAft>
            </a:pPr>
            <a:endParaRPr lang="ru-RU" sz="1400">
              <a:solidFill>
                <a:prstClr val="black"/>
              </a:solidFill>
              <a:latin typeface="Calibri"/>
              <a:cs typeface="+mn-cs"/>
            </a:endParaRPr>
          </a:p>
        </p:txBody>
      </p:sp>
      <p:sp>
        <p:nvSpPr>
          <p:cNvPr id="79900" name="Text Box 26"/>
          <p:cNvSpPr txBox="1">
            <a:spLocks noChangeArrowheads="1"/>
          </p:cNvSpPr>
          <p:nvPr/>
        </p:nvSpPr>
        <p:spPr bwMode="ltGray">
          <a:xfrm>
            <a:off x="5562600" y="4495800"/>
            <a:ext cx="3581400" cy="527050"/>
          </a:xfrm>
          <a:prstGeom prst="rect">
            <a:avLst/>
          </a:prstGeom>
          <a:gradFill rotWithShape="0">
            <a:gsLst>
              <a:gs pos="0">
                <a:srgbClr val="666699"/>
              </a:gs>
              <a:gs pos="100000">
                <a:srgbClr val="2F2F47"/>
              </a:gs>
            </a:gsLst>
            <a:lin ang="5400000" scaled="1"/>
          </a:gradFill>
          <a:ln w="9525">
            <a:solidFill>
              <a:schemeClr val="tx1"/>
            </a:solidFill>
            <a:miter lim="800000"/>
            <a:headEnd/>
            <a:tailEnd/>
          </a:ln>
        </p:spPr>
        <p:txBody>
          <a:bodyPr>
            <a:spAutoFit/>
          </a:bodyPr>
          <a:lstStyle/>
          <a:p>
            <a:pPr fontAlgn="auto">
              <a:spcBef>
                <a:spcPct val="50000"/>
              </a:spcBef>
              <a:spcAft>
                <a:spcPts val="0"/>
              </a:spcAft>
            </a:pPr>
            <a:r>
              <a:rPr lang="ru-RU" sz="1400">
                <a:solidFill>
                  <a:prstClr val="white"/>
                </a:solidFill>
                <a:latin typeface="Calibri"/>
                <a:cs typeface="+mn-cs"/>
              </a:rPr>
              <a:t>Средства повышения достоверности данных и надежности транзакций</a:t>
            </a:r>
          </a:p>
        </p:txBody>
      </p:sp>
      <p:sp>
        <p:nvSpPr>
          <p:cNvPr id="448539" name="Text Box 27"/>
          <p:cNvSpPr txBox="1">
            <a:spLocks noChangeArrowheads="1"/>
          </p:cNvSpPr>
          <p:nvPr/>
        </p:nvSpPr>
        <p:spPr bwMode="ltGray">
          <a:xfrm>
            <a:off x="5562600" y="5181600"/>
            <a:ext cx="3581400" cy="527050"/>
          </a:xfrm>
          <a:prstGeom prst="rect">
            <a:avLst/>
          </a:prstGeom>
          <a:gradFill rotWithShape="0">
            <a:gsLst>
              <a:gs pos="0">
                <a:srgbClr val="666699"/>
              </a:gs>
              <a:gs pos="100000">
                <a:srgbClr val="666699">
                  <a:gamma/>
                  <a:shade val="46275"/>
                  <a:invGamma/>
                </a:srgbClr>
              </a:gs>
            </a:gsLst>
            <a:lin ang="5400000" scaled="1"/>
          </a:gradFill>
          <a:ln w="9525">
            <a:solidFill>
              <a:schemeClr val="tx1"/>
            </a:solidFill>
            <a:miter lim="800000"/>
            <a:headEnd/>
            <a:tailEnd/>
          </a:ln>
          <a:effectLst/>
        </p:spPr>
        <p:txBody>
          <a:bodyPr>
            <a:spAutoFit/>
          </a:bodyPr>
          <a:lstStyle/>
          <a:p>
            <a:pPr fontAlgn="auto">
              <a:spcBef>
                <a:spcPct val="50000"/>
              </a:spcBef>
              <a:spcAft>
                <a:spcPts val="0"/>
              </a:spcAft>
              <a:defRPr/>
            </a:pPr>
            <a:r>
              <a:rPr lang="ru-RU" sz="1400">
                <a:solidFill>
                  <a:prstClr val="white"/>
                </a:solidFill>
                <a:effectLst>
                  <a:outerShdw blurRad="38100" dist="38100" dir="2700000" algn="tl">
                    <a:srgbClr val="000000"/>
                  </a:outerShdw>
                </a:effectLst>
                <a:latin typeface="Calibri"/>
                <a:cs typeface="+mn-cs"/>
              </a:rPr>
              <a:t>Средства архивирования,  резервного копирования</a:t>
            </a:r>
          </a:p>
        </p:txBody>
      </p:sp>
      <p:sp>
        <p:nvSpPr>
          <p:cNvPr id="79902" name="Text Box 28"/>
          <p:cNvSpPr txBox="1">
            <a:spLocks noChangeArrowheads="1"/>
          </p:cNvSpPr>
          <p:nvPr/>
        </p:nvSpPr>
        <p:spPr bwMode="ltGray">
          <a:xfrm>
            <a:off x="5562600" y="5867400"/>
            <a:ext cx="3581400" cy="527050"/>
          </a:xfrm>
          <a:prstGeom prst="rect">
            <a:avLst/>
          </a:prstGeom>
          <a:gradFill rotWithShape="0">
            <a:gsLst>
              <a:gs pos="0">
                <a:srgbClr val="666699"/>
              </a:gs>
              <a:gs pos="100000">
                <a:srgbClr val="2F2F47"/>
              </a:gs>
            </a:gsLst>
            <a:lin ang="5400000" scaled="1"/>
          </a:gradFill>
          <a:ln w="9525">
            <a:solidFill>
              <a:schemeClr val="tx1"/>
            </a:solidFill>
            <a:miter lim="800000"/>
            <a:headEnd/>
            <a:tailEnd/>
          </a:ln>
        </p:spPr>
        <p:txBody>
          <a:bodyPr>
            <a:spAutoFit/>
          </a:bodyPr>
          <a:lstStyle/>
          <a:p>
            <a:pPr fontAlgn="auto">
              <a:spcBef>
                <a:spcPct val="50000"/>
              </a:spcBef>
              <a:spcAft>
                <a:spcPts val="0"/>
              </a:spcAft>
            </a:pPr>
            <a:r>
              <a:rPr lang="ru-RU" sz="1400">
                <a:solidFill>
                  <a:prstClr val="white"/>
                </a:solidFill>
                <a:latin typeface="Calibri"/>
                <a:cs typeface="+mn-cs"/>
              </a:rPr>
              <a:t>Программные средства обнаружения вторжений и сетевых атак</a:t>
            </a:r>
          </a:p>
        </p:txBody>
      </p:sp>
      <p:sp>
        <p:nvSpPr>
          <p:cNvPr id="79903" name="Line 29"/>
          <p:cNvSpPr>
            <a:spLocks noChangeShapeType="1"/>
          </p:cNvSpPr>
          <p:nvPr/>
        </p:nvSpPr>
        <p:spPr bwMode="ltGray">
          <a:xfrm>
            <a:off x="5257800" y="1447800"/>
            <a:ext cx="0" cy="464820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79904" name="Line 30"/>
          <p:cNvSpPr>
            <a:spLocks noChangeShapeType="1"/>
          </p:cNvSpPr>
          <p:nvPr/>
        </p:nvSpPr>
        <p:spPr bwMode="ltGray">
          <a:xfrm>
            <a:off x="5257800" y="2209800"/>
            <a:ext cx="304800" cy="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79905" name="Line 31"/>
          <p:cNvSpPr>
            <a:spLocks noChangeShapeType="1"/>
          </p:cNvSpPr>
          <p:nvPr/>
        </p:nvSpPr>
        <p:spPr bwMode="ltGray">
          <a:xfrm flipH="1">
            <a:off x="5257800" y="3352800"/>
            <a:ext cx="304800" cy="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79906" name="Line 32"/>
          <p:cNvSpPr>
            <a:spLocks noChangeShapeType="1"/>
          </p:cNvSpPr>
          <p:nvPr/>
        </p:nvSpPr>
        <p:spPr bwMode="ltGray">
          <a:xfrm flipH="1">
            <a:off x="5257800" y="4038600"/>
            <a:ext cx="304800" cy="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79907" name="Line 33"/>
          <p:cNvSpPr>
            <a:spLocks noChangeShapeType="1"/>
          </p:cNvSpPr>
          <p:nvPr/>
        </p:nvSpPr>
        <p:spPr bwMode="ltGray">
          <a:xfrm flipH="1">
            <a:off x="5257800" y="4724400"/>
            <a:ext cx="304800" cy="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79908" name="Line 34"/>
          <p:cNvSpPr>
            <a:spLocks noChangeShapeType="1"/>
          </p:cNvSpPr>
          <p:nvPr/>
        </p:nvSpPr>
        <p:spPr bwMode="ltGray">
          <a:xfrm flipH="1">
            <a:off x="5257800" y="5410200"/>
            <a:ext cx="304800" cy="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79909" name="Line 35"/>
          <p:cNvSpPr>
            <a:spLocks noChangeShapeType="1"/>
          </p:cNvSpPr>
          <p:nvPr/>
        </p:nvSpPr>
        <p:spPr bwMode="ltGray">
          <a:xfrm flipH="1">
            <a:off x="5257800" y="6096000"/>
            <a:ext cx="304800" cy="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79910" name="Line 36"/>
          <p:cNvSpPr>
            <a:spLocks noChangeShapeType="1"/>
          </p:cNvSpPr>
          <p:nvPr/>
        </p:nvSpPr>
        <p:spPr bwMode="ltGray">
          <a:xfrm>
            <a:off x="1676400" y="609600"/>
            <a:ext cx="5029200" cy="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79911" name="Line 37"/>
          <p:cNvSpPr>
            <a:spLocks noChangeShapeType="1"/>
          </p:cNvSpPr>
          <p:nvPr/>
        </p:nvSpPr>
        <p:spPr bwMode="ltGray">
          <a:xfrm flipV="1">
            <a:off x="4038600" y="457200"/>
            <a:ext cx="0" cy="15240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79912" name="Line 38"/>
          <p:cNvSpPr>
            <a:spLocks noChangeShapeType="1"/>
          </p:cNvSpPr>
          <p:nvPr/>
        </p:nvSpPr>
        <p:spPr bwMode="ltGray">
          <a:xfrm>
            <a:off x="1676400" y="609600"/>
            <a:ext cx="0" cy="22860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79913" name="Line 39"/>
          <p:cNvSpPr>
            <a:spLocks noChangeShapeType="1"/>
          </p:cNvSpPr>
          <p:nvPr/>
        </p:nvSpPr>
        <p:spPr bwMode="ltGray">
          <a:xfrm>
            <a:off x="6705600" y="609600"/>
            <a:ext cx="0" cy="22860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Tree>
    <p:extLst>
      <p:ext uri="{BB962C8B-B14F-4D97-AF65-F5344CB8AC3E}">
        <p14:creationId xmlns:p14="http://schemas.microsoft.com/office/powerpoint/2010/main" val="70150391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3" name="Rectangle 5"/>
          <p:cNvSpPr>
            <a:spLocks noGrp="1" noChangeArrowheads="1"/>
          </p:cNvSpPr>
          <p:nvPr>
            <p:ph type="title"/>
          </p:nvPr>
        </p:nvSpPr>
        <p:spPr>
          <a:xfrm>
            <a:off x="304800" y="0"/>
            <a:ext cx="7772400" cy="762000"/>
          </a:xfrm>
          <a:gradFill rotWithShape="0">
            <a:gsLst>
              <a:gs pos="0">
                <a:srgbClr val="FF0000"/>
              </a:gs>
              <a:gs pos="100000">
                <a:srgbClr val="760000"/>
              </a:gs>
            </a:gsLst>
            <a:lin ang="5400000" scaled="1"/>
          </a:gradFill>
          <a:ln>
            <a:solidFill>
              <a:schemeClr val="tx1"/>
            </a:solidFill>
          </a:ln>
        </p:spPr>
        <p:txBody>
          <a:bodyPr/>
          <a:lstStyle/>
          <a:p>
            <a:pPr eaLnBrk="1" hangingPunct="1"/>
            <a:r>
              <a:rPr lang="ru-RU" sz="2400" smtClean="0">
                <a:solidFill>
                  <a:schemeClr val="bg1"/>
                </a:solidFill>
              </a:rPr>
              <a:t>Подсистема защиты информации от утечки по ПЭМИН</a:t>
            </a:r>
          </a:p>
        </p:txBody>
      </p:sp>
      <p:sp>
        <p:nvSpPr>
          <p:cNvPr id="80898" name="Дата 2"/>
          <p:cNvSpPr>
            <a:spLocks noGrp="1"/>
          </p:cNvSpPr>
          <p:nvPr>
            <p:ph type="dt" sz="half" idx="10"/>
          </p:nvPr>
        </p:nvSpPr>
        <p:spPr>
          <a:noFill/>
        </p:spPr>
        <p:txBody>
          <a:bodyPr/>
          <a:lstStyle/>
          <a:p>
            <a:fld id="{A779CC45-3DF3-4A6C-B87A-5256F971839C}" type="datetime1">
              <a:rPr lang="ru-RU" smtClean="0">
                <a:solidFill>
                  <a:prstClr val="black">
                    <a:tint val="75000"/>
                  </a:prstClr>
                </a:solidFill>
              </a:rPr>
              <a:pPr/>
              <a:t>23.11.2024</a:t>
            </a:fld>
            <a:endParaRPr lang="ru-RU" smtClean="0">
              <a:solidFill>
                <a:prstClr val="black">
                  <a:tint val="75000"/>
                </a:prstClr>
              </a:solidFill>
            </a:endParaRPr>
          </a:p>
        </p:txBody>
      </p:sp>
      <p:sp>
        <p:nvSpPr>
          <p:cNvPr id="80899" name="Номер слайда 4"/>
          <p:cNvSpPr>
            <a:spLocks noGrp="1"/>
          </p:cNvSpPr>
          <p:nvPr>
            <p:ph type="sldNum" sz="quarter" idx="12"/>
          </p:nvPr>
        </p:nvSpPr>
        <p:spPr>
          <a:noFill/>
        </p:spPr>
        <p:txBody>
          <a:bodyPr/>
          <a:lstStyle/>
          <a:p>
            <a:fld id="{0A217BAE-4BDE-488A-A894-86241EB3D1BB}" type="slidenum">
              <a:rPr lang="ru-RU" smtClean="0">
                <a:solidFill>
                  <a:prstClr val="black">
                    <a:tint val="75000"/>
                  </a:prstClr>
                </a:solidFill>
              </a:rPr>
              <a:pPr/>
              <a:t>94</a:t>
            </a:fld>
            <a:endParaRPr lang="ru-RU" smtClean="0">
              <a:solidFill>
                <a:prstClr val="black">
                  <a:tint val="75000"/>
                </a:prstClr>
              </a:solidFill>
            </a:endParaRPr>
          </a:p>
        </p:txBody>
      </p:sp>
      <p:sp>
        <p:nvSpPr>
          <p:cNvPr id="80900" name="Line 2"/>
          <p:cNvSpPr>
            <a:spLocks noChangeShapeType="1"/>
          </p:cNvSpPr>
          <p:nvPr/>
        </p:nvSpPr>
        <p:spPr bwMode="ltGray">
          <a:xfrm>
            <a:off x="4724400" y="1757363"/>
            <a:ext cx="0" cy="1519237"/>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80901" name="Line 3"/>
          <p:cNvSpPr>
            <a:spLocks noChangeShapeType="1"/>
          </p:cNvSpPr>
          <p:nvPr/>
        </p:nvSpPr>
        <p:spPr bwMode="ltGray">
          <a:xfrm>
            <a:off x="533400" y="3844925"/>
            <a:ext cx="0" cy="2403475"/>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80902" name="Line 4"/>
          <p:cNvSpPr>
            <a:spLocks noChangeShapeType="1"/>
          </p:cNvSpPr>
          <p:nvPr/>
        </p:nvSpPr>
        <p:spPr bwMode="ltGray">
          <a:xfrm>
            <a:off x="533400" y="1809750"/>
            <a:ext cx="0" cy="116205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80904" name="Text Box 6"/>
          <p:cNvSpPr txBox="1">
            <a:spLocks noChangeArrowheads="1"/>
          </p:cNvSpPr>
          <p:nvPr/>
        </p:nvSpPr>
        <p:spPr bwMode="ltGray">
          <a:xfrm>
            <a:off x="0" y="990600"/>
            <a:ext cx="4038600" cy="376238"/>
          </a:xfrm>
          <a:prstGeom prst="rect">
            <a:avLst/>
          </a:prstGeom>
          <a:gradFill rotWithShape="0">
            <a:gsLst>
              <a:gs pos="0">
                <a:srgbClr val="969696"/>
              </a:gs>
              <a:gs pos="100000">
                <a:srgbClr val="454545"/>
              </a:gs>
            </a:gsLst>
            <a:lin ang="5400000" scaled="1"/>
          </a:gradFill>
          <a:ln w="9525">
            <a:solidFill>
              <a:schemeClr val="tx1"/>
            </a:solidFill>
            <a:miter lim="800000"/>
            <a:headEnd/>
            <a:tailEnd/>
          </a:ln>
        </p:spPr>
        <p:txBody>
          <a:bodyPr>
            <a:spAutoFit/>
          </a:bodyPr>
          <a:lstStyle/>
          <a:p>
            <a:pPr fontAlgn="auto">
              <a:spcBef>
                <a:spcPct val="50000"/>
              </a:spcBef>
              <a:spcAft>
                <a:spcPts val="0"/>
              </a:spcAft>
            </a:pPr>
            <a:r>
              <a:rPr lang="ru-RU">
                <a:solidFill>
                  <a:prstClr val="white"/>
                </a:solidFill>
                <a:latin typeface="Calibri"/>
                <a:cs typeface="+mn-cs"/>
              </a:rPr>
              <a:t>Комплекс пассивных средств защиты</a:t>
            </a:r>
          </a:p>
        </p:txBody>
      </p:sp>
      <p:sp>
        <p:nvSpPr>
          <p:cNvPr id="80905" name="Text Box 7"/>
          <p:cNvSpPr txBox="1">
            <a:spLocks noChangeArrowheads="1"/>
          </p:cNvSpPr>
          <p:nvPr/>
        </p:nvSpPr>
        <p:spPr bwMode="ltGray">
          <a:xfrm>
            <a:off x="4191000" y="990600"/>
            <a:ext cx="3962400" cy="376238"/>
          </a:xfrm>
          <a:prstGeom prst="rect">
            <a:avLst/>
          </a:prstGeom>
          <a:gradFill rotWithShape="0">
            <a:gsLst>
              <a:gs pos="0">
                <a:srgbClr val="969696"/>
              </a:gs>
              <a:gs pos="100000">
                <a:srgbClr val="454545"/>
              </a:gs>
            </a:gsLst>
            <a:lin ang="5400000" scaled="1"/>
          </a:gradFill>
          <a:ln w="9525">
            <a:solidFill>
              <a:schemeClr val="tx1"/>
            </a:solidFill>
            <a:miter lim="800000"/>
            <a:headEnd/>
            <a:tailEnd/>
          </a:ln>
        </p:spPr>
        <p:txBody>
          <a:bodyPr>
            <a:spAutoFit/>
          </a:bodyPr>
          <a:lstStyle/>
          <a:p>
            <a:pPr fontAlgn="auto">
              <a:spcBef>
                <a:spcPct val="50000"/>
              </a:spcBef>
              <a:spcAft>
                <a:spcPts val="0"/>
              </a:spcAft>
            </a:pPr>
            <a:r>
              <a:rPr lang="ru-RU">
                <a:solidFill>
                  <a:prstClr val="white"/>
                </a:solidFill>
                <a:latin typeface="Calibri"/>
                <a:cs typeface="+mn-cs"/>
              </a:rPr>
              <a:t>Комплекс активных средств защиты</a:t>
            </a:r>
          </a:p>
        </p:txBody>
      </p:sp>
      <p:sp>
        <p:nvSpPr>
          <p:cNvPr id="80906" name="Text Box 8"/>
          <p:cNvSpPr txBox="1">
            <a:spLocks noChangeArrowheads="1"/>
          </p:cNvSpPr>
          <p:nvPr/>
        </p:nvSpPr>
        <p:spPr bwMode="ltGray">
          <a:xfrm>
            <a:off x="457200" y="1524000"/>
            <a:ext cx="3124200" cy="346075"/>
          </a:xfrm>
          <a:prstGeom prst="rect">
            <a:avLst/>
          </a:prstGeom>
          <a:gradFill rotWithShape="0">
            <a:gsLst>
              <a:gs pos="0">
                <a:srgbClr val="008080"/>
              </a:gs>
              <a:gs pos="100000">
                <a:srgbClr val="003B3B"/>
              </a:gs>
            </a:gsLst>
            <a:lin ang="5400000" scaled="1"/>
          </a:gradFill>
          <a:ln w="9525">
            <a:solidFill>
              <a:schemeClr val="tx1"/>
            </a:solidFill>
            <a:miter lim="800000"/>
            <a:headEnd/>
            <a:tailEnd/>
          </a:ln>
        </p:spPr>
        <p:txBody>
          <a:bodyPr>
            <a:spAutoFit/>
          </a:bodyPr>
          <a:lstStyle/>
          <a:p>
            <a:pPr fontAlgn="auto">
              <a:spcBef>
                <a:spcPct val="50000"/>
              </a:spcBef>
              <a:spcAft>
                <a:spcPts val="0"/>
              </a:spcAft>
            </a:pPr>
            <a:r>
              <a:rPr lang="ru-RU" sz="1600">
                <a:solidFill>
                  <a:prstClr val="white"/>
                </a:solidFill>
                <a:latin typeface="Calibri"/>
                <a:cs typeface="+mn-cs"/>
              </a:rPr>
              <a:t>Средства локализации излучений</a:t>
            </a:r>
          </a:p>
        </p:txBody>
      </p:sp>
      <p:sp>
        <p:nvSpPr>
          <p:cNvPr id="80907" name="Text Box 9"/>
          <p:cNvSpPr txBox="1">
            <a:spLocks noChangeArrowheads="1"/>
          </p:cNvSpPr>
          <p:nvPr/>
        </p:nvSpPr>
        <p:spPr bwMode="ltGray">
          <a:xfrm>
            <a:off x="1143000" y="1981200"/>
            <a:ext cx="2819400" cy="590550"/>
          </a:xfrm>
          <a:prstGeom prst="rect">
            <a:avLst/>
          </a:prstGeom>
          <a:gradFill rotWithShape="0">
            <a:gsLst>
              <a:gs pos="0">
                <a:srgbClr val="008080"/>
              </a:gs>
              <a:gs pos="100000">
                <a:srgbClr val="003B3B"/>
              </a:gs>
            </a:gsLst>
            <a:lin ang="5400000" scaled="1"/>
          </a:gradFill>
          <a:ln w="9525">
            <a:solidFill>
              <a:schemeClr val="tx1"/>
            </a:solidFill>
            <a:miter lim="800000"/>
            <a:headEnd/>
            <a:tailEnd/>
          </a:ln>
        </p:spPr>
        <p:txBody>
          <a:bodyPr>
            <a:spAutoFit/>
          </a:bodyPr>
          <a:lstStyle/>
          <a:p>
            <a:pPr fontAlgn="auto">
              <a:spcBef>
                <a:spcPct val="50000"/>
              </a:spcBef>
              <a:spcAft>
                <a:spcPts val="0"/>
              </a:spcAft>
            </a:pPr>
            <a:r>
              <a:rPr lang="ru-RU" sz="1600">
                <a:solidFill>
                  <a:prstClr val="white"/>
                </a:solidFill>
                <a:latin typeface="Calibri"/>
                <a:cs typeface="+mn-cs"/>
              </a:rPr>
              <a:t>Экранирование ТСПИ и соединительных линий</a:t>
            </a:r>
          </a:p>
        </p:txBody>
      </p:sp>
      <p:sp>
        <p:nvSpPr>
          <p:cNvPr id="80908" name="Text Box 10"/>
          <p:cNvSpPr txBox="1">
            <a:spLocks noChangeArrowheads="1"/>
          </p:cNvSpPr>
          <p:nvPr/>
        </p:nvSpPr>
        <p:spPr bwMode="ltGray">
          <a:xfrm>
            <a:off x="1143000" y="2667000"/>
            <a:ext cx="2819400" cy="590550"/>
          </a:xfrm>
          <a:prstGeom prst="rect">
            <a:avLst/>
          </a:prstGeom>
          <a:gradFill rotWithShape="0">
            <a:gsLst>
              <a:gs pos="0">
                <a:srgbClr val="008080"/>
              </a:gs>
              <a:gs pos="100000">
                <a:srgbClr val="003B3B"/>
              </a:gs>
            </a:gsLst>
            <a:lin ang="5400000" scaled="1"/>
          </a:gradFill>
          <a:ln w="9525">
            <a:solidFill>
              <a:schemeClr val="tx1"/>
            </a:solidFill>
            <a:miter lim="800000"/>
            <a:headEnd/>
            <a:tailEnd/>
          </a:ln>
        </p:spPr>
        <p:txBody>
          <a:bodyPr>
            <a:spAutoFit/>
          </a:bodyPr>
          <a:lstStyle/>
          <a:p>
            <a:pPr fontAlgn="auto">
              <a:spcBef>
                <a:spcPct val="50000"/>
              </a:spcBef>
              <a:spcAft>
                <a:spcPts val="0"/>
              </a:spcAft>
            </a:pPr>
            <a:r>
              <a:rPr lang="ru-RU" sz="1600">
                <a:solidFill>
                  <a:prstClr val="white"/>
                </a:solidFill>
                <a:latin typeface="Calibri"/>
                <a:cs typeface="+mn-cs"/>
              </a:rPr>
              <a:t>Заземление ТСПИ и экранов соединительных линий</a:t>
            </a:r>
          </a:p>
        </p:txBody>
      </p:sp>
      <p:sp>
        <p:nvSpPr>
          <p:cNvPr id="80909" name="Text Box 11"/>
          <p:cNvSpPr txBox="1">
            <a:spLocks noChangeArrowheads="1"/>
          </p:cNvSpPr>
          <p:nvPr/>
        </p:nvSpPr>
        <p:spPr bwMode="ltGray">
          <a:xfrm>
            <a:off x="457200" y="3352800"/>
            <a:ext cx="3733800" cy="590550"/>
          </a:xfrm>
          <a:prstGeom prst="rect">
            <a:avLst/>
          </a:prstGeom>
          <a:gradFill rotWithShape="0">
            <a:gsLst>
              <a:gs pos="0">
                <a:srgbClr val="008080"/>
              </a:gs>
              <a:gs pos="100000">
                <a:srgbClr val="003B3B"/>
              </a:gs>
            </a:gsLst>
            <a:lin ang="5400000" scaled="1"/>
          </a:gradFill>
          <a:ln w="9525">
            <a:solidFill>
              <a:schemeClr val="tx1"/>
            </a:solidFill>
            <a:miter lim="800000"/>
            <a:headEnd/>
            <a:tailEnd/>
          </a:ln>
        </p:spPr>
        <p:txBody>
          <a:bodyPr>
            <a:spAutoFit/>
          </a:bodyPr>
          <a:lstStyle/>
          <a:p>
            <a:pPr fontAlgn="auto">
              <a:spcBef>
                <a:spcPct val="50000"/>
              </a:spcBef>
              <a:spcAft>
                <a:spcPts val="0"/>
              </a:spcAft>
            </a:pPr>
            <a:r>
              <a:rPr lang="ru-RU" sz="1600">
                <a:solidFill>
                  <a:prstClr val="white"/>
                </a:solidFill>
                <a:latin typeface="Calibri"/>
                <a:cs typeface="+mn-cs"/>
              </a:rPr>
              <a:t>Меры и средства развязывания информационных сигналов</a:t>
            </a:r>
          </a:p>
        </p:txBody>
      </p:sp>
      <p:sp>
        <p:nvSpPr>
          <p:cNvPr id="80910" name="Text Box 12"/>
          <p:cNvSpPr txBox="1">
            <a:spLocks noChangeArrowheads="1"/>
          </p:cNvSpPr>
          <p:nvPr/>
        </p:nvSpPr>
        <p:spPr bwMode="ltGray">
          <a:xfrm>
            <a:off x="838200" y="4038600"/>
            <a:ext cx="3429000" cy="457200"/>
          </a:xfrm>
          <a:prstGeom prst="rect">
            <a:avLst/>
          </a:prstGeom>
          <a:noFill/>
          <a:ln w="9525">
            <a:noFill/>
            <a:miter lim="800000"/>
            <a:headEnd/>
            <a:tailEnd/>
          </a:ln>
        </p:spPr>
        <p:txBody>
          <a:bodyPr>
            <a:spAutoFit/>
          </a:bodyPr>
          <a:lstStyle/>
          <a:p>
            <a:pPr fontAlgn="auto">
              <a:spcBef>
                <a:spcPct val="50000"/>
              </a:spcBef>
              <a:spcAft>
                <a:spcPts val="0"/>
              </a:spcAft>
            </a:pPr>
            <a:endParaRPr lang="ru-RU">
              <a:solidFill>
                <a:prstClr val="black"/>
              </a:solidFill>
              <a:latin typeface="Calibri"/>
              <a:cs typeface="+mn-cs"/>
            </a:endParaRPr>
          </a:p>
        </p:txBody>
      </p:sp>
      <p:sp>
        <p:nvSpPr>
          <p:cNvPr id="80911" name="Text Box 13"/>
          <p:cNvSpPr txBox="1">
            <a:spLocks noChangeArrowheads="1"/>
          </p:cNvSpPr>
          <p:nvPr/>
        </p:nvSpPr>
        <p:spPr bwMode="ltGray">
          <a:xfrm>
            <a:off x="762000" y="4038600"/>
            <a:ext cx="3733800" cy="590550"/>
          </a:xfrm>
          <a:prstGeom prst="rect">
            <a:avLst/>
          </a:prstGeom>
          <a:gradFill rotWithShape="0">
            <a:gsLst>
              <a:gs pos="0">
                <a:srgbClr val="008080"/>
              </a:gs>
              <a:gs pos="100000">
                <a:srgbClr val="003B3B"/>
              </a:gs>
            </a:gsLst>
            <a:lin ang="5400000" scaled="1"/>
          </a:gradFill>
          <a:ln w="9525">
            <a:solidFill>
              <a:schemeClr val="tx1"/>
            </a:solidFill>
            <a:miter lim="800000"/>
            <a:headEnd/>
            <a:tailEnd/>
          </a:ln>
        </p:spPr>
        <p:txBody>
          <a:bodyPr>
            <a:spAutoFit/>
          </a:bodyPr>
          <a:lstStyle/>
          <a:p>
            <a:pPr fontAlgn="auto">
              <a:spcBef>
                <a:spcPct val="50000"/>
              </a:spcBef>
              <a:spcAft>
                <a:spcPts val="0"/>
              </a:spcAft>
            </a:pPr>
            <a:r>
              <a:rPr lang="ru-RU" sz="1600">
                <a:solidFill>
                  <a:prstClr val="white"/>
                </a:solidFill>
                <a:latin typeface="Calibri"/>
                <a:cs typeface="+mn-cs"/>
              </a:rPr>
              <a:t>Спецсредства защиты от микрофонного эффекта типа «Гранит»</a:t>
            </a:r>
          </a:p>
        </p:txBody>
      </p:sp>
      <p:sp>
        <p:nvSpPr>
          <p:cNvPr id="80912" name="Text Box 14"/>
          <p:cNvSpPr txBox="1">
            <a:spLocks noChangeArrowheads="1"/>
          </p:cNvSpPr>
          <p:nvPr/>
        </p:nvSpPr>
        <p:spPr bwMode="ltGray">
          <a:xfrm>
            <a:off x="762000" y="4724400"/>
            <a:ext cx="3733800" cy="346075"/>
          </a:xfrm>
          <a:prstGeom prst="rect">
            <a:avLst/>
          </a:prstGeom>
          <a:gradFill rotWithShape="0">
            <a:gsLst>
              <a:gs pos="0">
                <a:srgbClr val="008080"/>
              </a:gs>
              <a:gs pos="100000">
                <a:srgbClr val="003B3B"/>
              </a:gs>
            </a:gsLst>
            <a:lin ang="5400000" scaled="1"/>
          </a:gradFill>
          <a:ln w="9525">
            <a:solidFill>
              <a:schemeClr val="tx1"/>
            </a:solidFill>
            <a:miter lim="800000"/>
            <a:headEnd/>
            <a:tailEnd/>
          </a:ln>
        </p:spPr>
        <p:txBody>
          <a:bodyPr>
            <a:spAutoFit/>
          </a:bodyPr>
          <a:lstStyle/>
          <a:p>
            <a:pPr fontAlgn="auto">
              <a:spcBef>
                <a:spcPct val="50000"/>
              </a:spcBef>
              <a:spcAft>
                <a:spcPts val="0"/>
              </a:spcAft>
            </a:pPr>
            <a:r>
              <a:rPr lang="ru-RU" sz="1600">
                <a:solidFill>
                  <a:prstClr val="white"/>
                </a:solidFill>
                <a:latin typeface="Calibri"/>
                <a:cs typeface="+mn-cs"/>
              </a:rPr>
              <a:t>Диэлектрические вставки</a:t>
            </a:r>
          </a:p>
        </p:txBody>
      </p:sp>
      <p:sp>
        <p:nvSpPr>
          <p:cNvPr id="80913" name="Text Box 15"/>
          <p:cNvSpPr txBox="1">
            <a:spLocks noChangeArrowheads="1"/>
          </p:cNvSpPr>
          <p:nvPr/>
        </p:nvSpPr>
        <p:spPr bwMode="ltGray">
          <a:xfrm>
            <a:off x="762000" y="5181600"/>
            <a:ext cx="3733800" cy="835025"/>
          </a:xfrm>
          <a:prstGeom prst="rect">
            <a:avLst/>
          </a:prstGeom>
          <a:gradFill rotWithShape="0">
            <a:gsLst>
              <a:gs pos="0">
                <a:srgbClr val="008080"/>
              </a:gs>
              <a:gs pos="100000">
                <a:srgbClr val="003B3B"/>
              </a:gs>
            </a:gsLst>
            <a:lin ang="5400000" scaled="1"/>
          </a:gradFill>
          <a:ln w="9525">
            <a:solidFill>
              <a:schemeClr val="tx1"/>
            </a:solidFill>
            <a:miter lim="800000"/>
            <a:headEnd/>
            <a:tailEnd/>
          </a:ln>
        </p:spPr>
        <p:txBody>
          <a:bodyPr>
            <a:spAutoFit/>
          </a:bodyPr>
          <a:lstStyle/>
          <a:p>
            <a:pPr fontAlgn="auto">
              <a:spcBef>
                <a:spcPct val="50000"/>
              </a:spcBef>
              <a:spcAft>
                <a:spcPts val="0"/>
              </a:spcAft>
            </a:pPr>
            <a:r>
              <a:rPr lang="ru-RU" sz="1600">
                <a:solidFill>
                  <a:prstClr val="white"/>
                </a:solidFill>
                <a:latin typeface="Calibri"/>
                <a:cs typeface="+mn-cs"/>
              </a:rPr>
              <a:t>Автономные или стабилизированные источники электропитания, устройства гарантированного питания</a:t>
            </a:r>
          </a:p>
        </p:txBody>
      </p:sp>
      <p:sp>
        <p:nvSpPr>
          <p:cNvPr id="80914" name="Text Box 16"/>
          <p:cNvSpPr txBox="1">
            <a:spLocks noChangeArrowheads="1"/>
          </p:cNvSpPr>
          <p:nvPr/>
        </p:nvSpPr>
        <p:spPr bwMode="ltGray">
          <a:xfrm>
            <a:off x="762000" y="6096000"/>
            <a:ext cx="3733800" cy="346075"/>
          </a:xfrm>
          <a:prstGeom prst="rect">
            <a:avLst/>
          </a:prstGeom>
          <a:gradFill rotWithShape="0">
            <a:gsLst>
              <a:gs pos="0">
                <a:srgbClr val="008080"/>
              </a:gs>
              <a:gs pos="100000">
                <a:srgbClr val="003B3B"/>
              </a:gs>
            </a:gsLst>
            <a:lin ang="5400000" scaled="1"/>
          </a:gradFill>
          <a:ln w="9525">
            <a:solidFill>
              <a:schemeClr val="tx1"/>
            </a:solidFill>
            <a:miter lim="800000"/>
            <a:headEnd/>
            <a:tailEnd/>
          </a:ln>
        </p:spPr>
        <p:txBody>
          <a:bodyPr>
            <a:spAutoFit/>
          </a:bodyPr>
          <a:lstStyle/>
          <a:p>
            <a:pPr fontAlgn="auto">
              <a:spcBef>
                <a:spcPct val="50000"/>
              </a:spcBef>
              <a:spcAft>
                <a:spcPts val="0"/>
              </a:spcAft>
            </a:pPr>
            <a:r>
              <a:rPr lang="ru-RU" sz="1600">
                <a:solidFill>
                  <a:prstClr val="white"/>
                </a:solidFill>
                <a:latin typeface="Calibri"/>
                <a:cs typeface="+mn-cs"/>
              </a:rPr>
              <a:t>Помехоподавляющие фильтры</a:t>
            </a:r>
          </a:p>
        </p:txBody>
      </p:sp>
      <p:sp>
        <p:nvSpPr>
          <p:cNvPr id="80915" name="Line 17"/>
          <p:cNvSpPr>
            <a:spLocks noChangeShapeType="1"/>
          </p:cNvSpPr>
          <p:nvPr/>
        </p:nvSpPr>
        <p:spPr bwMode="ltGray">
          <a:xfrm>
            <a:off x="533400" y="4343400"/>
            <a:ext cx="228600" cy="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80916" name="Line 18"/>
          <p:cNvSpPr>
            <a:spLocks noChangeShapeType="1"/>
          </p:cNvSpPr>
          <p:nvPr/>
        </p:nvSpPr>
        <p:spPr bwMode="ltGray">
          <a:xfrm>
            <a:off x="533400" y="4953000"/>
            <a:ext cx="228600" cy="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80917" name="Line 19"/>
          <p:cNvSpPr>
            <a:spLocks noChangeShapeType="1"/>
          </p:cNvSpPr>
          <p:nvPr/>
        </p:nvSpPr>
        <p:spPr bwMode="ltGray">
          <a:xfrm>
            <a:off x="533400" y="5638800"/>
            <a:ext cx="228600" cy="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80918" name="Line 20"/>
          <p:cNvSpPr>
            <a:spLocks noChangeShapeType="1"/>
          </p:cNvSpPr>
          <p:nvPr/>
        </p:nvSpPr>
        <p:spPr bwMode="ltGray">
          <a:xfrm flipH="1">
            <a:off x="533400" y="6248400"/>
            <a:ext cx="228600" cy="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80919" name="Line 21"/>
          <p:cNvSpPr>
            <a:spLocks noChangeShapeType="1"/>
          </p:cNvSpPr>
          <p:nvPr/>
        </p:nvSpPr>
        <p:spPr bwMode="ltGray">
          <a:xfrm flipH="1">
            <a:off x="533400" y="2286000"/>
            <a:ext cx="609600" cy="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80920" name="Line 22"/>
          <p:cNvSpPr>
            <a:spLocks noChangeShapeType="1"/>
          </p:cNvSpPr>
          <p:nvPr/>
        </p:nvSpPr>
        <p:spPr bwMode="ltGray">
          <a:xfrm>
            <a:off x="533400" y="2971800"/>
            <a:ext cx="609600" cy="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80921" name="Line 23"/>
          <p:cNvSpPr>
            <a:spLocks noChangeShapeType="1"/>
          </p:cNvSpPr>
          <p:nvPr/>
        </p:nvSpPr>
        <p:spPr bwMode="ltGray">
          <a:xfrm>
            <a:off x="152400" y="1371600"/>
            <a:ext cx="0" cy="228600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80922" name="Line 24"/>
          <p:cNvSpPr>
            <a:spLocks noChangeShapeType="1"/>
          </p:cNvSpPr>
          <p:nvPr/>
        </p:nvSpPr>
        <p:spPr bwMode="ltGray">
          <a:xfrm>
            <a:off x="152400" y="3657600"/>
            <a:ext cx="304800" cy="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80923" name="Line 25"/>
          <p:cNvSpPr>
            <a:spLocks noChangeShapeType="1"/>
          </p:cNvSpPr>
          <p:nvPr/>
        </p:nvSpPr>
        <p:spPr bwMode="ltGray">
          <a:xfrm>
            <a:off x="152400" y="1676400"/>
            <a:ext cx="304800" cy="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80924" name="Text Box 26"/>
          <p:cNvSpPr txBox="1">
            <a:spLocks noChangeArrowheads="1"/>
          </p:cNvSpPr>
          <p:nvPr/>
        </p:nvSpPr>
        <p:spPr bwMode="ltGray">
          <a:xfrm>
            <a:off x="4648200" y="1447800"/>
            <a:ext cx="3886200" cy="346075"/>
          </a:xfrm>
          <a:prstGeom prst="rect">
            <a:avLst/>
          </a:prstGeom>
          <a:gradFill rotWithShape="0">
            <a:gsLst>
              <a:gs pos="0">
                <a:srgbClr val="33CCCC"/>
              </a:gs>
              <a:gs pos="100000">
                <a:srgbClr val="185E5E"/>
              </a:gs>
            </a:gsLst>
            <a:lin ang="5400000" scaled="1"/>
          </a:gradFill>
          <a:ln w="9525">
            <a:solidFill>
              <a:schemeClr val="tx1"/>
            </a:solidFill>
            <a:miter lim="800000"/>
            <a:headEnd/>
            <a:tailEnd/>
          </a:ln>
        </p:spPr>
        <p:txBody>
          <a:bodyPr>
            <a:spAutoFit/>
          </a:bodyPr>
          <a:lstStyle/>
          <a:p>
            <a:pPr fontAlgn="auto">
              <a:spcBef>
                <a:spcPct val="50000"/>
              </a:spcBef>
              <a:spcAft>
                <a:spcPts val="0"/>
              </a:spcAft>
            </a:pPr>
            <a:r>
              <a:rPr lang="ru-RU" sz="1600">
                <a:solidFill>
                  <a:prstClr val="white"/>
                </a:solidFill>
                <a:latin typeface="Calibri"/>
                <a:cs typeface="+mn-cs"/>
              </a:rPr>
              <a:t>Пространственные средства зашумления</a:t>
            </a:r>
          </a:p>
        </p:txBody>
      </p:sp>
      <p:sp>
        <p:nvSpPr>
          <p:cNvPr id="80925" name="Text Box 27"/>
          <p:cNvSpPr txBox="1">
            <a:spLocks noChangeArrowheads="1"/>
          </p:cNvSpPr>
          <p:nvPr/>
        </p:nvSpPr>
        <p:spPr bwMode="ltGray">
          <a:xfrm>
            <a:off x="4876800" y="1828800"/>
            <a:ext cx="3886200" cy="590550"/>
          </a:xfrm>
          <a:prstGeom prst="rect">
            <a:avLst/>
          </a:prstGeom>
          <a:gradFill rotWithShape="0">
            <a:gsLst>
              <a:gs pos="0">
                <a:srgbClr val="33CCCC"/>
              </a:gs>
              <a:gs pos="100000">
                <a:srgbClr val="185E5E"/>
              </a:gs>
            </a:gsLst>
            <a:lin ang="5400000" scaled="1"/>
          </a:gradFill>
          <a:ln w="9525">
            <a:solidFill>
              <a:schemeClr val="tx1"/>
            </a:solidFill>
            <a:miter lim="800000"/>
            <a:headEnd/>
            <a:tailEnd/>
          </a:ln>
        </p:spPr>
        <p:txBody>
          <a:bodyPr>
            <a:spAutoFit/>
          </a:bodyPr>
          <a:lstStyle/>
          <a:p>
            <a:pPr fontAlgn="auto">
              <a:spcBef>
                <a:spcPct val="50000"/>
              </a:spcBef>
              <a:spcAft>
                <a:spcPts val="0"/>
              </a:spcAft>
            </a:pPr>
            <a:r>
              <a:rPr lang="ru-RU" sz="1600">
                <a:solidFill>
                  <a:prstClr val="white"/>
                </a:solidFill>
                <a:latin typeface="Calibri"/>
                <a:cs typeface="+mn-cs"/>
              </a:rPr>
              <a:t>Генераторы шума и средства создания прицельных по частоте помех</a:t>
            </a:r>
          </a:p>
        </p:txBody>
      </p:sp>
      <p:sp>
        <p:nvSpPr>
          <p:cNvPr id="80926" name="Text Box 28"/>
          <p:cNvSpPr txBox="1">
            <a:spLocks noChangeArrowheads="1"/>
          </p:cNvSpPr>
          <p:nvPr/>
        </p:nvSpPr>
        <p:spPr bwMode="ltGray">
          <a:xfrm>
            <a:off x="4876800" y="2482850"/>
            <a:ext cx="3886200" cy="590550"/>
          </a:xfrm>
          <a:prstGeom prst="rect">
            <a:avLst/>
          </a:prstGeom>
          <a:gradFill rotWithShape="0">
            <a:gsLst>
              <a:gs pos="0">
                <a:srgbClr val="33CCCC"/>
              </a:gs>
              <a:gs pos="100000">
                <a:srgbClr val="185E5E"/>
              </a:gs>
            </a:gsLst>
            <a:lin ang="5400000" scaled="1"/>
          </a:gradFill>
          <a:ln w="9525">
            <a:solidFill>
              <a:schemeClr val="tx1"/>
            </a:solidFill>
            <a:miter lim="800000"/>
            <a:headEnd/>
            <a:tailEnd/>
          </a:ln>
        </p:spPr>
        <p:txBody>
          <a:bodyPr>
            <a:spAutoFit/>
          </a:bodyPr>
          <a:lstStyle/>
          <a:p>
            <a:pPr fontAlgn="auto">
              <a:spcBef>
                <a:spcPct val="50000"/>
              </a:spcBef>
              <a:spcAft>
                <a:spcPts val="0"/>
              </a:spcAft>
            </a:pPr>
            <a:r>
              <a:rPr lang="ru-RU" sz="1600">
                <a:solidFill>
                  <a:prstClr val="white"/>
                </a:solidFill>
                <a:latin typeface="Calibri"/>
                <a:cs typeface="+mn-cs"/>
              </a:rPr>
              <a:t>Генераторы акустического шума (акустических и вибрационных помех)</a:t>
            </a:r>
          </a:p>
        </p:txBody>
      </p:sp>
      <p:sp>
        <p:nvSpPr>
          <p:cNvPr id="80927" name="Text Box 29"/>
          <p:cNvSpPr txBox="1">
            <a:spLocks noChangeArrowheads="1"/>
          </p:cNvSpPr>
          <p:nvPr/>
        </p:nvSpPr>
        <p:spPr bwMode="ltGray">
          <a:xfrm>
            <a:off x="4876800" y="3124200"/>
            <a:ext cx="3886200" cy="346075"/>
          </a:xfrm>
          <a:prstGeom prst="rect">
            <a:avLst/>
          </a:prstGeom>
          <a:gradFill rotWithShape="0">
            <a:gsLst>
              <a:gs pos="0">
                <a:srgbClr val="33CCCC"/>
              </a:gs>
              <a:gs pos="100000">
                <a:srgbClr val="185E5E"/>
              </a:gs>
            </a:gsLst>
            <a:lin ang="5400000" scaled="1"/>
          </a:gradFill>
          <a:ln w="9525">
            <a:solidFill>
              <a:schemeClr val="tx1"/>
            </a:solidFill>
            <a:miter lim="800000"/>
            <a:headEnd/>
            <a:tailEnd/>
          </a:ln>
        </p:spPr>
        <p:txBody>
          <a:bodyPr>
            <a:spAutoFit/>
          </a:bodyPr>
          <a:lstStyle/>
          <a:p>
            <a:pPr fontAlgn="auto">
              <a:spcBef>
                <a:spcPct val="50000"/>
              </a:spcBef>
              <a:spcAft>
                <a:spcPts val="0"/>
              </a:spcAft>
            </a:pPr>
            <a:r>
              <a:rPr lang="ru-RU" sz="1600">
                <a:solidFill>
                  <a:prstClr val="white"/>
                </a:solidFill>
                <a:latin typeface="Calibri"/>
                <a:cs typeface="+mn-cs"/>
              </a:rPr>
              <a:t>Подавители диктофонов в режиме записи</a:t>
            </a:r>
          </a:p>
        </p:txBody>
      </p:sp>
      <p:sp>
        <p:nvSpPr>
          <p:cNvPr id="80928" name="Text Box 30"/>
          <p:cNvSpPr txBox="1">
            <a:spLocks noChangeArrowheads="1"/>
          </p:cNvSpPr>
          <p:nvPr/>
        </p:nvSpPr>
        <p:spPr bwMode="ltGray">
          <a:xfrm>
            <a:off x="4724400" y="3505200"/>
            <a:ext cx="3657600" cy="376238"/>
          </a:xfrm>
          <a:prstGeom prst="rect">
            <a:avLst/>
          </a:prstGeom>
          <a:gradFill rotWithShape="0">
            <a:gsLst>
              <a:gs pos="0">
                <a:srgbClr val="808000"/>
              </a:gs>
              <a:gs pos="100000">
                <a:srgbClr val="3B3B00"/>
              </a:gs>
            </a:gsLst>
            <a:lin ang="5400000" scaled="1"/>
          </a:gradFill>
          <a:ln w="9525">
            <a:solidFill>
              <a:schemeClr val="tx1"/>
            </a:solidFill>
            <a:miter lim="800000"/>
            <a:headEnd/>
            <a:tailEnd/>
          </a:ln>
        </p:spPr>
        <p:txBody>
          <a:bodyPr>
            <a:spAutoFit/>
          </a:bodyPr>
          <a:lstStyle/>
          <a:p>
            <a:pPr fontAlgn="auto">
              <a:spcBef>
                <a:spcPct val="50000"/>
              </a:spcBef>
              <a:spcAft>
                <a:spcPts val="0"/>
              </a:spcAft>
            </a:pPr>
            <a:r>
              <a:rPr lang="ru-RU">
                <a:solidFill>
                  <a:prstClr val="white"/>
                </a:solidFill>
                <a:latin typeface="Calibri"/>
                <a:cs typeface="+mn-cs"/>
              </a:rPr>
              <a:t>Средства линейного зашумления</a:t>
            </a:r>
          </a:p>
        </p:txBody>
      </p:sp>
      <p:sp>
        <p:nvSpPr>
          <p:cNvPr id="80929" name="Text Box 31"/>
          <p:cNvSpPr txBox="1">
            <a:spLocks noChangeArrowheads="1"/>
          </p:cNvSpPr>
          <p:nvPr/>
        </p:nvSpPr>
        <p:spPr bwMode="ltGray">
          <a:xfrm>
            <a:off x="5105400" y="3962400"/>
            <a:ext cx="3581400" cy="346075"/>
          </a:xfrm>
          <a:prstGeom prst="rect">
            <a:avLst/>
          </a:prstGeom>
          <a:gradFill rotWithShape="0">
            <a:gsLst>
              <a:gs pos="0">
                <a:srgbClr val="808000"/>
              </a:gs>
              <a:gs pos="100000">
                <a:srgbClr val="3B3B00"/>
              </a:gs>
            </a:gsLst>
            <a:lin ang="5400000" scaled="1"/>
          </a:gradFill>
          <a:ln w="9525">
            <a:solidFill>
              <a:schemeClr val="tx1"/>
            </a:solidFill>
            <a:miter lim="800000"/>
            <a:headEnd/>
            <a:tailEnd/>
          </a:ln>
        </p:spPr>
        <p:txBody>
          <a:bodyPr>
            <a:spAutoFit/>
          </a:bodyPr>
          <a:lstStyle/>
          <a:p>
            <a:pPr fontAlgn="auto">
              <a:spcBef>
                <a:spcPct val="50000"/>
              </a:spcBef>
              <a:spcAft>
                <a:spcPts val="0"/>
              </a:spcAft>
            </a:pPr>
            <a:r>
              <a:rPr lang="ru-RU" sz="1600">
                <a:solidFill>
                  <a:prstClr val="white"/>
                </a:solidFill>
                <a:latin typeface="Calibri"/>
                <a:cs typeface="+mn-cs"/>
              </a:rPr>
              <a:t>Для линий электропитания</a:t>
            </a:r>
          </a:p>
        </p:txBody>
      </p:sp>
      <p:sp>
        <p:nvSpPr>
          <p:cNvPr id="80930" name="Text Box 32"/>
          <p:cNvSpPr txBox="1">
            <a:spLocks noChangeArrowheads="1"/>
          </p:cNvSpPr>
          <p:nvPr/>
        </p:nvSpPr>
        <p:spPr bwMode="ltGray">
          <a:xfrm>
            <a:off x="5105400" y="4343400"/>
            <a:ext cx="3581400" cy="590550"/>
          </a:xfrm>
          <a:prstGeom prst="rect">
            <a:avLst/>
          </a:prstGeom>
          <a:gradFill rotWithShape="0">
            <a:gsLst>
              <a:gs pos="0">
                <a:srgbClr val="808000"/>
              </a:gs>
              <a:gs pos="100000">
                <a:srgbClr val="3B3B00"/>
              </a:gs>
            </a:gsLst>
            <a:lin ang="5400000" scaled="1"/>
          </a:gradFill>
          <a:ln w="9525">
            <a:solidFill>
              <a:schemeClr val="tx1"/>
            </a:solidFill>
            <a:miter lim="800000"/>
            <a:headEnd/>
            <a:tailEnd/>
          </a:ln>
        </p:spPr>
        <p:txBody>
          <a:bodyPr>
            <a:spAutoFit/>
          </a:bodyPr>
          <a:lstStyle/>
          <a:p>
            <a:pPr fontAlgn="auto">
              <a:spcBef>
                <a:spcPct val="50000"/>
              </a:spcBef>
              <a:spcAft>
                <a:spcPts val="0"/>
              </a:spcAft>
            </a:pPr>
            <a:r>
              <a:rPr lang="ru-RU" sz="1600">
                <a:solidFill>
                  <a:prstClr val="white"/>
                </a:solidFill>
                <a:latin typeface="Calibri"/>
                <a:cs typeface="+mn-cs"/>
              </a:rPr>
              <a:t>Для посторонних проводников и линий ВТСС за пределами зоны</a:t>
            </a:r>
          </a:p>
        </p:txBody>
      </p:sp>
      <p:sp>
        <p:nvSpPr>
          <p:cNvPr id="80931" name="Text Box 33"/>
          <p:cNvSpPr txBox="1">
            <a:spLocks noChangeArrowheads="1"/>
          </p:cNvSpPr>
          <p:nvPr/>
        </p:nvSpPr>
        <p:spPr bwMode="ltGray">
          <a:xfrm>
            <a:off x="4724400" y="5029200"/>
            <a:ext cx="3962400" cy="925513"/>
          </a:xfrm>
          <a:prstGeom prst="rect">
            <a:avLst/>
          </a:prstGeom>
          <a:gradFill rotWithShape="0">
            <a:gsLst>
              <a:gs pos="0">
                <a:srgbClr val="FFCC00"/>
              </a:gs>
              <a:gs pos="100000">
                <a:srgbClr val="765E00"/>
              </a:gs>
            </a:gsLst>
            <a:lin ang="5400000" scaled="1"/>
          </a:gradFill>
          <a:ln w="9525">
            <a:solidFill>
              <a:schemeClr val="tx1"/>
            </a:solidFill>
            <a:miter lim="800000"/>
            <a:headEnd/>
            <a:tailEnd/>
          </a:ln>
        </p:spPr>
        <p:txBody>
          <a:bodyPr>
            <a:spAutoFit/>
          </a:bodyPr>
          <a:lstStyle/>
          <a:p>
            <a:pPr fontAlgn="auto">
              <a:spcBef>
                <a:spcPct val="50000"/>
              </a:spcBef>
              <a:spcAft>
                <a:spcPts val="0"/>
              </a:spcAft>
            </a:pPr>
            <a:r>
              <a:rPr lang="ru-RU">
                <a:solidFill>
                  <a:prstClr val="white"/>
                </a:solidFill>
                <a:latin typeface="Calibri"/>
                <a:cs typeface="+mn-cs"/>
              </a:rPr>
              <a:t>Специальные генераторы импульсов для уничтожения закладных устройств («выжигатели жучков»)</a:t>
            </a:r>
          </a:p>
        </p:txBody>
      </p:sp>
      <p:sp>
        <p:nvSpPr>
          <p:cNvPr id="80932" name="Line 34"/>
          <p:cNvSpPr>
            <a:spLocks noChangeShapeType="1"/>
          </p:cNvSpPr>
          <p:nvPr/>
        </p:nvSpPr>
        <p:spPr bwMode="ltGray">
          <a:xfrm>
            <a:off x="4572000" y="1371600"/>
            <a:ext cx="0" cy="411480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80933" name="Line 35"/>
          <p:cNvSpPr>
            <a:spLocks noChangeShapeType="1"/>
          </p:cNvSpPr>
          <p:nvPr/>
        </p:nvSpPr>
        <p:spPr bwMode="ltGray">
          <a:xfrm>
            <a:off x="4572000" y="5486400"/>
            <a:ext cx="152400" cy="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80934" name="Line 36"/>
          <p:cNvSpPr>
            <a:spLocks noChangeShapeType="1"/>
          </p:cNvSpPr>
          <p:nvPr/>
        </p:nvSpPr>
        <p:spPr bwMode="ltGray">
          <a:xfrm>
            <a:off x="4572000" y="3657600"/>
            <a:ext cx="152400" cy="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80935" name="Line 37"/>
          <p:cNvSpPr>
            <a:spLocks noChangeShapeType="1"/>
          </p:cNvSpPr>
          <p:nvPr/>
        </p:nvSpPr>
        <p:spPr bwMode="ltGray">
          <a:xfrm flipH="1">
            <a:off x="4572000" y="1600200"/>
            <a:ext cx="76200" cy="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80936" name="Line 38"/>
          <p:cNvSpPr>
            <a:spLocks noChangeShapeType="1"/>
          </p:cNvSpPr>
          <p:nvPr/>
        </p:nvSpPr>
        <p:spPr bwMode="ltGray">
          <a:xfrm>
            <a:off x="4724400" y="2133600"/>
            <a:ext cx="152400" cy="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80937" name="Line 39"/>
          <p:cNvSpPr>
            <a:spLocks noChangeShapeType="1"/>
          </p:cNvSpPr>
          <p:nvPr/>
        </p:nvSpPr>
        <p:spPr bwMode="ltGray">
          <a:xfrm>
            <a:off x="4724400" y="2667000"/>
            <a:ext cx="152400" cy="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80938" name="Line 40"/>
          <p:cNvSpPr>
            <a:spLocks noChangeShapeType="1"/>
          </p:cNvSpPr>
          <p:nvPr/>
        </p:nvSpPr>
        <p:spPr bwMode="ltGray">
          <a:xfrm>
            <a:off x="4724400" y="3276600"/>
            <a:ext cx="152400" cy="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80939" name="Line 41"/>
          <p:cNvSpPr>
            <a:spLocks noChangeShapeType="1"/>
          </p:cNvSpPr>
          <p:nvPr/>
        </p:nvSpPr>
        <p:spPr bwMode="ltGray">
          <a:xfrm>
            <a:off x="4876800" y="3886200"/>
            <a:ext cx="0" cy="76200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80940" name="Line 42"/>
          <p:cNvSpPr>
            <a:spLocks noChangeShapeType="1"/>
          </p:cNvSpPr>
          <p:nvPr/>
        </p:nvSpPr>
        <p:spPr bwMode="ltGray">
          <a:xfrm>
            <a:off x="4876800" y="4114800"/>
            <a:ext cx="228600" cy="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80941" name="Line 43"/>
          <p:cNvSpPr>
            <a:spLocks noChangeShapeType="1"/>
          </p:cNvSpPr>
          <p:nvPr/>
        </p:nvSpPr>
        <p:spPr bwMode="ltGray">
          <a:xfrm>
            <a:off x="4876800" y="4648200"/>
            <a:ext cx="228600" cy="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Tree>
    <p:extLst>
      <p:ext uri="{BB962C8B-B14F-4D97-AF65-F5344CB8AC3E}">
        <p14:creationId xmlns:p14="http://schemas.microsoft.com/office/powerpoint/2010/main" val="358718097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2"/>
          <p:cNvSpPr>
            <a:spLocks noGrp="1" noChangeArrowheads="1"/>
          </p:cNvSpPr>
          <p:nvPr>
            <p:ph type="title"/>
          </p:nvPr>
        </p:nvSpPr>
        <p:spPr>
          <a:xfrm>
            <a:off x="228600" y="0"/>
            <a:ext cx="7772400" cy="914400"/>
          </a:xfrm>
          <a:gradFill rotWithShape="0">
            <a:gsLst>
              <a:gs pos="0">
                <a:srgbClr val="FF0000"/>
              </a:gs>
              <a:gs pos="100000">
                <a:srgbClr val="760000"/>
              </a:gs>
            </a:gsLst>
            <a:lin ang="5400000" scaled="1"/>
          </a:gradFill>
          <a:ln>
            <a:solidFill>
              <a:schemeClr val="tx1"/>
            </a:solidFill>
          </a:ln>
        </p:spPr>
        <p:txBody>
          <a:bodyPr/>
          <a:lstStyle/>
          <a:p>
            <a:pPr eaLnBrk="1" hangingPunct="1"/>
            <a:r>
              <a:rPr lang="ru-RU" sz="2800" smtClean="0">
                <a:solidFill>
                  <a:schemeClr val="bg1"/>
                </a:solidFill>
              </a:rPr>
              <a:t>Подсистема управления защитой информации</a:t>
            </a:r>
          </a:p>
        </p:txBody>
      </p:sp>
      <p:sp>
        <p:nvSpPr>
          <p:cNvPr id="81922" name="Дата 2"/>
          <p:cNvSpPr>
            <a:spLocks noGrp="1"/>
          </p:cNvSpPr>
          <p:nvPr>
            <p:ph type="dt" sz="half" idx="10"/>
          </p:nvPr>
        </p:nvSpPr>
        <p:spPr>
          <a:noFill/>
        </p:spPr>
        <p:txBody>
          <a:bodyPr/>
          <a:lstStyle/>
          <a:p>
            <a:fld id="{705C7A0C-517B-4F1E-98C0-C49E46F54B58}" type="datetime1">
              <a:rPr lang="ru-RU" smtClean="0">
                <a:solidFill>
                  <a:prstClr val="black">
                    <a:tint val="75000"/>
                  </a:prstClr>
                </a:solidFill>
              </a:rPr>
              <a:pPr/>
              <a:t>23.11.2024</a:t>
            </a:fld>
            <a:endParaRPr lang="ru-RU" smtClean="0">
              <a:solidFill>
                <a:prstClr val="black">
                  <a:tint val="75000"/>
                </a:prstClr>
              </a:solidFill>
            </a:endParaRPr>
          </a:p>
        </p:txBody>
      </p:sp>
      <p:sp>
        <p:nvSpPr>
          <p:cNvPr id="81923" name="Номер слайда 4"/>
          <p:cNvSpPr>
            <a:spLocks noGrp="1"/>
          </p:cNvSpPr>
          <p:nvPr>
            <p:ph type="sldNum" sz="quarter" idx="12"/>
          </p:nvPr>
        </p:nvSpPr>
        <p:spPr>
          <a:noFill/>
        </p:spPr>
        <p:txBody>
          <a:bodyPr/>
          <a:lstStyle/>
          <a:p>
            <a:fld id="{E892C291-9EDC-4A9B-A478-F04FACA79C16}" type="slidenum">
              <a:rPr lang="ru-RU" smtClean="0">
                <a:solidFill>
                  <a:prstClr val="black">
                    <a:tint val="75000"/>
                  </a:prstClr>
                </a:solidFill>
              </a:rPr>
              <a:pPr/>
              <a:t>95</a:t>
            </a:fld>
            <a:endParaRPr lang="ru-RU" smtClean="0">
              <a:solidFill>
                <a:prstClr val="black">
                  <a:tint val="75000"/>
                </a:prstClr>
              </a:solidFill>
            </a:endParaRPr>
          </a:p>
        </p:txBody>
      </p:sp>
      <p:sp>
        <p:nvSpPr>
          <p:cNvPr id="81925" name="Text Box 3"/>
          <p:cNvSpPr txBox="1">
            <a:spLocks noChangeArrowheads="1"/>
          </p:cNvSpPr>
          <p:nvPr/>
        </p:nvSpPr>
        <p:spPr bwMode="ltGray">
          <a:xfrm>
            <a:off x="228600" y="1447800"/>
            <a:ext cx="3429000" cy="376238"/>
          </a:xfrm>
          <a:prstGeom prst="rect">
            <a:avLst/>
          </a:prstGeom>
          <a:gradFill rotWithShape="0">
            <a:gsLst>
              <a:gs pos="0">
                <a:srgbClr val="666699"/>
              </a:gs>
              <a:gs pos="100000">
                <a:srgbClr val="2F2F47"/>
              </a:gs>
            </a:gsLst>
            <a:lin ang="5400000" scaled="1"/>
          </a:gradFill>
          <a:ln w="9525">
            <a:solidFill>
              <a:schemeClr val="tx1"/>
            </a:solidFill>
            <a:miter lim="800000"/>
            <a:headEnd/>
            <a:tailEnd/>
          </a:ln>
        </p:spPr>
        <p:txBody>
          <a:bodyPr>
            <a:spAutoFit/>
          </a:bodyPr>
          <a:lstStyle/>
          <a:p>
            <a:pPr fontAlgn="auto">
              <a:spcBef>
                <a:spcPct val="50000"/>
              </a:spcBef>
              <a:spcAft>
                <a:spcPts val="0"/>
              </a:spcAft>
            </a:pPr>
            <a:r>
              <a:rPr lang="ru-RU">
                <a:solidFill>
                  <a:prstClr val="white"/>
                </a:solidFill>
                <a:latin typeface="Calibri"/>
                <a:cs typeface="+mn-cs"/>
              </a:rPr>
              <a:t>Организационная подсистема</a:t>
            </a:r>
          </a:p>
        </p:txBody>
      </p:sp>
      <p:sp>
        <p:nvSpPr>
          <p:cNvPr id="81926" name="Text Box 4"/>
          <p:cNvSpPr txBox="1">
            <a:spLocks noChangeArrowheads="1"/>
          </p:cNvSpPr>
          <p:nvPr/>
        </p:nvSpPr>
        <p:spPr bwMode="ltGray">
          <a:xfrm>
            <a:off x="4267200" y="1447800"/>
            <a:ext cx="4572000" cy="376238"/>
          </a:xfrm>
          <a:prstGeom prst="rect">
            <a:avLst/>
          </a:prstGeom>
          <a:gradFill rotWithShape="0">
            <a:gsLst>
              <a:gs pos="0">
                <a:srgbClr val="666699"/>
              </a:gs>
              <a:gs pos="100000">
                <a:srgbClr val="2F2F47"/>
              </a:gs>
            </a:gsLst>
            <a:lin ang="5400000" scaled="1"/>
          </a:gradFill>
          <a:ln w="9525">
            <a:solidFill>
              <a:schemeClr val="tx1"/>
            </a:solidFill>
            <a:miter lim="800000"/>
            <a:headEnd/>
            <a:tailEnd/>
          </a:ln>
        </p:spPr>
        <p:txBody>
          <a:bodyPr>
            <a:spAutoFit/>
          </a:bodyPr>
          <a:lstStyle/>
          <a:p>
            <a:pPr fontAlgn="auto">
              <a:spcBef>
                <a:spcPct val="50000"/>
              </a:spcBef>
              <a:spcAft>
                <a:spcPts val="0"/>
              </a:spcAft>
            </a:pPr>
            <a:r>
              <a:rPr lang="ru-RU">
                <a:solidFill>
                  <a:prstClr val="white"/>
                </a:solidFill>
                <a:latin typeface="Calibri"/>
                <a:cs typeface="+mn-cs"/>
              </a:rPr>
              <a:t>Техническая подсистема</a:t>
            </a:r>
          </a:p>
        </p:txBody>
      </p:sp>
      <p:sp>
        <p:nvSpPr>
          <p:cNvPr id="81927" name="Text Box 5"/>
          <p:cNvSpPr txBox="1">
            <a:spLocks noChangeArrowheads="1"/>
          </p:cNvSpPr>
          <p:nvPr/>
        </p:nvSpPr>
        <p:spPr bwMode="ltGray">
          <a:xfrm>
            <a:off x="609600" y="3657600"/>
            <a:ext cx="2819400" cy="581025"/>
          </a:xfrm>
          <a:prstGeom prst="rect">
            <a:avLst/>
          </a:prstGeom>
          <a:noFill/>
          <a:ln w="9525">
            <a:noFill/>
            <a:miter lim="800000"/>
            <a:headEnd/>
            <a:tailEnd/>
          </a:ln>
        </p:spPr>
        <p:txBody>
          <a:bodyPr>
            <a:spAutoFit/>
          </a:bodyPr>
          <a:lstStyle/>
          <a:p>
            <a:pPr fontAlgn="auto">
              <a:spcBef>
                <a:spcPct val="50000"/>
              </a:spcBef>
              <a:spcAft>
                <a:spcPts val="0"/>
              </a:spcAft>
            </a:pPr>
            <a:r>
              <a:rPr lang="ru-RU" sz="1600">
                <a:solidFill>
                  <a:srgbClr val="A50021"/>
                </a:solidFill>
                <a:latin typeface="Calibri"/>
                <a:cs typeface="+mn-cs"/>
              </a:rPr>
              <a:t>Подсистема организационного контроля</a:t>
            </a:r>
          </a:p>
        </p:txBody>
      </p:sp>
      <p:sp>
        <p:nvSpPr>
          <p:cNvPr id="81928" name="Text Box 6"/>
          <p:cNvSpPr txBox="1">
            <a:spLocks noChangeArrowheads="1"/>
          </p:cNvSpPr>
          <p:nvPr/>
        </p:nvSpPr>
        <p:spPr bwMode="ltGray">
          <a:xfrm>
            <a:off x="609600" y="1981200"/>
            <a:ext cx="3048000" cy="581025"/>
          </a:xfrm>
          <a:prstGeom prst="rect">
            <a:avLst/>
          </a:prstGeom>
          <a:noFill/>
          <a:ln w="9525">
            <a:noFill/>
            <a:miter lim="800000"/>
            <a:headEnd/>
            <a:tailEnd/>
          </a:ln>
        </p:spPr>
        <p:txBody>
          <a:bodyPr>
            <a:spAutoFit/>
          </a:bodyPr>
          <a:lstStyle/>
          <a:p>
            <a:pPr fontAlgn="auto">
              <a:spcBef>
                <a:spcPct val="50000"/>
              </a:spcBef>
              <a:spcAft>
                <a:spcPts val="0"/>
              </a:spcAft>
            </a:pPr>
            <a:r>
              <a:rPr lang="ru-RU" sz="1600">
                <a:solidFill>
                  <a:srgbClr val="A50021"/>
                </a:solidFill>
                <a:latin typeface="Calibri"/>
                <a:cs typeface="+mn-cs"/>
              </a:rPr>
              <a:t>Подсистема управления физическим доступом</a:t>
            </a:r>
          </a:p>
        </p:txBody>
      </p:sp>
      <p:sp>
        <p:nvSpPr>
          <p:cNvPr id="81929" name="Text Box 7"/>
          <p:cNvSpPr txBox="1">
            <a:spLocks noChangeArrowheads="1"/>
          </p:cNvSpPr>
          <p:nvPr/>
        </p:nvSpPr>
        <p:spPr bwMode="ltGray">
          <a:xfrm>
            <a:off x="609600" y="2743200"/>
            <a:ext cx="2971800" cy="581025"/>
          </a:xfrm>
          <a:prstGeom prst="rect">
            <a:avLst/>
          </a:prstGeom>
          <a:noFill/>
          <a:ln w="9525">
            <a:noFill/>
            <a:miter lim="800000"/>
            <a:headEnd/>
            <a:tailEnd/>
          </a:ln>
        </p:spPr>
        <p:txBody>
          <a:bodyPr>
            <a:spAutoFit/>
          </a:bodyPr>
          <a:lstStyle/>
          <a:p>
            <a:pPr fontAlgn="auto">
              <a:spcBef>
                <a:spcPct val="50000"/>
              </a:spcBef>
              <a:spcAft>
                <a:spcPts val="0"/>
              </a:spcAft>
            </a:pPr>
            <a:r>
              <a:rPr lang="ru-RU" sz="1600">
                <a:solidFill>
                  <a:srgbClr val="A50021"/>
                </a:solidFill>
                <a:latin typeface="Calibri"/>
                <a:cs typeface="+mn-cs"/>
              </a:rPr>
              <a:t>Служба безопасности и система администраторов</a:t>
            </a:r>
          </a:p>
        </p:txBody>
      </p:sp>
      <p:sp>
        <p:nvSpPr>
          <p:cNvPr id="81930" name="Line 8"/>
          <p:cNvSpPr>
            <a:spLocks noChangeShapeType="1"/>
          </p:cNvSpPr>
          <p:nvPr/>
        </p:nvSpPr>
        <p:spPr bwMode="ltGray">
          <a:xfrm>
            <a:off x="381000" y="1828800"/>
            <a:ext cx="0" cy="205740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81931" name="Line 9"/>
          <p:cNvSpPr>
            <a:spLocks noChangeShapeType="1"/>
          </p:cNvSpPr>
          <p:nvPr/>
        </p:nvSpPr>
        <p:spPr bwMode="ltGray">
          <a:xfrm>
            <a:off x="381000" y="2133600"/>
            <a:ext cx="228600" cy="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81932" name="Line 10"/>
          <p:cNvSpPr>
            <a:spLocks noChangeShapeType="1"/>
          </p:cNvSpPr>
          <p:nvPr/>
        </p:nvSpPr>
        <p:spPr bwMode="ltGray">
          <a:xfrm>
            <a:off x="381000" y="2895600"/>
            <a:ext cx="228600" cy="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81933" name="Text Box 11"/>
          <p:cNvSpPr txBox="1">
            <a:spLocks noChangeArrowheads="1"/>
          </p:cNvSpPr>
          <p:nvPr/>
        </p:nvSpPr>
        <p:spPr bwMode="ltGray">
          <a:xfrm>
            <a:off x="4724400" y="2057400"/>
            <a:ext cx="4419600" cy="336550"/>
          </a:xfrm>
          <a:prstGeom prst="rect">
            <a:avLst/>
          </a:prstGeom>
          <a:noFill/>
          <a:ln w="9525">
            <a:noFill/>
            <a:miter lim="800000"/>
            <a:headEnd/>
            <a:tailEnd/>
          </a:ln>
        </p:spPr>
        <p:txBody>
          <a:bodyPr>
            <a:spAutoFit/>
          </a:bodyPr>
          <a:lstStyle/>
          <a:p>
            <a:pPr fontAlgn="auto">
              <a:spcBef>
                <a:spcPct val="50000"/>
              </a:spcBef>
              <a:spcAft>
                <a:spcPts val="0"/>
              </a:spcAft>
            </a:pPr>
            <a:r>
              <a:rPr lang="ru-RU" sz="1600">
                <a:solidFill>
                  <a:srgbClr val="A50021"/>
                </a:solidFill>
                <a:latin typeface="Calibri"/>
                <a:cs typeface="+mn-cs"/>
              </a:rPr>
              <a:t>Программные средства администрирования</a:t>
            </a:r>
          </a:p>
        </p:txBody>
      </p:sp>
      <p:sp>
        <p:nvSpPr>
          <p:cNvPr id="81934" name="Text Box 12"/>
          <p:cNvSpPr txBox="1">
            <a:spLocks noChangeArrowheads="1"/>
          </p:cNvSpPr>
          <p:nvPr/>
        </p:nvSpPr>
        <p:spPr bwMode="ltGray">
          <a:xfrm>
            <a:off x="4724400" y="2514600"/>
            <a:ext cx="4419600" cy="336550"/>
          </a:xfrm>
          <a:prstGeom prst="rect">
            <a:avLst/>
          </a:prstGeom>
          <a:noFill/>
          <a:ln w="9525">
            <a:noFill/>
            <a:miter lim="800000"/>
            <a:headEnd/>
            <a:tailEnd/>
          </a:ln>
        </p:spPr>
        <p:txBody>
          <a:bodyPr>
            <a:spAutoFit/>
          </a:bodyPr>
          <a:lstStyle/>
          <a:p>
            <a:pPr fontAlgn="auto">
              <a:spcBef>
                <a:spcPct val="50000"/>
              </a:spcBef>
              <a:spcAft>
                <a:spcPts val="0"/>
              </a:spcAft>
            </a:pPr>
            <a:r>
              <a:rPr lang="ru-RU" sz="1600">
                <a:solidFill>
                  <a:srgbClr val="A50021"/>
                </a:solidFill>
                <a:latin typeface="Calibri"/>
                <a:cs typeface="+mn-cs"/>
              </a:rPr>
              <a:t>АРМ администратора</a:t>
            </a:r>
          </a:p>
        </p:txBody>
      </p:sp>
      <p:sp>
        <p:nvSpPr>
          <p:cNvPr id="81935" name="Text Box 13"/>
          <p:cNvSpPr txBox="1">
            <a:spLocks noChangeArrowheads="1"/>
          </p:cNvSpPr>
          <p:nvPr/>
        </p:nvSpPr>
        <p:spPr bwMode="ltGray">
          <a:xfrm>
            <a:off x="4800600" y="2971800"/>
            <a:ext cx="3886200" cy="581025"/>
          </a:xfrm>
          <a:prstGeom prst="rect">
            <a:avLst/>
          </a:prstGeom>
          <a:noFill/>
          <a:ln w="9525">
            <a:noFill/>
            <a:miter lim="800000"/>
            <a:headEnd/>
            <a:tailEnd/>
          </a:ln>
        </p:spPr>
        <p:txBody>
          <a:bodyPr>
            <a:spAutoFit/>
          </a:bodyPr>
          <a:lstStyle/>
          <a:p>
            <a:pPr fontAlgn="auto">
              <a:spcBef>
                <a:spcPct val="50000"/>
              </a:spcBef>
              <a:spcAft>
                <a:spcPts val="0"/>
              </a:spcAft>
            </a:pPr>
            <a:r>
              <a:rPr lang="ru-RU" sz="1600">
                <a:solidFill>
                  <a:srgbClr val="A50021"/>
                </a:solidFill>
                <a:latin typeface="Calibri"/>
                <a:cs typeface="+mn-cs"/>
              </a:rPr>
              <a:t>Технические средства регистрации и учета</a:t>
            </a:r>
          </a:p>
        </p:txBody>
      </p:sp>
      <p:sp>
        <p:nvSpPr>
          <p:cNvPr id="81936" name="Text Box 14"/>
          <p:cNvSpPr txBox="1">
            <a:spLocks noChangeArrowheads="1"/>
          </p:cNvSpPr>
          <p:nvPr/>
        </p:nvSpPr>
        <p:spPr bwMode="ltGray">
          <a:xfrm>
            <a:off x="4800600" y="3733800"/>
            <a:ext cx="4038600" cy="581025"/>
          </a:xfrm>
          <a:prstGeom prst="rect">
            <a:avLst/>
          </a:prstGeom>
          <a:noFill/>
          <a:ln w="9525">
            <a:noFill/>
            <a:miter lim="800000"/>
            <a:headEnd/>
            <a:tailEnd/>
          </a:ln>
        </p:spPr>
        <p:txBody>
          <a:bodyPr>
            <a:spAutoFit/>
          </a:bodyPr>
          <a:lstStyle/>
          <a:p>
            <a:pPr fontAlgn="auto">
              <a:spcBef>
                <a:spcPct val="50000"/>
              </a:spcBef>
              <a:spcAft>
                <a:spcPts val="0"/>
              </a:spcAft>
            </a:pPr>
            <a:r>
              <a:rPr lang="ru-RU" sz="1600">
                <a:solidFill>
                  <a:srgbClr val="A50021"/>
                </a:solidFill>
                <a:latin typeface="Calibri"/>
                <a:cs typeface="+mn-cs"/>
              </a:rPr>
              <a:t>Подсистемы обнаружения атак, вторжений и ликвидации их последствий</a:t>
            </a:r>
          </a:p>
        </p:txBody>
      </p:sp>
      <p:sp>
        <p:nvSpPr>
          <p:cNvPr id="81937" name="Line 15"/>
          <p:cNvSpPr>
            <a:spLocks noChangeShapeType="1"/>
          </p:cNvSpPr>
          <p:nvPr/>
        </p:nvSpPr>
        <p:spPr bwMode="ltGray">
          <a:xfrm>
            <a:off x="4419600" y="1828800"/>
            <a:ext cx="0" cy="213360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81938" name="Line 16"/>
          <p:cNvSpPr>
            <a:spLocks noChangeShapeType="1"/>
          </p:cNvSpPr>
          <p:nvPr/>
        </p:nvSpPr>
        <p:spPr bwMode="ltGray">
          <a:xfrm>
            <a:off x="4419600" y="2209800"/>
            <a:ext cx="304800" cy="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81939" name="Line 17"/>
          <p:cNvSpPr>
            <a:spLocks noChangeShapeType="1"/>
          </p:cNvSpPr>
          <p:nvPr/>
        </p:nvSpPr>
        <p:spPr bwMode="ltGray">
          <a:xfrm>
            <a:off x="4419600" y="2667000"/>
            <a:ext cx="304800" cy="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81940" name="Line 18"/>
          <p:cNvSpPr>
            <a:spLocks noChangeShapeType="1"/>
          </p:cNvSpPr>
          <p:nvPr/>
        </p:nvSpPr>
        <p:spPr bwMode="ltGray">
          <a:xfrm>
            <a:off x="4419600" y="3124200"/>
            <a:ext cx="304800" cy="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81941" name="Line 19"/>
          <p:cNvSpPr>
            <a:spLocks noChangeShapeType="1"/>
          </p:cNvSpPr>
          <p:nvPr/>
        </p:nvSpPr>
        <p:spPr bwMode="ltGray">
          <a:xfrm>
            <a:off x="4419600" y="3962400"/>
            <a:ext cx="304800" cy="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81942" name="Line 20"/>
          <p:cNvSpPr>
            <a:spLocks noChangeShapeType="1"/>
          </p:cNvSpPr>
          <p:nvPr/>
        </p:nvSpPr>
        <p:spPr bwMode="ltGray">
          <a:xfrm>
            <a:off x="1828800" y="1143000"/>
            <a:ext cx="4419600" cy="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81943" name="Line 21"/>
          <p:cNvSpPr>
            <a:spLocks noChangeShapeType="1"/>
          </p:cNvSpPr>
          <p:nvPr/>
        </p:nvSpPr>
        <p:spPr bwMode="ltGray">
          <a:xfrm>
            <a:off x="3962400" y="914400"/>
            <a:ext cx="0" cy="22860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81944" name="Line 22"/>
          <p:cNvSpPr>
            <a:spLocks noChangeShapeType="1"/>
          </p:cNvSpPr>
          <p:nvPr/>
        </p:nvSpPr>
        <p:spPr bwMode="ltGray">
          <a:xfrm>
            <a:off x="1828800" y="1143000"/>
            <a:ext cx="0" cy="30480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81945" name="Line 23"/>
          <p:cNvSpPr>
            <a:spLocks noChangeShapeType="1"/>
          </p:cNvSpPr>
          <p:nvPr/>
        </p:nvSpPr>
        <p:spPr bwMode="ltGray">
          <a:xfrm>
            <a:off x="6248400" y="1143000"/>
            <a:ext cx="0" cy="304800"/>
          </a:xfrm>
          <a:prstGeom prst="line">
            <a:avLst/>
          </a:prstGeom>
          <a:noFill/>
          <a:ln w="9525">
            <a:solidFill>
              <a:schemeClr val="tx1"/>
            </a:solidFill>
            <a:miter lim="800000"/>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81946" name="Line 24"/>
          <p:cNvSpPr>
            <a:spLocks noChangeShapeType="1"/>
          </p:cNvSpPr>
          <p:nvPr/>
        </p:nvSpPr>
        <p:spPr bwMode="auto">
          <a:xfrm>
            <a:off x="381000" y="3886200"/>
            <a:ext cx="228600" cy="0"/>
          </a:xfrm>
          <a:prstGeom prst="line">
            <a:avLst/>
          </a:prstGeom>
          <a:noFill/>
          <a:ln w="9525">
            <a:solidFill>
              <a:schemeClr val="tx1"/>
            </a:solidFill>
            <a:round/>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81947" name="Line 25"/>
          <p:cNvSpPr>
            <a:spLocks noChangeShapeType="1"/>
          </p:cNvSpPr>
          <p:nvPr/>
        </p:nvSpPr>
        <p:spPr bwMode="auto">
          <a:xfrm>
            <a:off x="3962400" y="1143000"/>
            <a:ext cx="0" cy="3657600"/>
          </a:xfrm>
          <a:prstGeom prst="line">
            <a:avLst/>
          </a:prstGeom>
          <a:noFill/>
          <a:ln w="9525">
            <a:solidFill>
              <a:schemeClr val="tx1"/>
            </a:solidFill>
            <a:round/>
            <a:headEnd/>
            <a:tailEnd/>
          </a:ln>
        </p:spPr>
        <p:txBody>
          <a:bodyPr wrap="none"/>
          <a:lstStyle/>
          <a:p>
            <a:pPr fontAlgn="auto">
              <a:spcBef>
                <a:spcPts val="0"/>
              </a:spcBef>
              <a:spcAft>
                <a:spcPts val="0"/>
              </a:spcAft>
            </a:pPr>
            <a:endParaRPr lang="ru-RU">
              <a:solidFill>
                <a:prstClr val="black"/>
              </a:solidFill>
              <a:latin typeface="Calibri"/>
              <a:cs typeface="+mn-cs"/>
            </a:endParaRPr>
          </a:p>
        </p:txBody>
      </p:sp>
      <p:sp>
        <p:nvSpPr>
          <p:cNvPr id="81948" name="Text Box 26"/>
          <p:cNvSpPr txBox="1">
            <a:spLocks noChangeArrowheads="1"/>
          </p:cNvSpPr>
          <p:nvPr/>
        </p:nvSpPr>
        <p:spPr bwMode="auto">
          <a:xfrm>
            <a:off x="3505200" y="4800600"/>
            <a:ext cx="5181600" cy="376238"/>
          </a:xfrm>
          <a:prstGeom prst="rect">
            <a:avLst/>
          </a:prstGeom>
          <a:gradFill rotWithShape="0">
            <a:gsLst>
              <a:gs pos="0">
                <a:srgbClr val="666699"/>
              </a:gs>
              <a:gs pos="100000">
                <a:srgbClr val="2F2F47"/>
              </a:gs>
            </a:gsLst>
            <a:lin ang="5400000" scaled="1"/>
          </a:gradFill>
          <a:ln w="9525">
            <a:solidFill>
              <a:schemeClr val="tx2"/>
            </a:solidFill>
            <a:miter lim="800000"/>
            <a:headEnd/>
            <a:tailEnd/>
          </a:ln>
        </p:spPr>
        <p:txBody>
          <a:bodyPr>
            <a:spAutoFit/>
          </a:bodyPr>
          <a:lstStyle/>
          <a:p>
            <a:pPr algn="ctr" fontAlgn="auto">
              <a:spcBef>
                <a:spcPct val="50000"/>
              </a:spcBef>
              <a:spcAft>
                <a:spcPts val="0"/>
              </a:spcAft>
            </a:pPr>
            <a:r>
              <a:rPr lang="ru-RU">
                <a:solidFill>
                  <a:prstClr val="white"/>
                </a:solidFill>
                <a:latin typeface="Calibri"/>
                <a:cs typeface="+mn-cs"/>
              </a:rPr>
              <a:t>Подсистема технического контроля</a:t>
            </a:r>
          </a:p>
        </p:txBody>
      </p:sp>
    </p:spTree>
    <p:extLst>
      <p:ext uri="{BB962C8B-B14F-4D97-AF65-F5344CB8AC3E}">
        <p14:creationId xmlns:p14="http://schemas.microsoft.com/office/powerpoint/2010/main" val="110607244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2"/>
          <p:cNvSpPr>
            <a:spLocks noGrp="1" noChangeArrowheads="1"/>
          </p:cNvSpPr>
          <p:nvPr>
            <p:ph type="title"/>
          </p:nvPr>
        </p:nvSpPr>
        <p:spPr/>
        <p:txBody>
          <a:bodyPr/>
          <a:lstStyle/>
          <a:p>
            <a:pPr eaLnBrk="1" hangingPunct="1"/>
            <a:r>
              <a:rPr lang="ru-RU" sz="3400" b="1" smtClean="0">
                <a:solidFill>
                  <a:srgbClr val="FF3300"/>
                </a:solidFill>
              </a:rPr>
              <a:t>Стадии создания системы ТЗИ с проведением НИОКР</a:t>
            </a:r>
          </a:p>
        </p:txBody>
      </p:sp>
      <p:sp>
        <p:nvSpPr>
          <p:cNvPr id="82949" name="Rectangle 3"/>
          <p:cNvSpPr>
            <a:spLocks noGrp="1" noChangeArrowheads="1"/>
          </p:cNvSpPr>
          <p:nvPr>
            <p:ph idx="1"/>
          </p:nvPr>
        </p:nvSpPr>
        <p:spPr>
          <a:xfrm>
            <a:off x="457200" y="1600200"/>
            <a:ext cx="8229600" cy="4876800"/>
          </a:xfrm>
          <a:noFill/>
        </p:spPr>
        <p:txBody>
          <a:bodyPr/>
          <a:lstStyle/>
          <a:p>
            <a:pPr algn="just" eaLnBrk="1" hangingPunct="1">
              <a:lnSpc>
                <a:spcPct val="90000"/>
              </a:lnSpc>
            </a:pPr>
            <a:r>
              <a:rPr lang="ru-RU" sz="2400" b="1" dirty="0" err="1" smtClean="0">
                <a:cs typeface="Times New Roman" pitchFamily="18" charset="0"/>
              </a:rPr>
              <a:t>предпроектн</a:t>
            </a:r>
            <a:r>
              <a:rPr lang="ru-RU" sz="2400" b="1" dirty="0" err="1" smtClean="0"/>
              <a:t>ая</a:t>
            </a:r>
            <a:r>
              <a:rPr lang="ru-RU" sz="2400" b="1" dirty="0" smtClean="0">
                <a:cs typeface="Times New Roman" pitchFamily="18" charset="0"/>
              </a:rPr>
              <a:t> стади</a:t>
            </a:r>
            <a:r>
              <a:rPr lang="ru-RU" sz="2400" b="1" dirty="0" smtClean="0"/>
              <a:t>я</a:t>
            </a:r>
            <a:r>
              <a:rPr lang="ru-RU" sz="2400" b="1" dirty="0" smtClean="0">
                <a:cs typeface="Times New Roman" pitchFamily="18" charset="0"/>
              </a:rPr>
              <a:t>, включающую </a:t>
            </a:r>
            <a:r>
              <a:rPr lang="ru-RU" sz="2400" b="1" dirty="0" err="1" smtClean="0">
                <a:cs typeface="Times New Roman" pitchFamily="18" charset="0"/>
              </a:rPr>
              <a:t>предпроектное</a:t>
            </a:r>
            <a:r>
              <a:rPr lang="ru-RU" sz="2400" b="1" dirty="0" smtClean="0">
                <a:cs typeface="Times New Roman" pitchFamily="18" charset="0"/>
              </a:rPr>
              <a:t> обследование объекта информатизации, разработку аналитического обоснования необходимости создания СЗИ и технического (частного технического) задания на ее создание;</a:t>
            </a:r>
            <a:r>
              <a:rPr lang="ru-RU" sz="2400" b="1" dirty="0" smtClean="0"/>
              <a:t> </a:t>
            </a:r>
          </a:p>
          <a:p>
            <a:pPr algn="just" eaLnBrk="1" hangingPunct="1">
              <a:lnSpc>
                <a:spcPct val="90000"/>
              </a:lnSpc>
            </a:pPr>
            <a:r>
              <a:rPr lang="ru-RU" sz="2400" b="1" dirty="0" smtClean="0">
                <a:cs typeface="Times New Roman" pitchFamily="18" charset="0"/>
              </a:rPr>
              <a:t>стади</a:t>
            </a:r>
            <a:r>
              <a:rPr lang="ru-RU" sz="2400" b="1" dirty="0" smtClean="0"/>
              <a:t>я</a:t>
            </a:r>
            <a:r>
              <a:rPr lang="ru-RU" sz="2400" b="1" dirty="0" smtClean="0">
                <a:cs typeface="Times New Roman" pitchFamily="18" charset="0"/>
              </a:rPr>
              <a:t> проектирования (разработки проектов), включающая разработку СЗИ в составе объекта информатизации;</a:t>
            </a:r>
            <a:r>
              <a:rPr lang="ru-RU" sz="2400" b="1" dirty="0" smtClean="0"/>
              <a:t> </a:t>
            </a:r>
          </a:p>
          <a:p>
            <a:pPr algn="just" eaLnBrk="1" hangingPunct="1">
              <a:lnSpc>
                <a:spcPct val="90000"/>
              </a:lnSpc>
            </a:pPr>
            <a:r>
              <a:rPr lang="ru-RU" sz="2400" b="1" dirty="0" smtClean="0">
                <a:cs typeface="Times New Roman" pitchFamily="18" charset="0"/>
              </a:rPr>
              <a:t>стади</a:t>
            </a:r>
            <a:r>
              <a:rPr lang="ru-RU" sz="2400" b="1" dirty="0" smtClean="0"/>
              <a:t>я</a:t>
            </a:r>
            <a:r>
              <a:rPr lang="ru-RU" sz="2400" b="1" dirty="0" smtClean="0">
                <a:cs typeface="Times New Roman" pitchFamily="18" charset="0"/>
              </a:rPr>
              <a:t> ввода в действие СЗИ, включающая опытную эксплуатацию и приемо-сдаточные испытания средств защиты информации, а также аттестацию объекта информатизации на соответствие требованиям безопасности информации</a:t>
            </a:r>
            <a:r>
              <a:rPr lang="ru-RU" sz="2400" b="1" dirty="0" smtClean="0"/>
              <a:t> </a:t>
            </a:r>
          </a:p>
        </p:txBody>
      </p:sp>
      <p:sp>
        <p:nvSpPr>
          <p:cNvPr id="82946" name="Дата 3"/>
          <p:cNvSpPr>
            <a:spLocks noGrp="1"/>
          </p:cNvSpPr>
          <p:nvPr>
            <p:ph type="dt" sz="half" idx="10"/>
          </p:nvPr>
        </p:nvSpPr>
        <p:spPr>
          <a:noFill/>
        </p:spPr>
        <p:txBody>
          <a:bodyPr/>
          <a:lstStyle/>
          <a:p>
            <a:fld id="{2AE1C7D2-646A-47B6-95C7-5D68FEA4F413}" type="datetime1">
              <a:rPr lang="ru-RU" smtClean="0">
                <a:solidFill>
                  <a:prstClr val="black">
                    <a:tint val="75000"/>
                  </a:prstClr>
                </a:solidFill>
              </a:rPr>
              <a:pPr/>
              <a:t>23.11.2024</a:t>
            </a:fld>
            <a:endParaRPr lang="ru-RU" smtClean="0">
              <a:solidFill>
                <a:prstClr val="black">
                  <a:tint val="75000"/>
                </a:prstClr>
              </a:solidFill>
            </a:endParaRPr>
          </a:p>
        </p:txBody>
      </p:sp>
      <p:sp>
        <p:nvSpPr>
          <p:cNvPr id="82947" name="Номер слайда 5"/>
          <p:cNvSpPr>
            <a:spLocks noGrp="1"/>
          </p:cNvSpPr>
          <p:nvPr>
            <p:ph type="sldNum" sz="quarter" idx="12"/>
          </p:nvPr>
        </p:nvSpPr>
        <p:spPr>
          <a:noFill/>
        </p:spPr>
        <p:txBody>
          <a:bodyPr/>
          <a:lstStyle/>
          <a:p>
            <a:fld id="{040940D5-4D46-456F-BC25-DAAF4BF79F66}" type="slidenum">
              <a:rPr lang="ru-RU" smtClean="0">
                <a:solidFill>
                  <a:prstClr val="black">
                    <a:tint val="75000"/>
                  </a:prstClr>
                </a:solidFill>
              </a:rPr>
              <a:pPr/>
              <a:t>96</a:t>
            </a:fld>
            <a:endParaRPr lang="ru-RU" smtClean="0">
              <a:solidFill>
                <a:prstClr val="black">
                  <a:tint val="75000"/>
                </a:prstClr>
              </a:solidFill>
            </a:endParaRPr>
          </a:p>
        </p:txBody>
      </p:sp>
    </p:spTree>
    <p:extLst>
      <p:ext uri="{BB962C8B-B14F-4D97-AF65-F5344CB8AC3E}">
        <p14:creationId xmlns:p14="http://schemas.microsoft.com/office/powerpoint/2010/main" val="19426611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2"/>
          <p:cNvSpPr>
            <a:spLocks noGrp="1" noChangeArrowheads="1"/>
          </p:cNvSpPr>
          <p:nvPr>
            <p:ph type="title"/>
          </p:nvPr>
        </p:nvSpPr>
        <p:spPr>
          <a:xfrm>
            <a:off x="457200" y="163513"/>
            <a:ext cx="8229600" cy="715962"/>
          </a:xfrm>
        </p:spPr>
        <p:txBody>
          <a:bodyPr>
            <a:normAutofit fontScale="90000"/>
          </a:bodyPr>
          <a:lstStyle/>
          <a:p>
            <a:pPr eaLnBrk="1" hangingPunct="1"/>
            <a:r>
              <a:rPr lang="ru-RU" sz="3400" b="1" smtClean="0">
                <a:solidFill>
                  <a:srgbClr val="FF3300"/>
                </a:solidFill>
              </a:rPr>
              <a:t>Предпроектная стадия</a:t>
            </a:r>
            <a:r>
              <a:rPr lang="en-US" sz="3400" b="1" smtClean="0">
                <a:solidFill>
                  <a:srgbClr val="FF3300"/>
                </a:solidFill>
              </a:rPr>
              <a:t> </a:t>
            </a:r>
            <a:r>
              <a:rPr lang="ru-RU" sz="3400" b="1" smtClean="0">
                <a:solidFill>
                  <a:srgbClr val="FF3300"/>
                </a:solidFill>
              </a:rPr>
              <a:t>- обследование объекта информатизации</a:t>
            </a:r>
          </a:p>
        </p:txBody>
      </p:sp>
      <p:sp>
        <p:nvSpPr>
          <p:cNvPr id="83973" name="Rectangle 3"/>
          <p:cNvSpPr>
            <a:spLocks noGrp="1" noChangeArrowheads="1"/>
          </p:cNvSpPr>
          <p:nvPr>
            <p:ph idx="1"/>
          </p:nvPr>
        </p:nvSpPr>
        <p:spPr>
          <a:xfrm>
            <a:off x="304800" y="1143000"/>
            <a:ext cx="8839200" cy="4953000"/>
          </a:xfrm>
        </p:spPr>
        <p:txBody>
          <a:bodyPr>
            <a:normAutofit/>
          </a:bodyPr>
          <a:lstStyle/>
          <a:p>
            <a:pPr algn="just" eaLnBrk="1" hangingPunct="1">
              <a:lnSpc>
                <a:spcPct val="90000"/>
              </a:lnSpc>
            </a:pPr>
            <a:r>
              <a:rPr lang="ru-RU" sz="2800" b="1" smtClean="0">
                <a:solidFill>
                  <a:srgbClr val="000000"/>
                </a:solidFill>
                <a:cs typeface="Times New Roman" pitchFamily="18" charset="0"/>
              </a:rPr>
              <a:t>устанавливается необходимость обработки (обсуждения) конфиденциальной информации на данном объекте информатизации;</a:t>
            </a:r>
          </a:p>
          <a:p>
            <a:pPr algn="just" eaLnBrk="1" hangingPunct="1">
              <a:lnSpc>
                <a:spcPct val="90000"/>
              </a:lnSpc>
            </a:pPr>
            <a:r>
              <a:rPr lang="ru-RU" sz="2800" b="1" smtClean="0">
                <a:solidFill>
                  <a:srgbClr val="000000"/>
                </a:solidFill>
                <a:cs typeface="Times New Roman" pitchFamily="18" charset="0"/>
              </a:rPr>
              <a:t>определяется перечень сведений конфиденциального характера, подлежащих защите;</a:t>
            </a:r>
          </a:p>
          <a:p>
            <a:pPr algn="just" eaLnBrk="1" hangingPunct="1">
              <a:lnSpc>
                <a:spcPct val="90000"/>
              </a:lnSpc>
            </a:pPr>
            <a:r>
              <a:rPr lang="ru-RU" sz="2800" b="1" smtClean="0">
                <a:solidFill>
                  <a:srgbClr val="000000"/>
                </a:solidFill>
                <a:cs typeface="Times New Roman" pitchFamily="18" charset="0"/>
              </a:rPr>
              <a:t>определяются (уточняются) угрозы безопасност</a:t>
            </a:r>
            <a:r>
              <a:rPr lang="ru-RU" sz="2800" b="1" smtClean="0">
                <a:solidFill>
                  <a:srgbClr val="000000"/>
                </a:solidFill>
              </a:rPr>
              <a:t>и </a:t>
            </a:r>
            <a:r>
              <a:rPr lang="ru-RU" sz="2800" b="1" smtClean="0">
                <a:solidFill>
                  <a:srgbClr val="000000"/>
                </a:solidFill>
                <a:cs typeface="Times New Roman" pitchFamily="18" charset="0"/>
              </a:rPr>
              <a:t>информации и модель вероятного нарушителя применительно к конкретным условиям функционирования объекта;</a:t>
            </a:r>
          </a:p>
          <a:p>
            <a:pPr algn="just" eaLnBrk="1" hangingPunct="1">
              <a:lnSpc>
                <a:spcPct val="90000"/>
              </a:lnSpc>
            </a:pPr>
            <a:r>
              <a:rPr lang="ru-RU" sz="2800" b="1" smtClean="0">
                <a:solidFill>
                  <a:srgbClr val="000000"/>
                </a:solidFill>
                <a:cs typeface="Times New Roman" pitchFamily="18" charset="0"/>
              </a:rPr>
              <a:t>определяются условия расположения объекта информатизации относительно границ КЗ;</a:t>
            </a:r>
          </a:p>
          <a:p>
            <a:pPr eaLnBrk="1" hangingPunct="1">
              <a:lnSpc>
                <a:spcPct val="90000"/>
              </a:lnSpc>
            </a:pPr>
            <a:endParaRPr lang="ru-RU" sz="2800" b="1" smtClean="0"/>
          </a:p>
        </p:txBody>
      </p:sp>
      <p:sp>
        <p:nvSpPr>
          <p:cNvPr id="83970" name="Дата 3"/>
          <p:cNvSpPr>
            <a:spLocks noGrp="1"/>
          </p:cNvSpPr>
          <p:nvPr>
            <p:ph type="dt" sz="half" idx="10"/>
          </p:nvPr>
        </p:nvSpPr>
        <p:spPr>
          <a:noFill/>
        </p:spPr>
        <p:txBody>
          <a:bodyPr/>
          <a:lstStyle/>
          <a:p>
            <a:fld id="{22B09AC4-5D07-4AE6-803B-6D10B061D5C0}" type="datetime1">
              <a:rPr lang="ru-RU" smtClean="0">
                <a:solidFill>
                  <a:prstClr val="black">
                    <a:tint val="75000"/>
                  </a:prstClr>
                </a:solidFill>
              </a:rPr>
              <a:pPr/>
              <a:t>23.11.2024</a:t>
            </a:fld>
            <a:endParaRPr lang="ru-RU" smtClean="0">
              <a:solidFill>
                <a:prstClr val="black">
                  <a:tint val="75000"/>
                </a:prstClr>
              </a:solidFill>
            </a:endParaRPr>
          </a:p>
        </p:txBody>
      </p:sp>
      <p:sp>
        <p:nvSpPr>
          <p:cNvPr id="83971" name="Номер слайда 5"/>
          <p:cNvSpPr>
            <a:spLocks noGrp="1"/>
          </p:cNvSpPr>
          <p:nvPr>
            <p:ph type="sldNum" sz="quarter" idx="12"/>
          </p:nvPr>
        </p:nvSpPr>
        <p:spPr>
          <a:noFill/>
        </p:spPr>
        <p:txBody>
          <a:bodyPr/>
          <a:lstStyle/>
          <a:p>
            <a:fld id="{D98FDB4B-3DFB-45FB-8396-CCB3E6EC89C1}" type="slidenum">
              <a:rPr lang="ru-RU" smtClean="0">
                <a:solidFill>
                  <a:prstClr val="black">
                    <a:tint val="75000"/>
                  </a:prstClr>
                </a:solidFill>
              </a:rPr>
              <a:pPr/>
              <a:t>97</a:t>
            </a:fld>
            <a:endParaRPr lang="ru-RU" smtClean="0">
              <a:solidFill>
                <a:prstClr val="black">
                  <a:tint val="75000"/>
                </a:prstClr>
              </a:solidFill>
            </a:endParaRPr>
          </a:p>
        </p:txBody>
      </p:sp>
      <p:sp>
        <p:nvSpPr>
          <p:cNvPr id="83974" name="AutoShape 4"/>
          <p:cNvSpPr>
            <a:spLocks noChangeArrowheads="1"/>
          </p:cNvSpPr>
          <p:nvPr/>
        </p:nvSpPr>
        <p:spPr bwMode="auto">
          <a:xfrm>
            <a:off x="4343400" y="6096000"/>
            <a:ext cx="609600" cy="609600"/>
          </a:xfrm>
          <a:prstGeom prst="downArrow">
            <a:avLst>
              <a:gd name="adj1" fmla="val 50000"/>
              <a:gd name="adj2" fmla="val 25000"/>
            </a:avLst>
          </a:prstGeom>
          <a:solidFill>
            <a:srgbClr val="FF3300"/>
          </a:solidFill>
          <a:ln w="9525">
            <a:solidFill>
              <a:schemeClr val="tx1"/>
            </a:solidFill>
            <a:miter lim="800000"/>
            <a:headEnd/>
            <a:tailEnd/>
          </a:ln>
        </p:spPr>
        <p:txBody>
          <a:bodyPr wrap="none" anchor="ctr"/>
          <a:lstStyle/>
          <a:p>
            <a:pPr fontAlgn="auto">
              <a:spcBef>
                <a:spcPts val="0"/>
              </a:spcBef>
              <a:spcAft>
                <a:spcPts val="0"/>
              </a:spcAft>
            </a:pPr>
            <a:endParaRPr lang="ru-RU">
              <a:solidFill>
                <a:prstClr val="black"/>
              </a:solidFill>
              <a:latin typeface="Calibri"/>
              <a:cs typeface="+mn-cs"/>
            </a:endParaRPr>
          </a:p>
        </p:txBody>
      </p:sp>
    </p:spTree>
    <p:extLst>
      <p:ext uri="{BB962C8B-B14F-4D97-AF65-F5344CB8AC3E}">
        <p14:creationId xmlns:p14="http://schemas.microsoft.com/office/powerpoint/2010/main" val="149744988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2"/>
          <p:cNvSpPr>
            <a:spLocks noGrp="1" noChangeArrowheads="1"/>
          </p:cNvSpPr>
          <p:nvPr>
            <p:ph type="title"/>
          </p:nvPr>
        </p:nvSpPr>
        <p:spPr>
          <a:xfrm>
            <a:off x="457200" y="141288"/>
            <a:ext cx="8229600" cy="1143000"/>
          </a:xfrm>
        </p:spPr>
        <p:txBody>
          <a:bodyPr/>
          <a:lstStyle/>
          <a:p>
            <a:pPr eaLnBrk="1" hangingPunct="1"/>
            <a:r>
              <a:rPr lang="ru-RU" sz="3400" b="1" smtClean="0">
                <a:solidFill>
                  <a:srgbClr val="FF3300"/>
                </a:solidFill>
              </a:rPr>
              <a:t>Предпроектная стадия</a:t>
            </a:r>
            <a:r>
              <a:rPr lang="en-US" sz="3400" b="1" smtClean="0">
                <a:solidFill>
                  <a:srgbClr val="FF3300"/>
                </a:solidFill>
              </a:rPr>
              <a:t> </a:t>
            </a:r>
            <a:r>
              <a:rPr lang="ru-RU" sz="3400" b="1" smtClean="0">
                <a:solidFill>
                  <a:srgbClr val="FF3300"/>
                </a:solidFill>
              </a:rPr>
              <a:t>- обследование объекта информатизации (продолжение)</a:t>
            </a:r>
          </a:p>
        </p:txBody>
      </p:sp>
      <p:sp>
        <p:nvSpPr>
          <p:cNvPr id="84997" name="Rectangle 3"/>
          <p:cNvSpPr>
            <a:spLocks noGrp="1" noChangeArrowheads="1"/>
          </p:cNvSpPr>
          <p:nvPr>
            <p:ph idx="1"/>
          </p:nvPr>
        </p:nvSpPr>
        <p:spPr>
          <a:xfrm>
            <a:off x="152400" y="1600200"/>
            <a:ext cx="8991600" cy="4530725"/>
          </a:xfrm>
        </p:spPr>
        <p:txBody>
          <a:bodyPr/>
          <a:lstStyle/>
          <a:p>
            <a:pPr algn="just" eaLnBrk="1" hangingPunct="1">
              <a:lnSpc>
                <a:spcPct val="90000"/>
              </a:lnSpc>
            </a:pPr>
            <a:r>
              <a:rPr lang="ru-RU" sz="2400" smtClean="0">
                <a:solidFill>
                  <a:srgbClr val="000000"/>
                </a:solidFill>
              </a:rPr>
              <a:t>       </a:t>
            </a:r>
            <a:r>
              <a:rPr lang="ru-RU" sz="2400" b="1" smtClean="0">
                <a:solidFill>
                  <a:srgbClr val="000000"/>
                </a:solidFill>
                <a:cs typeface="Times New Roman" pitchFamily="18" charset="0"/>
              </a:rPr>
              <a:t>определяются конфигурация и топология АС и систем связи в целом и их отдельных компонентов, физические, функциональные и технологические связи как внутри этих систем, так и с другими системами различного уровня и назначения;</a:t>
            </a:r>
          </a:p>
          <a:p>
            <a:pPr algn="just" eaLnBrk="1" hangingPunct="1">
              <a:lnSpc>
                <a:spcPct val="90000"/>
              </a:lnSpc>
            </a:pPr>
            <a:r>
              <a:rPr lang="ru-RU" sz="2400" b="1" smtClean="0">
                <a:solidFill>
                  <a:srgbClr val="000000"/>
                </a:solidFill>
              </a:rPr>
              <a:t>      </a:t>
            </a:r>
            <a:r>
              <a:rPr lang="ru-RU" sz="2400" b="1" smtClean="0">
                <a:solidFill>
                  <a:srgbClr val="000000"/>
                </a:solidFill>
                <a:cs typeface="Times New Roman" pitchFamily="18" charset="0"/>
              </a:rPr>
              <a:t>определяются технические средства и системы, предполагаемые к использованию в разрабатываемой АС и системах связи, условия их расположения, общесистемные и прикладные программные средства, имеющиеся на рынке и предлагаемые к разработке;</a:t>
            </a:r>
          </a:p>
          <a:p>
            <a:pPr algn="just" eaLnBrk="1" hangingPunct="1">
              <a:lnSpc>
                <a:spcPct val="90000"/>
              </a:lnSpc>
            </a:pPr>
            <a:r>
              <a:rPr lang="ru-RU" sz="2400" b="1" smtClean="0">
                <a:solidFill>
                  <a:srgbClr val="000000"/>
                </a:solidFill>
              </a:rPr>
              <a:t>      </a:t>
            </a:r>
            <a:r>
              <a:rPr lang="ru-RU" sz="2400" b="1" smtClean="0">
                <a:solidFill>
                  <a:srgbClr val="000000"/>
                </a:solidFill>
                <a:cs typeface="Times New Roman" pitchFamily="18" charset="0"/>
              </a:rPr>
              <a:t>определяются режимы обработки информации в АС в целом и в отдельных компонентах;</a:t>
            </a:r>
          </a:p>
          <a:p>
            <a:pPr eaLnBrk="1" hangingPunct="1">
              <a:lnSpc>
                <a:spcPct val="90000"/>
              </a:lnSpc>
            </a:pPr>
            <a:endParaRPr lang="ru-RU" sz="2400" b="1" smtClean="0"/>
          </a:p>
        </p:txBody>
      </p:sp>
      <p:sp>
        <p:nvSpPr>
          <p:cNvPr id="84994" name="Дата 3"/>
          <p:cNvSpPr>
            <a:spLocks noGrp="1"/>
          </p:cNvSpPr>
          <p:nvPr>
            <p:ph type="dt" sz="half" idx="10"/>
          </p:nvPr>
        </p:nvSpPr>
        <p:spPr>
          <a:noFill/>
        </p:spPr>
        <p:txBody>
          <a:bodyPr/>
          <a:lstStyle/>
          <a:p>
            <a:fld id="{D19EF37E-8173-4DAD-9577-9B0D2FDEFA10}" type="datetime1">
              <a:rPr lang="ru-RU" smtClean="0">
                <a:solidFill>
                  <a:prstClr val="black">
                    <a:tint val="75000"/>
                  </a:prstClr>
                </a:solidFill>
              </a:rPr>
              <a:pPr/>
              <a:t>23.11.2024</a:t>
            </a:fld>
            <a:endParaRPr lang="ru-RU" smtClean="0">
              <a:solidFill>
                <a:prstClr val="black">
                  <a:tint val="75000"/>
                </a:prstClr>
              </a:solidFill>
            </a:endParaRPr>
          </a:p>
        </p:txBody>
      </p:sp>
      <p:sp>
        <p:nvSpPr>
          <p:cNvPr id="84995" name="Номер слайда 5"/>
          <p:cNvSpPr>
            <a:spLocks noGrp="1"/>
          </p:cNvSpPr>
          <p:nvPr>
            <p:ph type="sldNum" sz="quarter" idx="12"/>
          </p:nvPr>
        </p:nvSpPr>
        <p:spPr>
          <a:noFill/>
        </p:spPr>
        <p:txBody>
          <a:bodyPr/>
          <a:lstStyle/>
          <a:p>
            <a:fld id="{BF8387AC-6D8B-4C9B-A7D8-C57CF6A00A11}" type="slidenum">
              <a:rPr lang="ru-RU" smtClean="0">
                <a:solidFill>
                  <a:prstClr val="black">
                    <a:tint val="75000"/>
                  </a:prstClr>
                </a:solidFill>
              </a:rPr>
              <a:pPr/>
              <a:t>98</a:t>
            </a:fld>
            <a:endParaRPr lang="ru-RU" smtClean="0">
              <a:solidFill>
                <a:prstClr val="black">
                  <a:tint val="75000"/>
                </a:prstClr>
              </a:solidFill>
            </a:endParaRPr>
          </a:p>
        </p:txBody>
      </p:sp>
      <p:sp>
        <p:nvSpPr>
          <p:cNvPr id="84998" name="AutoShape 4"/>
          <p:cNvSpPr>
            <a:spLocks noChangeArrowheads="1"/>
          </p:cNvSpPr>
          <p:nvPr/>
        </p:nvSpPr>
        <p:spPr bwMode="auto">
          <a:xfrm>
            <a:off x="4419600" y="5943600"/>
            <a:ext cx="533400" cy="685800"/>
          </a:xfrm>
          <a:prstGeom prst="downArrow">
            <a:avLst>
              <a:gd name="adj1" fmla="val 50000"/>
              <a:gd name="adj2" fmla="val 32143"/>
            </a:avLst>
          </a:prstGeom>
          <a:solidFill>
            <a:srgbClr val="FF3300"/>
          </a:solidFill>
          <a:ln w="9525">
            <a:solidFill>
              <a:schemeClr val="tx1"/>
            </a:solidFill>
            <a:miter lim="800000"/>
            <a:headEnd/>
            <a:tailEnd/>
          </a:ln>
        </p:spPr>
        <p:txBody>
          <a:bodyPr wrap="none" anchor="ctr"/>
          <a:lstStyle/>
          <a:p>
            <a:pPr fontAlgn="auto">
              <a:spcBef>
                <a:spcPts val="0"/>
              </a:spcBef>
              <a:spcAft>
                <a:spcPts val="0"/>
              </a:spcAft>
            </a:pPr>
            <a:endParaRPr lang="ru-RU">
              <a:solidFill>
                <a:prstClr val="black"/>
              </a:solidFill>
              <a:latin typeface="Calibri"/>
              <a:cs typeface="+mn-cs"/>
            </a:endParaRPr>
          </a:p>
        </p:txBody>
      </p:sp>
    </p:spTree>
    <p:extLst>
      <p:ext uri="{BB962C8B-B14F-4D97-AF65-F5344CB8AC3E}">
        <p14:creationId xmlns:p14="http://schemas.microsoft.com/office/powerpoint/2010/main" val="196769288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2"/>
          <p:cNvSpPr>
            <a:spLocks noGrp="1" noChangeArrowheads="1"/>
          </p:cNvSpPr>
          <p:nvPr>
            <p:ph type="title"/>
          </p:nvPr>
        </p:nvSpPr>
        <p:spPr>
          <a:xfrm>
            <a:off x="457200" y="177800"/>
            <a:ext cx="8229600" cy="792163"/>
          </a:xfrm>
        </p:spPr>
        <p:txBody>
          <a:bodyPr>
            <a:normAutofit fontScale="90000"/>
          </a:bodyPr>
          <a:lstStyle/>
          <a:p>
            <a:pPr eaLnBrk="1" hangingPunct="1"/>
            <a:r>
              <a:rPr lang="ru-RU" sz="3400" b="1" smtClean="0">
                <a:solidFill>
                  <a:srgbClr val="FF3300"/>
                </a:solidFill>
              </a:rPr>
              <a:t>Предпроектная стадия</a:t>
            </a:r>
            <a:r>
              <a:rPr lang="en-US" sz="3400" b="1" smtClean="0">
                <a:solidFill>
                  <a:srgbClr val="FF3300"/>
                </a:solidFill>
              </a:rPr>
              <a:t> </a:t>
            </a:r>
            <a:r>
              <a:rPr lang="ru-RU" sz="3400" b="1" smtClean="0">
                <a:solidFill>
                  <a:srgbClr val="FF3300"/>
                </a:solidFill>
              </a:rPr>
              <a:t>- обследование объекта информатизации (продолжение)</a:t>
            </a:r>
          </a:p>
        </p:txBody>
      </p:sp>
      <p:sp>
        <p:nvSpPr>
          <p:cNvPr id="86021" name="Rectangle 3"/>
          <p:cNvSpPr>
            <a:spLocks noGrp="1" noChangeArrowheads="1"/>
          </p:cNvSpPr>
          <p:nvPr>
            <p:ph idx="1"/>
          </p:nvPr>
        </p:nvSpPr>
        <p:spPr>
          <a:xfrm>
            <a:off x="381000" y="1676400"/>
            <a:ext cx="8229600" cy="4267200"/>
          </a:xfrm>
        </p:spPr>
        <p:txBody>
          <a:bodyPr/>
          <a:lstStyle/>
          <a:p>
            <a:pPr eaLnBrk="1" hangingPunct="1"/>
            <a:r>
              <a:rPr lang="ru-RU" sz="2800" b="1" smtClean="0">
                <a:solidFill>
                  <a:srgbClr val="000000"/>
                </a:solidFill>
                <a:cs typeface="Times New Roman" pitchFamily="18" charset="0"/>
              </a:rPr>
              <a:t>определяется класс защищенности АС;</a:t>
            </a:r>
          </a:p>
          <a:p>
            <a:pPr algn="just" eaLnBrk="1" hangingPunct="1"/>
            <a:r>
              <a:rPr lang="ru-RU" sz="2800" b="1" smtClean="0">
                <a:solidFill>
                  <a:srgbClr val="000000"/>
                </a:solidFill>
                <a:cs typeface="Times New Roman" pitchFamily="18" charset="0"/>
              </a:rPr>
              <a:t>определяется степень участия персонала в обработке (обсуждении, передаче, хранении) информации, характер их взаимодействия между собой и со службой безопасности;</a:t>
            </a:r>
          </a:p>
          <a:p>
            <a:pPr algn="just" eaLnBrk="1" hangingPunct="1"/>
            <a:r>
              <a:rPr lang="ru-RU" sz="2800" b="1" smtClean="0">
                <a:solidFill>
                  <a:srgbClr val="000000"/>
                </a:solidFill>
                <a:cs typeface="Times New Roman" pitchFamily="18" charset="0"/>
              </a:rPr>
              <a:t>определяются мероприятия по обеспечению конфиденциальности информации на этапе проектирования объекта информатизации.</a:t>
            </a:r>
          </a:p>
          <a:p>
            <a:pPr eaLnBrk="1" hangingPunct="1"/>
            <a:endParaRPr lang="ru-RU" smtClean="0"/>
          </a:p>
        </p:txBody>
      </p:sp>
      <p:sp>
        <p:nvSpPr>
          <p:cNvPr id="86018" name="Дата 3"/>
          <p:cNvSpPr>
            <a:spLocks noGrp="1"/>
          </p:cNvSpPr>
          <p:nvPr>
            <p:ph type="dt" sz="half" idx="10"/>
          </p:nvPr>
        </p:nvSpPr>
        <p:spPr>
          <a:noFill/>
        </p:spPr>
        <p:txBody>
          <a:bodyPr/>
          <a:lstStyle/>
          <a:p>
            <a:fld id="{ABB0B178-6D8C-48BE-9540-1BA9149718A4}" type="datetime1">
              <a:rPr lang="ru-RU" smtClean="0">
                <a:solidFill>
                  <a:prstClr val="black">
                    <a:tint val="75000"/>
                  </a:prstClr>
                </a:solidFill>
              </a:rPr>
              <a:pPr/>
              <a:t>23.11.2024</a:t>
            </a:fld>
            <a:endParaRPr lang="ru-RU" smtClean="0">
              <a:solidFill>
                <a:prstClr val="black">
                  <a:tint val="75000"/>
                </a:prstClr>
              </a:solidFill>
            </a:endParaRPr>
          </a:p>
        </p:txBody>
      </p:sp>
      <p:sp>
        <p:nvSpPr>
          <p:cNvPr id="86019" name="Номер слайда 5"/>
          <p:cNvSpPr>
            <a:spLocks noGrp="1"/>
          </p:cNvSpPr>
          <p:nvPr>
            <p:ph type="sldNum" sz="quarter" idx="12"/>
          </p:nvPr>
        </p:nvSpPr>
        <p:spPr>
          <a:noFill/>
        </p:spPr>
        <p:txBody>
          <a:bodyPr/>
          <a:lstStyle/>
          <a:p>
            <a:fld id="{B42A691B-73B6-4CB4-9735-75875335FB4E}" type="slidenum">
              <a:rPr lang="ru-RU" smtClean="0">
                <a:solidFill>
                  <a:prstClr val="black">
                    <a:tint val="75000"/>
                  </a:prstClr>
                </a:solidFill>
              </a:rPr>
              <a:pPr/>
              <a:t>99</a:t>
            </a:fld>
            <a:endParaRPr lang="ru-RU" smtClean="0">
              <a:solidFill>
                <a:prstClr val="black">
                  <a:tint val="75000"/>
                </a:prstClr>
              </a:solidFill>
            </a:endParaRPr>
          </a:p>
        </p:txBody>
      </p:sp>
    </p:spTree>
    <p:extLst>
      <p:ext uri="{BB962C8B-B14F-4D97-AF65-F5344CB8AC3E}">
        <p14:creationId xmlns:p14="http://schemas.microsoft.com/office/powerpoint/2010/main" val="14114904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5952</TotalTime>
  <Words>8452</Words>
  <Application>Microsoft Office PowerPoint</Application>
  <PresentationFormat>Экран (4:3)</PresentationFormat>
  <Paragraphs>1540</Paragraphs>
  <Slides>104</Slides>
  <Notes>13</Notes>
  <HiddenSlides>0</HiddenSlides>
  <MMClips>0</MMClips>
  <ScaleCrop>false</ScaleCrop>
  <HeadingPairs>
    <vt:vector size="8" baseType="variant">
      <vt:variant>
        <vt:lpstr>Использованные шрифты</vt:lpstr>
      </vt:variant>
      <vt:variant>
        <vt:i4>14</vt:i4>
      </vt:variant>
      <vt:variant>
        <vt:lpstr>Тема</vt:lpstr>
      </vt:variant>
      <vt:variant>
        <vt:i4>1</vt:i4>
      </vt:variant>
      <vt:variant>
        <vt:lpstr>Внедренные серверы OLE</vt:lpstr>
      </vt:variant>
      <vt:variant>
        <vt:i4>5</vt:i4>
      </vt:variant>
      <vt:variant>
        <vt:lpstr>Заголовки слайдов</vt:lpstr>
      </vt:variant>
      <vt:variant>
        <vt:i4>104</vt:i4>
      </vt:variant>
    </vt:vector>
  </HeadingPairs>
  <TitlesOfParts>
    <vt:vector size="124" baseType="lpstr">
      <vt:lpstr>Arial Unicode MS</vt:lpstr>
      <vt:lpstr>Arial</vt:lpstr>
      <vt:lpstr>Arial Black</vt:lpstr>
      <vt:lpstr>Calibri</vt:lpstr>
      <vt:lpstr>Calibri Light</vt:lpstr>
      <vt:lpstr>Constantia</vt:lpstr>
      <vt:lpstr>Franklin Gothic Book</vt:lpstr>
      <vt:lpstr>Lucida Sans Unicode</vt:lpstr>
      <vt:lpstr>Monotype Sorts</vt:lpstr>
      <vt:lpstr>Symbol</vt:lpstr>
      <vt:lpstr>Tahoma</vt:lpstr>
      <vt:lpstr>Times New Roman</vt:lpstr>
      <vt:lpstr>Wingdings</vt:lpstr>
      <vt:lpstr>Wingdings 2</vt:lpstr>
      <vt:lpstr>Тема Office</vt:lpstr>
      <vt:lpstr>Диаграмма Microsoft Graph</vt:lpstr>
      <vt:lpstr>Диаграмма</vt:lpstr>
      <vt:lpstr>Visio</vt:lpstr>
      <vt:lpstr>Рисунок</vt:lpstr>
      <vt:lpstr>Picture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Термины и определения</vt:lpstr>
      <vt:lpstr>Термины и определения.</vt:lpstr>
      <vt:lpstr>ЗАДАЧИ ОБЕСПЕЧЕНИЯ ИНФОРМАЦИОННОЙ БЕЗОПАСНОСТИ                       </vt:lpstr>
      <vt:lpstr>Сущность системного подхода</vt:lpstr>
      <vt:lpstr>Классификационная схема понятий  предметной области «Защита информации»</vt:lpstr>
      <vt:lpstr>Принципы организации ТЗИ</vt:lpstr>
      <vt:lpstr>Понятие системы защиты информации на объекте информатизации </vt:lpstr>
      <vt:lpstr>Понятие системы защиты информации на объекте информатизации (продолжение)</vt:lpstr>
      <vt:lpstr>Основная цель защиты информации – обеспечение заданного уровня ее безопасности</vt:lpstr>
      <vt:lpstr>Презентация PowerPoint</vt:lpstr>
      <vt:lpstr>ИНФОРМАЦИЯ КАК ИНФОРМАЦИОННЫЙ ОБЪЕКТ  </vt:lpstr>
      <vt:lpstr>ТОПОЛОГИЯ  ИНФОРМАЦИОННОГО ОБЪЕКТА  </vt:lpstr>
      <vt:lpstr>Презентация PowerPoint</vt:lpstr>
      <vt:lpstr>Презентация PowerPoint</vt:lpstr>
      <vt:lpstr>Презентация PowerPoint</vt:lpstr>
      <vt:lpstr>Определение информации</vt:lpstr>
      <vt:lpstr>Носители информации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Банк данных угроз безопасности информации</vt:lpstr>
      <vt:lpstr>Презентация PowerPoint</vt:lpstr>
      <vt:lpstr>Презентация PowerPoint</vt:lpstr>
      <vt:lpstr>Составляющие угрозы</vt:lpstr>
      <vt:lpstr>Уровень риска</vt:lpstr>
      <vt:lpstr>Презентация PowerPoint</vt:lpstr>
      <vt:lpstr>Воздействие различных типов угроз на объекты защиты </vt:lpstr>
      <vt:lpstr>Презентация PowerPoint</vt:lpstr>
      <vt:lpstr>Презентация PowerPoint</vt:lpstr>
      <vt:lpstr>Понятия тайны</vt:lpstr>
      <vt:lpstr>Презентация PowerPoint</vt:lpstr>
      <vt:lpstr>Государственная тайна</vt:lpstr>
      <vt:lpstr>Коммерческая тайна</vt:lpstr>
      <vt:lpstr>Служебная тайна</vt:lpstr>
      <vt:lpstr>Профессиональная тайна</vt:lpstr>
      <vt:lpstr>Презентация PowerPoint</vt:lpstr>
      <vt:lpstr>Личная тайна</vt:lpstr>
      <vt:lpstr>Угрозы безопасности информации. Основной интерес зарубежной разведки:</vt:lpstr>
      <vt:lpstr>Область интересов для коммерческой разведки: </vt:lpstr>
      <vt:lpstr>Методы коммерческой разведки: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Критическая информационная инфраструктура  Российской Федерации</vt:lpstr>
      <vt:lpstr>Изменения законодательной базы Российской Федерации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ТРЕБОВАНИЯ К МЕЖСЕТЕВЫМ ЭКРАНАМ</vt:lpstr>
      <vt:lpstr>ТРЕБОВАНИЯ БЕЗОПАСНОСТИ ИНФОРМАЦИИ К ОПЕРАЦИОННЫМ СИСТЕМАМ</vt:lpstr>
      <vt:lpstr>Презентация PowerPoint</vt:lpstr>
      <vt:lpstr>Презентация PowerPoint</vt:lpstr>
      <vt:lpstr>МЕТОДЫ ОБЕСПЕЧЕНИЯ ИНФОРМАЦИОННОЙ БЕЗОПАСНОСТИ РОССИЙСКОЙ ФЕДЕРАЦИИ </vt:lpstr>
      <vt:lpstr>Презентация PowerPoint</vt:lpstr>
      <vt:lpstr>Презентация PowerPoint</vt:lpstr>
      <vt:lpstr>Презентация PowerPoint</vt:lpstr>
      <vt:lpstr>Общий алгоритм организации ТЗИ на объекте информатизации</vt:lpstr>
      <vt:lpstr>Порядок организации ТЗИ на этапе оценки обстановки</vt:lpstr>
      <vt:lpstr>Порядок организации ТЗИ на этапе определения задач защиты</vt:lpstr>
      <vt:lpstr>Содержание замысла защиты информации</vt:lpstr>
      <vt:lpstr>Порядок организации ТЗИ на этапе определения замысла защиты</vt:lpstr>
      <vt:lpstr>Документы по организации ТЗИ на объекте информатизации</vt:lpstr>
      <vt:lpstr>Система защиты информации предприятия</vt:lpstr>
      <vt:lpstr>Подсистема защиты информации от НСД</vt:lpstr>
      <vt:lpstr>Подсистема защиты информации от утечки по ПЭМИН</vt:lpstr>
      <vt:lpstr>Подсистема управления защитой информации</vt:lpstr>
      <vt:lpstr>Стадии создания системы ТЗИ с проведением НИОКР</vt:lpstr>
      <vt:lpstr>Предпроектная стадия - обследование объекта информатизации</vt:lpstr>
      <vt:lpstr>Предпроектная стадия - обследование объекта информатизации (продолжение)</vt:lpstr>
      <vt:lpstr>Предпроектная стадия - обследование объекта информатизации (продолжение)</vt:lpstr>
      <vt:lpstr> Содержание аналитического обоснования необходимости создания СЗИ </vt:lpstr>
      <vt:lpstr>Содержание ТЗ на разработку СЗИ</vt:lpstr>
      <vt:lpstr>Состав оформляемых документов </vt:lpstr>
      <vt:lpstr>   Содержание “Положения о порядке организации и проведения работ по защите конфиденциальной информации” </vt:lpstr>
      <vt:lpstr>Презентация PowerPoint</vt:lpstr>
    </vt:vector>
  </TitlesOfParts>
  <Company>DNA Project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DNA7 X86</dc:creator>
  <cp:lastModifiedBy>Fallen</cp:lastModifiedBy>
  <cp:revision>376</cp:revision>
  <cp:lastPrinted>2014-04-24T08:32:56Z</cp:lastPrinted>
  <dcterms:created xsi:type="dcterms:W3CDTF">2012-05-24T11:29:20Z</dcterms:created>
  <dcterms:modified xsi:type="dcterms:W3CDTF">2024-11-22T18:30:47Z</dcterms:modified>
</cp:coreProperties>
</file>