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85" r:id="rId4"/>
    <p:sldId id="276" r:id="rId5"/>
    <p:sldId id="278" r:id="rId6"/>
    <p:sldId id="292" r:id="rId7"/>
    <p:sldId id="297" r:id="rId8"/>
    <p:sldId id="295" r:id="rId9"/>
    <p:sldId id="298" r:id="rId10"/>
    <p:sldId id="300" r:id="rId11"/>
    <p:sldId id="302" r:id="rId12"/>
    <p:sldId id="303" r:id="rId13"/>
    <p:sldId id="304" r:id="rId14"/>
    <p:sldId id="301" r:id="rId15"/>
    <p:sldId id="306" r:id="rId16"/>
    <p:sldId id="307" r:id="rId17"/>
    <p:sldId id="308" r:id="rId18"/>
    <p:sldId id="309" r:id="rId19"/>
    <p:sldId id="310" r:id="rId20"/>
    <p:sldId id="311" r:id="rId21"/>
    <p:sldId id="316" r:id="rId22"/>
    <p:sldId id="317" r:id="rId23"/>
    <p:sldId id="318" r:id="rId24"/>
    <p:sldId id="319" r:id="rId25"/>
    <p:sldId id="320" r:id="rId26"/>
    <p:sldId id="326" r:id="rId27"/>
    <p:sldId id="327" r:id="rId28"/>
    <p:sldId id="328" r:id="rId29"/>
    <p:sldId id="32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4" autoAdjust="0"/>
  </p:normalViewPr>
  <p:slideViewPr>
    <p:cSldViewPr>
      <p:cViewPr>
        <p:scale>
          <a:sx n="107" d="100"/>
          <a:sy n="107" d="100"/>
        </p:scale>
        <p:origin x="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B%D0%B0_%D1%82%D0%BE%D0%BA%D0%B0" TargetMode="External"/><Relationship Id="rId2" Type="http://schemas.openxmlformats.org/officeDocument/2006/relationships/hyperlink" Target="https://ru.wikipedia.org/wiki/%D0%AD%D0%94%D0%A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lectricalschool.info/main/osnovy/1603-principy-dejjstvija-i-ustrojjstvo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slide" Target="slide2.xml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biography/dzhejms-maksvell.htm" TargetMode="External"/><Relationship Id="rId2" Type="http://schemas.openxmlformats.org/officeDocument/2006/relationships/hyperlink" Target="http://to-name.ru/historical-events/klassicheskaja-elektrodinamika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neitronik.su/electromagnit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572428" cy="175260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9001156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Электромагнитная индукция. Опыты Фарадея</a:t>
            </a:r>
            <a:br>
              <a:rPr lang="ru-RU" dirty="0" smtClean="0"/>
            </a:b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214710" cy="261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Самоиндукция</a:t>
            </a:r>
          </a:p>
        </p:txBody>
      </p:sp>
      <p:sp>
        <p:nvSpPr>
          <p:cNvPr id="12300" name="Rectangle 4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3" name="Rectangle 5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4" name="Rectangle 57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6" name="Rectangle 6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7" name="Rectangle 6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2308" name="Group 66"/>
          <p:cNvGrpSpPr>
            <a:grpSpLocks/>
          </p:cNvGrpSpPr>
          <p:nvPr/>
        </p:nvGrpSpPr>
        <p:grpSpPr bwMode="auto">
          <a:xfrm>
            <a:off x="5004048" y="1665288"/>
            <a:ext cx="2305050" cy="1152525"/>
            <a:chOff x="2381" y="3067"/>
            <a:chExt cx="1452" cy="726"/>
          </a:xfrm>
        </p:grpSpPr>
        <p:graphicFrame>
          <p:nvGraphicFramePr>
            <p:cNvPr id="12294" name="Object 62"/>
            <p:cNvGraphicFramePr>
              <a:graphicFrameLocks noChangeAspect="1"/>
            </p:cNvGraphicFramePr>
            <p:nvPr/>
          </p:nvGraphicFramePr>
          <p:xfrm>
            <a:off x="2426" y="3067"/>
            <a:ext cx="1270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Формула" r:id="rId3" imgW="736280" imgH="393529" progId="Equation.3">
                    <p:embed/>
                  </p:oleObj>
                </mc:Choice>
                <mc:Fallback>
                  <p:oleObj name="Формула" r:id="rId3" imgW="73628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067"/>
                          <a:ext cx="1270" cy="6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3" name="Rectangle 64"/>
            <p:cNvSpPr>
              <a:spLocks noChangeArrowheads="1"/>
            </p:cNvSpPr>
            <p:nvPr/>
          </p:nvSpPr>
          <p:spPr bwMode="auto">
            <a:xfrm>
              <a:off x="2381" y="3067"/>
              <a:ext cx="1452" cy="7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09" name="Rectangle 6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1" name="AutoShape 7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85113" y="6524625"/>
            <a:ext cx="976312" cy="127000"/>
          </a:xfrm>
          <a:prstGeom prst="chevron">
            <a:avLst>
              <a:gd name="adj" fmla="val 1921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Oval 38"/>
          <p:cNvSpPr>
            <a:spLocks noChangeArrowheads="1"/>
          </p:cNvSpPr>
          <p:nvPr/>
        </p:nvSpPr>
        <p:spPr bwMode="auto">
          <a:xfrm flipV="1">
            <a:off x="162719" y="2565400"/>
            <a:ext cx="144463" cy="144463"/>
          </a:xfrm>
          <a:prstGeom prst="ellipse">
            <a:avLst/>
          </a:prstGeom>
          <a:solidFill>
            <a:srgbClr val="0B0B11"/>
          </a:solidFill>
          <a:ln w="38100">
            <a:solidFill>
              <a:srgbClr val="0B0B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34157" y="1341438"/>
            <a:ext cx="3384550" cy="2879725"/>
            <a:chOff x="234157" y="1341438"/>
            <a:chExt cx="3384550" cy="2879725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954882" y="1412875"/>
              <a:ext cx="719137" cy="360363"/>
            </a:xfrm>
            <a:prstGeom prst="rect">
              <a:avLst/>
            </a:prstGeom>
            <a:noFill/>
            <a:ln w="38100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234157" y="1628775"/>
              <a:ext cx="720725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674019" y="1628775"/>
              <a:ext cx="720725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2394744" y="1341438"/>
              <a:ext cx="647700" cy="649287"/>
              <a:chOff x="1519" y="2205"/>
              <a:chExt cx="408" cy="409"/>
            </a:xfrm>
          </p:grpSpPr>
          <p:sp>
            <p:nvSpPr>
              <p:cNvPr id="89" name="Oval 8"/>
              <p:cNvSpPr>
                <a:spLocks noChangeArrowheads="1"/>
              </p:cNvSpPr>
              <p:nvPr/>
            </p:nvSpPr>
            <p:spPr bwMode="auto">
              <a:xfrm>
                <a:off x="1519" y="2205"/>
                <a:ext cx="408" cy="409"/>
              </a:xfrm>
              <a:prstGeom prst="ellips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Line 9"/>
              <p:cNvSpPr>
                <a:spLocks noChangeShapeType="1"/>
              </p:cNvSpPr>
              <p:nvPr/>
            </p:nvSpPr>
            <p:spPr bwMode="auto">
              <a:xfrm>
                <a:off x="1610" y="2296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Line 10"/>
              <p:cNvSpPr>
                <a:spLocks noChangeShapeType="1"/>
              </p:cNvSpPr>
              <p:nvPr/>
            </p:nvSpPr>
            <p:spPr bwMode="auto">
              <a:xfrm flipH="1">
                <a:off x="1610" y="2296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>
              <a:off x="2394744" y="2278063"/>
              <a:ext cx="647700" cy="649287"/>
              <a:chOff x="1519" y="2205"/>
              <a:chExt cx="408" cy="409"/>
            </a:xfrm>
          </p:grpSpPr>
          <p:sp>
            <p:nvSpPr>
              <p:cNvPr id="86" name="Oval 13"/>
              <p:cNvSpPr>
                <a:spLocks noChangeArrowheads="1"/>
              </p:cNvSpPr>
              <p:nvPr/>
            </p:nvSpPr>
            <p:spPr bwMode="auto">
              <a:xfrm>
                <a:off x="1519" y="2205"/>
                <a:ext cx="408" cy="409"/>
              </a:xfrm>
              <a:prstGeom prst="ellips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" name="Line 14"/>
              <p:cNvSpPr>
                <a:spLocks noChangeShapeType="1"/>
              </p:cNvSpPr>
              <p:nvPr/>
            </p:nvSpPr>
            <p:spPr bwMode="auto">
              <a:xfrm>
                <a:off x="1610" y="2296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 flipH="1">
                <a:off x="1610" y="2296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042444" y="1628775"/>
              <a:ext cx="504825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3547269" y="1628775"/>
              <a:ext cx="0" cy="2160588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234157" y="1628775"/>
              <a:ext cx="0" cy="2160588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234157" y="3789363"/>
              <a:ext cx="720725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1602582" y="3789363"/>
              <a:ext cx="576262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2178844" y="3644900"/>
              <a:ext cx="0" cy="288925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2321719" y="3429000"/>
              <a:ext cx="0" cy="792163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2321719" y="3789363"/>
              <a:ext cx="360363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2682082" y="3644900"/>
              <a:ext cx="0" cy="288925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2826544" y="3429000"/>
              <a:ext cx="0" cy="792163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>
              <a:off x="2826544" y="3789363"/>
              <a:ext cx="720725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V="1">
              <a:off x="954882" y="3357563"/>
              <a:ext cx="719137" cy="43180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954882" y="3789363"/>
              <a:ext cx="719137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34"/>
            <p:cNvGrpSpPr>
              <a:grpSpLocks/>
            </p:cNvGrpSpPr>
            <p:nvPr/>
          </p:nvGrpSpPr>
          <p:grpSpPr bwMode="auto">
            <a:xfrm>
              <a:off x="810419" y="2278063"/>
              <a:ext cx="744538" cy="411162"/>
              <a:chOff x="2971" y="3702"/>
              <a:chExt cx="469" cy="259"/>
            </a:xfrm>
          </p:grpSpPr>
          <p:grpSp>
            <p:nvGrpSpPr>
              <p:cNvPr id="81" name="Group 32"/>
              <p:cNvGrpSpPr>
                <a:grpSpLocks/>
              </p:cNvGrpSpPr>
              <p:nvPr/>
            </p:nvGrpSpPr>
            <p:grpSpPr bwMode="auto">
              <a:xfrm>
                <a:off x="2971" y="3748"/>
                <a:ext cx="469" cy="213"/>
                <a:chOff x="2109" y="3430"/>
                <a:chExt cx="3417" cy="576"/>
              </a:xfrm>
            </p:grpSpPr>
            <p:sp>
              <p:nvSpPr>
                <p:cNvPr id="83" name="Arc 29"/>
                <p:cNvSpPr>
                  <a:spLocks/>
                </p:cNvSpPr>
                <p:nvPr/>
              </p:nvSpPr>
              <p:spPr bwMode="auto">
                <a:xfrm>
                  <a:off x="2109" y="3430"/>
                  <a:ext cx="1149" cy="576"/>
                </a:xfrm>
                <a:custGeom>
                  <a:avLst/>
                  <a:gdLst>
                    <a:gd name="T0" fmla="*/ 0 w 43084"/>
                    <a:gd name="T1" fmla="*/ 537 h 21600"/>
                    <a:gd name="T2" fmla="*/ 1149 w 43084"/>
                    <a:gd name="T3" fmla="*/ 531 h 21600"/>
                    <a:gd name="T4" fmla="*/ 575 w 43084"/>
                    <a:gd name="T5" fmla="*/ 576 h 21600"/>
                    <a:gd name="T6" fmla="*/ 0 60000 65536"/>
                    <a:gd name="T7" fmla="*/ 0 60000 65536"/>
                    <a:gd name="T8" fmla="*/ 0 60000 65536"/>
                    <a:gd name="T9" fmla="*/ 0 w 43084"/>
                    <a:gd name="T10" fmla="*/ 0 h 21600"/>
                    <a:gd name="T11" fmla="*/ 43084 w 430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84" h="21600" fill="none" extrusionOk="0">
                      <a:moveTo>
                        <a:pt x="-1" y="20136"/>
                      </a:moveTo>
                      <a:cubicBezTo>
                        <a:pt x="769" y="8801"/>
                        <a:pt x="10188" y="-1"/>
                        <a:pt x="21550" y="0"/>
                      </a:cubicBezTo>
                      <a:cubicBezTo>
                        <a:pt x="32826" y="0"/>
                        <a:pt x="42206" y="8675"/>
                        <a:pt x="43084" y="19917"/>
                      </a:cubicBezTo>
                    </a:path>
                    <a:path w="43084" h="21600" stroke="0" extrusionOk="0">
                      <a:moveTo>
                        <a:pt x="-1" y="20136"/>
                      </a:moveTo>
                      <a:cubicBezTo>
                        <a:pt x="769" y="8801"/>
                        <a:pt x="10188" y="-1"/>
                        <a:pt x="21550" y="0"/>
                      </a:cubicBezTo>
                      <a:cubicBezTo>
                        <a:pt x="32826" y="0"/>
                        <a:pt x="42206" y="8675"/>
                        <a:pt x="43084" y="19917"/>
                      </a:cubicBezTo>
                      <a:lnTo>
                        <a:pt x="2155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B0B1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Arc 30"/>
                <p:cNvSpPr>
                  <a:spLocks/>
                </p:cNvSpPr>
                <p:nvPr/>
              </p:nvSpPr>
              <p:spPr bwMode="auto">
                <a:xfrm>
                  <a:off x="3243" y="3430"/>
                  <a:ext cx="1149" cy="576"/>
                </a:xfrm>
                <a:custGeom>
                  <a:avLst/>
                  <a:gdLst>
                    <a:gd name="T0" fmla="*/ 0 w 43084"/>
                    <a:gd name="T1" fmla="*/ 537 h 21600"/>
                    <a:gd name="T2" fmla="*/ 1149 w 43084"/>
                    <a:gd name="T3" fmla="*/ 531 h 21600"/>
                    <a:gd name="T4" fmla="*/ 575 w 43084"/>
                    <a:gd name="T5" fmla="*/ 576 h 21600"/>
                    <a:gd name="T6" fmla="*/ 0 60000 65536"/>
                    <a:gd name="T7" fmla="*/ 0 60000 65536"/>
                    <a:gd name="T8" fmla="*/ 0 60000 65536"/>
                    <a:gd name="T9" fmla="*/ 0 w 43084"/>
                    <a:gd name="T10" fmla="*/ 0 h 21600"/>
                    <a:gd name="T11" fmla="*/ 43084 w 430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84" h="21600" fill="none" extrusionOk="0">
                      <a:moveTo>
                        <a:pt x="-1" y="20136"/>
                      </a:moveTo>
                      <a:cubicBezTo>
                        <a:pt x="769" y="8801"/>
                        <a:pt x="10188" y="-1"/>
                        <a:pt x="21550" y="0"/>
                      </a:cubicBezTo>
                      <a:cubicBezTo>
                        <a:pt x="32826" y="0"/>
                        <a:pt x="42206" y="8675"/>
                        <a:pt x="43084" y="19917"/>
                      </a:cubicBezTo>
                    </a:path>
                    <a:path w="43084" h="21600" stroke="0" extrusionOk="0">
                      <a:moveTo>
                        <a:pt x="-1" y="20136"/>
                      </a:moveTo>
                      <a:cubicBezTo>
                        <a:pt x="769" y="8801"/>
                        <a:pt x="10188" y="-1"/>
                        <a:pt x="21550" y="0"/>
                      </a:cubicBezTo>
                      <a:cubicBezTo>
                        <a:pt x="32826" y="0"/>
                        <a:pt x="42206" y="8675"/>
                        <a:pt x="43084" y="19917"/>
                      </a:cubicBezTo>
                      <a:lnTo>
                        <a:pt x="2155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B0B1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Arc 31"/>
                <p:cNvSpPr>
                  <a:spLocks/>
                </p:cNvSpPr>
                <p:nvPr/>
              </p:nvSpPr>
              <p:spPr bwMode="auto">
                <a:xfrm>
                  <a:off x="4377" y="3430"/>
                  <a:ext cx="1149" cy="576"/>
                </a:xfrm>
                <a:custGeom>
                  <a:avLst/>
                  <a:gdLst>
                    <a:gd name="T0" fmla="*/ 0 w 43084"/>
                    <a:gd name="T1" fmla="*/ 537 h 21600"/>
                    <a:gd name="T2" fmla="*/ 1149 w 43084"/>
                    <a:gd name="T3" fmla="*/ 531 h 21600"/>
                    <a:gd name="T4" fmla="*/ 575 w 43084"/>
                    <a:gd name="T5" fmla="*/ 576 h 21600"/>
                    <a:gd name="T6" fmla="*/ 0 60000 65536"/>
                    <a:gd name="T7" fmla="*/ 0 60000 65536"/>
                    <a:gd name="T8" fmla="*/ 0 60000 65536"/>
                    <a:gd name="T9" fmla="*/ 0 w 43084"/>
                    <a:gd name="T10" fmla="*/ 0 h 21600"/>
                    <a:gd name="T11" fmla="*/ 43084 w 430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084" h="21600" fill="none" extrusionOk="0">
                      <a:moveTo>
                        <a:pt x="-1" y="20136"/>
                      </a:moveTo>
                      <a:cubicBezTo>
                        <a:pt x="769" y="8801"/>
                        <a:pt x="10188" y="-1"/>
                        <a:pt x="21550" y="0"/>
                      </a:cubicBezTo>
                      <a:cubicBezTo>
                        <a:pt x="32826" y="0"/>
                        <a:pt x="42206" y="8675"/>
                        <a:pt x="43084" y="19917"/>
                      </a:cubicBezTo>
                    </a:path>
                    <a:path w="43084" h="21600" stroke="0" extrusionOk="0">
                      <a:moveTo>
                        <a:pt x="-1" y="20136"/>
                      </a:moveTo>
                      <a:cubicBezTo>
                        <a:pt x="769" y="8801"/>
                        <a:pt x="10188" y="-1"/>
                        <a:pt x="21550" y="0"/>
                      </a:cubicBezTo>
                      <a:cubicBezTo>
                        <a:pt x="32826" y="0"/>
                        <a:pt x="42206" y="8675"/>
                        <a:pt x="43084" y="19917"/>
                      </a:cubicBezTo>
                      <a:lnTo>
                        <a:pt x="2155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B0B1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" name="Line 33"/>
              <p:cNvSpPr>
                <a:spLocks noChangeShapeType="1"/>
              </p:cNvSpPr>
              <p:nvPr/>
            </p:nvSpPr>
            <p:spPr bwMode="auto">
              <a:xfrm>
                <a:off x="2971" y="3702"/>
                <a:ext cx="453" cy="0"/>
              </a:xfrm>
              <a:prstGeom prst="line">
                <a:avLst/>
              </a:pr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234157" y="2636838"/>
              <a:ext cx="576262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531144" y="2636838"/>
              <a:ext cx="863600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>
              <a:off x="3042444" y="2636838"/>
              <a:ext cx="504825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Oval 39"/>
            <p:cNvSpPr>
              <a:spLocks noChangeArrowheads="1"/>
            </p:cNvSpPr>
            <p:nvPr/>
          </p:nvSpPr>
          <p:spPr bwMode="auto">
            <a:xfrm flipV="1">
              <a:off x="1602582" y="3717925"/>
              <a:ext cx="144462" cy="144463"/>
            </a:xfrm>
            <a:prstGeom prst="ellipse">
              <a:avLst/>
            </a:prstGeom>
            <a:solidFill>
              <a:srgbClr val="0B0B11"/>
            </a:solidFill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40"/>
            <p:cNvSpPr>
              <a:spLocks noChangeArrowheads="1"/>
            </p:cNvSpPr>
            <p:nvPr/>
          </p:nvSpPr>
          <p:spPr bwMode="auto">
            <a:xfrm flipV="1">
              <a:off x="881857" y="3717925"/>
              <a:ext cx="144462" cy="144463"/>
            </a:xfrm>
            <a:prstGeom prst="ellipse">
              <a:avLst/>
            </a:prstGeom>
            <a:solidFill>
              <a:srgbClr val="0B0B11"/>
            </a:solidFill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41"/>
            <p:cNvSpPr>
              <a:spLocks noChangeArrowheads="1"/>
            </p:cNvSpPr>
            <p:nvPr/>
          </p:nvSpPr>
          <p:spPr bwMode="auto">
            <a:xfrm flipV="1">
              <a:off x="3474244" y="2565400"/>
              <a:ext cx="144463" cy="144463"/>
            </a:xfrm>
            <a:prstGeom prst="ellipse">
              <a:avLst/>
            </a:prstGeom>
            <a:solidFill>
              <a:srgbClr val="0B0B11"/>
            </a:solidFill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81"/>
            <p:cNvSpPr txBox="1">
              <a:spLocks noChangeArrowheads="1"/>
            </p:cNvSpPr>
            <p:nvPr/>
          </p:nvSpPr>
          <p:spPr bwMode="auto">
            <a:xfrm>
              <a:off x="2971007" y="1630363"/>
              <a:ext cx="3603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B0B11"/>
                  </a:solidFill>
                </a:rPr>
                <a:t>1</a:t>
              </a:r>
            </a:p>
          </p:txBody>
        </p:sp>
        <p:sp>
          <p:nvSpPr>
            <p:cNvPr id="64" name="Text Box 82"/>
            <p:cNvSpPr txBox="1">
              <a:spLocks noChangeArrowheads="1"/>
            </p:cNvSpPr>
            <p:nvPr/>
          </p:nvSpPr>
          <p:spPr bwMode="auto">
            <a:xfrm>
              <a:off x="2971007" y="2638425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B0B11"/>
                  </a:solidFill>
                </a:rPr>
                <a:t>2</a:t>
              </a:r>
            </a:p>
          </p:txBody>
        </p:sp>
        <p:sp>
          <p:nvSpPr>
            <p:cNvPr id="65" name="Oval 89"/>
            <p:cNvSpPr>
              <a:spLocks noChangeArrowheads="1"/>
            </p:cNvSpPr>
            <p:nvPr/>
          </p:nvSpPr>
          <p:spPr bwMode="auto">
            <a:xfrm>
              <a:off x="2394744" y="1341438"/>
              <a:ext cx="647700" cy="647700"/>
            </a:xfrm>
            <a:prstGeom prst="ellipse">
              <a:avLst/>
            </a:prstGeom>
            <a:solidFill>
              <a:srgbClr val="EEF658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Oval 90"/>
            <p:cNvSpPr>
              <a:spLocks noChangeArrowheads="1"/>
            </p:cNvSpPr>
            <p:nvPr/>
          </p:nvSpPr>
          <p:spPr bwMode="auto">
            <a:xfrm>
              <a:off x="2394744" y="2278063"/>
              <a:ext cx="647700" cy="647700"/>
            </a:xfrm>
            <a:prstGeom prst="ellipse">
              <a:avLst/>
            </a:prstGeom>
            <a:solidFill>
              <a:srgbClr val="EEF658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" name="Group 98"/>
            <p:cNvGrpSpPr>
              <a:grpSpLocks/>
            </p:cNvGrpSpPr>
            <p:nvPr/>
          </p:nvGrpSpPr>
          <p:grpSpPr bwMode="auto">
            <a:xfrm>
              <a:off x="1602582" y="3214688"/>
              <a:ext cx="433387" cy="357187"/>
              <a:chOff x="2154" y="3386"/>
              <a:chExt cx="273" cy="225"/>
            </a:xfrm>
          </p:grpSpPr>
          <p:sp>
            <p:nvSpPr>
              <p:cNvPr id="79" name="Arc 94"/>
              <p:cNvSpPr>
                <a:spLocks/>
              </p:cNvSpPr>
              <p:nvPr/>
            </p:nvSpPr>
            <p:spPr bwMode="auto">
              <a:xfrm>
                <a:off x="2154" y="3386"/>
                <a:ext cx="263" cy="213"/>
              </a:xfrm>
              <a:custGeom>
                <a:avLst/>
                <a:gdLst>
                  <a:gd name="T0" fmla="*/ 0 w 20923"/>
                  <a:gd name="T1" fmla="*/ 0 h 21600"/>
                  <a:gd name="T2" fmla="*/ 263 w 20923"/>
                  <a:gd name="T3" fmla="*/ 160 h 21600"/>
                  <a:gd name="T4" fmla="*/ 0 w 20923"/>
                  <a:gd name="T5" fmla="*/ 213 h 21600"/>
                  <a:gd name="T6" fmla="*/ 0 60000 65536"/>
                  <a:gd name="T7" fmla="*/ 0 60000 65536"/>
                  <a:gd name="T8" fmla="*/ 0 60000 65536"/>
                  <a:gd name="T9" fmla="*/ 0 w 20923"/>
                  <a:gd name="T10" fmla="*/ 0 h 21600"/>
                  <a:gd name="T11" fmla="*/ 20923 w 209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23" h="21600" fill="none" extrusionOk="0">
                    <a:moveTo>
                      <a:pt x="-1" y="0"/>
                    </a:moveTo>
                    <a:cubicBezTo>
                      <a:pt x="9863" y="0"/>
                      <a:pt x="18473" y="6681"/>
                      <a:pt x="20923" y="16235"/>
                    </a:cubicBezTo>
                  </a:path>
                  <a:path w="20923" h="21600" stroke="0" extrusionOk="0">
                    <a:moveTo>
                      <a:pt x="-1" y="0"/>
                    </a:moveTo>
                    <a:cubicBezTo>
                      <a:pt x="9863" y="0"/>
                      <a:pt x="18473" y="6681"/>
                      <a:pt x="20923" y="162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Line 95"/>
              <p:cNvSpPr>
                <a:spLocks noChangeShapeType="1"/>
              </p:cNvSpPr>
              <p:nvPr/>
            </p:nvSpPr>
            <p:spPr bwMode="auto">
              <a:xfrm>
                <a:off x="2381" y="3475"/>
                <a:ext cx="46" cy="136"/>
              </a:xfrm>
              <a:prstGeom prst="line">
                <a:avLst/>
              </a:prstGeom>
              <a:noFill/>
              <a:ln w="57150">
                <a:solidFill>
                  <a:srgbClr val="0B0B1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Line 111"/>
            <p:cNvSpPr>
              <a:spLocks noChangeShapeType="1"/>
            </p:cNvSpPr>
            <p:nvPr/>
          </p:nvSpPr>
          <p:spPr bwMode="auto">
            <a:xfrm>
              <a:off x="1458119" y="22066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6082" y="4365104"/>
            <a:ext cx="72722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 smtClean="0"/>
              <a:t>Явление </a:t>
            </a:r>
            <a:r>
              <a:rPr lang="ru-RU" altLang="ru-RU" sz="2400" b="1" dirty="0"/>
              <a:t>возникновения ЭДС индукции в контуре вследствие изменения силы тока в этом контуре называется самоиндукцией</a:t>
            </a:r>
            <a:r>
              <a:rPr lang="ru-RU" altLang="ru-RU" sz="2400" b="1" dirty="0" smtClean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i="1" dirty="0" smtClean="0"/>
              <a:t>L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(Гн) – индуктивность контура. Зависит от геометрических размеров контура и магнитной проницаемости сердечника.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1838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Взаимная индукция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1268760"/>
                <a:ext cx="4038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b="1" dirty="0" smtClean="0"/>
                  <a:t>Взаимная индукция</a:t>
                </a:r>
                <a:r>
                  <a:rPr lang="ru-RU" sz="2400" dirty="0"/>
                  <a:t> — явление </a:t>
                </a:r>
                <a:r>
                  <a:rPr lang="ru-RU" sz="2400" dirty="0" smtClean="0"/>
                  <a:t>возникновения</a:t>
                </a:r>
                <a:r>
                  <a:rPr lang="ru-RU" sz="2400" dirty="0"/>
                  <a:t> </a:t>
                </a:r>
                <a:r>
                  <a:rPr lang="ru-RU" sz="2400" dirty="0">
                    <a:hlinkClick r:id="rId2" tooltip="ЭДС"/>
                  </a:rPr>
                  <a:t>ЭДС индукции</a:t>
                </a:r>
                <a:r>
                  <a:rPr lang="ru-RU" sz="2400" dirty="0"/>
                  <a:t> в </a:t>
                </a:r>
                <a:r>
                  <a:rPr lang="ru-RU" sz="2400" dirty="0" smtClean="0"/>
                  <a:t>одном </a:t>
                </a:r>
                <a:r>
                  <a:rPr lang="ru-RU" sz="2400" dirty="0"/>
                  <a:t>контуре при изменении </a:t>
                </a:r>
                <a:r>
                  <a:rPr lang="ru-RU" sz="2400" dirty="0">
                    <a:hlinkClick r:id="rId3" tooltip="Сила тока"/>
                  </a:rPr>
                  <a:t>силы тока</a:t>
                </a:r>
                <a:r>
                  <a:rPr lang="ru-RU" sz="2400" dirty="0"/>
                  <a:t> во втором контуре и наоборот.</a:t>
                </a:r>
                <a:r>
                  <a:rPr lang="ru-RU" dirty="0"/>
                  <a:t> 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1268760"/>
                <a:ext cx="4038600" cy="4525963"/>
              </a:xfrm>
              <a:blipFill rotWithShape="1">
                <a:blip r:embed="rId4"/>
                <a:stretch>
                  <a:fillRect l="-2262" t="-1077" r="-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upload.wikimedia.org/wikipedia/commons/thumb/b/bb/Transformer3d_col3_ru.svg/1280px-Transformer3d_col3_ru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69962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2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360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Таким способом созданная Фарадеем разработка позволила поместить в магнитное поле вращающуюся </a:t>
            </a:r>
            <a:r>
              <a:rPr lang="ru-RU" dirty="0" smtClean="0"/>
              <a:t>токопроводящую </a:t>
            </a:r>
            <a:r>
              <a:rPr lang="ru-RU" dirty="0"/>
              <a:t>рамку</a:t>
            </a:r>
            <a:r>
              <a:rPr lang="ru-RU" dirty="0" smtClean="0"/>
              <a:t>. </a:t>
            </a:r>
            <a:r>
              <a:rPr lang="ru-RU" dirty="0"/>
              <a:t>Ее затем сделали из большого количества витков, закрепили в подшипниках вращения. По концам обмотки вмонтировали токосъемные кольца и щетки, скользящие по ним, а через выводы на корпусе подключили нагрузку. </a:t>
            </a:r>
            <a:r>
              <a:rPr lang="ru-RU" b="1" dirty="0"/>
              <a:t>Получился современный генератор переменного тока.</a:t>
            </a:r>
          </a:p>
        </p:txBody>
      </p:sp>
      <p:pic>
        <p:nvPicPr>
          <p:cNvPr id="14338" name="Picture 2" descr="Реализация электромагнитной индукции в генерат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9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50691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Закон электромагнитной </a:t>
            </a:r>
            <a:r>
              <a:rPr lang="ru-RU" b="1" dirty="0" smtClean="0"/>
              <a:t>индукции позволил </a:t>
            </a:r>
            <a:r>
              <a:rPr lang="ru-RU" b="1" dirty="0"/>
              <a:t>создать различные конструкции электрических двигателей. Они имеют сходное устройство с генераторами: подвижный ротор и статор, которые взаимодействуют между собой за счет вращающихся электромагнитных полей.</a:t>
            </a:r>
          </a:p>
          <a:p>
            <a:r>
              <a:rPr lang="ru-RU" b="1" dirty="0"/>
              <a:t>Только через обмотку статора электродвигателя пропускают электрический ток. Он индуцирует магнитный поток, влияющий на магнитное поле ротора. В результате возникают силы, раскручивающие вал двигателя. </a:t>
            </a:r>
            <a:r>
              <a:rPr lang="ru-RU" b="1" dirty="0" smtClean="0">
                <a:hlinkClick r:id="rId2"/>
              </a:rPr>
              <a:t>Принцип </a:t>
            </a:r>
            <a:r>
              <a:rPr lang="ru-RU" b="1" dirty="0">
                <a:hlinkClick r:id="rId2"/>
              </a:rPr>
              <a:t>действия и устройство электродвигателя</a:t>
            </a:r>
            <a:endParaRPr lang="ru-RU" b="1" dirty="0"/>
          </a:p>
          <a:p>
            <a:endParaRPr lang="ru-RU" dirty="0"/>
          </a:p>
        </p:txBody>
      </p:sp>
      <p:pic>
        <p:nvPicPr>
          <p:cNvPr id="15362" name="Picture 2" descr="http://electricalschool.info/uploads/posts/2018-10/1539433460_dviga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05" y="1628800"/>
            <a:ext cx="5025595" cy="33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Энергия магнитного поля тока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11638" y="3716338"/>
            <a:ext cx="3673475" cy="2119312"/>
            <a:chOff x="612" y="1253"/>
            <a:chExt cx="2314" cy="1335"/>
          </a:xfrm>
        </p:grpSpPr>
        <p:graphicFrame>
          <p:nvGraphicFramePr>
            <p:cNvPr id="13314" name="Object 6"/>
            <p:cNvGraphicFramePr>
              <a:graphicFrameLocks noChangeAspect="1"/>
            </p:cNvGraphicFramePr>
            <p:nvPr/>
          </p:nvGraphicFramePr>
          <p:xfrm>
            <a:off x="612" y="1253"/>
            <a:ext cx="998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Формула" r:id="rId3" imgW="634725" imgH="418918" progId="Equation.3">
                    <p:embed/>
                  </p:oleObj>
                </mc:Choice>
                <mc:Fallback>
                  <p:oleObj name="Формула" r:id="rId3" imgW="634725" imgH="4189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253"/>
                          <a:ext cx="998" cy="6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Object 5"/>
            <p:cNvGraphicFramePr>
              <a:graphicFrameLocks noChangeAspect="1"/>
            </p:cNvGraphicFramePr>
            <p:nvPr/>
          </p:nvGraphicFramePr>
          <p:xfrm>
            <a:off x="1973" y="1253"/>
            <a:ext cx="953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Формула" r:id="rId5" imgW="596641" imgH="393529" progId="Equation.3">
                    <p:embed/>
                  </p:oleObj>
                </mc:Choice>
                <mc:Fallback>
                  <p:oleObj name="Формула" r:id="rId5" imgW="59664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253"/>
                          <a:ext cx="953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1973" y="1933"/>
            <a:ext cx="952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Формула" r:id="rId7" imgW="596880" imgH="419040" progId="Equation.3">
                    <p:embed/>
                  </p:oleObj>
                </mc:Choice>
                <mc:Fallback>
                  <p:oleObj name="Формула" r:id="rId7" imgW="5968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1933"/>
                          <a:ext cx="952" cy="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10"/>
            <p:cNvGraphicFramePr>
              <a:graphicFrameLocks noChangeAspect="1"/>
            </p:cNvGraphicFramePr>
            <p:nvPr/>
          </p:nvGraphicFramePr>
          <p:xfrm>
            <a:off x="612" y="2069"/>
            <a:ext cx="771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Формула" r:id="rId9" imgW="469696" imgH="165028" progId="Equation.3">
                    <p:embed/>
                  </p:oleObj>
                </mc:Choice>
                <mc:Fallback>
                  <p:oleObj name="Формула" r:id="rId9" imgW="469696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069"/>
                          <a:ext cx="771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4" name="Group 13"/>
          <p:cNvGrpSpPr>
            <a:grpSpLocks/>
          </p:cNvGrpSpPr>
          <p:nvPr/>
        </p:nvGrpSpPr>
        <p:grpSpPr bwMode="auto">
          <a:xfrm rot="5400000">
            <a:off x="972344" y="2923382"/>
            <a:ext cx="1081087" cy="647700"/>
            <a:chOff x="2971" y="3702"/>
            <a:chExt cx="469" cy="259"/>
          </a:xfrm>
        </p:grpSpPr>
        <p:grpSp>
          <p:nvGrpSpPr>
            <p:cNvPr id="13352" name="Group 14"/>
            <p:cNvGrpSpPr>
              <a:grpSpLocks/>
            </p:cNvGrpSpPr>
            <p:nvPr/>
          </p:nvGrpSpPr>
          <p:grpSpPr bwMode="auto">
            <a:xfrm>
              <a:off x="2971" y="3748"/>
              <a:ext cx="469" cy="213"/>
              <a:chOff x="2109" y="3430"/>
              <a:chExt cx="3417" cy="576"/>
            </a:xfrm>
          </p:grpSpPr>
          <p:sp>
            <p:nvSpPr>
              <p:cNvPr id="13354" name="Arc 15"/>
              <p:cNvSpPr>
                <a:spLocks/>
              </p:cNvSpPr>
              <p:nvPr/>
            </p:nvSpPr>
            <p:spPr bwMode="auto">
              <a:xfrm>
                <a:off x="2109" y="3430"/>
                <a:ext cx="1149" cy="576"/>
              </a:xfrm>
              <a:custGeom>
                <a:avLst/>
                <a:gdLst>
                  <a:gd name="T0" fmla="*/ 0 w 43084"/>
                  <a:gd name="T1" fmla="*/ 537 h 21600"/>
                  <a:gd name="T2" fmla="*/ 1149 w 43084"/>
                  <a:gd name="T3" fmla="*/ 531 h 21600"/>
                  <a:gd name="T4" fmla="*/ 575 w 43084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43084"/>
                  <a:gd name="T10" fmla="*/ 0 h 21600"/>
                  <a:gd name="T11" fmla="*/ 43084 w 43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84" h="21600" fill="none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</a:path>
                  <a:path w="43084" h="21600" stroke="0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5" name="Arc 16"/>
              <p:cNvSpPr>
                <a:spLocks/>
              </p:cNvSpPr>
              <p:nvPr/>
            </p:nvSpPr>
            <p:spPr bwMode="auto">
              <a:xfrm>
                <a:off x="3243" y="3430"/>
                <a:ext cx="1149" cy="576"/>
              </a:xfrm>
              <a:custGeom>
                <a:avLst/>
                <a:gdLst>
                  <a:gd name="T0" fmla="*/ 0 w 43084"/>
                  <a:gd name="T1" fmla="*/ 537 h 21600"/>
                  <a:gd name="T2" fmla="*/ 1149 w 43084"/>
                  <a:gd name="T3" fmla="*/ 531 h 21600"/>
                  <a:gd name="T4" fmla="*/ 575 w 43084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43084"/>
                  <a:gd name="T10" fmla="*/ 0 h 21600"/>
                  <a:gd name="T11" fmla="*/ 43084 w 43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84" h="21600" fill="none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</a:path>
                  <a:path w="43084" h="21600" stroke="0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6" name="Arc 17"/>
              <p:cNvSpPr>
                <a:spLocks/>
              </p:cNvSpPr>
              <p:nvPr/>
            </p:nvSpPr>
            <p:spPr bwMode="auto">
              <a:xfrm>
                <a:off x="4377" y="3430"/>
                <a:ext cx="1149" cy="576"/>
              </a:xfrm>
              <a:custGeom>
                <a:avLst/>
                <a:gdLst>
                  <a:gd name="T0" fmla="*/ 0 w 43084"/>
                  <a:gd name="T1" fmla="*/ 537 h 21600"/>
                  <a:gd name="T2" fmla="*/ 1149 w 43084"/>
                  <a:gd name="T3" fmla="*/ 531 h 21600"/>
                  <a:gd name="T4" fmla="*/ 575 w 43084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43084"/>
                  <a:gd name="T10" fmla="*/ 0 h 21600"/>
                  <a:gd name="T11" fmla="*/ 43084 w 43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84" h="21600" fill="none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</a:path>
                  <a:path w="43084" h="21600" stroke="0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53" name="Line 18"/>
            <p:cNvSpPr>
              <a:spLocks noChangeShapeType="1"/>
            </p:cNvSpPr>
            <p:nvPr/>
          </p:nvSpPr>
          <p:spPr bwMode="auto">
            <a:xfrm>
              <a:off x="2971" y="3702"/>
              <a:ext cx="453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5" name="Group 19"/>
          <p:cNvGrpSpPr>
            <a:grpSpLocks/>
          </p:cNvGrpSpPr>
          <p:nvPr/>
        </p:nvGrpSpPr>
        <p:grpSpPr bwMode="auto">
          <a:xfrm rot="-5400000">
            <a:off x="1618456" y="2924969"/>
            <a:ext cx="1081088" cy="647700"/>
            <a:chOff x="2971" y="3702"/>
            <a:chExt cx="469" cy="259"/>
          </a:xfrm>
        </p:grpSpPr>
        <p:grpSp>
          <p:nvGrpSpPr>
            <p:cNvPr id="13347" name="Group 20"/>
            <p:cNvGrpSpPr>
              <a:grpSpLocks/>
            </p:cNvGrpSpPr>
            <p:nvPr/>
          </p:nvGrpSpPr>
          <p:grpSpPr bwMode="auto">
            <a:xfrm>
              <a:off x="2971" y="3748"/>
              <a:ext cx="469" cy="213"/>
              <a:chOff x="2109" y="3430"/>
              <a:chExt cx="3417" cy="576"/>
            </a:xfrm>
          </p:grpSpPr>
          <p:sp>
            <p:nvSpPr>
              <p:cNvPr id="13349" name="Arc 21"/>
              <p:cNvSpPr>
                <a:spLocks/>
              </p:cNvSpPr>
              <p:nvPr/>
            </p:nvSpPr>
            <p:spPr bwMode="auto">
              <a:xfrm>
                <a:off x="2109" y="3430"/>
                <a:ext cx="1149" cy="576"/>
              </a:xfrm>
              <a:custGeom>
                <a:avLst/>
                <a:gdLst>
                  <a:gd name="T0" fmla="*/ 0 w 43084"/>
                  <a:gd name="T1" fmla="*/ 537 h 21600"/>
                  <a:gd name="T2" fmla="*/ 1149 w 43084"/>
                  <a:gd name="T3" fmla="*/ 531 h 21600"/>
                  <a:gd name="T4" fmla="*/ 575 w 43084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43084"/>
                  <a:gd name="T10" fmla="*/ 0 h 21600"/>
                  <a:gd name="T11" fmla="*/ 43084 w 43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84" h="21600" fill="none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</a:path>
                  <a:path w="43084" h="21600" stroke="0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0" name="Arc 22"/>
              <p:cNvSpPr>
                <a:spLocks/>
              </p:cNvSpPr>
              <p:nvPr/>
            </p:nvSpPr>
            <p:spPr bwMode="auto">
              <a:xfrm>
                <a:off x="3243" y="3430"/>
                <a:ext cx="1149" cy="576"/>
              </a:xfrm>
              <a:custGeom>
                <a:avLst/>
                <a:gdLst>
                  <a:gd name="T0" fmla="*/ 0 w 43084"/>
                  <a:gd name="T1" fmla="*/ 537 h 21600"/>
                  <a:gd name="T2" fmla="*/ 1149 w 43084"/>
                  <a:gd name="T3" fmla="*/ 531 h 21600"/>
                  <a:gd name="T4" fmla="*/ 575 w 43084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43084"/>
                  <a:gd name="T10" fmla="*/ 0 h 21600"/>
                  <a:gd name="T11" fmla="*/ 43084 w 43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84" h="21600" fill="none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</a:path>
                  <a:path w="43084" h="21600" stroke="0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1" name="Arc 23"/>
              <p:cNvSpPr>
                <a:spLocks/>
              </p:cNvSpPr>
              <p:nvPr/>
            </p:nvSpPr>
            <p:spPr bwMode="auto">
              <a:xfrm>
                <a:off x="4377" y="3430"/>
                <a:ext cx="1149" cy="576"/>
              </a:xfrm>
              <a:custGeom>
                <a:avLst/>
                <a:gdLst>
                  <a:gd name="T0" fmla="*/ 0 w 43084"/>
                  <a:gd name="T1" fmla="*/ 537 h 21600"/>
                  <a:gd name="T2" fmla="*/ 1149 w 43084"/>
                  <a:gd name="T3" fmla="*/ 531 h 21600"/>
                  <a:gd name="T4" fmla="*/ 575 w 43084"/>
                  <a:gd name="T5" fmla="*/ 576 h 21600"/>
                  <a:gd name="T6" fmla="*/ 0 60000 65536"/>
                  <a:gd name="T7" fmla="*/ 0 60000 65536"/>
                  <a:gd name="T8" fmla="*/ 0 60000 65536"/>
                  <a:gd name="T9" fmla="*/ 0 w 43084"/>
                  <a:gd name="T10" fmla="*/ 0 h 21600"/>
                  <a:gd name="T11" fmla="*/ 43084 w 43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84" h="21600" fill="none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</a:path>
                  <a:path w="43084" h="21600" stroke="0" extrusionOk="0">
                    <a:moveTo>
                      <a:pt x="-1" y="20136"/>
                    </a:moveTo>
                    <a:cubicBezTo>
                      <a:pt x="769" y="8801"/>
                      <a:pt x="10188" y="-1"/>
                      <a:pt x="21550" y="0"/>
                    </a:cubicBezTo>
                    <a:cubicBezTo>
                      <a:pt x="32826" y="0"/>
                      <a:pt x="42206" y="8675"/>
                      <a:pt x="43084" y="19917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B0B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48" name="Line 24"/>
            <p:cNvSpPr>
              <a:spLocks noChangeShapeType="1"/>
            </p:cNvSpPr>
            <p:nvPr/>
          </p:nvSpPr>
          <p:spPr bwMode="auto">
            <a:xfrm>
              <a:off x="2971" y="3702"/>
              <a:ext cx="453" cy="0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6" name="Line 25"/>
          <p:cNvSpPr>
            <a:spLocks noChangeShapeType="1"/>
          </p:cNvSpPr>
          <p:nvPr/>
        </p:nvSpPr>
        <p:spPr bwMode="auto">
          <a:xfrm>
            <a:off x="539750" y="2708275"/>
            <a:ext cx="792163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26"/>
          <p:cNvSpPr>
            <a:spLocks noChangeShapeType="1"/>
          </p:cNvSpPr>
          <p:nvPr/>
        </p:nvSpPr>
        <p:spPr bwMode="auto">
          <a:xfrm>
            <a:off x="2411413" y="2708275"/>
            <a:ext cx="720725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27"/>
          <p:cNvSpPr>
            <a:spLocks noChangeShapeType="1"/>
          </p:cNvSpPr>
          <p:nvPr/>
        </p:nvSpPr>
        <p:spPr bwMode="auto">
          <a:xfrm>
            <a:off x="2411413" y="3789363"/>
            <a:ext cx="720725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28"/>
          <p:cNvSpPr>
            <a:spLocks noChangeShapeType="1"/>
          </p:cNvSpPr>
          <p:nvPr/>
        </p:nvSpPr>
        <p:spPr bwMode="auto">
          <a:xfrm>
            <a:off x="539750" y="3789363"/>
            <a:ext cx="719138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29"/>
          <p:cNvSpPr>
            <a:spLocks noChangeShapeType="1"/>
          </p:cNvSpPr>
          <p:nvPr/>
        </p:nvSpPr>
        <p:spPr bwMode="auto">
          <a:xfrm>
            <a:off x="539750" y="2708275"/>
            <a:ext cx="0" cy="21590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30"/>
          <p:cNvSpPr>
            <a:spLocks noChangeShapeType="1"/>
          </p:cNvSpPr>
          <p:nvPr/>
        </p:nvSpPr>
        <p:spPr bwMode="auto">
          <a:xfrm>
            <a:off x="539750" y="3213100"/>
            <a:ext cx="0" cy="21590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31"/>
          <p:cNvSpPr>
            <a:spLocks noChangeShapeType="1"/>
          </p:cNvSpPr>
          <p:nvPr/>
        </p:nvSpPr>
        <p:spPr bwMode="auto">
          <a:xfrm>
            <a:off x="395288" y="3429000"/>
            <a:ext cx="288925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32"/>
          <p:cNvSpPr>
            <a:spLocks noChangeShapeType="1"/>
          </p:cNvSpPr>
          <p:nvPr/>
        </p:nvSpPr>
        <p:spPr bwMode="auto">
          <a:xfrm>
            <a:off x="179388" y="3573463"/>
            <a:ext cx="720725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33"/>
          <p:cNvSpPr>
            <a:spLocks noChangeShapeType="1"/>
          </p:cNvSpPr>
          <p:nvPr/>
        </p:nvSpPr>
        <p:spPr bwMode="auto">
          <a:xfrm>
            <a:off x="539750" y="3573463"/>
            <a:ext cx="0" cy="21590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38" name="Line 34"/>
          <p:cNvSpPr>
            <a:spLocks noChangeShapeType="1"/>
          </p:cNvSpPr>
          <p:nvPr/>
        </p:nvSpPr>
        <p:spPr bwMode="auto">
          <a:xfrm>
            <a:off x="250825" y="2924175"/>
            <a:ext cx="288925" cy="288925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Oval 35"/>
          <p:cNvSpPr>
            <a:spLocks noChangeArrowheads="1"/>
          </p:cNvSpPr>
          <p:nvPr/>
        </p:nvSpPr>
        <p:spPr bwMode="auto">
          <a:xfrm>
            <a:off x="468313" y="2852738"/>
            <a:ext cx="144462" cy="144462"/>
          </a:xfrm>
          <a:prstGeom prst="ellipse">
            <a:avLst/>
          </a:prstGeom>
          <a:solidFill>
            <a:srgbClr val="0B0B11"/>
          </a:solidFill>
          <a:ln w="38100">
            <a:solidFill>
              <a:srgbClr val="0B0B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Oval 36"/>
          <p:cNvSpPr>
            <a:spLocks noChangeArrowheads="1"/>
          </p:cNvSpPr>
          <p:nvPr/>
        </p:nvSpPr>
        <p:spPr bwMode="auto">
          <a:xfrm>
            <a:off x="468313" y="3141663"/>
            <a:ext cx="144462" cy="144462"/>
          </a:xfrm>
          <a:prstGeom prst="ellipse">
            <a:avLst/>
          </a:prstGeom>
          <a:solidFill>
            <a:srgbClr val="0B0B11"/>
          </a:solidFill>
          <a:ln w="38100">
            <a:solidFill>
              <a:srgbClr val="0B0B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41" name="Line 37"/>
          <p:cNvSpPr>
            <a:spLocks noChangeShapeType="1"/>
          </p:cNvSpPr>
          <p:nvPr/>
        </p:nvSpPr>
        <p:spPr bwMode="auto">
          <a:xfrm>
            <a:off x="539750" y="2924175"/>
            <a:ext cx="0" cy="288925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39" name="Group 41"/>
          <p:cNvGrpSpPr>
            <a:grpSpLocks/>
          </p:cNvGrpSpPr>
          <p:nvPr/>
        </p:nvGrpSpPr>
        <p:grpSpPr bwMode="auto">
          <a:xfrm>
            <a:off x="2843213" y="2997200"/>
            <a:ext cx="576262" cy="576263"/>
            <a:chOff x="975" y="3067"/>
            <a:chExt cx="363" cy="363"/>
          </a:xfrm>
        </p:grpSpPr>
        <p:sp>
          <p:nvSpPr>
            <p:cNvPr id="13344" name="Oval 38"/>
            <p:cNvSpPr>
              <a:spLocks noChangeArrowheads="1"/>
            </p:cNvSpPr>
            <p:nvPr/>
          </p:nvSpPr>
          <p:spPr bwMode="auto">
            <a:xfrm>
              <a:off x="975" y="3067"/>
              <a:ext cx="363" cy="363"/>
            </a:xfrm>
            <a:prstGeom prst="ellips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>
              <a:off x="1066" y="3158"/>
              <a:ext cx="181" cy="181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Line 40"/>
            <p:cNvSpPr>
              <a:spLocks noChangeShapeType="1"/>
            </p:cNvSpPr>
            <p:nvPr/>
          </p:nvSpPr>
          <p:spPr bwMode="auto">
            <a:xfrm flipH="1">
              <a:off x="1066" y="3158"/>
              <a:ext cx="181" cy="181"/>
            </a:xfrm>
            <a:prstGeom prst="line">
              <a:avLst/>
            </a:pr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0" name="Line 42"/>
          <p:cNvSpPr>
            <a:spLocks noChangeShapeType="1"/>
          </p:cNvSpPr>
          <p:nvPr/>
        </p:nvSpPr>
        <p:spPr bwMode="auto">
          <a:xfrm>
            <a:off x="3132138" y="2708275"/>
            <a:ext cx="0" cy="288925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43"/>
          <p:cNvSpPr>
            <a:spLocks noChangeShapeType="1"/>
          </p:cNvSpPr>
          <p:nvPr/>
        </p:nvSpPr>
        <p:spPr bwMode="auto">
          <a:xfrm>
            <a:off x="3132138" y="3573463"/>
            <a:ext cx="0" cy="21590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49" name="Oval 45"/>
          <p:cNvSpPr>
            <a:spLocks noChangeArrowheads="1"/>
          </p:cNvSpPr>
          <p:nvPr/>
        </p:nvSpPr>
        <p:spPr bwMode="auto">
          <a:xfrm>
            <a:off x="2843213" y="2997200"/>
            <a:ext cx="576262" cy="576263"/>
          </a:xfrm>
          <a:prstGeom prst="ellipse">
            <a:avLst/>
          </a:prstGeom>
          <a:solidFill>
            <a:srgbClr val="EEF658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AutoShape 4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885113" y="6524625"/>
            <a:ext cx="976312" cy="127000"/>
          </a:xfrm>
          <a:prstGeom prst="chevron">
            <a:avLst>
              <a:gd name="adj" fmla="val 1921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7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7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8" grpId="0" animBg="1"/>
      <p:bldP spid="175138" grpId="1" animBg="1"/>
      <p:bldP spid="175141" grpId="0" animBg="1"/>
      <p:bldP spid="175141" grpId="1" animBg="1"/>
      <p:bldP spid="175149" grpId="0" animBg="1"/>
      <p:bldP spid="175149" grpId="1" animBg="1"/>
      <p:bldP spid="175149" grpId="2" animBg="1"/>
      <p:bldP spid="175149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Электромагнитные колебания – это периодические или почти периодические изменения заряда, силы тока и напряжения.</a:t>
            </a:r>
          </a:p>
          <a:p>
            <a:pPr>
              <a:buNone/>
            </a:pPr>
            <a:r>
              <a:rPr lang="ru-RU" sz="2400" dirty="0" smtClean="0"/>
              <a:t>Колебания происходят с большой частотой.</a:t>
            </a:r>
          </a:p>
          <a:p>
            <a:pPr>
              <a:buNone/>
            </a:pPr>
            <a:r>
              <a:rPr lang="ru-RU" sz="2400" dirty="0" smtClean="0"/>
              <a:t>Для наблюдения используют </a:t>
            </a:r>
            <a:r>
              <a:rPr lang="ru-RU" sz="2400" b="1" dirty="0" smtClean="0"/>
              <a:t>осциллограф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1875"/>
          <a:stretch>
            <a:fillRect/>
          </a:stretch>
        </p:blipFill>
        <p:spPr bwMode="auto">
          <a:xfrm>
            <a:off x="3912289" y="3861048"/>
            <a:ext cx="5000660" cy="272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Свободные и вынужденные колебания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Свободными колебаниями </a:t>
            </a:r>
            <a:r>
              <a:rPr lang="ru-RU" dirty="0" smtClean="0"/>
              <a:t>– это колебания, которые возникают в системе после выведения ее из положения равновесия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Вынужденные колебания </a:t>
            </a:r>
            <a:r>
              <a:rPr lang="ru-RU" dirty="0" smtClean="0"/>
              <a:t>– это колебания в цепи под действием внешней периодически изменяющейся электродвижущей силы.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4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332656"/>
            <a:ext cx="8229600" cy="1143000"/>
          </a:xfrm>
        </p:spPr>
        <p:txBody>
          <a:bodyPr/>
          <a:lstStyle/>
          <a:p>
            <a:r>
              <a:rPr lang="ru-RU" dirty="0" smtClean="0"/>
              <a:t>Колебательный контур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Колебательный контур </a:t>
            </a:r>
            <a:r>
              <a:rPr lang="ru-RU" sz="2400" dirty="0" smtClean="0"/>
              <a:t>– это электрическая цепь, состоящая из конденсатора и катушки, в которой могут происходить свободные электрические колебания.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812" t="10937" r="55859" b="37500"/>
          <a:stretch>
            <a:fillRect/>
          </a:stretch>
        </p:blipFill>
        <p:spPr bwMode="auto">
          <a:xfrm>
            <a:off x="428596" y="3071810"/>
            <a:ext cx="2786082" cy="296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00413"/>
              </p:ext>
            </p:extLst>
          </p:nvPr>
        </p:nvGraphicFramePr>
        <p:xfrm>
          <a:off x="3491880" y="2307141"/>
          <a:ext cx="1462500" cy="155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Формула" r:id="rId4" imgW="406080" imgH="431640" progId="Equation.3">
                  <p:embed/>
                </p:oleObj>
              </mc:Choice>
              <mc:Fallback>
                <p:oleObj name="Формула" r:id="rId4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307141"/>
                        <a:ext cx="1462500" cy="1553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14699"/>
              </p:ext>
            </p:extLst>
          </p:nvPr>
        </p:nvGraphicFramePr>
        <p:xfrm>
          <a:off x="3767700" y="3864014"/>
          <a:ext cx="1442311" cy="124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Формула" r:id="rId6" imgW="469696" imgH="406224" progId="Equation.3">
                  <p:embed/>
                </p:oleObj>
              </mc:Choice>
              <mc:Fallback>
                <p:oleObj name="Формула" r:id="rId6" imgW="469696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700" y="3864014"/>
                        <a:ext cx="1442311" cy="1246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14942" y="271462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энергия электрического поля конденсатора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214942" y="407194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</a:t>
            </a:r>
            <a:r>
              <a:rPr lang="ru-RU" sz="2400" dirty="0" smtClean="0"/>
              <a:t>нергия магнитного поля катушки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0007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4.4 стр.83</a:t>
            </a:r>
            <a:endParaRPr lang="ru-RU" b="1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429124" y="5079122"/>
          <a:ext cx="3148013" cy="113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Формула" r:id="rId8" imgW="1371600" imgH="495300" progId="Equation.3">
                  <p:embed/>
                </p:oleObj>
              </mc:Choice>
              <mc:Fallback>
                <p:oleObj name="Формула" r:id="rId8" imgW="1371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5079122"/>
                        <a:ext cx="3148013" cy="11359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8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Уравнения электромагнитных колебаний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Гармонические колебания заряда, тока и напряжения в контуре описываются уравнениями: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8459"/>
              </p:ext>
            </p:extLst>
          </p:nvPr>
        </p:nvGraphicFramePr>
        <p:xfrm>
          <a:off x="1115616" y="4941168"/>
          <a:ext cx="2428892" cy="76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Формула" r:id="rId3" imgW="1054100" imgH="330200" progId="Equation.3">
                  <p:embed/>
                </p:oleObj>
              </mc:Choice>
              <mc:Fallback>
                <p:oleObj name="Формула" r:id="rId3" imgW="10541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941168"/>
                        <a:ext cx="2428892" cy="760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57224" y="3214686"/>
          <a:ext cx="29860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Формула" r:id="rId5" imgW="1295400" imgH="279400" progId="Equation.3">
                  <p:embed/>
                </p:oleObj>
              </mc:Choice>
              <mc:Fallback>
                <p:oleObj name="Формула" r:id="rId5" imgW="1295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214686"/>
                        <a:ext cx="298608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2974"/>
              </p:ext>
            </p:extLst>
          </p:nvPr>
        </p:nvGraphicFramePr>
        <p:xfrm>
          <a:off x="1243013" y="4143375"/>
          <a:ext cx="25463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Формула" r:id="rId7" imgW="1104900" imgH="279400" progId="Equation.3">
                  <p:embed/>
                </p:oleObj>
              </mc:Choice>
              <mc:Fallback>
                <p:oleObj name="Формула" r:id="rId7" imgW="1104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43375"/>
                        <a:ext cx="25463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05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Частота и период колебаний в контуре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4393380"/>
              </p:ext>
            </p:extLst>
          </p:nvPr>
        </p:nvGraphicFramePr>
        <p:xfrm>
          <a:off x="642938" y="1722438"/>
          <a:ext cx="25003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Формула" r:id="rId3" imgW="736600" imgH="419100" progId="Equation.3">
                  <p:embed/>
                </p:oleObj>
              </mc:Choice>
              <mc:Fallback>
                <p:oleObj name="Формула" r:id="rId3" imgW="7366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22438"/>
                        <a:ext cx="2500312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Содержимое 3"/>
          <p:cNvGraphicFramePr>
            <a:graphicFrameLocks noChangeAspect="1"/>
          </p:cNvGraphicFramePr>
          <p:nvPr/>
        </p:nvGraphicFramePr>
        <p:xfrm>
          <a:off x="571472" y="3786190"/>
          <a:ext cx="377031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Формула" r:id="rId5" imgW="787400" imgH="228600" progId="Equation.3">
                  <p:embed/>
                </p:oleObj>
              </mc:Choice>
              <mc:Fallback>
                <p:oleObj name="Формула" r:id="rId5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786190"/>
                        <a:ext cx="3770313" cy="1095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414338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формула </a:t>
            </a:r>
            <a:r>
              <a:rPr lang="ru-RU" sz="2400" dirty="0" smtClean="0"/>
              <a:t>Томсона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03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50825" y="1055688"/>
            <a:ext cx="8642350" cy="2962349"/>
            <a:chOff x="250825" y="1055688"/>
            <a:chExt cx="8642350" cy="2962349"/>
          </a:xfrm>
        </p:grpSpPr>
        <p:sp>
          <p:nvSpPr>
            <p:cNvPr id="272384" name="Text Box 0"/>
            <p:cNvSpPr txBox="1">
              <a:spLocks noChangeArrowheads="1"/>
            </p:cNvSpPr>
            <p:nvPr/>
          </p:nvSpPr>
          <p:spPr bwMode="auto">
            <a:xfrm>
              <a:off x="250825" y="1055688"/>
              <a:ext cx="8642350" cy="296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3500" b="1" i="1" dirty="0" smtClean="0"/>
                <a:t>Магнитный поток</a:t>
              </a:r>
              <a:endParaRPr lang="ru-RU" altLang="ru-RU" sz="3500" b="1" i="1" dirty="0"/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3500" dirty="0" smtClean="0"/>
                <a:t>Поток вектора     через</a:t>
              </a:r>
              <a:r>
                <a:rPr lang="en-US" altLang="ru-RU" sz="3500" dirty="0" smtClean="0"/>
                <a:t> </a:t>
              </a:r>
              <a:r>
                <a:rPr lang="ru-RU" altLang="ru-RU" sz="3500" dirty="0" smtClean="0"/>
                <a:t>площадку </a:t>
              </a:r>
              <a:r>
                <a:rPr lang="en-US" altLang="ru-RU" sz="3500" dirty="0" smtClean="0"/>
                <a:t>S</a:t>
              </a:r>
              <a:r>
                <a:rPr lang="ru-RU" altLang="ru-RU" sz="3500" dirty="0" smtClean="0"/>
                <a:t>, находящуюся в однородном магнитном поле Ф=</a:t>
              </a:r>
              <a:r>
                <a:rPr lang="en-US" altLang="ru-RU" sz="3500" dirty="0" err="1" smtClean="0"/>
                <a:t>BScos</a:t>
              </a:r>
              <a:r>
                <a:rPr lang="el-GR" altLang="ru-RU" sz="3500" dirty="0" smtClean="0"/>
                <a:t>α</a:t>
              </a:r>
              <a:r>
                <a:rPr lang="ru-RU" altLang="ru-RU" sz="3500" dirty="0" smtClean="0"/>
                <a:t>, где </a:t>
              </a:r>
              <a:r>
                <a:rPr lang="el-GR" altLang="ru-RU" sz="3500" dirty="0" smtClean="0"/>
                <a:t>α</a:t>
              </a:r>
              <a:r>
                <a:rPr lang="ru-RU" altLang="ru-RU" sz="3500" dirty="0" smtClean="0"/>
                <a:t> – угол между вектором    и вектором нормали   </a:t>
              </a:r>
              <a:r>
                <a:rPr lang="en-US" altLang="ru-RU" sz="3500" dirty="0" smtClean="0"/>
                <a:t> </a:t>
              </a:r>
              <a:r>
                <a:rPr lang="ru-RU" altLang="ru-RU" sz="3500" dirty="0" smtClean="0"/>
                <a:t>к площадке. </a:t>
              </a:r>
              <a:r>
                <a:rPr lang="en-US" altLang="ru-RU" sz="3500" dirty="0" smtClean="0"/>
                <a:t>[</a:t>
              </a:r>
              <a:r>
                <a:rPr lang="ru-RU" altLang="ru-RU" sz="3500" dirty="0" smtClean="0"/>
                <a:t>Ф</a:t>
              </a:r>
              <a:r>
                <a:rPr lang="en-US" altLang="ru-RU" sz="3500" dirty="0" smtClean="0"/>
                <a:t>]</a:t>
              </a:r>
              <a:r>
                <a:rPr lang="ru-RU" altLang="ru-RU" sz="3500" dirty="0" smtClean="0"/>
                <a:t>=</a:t>
              </a:r>
              <a:r>
                <a:rPr lang="ru-RU" altLang="ru-RU" sz="3500" dirty="0" err="1" smtClean="0"/>
                <a:t>Вб</a:t>
              </a:r>
              <a:endParaRPr lang="ru-RU" altLang="ru-RU" sz="3500" dirty="0"/>
            </a:p>
          </p:txBody>
        </p:sp>
        <p:graphicFrame>
          <p:nvGraphicFramePr>
            <p:cNvPr id="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8834125"/>
                </p:ext>
              </p:extLst>
            </p:nvPr>
          </p:nvGraphicFramePr>
          <p:xfrm>
            <a:off x="3020197" y="1772816"/>
            <a:ext cx="401643" cy="56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Формула" r:id="rId3" imgW="152268" imgH="203024" progId="Equation.3">
                    <p:embed/>
                  </p:oleObj>
                </mc:Choice>
                <mc:Fallback>
                  <p:oleObj name="Формула" r:id="rId3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0197" y="1772816"/>
                          <a:ext cx="401643" cy="5612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843752"/>
                </p:ext>
              </p:extLst>
            </p:nvPr>
          </p:nvGraphicFramePr>
          <p:xfrm>
            <a:off x="7884368" y="2924944"/>
            <a:ext cx="379413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Формула" r:id="rId5" imgW="152268" imgH="203024" progId="Equation.3">
                    <p:embed/>
                  </p:oleObj>
                </mc:Choice>
                <mc:Fallback>
                  <p:oleObj name="Формула" r:id="rId5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4368" y="2924944"/>
                          <a:ext cx="379413" cy="530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0057058"/>
                </p:ext>
              </p:extLst>
            </p:nvPr>
          </p:nvGraphicFramePr>
          <p:xfrm>
            <a:off x="3779912" y="3501008"/>
            <a:ext cx="3159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Формула" r:id="rId6" imgW="126725" imgH="177415" progId="Equation.3">
                    <p:embed/>
                  </p:oleObj>
                </mc:Choice>
                <mc:Fallback>
                  <p:oleObj name="Формула" r:id="rId6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3501008"/>
                          <a:ext cx="31591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Рисунок 9" descr="Img_Mg-04-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700" y="4307681"/>
            <a:ext cx="2428875" cy="200977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21019" y="4670442"/>
            <a:ext cx="5696029" cy="1846659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 lIns="0" tIns="0" rIns="0" bIns="0">
            <a:spAutoFit/>
          </a:bodyPr>
          <a:lstStyle/>
          <a:p>
            <a:pPr marL="342900" eaLnBrk="1" hangingPunct="1">
              <a:spcBef>
                <a:spcPct val="50000"/>
              </a:spcBef>
            </a:pPr>
            <a:r>
              <a:rPr lang="ru-RU" altLang="ru-RU" sz="3000" dirty="0" smtClean="0"/>
              <a:t>Магнитный поток пропорционален числу магнитный линий, пронизывающих площадку </a:t>
            </a:r>
            <a:r>
              <a:rPr lang="en-US" altLang="ru-RU" sz="3000" dirty="0" smtClean="0"/>
              <a:t>S</a:t>
            </a:r>
            <a:endParaRPr lang="ru-RU" alt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6835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ЭЛЕКТРОМАГНИТНЫЕ   ВОЛНЫ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Электромагнитное поле </a:t>
            </a:r>
            <a:r>
              <a:rPr lang="ru-RU" dirty="0" smtClean="0"/>
              <a:t>–     </a:t>
            </a:r>
            <a:r>
              <a:rPr lang="ru-RU" dirty="0"/>
              <a:t>это </a:t>
            </a:r>
            <a:r>
              <a:rPr lang="ru-RU" b="1" dirty="0"/>
              <a:t>порождающие друг друга </a:t>
            </a:r>
            <a:r>
              <a:rPr lang="ru-RU" dirty="0"/>
              <a:t>переменные электрические и магнитные поля.</a:t>
            </a:r>
          </a:p>
          <a:p>
            <a:r>
              <a:rPr lang="ru-RU" dirty="0"/>
              <a:t>Электромагнитные волны – </a:t>
            </a:r>
            <a:r>
              <a:rPr lang="ru-RU" dirty="0" smtClean="0"/>
              <a:t>    </a:t>
            </a:r>
            <a:r>
              <a:rPr lang="ru-RU" dirty="0"/>
              <a:t>это электромагнитное поле, распространяющееся в пространстве с конечной скоростью, зависящей от свойств среды.</a:t>
            </a:r>
          </a:p>
          <a:p>
            <a:r>
              <a:rPr lang="ru-RU" dirty="0" smtClean="0"/>
              <a:t> Причём эти волны могут существовать не только в веществе, но и в вакууме. Опираясь исключительно на теоретические выводы, Максвелл определил также, что электромагнитные волны должны распространяться в вакууме со скоростью 300 000 км/с, т. е. со скоростью света (скорость света, как известно, была измерена задолго до этого).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1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Опыты Герца</a:t>
            </a:r>
          </a:p>
        </p:txBody>
      </p:sp>
      <p:sp>
        <p:nvSpPr>
          <p:cNvPr id="1024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Для получения Электромагнитных волн немецкий ученый </a:t>
            </a:r>
            <a:r>
              <a:rPr lang="ru-RU" b="1" dirty="0" smtClean="0">
                <a:hlinkClick r:id="rId2" action="ppaction://hlinksldjump"/>
              </a:rPr>
              <a:t>Генрих Герц </a:t>
            </a:r>
            <a:r>
              <a:rPr lang="ru-RU" dirty="0" smtClean="0"/>
              <a:t>использовал простое устройство, представляющее собой </a:t>
            </a:r>
            <a:r>
              <a:rPr lang="ru-RU" b="1" i="1" dirty="0" smtClean="0">
                <a:solidFill>
                  <a:srgbClr val="FF0000"/>
                </a:solidFill>
                <a:hlinkClick r:id="rId3" action="ppaction://hlinksldjump"/>
              </a:rPr>
              <a:t>открытый колебательный контур.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2" descr="C:\Documents and Settings\user\Рабочий стол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249488"/>
            <a:ext cx="4038600" cy="3227387"/>
          </a:xfrm>
        </p:spPr>
      </p:pic>
    </p:spTree>
    <p:extLst>
      <p:ext uri="{BB962C8B-B14F-4D97-AF65-F5344CB8AC3E}">
        <p14:creationId xmlns:p14="http://schemas.microsoft.com/office/powerpoint/2010/main" val="32999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Генрих Герц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немецкий физик, один из основоположников </a:t>
            </a:r>
            <a:r>
              <a:rPr lang="ru-RU" dirty="0" smtClean="0">
                <a:hlinkClick r:id="rId2" tooltip="Описание явления Классическая электродинамика"/>
              </a:rPr>
              <a:t>электродинамики</a:t>
            </a:r>
            <a:r>
              <a:rPr lang="ru-RU" dirty="0" smtClean="0"/>
              <a:t>. Экспериментально доказал (1886-89) существование электромагнитных волн и установил тождественность основных свойств электромагнитных и световых волн. Придал уравнениям </a:t>
            </a:r>
            <a:r>
              <a:rPr lang="ru-RU" dirty="0" smtClean="0">
                <a:hlinkClick r:id="rId3" tooltip="Биография физика Джеймса Клерка Максвелла"/>
              </a:rPr>
              <a:t>Джеймса Максвелла</a:t>
            </a:r>
            <a:r>
              <a:rPr lang="ru-RU" dirty="0" smtClean="0"/>
              <a:t> симметричную форму. Открыл внешний фотоэффект (1887). Построил механику, свободную от понятия силы.</a:t>
            </a:r>
            <a:endParaRPr lang="ru-RU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714500"/>
            <a:ext cx="3405187" cy="4641850"/>
          </a:xfrm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072438" y="6215063"/>
            <a:ext cx="685800" cy="428625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Открытый колебательный контур</a:t>
            </a:r>
          </a:p>
        </p:txBody>
      </p:sp>
      <p:pic>
        <p:nvPicPr>
          <p:cNvPr id="12291" name="Содержимое 5" descr="контур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375400" cy="4781550"/>
          </a:xfrm>
        </p:spPr>
      </p:pic>
    </p:spTree>
    <p:extLst>
      <p:ext uri="{BB962C8B-B14F-4D97-AF65-F5344CB8AC3E}">
        <p14:creationId xmlns:p14="http://schemas.microsoft.com/office/powerpoint/2010/main" val="15461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Электромагнитная волна представляет собой систему порождающих друг друга и распространяющихся в пространстве переменных электрического и магнитного полей.</a:t>
            </a:r>
          </a:p>
          <a:p>
            <a:r>
              <a:rPr lang="ru-RU" sz="2600" dirty="0" smtClean="0">
                <a:sym typeface="Symbol"/>
              </a:rPr>
              <a:t>=</a:t>
            </a:r>
            <a:r>
              <a:rPr lang="en-US" sz="2600" dirty="0" smtClean="0">
                <a:sym typeface="Symbol"/>
              </a:rPr>
              <a:t>T=/</a:t>
            </a:r>
          </a:p>
          <a:p>
            <a:r>
              <a:rPr lang="ru-RU" sz="2600" dirty="0" smtClean="0">
                <a:sym typeface="Symbol"/>
              </a:rPr>
              <a:t></a:t>
            </a:r>
            <a:r>
              <a:rPr lang="en-US" sz="2600" dirty="0" smtClean="0">
                <a:sym typeface="Symbol"/>
              </a:rPr>
              <a:t> - </a:t>
            </a:r>
            <a:r>
              <a:rPr lang="ru-RU" sz="2600" dirty="0" smtClean="0">
                <a:sym typeface="Symbol"/>
              </a:rPr>
              <a:t>длина волны, Т – период, </a:t>
            </a:r>
            <a:r>
              <a:rPr lang="en-US" sz="2600" dirty="0">
                <a:sym typeface="Symbol"/>
              </a:rPr>
              <a:t></a:t>
            </a:r>
          </a:p>
          <a:p>
            <a:r>
              <a:rPr lang="ru-RU" sz="2600" dirty="0" smtClean="0"/>
              <a:t> - частота</a:t>
            </a:r>
            <a:endParaRPr lang="ru-RU" sz="2600" dirty="0"/>
          </a:p>
        </p:txBody>
      </p:sp>
      <p:pic>
        <p:nvPicPr>
          <p:cNvPr id="15362" name="Picture 2" descr="2.6. Электромагнитные вол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53244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Шкала электромагнитных вол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7" y="260648"/>
            <a:ext cx="85689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4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Распределение спектра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/>
              <a:t>Радиоволны (радиочастоты), используемые в радиотехнике, занимают область, или более научно – спектр от 10 000 м (30 кГц) до 0.1 мм (3 000 ГГц).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/>
              <a:t>Это </a:t>
            </a:r>
            <a:r>
              <a:rPr lang="ru-RU" sz="2000" dirty="0" smtClean="0"/>
              <a:t>только часть обширного спектра электромагнитных волн. За радиоволнами (по убывающей длине) следуют тепловые или инфракрасные лучи.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/>
              <a:t>После </a:t>
            </a:r>
            <a:r>
              <a:rPr lang="ru-RU" sz="2000" dirty="0" smtClean="0"/>
              <a:t>них идет узкий участок волн видимого света, далее – спектр ультрафиолетовых, рентгеновских и гамма лучей – все это электромагнитные колебания одной природы, отличающиеся только длиной волны и, следовательно, частотой.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/>
              <a:t>Хотя </a:t>
            </a:r>
            <a:r>
              <a:rPr lang="ru-RU" sz="2000" dirty="0" smtClean="0"/>
              <a:t>весь спектр разбит на области, границы между ними намечены условно. Области следуют непрерывно одна за другой, переходят одна в другую, а в некоторых случаях перекрываются.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/>
              <a:t>Международными </a:t>
            </a:r>
            <a:r>
              <a:rPr lang="ru-RU" sz="2000" dirty="0" smtClean="0"/>
              <a:t>соглашениями весь спектр радиоволн, применяемых в радиосвязи, разбит на диапазоны: </a:t>
            </a:r>
            <a:br>
              <a:rPr lang="ru-RU" sz="2000" dirty="0" smtClean="0"/>
            </a:b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91540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Картинка 50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01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53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smtClean="0"/>
              <a:t>Но эти диапазоны весьма обширны и, в свою очередь, разбиты на участки, куда входят так называемые радиовещательные и телевизионные диапазоны, диапазоны для наземной и авиационной, космической и морской связи, для передачи данных и медицины, для радиолокации и радионавигации и т.д. Каждой радиослужбе выделен свой участок диапазона или фиксированные частоты. </a:t>
            </a:r>
            <a:br>
              <a:rPr lang="ru-RU" sz="2800" smtClean="0"/>
            </a:b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185659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picture_picblock_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5238"/>
            <a:ext cx="91440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явления электромагнитной индукции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14422"/>
            <a:ext cx="4857784" cy="5643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Явление электромагнитной индукции было открыто выдающимся английским физиком </a:t>
            </a:r>
            <a:r>
              <a:rPr lang="ru-RU" b="1" dirty="0" smtClean="0">
                <a:solidFill>
                  <a:srgbClr val="FF0000"/>
                </a:solidFill>
              </a:rPr>
              <a:t>М. Фарадеем </a:t>
            </a:r>
            <a:r>
              <a:rPr lang="ru-RU" dirty="0" smtClean="0"/>
              <a:t>в 1831 г. Оно заключается в возникновении электрического тока в замкнутом проводящем контуре при изменении во времени магнитного потока, пронизывающего контур.</a:t>
            </a:r>
          </a:p>
          <a:p>
            <a:endParaRPr lang="ru-RU" dirty="0"/>
          </a:p>
        </p:txBody>
      </p:sp>
      <p:pic>
        <p:nvPicPr>
          <p:cNvPr id="32770" name="Picture 2" descr="http://www.physics.ru/courses/op25part2/content/scientist/images/fara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3281681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4857760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Фарадей (</a:t>
            </a:r>
            <a:r>
              <a:rPr lang="en-US" sz="2400" b="1" dirty="0" smtClean="0">
                <a:solidFill>
                  <a:srgbClr val="FF0000"/>
                </a:solidFill>
              </a:rPr>
              <a:t>Faraday) </a:t>
            </a:r>
            <a:r>
              <a:rPr lang="ru-RU" sz="2400" b="1" dirty="0" smtClean="0">
                <a:solidFill>
                  <a:srgbClr val="FF0000"/>
                </a:solidFill>
              </a:rPr>
              <a:t>Майкл</a:t>
            </a:r>
          </a:p>
          <a:p>
            <a:pPr algn="ctr"/>
            <a:r>
              <a:rPr lang="ru-RU" sz="2400" b="1" dirty="0" smtClean="0"/>
              <a:t>(22.09</a:t>
            </a:r>
            <a:r>
              <a:rPr lang="en-US" sz="2400" b="1" dirty="0" smtClean="0"/>
              <a:t>.1791–25.</a:t>
            </a:r>
            <a:r>
              <a:rPr lang="ru-RU" sz="2400" b="1" dirty="0" smtClean="0"/>
              <a:t>08</a:t>
            </a:r>
            <a:r>
              <a:rPr lang="en-US" sz="2400" b="1" dirty="0" smtClean="0"/>
              <a:t>.1867)</a:t>
            </a:r>
            <a:endParaRPr lang="ru-RU" sz="2400" b="1" dirty="0" smtClean="0"/>
          </a:p>
          <a:p>
            <a:pPr algn="ctr"/>
            <a:r>
              <a:rPr lang="ru-RU" sz="2400" dirty="0" smtClean="0"/>
              <a:t>Английский физик и химик.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Явление электромагнитной индукции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50"/>
            <a:ext cx="4500594" cy="5357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Явление электромагнитной индукции:</a:t>
            </a:r>
          </a:p>
          <a:p>
            <a:r>
              <a:rPr lang="ru-RU" dirty="0" smtClean="0"/>
              <a:t>заключается в </a:t>
            </a:r>
            <a:r>
              <a:rPr lang="ru-RU" b="1" dirty="0" smtClean="0"/>
              <a:t>возникновении электрического тока </a:t>
            </a:r>
            <a:r>
              <a:rPr lang="ru-RU" dirty="0" smtClean="0"/>
              <a:t>в замкнутом проводящем контуре при </a:t>
            </a:r>
            <a:r>
              <a:rPr lang="ru-RU" b="1" dirty="0" smtClean="0"/>
              <a:t>изменении во времени магнитного потока</a:t>
            </a:r>
            <a:r>
              <a:rPr lang="ru-RU" dirty="0" smtClean="0"/>
              <a:t>, пронизывающего контур.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200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ая выноска 7"/>
          <p:cNvSpPr/>
          <p:nvPr/>
        </p:nvSpPr>
        <p:spPr>
          <a:xfrm>
            <a:off x="4357686" y="3500438"/>
            <a:ext cx="2000264" cy="1143008"/>
          </a:xfrm>
          <a:prstGeom prst="wedgeRectCallout">
            <a:avLst>
              <a:gd name="adj1" fmla="val 75612"/>
              <a:gd name="adj2" fmla="val 2013"/>
            </a:avLst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Переменное электрическое поле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58016" y="3571876"/>
            <a:ext cx="2000264" cy="1143008"/>
          </a:xfrm>
          <a:prstGeom prst="wedgeRectCallout">
            <a:avLst>
              <a:gd name="adj1" fmla="val 12616"/>
              <a:gd name="adj2" fmla="val 48842"/>
            </a:avLst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Переменное магнитное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поле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71590" flipH="1">
            <a:off x="5500694" y="4643446"/>
            <a:ext cx="2143140" cy="785818"/>
          </a:xfrm>
          <a:prstGeom prst="curvedUpArrow">
            <a:avLst>
              <a:gd name="adj1" fmla="val 50000"/>
              <a:gd name="adj2" fmla="val 98288"/>
              <a:gd name="adj3" fmla="val 25000"/>
            </a:avLst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3" y="5535857"/>
            <a:ext cx="5000628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b="1" dirty="0" smtClean="0"/>
              <a:t>"Я превращал магнетизм в электричество"</a:t>
            </a:r>
          </a:p>
          <a:p>
            <a:pPr algn="r"/>
            <a:r>
              <a:rPr lang="ru-RU" b="1" dirty="0" smtClean="0"/>
              <a:t>Майкл Фарадей</a:t>
            </a:r>
            <a:endParaRPr lang="ru-RU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236719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5077" y="1571612"/>
            <a:ext cx="3148924" cy="19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83056"/>
              </p:ext>
            </p:extLst>
          </p:nvPr>
        </p:nvGraphicFramePr>
        <p:xfrm>
          <a:off x="2267744" y="5949280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Объект упаковщика для оболочки" showAsIcon="1" r:id="rId6" imgW="634680" imgH="571320" progId="Package">
                  <p:embed/>
                </p:oleObj>
              </mc:Choice>
              <mc:Fallback>
                <p:oleObj name="Объект упаковщика для оболочки" showAsIcon="1" r:id="rId6" imgW="634680" imgH="571320" progId="Package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949280"/>
                        <a:ext cx="635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6578" cy="1357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 электромагнитной индукции Фарадея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8136904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При </a:t>
            </a:r>
            <a:r>
              <a:rPr lang="ru-RU" b="1" dirty="0" smtClean="0"/>
              <a:t>изменении магнитного потока </a:t>
            </a:r>
            <a:r>
              <a:rPr lang="ru-RU" dirty="0" smtClean="0"/>
              <a:t>в проводящем контуре </a:t>
            </a:r>
            <a:r>
              <a:rPr lang="ru-RU" b="1" dirty="0" smtClean="0">
                <a:solidFill>
                  <a:srgbClr val="FF0000"/>
                </a:solidFill>
              </a:rPr>
              <a:t>возникает ЭДС индукции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инд</a:t>
            </a:r>
            <a:r>
              <a:rPr lang="ru-RU" dirty="0" smtClean="0"/>
              <a:t>, равная скорости изменения магнитного потока через поверхность, ограниченную контуром, взятой со знаком минус:</a:t>
            </a:r>
          </a:p>
          <a:p>
            <a:pPr algn="just"/>
            <a:endParaRPr lang="ru-RU" sz="2400" dirty="0">
              <a:latin typeface="Arial" charset="0"/>
              <a:cs typeface="Arial" charset="0"/>
            </a:endParaRPr>
          </a:p>
          <a:p>
            <a:pPr algn="just"/>
            <a:endParaRPr lang="ru-RU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sz="2400" dirty="0" smtClean="0"/>
          </a:p>
          <a:p>
            <a:pPr>
              <a:spcBef>
                <a:spcPct val="50000"/>
              </a:spcBef>
            </a:pPr>
            <a:r>
              <a:rPr lang="ru-RU" altLang="ru-RU" sz="2400" dirty="0" smtClean="0"/>
              <a:t>Магнитный </a:t>
            </a:r>
            <a:r>
              <a:rPr lang="ru-RU" altLang="ru-RU" sz="2400" dirty="0"/>
              <a:t>поток (Ф=</a:t>
            </a:r>
            <a:r>
              <a:rPr lang="en-US" altLang="ru-RU" sz="2400" dirty="0"/>
              <a:t>BS </a:t>
            </a:r>
            <a:r>
              <a:rPr lang="en-US" altLang="ru-RU" sz="2400" dirty="0" err="1"/>
              <a:t>cos</a:t>
            </a:r>
            <a:r>
              <a:rPr lang="el-GR" altLang="ru-RU" sz="2400" dirty="0"/>
              <a:t>α</a:t>
            </a:r>
            <a:r>
              <a:rPr lang="ru-RU" altLang="ru-RU" sz="2400" dirty="0"/>
              <a:t>) будет изменяться, если: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ru-RU" altLang="ru-RU" sz="2400" dirty="0"/>
              <a:t>Изменить В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ru-RU" altLang="ru-RU" sz="2400" dirty="0"/>
              <a:t>Изменить </a:t>
            </a:r>
            <a:r>
              <a:rPr lang="en-US" altLang="ru-RU" sz="2400" dirty="0"/>
              <a:t>S</a:t>
            </a:r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ru-RU" altLang="ru-RU" sz="2400" dirty="0"/>
              <a:t>Изменить </a:t>
            </a:r>
            <a:r>
              <a:rPr lang="el-GR" altLang="ru-RU" sz="2400" dirty="0" smtClean="0"/>
              <a:t>α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62472" name="Picture 8" descr="C:\Program Files\Physicon\Open Physics 2.5 part 2\content\javagifs\63166759438568-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7713" y="-250825"/>
            <a:ext cx="95250" cy="381000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78012"/>
              </p:ext>
            </p:extLst>
          </p:nvPr>
        </p:nvGraphicFramePr>
        <p:xfrm>
          <a:off x="2411760" y="3212976"/>
          <a:ext cx="20510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Уравнение" r:id="rId4" imgW="825500" imgH="431800" progId="Equation.3">
                  <p:embed/>
                </p:oleObj>
              </mc:Choice>
              <mc:Fallback>
                <p:oleObj name="Уравнение" r:id="rId4" imgW="8255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212976"/>
                        <a:ext cx="20510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08046"/>
              </p:ext>
            </p:extLst>
          </p:nvPr>
        </p:nvGraphicFramePr>
        <p:xfrm>
          <a:off x="5436096" y="5301208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Объект упаковщика для оболочки" showAsIcon="1" r:id="rId6" imgW="634680" imgH="571320" progId="Package">
                  <p:embed/>
                </p:oleObj>
              </mc:Choice>
              <mc:Fallback>
                <p:oleObj name="Объект упаковщика для оболочки" showAsIcon="1" r:id="rId6" imgW="634680" imgH="571320" progId="Package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01208"/>
                        <a:ext cx="635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Явление электромагнитной индукции наблюдается в случаях: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714488"/>
            <a:ext cx="6500826" cy="5143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движение магнита относительно катушки (или наоборот);</a:t>
            </a:r>
          </a:p>
          <a:p>
            <a:r>
              <a:rPr lang="ru-RU" dirty="0" smtClean="0"/>
              <a:t>движение катушек относительно друг друга;</a:t>
            </a:r>
          </a:p>
          <a:p>
            <a:r>
              <a:rPr lang="ru-RU" dirty="0" smtClean="0"/>
              <a:t>изменение силы тока в цепи первой катушки</a:t>
            </a:r>
            <a:br>
              <a:rPr lang="ru-RU" dirty="0" smtClean="0"/>
            </a:br>
            <a:r>
              <a:rPr lang="ru-RU" dirty="0" smtClean="0"/>
              <a:t>( с помощью реостата или замыканием и размыканием выключателя);</a:t>
            </a:r>
          </a:p>
          <a:p>
            <a:r>
              <a:rPr lang="ru-RU" dirty="0" smtClean="0"/>
              <a:t>вращением контура в магнитном поле;</a:t>
            </a:r>
          </a:p>
          <a:p>
            <a:r>
              <a:rPr lang="ru-RU" dirty="0" smtClean="0"/>
              <a:t>вращением магнита внутри контура.</a:t>
            </a:r>
            <a:endParaRPr lang="ru-RU" dirty="0"/>
          </a:p>
        </p:txBody>
      </p:sp>
      <p:pic>
        <p:nvPicPr>
          <p:cNvPr id="37890" name="Picture 2" descr="http://class-fizika.narod.ru/9_class/3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571612"/>
            <a:ext cx="1524000" cy="1009650"/>
          </a:xfrm>
          <a:prstGeom prst="rect">
            <a:avLst/>
          </a:prstGeom>
          <a:noFill/>
        </p:spPr>
      </p:pic>
      <p:pic>
        <p:nvPicPr>
          <p:cNvPr id="37892" name="Picture 4" descr="http://class-fizika.narod.ru/9_class/33/u28_02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357430"/>
            <a:ext cx="1609725" cy="1000125"/>
          </a:xfrm>
          <a:prstGeom prst="rect">
            <a:avLst/>
          </a:prstGeom>
          <a:noFill/>
        </p:spPr>
      </p:pic>
      <p:pic>
        <p:nvPicPr>
          <p:cNvPr id="37894" name="Picture 6" descr="http://class-fizika.narod.ru/9_class/33/u28_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71876"/>
            <a:ext cx="2479279" cy="1643074"/>
          </a:xfrm>
          <a:prstGeom prst="rect">
            <a:avLst/>
          </a:prstGeom>
          <a:noFill/>
        </p:spPr>
      </p:pic>
      <p:pic>
        <p:nvPicPr>
          <p:cNvPr id="37896" name="Picture 8" descr="http://class-fizika.narod.ru/9_class/33/p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643446"/>
            <a:ext cx="1724025" cy="1323975"/>
          </a:xfrm>
          <a:prstGeom prst="rect">
            <a:avLst/>
          </a:prstGeom>
          <a:noFill/>
        </p:spPr>
      </p:pic>
      <p:pic>
        <p:nvPicPr>
          <p:cNvPr id="37898" name="Picture 10" descr="http://class-fizika.narod.ru/9_class/33/p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667375"/>
            <a:ext cx="17335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Правило Ленца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519363" y="1773238"/>
            <a:ext cx="66246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Возникающий в замкнутом контуре индукционный ток своим магнитным полем противодействует тому изменению магнитного потока, которым он вызван.</a:t>
            </a:r>
          </a:p>
        </p:txBody>
      </p:sp>
      <p:pic>
        <p:nvPicPr>
          <p:cNvPr id="31749" name="Picture 7" descr="len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81075"/>
            <a:ext cx="1944688" cy="2160588"/>
          </a:xfrm>
          <a:noFill/>
          <a:ln w="38100" cmpd="dbl">
            <a:solidFill>
              <a:schemeClr val="folHlink"/>
            </a:solidFill>
          </a:ln>
        </p:spPr>
      </p:pic>
    </p:spTree>
    <p:extLst>
      <p:ext uri="{BB962C8B-B14F-4D97-AF65-F5344CB8AC3E}">
        <p14:creationId xmlns:p14="http://schemas.microsoft.com/office/powerpoint/2010/main" val="4168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7235825" y="4149725"/>
            <a:ext cx="1773238" cy="2065338"/>
            <a:chOff x="2018" y="1253"/>
            <a:chExt cx="1117" cy="1301"/>
          </a:xfrm>
        </p:grpSpPr>
        <p:sp>
          <p:nvSpPr>
            <p:cNvPr id="32887" name="Arc 89"/>
            <p:cNvSpPr>
              <a:spLocks/>
            </p:cNvSpPr>
            <p:nvPr/>
          </p:nvSpPr>
          <p:spPr bwMode="auto">
            <a:xfrm rot="10800000">
              <a:off x="2018" y="1253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8" name="Arc 90"/>
            <p:cNvSpPr>
              <a:spLocks/>
            </p:cNvSpPr>
            <p:nvPr/>
          </p:nvSpPr>
          <p:spPr bwMode="auto">
            <a:xfrm>
              <a:off x="2064" y="2251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484438" y="4149725"/>
            <a:ext cx="1773237" cy="2065338"/>
            <a:chOff x="2018" y="1253"/>
            <a:chExt cx="1117" cy="1301"/>
          </a:xfrm>
        </p:grpSpPr>
        <p:sp>
          <p:nvSpPr>
            <p:cNvPr id="32885" name="Arc 86"/>
            <p:cNvSpPr>
              <a:spLocks/>
            </p:cNvSpPr>
            <p:nvPr/>
          </p:nvSpPr>
          <p:spPr bwMode="auto">
            <a:xfrm rot="10800000">
              <a:off x="2018" y="1253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6" name="Arc 87"/>
            <p:cNvSpPr>
              <a:spLocks/>
            </p:cNvSpPr>
            <p:nvPr/>
          </p:nvSpPr>
          <p:spPr bwMode="auto">
            <a:xfrm>
              <a:off x="2064" y="2251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7235825" y="1773238"/>
            <a:ext cx="1773238" cy="2065337"/>
            <a:chOff x="2018" y="1253"/>
            <a:chExt cx="1117" cy="1301"/>
          </a:xfrm>
        </p:grpSpPr>
        <p:sp>
          <p:nvSpPr>
            <p:cNvPr id="32883" name="Arc 83"/>
            <p:cNvSpPr>
              <a:spLocks/>
            </p:cNvSpPr>
            <p:nvPr/>
          </p:nvSpPr>
          <p:spPr bwMode="auto">
            <a:xfrm rot="10800000">
              <a:off x="2018" y="1253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4" name="Arc 84"/>
            <p:cNvSpPr>
              <a:spLocks/>
            </p:cNvSpPr>
            <p:nvPr/>
          </p:nvSpPr>
          <p:spPr bwMode="auto">
            <a:xfrm>
              <a:off x="2064" y="2251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2484438" y="1844675"/>
            <a:ext cx="1773237" cy="2065338"/>
            <a:chOff x="2018" y="1253"/>
            <a:chExt cx="1117" cy="1301"/>
          </a:xfrm>
        </p:grpSpPr>
        <p:sp>
          <p:nvSpPr>
            <p:cNvPr id="32881" name="Arc 80"/>
            <p:cNvSpPr>
              <a:spLocks/>
            </p:cNvSpPr>
            <p:nvPr/>
          </p:nvSpPr>
          <p:spPr bwMode="auto">
            <a:xfrm rot="10800000">
              <a:off x="2018" y="1253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2" name="Arc 81"/>
            <p:cNvSpPr>
              <a:spLocks/>
            </p:cNvSpPr>
            <p:nvPr/>
          </p:nvSpPr>
          <p:spPr bwMode="auto">
            <a:xfrm>
              <a:off x="2064" y="2251"/>
              <a:ext cx="1071" cy="303"/>
            </a:xfrm>
            <a:custGeom>
              <a:avLst/>
              <a:gdLst>
                <a:gd name="T0" fmla="*/ 0 w 40143"/>
                <a:gd name="T1" fmla="*/ 190 h 21600"/>
                <a:gd name="T2" fmla="*/ 1071 w 40143"/>
                <a:gd name="T3" fmla="*/ 192 h 21600"/>
                <a:gd name="T4" fmla="*/ 535 w 40143"/>
                <a:gd name="T5" fmla="*/ 303 h 21600"/>
                <a:gd name="T6" fmla="*/ 0 60000 65536"/>
                <a:gd name="T7" fmla="*/ 0 60000 65536"/>
                <a:gd name="T8" fmla="*/ 0 60000 65536"/>
                <a:gd name="T9" fmla="*/ 0 w 40143"/>
                <a:gd name="T10" fmla="*/ 0 h 21600"/>
                <a:gd name="T11" fmla="*/ 40143 w 401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43" h="21600" fill="none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</a:path>
                <a:path w="40143" h="21600" stroke="0" extrusionOk="0">
                  <a:moveTo>
                    <a:pt x="0" y="13557"/>
                  </a:moveTo>
                  <a:cubicBezTo>
                    <a:pt x="3285" y="5367"/>
                    <a:pt x="11222" y="-1"/>
                    <a:pt x="20047" y="0"/>
                  </a:cubicBezTo>
                  <a:cubicBezTo>
                    <a:pt x="28919" y="0"/>
                    <a:pt x="36890" y="5426"/>
                    <a:pt x="40143" y="13680"/>
                  </a:cubicBezTo>
                  <a:lnTo>
                    <a:pt x="20047" y="2160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4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Направление индукционного тока</a:t>
            </a:r>
            <a:endParaRPr kumimoji="1" lang="ru-RU" sz="4000" b="1" smtClean="0">
              <a:solidFill>
                <a:srgbClr val="33CC33"/>
              </a:solidFill>
            </a:endParaRPr>
          </a:p>
        </p:txBody>
      </p:sp>
      <p:grpSp>
        <p:nvGrpSpPr>
          <p:cNvPr id="32775" name="Group 8"/>
          <p:cNvGrpSpPr>
            <a:grpSpLocks/>
          </p:cNvGrpSpPr>
          <p:nvPr/>
        </p:nvGrpSpPr>
        <p:grpSpPr bwMode="auto">
          <a:xfrm rot="10800000">
            <a:off x="395288" y="2708275"/>
            <a:ext cx="2076450" cy="312738"/>
            <a:chOff x="612" y="3067"/>
            <a:chExt cx="1814" cy="227"/>
          </a:xfrm>
        </p:grpSpPr>
        <p:sp>
          <p:nvSpPr>
            <p:cNvPr id="32879" name="Rectangle 6"/>
            <p:cNvSpPr>
              <a:spLocks noChangeArrowheads="1"/>
            </p:cNvSpPr>
            <p:nvPr/>
          </p:nvSpPr>
          <p:spPr bwMode="auto">
            <a:xfrm>
              <a:off x="612" y="3067"/>
              <a:ext cx="907" cy="227"/>
            </a:xfrm>
            <a:prstGeom prst="rect">
              <a:avLst/>
            </a:prstGeom>
            <a:solidFill>
              <a:srgbClr val="230E8A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80" name="Rectangle 7"/>
            <p:cNvSpPr>
              <a:spLocks noChangeArrowheads="1"/>
            </p:cNvSpPr>
            <p:nvPr/>
          </p:nvSpPr>
          <p:spPr bwMode="auto">
            <a:xfrm>
              <a:off x="1519" y="3067"/>
              <a:ext cx="907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6" name="Group 12"/>
          <p:cNvGrpSpPr>
            <a:grpSpLocks/>
          </p:cNvGrpSpPr>
          <p:nvPr/>
        </p:nvGrpSpPr>
        <p:grpSpPr bwMode="auto">
          <a:xfrm>
            <a:off x="5219700" y="5013325"/>
            <a:ext cx="2076450" cy="312738"/>
            <a:chOff x="612" y="3067"/>
            <a:chExt cx="1814" cy="227"/>
          </a:xfrm>
        </p:grpSpPr>
        <p:sp>
          <p:nvSpPr>
            <p:cNvPr id="32877" name="Rectangle 13"/>
            <p:cNvSpPr>
              <a:spLocks noChangeArrowheads="1"/>
            </p:cNvSpPr>
            <p:nvPr/>
          </p:nvSpPr>
          <p:spPr bwMode="auto">
            <a:xfrm>
              <a:off x="612" y="3067"/>
              <a:ext cx="907" cy="227"/>
            </a:xfrm>
            <a:prstGeom prst="rect">
              <a:avLst/>
            </a:prstGeom>
            <a:solidFill>
              <a:srgbClr val="230E8A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8" name="Rectangle 14"/>
            <p:cNvSpPr>
              <a:spLocks noChangeArrowheads="1"/>
            </p:cNvSpPr>
            <p:nvPr/>
          </p:nvSpPr>
          <p:spPr bwMode="auto">
            <a:xfrm>
              <a:off x="1519" y="3067"/>
              <a:ext cx="907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7" name="Group 17"/>
          <p:cNvGrpSpPr>
            <a:grpSpLocks/>
          </p:cNvGrpSpPr>
          <p:nvPr/>
        </p:nvGrpSpPr>
        <p:grpSpPr bwMode="auto">
          <a:xfrm>
            <a:off x="395288" y="5013325"/>
            <a:ext cx="2076450" cy="312738"/>
            <a:chOff x="612" y="3067"/>
            <a:chExt cx="1814" cy="227"/>
          </a:xfrm>
        </p:grpSpPr>
        <p:sp>
          <p:nvSpPr>
            <p:cNvPr id="32875" name="Rectangle 18"/>
            <p:cNvSpPr>
              <a:spLocks noChangeArrowheads="1"/>
            </p:cNvSpPr>
            <p:nvPr/>
          </p:nvSpPr>
          <p:spPr bwMode="auto">
            <a:xfrm>
              <a:off x="612" y="3067"/>
              <a:ext cx="907" cy="227"/>
            </a:xfrm>
            <a:prstGeom prst="rect">
              <a:avLst/>
            </a:prstGeom>
            <a:solidFill>
              <a:srgbClr val="230E8A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6" name="Rectangle 19"/>
            <p:cNvSpPr>
              <a:spLocks noChangeArrowheads="1"/>
            </p:cNvSpPr>
            <p:nvPr/>
          </p:nvSpPr>
          <p:spPr bwMode="auto">
            <a:xfrm>
              <a:off x="1519" y="3067"/>
              <a:ext cx="907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8" name="Group 22"/>
          <p:cNvGrpSpPr>
            <a:grpSpLocks/>
          </p:cNvGrpSpPr>
          <p:nvPr/>
        </p:nvGrpSpPr>
        <p:grpSpPr bwMode="auto">
          <a:xfrm rot="10800000">
            <a:off x="5219700" y="2708275"/>
            <a:ext cx="2076450" cy="312738"/>
            <a:chOff x="612" y="3067"/>
            <a:chExt cx="1814" cy="227"/>
          </a:xfrm>
        </p:grpSpPr>
        <p:sp>
          <p:nvSpPr>
            <p:cNvPr id="32873" name="Rectangle 23"/>
            <p:cNvSpPr>
              <a:spLocks noChangeArrowheads="1"/>
            </p:cNvSpPr>
            <p:nvPr/>
          </p:nvSpPr>
          <p:spPr bwMode="auto">
            <a:xfrm>
              <a:off x="612" y="3067"/>
              <a:ext cx="907" cy="227"/>
            </a:xfrm>
            <a:prstGeom prst="rect">
              <a:avLst/>
            </a:prstGeom>
            <a:solidFill>
              <a:srgbClr val="230E8A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4" name="Rectangle 24"/>
            <p:cNvSpPr>
              <a:spLocks noChangeArrowheads="1"/>
            </p:cNvSpPr>
            <p:nvPr/>
          </p:nvSpPr>
          <p:spPr bwMode="auto">
            <a:xfrm>
              <a:off x="1519" y="3067"/>
              <a:ext cx="907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B0B1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9" name="Line 28"/>
          <p:cNvSpPr>
            <a:spLocks noChangeShapeType="1"/>
          </p:cNvSpPr>
          <p:nvPr/>
        </p:nvSpPr>
        <p:spPr bwMode="auto">
          <a:xfrm>
            <a:off x="900113" y="3429000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H="1">
            <a:off x="6011863" y="342900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Line 30"/>
          <p:cNvSpPr>
            <a:spLocks noChangeShapeType="1"/>
          </p:cNvSpPr>
          <p:nvPr/>
        </p:nvSpPr>
        <p:spPr bwMode="auto">
          <a:xfrm>
            <a:off x="971550" y="5589588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Line 31"/>
          <p:cNvSpPr>
            <a:spLocks noChangeShapeType="1"/>
          </p:cNvSpPr>
          <p:nvPr/>
        </p:nvSpPr>
        <p:spPr bwMode="auto">
          <a:xfrm flipH="1">
            <a:off x="6011863" y="5589588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2783" name="Group 33"/>
          <p:cNvGrpSpPr>
            <a:grpSpLocks/>
          </p:cNvGrpSpPr>
          <p:nvPr/>
        </p:nvGrpSpPr>
        <p:grpSpPr bwMode="auto">
          <a:xfrm rot="-5400000">
            <a:off x="2484438" y="4940300"/>
            <a:ext cx="1943100" cy="647700"/>
            <a:chOff x="1066" y="2160"/>
            <a:chExt cx="1360" cy="1361"/>
          </a:xfrm>
        </p:grpSpPr>
        <p:sp>
          <p:nvSpPr>
            <p:cNvPr id="32871" name="Oval 34"/>
            <p:cNvSpPr>
              <a:spLocks noChangeArrowheads="1"/>
            </p:cNvSpPr>
            <p:nvPr/>
          </p:nvSpPr>
          <p:spPr bwMode="auto">
            <a:xfrm>
              <a:off x="1066" y="2160"/>
              <a:ext cx="1360" cy="1361"/>
            </a:xfrm>
            <a:prstGeom prst="ellipse">
              <a:avLst/>
            </a:prstGeom>
            <a:noFill/>
            <a:ln w="38100">
              <a:solidFill>
                <a:srgbClr val="0B0B1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2" name="Arc 35"/>
            <p:cNvSpPr>
              <a:spLocks/>
            </p:cNvSpPr>
            <p:nvPr/>
          </p:nvSpPr>
          <p:spPr bwMode="auto">
            <a:xfrm>
              <a:off x="1066" y="2160"/>
              <a:ext cx="1347" cy="677"/>
            </a:xfrm>
            <a:custGeom>
              <a:avLst/>
              <a:gdLst>
                <a:gd name="T0" fmla="*/ 0 w 43200"/>
                <a:gd name="T1" fmla="*/ 677 h 21943"/>
                <a:gd name="T2" fmla="*/ 1347 w 43200"/>
                <a:gd name="T3" fmla="*/ 666 h 21943"/>
                <a:gd name="T4" fmla="*/ 674 w 43200"/>
                <a:gd name="T5" fmla="*/ 666 h 2194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43"/>
                <a:gd name="T11" fmla="*/ 43200 w 43200"/>
                <a:gd name="T12" fmla="*/ 21943 h 2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43" fill="none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43" stroke="0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84" name="Group 36"/>
          <p:cNvGrpSpPr>
            <a:grpSpLocks/>
          </p:cNvGrpSpPr>
          <p:nvPr/>
        </p:nvGrpSpPr>
        <p:grpSpPr bwMode="auto">
          <a:xfrm rot="-5400000">
            <a:off x="7343775" y="2673351"/>
            <a:ext cx="2016125" cy="647700"/>
            <a:chOff x="1066" y="2160"/>
            <a:chExt cx="1360" cy="1361"/>
          </a:xfrm>
        </p:grpSpPr>
        <p:sp>
          <p:nvSpPr>
            <p:cNvPr id="32869" name="Oval 37"/>
            <p:cNvSpPr>
              <a:spLocks noChangeArrowheads="1"/>
            </p:cNvSpPr>
            <p:nvPr/>
          </p:nvSpPr>
          <p:spPr bwMode="auto">
            <a:xfrm>
              <a:off x="1066" y="2160"/>
              <a:ext cx="1360" cy="1361"/>
            </a:xfrm>
            <a:prstGeom prst="ellipse">
              <a:avLst/>
            </a:prstGeom>
            <a:noFill/>
            <a:ln w="38100">
              <a:solidFill>
                <a:srgbClr val="0B0B1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70" name="Arc 38"/>
            <p:cNvSpPr>
              <a:spLocks/>
            </p:cNvSpPr>
            <p:nvPr/>
          </p:nvSpPr>
          <p:spPr bwMode="auto">
            <a:xfrm>
              <a:off x="1066" y="2160"/>
              <a:ext cx="1347" cy="677"/>
            </a:xfrm>
            <a:custGeom>
              <a:avLst/>
              <a:gdLst>
                <a:gd name="T0" fmla="*/ 0 w 43200"/>
                <a:gd name="T1" fmla="*/ 677 h 21943"/>
                <a:gd name="T2" fmla="*/ 1347 w 43200"/>
                <a:gd name="T3" fmla="*/ 666 h 21943"/>
                <a:gd name="T4" fmla="*/ 674 w 43200"/>
                <a:gd name="T5" fmla="*/ 666 h 2194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43"/>
                <a:gd name="T11" fmla="*/ 43200 w 43200"/>
                <a:gd name="T12" fmla="*/ 21943 h 2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43" fill="none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43" stroke="0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85" name="Group 39"/>
          <p:cNvGrpSpPr>
            <a:grpSpLocks/>
          </p:cNvGrpSpPr>
          <p:nvPr/>
        </p:nvGrpSpPr>
        <p:grpSpPr bwMode="auto">
          <a:xfrm rot="-5400000">
            <a:off x="2447925" y="2673351"/>
            <a:ext cx="2016125" cy="647700"/>
            <a:chOff x="1066" y="2160"/>
            <a:chExt cx="1360" cy="1361"/>
          </a:xfrm>
        </p:grpSpPr>
        <p:sp>
          <p:nvSpPr>
            <p:cNvPr id="32867" name="Oval 40"/>
            <p:cNvSpPr>
              <a:spLocks noChangeArrowheads="1"/>
            </p:cNvSpPr>
            <p:nvPr/>
          </p:nvSpPr>
          <p:spPr bwMode="auto">
            <a:xfrm>
              <a:off x="1066" y="2160"/>
              <a:ext cx="1360" cy="1361"/>
            </a:xfrm>
            <a:prstGeom prst="ellipse">
              <a:avLst/>
            </a:prstGeom>
            <a:noFill/>
            <a:ln w="38100">
              <a:solidFill>
                <a:srgbClr val="0B0B1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8" name="Arc 41"/>
            <p:cNvSpPr>
              <a:spLocks/>
            </p:cNvSpPr>
            <p:nvPr/>
          </p:nvSpPr>
          <p:spPr bwMode="auto">
            <a:xfrm>
              <a:off x="1066" y="2160"/>
              <a:ext cx="1347" cy="677"/>
            </a:xfrm>
            <a:custGeom>
              <a:avLst/>
              <a:gdLst>
                <a:gd name="T0" fmla="*/ 0 w 43200"/>
                <a:gd name="T1" fmla="*/ 677 h 21943"/>
                <a:gd name="T2" fmla="*/ 1347 w 43200"/>
                <a:gd name="T3" fmla="*/ 666 h 21943"/>
                <a:gd name="T4" fmla="*/ 674 w 43200"/>
                <a:gd name="T5" fmla="*/ 666 h 2194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43"/>
                <a:gd name="T11" fmla="*/ 43200 w 43200"/>
                <a:gd name="T12" fmla="*/ 21943 h 2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43" fill="none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43" stroke="0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86" name="Group 42"/>
          <p:cNvGrpSpPr>
            <a:grpSpLocks/>
          </p:cNvGrpSpPr>
          <p:nvPr/>
        </p:nvGrpSpPr>
        <p:grpSpPr bwMode="auto">
          <a:xfrm rot="-5400000">
            <a:off x="7380287" y="5013326"/>
            <a:ext cx="1871663" cy="576262"/>
            <a:chOff x="1066" y="2160"/>
            <a:chExt cx="1360" cy="1361"/>
          </a:xfrm>
        </p:grpSpPr>
        <p:sp>
          <p:nvSpPr>
            <p:cNvPr id="32865" name="Oval 43"/>
            <p:cNvSpPr>
              <a:spLocks noChangeArrowheads="1"/>
            </p:cNvSpPr>
            <p:nvPr/>
          </p:nvSpPr>
          <p:spPr bwMode="auto">
            <a:xfrm>
              <a:off x="1066" y="2160"/>
              <a:ext cx="1360" cy="1361"/>
            </a:xfrm>
            <a:prstGeom prst="ellipse">
              <a:avLst/>
            </a:prstGeom>
            <a:noFill/>
            <a:ln w="38100">
              <a:solidFill>
                <a:srgbClr val="0B0B1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6" name="Arc 44"/>
            <p:cNvSpPr>
              <a:spLocks/>
            </p:cNvSpPr>
            <p:nvPr/>
          </p:nvSpPr>
          <p:spPr bwMode="auto">
            <a:xfrm>
              <a:off x="1066" y="2160"/>
              <a:ext cx="1347" cy="677"/>
            </a:xfrm>
            <a:custGeom>
              <a:avLst/>
              <a:gdLst>
                <a:gd name="T0" fmla="*/ 0 w 43200"/>
                <a:gd name="T1" fmla="*/ 677 h 21943"/>
                <a:gd name="T2" fmla="*/ 1347 w 43200"/>
                <a:gd name="T3" fmla="*/ 666 h 21943"/>
                <a:gd name="T4" fmla="*/ 674 w 43200"/>
                <a:gd name="T5" fmla="*/ 666 h 2194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43"/>
                <a:gd name="T11" fmla="*/ 43200 w 43200"/>
                <a:gd name="T12" fmla="*/ 21943 h 2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43" fill="none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943" stroke="0" extrusionOk="0">
                  <a:moveTo>
                    <a:pt x="2" y="21943"/>
                  </a:moveTo>
                  <a:cubicBezTo>
                    <a:pt x="0" y="21828"/>
                    <a:pt x="0" y="2171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B0B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484438" y="1700213"/>
            <a:ext cx="1728787" cy="2211387"/>
            <a:chOff x="1565" y="1071"/>
            <a:chExt cx="1256" cy="1393"/>
          </a:xfrm>
        </p:grpSpPr>
        <p:sp>
          <p:nvSpPr>
            <p:cNvPr id="32863" name="Arc 59"/>
            <p:cNvSpPr>
              <a:spLocks/>
            </p:cNvSpPr>
            <p:nvPr/>
          </p:nvSpPr>
          <p:spPr bwMode="auto">
            <a:xfrm>
              <a:off x="1565" y="1888"/>
              <a:ext cx="1256" cy="576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368 h 21600"/>
                <a:gd name="T4" fmla="*/ 0 w 20144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4" name="Arc 60"/>
            <p:cNvSpPr>
              <a:spLocks/>
            </p:cNvSpPr>
            <p:nvPr/>
          </p:nvSpPr>
          <p:spPr bwMode="auto">
            <a:xfrm flipV="1">
              <a:off x="1565" y="1071"/>
              <a:ext cx="1256" cy="680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435 h 21600"/>
                <a:gd name="T4" fmla="*/ 0 w 20144"/>
                <a:gd name="T5" fmla="*/ 680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7235825" y="4005263"/>
            <a:ext cx="1728788" cy="2211387"/>
            <a:chOff x="1565" y="1071"/>
            <a:chExt cx="1256" cy="1393"/>
          </a:xfrm>
        </p:grpSpPr>
        <p:sp>
          <p:nvSpPr>
            <p:cNvPr id="32861" name="Arc 62"/>
            <p:cNvSpPr>
              <a:spLocks/>
            </p:cNvSpPr>
            <p:nvPr/>
          </p:nvSpPr>
          <p:spPr bwMode="auto">
            <a:xfrm>
              <a:off x="1565" y="1888"/>
              <a:ext cx="1256" cy="576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368 h 21600"/>
                <a:gd name="T4" fmla="*/ 0 w 20144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2" name="Arc 63"/>
            <p:cNvSpPr>
              <a:spLocks/>
            </p:cNvSpPr>
            <p:nvPr/>
          </p:nvSpPr>
          <p:spPr bwMode="auto">
            <a:xfrm flipV="1">
              <a:off x="1565" y="1071"/>
              <a:ext cx="1256" cy="680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435 h 21600"/>
                <a:gd name="T4" fmla="*/ 0 w 20144"/>
                <a:gd name="T5" fmla="*/ 680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7235825" y="1700213"/>
            <a:ext cx="1728788" cy="2211387"/>
            <a:chOff x="1565" y="1071"/>
            <a:chExt cx="1256" cy="1393"/>
          </a:xfrm>
        </p:grpSpPr>
        <p:sp>
          <p:nvSpPr>
            <p:cNvPr id="32859" name="Arc 65"/>
            <p:cNvSpPr>
              <a:spLocks/>
            </p:cNvSpPr>
            <p:nvPr/>
          </p:nvSpPr>
          <p:spPr bwMode="auto">
            <a:xfrm>
              <a:off x="1565" y="1888"/>
              <a:ext cx="1256" cy="576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368 h 21600"/>
                <a:gd name="T4" fmla="*/ 0 w 20144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0" name="Arc 66"/>
            <p:cNvSpPr>
              <a:spLocks/>
            </p:cNvSpPr>
            <p:nvPr/>
          </p:nvSpPr>
          <p:spPr bwMode="auto">
            <a:xfrm flipV="1">
              <a:off x="1565" y="1071"/>
              <a:ext cx="1256" cy="680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435 h 21600"/>
                <a:gd name="T4" fmla="*/ 0 w 20144"/>
                <a:gd name="T5" fmla="*/ 680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2484438" y="4005263"/>
            <a:ext cx="1728787" cy="2211387"/>
            <a:chOff x="1565" y="1071"/>
            <a:chExt cx="1256" cy="1393"/>
          </a:xfrm>
        </p:grpSpPr>
        <p:sp>
          <p:nvSpPr>
            <p:cNvPr id="32857" name="Arc 68"/>
            <p:cNvSpPr>
              <a:spLocks/>
            </p:cNvSpPr>
            <p:nvPr/>
          </p:nvSpPr>
          <p:spPr bwMode="auto">
            <a:xfrm>
              <a:off x="1565" y="1888"/>
              <a:ext cx="1256" cy="576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368 h 21600"/>
                <a:gd name="T4" fmla="*/ 0 w 20144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58" name="Arc 69"/>
            <p:cNvSpPr>
              <a:spLocks/>
            </p:cNvSpPr>
            <p:nvPr/>
          </p:nvSpPr>
          <p:spPr bwMode="auto">
            <a:xfrm flipV="1">
              <a:off x="1565" y="1071"/>
              <a:ext cx="1256" cy="680"/>
            </a:xfrm>
            <a:custGeom>
              <a:avLst/>
              <a:gdLst>
                <a:gd name="T0" fmla="*/ 0 w 20144"/>
                <a:gd name="T1" fmla="*/ 0 h 21600"/>
                <a:gd name="T2" fmla="*/ 1256 w 20144"/>
                <a:gd name="T3" fmla="*/ 435 h 21600"/>
                <a:gd name="T4" fmla="*/ 0 w 20144"/>
                <a:gd name="T5" fmla="*/ 680 h 21600"/>
                <a:gd name="T6" fmla="*/ 0 60000 65536"/>
                <a:gd name="T7" fmla="*/ 0 60000 65536"/>
                <a:gd name="T8" fmla="*/ 0 60000 65536"/>
                <a:gd name="T9" fmla="*/ 0 w 20144"/>
                <a:gd name="T10" fmla="*/ 0 h 21600"/>
                <a:gd name="T11" fmla="*/ 20144 w 201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44" h="21600" fill="none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</a:path>
                <a:path w="20144" h="21600" stroke="0" extrusionOk="0">
                  <a:moveTo>
                    <a:pt x="-1" y="0"/>
                  </a:moveTo>
                  <a:cubicBezTo>
                    <a:pt x="8920" y="0"/>
                    <a:pt x="16924" y="5484"/>
                    <a:pt x="20144" y="1380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2555875" y="2781300"/>
            <a:ext cx="215900" cy="215900"/>
            <a:chOff x="1610" y="1752"/>
            <a:chExt cx="136" cy="136"/>
          </a:xfrm>
        </p:grpSpPr>
        <p:sp>
          <p:nvSpPr>
            <p:cNvPr id="32855" name="Line 70"/>
            <p:cNvSpPr>
              <a:spLocks noChangeShapeType="1"/>
            </p:cNvSpPr>
            <p:nvPr/>
          </p:nvSpPr>
          <p:spPr bwMode="auto">
            <a:xfrm>
              <a:off x="1610" y="1752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6" name="Line 71"/>
            <p:cNvSpPr>
              <a:spLocks noChangeShapeType="1"/>
            </p:cNvSpPr>
            <p:nvPr/>
          </p:nvSpPr>
          <p:spPr bwMode="auto">
            <a:xfrm>
              <a:off x="1610" y="1888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"/>
          <p:cNvGrpSpPr>
            <a:grpSpLocks/>
          </p:cNvGrpSpPr>
          <p:nvPr/>
        </p:nvGrpSpPr>
        <p:grpSpPr bwMode="auto">
          <a:xfrm>
            <a:off x="2555875" y="5084763"/>
            <a:ext cx="287338" cy="215900"/>
            <a:chOff x="1610" y="3203"/>
            <a:chExt cx="181" cy="136"/>
          </a:xfrm>
        </p:grpSpPr>
        <p:sp>
          <p:nvSpPr>
            <p:cNvPr id="32852" name="Line 74"/>
            <p:cNvSpPr>
              <a:spLocks noChangeShapeType="1"/>
            </p:cNvSpPr>
            <p:nvPr/>
          </p:nvSpPr>
          <p:spPr bwMode="auto">
            <a:xfrm>
              <a:off x="1791" y="320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3" name="Line 75"/>
            <p:cNvSpPr>
              <a:spLocks noChangeShapeType="1"/>
            </p:cNvSpPr>
            <p:nvPr/>
          </p:nvSpPr>
          <p:spPr bwMode="auto">
            <a:xfrm flipH="1">
              <a:off x="1655" y="3203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4" name="Line 76"/>
            <p:cNvSpPr>
              <a:spLocks noChangeShapeType="1"/>
            </p:cNvSpPr>
            <p:nvPr/>
          </p:nvSpPr>
          <p:spPr bwMode="auto">
            <a:xfrm flipH="1">
              <a:off x="1610" y="3339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46"/>
          <p:cNvGrpSpPr>
            <a:grpSpLocks/>
          </p:cNvGrpSpPr>
          <p:nvPr/>
        </p:nvGrpSpPr>
        <p:grpSpPr bwMode="auto">
          <a:xfrm>
            <a:off x="7380288" y="5084763"/>
            <a:ext cx="215900" cy="215900"/>
            <a:chOff x="4649" y="3203"/>
            <a:chExt cx="136" cy="136"/>
          </a:xfrm>
        </p:grpSpPr>
        <p:sp>
          <p:nvSpPr>
            <p:cNvPr id="32850" name="Line 77"/>
            <p:cNvSpPr>
              <a:spLocks noChangeShapeType="1"/>
            </p:cNvSpPr>
            <p:nvPr/>
          </p:nvSpPr>
          <p:spPr bwMode="auto">
            <a:xfrm flipH="1">
              <a:off x="4649" y="3203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1" name="Line 78"/>
            <p:cNvSpPr>
              <a:spLocks noChangeShapeType="1"/>
            </p:cNvSpPr>
            <p:nvPr/>
          </p:nvSpPr>
          <p:spPr bwMode="auto">
            <a:xfrm flipH="1">
              <a:off x="4649" y="3339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2187" name="Line 91"/>
          <p:cNvSpPr>
            <a:spLocks noChangeShapeType="1"/>
          </p:cNvSpPr>
          <p:nvPr/>
        </p:nvSpPr>
        <p:spPr bwMode="auto">
          <a:xfrm flipH="1" flipV="1">
            <a:off x="2700338" y="2205038"/>
            <a:ext cx="215900" cy="714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2188" name="Line 92"/>
          <p:cNvSpPr>
            <a:spLocks noChangeShapeType="1"/>
          </p:cNvSpPr>
          <p:nvPr/>
        </p:nvSpPr>
        <p:spPr bwMode="auto">
          <a:xfrm flipH="1" flipV="1">
            <a:off x="7235825" y="4365625"/>
            <a:ext cx="215900" cy="1428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2189" name="Line 93"/>
          <p:cNvSpPr>
            <a:spLocks noChangeShapeType="1"/>
          </p:cNvSpPr>
          <p:nvPr/>
        </p:nvSpPr>
        <p:spPr bwMode="auto">
          <a:xfrm flipH="1">
            <a:off x="2627313" y="3573463"/>
            <a:ext cx="144462" cy="714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2797" name="Line 100"/>
          <p:cNvSpPr>
            <a:spLocks noChangeShapeType="1"/>
          </p:cNvSpPr>
          <p:nvPr/>
        </p:nvSpPr>
        <p:spPr bwMode="auto">
          <a:xfrm>
            <a:off x="845978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2197" name="Line 101"/>
          <p:cNvSpPr>
            <a:spLocks noChangeShapeType="1"/>
          </p:cNvSpPr>
          <p:nvPr/>
        </p:nvSpPr>
        <p:spPr bwMode="auto">
          <a:xfrm>
            <a:off x="7740650" y="2205038"/>
            <a:ext cx="215900" cy="714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2198" name="Line 102"/>
          <p:cNvSpPr>
            <a:spLocks noChangeShapeType="1"/>
          </p:cNvSpPr>
          <p:nvPr/>
        </p:nvSpPr>
        <p:spPr bwMode="auto">
          <a:xfrm flipV="1">
            <a:off x="7667625" y="3357563"/>
            <a:ext cx="217488" cy="714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2627313" y="1700213"/>
            <a:ext cx="431800" cy="519112"/>
            <a:chOff x="249" y="1266"/>
            <a:chExt cx="278" cy="327"/>
          </a:xfrm>
        </p:grpSpPr>
        <p:sp>
          <p:nvSpPr>
            <p:cNvPr id="32848" name="Text Box 104"/>
            <p:cNvSpPr txBox="1">
              <a:spLocks noChangeArrowheads="1"/>
            </p:cNvSpPr>
            <p:nvPr/>
          </p:nvSpPr>
          <p:spPr bwMode="auto">
            <a:xfrm>
              <a:off x="249" y="126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33CC33"/>
                  </a:solidFill>
                </a:rPr>
                <a:t>В</a:t>
              </a:r>
            </a:p>
          </p:txBody>
        </p:sp>
        <p:sp>
          <p:nvSpPr>
            <p:cNvPr id="32849" name="Line 107"/>
            <p:cNvSpPr>
              <a:spLocks noChangeShapeType="1"/>
            </p:cNvSpPr>
            <p:nvPr/>
          </p:nvSpPr>
          <p:spPr bwMode="auto">
            <a:xfrm>
              <a:off x="295" y="1298"/>
              <a:ext cx="18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4"/>
          <p:cNvGrpSpPr>
            <a:grpSpLocks/>
          </p:cNvGrpSpPr>
          <p:nvPr/>
        </p:nvGrpSpPr>
        <p:grpSpPr bwMode="auto">
          <a:xfrm>
            <a:off x="3708400" y="4005263"/>
            <a:ext cx="441325" cy="576262"/>
            <a:chOff x="2336" y="2523"/>
            <a:chExt cx="278" cy="363"/>
          </a:xfrm>
        </p:grpSpPr>
        <p:sp>
          <p:nvSpPr>
            <p:cNvPr id="32843" name="Line 96"/>
            <p:cNvSpPr>
              <a:spLocks noChangeShapeType="1"/>
            </p:cNvSpPr>
            <p:nvPr/>
          </p:nvSpPr>
          <p:spPr bwMode="auto">
            <a:xfrm>
              <a:off x="2426" y="28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4" name="Line 99"/>
            <p:cNvSpPr>
              <a:spLocks noChangeShapeType="1"/>
            </p:cNvSpPr>
            <p:nvPr/>
          </p:nvSpPr>
          <p:spPr bwMode="auto">
            <a:xfrm flipV="1">
              <a:off x="2336" y="2840"/>
              <a:ext cx="136" cy="4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45" name="Group 109"/>
            <p:cNvGrpSpPr>
              <a:grpSpLocks/>
            </p:cNvGrpSpPr>
            <p:nvPr/>
          </p:nvGrpSpPr>
          <p:grpSpPr bwMode="auto">
            <a:xfrm>
              <a:off x="2336" y="2523"/>
              <a:ext cx="278" cy="327"/>
              <a:chOff x="249" y="1266"/>
              <a:chExt cx="278" cy="327"/>
            </a:xfrm>
          </p:grpSpPr>
          <p:sp>
            <p:nvSpPr>
              <p:cNvPr id="32846" name="Text Box 110"/>
              <p:cNvSpPr txBox="1">
                <a:spLocks noChangeArrowheads="1"/>
              </p:cNvSpPr>
              <p:nvPr/>
            </p:nvSpPr>
            <p:spPr bwMode="auto">
              <a:xfrm>
                <a:off x="249" y="1266"/>
                <a:ext cx="2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33CC33"/>
                    </a:solidFill>
                  </a:rPr>
                  <a:t>В</a:t>
                </a:r>
              </a:p>
            </p:txBody>
          </p:sp>
          <p:sp>
            <p:nvSpPr>
              <p:cNvPr id="32847" name="Line 111"/>
              <p:cNvSpPr>
                <a:spLocks noChangeShapeType="1"/>
              </p:cNvSpPr>
              <p:nvPr/>
            </p:nvSpPr>
            <p:spPr bwMode="auto">
              <a:xfrm>
                <a:off x="295" y="1298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147"/>
          <p:cNvGrpSpPr>
            <a:grpSpLocks/>
          </p:cNvGrpSpPr>
          <p:nvPr/>
        </p:nvGrpSpPr>
        <p:grpSpPr bwMode="auto">
          <a:xfrm>
            <a:off x="7380288" y="5805488"/>
            <a:ext cx="657225" cy="590550"/>
            <a:chOff x="4649" y="3657"/>
            <a:chExt cx="414" cy="372"/>
          </a:xfrm>
        </p:grpSpPr>
        <p:sp>
          <p:nvSpPr>
            <p:cNvPr id="32839" name="Line 94"/>
            <p:cNvSpPr>
              <a:spLocks noChangeShapeType="1"/>
            </p:cNvSpPr>
            <p:nvPr/>
          </p:nvSpPr>
          <p:spPr bwMode="auto">
            <a:xfrm flipH="1">
              <a:off x="4649" y="3657"/>
              <a:ext cx="181" cy="9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40" name="Group 112"/>
            <p:cNvGrpSpPr>
              <a:grpSpLocks/>
            </p:cNvGrpSpPr>
            <p:nvPr/>
          </p:nvGrpSpPr>
          <p:grpSpPr bwMode="auto">
            <a:xfrm>
              <a:off x="4785" y="3702"/>
              <a:ext cx="278" cy="327"/>
              <a:chOff x="249" y="1266"/>
              <a:chExt cx="278" cy="327"/>
            </a:xfrm>
          </p:grpSpPr>
          <p:sp>
            <p:nvSpPr>
              <p:cNvPr id="32841" name="Text Box 113"/>
              <p:cNvSpPr txBox="1">
                <a:spLocks noChangeArrowheads="1"/>
              </p:cNvSpPr>
              <p:nvPr/>
            </p:nvSpPr>
            <p:spPr bwMode="auto">
              <a:xfrm>
                <a:off x="249" y="1266"/>
                <a:ext cx="2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33CC33"/>
                    </a:solidFill>
                  </a:rPr>
                  <a:t>В</a:t>
                </a:r>
              </a:p>
            </p:txBody>
          </p:sp>
          <p:sp>
            <p:nvSpPr>
              <p:cNvPr id="32842" name="Line 114"/>
              <p:cNvSpPr>
                <a:spLocks noChangeShapeType="1"/>
              </p:cNvSpPr>
              <p:nvPr/>
            </p:nvSpPr>
            <p:spPr bwMode="auto">
              <a:xfrm>
                <a:off x="295" y="1298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8459788" y="1484313"/>
            <a:ext cx="441325" cy="519112"/>
            <a:chOff x="249" y="1266"/>
            <a:chExt cx="278" cy="327"/>
          </a:xfrm>
        </p:grpSpPr>
        <p:sp>
          <p:nvSpPr>
            <p:cNvPr id="32837" name="Text Box 116"/>
            <p:cNvSpPr txBox="1">
              <a:spLocks noChangeArrowheads="1"/>
            </p:cNvSpPr>
            <p:nvPr/>
          </p:nvSpPr>
          <p:spPr bwMode="auto">
            <a:xfrm>
              <a:off x="249" y="126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33CC33"/>
                  </a:solidFill>
                </a:rPr>
                <a:t>В</a:t>
              </a:r>
            </a:p>
          </p:txBody>
        </p:sp>
        <p:sp>
          <p:nvSpPr>
            <p:cNvPr id="32838" name="Line 117"/>
            <p:cNvSpPr>
              <a:spLocks noChangeShapeType="1"/>
            </p:cNvSpPr>
            <p:nvPr/>
          </p:nvSpPr>
          <p:spPr bwMode="auto">
            <a:xfrm>
              <a:off x="295" y="1298"/>
              <a:ext cx="18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41"/>
          <p:cNvGrpSpPr>
            <a:grpSpLocks/>
          </p:cNvGrpSpPr>
          <p:nvPr/>
        </p:nvGrpSpPr>
        <p:grpSpPr bwMode="auto">
          <a:xfrm>
            <a:off x="7164388" y="2205038"/>
            <a:ext cx="598487" cy="792162"/>
            <a:chOff x="4513" y="1389"/>
            <a:chExt cx="377" cy="499"/>
          </a:xfrm>
        </p:grpSpPr>
        <p:sp>
          <p:nvSpPr>
            <p:cNvPr id="32831" name="Line 72"/>
            <p:cNvSpPr>
              <a:spLocks noChangeShapeType="1"/>
            </p:cNvSpPr>
            <p:nvPr/>
          </p:nvSpPr>
          <p:spPr bwMode="auto">
            <a:xfrm>
              <a:off x="4649" y="1752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2" name="Line 73"/>
            <p:cNvSpPr>
              <a:spLocks noChangeShapeType="1"/>
            </p:cNvSpPr>
            <p:nvPr/>
          </p:nvSpPr>
          <p:spPr bwMode="auto">
            <a:xfrm>
              <a:off x="4649" y="1888"/>
              <a:ext cx="1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33" name="Group 122"/>
            <p:cNvGrpSpPr>
              <a:grpSpLocks/>
            </p:cNvGrpSpPr>
            <p:nvPr/>
          </p:nvGrpSpPr>
          <p:grpSpPr bwMode="auto">
            <a:xfrm>
              <a:off x="4513" y="1389"/>
              <a:ext cx="377" cy="327"/>
              <a:chOff x="567" y="1207"/>
              <a:chExt cx="377" cy="327"/>
            </a:xfrm>
          </p:grpSpPr>
          <p:sp>
            <p:nvSpPr>
              <p:cNvPr id="32834" name="Text Box 119"/>
              <p:cNvSpPr txBox="1">
                <a:spLocks noChangeArrowheads="1"/>
              </p:cNvSpPr>
              <p:nvPr/>
            </p:nvSpPr>
            <p:spPr bwMode="auto">
              <a:xfrm>
                <a:off x="567" y="1207"/>
                <a:ext cx="2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chemeClr val="tx2"/>
                    </a:solidFill>
                  </a:rPr>
                  <a:t>В</a:t>
                </a:r>
              </a:p>
            </p:txBody>
          </p:sp>
          <p:sp>
            <p:nvSpPr>
              <p:cNvPr id="32835" name="Line 120"/>
              <p:cNvSpPr>
                <a:spLocks noChangeShapeType="1"/>
              </p:cNvSpPr>
              <p:nvPr/>
            </p:nvSpPr>
            <p:spPr bwMode="auto">
              <a:xfrm>
                <a:off x="620" y="1239"/>
                <a:ext cx="2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6" name="Text Box 121"/>
              <p:cNvSpPr txBox="1">
                <a:spLocks noChangeArrowheads="1"/>
              </p:cNvSpPr>
              <p:nvPr/>
            </p:nvSpPr>
            <p:spPr bwMode="auto">
              <a:xfrm>
                <a:off x="748" y="129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>
                    <a:solidFill>
                      <a:schemeClr val="tx2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9" name="Group 123"/>
          <p:cNvGrpSpPr>
            <a:grpSpLocks/>
          </p:cNvGrpSpPr>
          <p:nvPr/>
        </p:nvGrpSpPr>
        <p:grpSpPr bwMode="auto">
          <a:xfrm>
            <a:off x="3779838" y="2781300"/>
            <a:ext cx="598487" cy="519113"/>
            <a:chOff x="567" y="1207"/>
            <a:chExt cx="377" cy="327"/>
          </a:xfrm>
        </p:grpSpPr>
        <p:sp>
          <p:nvSpPr>
            <p:cNvPr id="32828" name="Text Box 124"/>
            <p:cNvSpPr txBox="1">
              <a:spLocks noChangeArrowheads="1"/>
            </p:cNvSpPr>
            <p:nvPr/>
          </p:nvSpPr>
          <p:spPr bwMode="auto">
            <a:xfrm>
              <a:off x="567" y="1207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</a:rPr>
                <a:t>В</a:t>
              </a:r>
            </a:p>
          </p:txBody>
        </p:sp>
        <p:sp>
          <p:nvSpPr>
            <p:cNvPr id="32829" name="Line 125"/>
            <p:cNvSpPr>
              <a:spLocks noChangeShapeType="1"/>
            </p:cNvSpPr>
            <p:nvPr/>
          </p:nvSpPr>
          <p:spPr bwMode="auto">
            <a:xfrm>
              <a:off x="620" y="1239"/>
              <a:ext cx="20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0" name="Text Box 126"/>
            <p:cNvSpPr txBox="1">
              <a:spLocks noChangeArrowheads="1"/>
            </p:cNvSpPr>
            <p:nvPr/>
          </p:nvSpPr>
          <p:spPr bwMode="auto">
            <a:xfrm>
              <a:off x="748" y="129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tx2"/>
                  </a:solidFill>
                </a:rPr>
                <a:t>0</a:t>
              </a:r>
            </a:p>
          </p:txBody>
        </p:sp>
      </p:grpSp>
      <p:grpSp>
        <p:nvGrpSpPr>
          <p:cNvPr id="30" name="Group 127"/>
          <p:cNvGrpSpPr>
            <a:grpSpLocks/>
          </p:cNvGrpSpPr>
          <p:nvPr/>
        </p:nvGrpSpPr>
        <p:grpSpPr bwMode="auto">
          <a:xfrm>
            <a:off x="3779838" y="5157788"/>
            <a:ext cx="598487" cy="519112"/>
            <a:chOff x="567" y="1207"/>
            <a:chExt cx="377" cy="327"/>
          </a:xfrm>
        </p:grpSpPr>
        <p:sp>
          <p:nvSpPr>
            <p:cNvPr id="32825" name="Text Box 128"/>
            <p:cNvSpPr txBox="1">
              <a:spLocks noChangeArrowheads="1"/>
            </p:cNvSpPr>
            <p:nvPr/>
          </p:nvSpPr>
          <p:spPr bwMode="auto">
            <a:xfrm>
              <a:off x="567" y="1207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</a:rPr>
                <a:t>В</a:t>
              </a:r>
            </a:p>
          </p:txBody>
        </p:sp>
        <p:sp>
          <p:nvSpPr>
            <p:cNvPr id="32826" name="Line 129"/>
            <p:cNvSpPr>
              <a:spLocks noChangeShapeType="1"/>
            </p:cNvSpPr>
            <p:nvPr/>
          </p:nvSpPr>
          <p:spPr bwMode="auto">
            <a:xfrm>
              <a:off x="620" y="1239"/>
              <a:ext cx="20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7" name="Text Box 130"/>
            <p:cNvSpPr txBox="1">
              <a:spLocks noChangeArrowheads="1"/>
            </p:cNvSpPr>
            <p:nvPr/>
          </p:nvSpPr>
          <p:spPr bwMode="auto">
            <a:xfrm>
              <a:off x="748" y="129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tx2"/>
                  </a:solidFill>
                </a:rPr>
                <a:t>0</a:t>
              </a:r>
            </a:p>
          </p:txBody>
        </p:sp>
      </p:grpSp>
      <p:grpSp>
        <p:nvGrpSpPr>
          <p:cNvPr id="31" name="Group 131"/>
          <p:cNvGrpSpPr>
            <a:grpSpLocks/>
          </p:cNvGrpSpPr>
          <p:nvPr/>
        </p:nvGrpSpPr>
        <p:grpSpPr bwMode="auto">
          <a:xfrm>
            <a:off x="7019925" y="4508500"/>
            <a:ext cx="598488" cy="519113"/>
            <a:chOff x="567" y="1207"/>
            <a:chExt cx="377" cy="327"/>
          </a:xfrm>
        </p:grpSpPr>
        <p:sp>
          <p:nvSpPr>
            <p:cNvPr id="32822" name="Text Box 132"/>
            <p:cNvSpPr txBox="1">
              <a:spLocks noChangeArrowheads="1"/>
            </p:cNvSpPr>
            <p:nvPr/>
          </p:nvSpPr>
          <p:spPr bwMode="auto">
            <a:xfrm>
              <a:off x="567" y="1207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</a:rPr>
                <a:t>В</a:t>
              </a:r>
            </a:p>
          </p:txBody>
        </p:sp>
        <p:sp>
          <p:nvSpPr>
            <p:cNvPr id="32823" name="Line 133"/>
            <p:cNvSpPr>
              <a:spLocks noChangeShapeType="1"/>
            </p:cNvSpPr>
            <p:nvPr/>
          </p:nvSpPr>
          <p:spPr bwMode="auto">
            <a:xfrm>
              <a:off x="620" y="1239"/>
              <a:ext cx="20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4" name="Text Box 134"/>
            <p:cNvSpPr txBox="1">
              <a:spLocks noChangeArrowheads="1"/>
            </p:cNvSpPr>
            <p:nvPr/>
          </p:nvSpPr>
          <p:spPr bwMode="auto">
            <a:xfrm>
              <a:off x="748" y="129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tx2"/>
                  </a:solidFill>
                </a:rPr>
                <a:t>0</a:t>
              </a:r>
            </a:p>
          </p:txBody>
        </p:sp>
      </p:grpSp>
      <p:grpSp>
        <p:nvGrpSpPr>
          <p:cNvPr id="132160" name="Group 140"/>
          <p:cNvGrpSpPr>
            <a:grpSpLocks/>
          </p:cNvGrpSpPr>
          <p:nvPr/>
        </p:nvGrpSpPr>
        <p:grpSpPr bwMode="auto">
          <a:xfrm>
            <a:off x="3132138" y="2708275"/>
            <a:ext cx="466725" cy="641350"/>
            <a:chOff x="1973" y="1706"/>
            <a:chExt cx="294" cy="404"/>
          </a:xfrm>
        </p:grpSpPr>
        <p:sp>
          <p:nvSpPr>
            <p:cNvPr id="32820" name="Line 45"/>
            <p:cNvSpPr>
              <a:spLocks noChangeShapeType="1"/>
            </p:cNvSpPr>
            <p:nvPr/>
          </p:nvSpPr>
          <p:spPr bwMode="auto">
            <a:xfrm flipV="1">
              <a:off x="1973" y="1752"/>
              <a:ext cx="0" cy="317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1" name="Text Box 135"/>
            <p:cNvSpPr txBox="1">
              <a:spLocks noChangeArrowheads="1"/>
            </p:cNvSpPr>
            <p:nvPr/>
          </p:nvSpPr>
          <p:spPr bwMode="auto">
            <a:xfrm>
              <a:off x="2018" y="1706"/>
              <a:ext cx="2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</a:rPr>
                <a:t>I</a:t>
              </a:r>
              <a:r>
                <a:rPr lang="en-US" sz="24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2163" name="Group 142"/>
          <p:cNvGrpSpPr>
            <a:grpSpLocks/>
          </p:cNvGrpSpPr>
          <p:nvPr/>
        </p:nvGrpSpPr>
        <p:grpSpPr bwMode="auto">
          <a:xfrm>
            <a:off x="8027988" y="2565400"/>
            <a:ext cx="468312" cy="647700"/>
            <a:chOff x="5057" y="1616"/>
            <a:chExt cx="295" cy="408"/>
          </a:xfrm>
        </p:grpSpPr>
        <p:sp>
          <p:nvSpPr>
            <p:cNvPr id="32818" name="Line 47"/>
            <p:cNvSpPr>
              <a:spLocks noChangeShapeType="1"/>
            </p:cNvSpPr>
            <p:nvPr/>
          </p:nvSpPr>
          <p:spPr bwMode="auto">
            <a:xfrm>
              <a:off x="5057" y="1706"/>
              <a:ext cx="0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9" name="Rectangle 136"/>
            <p:cNvSpPr>
              <a:spLocks noChangeArrowheads="1"/>
            </p:cNvSpPr>
            <p:nvPr/>
          </p:nvSpPr>
          <p:spPr bwMode="auto">
            <a:xfrm>
              <a:off x="5103" y="1616"/>
              <a:ext cx="2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</a:rPr>
                <a:t>I</a:t>
              </a:r>
              <a:r>
                <a:rPr lang="en-US" sz="24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2199" name="Line 103"/>
          <p:cNvSpPr>
            <a:spLocks noChangeShapeType="1"/>
          </p:cNvSpPr>
          <p:nvPr/>
        </p:nvSpPr>
        <p:spPr bwMode="auto">
          <a:xfrm>
            <a:off x="3492500" y="5734050"/>
            <a:ext cx="142875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32175" name="Group 149"/>
          <p:cNvGrpSpPr>
            <a:grpSpLocks/>
          </p:cNvGrpSpPr>
          <p:nvPr/>
        </p:nvGrpSpPr>
        <p:grpSpPr bwMode="auto">
          <a:xfrm>
            <a:off x="3132138" y="4868863"/>
            <a:ext cx="466725" cy="649287"/>
            <a:chOff x="1973" y="3067"/>
            <a:chExt cx="294" cy="409"/>
          </a:xfrm>
        </p:grpSpPr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1973" y="3158"/>
              <a:ext cx="0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7" name="Rectangle 137"/>
            <p:cNvSpPr>
              <a:spLocks noChangeArrowheads="1"/>
            </p:cNvSpPr>
            <p:nvPr/>
          </p:nvSpPr>
          <p:spPr bwMode="auto">
            <a:xfrm>
              <a:off x="2018" y="3067"/>
              <a:ext cx="2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</a:rPr>
                <a:t>I</a:t>
              </a:r>
              <a:r>
                <a:rPr lang="en-US" sz="24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2178" name="Group 148"/>
          <p:cNvGrpSpPr>
            <a:grpSpLocks/>
          </p:cNvGrpSpPr>
          <p:nvPr/>
        </p:nvGrpSpPr>
        <p:grpSpPr bwMode="auto">
          <a:xfrm>
            <a:off x="8027988" y="4868863"/>
            <a:ext cx="468312" cy="641350"/>
            <a:chOff x="5057" y="3067"/>
            <a:chExt cx="295" cy="404"/>
          </a:xfrm>
        </p:grpSpPr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 flipV="1">
              <a:off x="5057" y="3113"/>
              <a:ext cx="0" cy="317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Rectangle 138"/>
            <p:cNvSpPr>
              <a:spLocks noChangeArrowheads="1"/>
            </p:cNvSpPr>
            <p:nvPr/>
          </p:nvSpPr>
          <p:spPr bwMode="auto">
            <a:xfrm>
              <a:off x="5103" y="3067"/>
              <a:ext cx="2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</a:rPr>
                <a:t>I</a:t>
              </a:r>
              <a:r>
                <a:rPr lang="en-US" sz="24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813" name="AutoShape 15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27988" y="6453188"/>
            <a:ext cx="863600" cy="260350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30175 h 21600"/>
              <a:gd name="T4" fmla="*/ 647700 w 21600"/>
              <a:gd name="T5" fmla="*/ 260350 h 21600"/>
              <a:gd name="T6" fmla="*/ 863600 w 21600"/>
              <a:gd name="T7" fmla="*/ 1301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87" grpId="0" animBg="1"/>
      <p:bldP spid="132188" grpId="0" animBg="1"/>
      <p:bldP spid="132189" grpId="0" animBg="1"/>
      <p:bldP spid="132197" grpId="0" animBg="1"/>
      <p:bldP spid="132198" grpId="0" animBg="1"/>
      <p:bldP spid="132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ЭДС индукции в движущихся проводниках</a:t>
            </a:r>
          </a:p>
        </p:txBody>
      </p:sp>
      <p:sp>
        <p:nvSpPr>
          <p:cNvPr id="10246" name="Rectangle 1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2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248" name="Group 105"/>
          <p:cNvGrpSpPr>
            <a:grpSpLocks/>
          </p:cNvGrpSpPr>
          <p:nvPr/>
        </p:nvGrpSpPr>
        <p:grpSpPr bwMode="auto">
          <a:xfrm>
            <a:off x="466725" y="1989138"/>
            <a:ext cx="3816350" cy="2690812"/>
            <a:chOff x="2426" y="1706"/>
            <a:chExt cx="2404" cy="1695"/>
          </a:xfrm>
        </p:grpSpPr>
        <p:grpSp>
          <p:nvGrpSpPr>
            <p:cNvPr id="10271" name="Group 17"/>
            <p:cNvGrpSpPr>
              <a:grpSpLocks/>
            </p:cNvGrpSpPr>
            <p:nvPr/>
          </p:nvGrpSpPr>
          <p:grpSpPr bwMode="auto">
            <a:xfrm>
              <a:off x="3969" y="3113"/>
              <a:ext cx="255" cy="288"/>
              <a:chOff x="1098" y="2852"/>
              <a:chExt cx="255" cy="288"/>
            </a:xfrm>
          </p:grpSpPr>
          <p:sp>
            <p:nvSpPr>
              <p:cNvPr id="10351" name="Text Box 15"/>
              <p:cNvSpPr txBox="1">
                <a:spLocks noChangeArrowheads="1"/>
              </p:cNvSpPr>
              <p:nvPr/>
            </p:nvSpPr>
            <p:spPr bwMode="auto">
              <a:xfrm>
                <a:off x="1098" y="285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/>
                  <a:t>В</a:t>
                </a:r>
              </a:p>
            </p:txBody>
          </p:sp>
          <p:sp>
            <p:nvSpPr>
              <p:cNvPr id="10352" name="Line 16"/>
              <p:cNvSpPr>
                <a:spLocks noChangeShapeType="1"/>
              </p:cNvSpPr>
              <p:nvPr/>
            </p:nvSpPr>
            <p:spPr bwMode="auto">
              <a:xfrm>
                <a:off x="1156" y="2886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72" name="Group 78"/>
            <p:cNvGrpSpPr>
              <a:grpSpLocks/>
            </p:cNvGrpSpPr>
            <p:nvPr/>
          </p:nvGrpSpPr>
          <p:grpSpPr bwMode="auto">
            <a:xfrm>
              <a:off x="2426" y="1706"/>
              <a:ext cx="1497" cy="1496"/>
              <a:chOff x="2880" y="2614"/>
              <a:chExt cx="1497" cy="1496"/>
            </a:xfrm>
          </p:grpSpPr>
          <p:grpSp>
            <p:nvGrpSpPr>
              <p:cNvPr id="10299" name="Group 37"/>
              <p:cNvGrpSpPr>
                <a:grpSpLocks/>
              </p:cNvGrpSpPr>
              <p:nvPr/>
            </p:nvGrpSpPr>
            <p:grpSpPr bwMode="auto">
              <a:xfrm>
                <a:off x="2880" y="2614"/>
                <a:ext cx="1497" cy="136"/>
                <a:chOff x="2880" y="2614"/>
                <a:chExt cx="1497" cy="136"/>
              </a:xfrm>
            </p:grpSpPr>
            <p:grpSp>
              <p:nvGrpSpPr>
                <p:cNvPr id="10339" name="Group 27"/>
                <p:cNvGrpSpPr>
                  <a:grpSpLocks/>
                </p:cNvGrpSpPr>
                <p:nvPr/>
              </p:nvGrpSpPr>
              <p:grpSpPr bwMode="auto">
                <a:xfrm>
                  <a:off x="2880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4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50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40" name="Group 28"/>
                <p:cNvGrpSpPr>
                  <a:grpSpLocks/>
                </p:cNvGrpSpPr>
                <p:nvPr/>
              </p:nvGrpSpPr>
              <p:grpSpPr bwMode="auto">
                <a:xfrm>
                  <a:off x="3334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4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48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41" name="Group 31"/>
                <p:cNvGrpSpPr>
                  <a:grpSpLocks/>
                </p:cNvGrpSpPr>
                <p:nvPr/>
              </p:nvGrpSpPr>
              <p:grpSpPr bwMode="auto">
                <a:xfrm>
                  <a:off x="3787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4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46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42" name="Group 34"/>
                <p:cNvGrpSpPr>
                  <a:grpSpLocks/>
                </p:cNvGrpSpPr>
                <p:nvPr/>
              </p:nvGrpSpPr>
              <p:grpSpPr bwMode="auto">
                <a:xfrm>
                  <a:off x="4241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44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00" name="Group 38"/>
              <p:cNvGrpSpPr>
                <a:grpSpLocks/>
              </p:cNvGrpSpPr>
              <p:nvPr/>
            </p:nvGrpSpPr>
            <p:grpSpPr bwMode="auto">
              <a:xfrm>
                <a:off x="2880" y="3067"/>
                <a:ext cx="1497" cy="136"/>
                <a:chOff x="2880" y="2614"/>
                <a:chExt cx="1497" cy="136"/>
              </a:xfrm>
            </p:grpSpPr>
            <p:grpSp>
              <p:nvGrpSpPr>
                <p:cNvPr id="10327" name="Group 39"/>
                <p:cNvGrpSpPr>
                  <a:grpSpLocks/>
                </p:cNvGrpSpPr>
                <p:nvPr/>
              </p:nvGrpSpPr>
              <p:grpSpPr bwMode="auto">
                <a:xfrm>
                  <a:off x="2880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38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28" name="Group 42"/>
                <p:cNvGrpSpPr>
                  <a:grpSpLocks/>
                </p:cNvGrpSpPr>
                <p:nvPr/>
              </p:nvGrpSpPr>
              <p:grpSpPr bwMode="auto">
                <a:xfrm>
                  <a:off x="3334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3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3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29" name="Group 45"/>
                <p:cNvGrpSpPr>
                  <a:grpSpLocks/>
                </p:cNvGrpSpPr>
                <p:nvPr/>
              </p:nvGrpSpPr>
              <p:grpSpPr bwMode="auto">
                <a:xfrm>
                  <a:off x="3787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3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34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30" name="Group 48"/>
                <p:cNvGrpSpPr>
                  <a:grpSpLocks/>
                </p:cNvGrpSpPr>
                <p:nvPr/>
              </p:nvGrpSpPr>
              <p:grpSpPr bwMode="auto">
                <a:xfrm>
                  <a:off x="4241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3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3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01" name="Group 51"/>
              <p:cNvGrpSpPr>
                <a:grpSpLocks/>
              </p:cNvGrpSpPr>
              <p:nvPr/>
            </p:nvGrpSpPr>
            <p:grpSpPr bwMode="auto">
              <a:xfrm>
                <a:off x="2880" y="3521"/>
                <a:ext cx="1497" cy="136"/>
                <a:chOff x="2880" y="2614"/>
                <a:chExt cx="1497" cy="136"/>
              </a:xfrm>
            </p:grpSpPr>
            <p:grpSp>
              <p:nvGrpSpPr>
                <p:cNvPr id="10315" name="Group 52"/>
                <p:cNvGrpSpPr>
                  <a:grpSpLocks/>
                </p:cNvGrpSpPr>
                <p:nvPr/>
              </p:nvGrpSpPr>
              <p:grpSpPr bwMode="auto">
                <a:xfrm>
                  <a:off x="2880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2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26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6" name="Group 55"/>
                <p:cNvGrpSpPr>
                  <a:grpSpLocks/>
                </p:cNvGrpSpPr>
                <p:nvPr/>
              </p:nvGrpSpPr>
              <p:grpSpPr bwMode="auto">
                <a:xfrm>
                  <a:off x="3334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23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24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7" name="Group 58"/>
                <p:cNvGrpSpPr>
                  <a:grpSpLocks/>
                </p:cNvGrpSpPr>
                <p:nvPr/>
              </p:nvGrpSpPr>
              <p:grpSpPr bwMode="auto">
                <a:xfrm>
                  <a:off x="3787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2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22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8" name="Group 61"/>
                <p:cNvGrpSpPr>
                  <a:grpSpLocks/>
                </p:cNvGrpSpPr>
                <p:nvPr/>
              </p:nvGrpSpPr>
              <p:grpSpPr bwMode="auto">
                <a:xfrm>
                  <a:off x="4241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1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20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02" name="Group 65"/>
              <p:cNvGrpSpPr>
                <a:grpSpLocks/>
              </p:cNvGrpSpPr>
              <p:nvPr/>
            </p:nvGrpSpPr>
            <p:grpSpPr bwMode="auto">
              <a:xfrm>
                <a:off x="2880" y="3974"/>
                <a:ext cx="1497" cy="136"/>
                <a:chOff x="2880" y="2614"/>
                <a:chExt cx="1497" cy="136"/>
              </a:xfrm>
            </p:grpSpPr>
            <p:grpSp>
              <p:nvGrpSpPr>
                <p:cNvPr id="10303" name="Group 66"/>
                <p:cNvGrpSpPr>
                  <a:grpSpLocks/>
                </p:cNvGrpSpPr>
                <p:nvPr/>
              </p:nvGrpSpPr>
              <p:grpSpPr bwMode="auto">
                <a:xfrm>
                  <a:off x="2880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1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14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4" name="Group 69"/>
                <p:cNvGrpSpPr>
                  <a:grpSpLocks/>
                </p:cNvGrpSpPr>
                <p:nvPr/>
              </p:nvGrpSpPr>
              <p:grpSpPr bwMode="auto">
                <a:xfrm>
                  <a:off x="3334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1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12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5" name="Group 72"/>
                <p:cNvGrpSpPr>
                  <a:grpSpLocks/>
                </p:cNvGrpSpPr>
                <p:nvPr/>
              </p:nvGrpSpPr>
              <p:grpSpPr bwMode="auto">
                <a:xfrm>
                  <a:off x="3787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10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6" name="Group 75"/>
                <p:cNvGrpSpPr>
                  <a:grpSpLocks/>
                </p:cNvGrpSpPr>
                <p:nvPr/>
              </p:nvGrpSpPr>
              <p:grpSpPr bwMode="auto">
                <a:xfrm>
                  <a:off x="4241" y="2614"/>
                  <a:ext cx="136" cy="136"/>
                  <a:chOff x="2880" y="2614"/>
                  <a:chExt cx="454" cy="453"/>
                </a:xfrm>
              </p:grpSpPr>
              <p:sp>
                <p:nvSpPr>
                  <p:cNvPr id="1030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0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14"/>
                    <a:ext cx="454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273" name="Group 79"/>
            <p:cNvGrpSpPr>
              <a:grpSpLocks/>
            </p:cNvGrpSpPr>
            <p:nvPr/>
          </p:nvGrpSpPr>
          <p:grpSpPr bwMode="auto">
            <a:xfrm rot="-5400000">
              <a:off x="3560" y="2387"/>
              <a:ext cx="1497" cy="136"/>
              <a:chOff x="2880" y="2614"/>
              <a:chExt cx="1497" cy="136"/>
            </a:xfrm>
          </p:grpSpPr>
          <p:grpSp>
            <p:nvGrpSpPr>
              <p:cNvPr id="10287" name="Group 80"/>
              <p:cNvGrpSpPr>
                <a:grpSpLocks/>
              </p:cNvGrpSpPr>
              <p:nvPr/>
            </p:nvGrpSpPr>
            <p:grpSpPr bwMode="auto">
              <a:xfrm>
                <a:off x="2880" y="2614"/>
                <a:ext cx="136" cy="136"/>
                <a:chOff x="2880" y="2614"/>
                <a:chExt cx="454" cy="453"/>
              </a:xfrm>
            </p:grpSpPr>
            <p:sp>
              <p:nvSpPr>
                <p:cNvPr id="10297" name="Line 81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8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88" name="Group 83"/>
              <p:cNvGrpSpPr>
                <a:grpSpLocks/>
              </p:cNvGrpSpPr>
              <p:nvPr/>
            </p:nvGrpSpPr>
            <p:grpSpPr bwMode="auto">
              <a:xfrm>
                <a:off x="3334" y="2614"/>
                <a:ext cx="136" cy="136"/>
                <a:chOff x="2880" y="2614"/>
                <a:chExt cx="454" cy="453"/>
              </a:xfrm>
            </p:grpSpPr>
            <p:sp>
              <p:nvSpPr>
                <p:cNvPr id="10295" name="Line 84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89" name="Group 86"/>
              <p:cNvGrpSpPr>
                <a:grpSpLocks/>
              </p:cNvGrpSpPr>
              <p:nvPr/>
            </p:nvGrpSpPr>
            <p:grpSpPr bwMode="auto">
              <a:xfrm>
                <a:off x="3787" y="2614"/>
                <a:ext cx="136" cy="136"/>
                <a:chOff x="2880" y="2614"/>
                <a:chExt cx="454" cy="453"/>
              </a:xfrm>
            </p:grpSpPr>
            <p:sp>
              <p:nvSpPr>
                <p:cNvPr id="10293" name="Line 87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90" name="Group 89"/>
              <p:cNvGrpSpPr>
                <a:grpSpLocks/>
              </p:cNvGrpSpPr>
              <p:nvPr/>
            </p:nvGrpSpPr>
            <p:grpSpPr bwMode="auto">
              <a:xfrm>
                <a:off x="4241" y="2614"/>
                <a:ext cx="136" cy="136"/>
                <a:chOff x="2880" y="2614"/>
                <a:chExt cx="454" cy="453"/>
              </a:xfrm>
            </p:grpSpPr>
            <p:sp>
              <p:nvSpPr>
                <p:cNvPr id="10291" name="Line 90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274" name="Group 92"/>
            <p:cNvGrpSpPr>
              <a:grpSpLocks/>
            </p:cNvGrpSpPr>
            <p:nvPr/>
          </p:nvGrpSpPr>
          <p:grpSpPr bwMode="auto">
            <a:xfrm rot="-5400000">
              <a:off x="4013" y="2387"/>
              <a:ext cx="1497" cy="136"/>
              <a:chOff x="2880" y="2614"/>
              <a:chExt cx="1497" cy="136"/>
            </a:xfrm>
          </p:grpSpPr>
          <p:grpSp>
            <p:nvGrpSpPr>
              <p:cNvPr id="10275" name="Group 93"/>
              <p:cNvGrpSpPr>
                <a:grpSpLocks/>
              </p:cNvGrpSpPr>
              <p:nvPr/>
            </p:nvGrpSpPr>
            <p:grpSpPr bwMode="auto">
              <a:xfrm>
                <a:off x="2880" y="2614"/>
                <a:ext cx="136" cy="136"/>
                <a:chOff x="2880" y="2614"/>
                <a:chExt cx="454" cy="453"/>
              </a:xfrm>
            </p:grpSpPr>
            <p:sp>
              <p:nvSpPr>
                <p:cNvPr id="10285" name="Line 94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76" name="Group 96"/>
              <p:cNvGrpSpPr>
                <a:grpSpLocks/>
              </p:cNvGrpSpPr>
              <p:nvPr/>
            </p:nvGrpSpPr>
            <p:grpSpPr bwMode="auto">
              <a:xfrm>
                <a:off x="3334" y="2614"/>
                <a:ext cx="136" cy="136"/>
                <a:chOff x="2880" y="2614"/>
                <a:chExt cx="454" cy="453"/>
              </a:xfrm>
            </p:grpSpPr>
            <p:sp>
              <p:nvSpPr>
                <p:cNvPr id="10283" name="Line 97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4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77" name="Group 99"/>
              <p:cNvGrpSpPr>
                <a:grpSpLocks/>
              </p:cNvGrpSpPr>
              <p:nvPr/>
            </p:nvGrpSpPr>
            <p:grpSpPr bwMode="auto">
              <a:xfrm>
                <a:off x="3787" y="2614"/>
                <a:ext cx="136" cy="136"/>
                <a:chOff x="2880" y="2614"/>
                <a:chExt cx="454" cy="453"/>
              </a:xfrm>
            </p:grpSpPr>
            <p:sp>
              <p:nvSpPr>
                <p:cNvPr id="10281" name="Line 100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78" name="Group 102"/>
              <p:cNvGrpSpPr>
                <a:grpSpLocks/>
              </p:cNvGrpSpPr>
              <p:nvPr/>
            </p:nvGrpSpPr>
            <p:grpSpPr bwMode="auto">
              <a:xfrm>
                <a:off x="4241" y="2614"/>
                <a:ext cx="136" cy="136"/>
                <a:chOff x="2880" y="2614"/>
                <a:chExt cx="454" cy="453"/>
              </a:xfrm>
            </p:grpSpPr>
            <p:sp>
              <p:nvSpPr>
                <p:cNvPr id="10279" name="Line 103"/>
                <p:cNvSpPr>
                  <a:spLocks noChangeShapeType="1"/>
                </p:cNvSpPr>
                <p:nvPr/>
              </p:nvSpPr>
              <p:spPr bwMode="auto">
                <a:xfrm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880" y="2614"/>
                  <a:ext cx="454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249" name="Line 107"/>
          <p:cNvSpPr>
            <a:spLocks noChangeShapeType="1"/>
          </p:cNvSpPr>
          <p:nvPr/>
        </p:nvSpPr>
        <p:spPr bwMode="auto">
          <a:xfrm>
            <a:off x="900113" y="2422525"/>
            <a:ext cx="4103687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8"/>
          <p:cNvSpPr>
            <a:spLocks noChangeShapeType="1"/>
          </p:cNvSpPr>
          <p:nvPr/>
        </p:nvSpPr>
        <p:spPr bwMode="auto">
          <a:xfrm>
            <a:off x="900113" y="3933825"/>
            <a:ext cx="4103687" cy="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09"/>
          <p:cNvSpPr>
            <a:spLocks noChangeShapeType="1"/>
          </p:cNvSpPr>
          <p:nvPr/>
        </p:nvSpPr>
        <p:spPr bwMode="auto">
          <a:xfrm>
            <a:off x="5003800" y="2422525"/>
            <a:ext cx="0" cy="431800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Oval 110"/>
          <p:cNvSpPr>
            <a:spLocks noChangeArrowheads="1"/>
          </p:cNvSpPr>
          <p:nvPr/>
        </p:nvSpPr>
        <p:spPr bwMode="auto">
          <a:xfrm>
            <a:off x="4716463" y="2854325"/>
            <a:ext cx="576262" cy="576263"/>
          </a:xfrm>
          <a:prstGeom prst="ellips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Line 111"/>
          <p:cNvSpPr>
            <a:spLocks noChangeShapeType="1"/>
          </p:cNvSpPr>
          <p:nvPr/>
        </p:nvSpPr>
        <p:spPr bwMode="auto">
          <a:xfrm>
            <a:off x="5003800" y="3430588"/>
            <a:ext cx="0" cy="503237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6000" name="Line 112"/>
          <p:cNvSpPr>
            <a:spLocks noChangeShapeType="1"/>
          </p:cNvSpPr>
          <p:nvPr/>
        </p:nvSpPr>
        <p:spPr bwMode="auto">
          <a:xfrm flipV="1">
            <a:off x="5003800" y="2925763"/>
            <a:ext cx="0" cy="360362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001" name="Line 113"/>
          <p:cNvSpPr>
            <a:spLocks noChangeShapeType="1"/>
          </p:cNvSpPr>
          <p:nvPr/>
        </p:nvSpPr>
        <p:spPr bwMode="auto">
          <a:xfrm flipV="1">
            <a:off x="4859338" y="2997200"/>
            <a:ext cx="360362" cy="217488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65993" name="Group 119"/>
          <p:cNvGrpSpPr>
            <a:grpSpLocks/>
          </p:cNvGrpSpPr>
          <p:nvPr/>
        </p:nvGrpSpPr>
        <p:grpSpPr bwMode="auto">
          <a:xfrm>
            <a:off x="900113" y="2420938"/>
            <a:ext cx="900112" cy="1511300"/>
            <a:chOff x="567" y="1526"/>
            <a:chExt cx="567" cy="952"/>
          </a:xfrm>
        </p:grpSpPr>
        <p:sp>
          <p:nvSpPr>
            <p:cNvPr id="10268" name="Line 106"/>
            <p:cNvSpPr>
              <a:spLocks noChangeShapeType="1"/>
            </p:cNvSpPr>
            <p:nvPr/>
          </p:nvSpPr>
          <p:spPr bwMode="auto">
            <a:xfrm>
              <a:off x="567" y="1526"/>
              <a:ext cx="0" cy="952"/>
            </a:xfrm>
            <a:prstGeom prst="line">
              <a:avLst/>
            </a:prstGeom>
            <a:noFill/>
            <a:ln w="76200">
              <a:solidFill>
                <a:srgbClr val="0B0B1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69" name="Group 115"/>
            <p:cNvGrpSpPr>
              <a:grpSpLocks/>
            </p:cNvGrpSpPr>
            <p:nvPr/>
          </p:nvGrpSpPr>
          <p:grpSpPr bwMode="auto">
            <a:xfrm>
              <a:off x="567" y="1707"/>
              <a:ext cx="567" cy="318"/>
              <a:chOff x="2699" y="2160"/>
              <a:chExt cx="567" cy="318"/>
            </a:xfrm>
          </p:grpSpPr>
          <p:graphicFrame>
            <p:nvGraphicFramePr>
              <p:cNvPr id="10244" name="Object 22"/>
              <p:cNvGraphicFramePr>
                <a:graphicFrameLocks noChangeAspect="1"/>
              </p:cNvGraphicFramePr>
              <p:nvPr/>
            </p:nvGraphicFramePr>
            <p:xfrm>
              <a:off x="3016" y="2160"/>
              <a:ext cx="250" cy="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4" name="Формула" r:id="rId3" imgW="139579" imgH="177646" progId="Equation.3">
                      <p:embed/>
                    </p:oleObj>
                  </mc:Choice>
                  <mc:Fallback>
                    <p:oleObj name="Формула" r:id="rId3" imgW="139579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6" y="2160"/>
                            <a:ext cx="250" cy="3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0" name="Line 114"/>
              <p:cNvSpPr>
                <a:spLocks noChangeShapeType="1"/>
              </p:cNvSpPr>
              <p:nvPr/>
            </p:nvSpPr>
            <p:spPr bwMode="auto">
              <a:xfrm>
                <a:off x="2699" y="2478"/>
                <a:ext cx="544" cy="0"/>
              </a:xfrm>
              <a:prstGeom prst="line">
                <a:avLst/>
              </a:prstGeom>
              <a:noFill/>
              <a:ln w="38100">
                <a:solidFill>
                  <a:srgbClr val="230E8A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6006" name="Group 118"/>
          <p:cNvGrpSpPr>
            <a:grpSpLocks/>
          </p:cNvGrpSpPr>
          <p:nvPr/>
        </p:nvGrpSpPr>
        <p:grpSpPr bwMode="auto">
          <a:xfrm>
            <a:off x="611188" y="2708275"/>
            <a:ext cx="303212" cy="936625"/>
            <a:chOff x="385" y="1706"/>
            <a:chExt cx="191" cy="590"/>
          </a:xfrm>
        </p:grpSpPr>
        <p:sp>
          <p:nvSpPr>
            <p:cNvPr id="10266" name="Line 116"/>
            <p:cNvSpPr>
              <a:spLocks noChangeShapeType="1"/>
            </p:cNvSpPr>
            <p:nvPr/>
          </p:nvSpPr>
          <p:spPr bwMode="auto">
            <a:xfrm flipV="1">
              <a:off x="567" y="1706"/>
              <a:ext cx="0" cy="59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Text Box 117"/>
            <p:cNvSpPr txBox="1">
              <a:spLocks noChangeArrowheads="1"/>
            </p:cNvSpPr>
            <p:nvPr/>
          </p:nvSpPr>
          <p:spPr bwMode="auto">
            <a:xfrm>
              <a:off x="385" y="1797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8" name="Rectangle 1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" name="Line 122"/>
          <p:cNvSpPr>
            <a:spLocks noChangeShapeType="1"/>
          </p:cNvSpPr>
          <p:nvPr/>
        </p:nvSpPr>
        <p:spPr bwMode="auto">
          <a:xfrm>
            <a:off x="250825" y="2420938"/>
            <a:ext cx="0" cy="1512887"/>
          </a:xfrm>
          <a:prstGeom prst="line">
            <a:avLst/>
          </a:prstGeom>
          <a:noFill/>
          <a:ln w="38100">
            <a:solidFill>
              <a:srgbClr val="0B0B1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Text Box 123"/>
          <p:cNvSpPr txBox="1">
            <a:spLocks noChangeArrowheads="1"/>
          </p:cNvSpPr>
          <p:nvPr/>
        </p:nvSpPr>
        <p:spPr bwMode="auto">
          <a:xfrm>
            <a:off x="250825" y="2924175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B0B1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2800" b="1" i="1">
              <a:solidFill>
                <a:srgbClr val="0B0B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Rectangle 12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66007" name="Group 127"/>
          <p:cNvGrpSpPr>
            <a:grpSpLocks/>
          </p:cNvGrpSpPr>
          <p:nvPr/>
        </p:nvGrpSpPr>
        <p:grpSpPr bwMode="auto">
          <a:xfrm>
            <a:off x="323850" y="5229225"/>
            <a:ext cx="6042025" cy="1187450"/>
            <a:chOff x="158" y="3067"/>
            <a:chExt cx="3806" cy="748"/>
          </a:xfrm>
        </p:grpSpPr>
        <p:graphicFrame>
          <p:nvGraphicFramePr>
            <p:cNvPr id="10243" name="Object 124"/>
            <p:cNvGraphicFramePr>
              <a:graphicFrameLocks noChangeAspect="1"/>
            </p:cNvGraphicFramePr>
            <p:nvPr/>
          </p:nvGraphicFramePr>
          <p:xfrm>
            <a:off x="158" y="3113"/>
            <a:ext cx="27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5" name="Формула" r:id="rId5" imgW="152334" imgH="139639" progId="Equation.3">
                    <p:embed/>
                  </p:oleObj>
                </mc:Choice>
                <mc:Fallback>
                  <p:oleObj name="Формула" r:id="rId5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113"/>
                          <a:ext cx="27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5" name="Text Box 126"/>
            <p:cNvSpPr txBox="1">
              <a:spLocks noChangeArrowheads="1"/>
            </p:cNvSpPr>
            <p:nvPr/>
          </p:nvSpPr>
          <p:spPr bwMode="auto">
            <a:xfrm>
              <a:off x="567" y="3067"/>
              <a:ext cx="339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0B0B11"/>
                  </a:solidFill>
                  <a:latin typeface="Times New Roman" pitchFamily="18" charset="0"/>
                  <a:cs typeface="Times New Roman" pitchFamily="18" charset="0"/>
                </a:rPr>
                <a:t>- угол между направлением скорости проводника и вектором магнитной индукции.</a:t>
              </a:r>
            </a:p>
          </p:txBody>
        </p:sp>
      </p:grpSp>
      <p:sp>
        <p:nvSpPr>
          <p:cNvPr id="10263" name="Rectangle 129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601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34424"/>
              </p:ext>
            </p:extLst>
          </p:nvPr>
        </p:nvGraphicFramePr>
        <p:xfrm>
          <a:off x="6134100" y="3308350"/>
          <a:ext cx="22050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Формула" r:id="rId7" imgW="850680" imgH="228600" progId="Equation.3">
                  <p:embed/>
                </p:oleObj>
              </mc:Choice>
              <mc:Fallback>
                <p:oleObj name="Формула" r:id="rId7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308350"/>
                        <a:ext cx="22050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AutoShape 13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885113" y="6524625"/>
            <a:ext cx="976312" cy="127000"/>
          </a:xfrm>
          <a:prstGeom prst="chevron">
            <a:avLst>
              <a:gd name="adj" fmla="val 1921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533 L 0.25 0.0053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5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3401E-6 L 0.25208 -2.73401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66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6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00" grpId="0" animBg="1"/>
      <p:bldP spid="166000" grpId="1" animBg="1"/>
      <p:bldP spid="166001" grpId="0" animBg="1"/>
      <p:bldP spid="16600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937</Words>
  <Application>Microsoft Office PowerPoint</Application>
  <PresentationFormat>Экран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Тема Office</vt:lpstr>
      <vt:lpstr>Формула</vt:lpstr>
      <vt:lpstr>Объект упаковщика для оболочки</vt:lpstr>
      <vt:lpstr>Уравнение</vt:lpstr>
      <vt:lpstr>Microsoft Equation 3.0</vt:lpstr>
      <vt:lpstr>Электромагнитная индукция. Опыты Фарадея </vt:lpstr>
      <vt:lpstr>Презентация PowerPoint</vt:lpstr>
      <vt:lpstr>Открытие явления электромагнитной индукции</vt:lpstr>
      <vt:lpstr>Явление электромагнитной индукции </vt:lpstr>
      <vt:lpstr>Закон электромагнитной индукции Фарадея</vt:lpstr>
      <vt:lpstr> Явление электромагнитной индукции наблюдается в случаях:</vt:lpstr>
      <vt:lpstr>Правило Ленца</vt:lpstr>
      <vt:lpstr>Направление индукционного тока</vt:lpstr>
      <vt:lpstr>ЭДС индукции в движущихся проводниках</vt:lpstr>
      <vt:lpstr>Самоиндукция</vt:lpstr>
      <vt:lpstr>Взаимная индукция</vt:lpstr>
      <vt:lpstr>Применение</vt:lpstr>
      <vt:lpstr>Презентация PowerPoint</vt:lpstr>
      <vt:lpstr>Энергия магнитного поля тока</vt:lpstr>
      <vt:lpstr>Презентация PowerPoint</vt:lpstr>
      <vt:lpstr>Свободные и вынужденные колебания</vt:lpstr>
      <vt:lpstr>Колебательный контур</vt:lpstr>
      <vt:lpstr>Уравнения электромагнитных колебаний</vt:lpstr>
      <vt:lpstr>Частота и период колебаний в контуре</vt:lpstr>
      <vt:lpstr>ЭЛЕКТРОМАГНИТНЫЕ   ВОЛНЫ</vt:lpstr>
      <vt:lpstr>Опыты Герца</vt:lpstr>
      <vt:lpstr>Генрих Герц</vt:lpstr>
      <vt:lpstr>Открытый колебательный контур</vt:lpstr>
      <vt:lpstr>Презентация PowerPoint</vt:lpstr>
      <vt:lpstr>Презентация PowerPoint</vt:lpstr>
      <vt:lpstr>Распределение спектра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движение. Траектория, путь, перемещение Подготовка к ГИА</dc:title>
  <dc:creator>User-PC</dc:creator>
  <cp:lastModifiedBy>User-PC</cp:lastModifiedBy>
  <cp:revision>79</cp:revision>
  <dcterms:modified xsi:type="dcterms:W3CDTF">2021-02-01T10:58:04Z</dcterms:modified>
</cp:coreProperties>
</file>