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2C8AA-CD7C-4499-87B5-63570BBC28F1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D68B5-78C7-448C-86CA-8816011D5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80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D68B5-78C7-448C-86CA-8816011D56E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55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DD12B3D-C567-48FE-8B4F-6DC5B84038D4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B1E2156-682D-439A-B3D7-44C452BEB6C9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фотоэффект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72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699792" y="2225151"/>
            <a:ext cx="3744416" cy="1317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i="1" dirty="0"/>
              <a:t>Энергия кванта света расходуется на работу выхода и на сообщение электрону кинетической </a:t>
            </a:r>
            <a:r>
              <a:rPr lang="ru-RU" sz="2200" i="1" dirty="0" smtClean="0"/>
              <a:t>энергии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dirty="0" smtClean="0"/>
              <a:t>Теория Эйнштейна для внешнего фотоэффекта</a:t>
            </a:r>
            <a:endParaRPr lang="ru-RU" sz="2900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3014420" y="2225151"/>
            <a:ext cx="3213100" cy="1317625"/>
            <a:chOff x="2919170" y="3063501"/>
            <a:chExt cx="3213100" cy="1317625"/>
          </a:xfrm>
        </p:grpSpPr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5078170" y="3782639"/>
              <a:ext cx="1054100" cy="0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2919170" y="3063501"/>
              <a:ext cx="3187700" cy="1317625"/>
              <a:chOff x="2919170" y="3063501"/>
              <a:chExt cx="3187700" cy="1317625"/>
            </a:xfrm>
          </p:grpSpPr>
          <p:sp>
            <p:nvSpPr>
              <p:cNvPr id="6" name="Rectangle 12"/>
              <p:cNvSpPr>
                <a:spLocks noChangeArrowheads="1"/>
              </p:cNvSpPr>
              <p:nvPr/>
            </p:nvSpPr>
            <p:spPr bwMode="auto">
              <a:xfrm>
                <a:off x="5438533" y="3711201"/>
                <a:ext cx="2794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 sz="4400" dirty="0"/>
              </a:p>
            </p:txBody>
          </p:sp>
          <p:sp>
            <p:nvSpPr>
              <p:cNvPr id="7" name="Rectangle 13"/>
              <p:cNvSpPr>
                <a:spLocks noChangeArrowheads="1"/>
              </p:cNvSpPr>
              <p:nvPr/>
            </p:nvSpPr>
            <p:spPr bwMode="auto">
              <a:xfrm>
                <a:off x="5870333" y="3063501"/>
                <a:ext cx="236537" cy="427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ru-RU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ru-RU" sz="2800" b="1"/>
              </a:p>
            </p:txBody>
          </p:sp>
          <p:sp>
            <p:nvSpPr>
              <p:cNvPr id="8" name="Rectangle 14"/>
              <p:cNvSpPr>
                <a:spLocks noChangeArrowheads="1"/>
              </p:cNvSpPr>
              <p:nvPr/>
            </p:nvSpPr>
            <p:spPr bwMode="auto">
              <a:xfrm>
                <a:off x="5222633" y="3134939"/>
                <a:ext cx="6604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4400" i="1" dirty="0">
                    <a:solidFill>
                      <a:srgbClr val="000000"/>
                    </a:solidFill>
                    <a:latin typeface="Times New Roman" pitchFamily="18" charset="0"/>
                  </a:rPr>
                  <a:t>m</a:t>
                </a:r>
                <a:r>
                  <a:rPr lang="el-GR" sz="4400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υ</a:t>
                </a:r>
                <a:endParaRPr lang="el-GR" sz="4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Rectangle 15"/>
              <p:cNvSpPr>
                <a:spLocks noChangeArrowheads="1"/>
              </p:cNvSpPr>
              <p:nvPr/>
            </p:nvSpPr>
            <p:spPr bwMode="auto">
              <a:xfrm>
                <a:off x="4143133" y="3422276"/>
                <a:ext cx="315912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ru-RU" sz="4400" i="1" dirty="0">
                    <a:solidFill>
                      <a:srgbClr val="000000"/>
                    </a:solidFill>
                    <a:latin typeface="Times New Roman" pitchFamily="18" charset="0"/>
                  </a:rPr>
                  <a:t>A</a:t>
                </a:r>
                <a:endParaRPr lang="ru-RU" sz="4400" dirty="0"/>
              </a:p>
            </p:txBody>
          </p:sp>
          <p:sp>
            <p:nvSpPr>
              <p:cNvPr id="10" name="Rectangle 16"/>
              <p:cNvSpPr>
                <a:spLocks noChangeArrowheads="1"/>
              </p:cNvSpPr>
              <p:nvPr/>
            </p:nvSpPr>
            <p:spPr bwMode="auto">
              <a:xfrm>
                <a:off x="2919170" y="3422276"/>
                <a:ext cx="2794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4400" i="1" dirty="0">
                    <a:solidFill>
                      <a:srgbClr val="000000"/>
                    </a:solidFill>
                    <a:latin typeface="Times New Roman" pitchFamily="18" charset="0"/>
                  </a:rPr>
                  <a:t>h</a:t>
                </a:r>
                <a:endParaRPr lang="ru-RU" sz="4400" dirty="0"/>
              </a:p>
            </p:txBody>
          </p:sp>
          <p:sp>
            <p:nvSpPr>
              <p:cNvPr id="11" name="Rectangle 17"/>
              <p:cNvSpPr>
                <a:spLocks noChangeArrowheads="1"/>
              </p:cNvSpPr>
              <p:nvPr/>
            </p:nvSpPr>
            <p:spPr bwMode="auto">
              <a:xfrm>
                <a:off x="4646370" y="3350839"/>
                <a:ext cx="306388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4400" dirty="0">
                    <a:solidFill>
                      <a:srgbClr val="000000"/>
                    </a:solidFill>
                    <a:latin typeface="Symbol" pitchFamily="18" charset="2"/>
                  </a:rPr>
                  <a:t>+</a:t>
                </a:r>
                <a:endParaRPr lang="ru-RU" sz="4400" dirty="0"/>
              </a:p>
            </p:txBody>
          </p:sp>
          <p:sp>
            <p:nvSpPr>
              <p:cNvPr id="12" name="Rectangle 18"/>
              <p:cNvSpPr>
                <a:spLocks noChangeArrowheads="1"/>
              </p:cNvSpPr>
              <p:nvPr/>
            </p:nvSpPr>
            <p:spPr bwMode="auto">
              <a:xfrm>
                <a:off x="3709745" y="3422276"/>
                <a:ext cx="3048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ru-RU" sz="4400">
                    <a:solidFill>
                      <a:srgbClr val="000000"/>
                    </a:solidFill>
                    <a:latin typeface="Symbol" pitchFamily="18" charset="2"/>
                  </a:rPr>
                  <a:t>=</a:t>
                </a:r>
                <a:endParaRPr lang="ru-RU" sz="4400"/>
              </a:p>
            </p:txBody>
          </p:sp>
          <p:sp>
            <p:nvSpPr>
              <p:cNvPr id="13" name="Rectangle 19"/>
              <p:cNvSpPr>
                <a:spLocks noChangeArrowheads="1"/>
              </p:cNvSpPr>
              <p:nvPr/>
            </p:nvSpPr>
            <p:spPr bwMode="auto">
              <a:xfrm>
                <a:off x="3135070" y="3422276"/>
                <a:ext cx="647700" cy="669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r>
                  <a:rPr lang="ru-RU" sz="4400" i="1" dirty="0">
                    <a:solidFill>
                      <a:srgbClr val="000000"/>
                    </a:solidFill>
                    <a:latin typeface="Symbol" pitchFamily="18" charset="2"/>
                  </a:rPr>
                  <a:t>n</a:t>
                </a:r>
                <a:endParaRPr lang="ru-RU" sz="4400" dirty="0"/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755576" y="386104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Это уравнение объясняет:</a:t>
            </a:r>
          </a:p>
          <a:p>
            <a:pPr algn="just"/>
            <a:r>
              <a:rPr lang="ru-RU" dirty="0"/>
              <a:t>Интенсивность света пропорциональна числу квантов энергии в световом пучке, определяет число вырванных </a:t>
            </a:r>
            <a:r>
              <a:rPr lang="ru-RU" dirty="0" smtClean="0"/>
              <a:t>электронов </a:t>
            </a:r>
            <a:r>
              <a:rPr lang="ru-RU" b="1" u="sng" dirty="0" smtClean="0"/>
              <a:t>(1-й закон фотоэффекта). 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dirty="0"/>
              <a:t>Скорость электронов определяется только частотой света и работой выхода, т.е. зависит от типа металла и состояния поверхности, а от интенсивности света не </a:t>
            </a:r>
            <a:r>
              <a:rPr lang="ru-RU" dirty="0" smtClean="0"/>
              <a:t>зависит </a:t>
            </a:r>
            <a:r>
              <a:rPr lang="ru-RU" b="1" u="sng" dirty="0" smtClean="0"/>
              <a:t>(2-й закон фотоэффекта). 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Для того, чтобы электрон покинул металл, энергия кванта должна быть не меньше работы выхода А </a:t>
            </a:r>
            <a:r>
              <a:rPr lang="ru-RU" b="1" u="sng" dirty="0" smtClean="0"/>
              <a:t>(3-й закон фотоэффекта).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85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dirty="0" smtClean="0"/>
              <a:t>Теория Эйнштейна для внешнего фотоэффекта</a:t>
            </a:r>
            <a:endParaRPr lang="ru-RU" sz="2900" dirty="0"/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23850" y="2512375"/>
            <a:ext cx="8497888" cy="647700"/>
          </a:xfrm>
          <a:prstGeom prst="rect">
            <a:avLst/>
          </a:prstGeom>
          <a:noFill/>
          <a:ln w="9525" algn="ctr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ru-RU" sz="2400" dirty="0">
                <a:solidFill>
                  <a:schemeClr val="folHlink"/>
                </a:solidFill>
                <a:cs typeface="Arial" charset="0"/>
              </a:rPr>
              <a:t> </a:t>
            </a:r>
            <a:r>
              <a:rPr lang="ru-RU" sz="22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Минимальная частота света </a:t>
            </a:r>
            <a:r>
              <a:rPr lang="ru-RU" sz="2200" b="1" i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(максимальная длина волны) соответствует  </a:t>
            </a:r>
            <a:r>
              <a:rPr lang="en-US" sz="22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ru-RU" sz="22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 = 0</a:t>
            </a:r>
            <a:r>
              <a:rPr lang="ru-RU" sz="2200" dirty="0">
                <a:solidFill>
                  <a:schemeClr val="folHlink"/>
                </a:solidFill>
                <a:cs typeface="Arial" charset="0"/>
              </a:rPr>
              <a:t> </a:t>
            </a:r>
            <a:endParaRPr lang="en-US" sz="2200" dirty="0">
              <a:solidFill>
                <a:schemeClr val="folHlink"/>
              </a:solidFill>
              <a:cs typeface="Arial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42746"/>
              </p:ext>
            </p:extLst>
          </p:nvPr>
        </p:nvGraphicFramePr>
        <p:xfrm>
          <a:off x="1298272" y="3573016"/>
          <a:ext cx="2045509" cy="1133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Формула" r:id="rId3" imgW="711000" imgH="393480" progId="Equation.3">
                  <p:embed/>
                </p:oleObj>
              </mc:Choice>
              <mc:Fallback>
                <p:oleObj name="Формула" r:id="rId3" imgW="711000" imgH="393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272" y="3573016"/>
                        <a:ext cx="2045509" cy="11330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932883"/>
              </p:ext>
            </p:extLst>
          </p:nvPr>
        </p:nvGraphicFramePr>
        <p:xfrm>
          <a:off x="5076056" y="1355324"/>
          <a:ext cx="1780271" cy="1080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Формула" r:id="rId5" imgW="711000" imgH="431640" progId="Equation.3">
                  <p:embed/>
                </p:oleObj>
              </mc:Choice>
              <mc:Fallback>
                <p:oleObj name="Формула" r:id="rId5" imgW="711000" imgH="4316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1355324"/>
                        <a:ext cx="1780271" cy="10800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859805"/>
              </p:ext>
            </p:extLst>
          </p:nvPr>
        </p:nvGraphicFramePr>
        <p:xfrm>
          <a:off x="3995936" y="3573016"/>
          <a:ext cx="1812100" cy="108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Формула" r:id="rId7" imgW="723600" imgH="431640" progId="Equation.3">
                  <p:embed/>
                </p:oleObj>
              </mc:Choice>
              <mc:Fallback>
                <p:oleObj name="Формула" r:id="rId7" imgW="723600" imgH="43164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573016"/>
                        <a:ext cx="1812100" cy="1080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428786"/>
              </p:ext>
            </p:extLst>
          </p:nvPr>
        </p:nvGraphicFramePr>
        <p:xfrm>
          <a:off x="1457325" y="1504950"/>
          <a:ext cx="22272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Формула" r:id="rId9" imgW="774360" imgH="228600" progId="Equation.3">
                  <p:embed/>
                </p:oleObj>
              </mc:Choice>
              <mc:Fallback>
                <p:oleObj name="Формула" r:id="rId9" imgW="774360" imgH="228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1504950"/>
                        <a:ext cx="22272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748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760" y="188640"/>
            <a:ext cx="7498080" cy="7060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</a:rPr>
              <a:t>Применение фотоэффекта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7722"/>
            <a:ext cx="8466144" cy="1477144"/>
          </a:xfrm>
        </p:spPr>
        <p:txBody>
          <a:bodyPr>
            <a:normAutofit/>
          </a:bodyPr>
          <a:lstStyle/>
          <a:p>
            <a:pPr algn="just"/>
            <a:r>
              <a:rPr lang="ru-RU" sz="2200" i="1" dirty="0"/>
              <a:t>Вакуумный фотоэлемент</a:t>
            </a:r>
            <a:r>
              <a:rPr lang="ru-RU" sz="2200" dirty="0"/>
              <a:t> применяется в фотометрии для измерения силы света, яркости, освещенности, в кино для воспроизведения звука, в фототелеграфах, в управлении производственными процессами</a:t>
            </a:r>
            <a:endParaRPr lang="ru-RU" sz="2200" dirty="0"/>
          </a:p>
        </p:txBody>
      </p:sp>
      <p:pic>
        <p:nvPicPr>
          <p:cNvPr id="10242" name="Picture 2" descr="p011f245W962R8z6 768x5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348880"/>
            <a:ext cx="5875040" cy="440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108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367524" cy="219722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i="1" dirty="0"/>
              <a:t>Полупроводниковые фотоэлементы</a:t>
            </a:r>
            <a:r>
              <a:rPr lang="ru-RU" dirty="0"/>
              <a:t> используются при автоматическом управлении электрическими цепями (например, в турникетах метро), в цепях переменного тока, в качестве </a:t>
            </a:r>
            <a:r>
              <a:rPr lang="ru-RU" dirty="0" err="1"/>
              <a:t>невозобновляемых</a:t>
            </a:r>
            <a:r>
              <a:rPr lang="ru-RU" dirty="0"/>
              <a:t> источников тока в часах, микрокалькуляторах,  используются в солнечных батареях на искусственных спутниках Земли, межпланетных и орбитальных автоматических станциях.</a:t>
            </a:r>
            <a:endParaRPr lang="ru-RU" dirty="0"/>
          </a:p>
        </p:txBody>
      </p:sp>
      <p:pic>
        <p:nvPicPr>
          <p:cNvPr id="13314" name="Picture 2" descr="image12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772816"/>
            <a:ext cx="4762500" cy="462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974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5" y="116632"/>
            <a:ext cx="8539683" cy="172819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 явлением фотоэффекта связаны </a:t>
            </a:r>
            <a:r>
              <a:rPr lang="ru-RU" i="1" dirty="0"/>
              <a:t>фотохимические процессы</a:t>
            </a:r>
            <a:r>
              <a:rPr lang="ru-RU" dirty="0"/>
              <a:t>, протекающие под действием света в фотографических материалах и в живых организмах.</a:t>
            </a:r>
            <a:endParaRPr lang="ru-RU" dirty="0"/>
          </a:p>
        </p:txBody>
      </p:sp>
      <p:pic>
        <p:nvPicPr>
          <p:cNvPr id="14338" name="Picture 2" descr="Fotosinte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83233"/>
            <a:ext cx="7099523" cy="5043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668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Фотоны. Давление </a:t>
            </a:r>
            <a:r>
              <a:rPr lang="ru-RU" b="1" dirty="0" smtClean="0">
                <a:effectLst/>
              </a:rPr>
              <a:t>света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8250120" cy="525658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 результате исследования явлений, связанных с взаимодействием света и вещества (тепловое излучение и фотоэффект), физики пришли к выводу, что </a:t>
            </a:r>
            <a:r>
              <a:rPr lang="ru-RU" b="1" i="1" u="sng" dirty="0"/>
              <a:t>свет состоит из отдельных порций энергии — фотонов.</a:t>
            </a:r>
            <a:r>
              <a:rPr lang="ru-RU" dirty="0"/>
              <a:t> Излучение света, его распространение и поглощение происходит строго этими порциями.</a:t>
            </a:r>
          </a:p>
          <a:p>
            <a:pPr algn="just"/>
            <a:r>
              <a:rPr lang="ru-RU" dirty="0"/>
              <a:t>Фотоны обладают </a:t>
            </a:r>
            <a:r>
              <a:rPr lang="ru-RU" i="1" u="sng" dirty="0"/>
              <a:t>энергией</a:t>
            </a:r>
            <a:r>
              <a:rPr lang="ru-RU" u="sng" dirty="0"/>
              <a:t> и </a:t>
            </a:r>
            <a:r>
              <a:rPr lang="ru-RU" i="1" u="sng" dirty="0"/>
              <a:t>импульсом</a:t>
            </a:r>
            <a:r>
              <a:rPr lang="ru-RU" dirty="0"/>
              <a:t> и могут обмениваться ими с частицами вещества (скажем, с электронами или атомами). При этом мы говорим о столкновении фотона и частицы. При упругом столкновении фотон меняет направление движения — свет рассеивается. При неупругом столкновении фотон поглощается отдельной частицей или совокупностью частиц вещества — так происходит поглощение света. Словом, фотон ведёт себя как частица и поэтому — наряду с электроном, протоном, ней- троном и некоторыми другими частицами — причислен к разряду элементарных частиц.</a:t>
            </a:r>
          </a:p>
          <a:p>
            <a:pPr algn="just"/>
            <a:r>
              <a:rPr lang="ru-RU" b="1" i="1" dirty="0"/>
              <a:t>Фотон</a:t>
            </a:r>
            <a:r>
              <a:rPr lang="ru-RU" dirty="0"/>
              <a:t> — </a:t>
            </a:r>
            <a:r>
              <a:rPr lang="ru-RU" dirty="0" smtClean="0">
                <a:solidFill>
                  <a:srgbClr val="FF0000"/>
                </a:solidFill>
              </a:rPr>
              <a:t>элементарная частица</a:t>
            </a:r>
            <a:r>
              <a:rPr lang="ru-RU" dirty="0" smtClean="0"/>
              <a:t>, </a:t>
            </a:r>
            <a:r>
              <a:rPr lang="ru-RU" dirty="0"/>
              <a:t>квант электромагнитного излучения (в узком смысле — света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866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260648"/>
                <a:ext cx="8250120" cy="5664696"/>
              </a:xfrm>
            </p:spPr>
            <p:txBody>
              <a:bodyPr>
                <a:normAutofit/>
              </a:bodyPr>
              <a:lstStyle/>
              <a:p>
                <a:r>
                  <a:rPr lang="ru-RU" sz="2400" b="1" i="1" dirty="0" smtClean="0"/>
                  <a:t>Свойства фотона:</a:t>
                </a:r>
                <a:endParaRPr lang="ru-RU" sz="2400" dirty="0"/>
              </a:p>
              <a:p>
                <a:pPr algn="just"/>
                <a:r>
                  <a:rPr lang="ru-RU" sz="2400" dirty="0"/>
                  <a:t>Это </a:t>
                </a:r>
                <a:r>
                  <a:rPr lang="ru-RU" sz="2400" dirty="0" smtClean="0"/>
                  <a:t>частица</a:t>
                </a:r>
                <a:r>
                  <a:rPr lang="ru-RU" sz="2400" dirty="0"/>
                  <a:t>, </a:t>
                </a:r>
                <a:r>
                  <a:rPr lang="ru-RU" sz="2400" dirty="0" smtClean="0"/>
                  <a:t>масса покоя которой равна нулю. </a:t>
                </a:r>
              </a:p>
              <a:p>
                <a:pPr algn="just"/>
                <a:r>
                  <a:rPr lang="ru-RU" sz="2400" dirty="0" smtClean="0"/>
                  <a:t>Эта частица способная движется со </a:t>
                </a:r>
                <a:r>
                  <a:rPr lang="ru-RU" sz="2400" dirty="0"/>
                  <a:t>скоростью света.</a:t>
                </a:r>
              </a:p>
              <a:p>
                <a:r>
                  <a:rPr lang="ru-RU" sz="2400" dirty="0"/>
                  <a:t>Заряд фотона также равен нулю.</a:t>
                </a:r>
              </a:p>
              <a:p>
                <a:pPr algn="just"/>
                <a:r>
                  <a:rPr lang="ru-RU" sz="2400" dirty="0" smtClean="0"/>
                  <a:t>Фотону </a:t>
                </a:r>
                <a:r>
                  <a:rPr lang="ru-RU" sz="2400" dirty="0"/>
                  <a:t>как элементарной частице свойственен </a:t>
                </a:r>
                <a:r>
                  <a:rPr lang="ru-RU" sz="2400" i="1" dirty="0"/>
                  <a:t>корпускулярно-волновой дуализм</a:t>
                </a:r>
                <a:r>
                  <a:rPr lang="ru-RU" sz="2400" dirty="0"/>
                  <a:t>, он проявляет одновременно свойства частицы и волны. </a:t>
                </a:r>
                <a:endParaRPr lang="ru-RU" sz="2400" dirty="0" smtClean="0"/>
              </a:p>
              <a:p>
                <a:pPr algn="just"/>
                <a:r>
                  <a:rPr lang="ru-RU" b="1" dirty="0"/>
                  <a:t>Энергия </a:t>
                </a:r>
                <a:r>
                  <a:rPr lang="ru-RU" b="1" dirty="0" smtClean="0"/>
                  <a:t>фотона</a:t>
                </a:r>
                <a:r>
                  <a:rPr lang="ru-RU" dirty="0" smtClean="0"/>
                  <a:t>: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h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или 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𝜀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h𝑐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just"/>
                <a:r>
                  <a:rPr lang="ru-RU" b="1" dirty="0" smtClean="0"/>
                  <a:t>Импульс </a:t>
                </a:r>
                <a:r>
                  <a:rPr lang="ru-RU" b="1" dirty="0"/>
                  <a:t>фотона</a:t>
                </a:r>
                <a:r>
                  <a:rPr lang="ru-RU" dirty="0"/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>
                        <a:latin typeface="Cambria Math"/>
                        <a:ea typeface="Cambria Math"/>
                      </a:rPr>
                      <m:t>p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𝑚𝑐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h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𝜈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h</m:t>
                        </m:r>
                      </m:num>
                      <m:den>
                        <m:r>
                          <a:rPr lang="ru-RU" i="1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just"/>
                <a:r>
                  <a:rPr lang="ru-RU" b="1" dirty="0" smtClean="0"/>
                  <a:t>Масса </a:t>
                </a:r>
                <a:r>
                  <a:rPr lang="ru-RU" b="1" dirty="0"/>
                  <a:t>фотона</a:t>
                </a:r>
                <a:r>
                  <a:rPr lang="ru-RU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  <a:ea typeface="Cambria Math"/>
                          </a:rPr>
                          <m:t>𝛾</m:t>
                        </m:r>
                      </m:sub>
                    </m:sSub>
                    <m:r>
                      <a:rPr lang="ru-RU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i="1" smtClean="0">
                            <a:latin typeface="Cambria Math"/>
                            <a:ea typeface="Cambria Math"/>
                          </a:rPr>
                          <m:t>𝜀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h</m:t>
                        </m:r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𝜈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260648"/>
                <a:ext cx="8250120" cy="5664696"/>
              </a:xfrm>
              <a:blipFill rotWithShape="1">
                <a:blip r:embed="rId3"/>
                <a:stretch>
                  <a:fillRect t="-861" r="-1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996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Box 2"/>
          <p:cNvSpPr txBox="1">
            <a:spLocks noChangeArrowheads="1"/>
          </p:cNvSpPr>
          <p:nvPr/>
        </p:nvSpPr>
        <p:spPr bwMode="auto">
          <a:xfrm>
            <a:off x="357188" y="3000375"/>
            <a:ext cx="2484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>
                <a:latin typeface="Times New Roman" pitchFamily="18" charset="0"/>
                <a:cs typeface="Times New Roman" pitchFamily="18" charset="0"/>
              </a:rPr>
              <a:t>Макс Планк</a:t>
            </a:r>
          </a:p>
        </p:txBody>
      </p:sp>
      <p:sp>
        <p:nvSpPr>
          <p:cNvPr id="1028" name="Прямоугольник 6"/>
          <p:cNvSpPr>
            <a:spLocks noChangeArrowheads="1"/>
          </p:cNvSpPr>
          <p:nvPr/>
        </p:nvSpPr>
        <p:spPr bwMode="auto">
          <a:xfrm>
            <a:off x="3000375" y="214313"/>
            <a:ext cx="5715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Атомы испускают электромагнитную энергию не непрерывно, а отдельными порциями –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квантами.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680075" y="1571625"/>
          <a:ext cx="19637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3" imgW="558720" imgH="190440" progId="Equation.3">
                  <p:embed/>
                </p:oleObj>
              </mc:Choice>
              <mc:Fallback>
                <p:oleObj name="Формула" r:id="rId3" imgW="5587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1571625"/>
                        <a:ext cx="19637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031" name="Прямоугольник 15"/>
          <p:cNvSpPr>
            <a:spLocks noChangeArrowheads="1"/>
          </p:cNvSpPr>
          <p:nvPr/>
        </p:nvSpPr>
        <p:spPr bwMode="auto">
          <a:xfrm>
            <a:off x="2928938" y="2433638"/>
            <a:ext cx="60007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где </a:t>
            </a:r>
            <a:r>
              <a:rPr lang="ru-RU" sz="3000">
                <a:latin typeface="Times New Roman" pitchFamily="18" charset="0"/>
              </a:rPr>
              <a:t>ν </a:t>
            </a:r>
            <a:r>
              <a:rPr lang="ru-RU" sz="2400">
                <a:latin typeface="Times New Roman" pitchFamily="18" charset="0"/>
              </a:rPr>
              <a:t>– частота излучения, Гц;</a:t>
            </a:r>
          </a:p>
          <a:p>
            <a:pPr algn="just"/>
            <a:r>
              <a:rPr lang="en-US" sz="2400" b="1" i="1">
                <a:latin typeface="Times New Roman" pitchFamily="18" charset="0"/>
              </a:rPr>
              <a:t>h</a:t>
            </a:r>
            <a:r>
              <a:rPr lang="ru-RU" sz="2400" b="1">
                <a:latin typeface="Times New Roman" pitchFamily="18" charset="0"/>
              </a:rPr>
              <a:t> – постоянная Планка, </a:t>
            </a:r>
            <a:r>
              <a:rPr lang="en-US" sz="2400" i="1">
                <a:latin typeface="Times New Roman" pitchFamily="18" charset="0"/>
              </a:rPr>
              <a:t>h</a:t>
            </a:r>
            <a:r>
              <a:rPr lang="en-US" sz="2400">
                <a:latin typeface="Times New Roman" pitchFamily="18" charset="0"/>
              </a:rPr>
              <a:t>=6</a:t>
            </a:r>
            <a:r>
              <a:rPr lang="ru-RU" sz="2400">
                <a:latin typeface="Times New Roman" pitchFamily="18" charset="0"/>
              </a:rPr>
              <a:t>,</a:t>
            </a:r>
            <a:r>
              <a:rPr lang="en-US" sz="2400">
                <a:latin typeface="Times New Roman" pitchFamily="18" charset="0"/>
              </a:rPr>
              <a:t>63∙10</a:t>
            </a:r>
            <a:r>
              <a:rPr lang="en-US" sz="2400" baseline="30000">
                <a:latin typeface="Times New Roman" pitchFamily="18" charset="0"/>
              </a:rPr>
              <a:t>-34</a:t>
            </a:r>
            <a:r>
              <a:rPr lang="en-US" sz="2400">
                <a:latin typeface="Times New Roman" pitchFamily="18" charset="0"/>
              </a:rPr>
              <a:t> </a:t>
            </a:r>
            <a:r>
              <a:rPr lang="ru-RU" sz="2400">
                <a:latin typeface="Times New Roman" pitchFamily="18" charset="0"/>
              </a:rPr>
              <a:t>Дж∙с.</a:t>
            </a:r>
            <a:endParaRPr lang="ru-RU" sz="3000" b="1" i="1">
              <a:latin typeface="Times New Roman" pitchFamily="18" charset="0"/>
            </a:endParaRPr>
          </a:p>
        </p:txBody>
      </p:sp>
      <p:pic>
        <p:nvPicPr>
          <p:cNvPr id="1032" name="Picture 18" descr="Max Planck (1858-194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" y="142875"/>
            <a:ext cx="2071688" cy="290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Прямоугольник 10"/>
          <p:cNvSpPr>
            <a:spLocks noChangeArrowheads="1"/>
          </p:cNvSpPr>
          <p:nvPr/>
        </p:nvSpPr>
        <p:spPr bwMode="auto">
          <a:xfrm>
            <a:off x="3786188" y="1500188"/>
            <a:ext cx="157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Энергия кванта</a:t>
            </a:r>
          </a:p>
        </p:txBody>
      </p:sp>
      <p:sp>
        <p:nvSpPr>
          <p:cNvPr id="19" name="Правая фигурная скобка 18"/>
          <p:cNvSpPr/>
          <p:nvPr/>
        </p:nvSpPr>
        <p:spPr>
          <a:xfrm rot="5400000">
            <a:off x="4450011" y="-407740"/>
            <a:ext cx="571500" cy="7816355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5" name="Прямоугольник 6"/>
          <p:cNvSpPr>
            <a:spLocks noChangeArrowheads="1"/>
          </p:cNvSpPr>
          <p:nvPr/>
        </p:nvSpPr>
        <p:spPr bwMode="auto">
          <a:xfrm>
            <a:off x="1714500" y="3714750"/>
            <a:ext cx="571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КВАНТОВАЯ ТЕОРИЯ</a:t>
            </a:r>
          </a:p>
        </p:txBody>
      </p:sp>
      <p:sp>
        <p:nvSpPr>
          <p:cNvPr id="1036" name="TextBox 2"/>
          <p:cNvSpPr txBox="1">
            <a:spLocks noChangeArrowheads="1"/>
          </p:cNvSpPr>
          <p:nvPr/>
        </p:nvSpPr>
        <p:spPr bwMode="auto">
          <a:xfrm>
            <a:off x="2373313" y="4800600"/>
            <a:ext cx="24844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Генрих Герц</a:t>
            </a:r>
          </a:p>
          <a:p>
            <a:pPr algn="ctr" eaLnBrk="1" hangingPunct="1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1887 г. открытие фотоэффекта</a:t>
            </a:r>
          </a:p>
        </p:txBody>
      </p:sp>
      <p:pic>
        <p:nvPicPr>
          <p:cNvPr id="1037" name="Picture 20" descr="Heinrich Rudolf Hertz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3929063"/>
            <a:ext cx="2222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Box 2"/>
          <p:cNvSpPr txBox="1">
            <a:spLocks noChangeArrowheads="1"/>
          </p:cNvSpPr>
          <p:nvPr/>
        </p:nvSpPr>
        <p:spPr bwMode="auto">
          <a:xfrm>
            <a:off x="4730750" y="4286250"/>
            <a:ext cx="24844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dirty="0">
                <a:solidFill>
                  <a:srgbClr val="252525"/>
                </a:solidFill>
                <a:latin typeface="Times New Roman" pitchFamily="18" charset="0"/>
                <a:cs typeface="Times New Roman" pitchFamily="18" charset="0"/>
              </a:rPr>
              <a:t>Александр Григорьевич Столетов </a:t>
            </a:r>
          </a:p>
          <a:p>
            <a:pPr algn="ctr" eaLnBrk="1" hangingPunct="1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1888 г. первые исследования фотоэффекта</a:t>
            </a:r>
          </a:p>
        </p:txBody>
      </p:sp>
      <p:pic>
        <p:nvPicPr>
          <p:cNvPr id="1039" name="Picture 22" descr="Alexander stoletov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3910013"/>
            <a:ext cx="1960563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25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755576" y="404664"/>
            <a:ext cx="8178112" cy="5843736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/>
              <a:t>Внешний </a:t>
            </a:r>
            <a:r>
              <a:rPr lang="ru-RU" sz="2400" b="1" i="1" dirty="0" smtClean="0"/>
              <a:t>фотоэффект - </a:t>
            </a:r>
            <a:r>
              <a:rPr lang="ru-RU" sz="2400" dirty="0"/>
              <a:t>явление вырывания электронов из вещества под действием </a:t>
            </a:r>
            <a:r>
              <a:rPr lang="ru-RU" sz="2400" dirty="0" smtClean="0"/>
              <a:t>электро-магнитного излучения.</a:t>
            </a:r>
          </a:p>
          <a:p>
            <a:pPr algn="just"/>
            <a:r>
              <a:rPr lang="ru-RU" sz="2400" b="1" i="1" dirty="0"/>
              <a:t>Внутренний </a:t>
            </a:r>
            <a:r>
              <a:rPr lang="ru-RU" sz="2400" b="1" i="1" dirty="0" smtClean="0"/>
              <a:t>фотоэффект - </a:t>
            </a:r>
            <a:r>
              <a:rPr lang="ru-RU" sz="2400" dirty="0"/>
              <a:t>явление увеличения концентрации носителей заряда в веществе, а следовательно, и увеличения электропроводности вещества </a:t>
            </a:r>
            <a:r>
              <a:rPr lang="ru-RU" sz="2400" dirty="0"/>
              <a:t>под действием электро-магнитного излучения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/>
              <a:t> </a:t>
            </a:r>
            <a:r>
              <a:rPr lang="ru-RU" sz="1800" dirty="0"/>
              <a:t>1887 г. Герц обнаружил, что освещение ультрафиолетовым светом электродов искрового промежутка, находящегося под напряжением, </a:t>
            </a:r>
            <a:r>
              <a:rPr lang="ru-RU" sz="1800" dirty="0" smtClean="0"/>
              <a:t>облегчает </a:t>
            </a:r>
            <a:r>
              <a:rPr lang="ru-RU" sz="1800" dirty="0"/>
              <a:t>проскакивание искры между ними.</a:t>
            </a:r>
            <a:endParaRPr lang="ru-RU" sz="1800" dirty="0"/>
          </a:p>
        </p:txBody>
      </p:sp>
      <p:pic>
        <p:nvPicPr>
          <p:cNvPr id="2051" name="Picture 3" descr="EX Hert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169" y="3861048"/>
            <a:ext cx="322076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69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332656"/>
            <a:ext cx="6233896" cy="2479552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Русский физик А.Г. Столетов изучил закономерности явления, которые впоследствии были названы законами Столетова для фотоэффекта. Два электрода (один в виде сетки, другой – плоский), находящиеся в вакууме, присоединены к батарее. Включенный в цепь амперметр служит для измерения возникающей силы тока. </a:t>
            </a:r>
            <a:endParaRPr lang="ru-RU" sz="2000" dirty="0" smtClean="0"/>
          </a:p>
        </p:txBody>
      </p:sp>
      <p:pic>
        <p:nvPicPr>
          <p:cNvPr id="3074" name="Picture 2" descr="0004 006 Issledovanie javlenija fotoeffek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64" y="116632"/>
            <a:ext cx="2400300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323528" y="2708920"/>
            <a:ext cx="8496944" cy="36004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sz="2000" dirty="0"/>
              <a:t>В колбу вывели электроды, подключенные к источнику напряжения. В результате действия света на катод, с него начали выбиваться электроны. Под действием разности потенциалов электроны начали свое движение в направлении анода. Так как напряжение способствовало направленному движению электронов, то в цепи появился ток.  </a:t>
            </a:r>
            <a:endParaRPr lang="ru-RU" sz="2000" dirty="0" smtClean="0"/>
          </a:p>
          <a:p>
            <a:pPr algn="just"/>
            <a:r>
              <a:rPr lang="ru-RU" sz="2000" dirty="0" smtClean="0"/>
              <a:t>Данный </a:t>
            </a:r>
            <a:r>
              <a:rPr lang="ru-RU" sz="2000" dirty="0"/>
              <a:t>ток получил название </a:t>
            </a:r>
            <a:r>
              <a:rPr lang="ru-RU" sz="2000" b="1" i="1" u="sng" dirty="0"/>
              <a:t>фототока,</a:t>
            </a:r>
            <a:r>
              <a:rPr lang="ru-RU" sz="2000" dirty="0"/>
              <a:t> а частицы, вылетевшие с поверхности катода - </a:t>
            </a:r>
            <a:r>
              <a:rPr lang="ru-RU" sz="2000" b="1" i="1" u="sng" dirty="0"/>
              <a:t>фотоэлектронами.</a:t>
            </a:r>
            <a:endParaRPr lang="ru-RU" sz="2000" b="1" i="1" u="sng" dirty="0"/>
          </a:p>
        </p:txBody>
      </p:sp>
    </p:spTree>
    <p:extLst>
      <p:ext uri="{BB962C8B-B14F-4D97-AF65-F5344CB8AC3E}">
        <p14:creationId xmlns:p14="http://schemas.microsoft.com/office/powerpoint/2010/main" val="229686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/>
              <a:t>Вольт-амперная </a:t>
            </a:r>
            <a:r>
              <a:rPr lang="ru-RU" sz="3200" dirty="0" smtClean="0"/>
              <a:t>характеристика. </a:t>
            </a:r>
            <a:r>
              <a:rPr lang="ru-RU" sz="3200" b="1" dirty="0">
                <a:effectLst/>
              </a:rPr>
              <a:t>Законы внешнего фотоэффекта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522" y="3659634"/>
            <a:ext cx="3064384" cy="50405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Освещенность Е1</a:t>
            </a:r>
            <a:r>
              <a:rPr lang="en-US" sz="1800" dirty="0" smtClean="0"/>
              <a:t>&lt;</a:t>
            </a:r>
            <a:r>
              <a:rPr lang="ru-RU" sz="1800" dirty="0" smtClean="0"/>
              <a:t>Е2</a:t>
            </a:r>
            <a:endParaRPr lang="ru-RU" sz="1800" dirty="0"/>
          </a:p>
        </p:txBody>
      </p:sp>
      <p:pic>
        <p:nvPicPr>
          <p:cNvPr id="4" name="Picture 7" descr="Ток насыщения"/>
          <p:cNvPicPr>
            <a:picLocks noChangeAspect="1" noChangeArrowheads="1"/>
          </p:cNvPicPr>
          <p:nvPr/>
        </p:nvPicPr>
        <p:blipFill>
          <a:blip r:embed="rId2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46" y="1052736"/>
            <a:ext cx="3743325" cy="2573337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1238610" y="4221088"/>
            <a:ext cx="7272808" cy="201622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ru-RU" sz="2200" dirty="0"/>
              <a:t>Число фотоэлектронов, вырываемых светом из катода за 1 с, прямо пропорционально интенсивности  света</a:t>
            </a:r>
            <a:r>
              <a:rPr lang="ru-RU" sz="2200" dirty="0" smtClean="0"/>
              <a:t>.</a:t>
            </a:r>
          </a:p>
          <a:p>
            <a:pPr marL="82296" indent="0" algn="just">
              <a:buNone/>
            </a:pPr>
            <a:r>
              <a:rPr lang="ru-RU" sz="2200" b="1" dirty="0" smtClean="0">
                <a:solidFill>
                  <a:srgbClr val="FF0000"/>
                </a:solidFill>
              </a:rPr>
              <a:t>1 закон внешнего фотоэффекта -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Фототок насыщения прямо пропорционален интенсивности света, падающего на катод.</a:t>
            </a:r>
          </a:p>
          <a:p>
            <a:pPr marL="82296" indent="0" algn="just">
              <a:buNone/>
            </a:pP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90938" y="1178760"/>
            <a:ext cx="4752528" cy="261028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ru-RU" sz="2200" dirty="0"/>
              <a:t>При увеличении напряжения сила тока растет и достигает максимального значения (ток насыщения). </a:t>
            </a:r>
            <a:r>
              <a:rPr lang="ru-RU" sz="2200" dirty="0" smtClean="0"/>
              <a:t>(Все электронные, вырванные с поверхности металла достигают анода).</a:t>
            </a:r>
          </a:p>
          <a:p>
            <a:pPr marL="82296" indent="0">
              <a:buNone/>
            </a:pPr>
            <a:endParaRPr lang="ru-RU" sz="1800" dirty="0"/>
          </a:p>
          <a:p>
            <a:pPr marL="82296" indent="0">
              <a:buNone/>
            </a:pPr>
            <a:endParaRPr lang="ru-RU" sz="18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614874" y="1484784"/>
            <a:ext cx="792088" cy="854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40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447800"/>
            <a:ext cx="5369800" cy="48006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При увеличении напряжения сила тока растет и достигает максимального значения (ток насыщения). Логично предположить, что в результате уменьшения напряжения на электродах, частицы начнут двигаться медленнее, что приведет к уменьшению фототока в колбе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Если продолжать уменьшать напряжение в цепи, и в конечном итоге поменять полярность, то электроны начнут двигаться в противоположном направлении. Это напряжение называется </a:t>
            </a:r>
            <a:r>
              <a:rPr lang="ru-RU" b="1" u="sng" dirty="0"/>
              <a:t>запирающим.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dirty="0"/>
              <a:t>Вольт-амперная </a:t>
            </a:r>
            <a:r>
              <a:rPr lang="ru-RU" sz="2900" dirty="0" smtClean="0"/>
              <a:t>характеристика. </a:t>
            </a:r>
            <a:r>
              <a:rPr lang="ru-RU" sz="2900" b="1" dirty="0">
                <a:effectLst/>
              </a:rPr>
              <a:t>Законы внешнего фотоэффекта</a:t>
            </a:r>
            <a:endParaRPr lang="ru-RU" sz="2900" dirty="0"/>
          </a:p>
        </p:txBody>
      </p:sp>
      <p:pic>
        <p:nvPicPr>
          <p:cNvPr id="4100" name="Picture 4" descr="I 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412776"/>
            <a:ext cx="3714322" cy="1944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 flipH="1" flipV="1">
            <a:off x="259781" y="3140968"/>
            <a:ext cx="5184576" cy="20882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64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154076"/>
            <a:ext cx="5826972" cy="5267672"/>
          </a:xfrm>
        </p:spPr>
        <p:txBody>
          <a:bodyPr>
            <a:normAutofit/>
          </a:bodyPr>
          <a:lstStyle/>
          <a:p>
            <a:r>
              <a:rPr lang="ru-RU" sz="2200" dirty="0"/>
              <a:t>Его величина определяется работой электрического поля по торможению электрона</a:t>
            </a:r>
            <a:r>
              <a:rPr lang="ru-RU" sz="2200" dirty="0" smtClean="0"/>
              <a:t>:</a:t>
            </a:r>
          </a:p>
          <a:p>
            <a:endParaRPr lang="ru-RU" sz="2200" dirty="0"/>
          </a:p>
          <a:p>
            <a:endParaRPr lang="ru-RU" sz="2200" dirty="0" smtClean="0"/>
          </a:p>
          <a:p>
            <a:r>
              <a:rPr lang="ru-RU" sz="2200" dirty="0" smtClean="0"/>
              <a:t>Значение  </a:t>
            </a:r>
            <a:r>
              <a:rPr lang="en-US" sz="2200" i="1" dirty="0" smtClean="0"/>
              <a:t>U</a:t>
            </a:r>
            <a:r>
              <a:rPr lang="ru-RU" sz="2200" i="1" dirty="0" smtClean="0"/>
              <a:t>з </a:t>
            </a:r>
            <a:r>
              <a:rPr lang="ru-RU" sz="2200" dirty="0" smtClean="0"/>
              <a:t>не зависит от интенсивности света, но зависит от частоты.</a:t>
            </a:r>
          </a:p>
          <a:p>
            <a:endParaRPr lang="ru-RU" sz="2200" i="1" dirty="0" smtClean="0"/>
          </a:p>
          <a:p>
            <a:pPr algn="just"/>
            <a:r>
              <a:rPr lang="ru-RU" sz="2200" b="1" dirty="0" smtClean="0">
                <a:solidFill>
                  <a:srgbClr val="FF0000"/>
                </a:solidFill>
              </a:rPr>
              <a:t>2 </a:t>
            </a:r>
            <a:r>
              <a:rPr lang="ru-RU" sz="2200" b="1" dirty="0">
                <a:solidFill>
                  <a:srgbClr val="FF0000"/>
                </a:solidFill>
              </a:rPr>
              <a:t>закон внешнего фотоэффекта -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Максимальная кинетическая энергия фотоэлектронов зависит от частоты света и не зависит от его интенсивности.</a:t>
            </a:r>
          </a:p>
          <a:p>
            <a:endParaRPr lang="ru-RU" sz="2200" dirty="0"/>
          </a:p>
          <a:p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59632" y="11076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900" dirty="0" smtClean="0"/>
              <a:t>Вольт-амперная характеристика. </a:t>
            </a:r>
            <a:r>
              <a:rPr lang="ru-RU" sz="2900" b="1" dirty="0" smtClean="0">
                <a:effectLst/>
              </a:rPr>
              <a:t>Законы внешнего фотоэффекта</a:t>
            </a:r>
            <a:endParaRPr lang="ru-RU" sz="29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74" y="3356992"/>
            <a:ext cx="3109542" cy="200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671198"/>
              </p:ext>
            </p:extLst>
          </p:nvPr>
        </p:nvGraphicFramePr>
        <p:xfrm>
          <a:off x="4237038" y="2349500"/>
          <a:ext cx="1427162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4" imgW="761760" imgH="419040" progId="Equation.3">
                  <p:embed/>
                </p:oleObj>
              </mc:Choice>
              <mc:Fallback>
                <p:oleObj name="Формула" r:id="rId4" imgW="76176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37038" y="2349500"/>
                        <a:ext cx="1427162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Ток насыщения"/>
          <p:cNvPicPr>
            <a:picLocks noChangeAspect="1" noChangeArrowheads="1"/>
          </p:cNvPicPr>
          <p:nvPr/>
        </p:nvPicPr>
        <p:blipFill>
          <a:blip r:embed="rId6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4"/>
            <a:ext cx="3142412" cy="2160241"/>
          </a:xfrm>
          <a:prstGeom prst="rect">
            <a:avLst/>
          </a:prstGeom>
          <a:noFill/>
          <a:ln w="254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90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1447800"/>
            <a:ext cx="5513816" cy="4800600"/>
          </a:xfrm>
        </p:spPr>
        <p:txBody>
          <a:bodyPr>
            <a:normAutofit/>
          </a:bodyPr>
          <a:lstStyle/>
          <a:p>
            <a:pPr algn="just"/>
            <a:r>
              <a:rPr lang="ru-RU" sz="2200" dirty="0"/>
              <a:t>Движение электронов начинается только при достижении света определенной начальной частоты. Эта частота называется красной границей. Если частота излучения меньше красной границы, то фотоэффект не происходит, а значит, фототок равен нулю</a:t>
            </a:r>
            <a:r>
              <a:rPr lang="ru-RU" sz="2200" dirty="0" smtClean="0"/>
              <a:t>.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</a:rPr>
              <a:t>3 </a:t>
            </a:r>
            <a:r>
              <a:rPr lang="ru-RU" sz="2200" b="1" dirty="0">
                <a:solidFill>
                  <a:srgbClr val="FF0000"/>
                </a:solidFill>
              </a:rPr>
              <a:t>закон внешнего фотоэффекта -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</a:rPr>
              <a:t>Для каждого вещества существует  </a:t>
            </a:r>
            <a:r>
              <a:rPr lang="ru-RU" sz="2200" b="1" i="1" dirty="0">
                <a:solidFill>
                  <a:srgbClr val="FF0000"/>
                </a:solidFill>
              </a:rPr>
              <a:t>красная граница фотоэффекта</a:t>
            </a:r>
            <a:r>
              <a:rPr lang="ru-RU" sz="2200" b="1" dirty="0">
                <a:solidFill>
                  <a:srgbClr val="FF0000"/>
                </a:solidFill>
              </a:rPr>
              <a:t>, т. е. наименьшая частота </a:t>
            </a:r>
            <a:r>
              <a:rPr lang="ru-RU" sz="2200" b="1" i="1" dirty="0" err="1">
                <a:solidFill>
                  <a:srgbClr val="FF0000"/>
                </a:solidFill>
              </a:rPr>
              <a:t>ν</a:t>
            </a:r>
            <a:r>
              <a:rPr lang="ru-RU" sz="2200" b="1" i="1" baseline="-25000" dirty="0" err="1">
                <a:solidFill>
                  <a:srgbClr val="FF0000"/>
                </a:solidFill>
              </a:rPr>
              <a:t>min</a:t>
            </a:r>
            <a:r>
              <a:rPr lang="ru-RU" sz="2200" b="1" dirty="0">
                <a:solidFill>
                  <a:srgbClr val="FF0000"/>
                </a:solidFill>
              </a:rPr>
              <a:t>, при которой еще возможен внешний фотоэффект.</a:t>
            </a:r>
            <a:endParaRPr lang="ru-RU" sz="2200" b="1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dirty="0"/>
              <a:t>Вольт-амперная </a:t>
            </a:r>
            <a:r>
              <a:rPr lang="ru-RU" sz="2900" dirty="0" smtClean="0"/>
              <a:t>характеристика. </a:t>
            </a:r>
            <a:r>
              <a:rPr lang="ru-RU" sz="2900" b="1" dirty="0">
                <a:effectLst/>
              </a:rPr>
              <a:t>Законы внешнего фотоэффекта</a:t>
            </a:r>
            <a:endParaRPr lang="ru-RU" sz="2900" dirty="0"/>
          </a:p>
        </p:txBody>
      </p:sp>
      <p:pic>
        <p:nvPicPr>
          <p:cNvPr id="8196" name="Picture 4" descr="1495966602 snimok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11" y="1412776"/>
            <a:ext cx="322330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82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8616" y="1556792"/>
            <a:ext cx="6521928" cy="2376264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ru-RU" dirty="0" smtClean="0"/>
              <a:t>В </a:t>
            </a:r>
            <a:r>
              <a:rPr lang="ru-RU" dirty="0"/>
              <a:t>1905 г. теоретическое объяснение наблюдаемых закономерностей фотоэффекта было дано Эйнштейном на основе гипотезы М. Планка о том, что свет излучается и поглощается определенными </a:t>
            </a:r>
            <a:r>
              <a:rPr lang="ru-RU" dirty="0" smtClean="0"/>
              <a:t>порциями. </a:t>
            </a:r>
          </a:p>
          <a:p>
            <a:pPr marL="82296" indent="0" algn="just">
              <a:buNone/>
            </a:pPr>
            <a:r>
              <a:rPr lang="ru-RU" dirty="0" smtClean="0"/>
              <a:t>Эйнштейн </a:t>
            </a:r>
            <a:r>
              <a:rPr lang="ru-RU" dirty="0"/>
              <a:t>сделал следующий шаг в развитии квантовых представлений. Он пришел к выводу, что свет имеет прерывистую (дискретную) структуру. </a:t>
            </a:r>
            <a:r>
              <a:rPr lang="ru-RU" dirty="0" smtClean="0"/>
              <a:t> Он не только излучается, но и поглощается и распространяется в виде квантов.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dirty="0" smtClean="0"/>
              <a:t>Теория Эйнштейна для внешнего фотоэффекта</a:t>
            </a:r>
            <a:endParaRPr lang="ru-RU" sz="2900" dirty="0"/>
          </a:p>
        </p:txBody>
      </p:sp>
      <p:pic>
        <p:nvPicPr>
          <p:cNvPr id="5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8" y="1052736"/>
            <a:ext cx="2268538" cy="2216150"/>
          </a:xfrm>
          <a:prstGeom prst="rect">
            <a:avLst/>
          </a:prstGeom>
          <a:noFill/>
          <a:ln w="6350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539552" y="4085456"/>
            <a:ext cx="7920880" cy="237626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just">
              <a:buNone/>
            </a:pPr>
            <a:r>
              <a:rPr lang="ru-RU" dirty="0"/>
              <a:t>При взаимодействии с веществом фотон </a:t>
            </a:r>
            <a:r>
              <a:rPr lang="ru-RU" b="1" u="sng" dirty="0"/>
              <a:t>целиком передает всю свою энергию </a:t>
            </a:r>
            <a:r>
              <a:rPr lang="ru-RU" b="1" u="sng" dirty="0" err="1"/>
              <a:t>hν</a:t>
            </a:r>
            <a:r>
              <a:rPr lang="ru-RU" b="1" u="sng" dirty="0"/>
              <a:t> одному </a:t>
            </a:r>
            <a:r>
              <a:rPr lang="ru-RU" b="1" u="sng" dirty="0" smtClean="0"/>
              <a:t>электрону. </a:t>
            </a:r>
            <a:r>
              <a:rPr lang="ru-RU" dirty="0" smtClean="0"/>
              <a:t>Часть </a:t>
            </a:r>
            <a:r>
              <a:rPr lang="ru-RU" dirty="0"/>
              <a:t>этой энергии электрон </a:t>
            </a:r>
            <a:r>
              <a:rPr lang="ru-RU" dirty="0" smtClean="0"/>
              <a:t>затрачивается </a:t>
            </a:r>
            <a:r>
              <a:rPr lang="ru-RU" dirty="0"/>
              <a:t>на преодоление потенциального барьера на границе металл -вакуум. Для этого электрон должен совершить работу выхода </a:t>
            </a:r>
            <a:r>
              <a:rPr lang="ru-RU" dirty="0" smtClean="0"/>
              <a:t>A. </a:t>
            </a:r>
          </a:p>
          <a:p>
            <a:pPr marL="82296" indent="0" algn="just">
              <a:buNone/>
            </a:pPr>
            <a:r>
              <a:rPr lang="ru-RU" b="1" i="1" dirty="0" smtClean="0"/>
              <a:t>Работа выхода </a:t>
            </a:r>
            <a:r>
              <a:rPr lang="ru-RU" dirty="0" smtClean="0"/>
              <a:t>– это энергия, необходимая электроны чтобы покинуть поверхность металла.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77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</TotalTime>
  <Words>495</Words>
  <Application>Microsoft Office PowerPoint</Application>
  <PresentationFormat>Экран (4:3)</PresentationFormat>
  <Paragraphs>75</Paragraphs>
  <Slides>16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Солнцестояние</vt:lpstr>
      <vt:lpstr>Microsoft Equation 3.0</vt:lpstr>
      <vt:lpstr>фотоэффект</vt:lpstr>
      <vt:lpstr>Презентация PowerPoint</vt:lpstr>
      <vt:lpstr>Презентация PowerPoint</vt:lpstr>
      <vt:lpstr>Презентация PowerPoint</vt:lpstr>
      <vt:lpstr>Вольт-амперная характеристика. Законы внешнего фотоэффекта</vt:lpstr>
      <vt:lpstr>Вольт-амперная характеристика. Законы внешнего фотоэффекта</vt:lpstr>
      <vt:lpstr>Презентация PowerPoint</vt:lpstr>
      <vt:lpstr>Вольт-амперная характеристика. Законы внешнего фотоэффекта</vt:lpstr>
      <vt:lpstr>Теория Эйнштейна для внешнего фотоэффекта</vt:lpstr>
      <vt:lpstr>Теория Эйнштейна для внешнего фотоэффекта</vt:lpstr>
      <vt:lpstr>Теория Эйнштейна для внешнего фотоэффекта</vt:lpstr>
      <vt:lpstr>Применение фотоэффекта</vt:lpstr>
      <vt:lpstr>Презентация PowerPoint</vt:lpstr>
      <vt:lpstr>Презентация PowerPoint</vt:lpstr>
      <vt:lpstr>Фотоны. Давление света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фотоэффект</dc:title>
  <dc:creator>Petr</dc:creator>
  <cp:lastModifiedBy>Petr</cp:lastModifiedBy>
  <cp:revision>15</cp:revision>
  <dcterms:created xsi:type="dcterms:W3CDTF">2020-05-03T03:44:17Z</dcterms:created>
  <dcterms:modified xsi:type="dcterms:W3CDTF">2020-05-03T05:15:54Z</dcterms:modified>
</cp:coreProperties>
</file>