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8" r:id="rId9"/>
    <p:sldId id="267" r:id="rId10"/>
    <p:sldId id="270" r:id="rId11"/>
    <p:sldId id="271" r:id="rId12"/>
    <p:sldId id="272" r:id="rId13"/>
    <p:sldId id="273" r:id="rId14"/>
    <p:sldId id="275" r:id="rId15"/>
    <p:sldId id="276" r:id="rId16"/>
    <p:sldId id="280" r:id="rId17"/>
    <p:sldId id="318" r:id="rId18"/>
    <p:sldId id="319" r:id="rId19"/>
    <p:sldId id="317" r:id="rId20"/>
    <p:sldId id="315" r:id="rId21"/>
    <p:sldId id="321" r:id="rId22"/>
    <p:sldId id="282" r:id="rId23"/>
    <p:sldId id="287" r:id="rId24"/>
    <p:sldId id="284" r:id="rId25"/>
    <p:sldId id="285" r:id="rId26"/>
    <p:sldId id="289" r:id="rId27"/>
    <p:sldId id="290" r:id="rId28"/>
    <p:sldId id="292" r:id="rId29"/>
    <p:sldId id="293" r:id="rId30"/>
    <p:sldId id="294" r:id="rId31"/>
    <p:sldId id="295" r:id="rId32"/>
    <p:sldId id="298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23" r:id="rId46"/>
    <p:sldId id="325" r:id="rId47"/>
    <p:sldId id="327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7" r:id="rId56"/>
    <p:sldId id="339" r:id="rId57"/>
    <p:sldId id="340" r:id="rId58"/>
    <p:sldId id="341" r:id="rId59"/>
    <p:sldId id="343" r:id="rId60"/>
    <p:sldId id="310" r:id="rId61"/>
    <p:sldId id="312" r:id="rId62"/>
    <p:sldId id="31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D86D-9351-4190-A26D-036D017734E2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3606-BF56-4DD8-ACDC-F55E3A5BA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2DFCB8-2733-4722-8F21-B6DA15E08A21}" type="slidenum">
              <a:rPr lang="ru-RU"/>
              <a:pPr/>
              <a:t>24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BA394F-D94D-4E42-B56E-42A52A1865BD}" type="slidenum">
              <a:rPr lang="ru-RU"/>
              <a:pPr/>
              <a:t>22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357E-2D36-4A9B-9770-4144B329F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0813" cy="2039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73538"/>
            <a:ext cx="7770813" cy="2039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633F-6158-43B9-B0E3-4D5D5258E7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C60C83-318E-4822-9967-5AD47CEE3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AFF6-E6B6-4CD4-8E00-8DFEA52A8BBB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980728"/>
            <a:ext cx="8229600" cy="2123658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Геометрическая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оптика. Основные законы геометрической оптики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580" y="3284984"/>
            <a:ext cx="4042420" cy="32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536" y="0"/>
            <a:ext cx="8229600" cy="1344600"/>
          </a:xfrm>
        </p:spPr>
        <p:txBody>
          <a:bodyPr>
            <a:normAutofit fontScale="90000"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/>
              <a:t>Полное внутреннее отражение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80000" y="1260000"/>
            <a:ext cx="88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0000" y="4500000"/>
            <a:ext cx="8820000" cy="199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marR="0" lvl="0" indent="0" rtl="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3000"/>
              <a:t>Если свет падает из </a:t>
            </a:r>
            <a:r>
              <a:rPr lang="ru-RU" sz="3000" i="1"/>
              <a:t>оптически более плотной </a:t>
            </a:r>
            <a:r>
              <a:rPr lang="ru-RU" sz="3000"/>
              <a:t>среды в </a:t>
            </a:r>
            <a:r>
              <a:rPr lang="ru-RU" sz="3000" i="1"/>
              <a:t>оптически менее плотную</a:t>
            </a:r>
            <a:r>
              <a:rPr lang="ru-RU" sz="3000"/>
              <a:t> (</a:t>
            </a:r>
            <a:r>
              <a:rPr lang="en-US" sz="3000" i="1"/>
              <a:t>n</a:t>
            </a:r>
            <a:r>
              <a:rPr lang="en-US" sz="3000" i="1" baseline="-25000"/>
              <a:t>1</a:t>
            </a:r>
            <a:r>
              <a:rPr lang="en-US" sz="3000" i="1"/>
              <a:t> &gt; n</a:t>
            </a:r>
            <a:r>
              <a:rPr lang="en-US" sz="3000" i="1" baseline="-25000"/>
              <a:t>2</a:t>
            </a:r>
            <a:r>
              <a:rPr lang="en-US" sz="3000"/>
              <a:t>)</a:t>
            </a:r>
            <a:r>
              <a:rPr lang="ru-RU" sz="3000"/>
              <a:t>, то при определенном  для каждой среды угле падения (</a:t>
            </a:r>
            <a:r>
              <a:rPr lang="el-GR" sz="3000" i="1"/>
              <a:t>α</a:t>
            </a:r>
            <a:r>
              <a:rPr lang="el-GR" sz="3000" i="1" baseline="-25000"/>
              <a:t>0</a:t>
            </a:r>
            <a:r>
              <a:rPr lang="ru-RU" sz="3000"/>
              <a:t>) угол преломления становится равным 90</a:t>
            </a:r>
            <a:r>
              <a:rPr lang="ru-RU" sz="3000" baseline="30000"/>
              <a:t>o</a:t>
            </a:r>
            <a:r>
              <a:rPr lang="ru-RU" sz="3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Полное внутреннее отражение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000" y="3780000"/>
            <a:ext cx="8229600" cy="2838600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748"/>
              </a:spcBef>
              <a:buNone/>
            </a:pPr>
            <a:endParaRPr lang="ru-RU" sz="3000" dirty="0"/>
          </a:p>
          <a:p>
            <a:pPr marL="0" lvl="0" indent="0" algn="just">
              <a:lnSpc>
                <a:spcPct val="90000"/>
              </a:lnSpc>
              <a:spcBef>
                <a:spcPts val="748"/>
              </a:spcBef>
            </a:pPr>
            <a:r>
              <a:rPr lang="ru-RU" sz="3000" dirty="0"/>
              <a:t>При дальнейшем увеличении угла падения преломленный луч исчезает. Наблюдается только отражение.</a:t>
            </a:r>
          </a:p>
          <a:p>
            <a:pPr marL="0" lvl="0" indent="0" algn="just">
              <a:lnSpc>
                <a:spcPct val="90000"/>
              </a:lnSpc>
              <a:spcBef>
                <a:spcPts val="748"/>
              </a:spcBef>
            </a:pPr>
            <a:r>
              <a:rPr lang="ru-RU" sz="3000" dirty="0"/>
              <a:t>Это явление называется </a:t>
            </a:r>
            <a:r>
              <a:rPr lang="ru-RU" sz="3000" i="1" dirty="0"/>
              <a:t>полным внутренним отражением.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40000" y="1440000"/>
            <a:ext cx="792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81440"/>
            <a:ext cx="8229600" cy="132948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/>
              <a:t>Предельный угол полного отражения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508104" y="2348880"/>
            <a:ext cx="2152080" cy="1260000"/>
            <a:chOff x="5587920" y="2700000"/>
            <a:chExt cx="2152080" cy="1260000"/>
          </a:xfrm>
        </p:grpSpPr>
        <p:graphicFrame>
          <p:nvGraphicFramePr>
            <p:cNvPr id="4" name="Содержимое 55"/>
            <p:cNvGraphicFramePr>
              <a:graphicFrameLocks noChangeAspect="1"/>
            </p:cNvGraphicFramePr>
            <p:nvPr/>
          </p:nvGraphicFramePr>
          <p:xfrm>
            <a:off x="5587920" y="2700000"/>
            <a:ext cx="2152080" cy="1259639"/>
          </p:xfrm>
          <a:graphic>
            <a:graphicData uri="http://schemas.openxmlformats.org/presentationml/2006/ole">
              <p:oleObj spid="_x0000_s22530" name="Формула" r:id="rId4" imgW="24727437" imgH="14012214" progId="Equation.3">
                <p:embed/>
              </p:oleObj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587920" y="2700000"/>
              <a:ext cx="2152080" cy="12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6800" rIns="90000" bIns="46800" anchor="t" anchorCtr="0" compatLnSpc="0">
              <a:spAutoFit/>
            </a:bodyPr>
            <a:lstStyle/>
            <a:p>
              <a:pPr lvl="0" rtl="0" hangingPunct="0">
                <a:buNone/>
                <a:tabLst/>
              </a:pPr>
              <a:endParaRPr lang="ru-RU" sz="2400"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716016" y="1412776"/>
            <a:ext cx="4038840" cy="5029582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ru-RU" sz="2800" dirty="0"/>
              <a:t>Переход между двумя любыми средами:</a:t>
            </a:r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  <a:p>
            <a:pPr marL="0" lvl="0" indent="0">
              <a:spcBef>
                <a:spcPts val="697"/>
              </a:spcBef>
            </a:pPr>
            <a:r>
              <a:rPr lang="ru-RU" sz="2800" dirty="0"/>
              <a:t>Переход в вакуум или в воздух:</a:t>
            </a:r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  <a:p>
            <a:pPr lvl="0">
              <a:spcBef>
                <a:spcPts val="697"/>
              </a:spcBef>
              <a:buNone/>
            </a:pPr>
            <a:endParaRPr lang="ru-RU" sz="2800" dirty="0"/>
          </a:p>
        </p:txBody>
      </p:sp>
      <p:sp>
        <p:nvSpPr>
          <p:cNvPr id="7" name="Прямая соединительная линия 9"/>
          <p:cNvSpPr/>
          <p:nvPr/>
        </p:nvSpPr>
        <p:spPr>
          <a:xfrm>
            <a:off x="428760" y="2714760"/>
            <a:ext cx="0" cy="0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Прямая соединительная линия 13"/>
          <p:cNvSpPr/>
          <p:nvPr/>
        </p:nvSpPr>
        <p:spPr>
          <a:xfrm>
            <a:off x="500040" y="2714760"/>
            <a:ext cx="4071960" cy="0"/>
          </a:xfrm>
          <a:prstGeom prst="line">
            <a:avLst/>
          </a:prstGeom>
          <a:noFill/>
          <a:ln w="76320">
            <a:solidFill>
              <a:srgbClr val="4A7EB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Прямая соединительная линия 19"/>
          <p:cNvSpPr/>
          <p:nvPr/>
        </p:nvSpPr>
        <p:spPr>
          <a:xfrm>
            <a:off x="2428920" y="1643039"/>
            <a:ext cx="0" cy="4000681"/>
          </a:xfrm>
          <a:prstGeom prst="line">
            <a:avLst/>
          </a:prstGeom>
          <a:noFill/>
          <a:ln w="28440">
            <a:solidFill>
              <a:srgbClr val="4A7EBB"/>
            </a:solidFill>
            <a:custDash>
              <a:ds d="401266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Прямая соединительная линия 25"/>
          <p:cNvSpPr/>
          <p:nvPr/>
        </p:nvSpPr>
        <p:spPr>
          <a:xfrm flipV="1">
            <a:off x="500040" y="2714400"/>
            <a:ext cx="1928880" cy="285732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Прямая соединительная линия 27"/>
          <p:cNvSpPr/>
          <p:nvPr/>
        </p:nvSpPr>
        <p:spPr>
          <a:xfrm>
            <a:off x="2428200" y="2714760"/>
            <a:ext cx="1785960" cy="285732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12" name="Прямая со стрелкой 30"/>
          <p:cNvCxnSpPr/>
          <p:nvPr/>
        </p:nvCxnSpPr>
        <p:spPr>
          <a:xfrm flipV="1">
            <a:off x="500040" y="4214520"/>
            <a:ext cx="929160" cy="1357560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3" name="Прямая со стрелкой 32"/>
          <p:cNvCxnSpPr/>
          <p:nvPr/>
        </p:nvCxnSpPr>
        <p:spPr>
          <a:xfrm>
            <a:off x="2428920" y="2714400"/>
            <a:ext cx="929160" cy="1500479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4" name="Прямая соединительная линия 35"/>
          <p:cNvSpPr/>
          <p:nvPr/>
        </p:nvSpPr>
        <p:spPr>
          <a:xfrm flipH="1">
            <a:off x="2428560" y="2714760"/>
            <a:ext cx="1428840" cy="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15" name="Прямая со стрелкой 38"/>
          <p:cNvCxnSpPr/>
          <p:nvPr/>
        </p:nvCxnSpPr>
        <p:spPr>
          <a:xfrm>
            <a:off x="2428920" y="2714760"/>
            <a:ext cx="929160" cy="1800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6" name="Полилиния 39"/>
          <p:cNvSpPr/>
          <p:nvPr/>
        </p:nvSpPr>
        <p:spPr>
          <a:xfrm>
            <a:off x="2003399" y="3338639"/>
            <a:ext cx="420840" cy="11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0915"/>
              <a:gd name="f7" fmla="val 116114"/>
              <a:gd name="f8" fmla="val 44753"/>
              <a:gd name="f9" fmla="val 58057"/>
              <a:gd name="f10" fmla="val 89506"/>
              <a:gd name="f11" fmla="val 159658"/>
              <a:gd name="f12" fmla="val 229810"/>
              <a:gd name="f13" fmla="val 14514"/>
              <a:gd name="f14" fmla="+- 0 0 0"/>
              <a:gd name="f15" fmla="*/ f3 1 420915"/>
              <a:gd name="f16" fmla="*/ f4 1 116114"/>
              <a:gd name="f17" fmla="*/ f14 f0 1"/>
              <a:gd name="f18" fmla="*/ 0 f15 1"/>
              <a:gd name="f19" fmla="*/ 0 f16 1"/>
              <a:gd name="f20" fmla="*/ f17 1 f2"/>
              <a:gd name="f21" fmla="*/ 159658 f15 1"/>
              <a:gd name="f22" fmla="*/ 116114 f16 1"/>
              <a:gd name="f23" fmla="*/ 420915 f15 1"/>
              <a:gd name="f24" fmla="*/ 14514 f16 1"/>
              <a:gd name="f25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18" y="f19"/>
              </a:cxn>
              <a:cxn ang="f25">
                <a:pos x="f21" y="f22"/>
              </a:cxn>
              <a:cxn ang="f25">
                <a:pos x="f23" y="f19"/>
              </a:cxn>
              <a:cxn ang="f25">
                <a:pos x="f23" y="f19"/>
              </a:cxn>
              <a:cxn ang="f25">
                <a:pos x="f23" y="f24"/>
              </a:cxn>
            </a:cxnLst>
            <a:rect l="l" t="t" r="r" b="b"/>
            <a:pathLst>
              <a:path w="420915" h="116114">
                <a:moveTo>
                  <a:pt x="f5" y="f5"/>
                </a:moveTo>
                <a:cubicBezTo>
                  <a:pt x="f8" y="f9"/>
                  <a:pt x="f10" y="f7"/>
                  <a:pt x="f11" y="f7"/>
                </a:cubicBezTo>
                <a:cubicBezTo>
                  <a:pt x="f12" y="f7"/>
                  <a:pt x="f6" y="f5"/>
                  <a:pt x="f6" y="f5"/>
                </a:cubicBezTo>
                <a:lnTo>
                  <a:pt x="f6" y="f5"/>
                </a:lnTo>
                <a:lnTo>
                  <a:pt x="f6" y="f13"/>
                </a:ln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7" name="Полилиния 41"/>
          <p:cNvSpPr/>
          <p:nvPr/>
        </p:nvSpPr>
        <p:spPr>
          <a:xfrm>
            <a:off x="2409839" y="3367080"/>
            <a:ext cx="392040" cy="11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1886"/>
              <a:gd name="f7" fmla="val 116115"/>
              <a:gd name="f8" fmla="val 39914"/>
              <a:gd name="f9" fmla="val 58057"/>
              <a:gd name="f10" fmla="val 79829"/>
              <a:gd name="f11" fmla="val 145143"/>
              <a:gd name="f12" fmla="val 210457"/>
              <a:gd name="f13" fmla="+- 0 0 0"/>
              <a:gd name="f14" fmla="*/ f3 1 391886"/>
              <a:gd name="f15" fmla="*/ f4 1 116115"/>
              <a:gd name="f16" fmla="*/ f13 f0 1"/>
              <a:gd name="f17" fmla="*/ 0 f14 1"/>
              <a:gd name="f18" fmla="*/ 0 f15 1"/>
              <a:gd name="f19" fmla="*/ f16 1 f2"/>
              <a:gd name="f20" fmla="*/ 145143 f14 1"/>
              <a:gd name="f21" fmla="*/ 116115 f15 1"/>
              <a:gd name="f22" fmla="*/ 391887 f14 1"/>
              <a:gd name="f23" fmla="+- f1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7" y="f18"/>
              </a:cxn>
              <a:cxn ang="f23">
                <a:pos x="f20" y="f21"/>
              </a:cxn>
              <a:cxn ang="f23">
                <a:pos x="f22" y="f18"/>
              </a:cxn>
              <a:cxn ang="f23">
                <a:pos x="f22" y="f18"/>
              </a:cxn>
            </a:cxnLst>
            <a:rect l="l" t="t" r="r" b="b"/>
            <a:pathLst>
              <a:path w="391886" h="116115">
                <a:moveTo>
                  <a:pt x="f5" y="f5"/>
                </a:moveTo>
                <a:cubicBezTo>
                  <a:pt x="f8" y="f9"/>
                  <a:pt x="f10" y="f7"/>
                  <a:pt x="f11" y="f7"/>
                </a:cubicBezTo>
                <a:cubicBezTo>
                  <a:pt x="f12" y="f7"/>
                  <a:pt x="f6" y="f5"/>
                  <a:pt x="f6" y="f5"/>
                </a:cubicBezTo>
                <a:lnTo>
                  <a:pt x="f6" y="f5"/>
                </a:ln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Полилиния 42"/>
          <p:cNvSpPr/>
          <p:nvPr/>
        </p:nvSpPr>
        <p:spPr>
          <a:xfrm>
            <a:off x="2424240" y="2438280"/>
            <a:ext cx="260280" cy="2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257"/>
              <a:gd name="f7" fmla="val 58057"/>
              <a:gd name="f8" fmla="val 116114"/>
              <a:gd name="f9" fmla="val 159657"/>
              <a:gd name="f10" fmla="val 43543"/>
              <a:gd name="f11" fmla="val 203200"/>
              <a:gd name="f12" fmla="val 87086"/>
              <a:gd name="f13" fmla="val 246743"/>
              <a:gd name="f14" fmla="+- 0 0 0"/>
              <a:gd name="f15" fmla="*/ f3 1 261257"/>
              <a:gd name="f16" fmla="*/ f4 1 261257"/>
              <a:gd name="f17" fmla="*/ f14 f0 1"/>
              <a:gd name="f18" fmla="*/ 0 f15 1"/>
              <a:gd name="f19" fmla="*/ 0 f16 1"/>
              <a:gd name="f20" fmla="*/ f17 1 f2"/>
              <a:gd name="f21" fmla="*/ 159657 f15 1"/>
              <a:gd name="f22" fmla="*/ 43543 f16 1"/>
              <a:gd name="f23" fmla="*/ 261257 f15 1"/>
              <a:gd name="f24" fmla="*/ 261257 f16 1"/>
              <a:gd name="f25" fmla="*/ 246743 f15 1"/>
              <a:gd name="f26" fmla="*/ 246743 f16 1"/>
              <a:gd name="f27" fmla="+- f20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18" y="f19"/>
              </a:cxn>
              <a:cxn ang="f27">
                <a:pos x="f21" y="f22"/>
              </a:cxn>
              <a:cxn ang="f27">
                <a:pos x="f23" y="f24"/>
              </a:cxn>
              <a:cxn ang="f27">
                <a:pos x="f23" y="f24"/>
              </a:cxn>
              <a:cxn ang="f27">
                <a:pos x="f25" y="f26"/>
              </a:cxn>
            </a:cxnLst>
            <a:rect l="l" t="t" r="r" b="b"/>
            <a:pathLst>
              <a:path w="261257" h="261257">
                <a:moveTo>
                  <a:pt x="f5" y="f5"/>
                </a:moveTo>
                <a:cubicBezTo>
                  <a:pt x="f7" y="f5"/>
                  <a:pt x="f8" y="f5"/>
                  <a:pt x="f9" y="f10"/>
                </a:cubicBezTo>
                <a:cubicBezTo>
                  <a:pt x="f11" y="f12"/>
                  <a:pt x="f6" y="f6"/>
                  <a:pt x="f6" y="f6"/>
                </a:cubicBezTo>
                <a:lnTo>
                  <a:pt x="f6" y="f6"/>
                </a:lnTo>
                <a:lnTo>
                  <a:pt x="f13" y="f13"/>
                </a:ln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TextBox 45"/>
          <p:cNvSpPr/>
          <p:nvPr/>
        </p:nvSpPr>
        <p:spPr>
          <a:xfrm>
            <a:off x="2714760" y="1980000"/>
            <a:ext cx="1965240" cy="118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2800" b="1">
                <a:latin typeface="Times New Roman" pitchFamily="18"/>
                <a:ea typeface="Lucida Sans Unicode" pitchFamily="2"/>
                <a:cs typeface="Tahoma" pitchFamily="2"/>
              </a:rPr>
              <a:t>γ</a:t>
            </a:r>
            <a:r>
              <a:rPr lang="en-US" sz="2800" b="1">
                <a:latin typeface="Times New Roman" pitchFamily="18"/>
                <a:ea typeface="Lucida Sans Unicode" pitchFamily="2"/>
                <a:cs typeface="Tahoma" pitchFamily="2"/>
              </a:rPr>
              <a:t> = 90</a:t>
            </a:r>
            <a:r>
              <a:rPr lang="en-US" sz="2800" b="1" baseline="30000">
                <a:latin typeface="Times New Roman" pitchFamily="18"/>
                <a:ea typeface="Lucida Sans Unicode" pitchFamily="2"/>
                <a:cs typeface="Tahoma" pitchFamily="2"/>
              </a:rPr>
              <a:t>o</a:t>
            </a:r>
          </a:p>
        </p:txBody>
      </p:sp>
      <p:sp>
        <p:nvSpPr>
          <p:cNvPr id="20" name="TextBox 47"/>
          <p:cNvSpPr/>
          <p:nvPr/>
        </p:nvSpPr>
        <p:spPr>
          <a:xfrm>
            <a:off x="1857240" y="3500279"/>
            <a:ext cx="842759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2800">
                <a:latin typeface="Times New Roman" pitchFamily="18"/>
                <a:ea typeface="Lucida Sans Unicode" pitchFamily="2"/>
                <a:cs typeface="Tahoma" pitchFamily="2"/>
              </a:rPr>
              <a:t>α</a:t>
            </a:r>
            <a:r>
              <a:rPr lang="el-GR" sz="2800" baseline="-25000">
                <a:latin typeface="Times New Roman" pitchFamily="18"/>
                <a:ea typeface="Lucida Sans Unicode" pitchFamily="2"/>
                <a:cs typeface="Tahoma" pitchFamily="2"/>
              </a:rPr>
              <a:t>0</a:t>
            </a:r>
          </a:p>
        </p:txBody>
      </p:sp>
      <p:sp>
        <p:nvSpPr>
          <p:cNvPr id="21" name="TextBox 48"/>
          <p:cNvSpPr/>
          <p:nvPr/>
        </p:nvSpPr>
        <p:spPr>
          <a:xfrm>
            <a:off x="2500200" y="3500279"/>
            <a:ext cx="109980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2800">
                <a:latin typeface="Times New Roman" pitchFamily="18"/>
                <a:ea typeface="Lucida Sans Unicode" pitchFamily="2"/>
                <a:cs typeface="Tahoma" pitchFamily="2"/>
              </a:rPr>
              <a:t>α</a:t>
            </a:r>
            <a:r>
              <a:rPr lang="el-GR" sz="2800" baseline="-25000">
                <a:latin typeface="Times New Roman" pitchFamily="18"/>
                <a:ea typeface="Lucida Sans Unicode" pitchFamily="2"/>
                <a:cs typeface="Tahoma" pitchFamily="2"/>
              </a:rPr>
              <a:t>0</a:t>
            </a:r>
          </a:p>
        </p:txBody>
      </p:sp>
      <p:sp>
        <p:nvSpPr>
          <p:cNvPr id="22" name="TextBox 50"/>
          <p:cNvSpPr/>
          <p:nvPr/>
        </p:nvSpPr>
        <p:spPr>
          <a:xfrm>
            <a:off x="1857240" y="5643720"/>
            <a:ext cx="174276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 &gt; n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3" name="TextBox 52"/>
          <p:cNvSpPr/>
          <p:nvPr/>
        </p:nvSpPr>
        <p:spPr>
          <a:xfrm>
            <a:off x="785880" y="1980000"/>
            <a:ext cx="834119" cy="1110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4" name="TextBox 53"/>
          <p:cNvSpPr/>
          <p:nvPr/>
        </p:nvSpPr>
        <p:spPr>
          <a:xfrm flipH="1">
            <a:off x="703440" y="2786040"/>
            <a:ext cx="72612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5580112" y="4365104"/>
          <a:ext cx="2340000" cy="1080000"/>
        </p:xfrm>
        <a:graphic>
          <a:graphicData uri="http://schemas.openxmlformats.org/presentationml/2006/ole">
            <p:oleObj spid="_x0000_s22531" name="Формула" r:id="rId5" imgW="22666817" imgH="12775842" progId="Equation.3">
              <p:embed/>
            </p:oleObj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4514759" y="3321000"/>
          <a:ext cx="114480" cy="216000"/>
        </p:xfrm>
        <a:graphic>
          <a:graphicData uri="http://schemas.openxmlformats.org/presentationml/2006/ole">
            <p:oleObj spid="_x0000_s22532" name="Формула" r:id="rId6" imgW="3709115" imgH="7006107" progId="Equation.3">
              <p:embed/>
            </p:oleObj>
          </a:graphicData>
        </a:graphic>
      </p:graphicFrame>
      <p:sp>
        <p:nvSpPr>
          <p:cNvPr id="27" name="TextBox 26"/>
          <p:cNvSpPr/>
          <p:nvPr/>
        </p:nvSpPr>
        <p:spPr>
          <a:xfrm>
            <a:off x="7615552" y="4905104"/>
            <a:ext cx="485640" cy="897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ru-RU" sz="3200" i="1" baseline="-2500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pic>
        <p:nvPicPr>
          <p:cNvPr id="28" name="Picture 24" descr="AMCONF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89913" y="4581128"/>
            <a:ext cx="954087" cy="2052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:\DCIM\101MSDCF\DSC0172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565212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Тамара\Рабочий стол\фотоаппарат\DSC01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AMCONF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9592" y="4509120"/>
            <a:ext cx="954087" cy="205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196975"/>
            <a:ext cx="2447925" cy="2166938"/>
            <a:chOff x="204" y="754"/>
            <a:chExt cx="2564" cy="2227"/>
          </a:xfrm>
        </p:grpSpPr>
        <p:sp>
          <p:nvSpPr>
            <p:cNvPr id="121861" name="AutoShape 5"/>
            <p:cNvSpPr>
              <a:spLocks noChangeAspect="1" noChangeArrowheads="1"/>
            </p:cNvSpPr>
            <p:nvPr/>
          </p:nvSpPr>
          <p:spPr bwMode="auto">
            <a:xfrm>
              <a:off x="204" y="754"/>
              <a:ext cx="2564" cy="22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7C3E"/>
                </a:gs>
                <a:gs pos="50000">
                  <a:schemeClr val="bg1"/>
                </a:gs>
                <a:gs pos="100000">
                  <a:srgbClr val="BA7C3E"/>
                </a:gs>
              </a:gsLst>
              <a:lin ang="5400000" scaled="1"/>
            </a:gradFill>
            <a:ln w="38100" cmpd="dbl">
              <a:solidFill>
                <a:srgbClr val="996633"/>
              </a:solidFill>
              <a:round/>
              <a:headEnd/>
              <a:tailEnd/>
            </a:ln>
            <a:effectLst>
              <a:prstShdw prst="shdw13" dist="53882" dir="13500000">
                <a:srgbClr val="996633"/>
              </a:prstShdw>
            </a:effectLst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</p:txBody>
        </p:sp>
        <p:sp>
          <p:nvSpPr>
            <p:cNvPr id="121862" name="AutoShape 6"/>
            <p:cNvSpPr>
              <a:spLocks noChangeAspect="1" noChangeArrowheads="1"/>
            </p:cNvSpPr>
            <p:nvPr/>
          </p:nvSpPr>
          <p:spPr bwMode="auto">
            <a:xfrm rot="-5400000">
              <a:off x="703" y="1027"/>
              <a:ext cx="1369" cy="1368"/>
            </a:xfrm>
            <a:prstGeom prst="rtTriangle">
              <a:avLst/>
            </a:pr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348038" y="2276475"/>
            <a:ext cx="2447925" cy="2160588"/>
            <a:chOff x="2109" y="1434"/>
            <a:chExt cx="1542" cy="1361"/>
          </a:xfrm>
        </p:grpSpPr>
        <p:sp>
          <p:nvSpPr>
            <p:cNvPr id="121867" name="AutoShape 11"/>
            <p:cNvSpPr>
              <a:spLocks noChangeAspect="1" noChangeArrowheads="1"/>
            </p:cNvSpPr>
            <p:nvPr/>
          </p:nvSpPr>
          <p:spPr bwMode="auto">
            <a:xfrm>
              <a:off x="2109" y="1434"/>
              <a:ext cx="1542" cy="136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7C3E"/>
                </a:gs>
                <a:gs pos="50000">
                  <a:schemeClr val="bg1"/>
                </a:gs>
                <a:gs pos="100000">
                  <a:srgbClr val="BA7C3E"/>
                </a:gs>
              </a:gsLst>
              <a:lin ang="5400000" scaled="1"/>
            </a:gradFill>
            <a:ln w="38100" cmpd="dbl">
              <a:solidFill>
                <a:srgbClr val="996633"/>
              </a:solidFill>
              <a:round/>
              <a:headEnd/>
              <a:tailEnd/>
            </a:ln>
            <a:effectLst>
              <a:prstShdw prst="shdw13" dist="53882" dir="13500000">
                <a:srgbClr val="996633"/>
              </a:prstShdw>
            </a:effectLst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ru-RU" sz="2000" b="1">
                <a:latin typeface="Arial Narrow" pitchFamily="34" charset="0"/>
              </a:endParaRPr>
            </a:p>
          </p:txBody>
        </p:sp>
        <p:sp>
          <p:nvSpPr>
            <p:cNvPr id="121874" name="AutoShape 18"/>
            <p:cNvSpPr>
              <a:spLocks noChangeArrowheads="1"/>
            </p:cNvSpPr>
            <p:nvPr/>
          </p:nvSpPr>
          <p:spPr bwMode="auto">
            <a:xfrm>
              <a:off x="2245" y="1617"/>
              <a:ext cx="1270" cy="81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D2D2D2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1877" name="AutoShape 21"/>
          <p:cNvSpPr>
            <a:spLocks noChangeAspect="1" noChangeArrowheads="1"/>
          </p:cNvSpPr>
          <p:nvPr/>
        </p:nvSpPr>
        <p:spPr bwMode="auto">
          <a:xfrm>
            <a:off x="6156325" y="3500438"/>
            <a:ext cx="2447925" cy="2160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A7C3E"/>
              </a:gs>
              <a:gs pos="50000">
                <a:schemeClr val="bg1"/>
              </a:gs>
              <a:gs pos="100000">
                <a:srgbClr val="BA7C3E"/>
              </a:gs>
            </a:gsLst>
            <a:lin ang="5400000" scaled="1"/>
          </a:gradFill>
          <a:ln w="38100" cmpd="dbl">
            <a:solidFill>
              <a:srgbClr val="996633"/>
            </a:solidFill>
            <a:round/>
            <a:headEnd/>
            <a:tailEnd/>
          </a:ln>
          <a:effectLst>
            <a:prstShdw prst="shdw13" dist="53882" dir="13500000">
              <a:srgbClr val="996633"/>
            </a:prstShdw>
          </a:effectLst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ru-RU" sz="2000" b="1">
              <a:latin typeface="Arial Narrow" pitchFamily="34" charset="0"/>
            </a:endParaRPr>
          </a:p>
        </p:txBody>
      </p:sp>
      <p:sp>
        <p:nvSpPr>
          <p:cNvPr id="121884" name="AutoShape 28"/>
          <p:cNvSpPr>
            <a:spLocks noChangeArrowheads="1"/>
          </p:cNvSpPr>
          <p:nvPr/>
        </p:nvSpPr>
        <p:spPr bwMode="auto">
          <a:xfrm>
            <a:off x="5437188" y="5949950"/>
            <a:ext cx="3527425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F00"/>
              </a:gs>
              <a:gs pos="50000">
                <a:schemeClr val="bg1"/>
              </a:gs>
              <a:gs pos="100000">
                <a:srgbClr val="006F00"/>
              </a:gs>
            </a:gsLst>
            <a:lin ang="5400000" scaled="1"/>
          </a:gradFill>
          <a:ln w="38100" cap="rnd" cmpd="dbl">
            <a:solidFill>
              <a:srgbClr val="90603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latin typeface="Arial" pitchFamily="34" charset="0"/>
              </a:rPr>
              <a:t>Призма, изменяющая порядок следования лучей</a:t>
            </a:r>
          </a:p>
        </p:txBody>
      </p:sp>
      <p:sp>
        <p:nvSpPr>
          <p:cNvPr id="121885" name="AutoShape 29"/>
          <p:cNvSpPr>
            <a:spLocks noChangeArrowheads="1"/>
          </p:cNvSpPr>
          <p:nvPr/>
        </p:nvSpPr>
        <p:spPr bwMode="auto">
          <a:xfrm>
            <a:off x="3059113" y="4648200"/>
            <a:ext cx="2779712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F00"/>
              </a:gs>
              <a:gs pos="50000">
                <a:schemeClr val="bg1"/>
              </a:gs>
              <a:gs pos="100000">
                <a:srgbClr val="006F00"/>
              </a:gs>
            </a:gsLst>
            <a:lin ang="5400000" scaled="1"/>
          </a:gradFill>
          <a:ln w="38100" cap="rnd" cmpd="dbl">
            <a:solidFill>
              <a:srgbClr val="90603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latin typeface="Arial" pitchFamily="34" charset="0"/>
              </a:rPr>
              <a:t>Оборотная призма</a:t>
            </a:r>
          </a:p>
        </p:txBody>
      </p:sp>
      <p:sp>
        <p:nvSpPr>
          <p:cNvPr id="121886" name="AutoShape 30"/>
          <p:cNvSpPr>
            <a:spLocks noChangeArrowheads="1"/>
          </p:cNvSpPr>
          <p:nvPr/>
        </p:nvSpPr>
        <p:spPr bwMode="auto">
          <a:xfrm>
            <a:off x="207963" y="3644900"/>
            <a:ext cx="2779712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F00"/>
              </a:gs>
              <a:gs pos="50000">
                <a:schemeClr val="bg1"/>
              </a:gs>
              <a:gs pos="100000">
                <a:srgbClr val="006F00"/>
              </a:gs>
            </a:gsLst>
            <a:lin ang="5400000" scaled="1"/>
          </a:gradFill>
          <a:ln w="38100" cap="rnd" cmpd="dbl">
            <a:solidFill>
              <a:srgbClr val="90603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latin typeface="Arial" pitchFamily="34" charset="0"/>
              </a:rPr>
              <a:t>Поворотная призма</a:t>
            </a:r>
          </a:p>
        </p:txBody>
      </p:sp>
      <p:sp>
        <p:nvSpPr>
          <p:cNvPr id="9225" name="Line 31"/>
          <p:cNvSpPr>
            <a:spLocks noChangeShapeType="1"/>
          </p:cNvSpPr>
          <p:nvPr/>
        </p:nvSpPr>
        <p:spPr bwMode="auto">
          <a:xfrm flipV="1">
            <a:off x="1403350" y="23495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32"/>
          <p:cNvSpPr>
            <a:spLocks noChangeShapeType="1"/>
          </p:cNvSpPr>
          <p:nvPr/>
        </p:nvSpPr>
        <p:spPr bwMode="auto">
          <a:xfrm>
            <a:off x="1403350" y="2349500"/>
            <a:ext cx="360363" cy="35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33"/>
          <p:cNvSpPr>
            <a:spLocks noChangeShapeType="1"/>
          </p:cNvSpPr>
          <p:nvPr/>
        </p:nvSpPr>
        <p:spPr bwMode="auto">
          <a:xfrm>
            <a:off x="1403350" y="234950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34"/>
          <p:cNvSpPr>
            <a:spLocks noChangeShapeType="1"/>
          </p:cNvSpPr>
          <p:nvPr/>
        </p:nvSpPr>
        <p:spPr bwMode="auto">
          <a:xfrm flipV="1">
            <a:off x="1835150" y="1916113"/>
            <a:ext cx="0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35"/>
          <p:cNvSpPr>
            <a:spLocks noChangeShapeType="1"/>
          </p:cNvSpPr>
          <p:nvPr/>
        </p:nvSpPr>
        <p:spPr bwMode="auto">
          <a:xfrm>
            <a:off x="1835150" y="1916113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36"/>
          <p:cNvSpPr>
            <a:spLocks noChangeShapeType="1"/>
          </p:cNvSpPr>
          <p:nvPr/>
        </p:nvSpPr>
        <p:spPr bwMode="auto">
          <a:xfrm flipV="1">
            <a:off x="3924300" y="335756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37"/>
          <p:cNvSpPr>
            <a:spLocks noChangeShapeType="1"/>
          </p:cNvSpPr>
          <p:nvPr/>
        </p:nvSpPr>
        <p:spPr bwMode="auto">
          <a:xfrm>
            <a:off x="3924300" y="3357563"/>
            <a:ext cx="360363" cy="35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38"/>
          <p:cNvSpPr>
            <a:spLocks noChangeShapeType="1"/>
          </p:cNvSpPr>
          <p:nvPr/>
        </p:nvSpPr>
        <p:spPr bwMode="auto">
          <a:xfrm>
            <a:off x="3924300" y="3357563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39"/>
          <p:cNvSpPr>
            <a:spLocks noChangeShapeType="1"/>
          </p:cNvSpPr>
          <p:nvPr/>
        </p:nvSpPr>
        <p:spPr bwMode="auto">
          <a:xfrm>
            <a:off x="5219700" y="33575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4" name="Line 40"/>
          <p:cNvSpPr>
            <a:spLocks noChangeShapeType="1"/>
          </p:cNvSpPr>
          <p:nvPr/>
        </p:nvSpPr>
        <p:spPr bwMode="auto">
          <a:xfrm flipH="1">
            <a:off x="4859338" y="3357563"/>
            <a:ext cx="360362" cy="358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41"/>
          <p:cNvSpPr>
            <a:spLocks noChangeShapeType="1"/>
          </p:cNvSpPr>
          <p:nvPr/>
        </p:nvSpPr>
        <p:spPr bwMode="auto">
          <a:xfrm flipV="1">
            <a:off x="4211638" y="3068638"/>
            <a:ext cx="0" cy="1081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43"/>
          <p:cNvSpPr>
            <a:spLocks noChangeShapeType="1"/>
          </p:cNvSpPr>
          <p:nvPr/>
        </p:nvSpPr>
        <p:spPr bwMode="auto">
          <a:xfrm>
            <a:off x="4211638" y="3068638"/>
            <a:ext cx="7921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44"/>
          <p:cNvSpPr>
            <a:spLocks noChangeShapeType="1"/>
          </p:cNvSpPr>
          <p:nvPr/>
        </p:nvSpPr>
        <p:spPr bwMode="auto">
          <a:xfrm>
            <a:off x="4932363" y="3068638"/>
            <a:ext cx="0" cy="1152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45"/>
          <p:cNvSpPr>
            <a:spLocks noChangeShapeType="1"/>
          </p:cNvSpPr>
          <p:nvPr/>
        </p:nvSpPr>
        <p:spPr bwMode="auto">
          <a:xfrm>
            <a:off x="6300788" y="45085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49"/>
          <p:cNvSpPr>
            <a:spLocks noChangeShapeType="1"/>
          </p:cNvSpPr>
          <p:nvPr/>
        </p:nvSpPr>
        <p:spPr bwMode="auto">
          <a:xfrm>
            <a:off x="8029575" y="4797425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0" name="Line 50"/>
          <p:cNvSpPr>
            <a:spLocks noChangeShapeType="1"/>
          </p:cNvSpPr>
          <p:nvPr/>
        </p:nvSpPr>
        <p:spPr bwMode="auto">
          <a:xfrm>
            <a:off x="6227763" y="4797425"/>
            <a:ext cx="36036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1" name="Line 53"/>
          <p:cNvSpPr>
            <a:spLocks noChangeShapeType="1"/>
          </p:cNvSpPr>
          <p:nvPr/>
        </p:nvSpPr>
        <p:spPr bwMode="auto">
          <a:xfrm>
            <a:off x="7812088" y="4508500"/>
            <a:ext cx="649287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1912" name="AutoShape 56"/>
          <p:cNvSpPr>
            <a:spLocks noChangeArrowheads="1"/>
          </p:cNvSpPr>
          <p:nvPr/>
        </p:nvSpPr>
        <p:spPr bwMode="auto">
          <a:xfrm>
            <a:off x="6300788" y="3860800"/>
            <a:ext cx="2016125" cy="1295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2D2D2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43" name="Line 58"/>
          <p:cNvSpPr>
            <a:spLocks noChangeShapeType="1"/>
          </p:cNvSpPr>
          <p:nvPr/>
        </p:nvSpPr>
        <p:spPr bwMode="auto">
          <a:xfrm>
            <a:off x="6804025" y="4508500"/>
            <a:ext cx="649288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59"/>
          <p:cNvSpPr>
            <a:spLocks noChangeShapeType="1"/>
          </p:cNvSpPr>
          <p:nvPr/>
        </p:nvSpPr>
        <p:spPr bwMode="auto">
          <a:xfrm flipV="1">
            <a:off x="7451725" y="4797425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51"/>
          <p:cNvSpPr>
            <a:spLocks noChangeShapeType="1"/>
          </p:cNvSpPr>
          <p:nvPr/>
        </p:nvSpPr>
        <p:spPr bwMode="auto">
          <a:xfrm>
            <a:off x="6588125" y="4797425"/>
            <a:ext cx="360363" cy="3603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52"/>
          <p:cNvSpPr>
            <a:spLocks noChangeShapeType="1"/>
          </p:cNvSpPr>
          <p:nvPr/>
        </p:nvSpPr>
        <p:spPr bwMode="auto">
          <a:xfrm flipV="1">
            <a:off x="6948488" y="4508500"/>
            <a:ext cx="863600" cy="6492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47" name="Picture 60" descr="pe01758_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92750"/>
            <a:ext cx="1392237" cy="1365250"/>
          </a:xfrm>
          <a:noFill/>
        </p:spPr>
      </p:pic>
      <p:sp>
        <p:nvSpPr>
          <p:cNvPr id="38" name="TextBox 37"/>
          <p:cNvSpPr txBox="1"/>
          <p:nvPr/>
        </p:nvSpPr>
        <p:spPr>
          <a:xfrm>
            <a:off x="971600" y="188640"/>
            <a:ext cx="7364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Практическое применение полного </a:t>
            </a:r>
          </a:p>
          <a:p>
            <a:pPr algn="ctr"/>
            <a:r>
              <a:rPr lang="ru-RU" sz="3200" b="1" dirty="0" smtClean="0">
                <a:latin typeface="Cambria" pitchFamily="18" charset="0"/>
              </a:rPr>
              <a:t>отражения света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716016" y="188640"/>
            <a:ext cx="4030216" cy="54864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Световоды</a:t>
            </a:r>
            <a:r>
              <a:rPr lang="ru-RU" dirty="0" smtClean="0"/>
              <a:t>. </a:t>
            </a:r>
            <a:r>
              <a:rPr lang="ru-RU" sz="3000" dirty="0" smtClean="0">
                <a:latin typeface="Times New Roman" pitchFamily="18" charset="0"/>
              </a:rPr>
              <a:t>Основной элемент </a:t>
            </a:r>
            <a:r>
              <a:rPr lang="ru-RU" sz="3000" b="1" dirty="0" err="1" smtClean="0">
                <a:solidFill>
                  <a:srgbClr val="990000"/>
                </a:solidFill>
                <a:latin typeface="Times New Roman" pitchFamily="18" charset="0"/>
              </a:rPr>
              <a:t>световода</a:t>
            </a:r>
            <a:r>
              <a:rPr lang="ru-RU" sz="3000" dirty="0" smtClean="0">
                <a:latin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sz="3000" dirty="0" smtClean="0">
                <a:latin typeface="Times New Roman" pitchFamily="18" charset="0"/>
              </a:rPr>
              <a:t> стеклянное волокно цилиндрической формы, покрытое оболочкой из прозрачного материала с меньшим, чем у волокна, показателем преломления </a:t>
            </a:r>
            <a:endParaRPr lang="ru-RU" sz="3000" dirty="0"/>
          </a:p>
        </p:txBody>
      </p:sp>
      <p:pic>
        <p:nvPicPr>
          <p:cNvPr id="3" name="Picture 4" descr="3-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55976" cy="53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9" descr="pe018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7750" y="4876800"/>
            <a:ext cx="174625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Илья\Рабочий стол\нормальные\DSC01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2996952"/>
            <a:ext cx="4530771" cy="3646758"/>
          </a:xfrm>
          <a:prstGeom prst="rect">
            <a:avLst/>
          </a:prstGeom>
          <a:noFill/>
        </p:spPr>
      </p:pic>
      <p:pic>
        <p:nvPicPr>
          <p:cNvPr id="1026" name="Picture 2" descr="http://www.compuart.ru/Archive/CA/2005/6/4/0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5"/>
            <a:ext cx="3312368" cy="2504151"/>
          </a:xfrm>
          <a:prstGeom prst="rect">
            <a:avLst/>
          </a:prstGeom>
          <a:noFill/>
        </p:spPr>
      </p:pic>
      <p:pic>
        <p:nvPicPr>
          <p:cNvPr id="7" name="Рисунок 6" descr="C:\Documents and Settings\Илья\Рабочий стол\фотоаппарат\DSC01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96952"/>
            <a:ext cx="4428586" cy="36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-Илья\Мои рисунки\2011-05-15\Изображение 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88640"/>
            <a:ext cx="496855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5868144" cy="652534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err="1" smtClean="0">
                <a:solidFill>
                  <a:srgbClr val="FF3300"/>
                </a:solidFill>
              </a:rPr>
              <a:t>Сейморазведка</a:t>
            </a:r>
            <a:r>
              <a:rPr lang="ru-RU" sz="2000" dirty="0" smtClean="0"/>
              <a:t>- геофизический метод исследования земной коры, поисков и разведки полезных ископаемых, основанный на изучении характера распространения упругих волн.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3300"/>
                </a:solidFill>
              </a:rPr>
              <a:t>Источники</a:t>
            </a:r>
            <a:r>
              <a:rPr lang="ru-RU" sz="2000" dirty="0" smtClean="0"/>
              <a:t> возбуждения упругих волн: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- взрывы,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- невзрывные источники (вибраторы, кувалда, естественные шумы),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- землетрясения.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Горные породы обладают различными </a:t>
            </a:r>
            <a:r>
              <a:rPr lang="ru-RU" sz="2000" dirty="0" smtClean="0">
                <a:solidFill>
                  <a:srgbClr val="FF3300"/>
                </a:solidFill>
              </a:rPr>
              <a:t>скоростями распространения упругих волн и плотностями</a:t>
            </a:r>
            <a:r>
              <a:rPr lang="ru-RU" sz="2000" dirty="0" smtClean="0"/>
              <a:t>: это вызывает формирование на границах слоев и отдельных тел отраженных, преломленных и обменных волн.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3300"/>
                </a:solidFill>
              </a:rPr>
              <a:t>Количественная интерпретация</a:t>
            </a:r>
            <a:r>
              <a:rPr lang="ru-RU" sz="2000" dirty="0" smtClean="0"/>
              <a:t> – расчет скорости распространения УВ и их изменения в разрезе и объеме; оценка глубины сейсмических границ, их падения и простирания; построение сейсмогеологического разреза (с использованием геологических данных).</a:t>
            </a:r>
          </a:p>
        </p:txBody>
      </p:sp>
      <p:pic>
        <p:nvPicPr>
          <p:cNvPr id="12292" name="Picture 4" descr="image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3375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39240" t="33334" r="39091" b="38541"/>
          <a:stretch>
            <a:fillRect/>
          </a:stretch>
        </p:blipFill>
        <p:spPr bwMode="auto">
          <a:xfrm>
            <a:off x="5940425" y="4519613"/>
            <a:ext cx="320357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v_htm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76475"/>
            <a:ext cx="3276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47700"/>
          </a:xfrm>
        </p:spPr>
        <p:txBody>
          <a:bodyPr/>
          <a:lstStyle/>
          <a:p>
            <a:pPr eaLnBrk="1" hangingPunct="1"/>
            <a:r>
              <a:rPr lang="ru-RU" sz="2800" b="1" smtClean="0"/>
              <a:t>Методы сейсморазведки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569325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- метод преломленных волн (МПВ);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- метод отраженных волн (МОВ);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 решаемым задачам выделяется: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- глубинная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- нефтегазовая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- рудная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</a:t>
            </a:r>
            <a:r>
              <a:rPr lang="ru-RU" sz="2000" dirty="0" smtClean="0">
                <a:solidFill>
                  <a:srgbClr val="FF3300"/>
                </a:solidFill>
              </a:rPr>
              <a:t>- инженерно-геологическая с</a:t>
            </a:r>
            <a:r>
              <a:rPr lang="en-US" sz="2000" dirty="0" smtClean="0">
                <a:solidFill>
                  <a:srgbClr val="FF3300"/>
                </a:solidFill>
              </a:rPr>
              <a:t>/</a:t>
            </a:r>
            <a:r>
              <a:rPr lang="ru-RU" sz="2000" dirty="0" smtClean="0">
                <a:solidFill>
                  <a:srgbClr val="FF3300"/>
                </a:solidFill>
              </a:rPr>
              <a:t>р.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 условиям проведения выделяются: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 - наземная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 - морская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 - скважинная с</a:t>
            </a:r>
            <a:r>
              <a:rPr lang="en-US" sz="2000" dirty="0" smtClean="0"/>
              <a:t>/</a:t>
            </a:r>
            <a:r>
              <a:rPr lang="ru-RU" sz="2000" dirty="0" err="1" smtClean="0"/>
              <a:t>р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                     - подземная с</a:t>
            </a:r>
            <a:r>
              <a:rPr lang="en-US" sz="2000" dirty="0" smtClean="0"/>
              <a:t>/</a:t>
            </a:r>
            <a:r>
              <a:rPr lang="ru-RU" sz="2000" dirty="0" smtClean="0"/>
              <a:t>р.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731837"/>
          </a:xfrm>
        </p:spPr>
        <p:txBody>
          <a:bodyPr>
            <a:normAutofit fontScale="90000"/>
          </a:bodyPr>
          <a:lstStyle/>
          <a:p>
            <a:r>
              <a:rPr lang="ru-RU" sz="2800" b="1"/>
              <a:t>Годографы отраженных и преломленных волн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3384550" cy="4392613"/>
          </a:xfrm>
        </p:spPr>
        <p:txBody>
          <a:bodyPr>
            <a:normAutofit fontScale="92500"/>
          </a:bodyPr>
          <a:lstStyle/>
          <a:p>
            <a:pPr marL="88900" indent="-88900">
              <a:lnSpc>
                <a:spcPct val="90000"/>
              </a:lnSpc>
            </a:pPr>
            <a:r>
              <a:rPr lang="ru-RU" sz="2000"/>
              <a:t>Двухслойная среда со скоростями </a:t>
            </a:r>
            <a:r>
              <a:rPr lang="en-US" sz="2000"/>
              <a:t>V</a:t>
            </a:r>
            <a:r>
              <a:rPr lang="en-US" sz="2000" baseline="-25000"/>
              <a:t>1</a:t>
            </a:r>
            <a:r>
              <a:rPr lang="ru-RU" sz="2000"/>
              <a:t> </a:t>
            </a:r>
            <a:r>
              <a:rPr lang="en-US" sz="2000"/>
              <a:t>&lt; V</a:t>
            </a:r>
            <a:r>
              <a:rPr lang="en-US" sz="2000" baseline="-25000"/>
              <a:t>2</a:t>
            </a:r>
          </a:p>
          <a:p>
            <a:pPr marL="88900" indent="-88900">
              <a:lnSpc>
                <a:spcPct val="90000"/>
              </a:lnSpc>
            </a:pPr>
            <a:r>
              <a:rPr lang="ru-RU" sz="2000"/>
              <a:t>Критический угол </a:t>
            </a:r>
            <a:r>
              <a:rPr lang="en-US" sz="2400" b="1"/>
              <a:t>i</a:t>
            </a:r>
            <a:r>
              <a:rPr lang="ru-RU" sz="2400" b="1"/>
              <a:t> </a:t>
            </a:r>
            <a:r>
              <a:rPr lang="ru-RU" sz="2000"/>
              <a:t>достигается в точке </a:t>
            </a:r>
            <a:r>
              <a:rPr lang="en-US" sz="2000"/>
              <a:t>R</a:t>
            </a:r>
            <a:r>
              <a:rPr lang="en-US" sz="2400" b="1"/>
              <a:t>, </a:t>
            </a:r>
            <a:r>
              <a:rPr lang="ru-RU" sz="2000"/>
              <a:t>где</a:t>
            </a:r>
            <a:endParaRPr lang="en-US" sz="2000"/>
          </a:p>
          <a:p>
            <a:pPr marL="88900" indent="-88900">
              <a:lnSpc>
                <a:spcPct val="90000"/>
              </a:lnSpc>
              <a:buFontTx/>
              <a:buNone/>
            </a:pPr>
            <a:r>
              <a:rPr lang="en-US" sz="2400" b="1"/>
              <a:t>  </a:t>
            </a:r>
            <a:r>
              <a:rPr lang="en-US" sz="2000" b="1"/>
              <a:t>sini=V</a:t>
            </a:r>
            <a:r>
              <a:rPr lang="en-US" sz="2000" b="1" baseline="-25000"/>
              <a:t>1</a:t>
            </a:r>
            <a:r>
              <a:rPr lang="en-US" sz="2000" b="1"/>
              <a:t>/V</a:t>
            </a:r>
            <a:r>
              <a:rPr lang="en-US" sz="2000" b="1" baseline="-25000"/>
              <a:t>2</a:t>
            </a:r>
          </a:p>
          <a:p>
            <a:pPr marL="88900" indent="-88900">
              <a:lnSpc>
                <a:spcPct val="90000"/>
              </a:lnSpc>
            </a:pPr>
            <a:r>
              <a:rPr lang="ru-RU" sz="2000"/>
              <a:t> Луч скользит со скоростью </a:t>
            </a:r>
            <a:r>
              <a:rPr lang="en-US" sz="2000" b="1"/>
              <a:t>V</a:t>
            </a:r>
            <a:r>
              <a:rPr lang="en-US" sz="2000" b="1" baseline="-25000"/>
              <a:t>2</a:t>
            </a:r>
            <a:r>
              <a:rPr lang="ru-RU" sz="2000" b="1" baseline="-25000"/>
              <a:t> </a:t>
            </a:r>
            <a:r>
              <a:rPr lang="ru-RU" sz="2000"/>
              <a:t>вдоль границы сред, формируя </a:t>
            </a:r>
            <a:r>
              <a:rPr lang="ru-RU" sz="2000">
                <a:solidFill>
                  <a:srgbClr val="3366CC"/>
                </a:solidFill>
              </a:rPr>
              <a:t>головную преломленную волну</a:t>
            </a:r>
            <a:r>
              <a:rPr lang="ru-RU" sz="2000"/>
              <a:t>.</a:t>
            </a:r>
          </a:p>
          <a:p>
            <a:pPr marL="88900" indent="-88900">
              <a:lnSpc>
                <a:spcPct val="90000"/>
              </a:lnSpc>
            </a:pPr>
            <a:r>
              <a:rPr lang="ru-RU" sz="2000"/>
              <a:t>Лучи головной преломленной волны – параллельны и т.о. фронт волны – плоский.</a:t>
            </a:r>
          </a:p>
        </p:txBody>
      </p:sp>
      <p:pic>
        <p:nvPicPr>
          <p:cNvPr id="295940" name="Picture 4" descr="годограф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988" y="765175"/>
            <a:ext cx="5688012" cy="4368800"/>
          </a:xfrm>
          <a:noFill/>
          <a:ln/>
        </p:spPr>
      </p:pic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395288" y="5157788"/>
            <a:ext cx="8569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FF3300"/>
                </a:solidFill>
              </a:rPr>
              <a:t>Отраженная волна</a:t>
            </a:r>
            <a:r>
              <a:rPr lang="ru-RU" sz="2000"/>
              <a:t> (как и прямая волна)– сферическая. Ее скорость - </a:t>
            </a:r>
            <a:r>
              <a:rPr lang="en-US" sz="2000" b="1"/>
              <a:t>V</a:t>
            </a:r>
            <a:r>
              <a:rPr lang="en-US" sz="2000" b="1" baseline="-25000"/>
              <a:t>1</a:t>
            </a:r>
            <a:r>
              <a:rPr lang="ru-RU" sz="2000"/>
              <a:t>. В точку </a:t>
            </a:r>
            <a:r>
              <a:rPr lang="en-US" sz="2000"/>
              <a:t>R</a:t>
            </a:r>
            <a:r>
              <a:rPr lang="ru-RU" sz="2000"/>
              <a:t> отраженная и преломленная волна приходят вместе. Далее, в связи с тем что преломленная волна движется со скоростью </a:t>
            </a:r>
            <a:r>
              <a:rPr lang="en-US" sz="2000"/>
              <a:t>V</a:t>
            </a:r>
            <a:r>
              <a:rPr lang="en-US" sz="2000" baseline="-25000"/>
              <a:t>2 </a:t>
            </a:r>
            <a:r>
              <a:rPr lang="en-US" sz="2000"/>
              <a:t>&gt; V</a:t>
            </a:r>
            <a:r>
              <a:rPr lang="en-US" sz="2000" baseline="-25000"/>
              <a:t>1 </a:t>
            </a:r>
            <a:r>
              <a:rPr lang="ru-RU" sz="2000"/>
              <a:t>преломленная волна опережает отраженную.</a:t>
            </a:r>
            <a:endParaRPr lang="en-US" sz="2000" baseline="-25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180000" y="180000"/>
            <a:ext cx="8820000" cy="3046988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 algn="just">
              <a:buNone/>
            </a:pPr>
            <a:r>
              <a:rPr lang="ru-RU" b="1" i="1" dirty="0">
                <a:latin typeface="Cambria" pitchFamily="18" charset="0"/>
              </a:rPr>
              <a:t>Оптика</a:t>
            </a:r>
            <a:r>
              <a:rPr lang="ru-RU" dirty="0">
                <a:latin typeface="Cambria" pitchFamily="18" charset="0"/>
              </a:rPr>
              <a:t> представляет собой </a:t>
            </a:r>
            <a:r>
              <a:rPr lang="ru-RU" i="1" dirty="0">
                <a:latin typeface="Cambria" pitchFamily="18" charset="0"/>
              </a:rPr>
              <a:t>раздел физики</a:t>
            </a:r>
            <a:r>
              <a:rPr lang="ru-RU" dirty="0">
                <a:latin typeface="Cambria" pitchFamily="18" charset="0"/>
              </a:rPr>
              <a:t>, в котором изучаются явления и закономерности, связанные с возникновением, распространением и взаимодействием с веществом электромагнитных волн </a:t>
            </a:r>
            <a:r>
              <a:rPr lang="ru-RU" i="1" dirty="0">
                <a:latin typeface="Cambria" pitchFamily="18" charset="0"/>
              </a:rPr>
              <a:t>видимого диапазона.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3356992"/>
            <a:ext cx="9144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964488" cy="731837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Годографы отраженных и преломленных волн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712"/>
            <a:ext cx="3312492" cy="4248051"/>
          </a:xfrm>
        </p:spPr>
        <p:txBody>
          <a:bodyPr>
            <a:normAutofit fontScale="92500" lnSpcReduction="10000"/>
          </a:bodyPr>
          <a:lstStyle/>
          <a:p>
            <a:pPr marL="88900" indent="-88900">
              <a:lnSpc>
                <a:spcPct val="90000"/>
              </a:lnSpc>
            </a:pPr>
            <a:r>
              <a:rPr lang="ru-RU" sz="2000" dirty="0"/>
              <a:t>Двухслойная среда со скоростями </a:t>
            </a:r>
            <a:r>
              <a:rPr lang="en-US" sz="2000" dirty="0"/>
              <a:t>V</a:t>
            </a:r>
            <a:r>
              <a:rPr lang="en-US" sz="2000" baseline="-25000" dirty="0"/>
              <a:t>1</a:t>
            </a:r>
            <a:r>
              <a:rPr lang="ru-RU" sz="2000" dirty="0"/>
              <a:t> </a:t>
            </a:r>
            <a:r>
              <a:rPr lang="en-US" sz="2000" dirty="0"/>
              <a:t>&lt; V</a:t>
            </a:r>
            <a:r>
              <a:rPr lang="en-US" sz="2000" baseline="-25000" dirty="0"/>
              <a:t>2</a:t>
            </a:r>
          </a:p>
          <a:p>
            <a:pPr marL="88900" indent="-88900">
              <a:lnSpc>
                <a:spcPct val="90000"/>
              </a:lnSpc>
            </a:pPr>
            <a:r>
              <a:rPr lang="ru-RU" sz="2000" dirty="0"/>
              <a:t>Критический угол </a:t>
            </a:r>
            <a:r>
              <a:rPr lang="en-US" sz="2400" b="1" dirty="0" err="1"/>
              <a:t>i</a:t>
            </a:r>
            <a:r>
              <a:rPr lang="ru-RU" sz="2400" b="1" dirty="0"/>
              <a:t> </a:t>
            </a:r>
            <a:r>
              <a:rPr lang="ru-RU" sz="2000" dirty="0"/>
              <a:t>достигается в точке </a:t>
            </a:r>
            <a:r>
              <a:rPr lang="en-US" sz="2000" dirty="0"/>
              <a:t>R</a:t>
            </a:r>
            <a:r>
              <a:rPr lang="en-US" sz="2400" b="1" dirty="0"/>
              <a:t>, </a:t>
            </a:r>
            <a:r>
              <a:rPr lang="ru-RU" sz="2000" dirty="0"/>
              <a:t>где</a:t>
            </a:r>
            <a:endParaRPr lang="en-US" sz="2000" dirty="0"/>
          </a:p>
          <a:p>
            <a:pPr marL="88900" indent="-88900">
              <a:lnSpc>
                <a:spcPct val="90000"/>
              </a:lnSpc>
              <a:buFontTx/>
              <a:buNone/>
            </a:pPr>
            <a:r>
              <a:rPr lang="en-US" sz="2400" b="1" dirty="0"/>
              <a:t>  </a:t>
            </a:r>
            <a:r>
              <a:rPr lang="en-US" sz="2000" b="1" dirty="0" err="1"/>
              <a:t>sini</a:t>
            </a:r>
            <a:r>
              <a:rPr lang="en-US" sz="2000" b="1" dirty="0"/>
              <a:t>=V</a:t>
            </a:r>
            <a:r>
              <a:rPr lang="en-US" sz="2000" b="1" baseline="-25000" dirty="0"/>
              <a:t>1</a:t>
            </a:r>
            <a:r>
              <a:rPr lang="en-US" sz="2000" b="1" dirty="0"/>
              <a:t>/V</a:t>
            </a:r>
            <a:r>
              <a:rPr lang="en-US" sz="2000" b="1" baseline="-25000" dirty="0"/>
              <a:t>2</a:t>
            </a:r>
          </a:p>
          <a:p>
            <a:pPr marL="88900" indent="-88900">
              <a:lnSpc>
                <a:spcPct val="90000"/>
              </a:lnSpc>
            </a:pPr>
            <a:r>
              <a:rPr lang="ru-RU" sz="2000" dirty="0"/>
              <a:t> Луч скользит со скоростью </a:t>
            </a:r>
            <a:r>
              <a:rPr lang="en-US" sz="2000" b="1" dirty="0"/>
              <a:t>V</a:t>
            </a:r>
            <a:r>
              <a:rPr lang="en-US" sz="2000" b="1" baseline="-25000" dirty="0"/>
              <a:t>2</a:t>
            </a:r>
            <a:r>
              <a:rPr lang="ru-RU" sz="2000" b="1" baseline="-25000" dirty="0"/>
              <a:t> </a:t>
            </a:r>
            <a:r>
              <a:rPr lang="ru-RU" sz="2000" dirty="0"/>
              <a:t>вдоль границы сред, формируя </a:t>
            </a:r>
            <a:r>
              <a:rPr lang="ru-RU" sz="2000" dirty="0">
                <a:solidFill>
                  <a:srgbClr val="3366CC"/>
                </a:solidFill>
              </a:rPr>
              <a:t>головную преломленную волну</a:t>
            </a:r>
            <a:r>
              <a:rPr lang="ru-RU" sz="2000" dirty="0"/>
              <a:t>.</a:t>
            </a:r>
          </a:p>
          <a:p>
            <a:pPr marL="88900" indent="-88900">
              <a:lnSpc>
                <a:spcPct val="90000"/>
              </a:lnSpc>
            </a:pPr>
            <a:r>
              <a:rPr lang="ru-RU" sz="2000" dirty="0"/>
              <a:t>Лучи головной преломленной волны – параллельны и т.о. фронт волны – плоский.</a:t>
            </a:r>
          </a:p>
        </p:txBody>
      </p:sp>
      <p:pic>
        <p:nvPicPr>
          <p:cNvPr id="295940" name="Picture 4" descr="годограф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988" y="765175"/>
            <a:ext cx="5688012" cy="4368800"/>
          </a:xfrm>
          <a:noFill/>
          <a:ln/>
        </p:spPr>
      </p:pic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395288" y="5157788"/>
            <a:ext cx="8569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FF3300"/>
                </a:solidFill>
              </a:rPr>
              <a:t>Отраженная волна</a:t>
            </a:r>
            <a:r>
              <a:rPr lang="ru-RU" sz="2000"/>
              <a:t> (как и прямая волна)– сферическая. Ее скорость - </a:t>
            </a:r>
            <a:r>
              <a:rPr lang="en-US" sz="2000" b="1"/>
              <a:t>V</a:t>
            </a:r>
            <a:r>
              <a:rPr lang="en-US" sz="2000" b="1" baseline="-25000"/>
              <a:t>1</a:t>
            </a:r>
            <a:r>
              <a:rPr lang="ru-RU" sz="2000"/>
              <a:t>. В точку </a:t>
            </a:r>
            <a:r>
              <a:rPr lang="en-US" sz="2000"/>
              <a:t>R</a:t>
            </a:r>
            <a:r>
              <a:rPr lang="ru-RU" sz="2000"/>
              <a:t> отраженная и преломленная волна приходят вместе. Далее, в связи с тем что преломленная волна движется со скоростью </a:t>
            </a:r>
            <a:r>
              <a:rPr lang="en-US" sz="2000"/>
              <a:t>V</a:t>
            </a:r>
            <a:r>
              <a:rPr lang="en-US" sz="2000" baseline="-25000"/>
              <a:t>2 </a:t>
            </a:r>
            <a:r>
              <a:rPr lang="en-US" sz="2000"/>
              <a:t>&gt; V</a:t>
            </a:r>
            <a:r>
              <a:rPr lang="en-US" sz="2000" baseline="-25000"/>
              <a:t>1 </a:t>
            </a:r>
            <a:r>
              <a:rPr lang="ru-RU" sz="2000"/>
              <a:t>преломленная волна опережает отраженную.</a:t>
            </a:r>
            <a:endParaRPr lang="en-US" sz="2000" baseline="-25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7925" y="30459363"/>
            <a:ext cx="1800225" cy="1727200"/>
            <a:chOff x="1857" y="2655"/>
            <a:chExt cx="2160" cy="218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7" y="2856"/>
              <a:ext cx="2160" cy="1980"/>
              <a:chOff x="3341" y="2763"/>
              <a:chExt cx="2160" cy="1980"/>
            </a:xfrm>
          </p:grpSpPr>
          <p:sp>
            <p:nvSpPr>
              <p:cNvPr id="40077" name="Freeform 4"/>
              <p:cNvSpPr>
                <a:spLocks/>
              </p:cNvSpPr>
              <p:nvPr/>
            </p:nvSpPr>
            <p:spPr bwMode="auto">
              <a:xfrm>
                <a:off x="4689" y="3242"/>
                <a:ext cx="502" cy="318"/>
              </a:xfrm>
              <a:custGeom>
                <a:avLst/>
                <a:gdLst>
                  <a:gd name="T0" fmla="*/ 44 w 502"/>
                  <a:gd name="T1" fmla="*/ 225 h 318"/>
                  <a:gd name="T2" fmla="*/ 59 w 502"/>
                  <a:gd name="T3" fmla="*/ 270 h 318"/>
                  <a:gd name="T4" fmla="*/ 502 w 502"/>
                  <a:gd name="T5" fmla="*/ 0 h 318"/>
                  <a:gd name="T6" fmla="*/ 37 w 502"/>
                  <a:gd name="T7" fmla="*/ 165 h 318"/>
                  <a:gd name="T8" fmla="*/ 44 w 502"/>
                  <a:gd name="T9" fmla="*/ 225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2"/>
                  <a:gd name="T16" fmla="*/ 0 h 318"/>
                  <a:gd name="T17" fmla="*/ 502 w 502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2" h="318">
                    <a:moveTo>
                      <a:pt x="44" y="225"/>
                    </a:moveTo>
                    <a:cubicBezTo>
                      <a:pt x="56" y="210"/>
                      <a:pt x="0" y="318"/>
                      <a:pt x="59" y="270"/>
                    </a:cubicBezTo>
                    <a:lnTo>
                      <a:pt x="502" y="0"/>
                    </a:lnTo>
                    <a:lnTo>
                      <a:pt x="37" y="165"/>
                    </a:lnTo>
                    <a:lnTo>
                      <a:pt x="44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8" name="Freeform 5"/>
              <p:cNvSpPr>
                <a:spLocks/>
              </p:cNvSpPr>
              <p:nvPr/>
            </p:nvSpPr>
            <p:spPr bwMode="auto">
              <a:xfrm>
                <a:off x="4208" y="3488"/>
                <a:ext cx="517" cy="240"/>
              </a:xfrm>
              <a:custGeom>
                <a:avLst/>
                <a:gdLst>
                  <a:gd name="T0" fmla="*/ 0 w 517"/>
                  <a:gd name="T1" fmla="*/ 60 h 240"/>
                  <a:gd name="T2" fmla="*/ 157 w 517"/>
                  <a:gd name="T3" fmla="*/ 0 h 240"/>
                  <a:gd name="T4" fmla="*/ 517 w 517"/>
                  <a:gd name="T5" fmla="*/ 7 h 240"/>
                  <a:gd name="T6" fmla="*/ 45 w 517"/>
                  <a:gd name="T7" fmla="*/ 240 h 240"/>
                  <a:gd name="T8" fmla="*/ 0 w 517"/>
                  <a:gd name="T9" fmla="*/ 6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0"/>
                  <a:gd name="T17" fmla="*/ 517 w 517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0">
                    <a:moveTo>
                      <a:pt x="0" y="60"/>
                    </a:moveTo>
                    <a:lnTo>
                      <a:pt x="157" y="0"/>
                    </a:lnTo>
                    <a:lnTo>
                      <a:pt x="517" y="7"/>
                    </a:lnTo>
                    <a:lnTo>
                      <a:pt x="45" y="24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9" name="Freeform 6"/>
              <p:cNvSpPr>
                <a:spLocks/>
              </p:cNvSpPr>
              <p:nvPr/>
            </p:nvSpPr>
            <p:spPr bwMode="auto">
              <a:xfrm>
                <a:off x="3690" y="3663"/>
                <a:ext cx="542" cy="251"/>
              </a:xfrm>
              <a:custGeom>
                <a:avLst/>
                <a:gdLst>
                  <a:gd name="T0" fmla="*/ 0 w 542"/>
                  <a:gd name="T1" fmla="*/ 49 h 251"/>
                  <a:gd name="T2" fmla="*/ 118 w 542"/>
                  <a:gd name="T3" fmla="*/ 7 h 251"/>
                  <a:gd name="T4" fmla="*/ 542 w 542"/>
                  <a:gd name="T5" fmla="*/ 0 h 251"/>
                  <a:gd name="T6" fmla="*/ 540 w 542"/>
                  <a:gd name="T7" fmla="*/ 26 h 251"/>
                  <a:gd name="T8" fmla="*/ 45 w 542"/>
                  <a:gd name="T9" fmla="*/ 251 h 251"/>
                  <a:gd name="T10" fmla="*/ 0 w 542"/>
                  <a:gd name="T11" fmla="*/ 49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2"/>
                  <a:gd name="T19" fmla="*/ 0 h 251"/>
                  <a:gd name="T20" fmla="*/ 542 w 542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2" h="251">
                    <a:moveTo>
                      <a:pt x="0" y="49"/>
                    </a:moveTo>
                    <a:lnTo>
                      <a:pt x="118" y="7"/>
                    </a:lnTo>
                    <a:lnTo>
                      <a:pt x="542" y="0"/>
                    </a:lnTo>
                    <a:lnTo>
                      <a:pt x="540" y="26"/>
                    </a:lnTo>
                    <a:lnTo>
                      <a:pt x="45" y="25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0" name="Freeform 7"/>
              <p:cNvSpPr>
                <a:spLocks/>
              </p:cNvSpPr>
              <p:nvPr/>
            </p:nvSpPr>
            <p:spPr bwMode="auto">
              <a:xfrm>
                <a:off x="3777" y="3521"/>
                <a:ext cx="458" cy="150"/>
              </a:xfrm>
              <a:custGeom>
                <a:avLst/>
                <a:gdLst>
                  <a:gd name="T0" fmla="*/ 0 w 458"/>
                  <a:gd name="T1" fmla="*/ 150 h 150"/>
                  <a:gd name="T2" fmla="*/ 458 w 458"/>
                  <a:gd name="T3" fmla="*/ 150 h 150"/>
                  <a:gd name="T4" fmla="*/ 420 w 458"/>
                  <a:gd name="T5" fmla="*/ 0 h 150"/>
                  <a:gd name="T6" fmla="*/ 0 w 458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50"/>
                  <a:gd name="T14" fmla="*/ 458 w 45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50">
                    <a:moveTo>
                      <a:pt x="0" y="150"/>
                    </a:moveTo>
                    <a:lnTo>
                      <a:pt x="458" y="150"/>
                    </a:lnTo>
                    <a:lnTo>
                      <a:pt x="42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1" name="Freeform 8"/>
              <p:cNvSpPr>
                <a:spLocks/>
              </p:cNvSpPr>
              <p:nvPr/>
            </p:nvSpPr>
            <p:spPr bwMode="auto">
              <a:xfrm>
                <a:off x="4350" y="3371"/>
                <a:ext cx="394" cy="125"/>
              </a:xfrm>
              <a:custGeom>
                <a:avLst/>
                <a:gdLst>
                  <a:gd name="T0" fmla="*/ 0 w 510"/>
                  <a:gd name="T1" fmla="*/ 172 h 172"/>
                  <a:gd name="T2" fmla="*/ 510 w 510"/>
                  <a:gd name="T3" fmla="*/ 172 h 172"/>
                  <a:gd name="T4" fmla="*/ 470 w 510"/>
                  <a:gd name="T5" fmla="*/ 0 h 172"/>
                  <a:gd name="T6" fmla="*/ 0 w 510"/>
                  <a:gd name="T7" fmla="*/ 172 h 1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172"/>
                  <a:gd name="T14" fmla="*/ 510 w 510"/>
                  <a:gd name="T15" fmla="*/ 172 h 1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172">
                    <a:moveTo>
                      <a:pt x="0" y="172"/>
                    </a:moveTo>
                    <a:lnTo>
                      <a:pt x="510" y="172"/>
                    </a:lnTo>
                    <a:lnTo>
                      <a:pt x="47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2" name="Line 9"/>
              <p:cNvSpPr>
                <a:spLocks noChangeShapeType="1"/>
              </p:cNvSpPr>
              <p:nvPr/>
            </p:nvSpPr>
            <p:spPr bwMode="auto">
              <a:xfrm>
                <a:off x="3341" y="2763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3" name="Line 10"/>
              <p:cNvSpPr>
                <a:spLocks noChangeShapeType="1"/>
              </p:cNvSpPr>
              <p:nvPr/>
            </p:nvSpPr>
            <p:spPr bwMode="auto">
              <a:xfrm>
                <a:off x="406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4" name="Line 11"/>
              <p:cNvSpPr>
                <a:spLocks noChangeShapeType="1"/>
              </p:cNvSpPr>
              <p:nvPr/>
            </p:nvSpPr>
            <p:spPr bwMode="auto">
              <a:xfrm>
                <a:off x="460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5" name="Line 12"/>
              <p:cNvSpPr>
                <a:spLocks noChangeShapeType="1"/>
              </p:cNvSpPr>
              <p:nvPr/>
            </p:nvSpPr>
            <p:spPr bwMode="auto">
              <a:xfrm flipV="1">
                <a:off x="4208" y="3363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6" name="Line 13"/>
              <p:cNvSpPr>
                <a:spLocks noChangeShapeType="1"/>
              </p:cNvSpPr>
              <p:nvPr/>
            </p:nvSpPr>
            <p:spPr bwMode="auto">
              <a:xfrm flipV="1">
                <a:off x="4234" y="3471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7" name="Line 14"/>
              <p:cNvSpPr>
                <a:spLocks noChangeShapeType="1"/>
              </p:cNvSpPr>
              <p:nvPr/>
            </p:nvSpPr>
            <p:spPr bwMode="auto">
              <a:xfrm flipV="1">
                <a:off x="4752" y="3230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8" name="Line 15"/>
              <p:cNvSpPr>
                <a:spLocks noChangeShapeType="1"/>
              </p:cNvSpPr>
              <p:nvPr/>
            </p:nvSpPr>
            <p:spPr bwMode="auto">
              <a:xfrm flipV="1">
                <a:off x="3729" y="3690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89" name="Line 16"/>
              <p:cNvSpPr>
                <a:spLocks noChangeShapeType="1"/>
              </p:cNvSpPr>
              <p:nvPr/>
            </p:nvSpPr>
            <p:spPr bwMode="auto">
              <a:xfrm flipV="1">
                <a:off x="3684" y="3518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90" name="Line 17"/>
              <p:cNvSpPr>
                <a:spLocks noChangeShapeType="1"/>
              </p:cNvSpPr>
              <p:nvPr/>
            </p:nvSpPr>
            <p:spPr bwMode="auto">
              <a:xfrm flipV="1">
                <a:off x="4689" y="3230"/>
                <a:ext cx="525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91" name="Line 18"/>
              <p:cNvSpPr>
                <a:spLocks noChangeShapeType="1"/>
              </p:cNvSpPr>
              <p:nvPr/>
            </p:nvSpPr>
            <p:spPr bwMode="auto">
              <a:xfrm flipV="1">
                <a:off x="4353" y="4168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92" name="Line 19"/>
              <p:cNvSpPr>
                <a:spLocks noChangeShapeType="1"/>
              </p:cNvSpPr>
              <p:nvPr/>
            </p:nvSpPr>
            <p:spPr bwMode="auto">
              <a:xfrm flipV="1">
                <a:off x="4871" y="3943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93" name="Line 20"/>
              <p:cNvSpPr>
                <a:spLocks noChangeShapeType="1"/>
              </p:cNvSpPr>
              <p:nvPr/>
            </p:nvSpPr>
            <p:spPr bwMode="auto">
              <a:xfrm flipV="1">
                <a:off x="3848" y="4379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63" name="Line 21"/>
            <p:cNvSpPr>
              <a:spLocks noChangeShapeType="1"/>
            </p:cNvSpPr>
            <p:nvPr/>
          </p:nvSpPr>
          <p:spPr bwMode="auto">
            <a:xfrm>
              <a:off x="2222" y="2856"/>
              <a:ext cx="0" cy="14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4" name="Line 22"/>
            <p:cNvSpPr>
              <a:spLocks noChangeShapeType="1"/>
            </p:cNvSpPr>
            <p:nvPr/>
          </p:nvSpPr>
          <p:spPr bwMode="auto">
            <a:xfrm>
              <a:off x="3710" y="2863"/>
              <a:ext cx="0" cy="14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5" name="Freeform 23"/>
            <p:cNvSpPr>
              <a:spLocks/>
            </p:cNvSpPr>
            <p:nvPr/>
          </p:nvSpPr>
          <p:spPr bwMode="auto">
            <a:xfrm>
              <a:off x="2150" y="2663"/>
              <a:ext cx="143" cy="19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6" name="Freeform 24"/>
            <p:cNvSpPr>
              <a:spLocks/>
            </p:cNvSpPr>
            <p:nvPr/>
          </p:nvSpPr>
          <p:spPr bwMode="auto">
            <a:xfrm>
              <a:off x="3640" y="2655"/>
              <a:ext cx="143" cy="19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176" y="3138"/>
              <a:ext cx="1583" cy="869"/>
              <a:chOff x="2176" y="3138"/>
              <a:chExt cx="1583" cy="869"/>
            </a:xfrm>
          </p:grpSpPr>
          <p:sp>
            <p:nvSpPr>
              <p:cNvPr id="40068" name="Freeform 26"/>
              <p:cNvSpPr>
                <a:spLocks/>
              </p:cNvSpPr>
              <p:nvPr/>
            </p:nvSpPr>
            <p:spPr bwMode="auto">
              <a:xfrm flipV="1">
                <a:off x="2176" y="3432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9" name="Freeform 27"/>
              <p:cNvSpPr>
                <a:spLocks/>
              </p:cNvSpPr>
              <p:nvPr/>
            </p:nvSpPr>
            <p:spPr bwMode="auto">
              <a:xfrm>
                <a:off x="3670" y="3138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0" name="Freeform 28"/>
              <p:cNvSpPr>
                <a:spLocks/>
              </p:cNvSpPr>
              <p:nvPr/>
            </p:nvSpPr>
            <p:spPr bwMode="auto">
              <a:xfrm>
                <a:off x="3670" y="3935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1" name="Freeform 29"/>
              <p:cNvSpPr>
                <a:spLocks/>
              </p:cNvSpPr>
              <p:nvPr/>
            </p:nvSpPr>
            <p:spPr bwMode="auto">
              <a:xfrm>
                <a:off x="3670" y="3392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2" name="Line 30"/>
              <p:cNvSpPr>
                <a:spLocks noChangeShapeType="1"/>
              </p:cNvSpPr>
              <p:nvPr/>
            </p:nvSpPr>
            <p:spPr bwMode="auto">
              <a:xfrm flipV="1">
                <a:off x="2265" y="3210"/>
                <a:ext cx="1375" cy="29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3" name="Line 31"/>
              <p:cNvSpPr>
                <a:spLocks noChangeShapeType="1"/>
              </p:cNvSpPr>
              <p:nvPr/>
            </p:nvSpPr>
            <p:spPr bwMode="auto">
              <a:xfrm>
                <a:off x="2222" y="3504"/>
                <a:ext cx="1446" cy="4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4" name="Line 32"/>
              <p:cNvSpPr>
                <a:spLocks noChangeShapeType="1"/>
              </p:cNvSpPr>
              <p:nvPr/>
            </p:nvSpPr>
            <p:spPr bwMode="auto">
              <a:xfrm flipV="1">
                <a:off x="2245" y="3432"/>
                <a:ext cx="1425" cy="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5" name="Freeform 33"/>
              <p:cNvSpPr>
                <a:spLocks/>
              </p:cNvSpPr>
              <p:nvPr/>
            </p:nvSpPr>
            <p:spPr bwMode="auto">
              <a:xfrm>
                <a:off x="3670" y="3663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76" name="Line 34"/>
              <p:cNvSpPr>
                <a:spLocks noChangeShapeType="1"/>
              </p:cNvSpPr>
              <p:nvPr/>
            </p:nvSpPr>
            <p:spPr bwMode="auto">
              <a:xfrm>
                <a:off x="2222" y="3504"/>
                <a:ext cx="1488" cy="23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679950" y="30459363"/>
            <a:ext cx="1871663" cy="1728787"/>
            <a:chOff x="4107" y="2655"/>
            <a:chExt cx="2160" cy="2181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4107" y="2856"/>
              <a:ext cx="2160" cy="1980"/>
              <a:chOff x="3341" y="2763"/>
              <a:chExt cx="2160" cy="1980"/>
            </a:xfrm>
          </p:grpSpPr>
          <p:sp>
            <p:nvSpPr>
              <p:cNvPr id="40045" name="Freeform 37"/>
              <p:cNvSpPr>
                <a:spLocks/>
              </p:cNvSpPr>
              <p:nvPr/>
            </p:nvSpPr>
            <p:spPr bwMode="auto">
              <a:xfrm>
                <a:off x="4689" y="3242"/>
                <a:ext cx="502" cy="318"/>
              </a:xfrm>
              <a:custGeom>
                <a:avLst/>
                <a:gdLst>
                  <a:gd name="T0" fmla="*/ 44 w 502"/>
                  <a:gd name="T1" fmla="*/ 225 h 318"/>
                  <a:gd name="T2" fmla="*/ 59 w 502"/>
                  <a:gd name="T3" fmla="*/ 270 h 318"/>
                  <a:gd name="T4" fmla="*/ 502 w 502"/>
                  <a:gd name="T5" fmla="*/ 0 h 318"/>
                  <a:gd name="T6" fmla="*/ 37 w 502"/>
                  <a:gd name="T7" fmla="*/ 165 h 318"/>
                  <a:gd name="T8" fmla="*/ 44 w 502"/>
                  <a:gd name="T9" fmla="*/ 225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2"/>
                  <a:gd name="T16" fmla="*/ 0 h 318"/>
                  <a:gd name="T17" fmla="*/ 502 w 502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2" h="318">
                    <a:moveTo>
                      <a:pt x="44" y="225"/>
                    </a:moveTo>
                    <a:cubicBezTo>
                      <a:pt x="56" y="210"/>
                      <a:pt x="0" y="318"/>
                      <a:pt x="59" y="270"/>
                    </a:cubicBezTo>
                    <a:lnTo>
                      <a:pt x="502" y="0"/>
                    </a:lnTo>
                    <a:lnTo>
                      <a:pt x="37" y="165"/>
                    </a:lnTo>
                    <a:lnTo>
                      <a:pt x="44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6" name="Freeform 38"/>
              <p:cNvSpPr>
                <a:spLocks/>
              </p:cNvSpPr>
              <p:nvPr/>
            </p:nvSpPr>
            <p:spPr bwMode="auto">
              <a:xfrm>
                <a:off x="4208" y="3488"/>
                <a:ext cx="517" cy="240"/>
              </a:xfrm>
              <a:custGeom>
                <a:avLst/>
                <a:gdLst>
                  <a:gd name="T0" fmla="*/ 0 w 517"/>
                  <a:gd name="T1" fmla="*/ 60 h 240"/>
                  <a:gd name="T2" fmla="*/ 157 w 517"/>
                  <a:gd name="T3" fmla="*/ 0 h 240"/>
                  <a:gd name="T4" fmla="*/ 517 w 517"/>
                  <a:gd name="T5" fmla="*/ 7 h 240"/>
                  <a:gd name="T6" fmla="*/ 45 w 517"/>
                  <a:gd name="T7" fmla="*/ 240 h 240"/>
                  <a:gd name="T8" fmla="*/ 0 w 517"/>
                  <a:gd name="T9" fmla="*/ 6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0"/>
                  <a:gd name="T17" fmla="*/ 517 w 517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0">
                    <a:moveTo>
                      <a:pt x="0" y="60"/>
                    </a:moveTo>
                    <a:lnTo>
                      <a:pt x="157" y="0"/>
                    </a:lnTo>
                    <a:lnTo>
                      <a:pt x="517" y="7"/>
                    </a:lnTo>
                    <a:lnTo>
                      <a:pt x="45" y="24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7" name="Freeform 39"/>
              <p:cNvSpPr>
                <a:spLocks/>
              </p:cNvSpPr>
              <p:nvPr/>
            </p:nvSpPr>
            <p:spPr bwMode="auto">
              <a:xfrm>
                <a:off x="3690" y="3663"/>
                <a:ext cx="542" cy="251"/>
              </a:xfrm>
              <a:custGeom>
                <a:avLst/>
                <a:gdLst>
                  <a:gd name="T0" fmla="*/ 0 w 542"/>
                  <a:gd name="T1" fmla="*/ 49 h 251"/>
                  <a:gd name="T2" fmla="*/ 118 w 542"/>
                  <a:gd name="T3" fmla="*/ 7 h 251"/>
                  <a:gd name="T4" fmla="*/ 542 w 542"/>
                  <a:gd name="T5" fmla="*/ 0 h 251"/>
                  <a:gd name="T6" fmla="*/ 540 w 542"/>
                  <a:gd name="T7" fmla="*/ 26 h 251"/>
                  <a:gd name="T8" fmla="*/ 45 w 542"/>
                  <a:gd name="T9" fmla="*/ 251 h 251"/>
                  <a:gd name="T10" fmla="*/ 0 w 542"/>
                  <a:gd name="T11" fmla="*/ 49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2"/>
                  <a:gd name="T19" fmla="*/ 0 h 251"/>
                  <a:gd name="T20" fmla="*/ 542 w 542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2" h="251">
                    <a:moveTo>
                      <a:pt x="0" y="49"/>
                    </a:moveTo>
                    <a:lnTo>
                      <a:pt x="118" y="7"/>
                    </a:lnTo>
                    <a:lnTo>
                      <a:pt x="542" y="0"/>
                    </a:lnTo>
                    <a:lnTo>
                      <a:pt x="540" y="26"/>
                    </a:lnTo>
                    <a:lnTo>
                      <a:pt x="45" y="25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8" name="Freeform 40"/>
              <p:cNvSpPr>
                <a:spLocks/>
              </p:cNvSpPr>
              <p:nvPr/>
            </p:nvSpPr>
            <p:spPr bwMode="auto">
              <a:xfrm>
                <a:off x="3777" y="3521"/>
                <a:ext cx="458" cy="150"/>
              </a:xfrm>
              <a:custGeom>
                <a:avLst/>
                <a:gdLst>
                  <a:gd name="T0" fmla="*/ 0 w 458"/>
                  <a:gd name="T1" fmla="*/ 150 h 150"/>
                  <a:gd name="T2" fmla="*/ 458 w 458"/>
                  <a:gd name="T3" fmla="*/ 150 h 150"/>
                  <a:gd name="T4" fmla="*/ 420 w 458"/>
                  <a:gd name="T5" fmla="*/ 0 h 150"/>
                  <a:gd name="T6" fmla="*/ 0 w 458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50"/>
                  <a:gd name="T14" fmla="*/ 458 w 45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50">
                    <a:moveTo>
                      <a:pt x="0" y="150"/>
                    </a:moveTo>
                    <a:lnTo>
                      <a:pt x="458" y="150"/>
                    </a:lnTo>
                    <a:lnTo>
                      <a:pt x="42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9" name="Freeform 41"/>
              <p:cNvSpPr>
                <a:spLocks/>
              </p:cNvSpPr>
              <p:nvPr/>
            </p:nvSpPr>
            <p:spPr bwMode="auto">
              <a:xfrm>
                <a:off x="4350" y="3371"/>
                <a:ext cx="394" cy="125"/>
              </a:xfrm>
              <a:custGeom>
                <a:avLst/>
                <a:gdLst>
                  <a:gd name="T0" fmla="*/ 0 w 510"/>
                  <a:gd name="T1" fmla="*/ 172 h 172"/>
                  <a:gd name="T2" fmla="*/ 510 w 510"/>
                  <a:gd name="T3" fmla="*/ 172 h 172"/>
                  <a:gd name="T4" fmla="*/ 470 w 510"/>
                  <a:gd name="T5" fmla="*/ 0 h 172"/>
                  <a:gd name="T6" fmla="*/ 0 w 510"/>
                  <a:gd name="T7" fmla="*/ 172 h 1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172"/>
                  <a:gd name="T14" fmla="*/ 510 w 510"/>
                  <a:gd name="T15" fmla="*/ 172 h 1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172">
                    <a:moveTo>
                      <a:pt x="0" y="172"/>
                    </a:moveTo>
                    <a:lnTo>
                      <a:pt x="510" y="172"/>
                    </a:lnTo>
                    <a:lnTo>
                      <a:pt x="47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0" name="Line 42"/>
              <p:cNvSpPr>
                <a:spLocks noChangeShapeType="1"/>
              </p:cNvSpPr>
              <p:nvPr/>
            </p:nvSpPr>
            <p:spPr bwMode="auto">
              <a:xfrm>
                <a:off x="3341" y="2763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1" name="Line 43"/>
              <p:cNvSpPr>
                <a:spLocks noChangeShapeType="1"/>
              </p:cNvSpPr>
              <p:nvPr/>
            </p:nvSpPr>
            <p:spPr bwMode="auto">
              <a:xfrm>
                <a:off x="406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2" name="Line 44"/>
              <p:cNvSpPr>
                <a:spLocks noChangeShapeType="1"/>
              </p:cNvSpPr>
              <p:nvPr/>
            </p:nvSpPr>
            <p:spPr bwMode="auto">
              <a:xfrm>
                <a:off x="460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3" name="Line 45"/>
              <p:cNvSpPr>
                <a:spLocks noChangeShapeType="1"/>
              </p:cNvSpPr>
              <p:nvPr/>
            </p:nvSpPr>
            <p:spPr bwMode="auto">
              <a:xfrm flipV="1">
                <a:off x="4208" y="3363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4" name="Line 46"/>
              <p:cNvSpPr>
                <a:spLocks noChangeShapeType="1"/>
              </p:cNvSpPr>
              <p:nvPr/>
            </p:nvSpPr>
            <p:spPr bwMode="auto">
              <a:xfrm flipV="1">
                <a:off x="4234" y="3471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5" name="Line 47"/>
              <p:cNvSpPr>
                <a:spLocks noChangeShapeType="1"/>
              </p:cNvSpPr>
              <p:nvPr/>
            </p:nvSpPr>
            <p:spPr bwMode="auto">
              <a:xfrm flipV="1">
                <a:off x="4752" y="3230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6" name="Line 48"/>
              <p:cNvSpPr>
                <a:spLocks noChangeShapeType="1"/>
              </p:cNvSpPr>
              <p:nvPr/>
            </p:nvSpPr>
            <p:spPr bwMode="auto">
              <a:xfrm flipV="1">
                <a:off x="3729" y="3690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7" name="Line 49"/>
              <p:cNvSpPr>
                <a:spLocks noChangeShapeType="1"/>
              </p:cNvSpPr>
              <p:nvPr/>
            </p:nvSpPr>
            <p:spPr bwMode="auto">
              <a:xfrm flipV="1">
                <a:off x="3684" y="3518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8" name="Line 50"/>
              <p:cNvSpPr>
                <a:spLocks noChangeShapeType="1"/>
              </p:cNvSpPr>
              <p:nvPr/>
            </p:nvSpPr>
            <p:spPr bwMode="auto">
              <a:xfrm flipV="1">
                <a:off x="4689" y="3230"/>
                <a:ext cx="525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59" name="Line 51"/>
              <p:cNvSpPr>
                <a:spLocks noChangeShapeType="1"/>
              </p:cNvSpPr>
              <p:nvPr/>
            </p:nvSpPr>
            <p:spPr bwMode="auto">
              <a:xfrm flipV="1">
                <a:off x="4353" y="4168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0" name="Line 52"/>
              <p:cNvSpPr>
                <a:spLocks noChangeShapeType="1"/>
              </p:cNvSpPr>
              <p:nvPr/>
            </p:nvSpPr>
            <p:spPr bwMode="auto">
              <a:xfrm flipV="1">
                <a:off x="4871" y="3943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61" name="Line 53"/>
              <p:cNvSpPr>
                <a:spLocks noChangeShapeType="1"/>
              </p:cNvSpPr>
              <p:nvPr/>
            </p:nvSpPr>
            <p:spPr bwMode="auto">
              <a:xfrm flipV="1">
                <a:off x="3848" y="4379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33" name="Freeform 54"/>
            <p:cNvSpPr>
              <a:spLocks/>
            </p:cNvSpPr>
            <p:nvPr/>
          </p:nvSpPr>
          <p:spPr bwMode="auto">
            <a:xfrm>
              <a:off x="4356" y="2843"/>
              <a:ext cx="1496" cy="1852"/>
            </a:xfrm>
            <a:custGeom>
              <a:avLst/>
              <a:gdLst>
                <a:gd name="T0" fmla="*/ 77 w 1496"/>
                <a:gd name="T1" fmla="*/ 0 h 1852"/>
                <a:gd name="T2" fmla="*/ 236 w 1496"/>
                <a:gd name="T3" fmla="*/ 1410 h 1852"/>
                <a:gd name="T4" fmla="*/ 1496 w 1496"/>
                <a:gd name="T5" fmla="*/ 1852 h 1852"/>
                <a:gd name="T6" fmla="*/ 0 60000 65536"/>
                <a:gd name="T7" fmla="*/ 0 60000 65536"/>
                <a:gd name="T8" fmla="*/ 0 60000 65536"/>
                <a:gd name="T9" fmla="*/ 0 w 1496"/>
                <a:gd name="T10" fmla="*/ 0 h 1852"/>
                <a:gd name="T11" fmla="*/ 1496 w 1496"/>
                <a:gd name="T12" fmla="*/ 1852 h 1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6" h="1852">
                  <a:moveTo>
                    <a:pt x="77" y="0"/>
                  </a:moveTo>
                  <a:cubicBezTo>
                    <a:pt x="102" y="235"/>
                    <a:pt x="0" y="1101"/>
                    <a:pt x="236" y="1410"/>
                  </a:cubicBezTo>
                  <a:cubicBezTo>
                    <a:pt x="472" y="1719"/>
                    <a:pt x="1234" y="1760"/>
                    <a:pt x="1496" y="185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34" name="Freeform 55"/>
            <p:cNvSpPr>
              <a:spLocks/>
            </p:cNvSpPr>
            <p:nvPr/>
          </p:nvSpPr>
          <p:spPr bwMode="auto">
            <a:xfrm>
              <a:off x="4360" y="2655"/>
              <a:ext cx="143" cy="19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4390" y="2777"/>
              <a:ext cx="1247" cy="1886"/>
              <a:chOff x="4406" y="2777"/>
              <a:chExt cx="1247" cy="1886"/>
            </a:xfrm>
          </p:grpSpPr>
          <p:sp>
            <p:nvSpPr>
              <p:cNvPr id="40036" name="Freeform 57"/>
              <p:cNvSpPr>
                <a:spLocks/>
              </p:cNvSpPr>
              <p:nvPr/>
            </p:nvSpPr>
            <p:spPr bwMode="auto">
              <a:xfrm flipV="1">
                <a:off x="5518" y="2777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7" name="Freeform 58"/>
              <p:cNvSpPr>
                <a:spLocks/>
              </p:cNvSpPr>
              <p:nvPr/>
            </p:nvSpPr>
            <p:spPr bwMode="auto">
              <a:xfrm>
                <a:off x="4406" y="3392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8" name="Freeform 59"/>
              <p:cNvSpPr>
                <a:spLocks/>
              </p:cNvSpPr>
              <p:nvPr/>
            </p:nvSpPr>
            <p:spPr bwMode="auto">
              <a:xfrm>
                <a:off x="5564" y="4591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9" name="Freeform 60"/>
              <p:cNvSpPr>
                <a:spLocks/>
              </p:cNvSpPr>
              <p:nvPr/>
            </p:nvSpPr>
            <p:spPr bwMode="auto">
              <a:xfrm>
                <a:off x="4471" y="4083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0" name="Line 61"/>
              <p:cNvSpPr>
                <a:spLocks noChangeShapeType="1"/>
              </p:cNvSpPr>
              <p:nvPr/>
            </p:nvSpPr>
            <p:spPr bwMode="auto">
              <a:xfrm>
                <a:off x="5564" y="2849"/>
                <a:ext cx="43" cy="17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1" name="Line 62"/>
              <p:cNvSpPr>
                <a:spLocks noChangeShapeType="1"/>
              </p:cNvSpPr>
              <p:nvPr/>
            </p:nvSpPr>
            <p:spPr bwMode="auto">
              <a:xfrm flipH="1">
                <a:off x="4495" y="2849"/>
                <a:ext cx="1069" cy="54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2" name="Line 63"/>
              <p:cNvSpPr>
                <a:spLocks noChangeShapeType="1"/>
              </p:cNvSpPr>
              <p:nvPr/>
            </p:nvSpPr>
            <p:spPr bwMode="auto">
              <a:xfrm flipH="1">
                <a:off x="5001" y="2856"/>
                <a:ext cx="563" cy="16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3" name="Freeform 64"/>
              <p:cNvSpPr>
                <a:spLocks/>
              </p:cNvSpPr>
              <p:nvPr/>
            </p:nvSpPr>
            <p:spPr bwMode="auto">
              <a:xfrm>
                <a:off x="4955" y="4440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44" name="Line 65"/>
              <p:cNvSpPr>
                <a:spLocks noChangeShapeType="1"/>
              </p:cNvSpPr>
              <p:nvPr/>
            </p:nvSpPr>
            <p:spPr bwMode="auto">
              <a:xfrm flipH="1">
                <a:off x="4543" y="2849"/>
                <a:ext cx="1021" cy="12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2446338" y="32461200"/>
            <a:ext cx="2089150" cy="1527175"/>
            <a:chOff x="6357" y="2771"/>
            <a:chExt cx="2160" cy="2065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6357" y="2856"/>
              <a:ext cx="2160" cy="1980"/>
              <a:chOff x="3341" y="2763"/>
              <a:chExt cx="2160" cy="1980"/>
            </a:xfrm>
          </p:grpSpPr>
          <p:sp>
            <p:nvSpPr>
              <p:cNvPr id="40015" name="Freeform 68"/>
              <p:cNvSpPr>
                <a:spLocks/>
              </p:cNvSpPr>
              <p:nvPr/>
            </p:nvSpPr>
            <p:spPr bwMode="auto">
              <a:xfrm>
                <a:off x="4689" y="3242"/>
                <a:ext cx="502" cy="318"/>
              </a:xfrm>
              <a:custGeom>
                <a:avLst/>
                <a:gdLst>
                  <a:gd name="T0" fmla="*/ 44 w 502"/>
                  <a:gd name="T1" fmla="*/ 225 h 318"/>
                  <a:gd name="T2" fmla="*/ 59 w 502"/>
                  <a:gd name="T3" fmla="*/ 270 h 318"/>
                  <a:gd name="T4" fmla="*/ 502 w 502"/>
                  <a:gd name="T5" fmla="*/ 0 h 318"/>
                  <a:gd name="T6" fmla="*/ 37 w 502"/>
                  <a:gd name="T7" fmla="*/ 165 h 318"/>
                  <a:gd name="T8" fmla="*/ 44 w 502"/>
                  <a:gd name="T9" fmla="*/ 225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2"/>
                  <a:gd name="T16" fmla="*/ 0 h 318"/>
                  <a:gd name="T17" fmla="*/ 502 w 502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2" h="318">
                    <a:moveTo>
                      <a:pt x="44" y="225"/>
                    </a:moveTo>
                    <a:cubicBezTo>
                      <a:pt x="56" y="210"/>
                      <a:pt x="0" y="318"/>
                      <a:pt x="59" y="270"/>
                    </a:cubicBezTo>
                    <a:lnTo>
                      <a:pt x="502" y="0"/>
                    </a:lnTo>
                    <a:lnTo>
                      <a:pt x="37" y="165"/>
                    </a:lnTo>
                    <a:lnTo>
                      <a:pt x="44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6" name="Freeform 69"/>
              <p:cNvSpPr>
                <a:spLocks/>
              </p:cNvSpPr>
              <p:nvPr/>
            </p:nvSpPr>
            <p:spPr bwMode="auto">
              <a:xfrm>
                <a:off x="4208" y="3488"/>
                <a:ext cx="517" cy="240"/>
              </a:xfrm>
              <a:custGeom>
                <a:avLst/>
                <a:gdLst>
                  <a:gd name="T0" fmla="*/ 0 w 517"/>
                  <a:gd name="T1" fmla="*/ 60 h 240"/>
                  <a:gd name="T2" fmla="*/ 157 w 517"/>
                  <a:gd name="T3" fmla="*/ 0 h 240"/>
                  <a:gd name="T4" fmla="*/ 517 w 517"/>
                  <a:gd name="T5" fmla="*/ 7 h 240"/>
                  <a:gd name="T6" fmla="*/ 45 w 517"/>
                  <a:gd name="T7" fmla="*/ 240 h 240"/>
                  <a:gd name="T8" fmla="*/ 0 w 517"/>
                  <a:gd name="T9" fmla="*/ 6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0"/>
                  <a:gd name="T17" fmla="*/ 517 w 517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0">
                    <a:moveTo>
                      <a:pt x="0" y="60"/>
                    </a:moveTo>
                    <a:lnTo>
                      <a:pt x="157" y="0"/>
                    </a:lnTo>
                    <a:lnTo>
                      <a:pt x="517" y="7"/>
                    </a:lnTo>
                    <a:lnTo>
                      <a:pt x="45" y="24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7" name="Freeform 70"/>
              <p:cNvSpPr>
                <a:spLocks/>
              </p:cNvSpPr>
              <p:nvPr/>
            </p:nvSpPr>
            <p:spPr bwMode="auto">
              <a:xfrm>
                <a:off x="3690" y="3663"/>
                <a:ext cx="542" cy="251"/>
              </a:xfrm>
              <a:custGeom>
                <a:avLst/>
                <a:gdLst>
                  <a:gd name="T0" fmla="*/ 0 w 542"/>
                  <a:gd name="T1" fmla="*/ 49 h 251"/>
                  <a:gd name="T2" fmla="*/ 118 w 542"/>
                  <a:gd name="T3" fmla="*/ 7 h 251"/>
                  <a:gd name="T4" fmla="*/ 542 w 542"/>
                  <a:gd name="T5" fmla="*/ 0 h 251"/>
                  <a:gd name="T6" fmla="*/ 540 w 542"/>
                  <a:gd name="T7" fmla="*/ 26 h 251"/>
                  <a:gd name="T8" fmla="*/ 45 w 542"/>
                  <a:gd name="T9" fmla="*/ 251 h 251"/>
                  <a:gd name="T10" fmla="*/ 0 w 542"/>
                  <a:gd name="T11" fmla="*/ 49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2"/>
                  <a:gd name="T19" fmla="*/ 0 h 251"/>
                  <a:gd name="T20" fmla="*/ 542 w 542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2" h="251">
                    <a:moveTo>
                      <a:pt x="0" y="49"/>
                    </a:moveTo>
                    <a:lnTo>
                      <a:pt x="118" y="7"/>
                    </a:lnTo>
                    <a:lnTo>
                      <a:pt x="542" y="0"/>
                    </a:lnTo>
                    <a:lnTo>
                      <a:pt x="540" y="26"/>
                    </a:lnTo>
                    <a:lnTo>
                      <a:pt x="45" y="25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8" name="Freeform 71"/>
              <p:cNvSpPr>
                <a:spLocks/>
              </p:cNvSpPr>
              <p:nvPr/>
            </p:nvSpPr>
            <p:spPr bwMode="auto">
              <a:xfrm>
                <a:off x="3777" y="3521"/>
                <a:ext cx="458" cy="150"/>
              </a:xfrm>
              <a:custGeom>
                <a:avLst/>
                <a:gdLst>
                  <a:gd name="T0" fmla="*/ 0 w 458"/>
                  <a:gd name="T1" fmla="*/ 150 h 150"/>
                  <a:gd name="T2" fmla="*/ 458 w 458"/>
                  <a:gd name="T3" fmla="*/ 150 h 150"/>
                  <a:gd name="T4" fmla="*/ 420 w 458"/>
                  <a:gd name="T5" fmla="*/ 0 h 150"/>
                  <a:gd name="T6" fmla="*/ 0 w 458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50"/>
                  <a:gd name="T14" fmla="*/ 458 w 45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50">
                    <a:moveTo>
                      <a:pt x="0" y="150"/>
                    </a:moveTo>
                    <a:lnTo>
                      <a:pt x="458" y="150"/>
                    </a:lnTo>
                    <a:lnTo>
                      <a:pt x="42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9" name="Freeform 72"/>
              <p:cNvSpPr>
                <a:spLocks/>
              </p:cNvSpPr>
              <p:nvPr/>
            </p:nvSpPr>
            <p:spPr bwMode="auto">
              <a:xfrm>
                <a:off x="4350" y="3371"/>
                <a:ext cx="394" cy="125"/>
              </a:xfrm>
              <a:custGeom>
                <a:avLst/>
                <a:gdLst>
                  <a:gd name="T0" fmla="*/ 0 w 510"/>
                  <a:gd name="T1" fmla="*/ 172 h 172"/>
                  <a:gd name="T2" fmla="*/ 510 w 510"/>
                  <a:gd name="T3" fmla="*/ 172 h 172"/>
                  <a:gd name="T4" fmla="*/ 470 w 510"/>
                  <a:gd name="T5" fmla="*/ 0 h 172"/>
                  <a:gd name="T6" fmla="*/ 0 w 510"/>
                  <a:gd name="T7" fmla="*/ 172 h 1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172"/>
                  <a:gd name="T14" fmla="*/ 510 w 510"/>
                  <a:gd name="T15" fmla="*/ 172 h 1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172">
                    <a:moveTo>
                      <a:pt x="0" y="172"/>
                    </a:moveTo>
                    <a:lnTo>
                      <a:pt x="510" y="172"/>
                    </a:lnTo>
                    <a:lnTo>
                      <a:pt x="47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0" name="Line 73"/>
              <p:cNvSpPr>
                <a:spLocks noChangeShapeType="1"/>
              </p:cNvSpPr>
              <p:nvPr/>
            </p:nvSpPr>
            <p:spPr bwMode="auto">
              <a:xfrm>
                <a:off x="3341" y="2763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1" name="Line 74"/>
              <p:cNvSpPr>
                <a:spLocks noChangeShapeType="1"/>
              </p:cNvSpPr>
              <p:nvPr/>
            </p:nvSpPr>
            <p:spPr bwMode="auto">
              <a:xfrm>
                <a:off x="406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2" name="Line 75"/>
              <p:cNvSpPr>
                <a:spLocks noChangeShapeType="1"/>
              </p:cNvSpPr>
              <p:nvPr/>
            </p:nvSpPr>
            <p:spPr bwMode="auto">
              <a:xfrm>
                <a:off x="460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3" name="Line 76"/>
              <p:cNvSpPr>
                <a:spLocks noChangeShapeType="1"/>
              </p:cNvSpPr>
              <p:nvPr/>
            </p:nvSpPr>
            <p:spPr bwMode="auto">
              <a:xfrm flipV="1">
                <a:off x="4208" y="3363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4" name="Line 77"/>
              <p:cNvSpPr>
                <a:spLocks noChangeShapeType="1"/>
              </p:cNvSpPr>
              <p:nvPr/>
            </p:nvSpPr>
            <p:spPr bwMode="auto">
              <a:xfrm flipV="1">
                <a:off x="4234" y="3471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5" name="Line 78"/>
              <p:cNvSpPr>
                <a:spLocks noChangeShapeType="1"/>
              </p:cNvSpPr>
              <p:nvPr/>
            </p:nvSpPr>
            <p:spPr bwMode="auto">
              <a:xfrm flipV="1">
                <a:off x="4752" y="3230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6" name="Line 79"/>
              <p:cNvSpPr>
                <a:spLocks noChangeShapeType="1"/>
              </p:cNvSpPr>
              <p:nvPr/>
            </p:nvSpPr>
            <p:spPr bwMode="auto">
              <a:xfrm flipV="1">
                <a:off x="3729" y="3690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7" name="Line 80"/>
              <p:cNvSpPr>
                <a:spLocks noChangeShapeType="1"/>
              </p:cNvSpPr>
              <p:nvPr/>
            </p:nvSpPr>
            <p:spPr bwMode="auto">
              <a:xfrm flipV="1">
                <a:off x="3684" y="3518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8" name="Line 81"/>
              <p:cNvSpPr>
                <a:spLocks noChangeShapeType="1"/>
              </p:cNvSpPr>
              <p:nvPr/>
            </p:nvSpPr>
            <p:spPr bwMode="auto">
              <a:xfrm flipV="1">
                <a:off x="4689" y="3230"/>
                <a:ext cx="525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29" name="Line 82"/>
              <p:cNvSpPr>
                <a:spLocks noChangeShapeType="1"/>
              </p:cNvSpPr>
              <p:nvPr/>
            </p:nvSpPr>
            <p:spPr bwMode="auto">
              <a:xfrm flipV="1">
                <a:off x="4353" y="4168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0" name="Line 83"/>
              <p:cNvSpPr>
                <a:spLocks noChangeShapeType="1"/>
              </p:cNvSpPr>
              <p:nvPr/>
            </p:nvSpPr>
            <p:spPr bwMode="auto">
              <a:xfrm flipV="1">
                <a:off x="4871" y="3943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31" name="Line 84"/>
              <p:cNvSpPr>
                <a:spLocks noChangeShapeType="1"/>
              </p:cNvSpPr>
              <p:nvPr/>
            </p:nvSpPr>
            <p:spPr bwMode="auto">
              <a:xfrm flipV="1">
                <a:off x="3848" y="4379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6611" y="2771"/>
              <a:ext cx="1541" cy="1490"/>
              <a:chOff x="6611" y="2771"/>
              <a:chExt cx="1541" cy="1490"/>
            </a:xfrm>
          </p:grpSpPr>
          <p:sp>
            <p:nvSpPr>
              <p:cNvPr id="40002" name="Freeform 86"/>
              <p:cNvSpPr>
                <a:spLocks/>
              </p:cNvSpPr>
              <p:nvPr/>
            </p:nvSpPr>
            <p:spPr bwMode="auto">
              <a:xfrm flipV="1">
                <a:off x="7752" y="2777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3" name="Freeform 87"/>
              <p:cNvSpPr>
                <a:spLocks/>
              </p:cNvSpPr>
              <p:nvPr/>
            </p:nvSpPr>
            <p:spPr bwMode="auto">
              <a:xfrm>
                <a:off x="6611" y="2777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4" name="Freeform 88"/>
              <p:cNvSpPr>
                <a:spLocks/>
              </p:cNvSpPr>
              <p:nvPr/>
            </p:nvSpPr>
            <p:spPr bwMode="auto">
              <a:xfrm>
                <a:off x="7320" y="2771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5" name="Freeform 89"/>
              <p:cNvSpPr>
                <a:spLocks/>
              </p:cNvSpPr>
              <p:nvPr/>
            </p:nvSpPr>
            <p:spPr bwMode="auto">
              <a:xfrm>
                <a:off x="6864" y="2779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6" name="Line 90"/>
              <p:cNvSpPr>
                <a:spLocks noChangeShapeType="1"/>
              </p:cNvSpPr>
              <p:nvPr/>
            </p:nvSpPr>
            <p:spPr bwMode="auto">
              <a:xfrm>
                <a:off x="7798" y="2849"/>
                <a:ext cx="179" cy="14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7" name="Line 91"/>
              <p:cNvSpPr>
                <a:spLocks noChangeShapeType="1"/>
              </p:cNvSpPr>
              <p:nvPr/>
            </p:nvSpPr>
            <p:spPr bwMode="auto">
              <a:xfrm>
                <a:off x="7798" y="2849"/>
                <a:ext cx="257" cy="13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8" name="Line 92"/>
              <p:cNvSpPr>
                <a:spLocks noChangeShapeType="1"/>
              </p:cNvSpPr>
              <p:nvPr/>
            </p:nvSpPr>
            <p:spPr bwMode="auto">
              <a:xfrm>
                <a:off x="7798" y="2856"/>
                <a:ext cx="354" cy="130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9" name="Freeform 93"/>
              <p:cNvSpPr>
                <a:spLocks/>
              </p:cNvSpPr>
              <p:nvPr/>
            </p:nvSpPr>
            <p:spPr bwMode="auto">
              <a:xfrm>
                <a:off x="7093" y="2776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0" name="Line 94"/>
              <p:cNvSpPr>
                <a:spLocks noChangeShapeType="1"/>
              </p:cNvSpPr>
              <p:nvPr/>
            </p:nvSpPr>
            <p:spPr bwMode="auto">
              <a:xfrm>
                <a:off x="7798" y="2849"/>
                <a:ext cx="295" cy="13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1" name="Line 95"/>
              <p:cNvSpPr>
                <a:spLocks noChangeShapeType="1"/>
              </p:cNvSpPr>
              <p:nvPr/>
            </p:nvSpPr>
            <p:spPr bwMode="auto">
              <a:xfrm>
                <a:off x="7365" y="2843"/>
                <a:ext cx="787" cy="13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2" name="Line 96"/>
              <p:cNvSpPr>
                <a:spLocks noChangeShapeType="1"/>
              </p:cNvSpPr>
              <p:nvPr/>
            </p:nvSpPr>
            <p:spPr bwMode="auto">
              <a:xfrm>
                <a:off x="6910" y="2857"/>
                <a:ext cx="1145" cy="135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3" name="Line 97"/>
              <p:cNvSpPr>
                <a:spLocks noChangeShapeType="1"/>
              </p:cNvSpPr>
              <p:nvPr/>
            </p:nvSpPr>
            <p:spPr bwMode="auto">
              <a:xfrm>
                <a:off x="7139" y="2864"/>
                <a:ext cx="954" cy="129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14" name="Line 98"/>
              <p:cNvSpPr>
                <a:spLocks noChangeShapeType="1"/>
              </p:cNvSpPr>
              <p:nvPr/>
            </p:nvSpPr>
            <p:spPr bwMode="auto">
              <a:xfrm>
                <a:off x="6657" y="2864"/>
                <a:ext cx="1320" cy="139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4606925" y="32404050"/>
            <a:ext cx="2087563" cy="1603375"/>
            <a:chOff x="8636" y="2651"/>
            <a:chExt cx="2160" cy="2185"/>
          </a:xfrm>
        </p:grpSpPr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8636" y="2856"/>
              <a:ext cx="2160" cy="1980"/>
              <a:chOff x="3341" y="2763"/>
              <a:chExt cx="2160" cy="1980"/>
            </a:xfrm>
          </p:grpSpPr>
          <p:sp>
            <p:nvSpPr>
              <p:cNvPr id="39983" name="Freeform 101"/>
              <p:cNvSpPr>
                <a:spLocks/>
              </p:cNvSpPr>
              <p:nvPr/>
            </p:nvSpPr>
            <p:spPr bwMode="auto">
              <a:xfrm>
                <a:off x="4689" y="3242"/>
                <a:ext cx="502" cy="318"/>
              </a:xfrm>
              <a:custGeom>
                <a:avLst/>
                <a:gdLst>
                  <a:gd name="T0" fmla="*/ 44 w 502"/>
                  <a:gd name="T1" fmla="*/ 225 h 318"/>
                  <a:gd name="T2" fmla="*/ 59 w 502"/>
                  <a:gd name="T3" fmla="*/ 270 h 318"/>
                  <a:gd name="T4" fmla="*/ 502 w 502"/>
                  <a:gd name="T5" fmla="*/ 0 h 318"/>
                  <a:gd name="T6" fmla="*/ 37 w 502"/>
                  <a:gd name="T7" fmla="*/ 165 h 318"/>
                  <a:gd name="T8" fmla="*/ 44 w 502"/>
                  <a:gd name="T9" fmla="*/ 225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2"/>
                  <a:gd name="T16" fmla="*/ 0 h 318"/>
                  <a:gd name="T17" fmla="*/ 502 w 502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2" h="318">
                    <a:moveTo>
                      <a:pt x="44" y="225"/>
                    </a:moveTo>
                    <a:cubicBezTo>
                      <a:pt x="56" y="210"/>
                      <a:pt x="0" y="318"/>
                      <a:pt x="59" y="270"/>
                    </a:cubicBezTo>
                    <a:lnTo>
                      <a:pt x="502" y="0"/>
                    </a:lnTo>
                    <a:lnTo>
                      <a:pt x="37" y="165"/>
                    </a:lnTo>
                    <a:lnTo>
                      <a:pt x="44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4" name="Freeform 102"/>
              <p:cNvSpPr>
                <a:spLocks/>
              </p:cNvSpPr>
              <p:nvPr/>
            </p:nvSpPr>
            <p:spPr bwMode="auto">
              <a:xfrm>
                <a:off x="4208" y="3488"/>
                <a:ext cx="517" cy="240"/>
              </a:xfrm>
              <a:custGeom>
                <a:avLst/>
                <a:gdLst>
                  <a:gd name="T0" fmla="*/ 0 w 517"/>
                  <a:gd name="T1" fmla="*/ 60 h 240"/>
                  <a:gd name="T2" fmla="*/ 157 w 517"/>
                  <a:gd name="T3" fmla="*/ 0 h 240"/>
                  <a:gd name="T4" fmla="*/ 517 w 517"/>
                  <a:gd name="T5" fmla="*/ 7 h 240"/>
                  <a:gd name="T6" fmla="*/ 45 w 517"/>
                  <a:gd name="T7" fmla="*/ 240 h 240"/>
                  <a:gd name="T8" fmla="*/ 0 w 517"/>
                  <a:gd name="T9" fmla="*/ 6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0"/>
                  <a:gd name="T17" fmla="*/ 517 w 517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0">
                    <a:moveTo>
                      <a:pt x="0" y="60"/>
                    </a:moveTo>
                    <a:lnTo>
                      <a:pt x="157" y="0"/>
                    </a:lnTo>
                    <a:lnTo>
                      <a:pt x="517" y="7"/>
                    </a:lnTo>
                    <a:lnTo>
                      <a:pt x="45" y="24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5" name="Freeform 103"/>
              <p:cNvSpPr>
                <a:spLocks/>
              </p:cNvSpPr>
              <p:nvPr/>
            </p:nvSpPr>
            <p:spPr bwMode="auto">
              <a:xfrm>
                <a:off x="3690" y="3663"/>
                <a:ext cx="542" cy="251"/>
              </a:xfrm>
              <a:custGeom>
                <a:avLst/>
                <a:gdLst>
                  <a:gd name="T0" fmla="*/ 0 w 542"/>
                  <a:gd name="T1" fmla="*/ 49 h 251"/>
                  <a:gd name="T2" fmla="*/ 118 w 542"/>
                  <a:gd name="T3" fmla="*/ 7 h 251"/>
                  <a:gd name="T4" fmla="*/ 542 w 542"/>
                  <a:gd name="T5" fmla="*/ 0 h 251"/>
                  <a:gd name="T6" fmla="*/ 540 w 542"/>
                  <a:gd name="T7" fmla="*/ 26 h 251"/>
                  <a:gd name="T8" fmla="*/ 45 w 542"/>
                  <a:gd name="T9" fmla="*/ 251 h 251"/>
                  <a:gd name="T10" fmla="*/ 0 w 542"/>
                  <a:gd name="T11" fmla="*/ 49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2"/>
                  <a:gd name="T19" fmla="*/ 0 h 251"/>
                  <a:gd name="T20" fmla="*/ 542 w 542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2" h="251">
                    <a:moveTo>
                      <a:pt x="0" y="49"/>
                    </a:moveTo>
                    <a:lnTo>
                      <a:pt x="118" y="7"/>
                    </a:lnTo>
                    <a:lnTo>
                      <a:pt x="542" y="0"/>
                    </a:lnTo>
                    <a:lnTo>
                      <a:pt x="540" y="26"/>
                    </a:lnTo>
                    <a:lnTo>
                      <a:pt x="45" y="25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6" name="Freeform 104"/>
              <p:cNvSpPr>
                <a:spLocks/>
              </p:cNvSpPr>
              <p:nvPr/>
            </p:nvSpPr>
            <p:spPr bwMode="auto">
              <a:xfrm>
                <a:off x="3777" y="3521"/>
                <a:ext cx="458" cy="150"/>
              </a:xfrm>
              <a:custGeom>
                <a:avLst/>
                <a:gdLst>
                  <a:gd name="T0" fmla="*/ 0 w 458"/>
                  <a:gd name="T1" fmla="*/ 150 h 150"/>
                  <a:gd name="T2" fmla="*/ 458 w 458"/>
                  <a:gd name="T3" fmla="*/ 150 h 150"/>
                  <a:gd name="T4" fmla="*/ 420 w 458"/>
                  <a:gd name="T5" fmla="*/ 0 h 150"/>
                  <a:gd name="T6" fmla="*/ 0 w 458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8"/>
                  <a:gd name="T13" fmla="*/ 0 h 150"/>
                  <a:gd name="T14" fmla="*/ 458 w 458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8" h="150">
                    <a:moveTo>
                      <a:pt x="0" y="150"/>
                    </a:moveTo>
                    <a:lnTo>
                      <a:pt x="458" y="150"/>
                    </a:lnTo>
                    <a:lnTo>
                      <a:pt x="42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7" name="Freeform 105"/>
              <p:cNvSpPr>
                <a:spLocks/>
              </p:cNvSpPr>
              <p:nvPr/>
            </p:nvSpPr>
            <p:spPr bwMode="auto">
              <a:xfrm>
                <a:off x="4350" y="3371"/>
                <a:ext cx="394" cy="125"/>
              </a:xfrm>
              <a:custGeom>
                <a:avLst/>
                <a:gdLst>
                  <a:gd name="T0" fmla="*/ 0 w 510"/>
                  <a:gd name="T1" fmla="*/ 172 h 172"/>
                  <a:gd name="T2" fmla="*/ 510 w 510"/>
                  <a:gd name="T3" fmla="*/ 172 h 172"/>
                  <a:gd name="T4" fmla="*/ 470 w 510"/>
                  <a:gd name="T5" fmla="*/ 0 h 172"/>
                  <a:gd name="T6" fmla="*/ 0 w 510"/>
                  <a:gd name="T7" fmla="*/ 172 h 1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0"/>
                  <a:gd name="T13" fmla="*/ 0 h 172"/>
                  <a:gd name="T14" fmla="*/ 510 w 510"/>
                  <a:gd name="T15" fmla="*/ 172 h 1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0" h="172">
                    <a:moveTo>
                      <a:pt x="0" y="172"/>
                    </a:moveTo>
                    <a:lnTo>
                      <a:pt x="510" y="172"/>
                    </a:lnTo>
                    <a:lnTo>
                      <a:pt x="47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8" name="Line 106"/>
              <p:cNvSpPr>
                <a:spLocks noChangeShapeType="1"/>
              </p:cNvSpPr>
              <p:nvPr/>
            </p:nvSpPr>
            <p:spPr bwMode="auto">
              <a:xfrm>
                <a:off x="3341" y="2763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9" name="Line 107"/>
              <p:cNvSpPr>
                <a:spLocks noChangeShapeType="1"/>
              </p:cNvSpPr>
              <p:nvPr/>
            </p:nvSpPr>
            <p:spPr bwMode="auto">
              <a:xfrm>
                <a:off x="406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0" name="Line 108"/>
              <p:cNvSpPr>
                <a:spLocks noChangeShapeType="1"/>
              </p:cNvSpPr>
              <p:nvPr/>
            </p:nvSpPr>
            <p:spPr bwMode="auto">
              <a:xfrm>
                <a:off x="4601" y="2763"/>
                <a:ext cx="360" cy="19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1" name="Line 109"/>
              <p:cNvSpPr>
                <a:spLocks noChangeShapeType="1"/>
              </p:cNvSpPr>
              <p:nvPr/>
            </p:nvSpPr>
            <p:spPr bwMode="auto">
              <a:xfrm flipV="1">
                <a:off x="4208" y="3363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2" name="Line 110"/>
              <p:cNvSpPr>
                <a:spLocks noChangeShapeType="1"/>
              </p:cNvSpPr>
              <p:nvPr/>
            </p:nvSpPr>
            <p:spPr bwMode="auto">
              <a:xfrm flipV="1">
                <a:off x="4234" y="3471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3" name="Line 111"/>
              <p:cNvSpPr>
                <a:spLocks noChangeShapeType="1"/>
              </p:cNvSpPr>
              <p:nvPr/>
            </p:nvSpPr>
            <p:spPr bwMode="auto">
              <a:xfrm flipV="1">
                <a:off x="4752" y="3230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4" name="Line 112"/>
              <p:cNvSpPr>
                <a:spLocks noChangeShapeType="1"/>
              </p:cNvSpPr>
              <p:nvPr/>
            </p:nvSpPr>
            <p:spPr bwMode="auto">
              <a:xfrm flipV="1">
                <a:off x="3729" y="3690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5" name="Line 113"/>
              <p:cNvSpPr>
                <a:spLocks noChangeShapeType="1"/>
              </p:cNvSpPr>
              <p:nvPr/>
            </p:nvSpPr>
            <p:spPr bwMode="auto">
              <a:xfrm flipV="1">
                <a:off x="3684" y="3518"/>
                <a:ext cx="50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6" name="Line 114"/>
              <p:cNvSpPr>
                <a:spLocks noChangeShapeType="1"/>
              </p:cNvSpPr>
              <p:nvPr/>
            </p:nvSpPr>
            <p:spPr bwMode="auto">
              <a:xfrm flipV="1">
                <a:off x="4689" y="3230"/>
                <a:ext cx="525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7" name="Line 115"/>
              <p:cNvSpPr>
                <a:spLocks noChangeShapeType="1"/>
              </p:cNvSpPr>
              <p:nvPr/>
            </p:nvSpPr>
            <p:spPr bwMode="auto">
              <a:xfrm flipV="1">
                <a:off x="4353" y="4168"/>
                <a:ext cx="516" cy="2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8" name="Line 116"/>
              <p:cNvSpPr>
                <a:spLocks noChangeShapeType="1"/>
              </p:cNvSpPr>
              <p:nvPr/>
            </p:nvSpPr>
            <p:spPr bwMode="auto">
              <a:xfrm flipV="1">
                <a:off x="4871" y="3943"/>
                <a:ext cx="46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99" name="Line 117"/>
              <p:cNvSpPr>
                <a:spLocks noChangeShapeType="1"/>
              </p:cNvSpPr>
              <p:nvPr/>
            </p:nvSpPr>
            <p:spPr bwMode="auto">
              <a:xfrm flipV="1">
                <a:off x="3848" y="4379"/>
                <a:ext cx="501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8" name="Freeform 118"/>
            <p:cNvSpPr>
              <a:spLocks/>
            </p:cNvSpPr>
            <p:nvPr/>
          </p:nvSpPr>
          <p:spPr bwMode="auto">
            <a:xfrm>
              <a:off x="8886" y="2863"/>
              <a:ext cx="1496" cy="1852"/>
            </a:xfrm>
            <a:custGeom>
              <a:avLst/>
              <a:gdLst>
                <a:gd name="T0" fmla="*/ 77 w 1496"/>
                <a:gd name="T1" fmla="*/ 0 h 1852"/>
                <a:gd name="T2" fmla="*/ 236 w 1496"/>
                <a:gd name="T3" fmla="*/ 1410 h 1852"/>
                <a:gd name="T4" fmla="*/ 1496 w 1496"/>
                <a:gd name="T5" fmla="*/ 1852 h 1852"/>
                <a:gd name="T6" fmla="*/ 0 60000 65536"/>
                <a:gd name="T7" fmla="*/ 0 60000 65536"/>
                <a:gd name="T8" fmla="*/ 0 60000 65536"/>
                <a:gd name="T9" fmla="*/ 0 w 1496"/>
                <a:gd name="T10" fmla="*/ 0 h 1852"/>
                <a:gd name="T11" fmla="*/ 1496 w 1496"/>
                <a:gd name="T12" fmla="*/ 1852 h 18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6" h="1852">
                  <a:moveTo>
                    <a:pt x="77" y="0"/>
                  </a:moveTo>
                  <a:cubicBezTo>
                    <a:pt x="102" y="235"/>
                    <a:pt x="0" y="1101"/>
                    <a:pt x="236" y="1410"/>
                  </a:cubicBezTo>
                  <a:cubicBezTo>
                    <a:pt x="472" y="1719"/>
                    <a:pt x="1234" y="1760"/>
                    <a:pt x="1496" y="185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Line 119"/>
            <p:cNvSpPr>
              <a:spLocks noChangeShapeType="1"/>
            </p:cNvSpPr>
            <p:nvPr/>
          </p:nvSpPr>
          <p:spPr bwMode="auto">
            <a:xfrm>
              <a:off x="10509" y="2863"/>
              <a:ext cx="0" cy="14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20"/>
            <p:cNvSpPr>
              <a:spLocks/>
            </p:cNvSpPr>
            <p:nvPr/>
          </p:nvSpPr>
          <p:spPr bwMode="auto">
            <a:xfrm>
              <a:off x="10439" y="2663"/>
              <a:ext cx="143" cy="19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21"/>
            <p:cNvSpPr>
              <a:spLocks/>
            </p:cNvSpPr>
            <p:nvPr/>
          </p:nvSpPr>
          <p:spPr bwMode="auto">
            <a:xfrm>
              <a:off x="8886" y="2651"/>
              <a:ext cx="143" cy="19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22"/>
            <p:cNvSpPr>
              <a:spLocks/>
            </p:cNvSpPr>
            <p:nvPr/>
          </p:nvSpPr>
          <p:spPr bwMode="auto">
            <a:xfrm flipV="1">
              <a:off x="8925" y="3392"/>
              <a:ext cx="92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23"/>
            <p:cNvSpPr>
              <a:spLocks/>
            </p:cNvSpPr>
            <p:nvPr/>
          </p:nvSpPr>
          <p:spPr bwMode="auto">
            <a:xfrm>
              <a:off x="10462" y="3098"/>
              <a:ext cx="92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Freeform 124"/>
            <p:cNvSpPr>
              <a:spLocks/>
            </p:cNvSpPr>
            <p:nvPr/>
          </p:nvSpPr>
          <p:spPr bwMode="auto">
            <a:xfrm>
              <a:off x="10462" y="3895"/>
              <a:ext cx="92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Freeform 125"/>
            <p:cNvSpPr>
              <a:spLocks/>
            </p:cNvSpPr>
            <p:nvPr/>
          </p:nvSpPr>
          <p:spPr bwMode="auto">
            <a:xfrm>
              <a:off x="10462" y="3352"/>
              <a:ext cx="92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Line 126"/>
            <p:cNvSpPr>
              <a:spLocks noChangeShapeType="1"/>
            </p:cNvSpPr>
            <p:nvPr/>
          </p:nvSpPr>
          <p:spPr bwMode="auto">
            <a:xfrm flipV="1">
              <a:off x="9017" y="3170"/>
              <a:ext cx="1415" cy="29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7" name="Line 127"/>
            <p:cNvSpPr>
              <a:spLocks noChangeShapeType="1"/>
            </p:cNvSpPr>
            <p:nvPr/>
          </p:nvSpPr>
          <p:spPr bwMode="auto">
            <a:xfrm>
              <a:off x="8972" y="3464"/>
              <a:ext cx="1488" cy="4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8" name="Line 128"/>
            <p:cNvSpPr>
              <a:spLocks noChangeShapeType="1"/>
            </p:cNvSpPr>
            <p:nvPr/>
          </p:nvSpPr>
          <p:spPr bwMode="auto">
            <a:xfrm flipV="1">
              <a:off x="8996" y="3392"/>
              <a:ext cx="1466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9" name="Freeform 129"/>
            <p:cNvSpPr>
              <a:spLocks/>
            </p:cNvSpPr>
            <p:nvPr/>
          </p:nvSpPr>
          <p:spPr bwMode="auto">
            <a:xfrm>
              <a:off x="10462" y="3623"/>
              <a:ext cx="92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0" name="Line 130"/>
            <p:cNvSpPr>
              <a:spLocks noChangeShapeType="1"/>
            </p:cNvSpPr>
            <p:nvPr/>
          </p:nvSpPr>
          <p:spPr bwMode="auto">
            <a:xfrm>
              <a:off x="8972" y="3464"/>
              <a:ext cx="1532" cy="2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131"/>
            <p:cNvGrpSpPr>
              <a:grpSpLocks/>
            </p:cNvGrpSpPr>
            <p:nvPr/>
          </p:nvGrpSpPr>
          <p:grpSpPr bwMode="auto">
            <a:xfrm>
              <a:off x="8921" y="2785"/>
              <a:ext cx="1247" cy="1886"/>
              <a:chOff x="4406" y="2777"/>
              <a:chExt cx="1247" cy="1886"/>
            </a:xfrm>
          </p:grpSpPr>
          <p:sp>
            <p:nvSpPr>
              <p:cNvPr id="39974" name="Freeform 132"/>
              <p:cNvSpPr>
                <a:spLocks/>
              </p:cNvSpPr>
              <p:nvPr/>
            </p:nvSpPr>
            <p:spPr bwMode="auto">
              <a:xfrm flipV="1">
                <a:off x="5518" y="2777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Freeform 133"/>
              <p:cNvSpPr>
                <a:spLocks/>
              </p:cNvSpPr>
              <p:nvPr/>
            </p:nvSpPr>
            <p:spPr bwMode="auto">
              <a:xfrm>
                <a:off x="4406" y="3392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6" name="Freeform 134"/>
              <p:cNvSpPr>
                <a:spLocks/>
              </p:cNvSpPr>
              <p:nvPr/>
            </p:nvSpPr>
            <p:spPr bwMode="auto">
              <a:xfrm>
                <a:off x="5564" y="4591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Freeform 135"/>
              <p:cNvSpPr>
                <a:spLocks/>
              </p:cNvSpPr>
              <p:nvPr/>
            </p:nvSpPr>
            <p:spPr bwMode="auto">
              <a:xfrm>
                <a:off x="4471" y="4083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8" name="Line 136"/>
              <p:cNvSpPr>
                <a:spLocks noChangeShapeType="1"/>
              </p:cNvSpPr>
              <p:nvPr/>
            </p:nvSpPr>
            <p:spPr bwMode="auto">
              <a:xfrm>
                <a:off x="5564" y="2849"/>
                <a:ext cx="43" cy="17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9" name="Line 137"/>
              <p:cNvSpPr>
                <a:spLocks noChangeShapeType="1"/>
              </p:cNvSpPr>
              <p:nvPr/>
            </p:nvSpPr>
            <p:spPr bwMode="auto">
              <a:xfrm flipH="1">
                <a:off x="4495" y="2849"/>
                <a:ext cx="1069" cy="54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0" name="Line 138"/>
              <p:cNvSpPr>
                <a:spLocks noChangeShapeType="1"/>
              </p:cNvSpPr>
              <p:nvPr/>
            </p:nvSpPr>
            <p:spPr bwMode="auto">
              <a:xfrm flipH="1">
                <a:off x="5001" y="2856"/>
                <a:ext cx="563" cy="16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1" name="Freeform 139"/>
              <p:cNvSpPr>
                <a:spLocks/>
              </p:cNvSpPr>
              <p:nvPr/>
            </p:nvSpPr>
            <p:spPr bwMode="auto">
              <a:xfrm>
                <a:off x="4955" y="4440"/>
                <a:ext cx="89" cy="72"/>
              </a:xfrm>
              <a:custGeom>
                <a:avLst/>
                <a:gdLst>
                  <a:gd name="T0" fmla="*/ 0 w 143"/>
                  <a:gd name="T1" fmla="*/ 192 h 192"/>
                  <a:gd name="T2" fmla="*/ 70 w 143"/>
                  <a:gd name="T3" fmla="*/ 0 h 192"/>
                  <a:gd name="T4" fmla="*/ 143 w 143"/>
                  <a:gd name="T5" fmla="*/ 192 h 192"/>
                  <a:gd name="T6" fmla="*/ 0 w 143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2"/>
                  <a:gd name="T14" fmla="*/ 143 w 14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2">
                    <a:moveTo>
                      <a:pt x="0" y="192"/>
                    </a:moveTo>
                    <a:lnTo>
                      <a:pt x="70" y="0"/>
                    </a:lnTo>
                    <a:lnTo>
                      <a:pt x="143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2" name="Line 140"/>
              <p:cNvSpPr>
                <a:spLocks noChangeShapeType="1"/>
              </p:cNvSpPr>
              <p:nvPr/>
            </p:nvSpPr>
            <p:spPr bwMode="auto">
              <a:xfrm flipH="1">
                <a:off x="4543" y="2849"/>
                <a:ext cx="1021" cy="12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62" name="Freeform 141"/>
            <p:cNvSpPr>
              <a:spLocks/>
            </p:cNvSpPr>
            <p:nvPr/>
          </p:nvSpPr>
          <p:spPr bwMode="auto">
            <a:xfrm>
              <a:off x="8910" y="2775"/>
              <a:ext cx="89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3" name="Freeform 142"/>
            <p:cNvSpPr>
              <a:spLocks/>
            </p:cNvSpPr>
            <p:nvPr/>
          </p:nvSpPr>
          <p:spPr bwMode="auto">
            <a:xfrm>
              <a:off x="9619" y="2769"/>
              <a:ext cx="89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4" name="Freeform 143"/>
            <p:cNvSpPr>
              <a:spLocks/>
            </p:cNvSpPr>
            <p:nvPr/>
          </p:nvSpPr>
          <p:spPr bwMode="auto">
            <a:xfrm>
              <a:off x="9163" y="2777"/>
              <a:ext cx="89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5" name="Line 144"/>
            <p:cNvSpPr>
              <a:spLocks noChangeShapeType="1"/>
            </p:cNvSpPr>
            <p:nvPr/>
          </p:nvSpPr>
          <p:spPr bwMode="auto">
            <a:xfrm>
              <a:off x="10097" y="2847"/>
              <a:ext cx="179" cy="14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6" name="Line 145"/>
            <p:cNvSpPr>
              <a:spLocks noChangeShapeType="1"/>
            </p:cNvSpPr>
            <p:nvPr/>
          </p:nvSpPr>
          <p:spPr bwMode="auto">
            <a:xfrm>
              <a:off x="10097" y="2847"/>
              <a:ext cx="257" cy="136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7" name="Line 146"/>
            <p:cNvSpPr>
              <a:spLocks noChangeShapeType="1"/>
            </p:cNvSpPr>
            <p:nvPr/>
          </p:nvSpPr>
          <p:spPr bwMode="auto">
            <a:xfrm>
              <a:off x="10097" y="2854"/>
              <a:ext cx="354" cy="13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8" name="Freeform 147"/>
            <p:cNvSpPr>
              <a:spLocks/>
            </p:cNvSpPr>
            <p:nvPr/>
          </p:nvSpPr>
          <p:spPr bwMode="auto">
            <a:xfrm>
              <a:off x="9392" y="2774"/>
              <a:ext cx="89" cy="72"/>
            </a:xfrm>
            <a:custGeom>
              <a:avLst/>
              <a:gdLst>
                <a:gd name="T0" fmla="*/ 0 w 143"/>
                <a:gd name="T1" fmla="*/ 192 h 192"/>
                <a:gd name="T2" fmla="*/ 70 w 143"/>
                <a:gd name="T3" fmla="*/ 0 h 192"/>
                <a:gd name="T4" fmla="*/ 143 w 143"/>
                <a:gd name="T5" fmla="*/ 192 h 192"/>
                <a:gd name="T6" fmla="*/ 0 w 143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2"/>
                <a:gd name="T14" fmla="*/ 143 w 143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2">
                  <a:moveTo>
                    <a:pt x="0" y="192"/>
                  </a:moveTo>
                  <a:lnTo>
                    <a:pt x="70" y="0"/>
                  </a:lnTo>
                  <a:lnTo>
                    <a:pt x="143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9" name="Line 148"/>
            <p:cNvSpPr>
              <a:spLocks noChangeShapeType="1"/>
            </p:cNvSpPr>
            <p:nvPr/>
          </p:nvSpPr>
          <p:spPr bwMode="auto">
            <a:xfrm>
              <a:off x="10097" y="2847"/>
              <a:ext cx="295" cy="13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0" name="Line 149"/>
            <p:cNvSpPr>
              <a:spLocks noChangeShapeType="1"/>
            </p:cNvSpPr>
            <p:nvPr/>
          </p:nvSpPr>
          <p:spPr bwMode="auto">
            <a:xfrm>
              <a:off x="9664" y="2841"/>
              <a:ext cx="787" cy="13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1" name="Line 150"/>
            <p:cNvSpPr>
              <a:spLocks noChangeShapeType="1"/>
            </p:cNvSpPr>
            <p:nvPr/>
          </p:nvSpPr>
          <p:spPr bwMode="auto">
            <a:xfrm>
              <a:off x="9209" y="2855"/>
              <a:ext cx="1145" cy="13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2" name="Line 151"/>
            <p:cNvSpPr>
              <a:spLocks noChangeShapeType="1"/>
            </p:cNvSpPr>
            <p:nvPr/>
          </p:nvSpPr>
          <p:spPr bwMode="auto">
            <a:xfrm>
              <a:off x="9438" y="2862"/>
              <a:ext cx="954" cy="1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3" name="Line 152"/>
            <p:cNvSpPr>
              <a:spLocks noChangeShapeType="1"/>
            </p:cNvSpPr>
            <p:nvPr/>
          </p:nvSpPr>
          <p:spPr bwMode="auto">
            <a:xfrm>
              <a:off x="8956" y="2862"/>
              <a:ext cx="1320" cy="13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2" name="Rectangle 153"/>
          <p:cNvSpPr>
            <a:spLocks noChangeArrowheads="1"/>
          </p:cNvSpPr>
          <p:nvPr/>
        </p:nvSpPr>
        <p:spPr bwMode="auto">
          <a:xfrm>
            <a:off x="2232025" y="26490613"/>
            <a:ext cx="48244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2400" b="1">
                <a:cs typeface="Times New Roman" pitchFamily="18" charset="0"/>
              </a:rPr>
              <a:t>Геометрические схемы измерений</a:t>
            </a:r>
            <a:endParaRPr lang="en-US" sz="2400" b="1"/>
          </a:p>
          <a:p>
            <a:pPr algn="just" eaLnBrk="0" hangingPunct="0"/>
            <a:endParaRPr lang="ru-RU" sz="2000">
              <a:cs typeface="Times New Roman" pitchFamily="18" charset="0"/>
            </a:endParaRPr>
          </a:p>
          <a:p>
            <a:pPr algn="just" eaLnBrk="0" hangingPunct="0"/>
            <a:r>
              <a:rPr lang="ru-RU" sz="2000">
                <a:cs typeface="Times New Roman" pitchFamily="18" charset="0"/>
              </a:rPr>
              <a:t>Ниже представлены основные из возможных «активных» схем получения сейсмических данных, предусматривающих томографическую обработку. Для «пассивных» наблюдений, схемы могут оставаться прежними, за исключением отсутствия искусственного источника возбуждеия сейсмических колебаний.</a:t>
            </a:r>
            <a:endParaRPr lang="ru-RU" sz="2000" b="1">
              <a:cs typeface="Times New Roman" pitchFamily="18" charset="0"/>
            </a:endParaRPr>
          </a:p>
          <a:p>
            <a:pPr eaLnBrk="0" hangingPunct="0"/>
            <a:r>
              <a:rPr lang="ru-RU" sz="2000">
                <a:cs typeface="Times New Roman" pitchFamily="18" charset="0"/>
              </a:rPr>
              <a:t>  </a:t>
            </a:r>
            <a:r>
              <a:rPr lang="ru-RU" sz="2000"/>
              <a:t>(по Колонину А.Г.)</a:t>
            </a:r>
            <a:endParaRPr lang="ru-RU" sz="2000" b="1">
              <a:cs typeface="Times New Roman" pitchFamily="18" charset="0"/>
            </a:endParaRP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39943" name="Rectangle 154"/>
          <p:cNvSpPr>
            <a:spLocks noChangeArrowheads="1"/>
          </p:cNvSpPr>
          <p:nvPr/>
        </p:nvSpPr>
        <p:spPr bwMode="auto">
          <a:xfrm>
            <a:off x="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4" name="Rectangle 155"/>
          <p:cNvSpPr>
            <a:spLocks noChangeArrowheads="1"/>
          </p:cNvSpPr>
          <p:nvPr/>
        </p:nvSpPr>
        <p:spPr bwMode="auto">
          <a:xfrm>
            <a:off x="-1193800" y="207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9945" name="Picture 156"/>
          <p:cNvPicPr>
            <a:picLocks noChangeAspect="1" noChangeArrowheads="1"/>
          </p:cNvPicPr>
          <p:nvPr/>
        </p:nvPicPr>
        <p:blipFill>
          <a:blip r:embed="rId2" cstate="print"/>
          <a:srcRect t="8000" b="9891"/>
          <a:stretch>
            <a:fillRect/>
          </a:stretch>
        </p:blipFill>
        <p:spPr bwMode="auto">
          <a:xfrm>
            <a:off x="395536" y="2060848"/>
            <a:ext cx="8157137" cy="439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57"/>
          <p:cNvSpPr>
            <a:spLocks noChangeArrowheads="1"/>
          </p:cNvSpPr>
          <p:nvPr/>
        </p:nvSpPr>
        <p:spPr bwMode="auto">
          <a:xfrm>
            <a:off x="539552" y="463384"/>
            <a:ext cx="78980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000" b="1" dirty="0"/>
              <a:t>П</a:t>
            </a:r>
            <a:r>
              <a:rPr lang="ru-RU" sz="2000" b="1" dirty="0">
                <a:cs typeface="Times New Roman" pitchFamily="18" charset="0"/>
              </a:rPr>
              <a:t>ример </a:t>
            </a:r>
            <a:r>
              <a:rPr lang="ru-RU" sz="2000" b="1" dirty="0" err="1">
                <a:cs typeface="Times New Roman" pitchFamily="18" charset="0"/>
              </a:rPr>
              <a:t>сейсмотомографического</a:t>
            </a:r>
            <a:r>
              <a:rPr lang="ru-RU" sz="2000" b="1" dirty="0">
                <a:cs typeface="Times New Roman" pitchFamily="18" charset="0"/>
              </a:rPr>
              <a:t> разреза и сопоставление теоретических </a:t>
            </a:r>
            <a:endParaRPr lang="ru-RU" sz="2000" b="1" dirty="0"/>
          </a:p>
          <a:p>
            <a:pPr indent="449263" algn="ctr"/>
            <a:r>
              <a:rPr lang="ru-RU" sz="2000" b="1" dirty="0">
                <a:cs typeface="Times New Roman" pitchFamily="18" charset="0"/>
              </a:rPr>
              <a:t>и наблюдаемых годографов первых вступлений, рассчитанных в программе </a:t>
            </a:r>
            <a:r>
              <a:rPr lang="en-US" sz="2000" b="1" dirty="0" err="1">
                <a:cs typeface="Times New Roman" pitchFamily="18" charset="0"/>
              </a:rPr>
              <a:t>XTomo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1700808"/>
            <a:ext cx="3309368" cy="18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Линзой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называется прозрачное тело, ограниченное двумя сферическими поверхностями.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3075" name="Picture 4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 l="4555" t="4349" r="45244" b="64223"/>
          <a:stretch>
            <a:fillRect/>
          </a:stretch>
        </p:blipFill>
        <p:spPr bwMode="auto">
          <a:xfrm>
            <a:off x="323528" y="1268760"/>
            <a:ext cx="50958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РАССЕИВ"/>
          <p:cNvPicPr>
            <a:picLocks noChangeAspect="1" noChangeArrowheads="1"/>
          </p:cNvPicPr>
          <p:nvPr/>
        </p:nvPicPr>
        <p:blipFill>
          <a:blip r:embed="rId5" cstate="print"/>
          <a:srcRect l="3262" t="7872" r="46553" b="63316"/>
          <a:stretch>
            <a:fillRect/>
          </a:stretch>
        </p:blipFill>
        <p:spPr bwMode="auto">
          <a:xfrm>
            <a:off x="251520" y="3717032"/>
            <a:ext cx="5208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линзы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436096" y="4365104"/>
          <a:ext cx="3538391" cy="2231677"/>
        </p:xfrm>
        <a:graphic>
          <a:graphicData uri="http://schemas.openxmlformats.org/presentationml/2006/ole">
            <p:oleObj spid="_x0000_s23554" name="CorelDRAW" r:id="rId6" imgW="3672720" imgH="18957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400052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D:\для урока\3181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624258" cy="35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ля урока\9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277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ля урока\2818.jpg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79512" y="3861048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01008"/>
            <a:ext cx="3387056" cy="31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45f9073be4b428b8504e0ad071e5e96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988840"/>
            <a:ext cx="2432794" cy="142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692150"/>
            <a:ext cx="8226425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Линзы бывают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собирающими и рассеивающими.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8" name="Picture 4" descr="Lens_ty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2193925"/>
            <a:ext cx="8101013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6167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789"/>
          <p:cNvPicPr>
            <a:picLocks noChangeAspect="1" noChangeArrowheads="1"/>
          </p:cNvPicPr>
          <p:nvPr/>
        </p:nvPicPr>
        <p:blipFill>
          <a:blip r:embed="rId3" cstate="print"/>
          <a:srcRect t="25653" b="13681"/>
          <a:stretch>
            <a:fillRect/>
          </a:stretch>
        </p:blipFill>
        <p:spPr bwMode="auto">
          <a:xfrm>
            <a:off x="467544" y="4459287"/>
            <a:ext cx="6265862" cy="2398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Фокус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собирающей линзы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/>
              <a:t>– точка на главной оптической оси, в которой собираются лучи, падающие параллельно главной оптической оси, после преломления их в линзе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6"/>
            <a:ext cx="78581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Фокусное расстояние (О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расстояние от главного фокуса до центра линзы (О). У собирающей линзы фокус действительный, потому – положительный.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64502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Оптическая сила линзы </a:t>
            </a:r>
            <a:r>
              <a:rPr lang="ru-RU" sz="2400" b="1" dirty="0"/>
              <a:t>– величина, обратная ее фокусному расстоянию: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572374" y="3500438"/>
          <a:ext cx="1323833" cy="936674"/>
        </p:xfrm>
        <a:graphic>
          <a:graphicData uri="http://schemas.openxmlformats.org/presentationml/2006/ole">
            <p:oleObj spid="_x0000_s25602" name="Формула" r:id="rId4" imgW="457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24247" cy="4464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34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79712" y="4869160"/>
          <a:ext cx="5818267" cy="1728191"/>
        </p:xfrm>
        <a:graphic>
          <a:graphicData uri="http://schemas.openxmlformats.org/presentationml/2006/ole">
            <p:oleObj spid="_x0000_s26626" name="Формула" r:id="rId5" imgW="157464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1676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dirty="0" smtClean="0"/>
              <a:t>Лучи параллельные главной оптической оси, преломившись в линзе, проходят через её фокус.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838200" y="4927600"/>
            <a:ext cx="7162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4290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3429000" y="51562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2209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WordArt 9"/>
          <p:cNvSpPr>
            <a:spLocks noChangeArrowheads="1" noChangeShapeType="1" noTextEdit="1"/>
          </p:cNvSpPr>
          <p:nvPr/>
        </p:nvSpPr>
        <p:spPr bwMode="auto">
          <a:xfrm>
            <a:off x="2133600" y="5156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638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70866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WordArt 12"/>
          <p:cNvSpPr>
            <a:spLocks noChangeArrowheads="1" noChangeShapeType="1" noTextEdit="1"/>
          </p:cNvSpPr>
          <p:nvPr/>
        </p:nvSpPr>
        <p:spPr bwMode="auto">
          <a:xfrm>
            <a:off x="5867400" y="45466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348" name="WordArt 13"/>
          <p:cNvSpPr>
            <a:spLocks noChangeArrowheads="1" noChangeShapeType="1" noTextEdit="1"/>
          </p:cNvSpPr>
          <p:nvPr/>
        </p:nvSpPr>
        <p:spPr bwMode="auto">
          <a:xfrm>
            <a:off x="6934200" y="4470400"/>
            <a:ext cx="3810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2555875" y="4292600"/>
            <a:ext cx="2057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Line 19"/>
          <p:cNvSpPr>
            <a:spLocks noChangeShapeType="1"/>
          </p:cNvSpPr>
          <p:nvPr/>
        </p:nvSpPr>
        <p:spPr bwMode="auto">
          <a:xfrm flipH="1">
            <a:off x="4643438" y="3068638"/>
            <a:ext cx="0" cy="341153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 rot="-260296">
            <a:off x="4754563" y="4198938"/>
            <a:ext cx="2879725" cy="2292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21"/>
          <p:cNvSpPr>
            <a:spLocks noChangeArrowheads="1"/>
          </p:cNvSpPr>
          <p:nvPr/>
        </p:nvSpPr>
        <p:spPr bwMode="auto">
          <a:xfrm>
            <a:off x="2484438" y="4221163"/>
            <a:ext cx="71437" cy="71437"/>
          </a:xfrm>
          <a:prstGeom prst="irregularSeal1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Построение изображения в линзе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7" grpId="0" animBg="1"/>
      <p:bldP spid="1310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58775" y="1340768"/>
            <a:ext cx="8785225" cy="17605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dirty="0" smtClean="0"/>
              <a:t>2. Лучи идущие к линзе через её фокус, после преломления будут направлены параллельно главной оптической оси.</a:t>
            </a:r>
          </a:p>
          <a:p>
            <a:pPr marL="609600" indent="-609600"/>
            <a:endParaRPr lang="ru-RU" sz="2800" dirty="0" smtClean="0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838200" y="4927600"/>
            <a:ext cx="7162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4290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3429000" y="51562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2209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2133600" y="5156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5638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70866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WordArt 11"/>
          <p:cNvSpPr>
            <a:spLocks noChangeArrowheads="1" noChangeShapeType="1" noTextEdit="1"/>
          </p:cNvSpPr>
          <p:nvPr/>
        </p:nvSpPr>
        <p:spPr bwMode="auto">
          <a:xfrm>
            <a:off x="5867400" y="45466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6934200" y="4470400"/>
            <a:ext cx="3810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5372" name="AutoShape 15"/>
          <p:cNvSpPr>
            <a:spLocks noChangeArrowheads="1"/>
          </p:cNvSpPr>
          <p:nvPr/>
        </p:nvSpPr>
        <p:spPr bwMode="auto">
          <a:xfrm>
            <a:off x="2484438" y="4221163"/>
            <a:ext cx="71437" cy="71437"/>
          </a:xfrm>
          <a:prstGeom prst="irregularSeal1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 flipH="1">
            <a:off x="4643438" y="3068638"/>
            <a:ext cx="0" cy="341153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>
            <a:off x="2484438" y="4292600"/>
            <a:ext cx="2159000" cy="13684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114" name="Line 18"/>
          <p:cNvSpPr>
            <a:spLocks noChangeShapeType="1"/>
          </p:cNvSpPr>
          <p:nvPr/>
        </p:nvSpPr>
        <p:spPr bwMode="auto">
          <a:xfrm>
            <a:off x="4643438" y="5589588"/>
            <a:ext cx="3384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Построение изображения в линзе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3" grpId="0" animBg="1"/>
      <p:bldP spid="132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latin typeface="Cambria" pitchFamily="18" charset="0"/>
              </a:rPr>
              <a:t>Геометрическая оптика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46038" y="1080000"/>
            <a:ext cx="8446441" cy="5220000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 algn="just"/>
            <a:r>
              <a:rPr lang="ru-RU" sz="2800" dirty="0"/>
              <a:t>Когда размеры препятствий для света намного больше длины световой волны, то применимо представление о </a:t>
            </a:r>
            <a:r>
              <a:rPr lang="ru-RU" sz="2800" b="1" i="1" dirty="0"/>
              <a:t>лучах</a:t>
            </a:r>
            <a:r>
              <a:rPr lang="ru-RU" sz="2800" i="1" dirty="0"/>
              <a:t> </a:t>
            </a:r>
            <a:r>
              <a:rPr lang="ru-RU" sz="2800" dirty="0"/>
              <a:t>света.</a:t>
            </a:r>
          </a:p>
          <a:p>
            <a:pPr marL="0" lvl="0" indent="0"/>
            <a:endParaRPr lang="ru-RU" dirty="0"/>
          </a:p>
          <a:p>
            <a:pPr marL="0" lvl="0" indent="0"/>
            <a:endParaRPr lang="ru-RU" dirty="0"/>
          </a:p>
          <a:p>
            <a:pPr marL="0" lvl="0" indent="0"/>
            <a:endParaRPr lang="ru-RU" dirty="0"/>
          </a:p>
          <a:p>
            <a:pPr marL="0" lvl="0" indent="0"/>
            <a:endParaRPr lang="ru-RU" dirty="0"/>
          </a:p>
          <a:p>
            <a:pPr marL="0" lvl="0" indent="0" algn="just"/>
            <a:r>
              <a:rPr lang="ru-RU" sz="2800" dirty="0"/>
              <a:t>В этих случаях волновые свойства света не проявляются и можно использовать </a:t>
            </a:r>
            <a:r>
              <a:rPr lang="ru-RU" sz="2800" i="1" dirty="0"/>
              <a:t>законы геометрической оптики.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22318" y="2563918"/>
            <a:ext cx="3361649" cy="2101031"/>
          </a:xfrm>
          <a:prstGeom prst="rect">
            <a:avLst/>
          </a:prstGeom>
          <a:noFill/>
          <a:ln w="36000">
            <a:solidFill>
              <a:srgbClr val="008000"/>
            </a:solidFill>
            <a:prstDash val="solid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076056" y="2348880"/>
            <a:ext cx="3528230" cy="2205144"/>
          </a:xfrm>
          <a:prstGeom prst="rect">
            <a:avLst/>
          </a:prstGeom>
          <a:noFill/>
          <a:ln w="36000">
            <a:solidFill>
              <a:srgbClr val="008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539552" y="1556792"/>
            <a:ext cx="7920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defRPr/>
            </a:pPr>
            <a:r>
              <a:rPr lang="ru-RU" sz="2800" dirty="0"/>
              <a:t>3. </a:t>
            </a:r>
            <a:r>
              <a:rPr lang="ru-RU" sz="2800" dirty="0">
                <a:latin typeface="+mn-lt"/>
              </a:rPr>
              <a:t>Лучи, проходящие через оптический центр не меняют своего направления.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838200" y="4927600"/>
            <a:ext cx="7162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34290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3429000" y="51562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209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2133600" y="5156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56388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7086600" y="477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WordArt 11"/>
          <p:cNvSpPr>
            <a:spLocks noChangeArrowheads="1" noChangeShapeType="1" noTextEdit="1"/>
          </p:cNvSpPr>
          <p:nvPr/>
        </p:nvSpPr>
        <p:spPr bwMode="auto">
          <a:xfrm>
            <a:off x="5867400" y="4546600"/>
            <a:ext cx="152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395" name="WordArt 12"/>
          <p:cNvSpPr>
            <a:spLocks noChangeArrowheads="1" noChangeShapeType="1" noTextEdit="1"/>
          </p:cNvSpPr>
          <p:nvPr/>
        </p:nvSpPr>
        <p:spPr bwMode="auto">
          <a:xfrm>
            <a:off x="6934200" y="4470400"/>
            <a:ext cx="3810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2F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2484438" y="4221163"/>
            <a:ext cx="71437" cy="71437"/>
          </a:xfrm>
          <a:prstGeom prst="irregularSeal1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H="1">
            <a:off x="4643438" y="2997200"/>
            <a:ext cx="0" cy="3411538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2555875" y="4221163"/>
            <a:ext cx="2087563" cy="7207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4572000" y="4941888"/>
            <a:ext cx="230505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Построение изображения в линзе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4"/>
          <p:cNvPicPr>
            <a:picLocks noChangeAspect="1" noChangeArrowheads="1"/>
          </p:cNvPicPr>
          <p:nvPr/>
        </p:nvPicPr>
        <p:blipFill>
          <a:blip r:embed="rId3" cstate="print"/>
          <a:srcRect t="13185" r="12891"/>
          <a:stretch>
            <a:fillRect/>
          </a:stretch>
        </p:blipFill>
        <p:spPr bwMode="auto">
          <a:xfrm>
            <a:off x="571472" y="1357298"/>
            <a:ext cx="4143404" cy="2907429"/>
          </a:xfrm>
          <a:prstGeom prst="rect">
            <a:avLst/>
          </a:prstGeom>
          <a:noFill/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43504" y="1571612"/>
          <a:ext cx="2214578" cy="1261820"/>
        </p:xfrm>
        <a:graphic>
          <a:graphicData uri="http://schemas.openxmlformats.org/presentationml/2006/ole">
            <p:oleObj spid="_x0000_s27650" name="Формула" r:id="rId4" imgW="748975" imgH="431613" progId="Equation.3">
              <p:embed/>
            </p:oleObj>
          </a:graphicData>
        </a:graphic>
      </p:graphicFrame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698871" y="428604"/>
            <a:ext cx="57545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</a:rPr>
              <a:t>Формула тонкой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</a:rPr>
              <a:t>линзы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25144"/>
            <a:ext cx="7157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 – </a:t>
            </a:r>
            <a:r>
              <a:rPr lang="ru-RU" sz="28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</a:t>
            </a:r>
            <a:r>
              <a:rPr lang="ru-RU" sz="28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ru-RU" sz="28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344" y="260648"/>
            <a:ext cx="9133656" cy="1738312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Если</a:t>
            </a:r>
            <a:r>
              <a:rPr lang="en-GB" sz="3600" dirty="0" smtClean="0"/>
              <a:t> </a:t>
            </a:r>
            <a:r>
              <a:rPr lang="en-GB" sz="3600" dirty="0" err="1" smtClean="0"/>
              <a:t>предмет</a:t>
            </a:r>
            <a:r>
              <a:rPr lang="en-GB" sz="3600" dirty="0" smtClean="0"/>
              <a:t> </a:t>
            </a:r>
            <a:r>
              <a:rPr lang="en-GB" sz="3600" dirty="0" err="1" smtClean="0"/>
              <a:t>находится</a:t>
            </a:r>
            <a:r>
              <a:rPr lang="en-GB" sz="3600" dirty="0" smtClean="0"/>
              <a:t> </a:t>
            </a:r>
            <a:r>
              <a:rPr lang="en-GB" sz="3600" dirty="0" err="1" smtClean="0"/>
              <a:t>между</a:t>
            </a:r>
            <a:r>
              <a:rPr lang="en-GB" sz="3600" dirty="0" smtClean="0"/>
              <a:t> </a:t>
            </a:r>
            <a:r>
              <a:rPr lang="en-GB" sz="3600" dirty="0" err="1" smtClean="0"/>
              <a:t>фокусом</a:t>
            </a:r>
            <a:r>
              <a:rPr lang="en-GB" sz="3600" dirty="0" smtClean="0"/>
              <a:t> и </a:t>
            </a:r>
            <a:r>
              <a:rPr lang="en-GB" sz="3600" dirty="0" err="1" smtClean="0"/>
              <a:t>двойным</a:t>
            </a:r>
            <a:r>
              <a:rPr lang="en-GB" sz="3600" dirty="0" smtClean="0"/>
              <a:t> </a:t>
            </a:r>
            <a:r>
              <a:rPr lang="en-GB" sz="3600" dirty="0" err="1" smtClean="0"/>
              <a:t>фокусом</a:t>
            </a:r>
            <a:r>
              <a:rPr lang="en-GB" sz="3600" dirty="0" smtClean="0"/>
              <a:t>, </a:t>
            </a:r>
            <a:r>
              <a:rPr lang="en-GB" sz="3600" dirty="0" err="1" smtClean="0"/>
              <a:t>то</a:t>
            </a:r>
            <a:r>
              <a:rPr lang="en-GB" sz="3600" dirty="0" smtClean="0"/>
              <a:t> </a:t>
            </a:r>
            <a:r>
              <a:rPr lang="en-GB" sz="3600" dirty="0" err="1" smtClean="0"/>
              <a:t>изображение</a:t>
            </a:r>
            <a:r>
              <a:rPr lang="en-GB" sz="3600" dirty="0" smtClean="0"/>
              <a:t> </a:t>
            </a:r>
            <a:r>
              <a:rPr lang="en-GB" sz="3600" dirty="0" err="1" smtClean="0"/>
              <a:t>действительное</a:t>
            </a:r>
            <a:r>
              <a:rPr lang="en-GB" sz="3600" dirty="0" smtClean="0"/>
              <a:t>, </a:t>
            </a:r>
            <a:r>
              <a:rPr lang="en-GB" sz="3600" dirty="0" err="1" smtClean="0"/>
              <a:t>обратное</a:t>
            </a:r>
            <a:r>
              <a:rPr lang="en-GB" sz="3600" dirty="0" smtClean="0"/>
              <a:t>, </a:t>
            </a:r>
            <a:r>
              <a:rPr lang="en-GB" sz="3600" dirty="0" err="1" smtClean="0"/>
              <a:t>увеличенное</a:t>
            </a:r>
            <a:r>
              <a:rPr lang="en-GB" sz="3600" dirty="0" smtClean="0"/>
              <a:t>.</a:t>
            </a:r>
            <a:r>
              <a:rPr lang="en-GB" sz="2000" dirty="0" smtClean="0"/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8229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71600" y="5013176"/>
          <a:ext cx="2214563" cy="1262063"/>
        </p:xfrm>
        <a:graphic>
          <a:graphicData uri="http://schemas.openxmlformats.org/presentationml/2006/ole">
            <p:oleObj spid="_x0000_s28674" name="Формула" r:id="rId5" imgW="723600" imgH="41904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11150"/>
            <a:ext cx="7772400" cy="1738313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Если</a:t>
            </a:r>
            <a:r>
              <a:rPr lang="en-GB" sz="3600" dirty="0" smtClean="0"/>
              <a:t> </a:t>
            </a:r>
            <a:r>
              <a:rPr lang="en-GB" sz="3600" dirty="0" err="1" smtClean="0"/>
              <a:t>предмет</a:t>
            </a:r>
            <a:r>
              <a:rPr lang="en-GB" sz="3600" dirty="0" smtClean="0"/>
              <a:t> </a:t>
            </a:r>
            <a:r>
              <a:rPr lang="en-GB" sz="3600" dirty="0" err="1" smtClean="0"/>
              <a:t>находится</a:t>
            </a:r>
            <a:r>
              <a:rPr lang="en-GB" sz="3600" dirty="0" smtClean="0"/>
              <a:t> в </a:t>
            </a:r>
            <a:r>
              <a:rPr lang="en-GB" sz="3600" dirty="0" err="1" smtClean="0"/>
              <a:t>двойном</a:t>
            </a:r>
            <a:r>
              <a:rPr lang="en-GB" sz="3600" dirty="0" smtClean="0"/>
              <a:t>         </a:t>
            </a:r>
            <a:r>
              <a:rPr lang="en-GB" sz="3600" dirty="0" err="1" smtClean="0"/>
              <a:t>фокусе</a:t>
            </a:r>
            <a:r>
              <a:rPr lang="en-GB" sz="3600" dirty="0" smtClean="0"/>
              <a:t>, </a:t>
            </a:r>
            <a:r>
              <a:rPr lang="en-GB" sz="3600" dirty="0" err="1" smtClean="0"/>
              <a:t>то</a:t>
            </a:r>
            <a:r>
              <a:rPr lang="en-GB" sz="3600" dirty="0" smtClean="0"/>
              <a:t> </a:t>
            </a:r>
            <a:r>
              <a:rPr lang="en-GB" sz="3600" dirty="0" err="1" smtClean="0"/>
              <a:t>изображение</a:t>
            </a:r>
            <a:r>
              <a:rPr lang="en-GB" sz="3600" dirty="0" smtClean="0"/>
              <a:t> </a:t>
            </a:r>
            <a:r>
              <a:rPr lang="en-GB" sz="3600" dirty="0" err="1" smtClean="0"/>
              <a:t>получится</a:t>
            </a:r>
            <a:r>
              <a:rPr lang="en-GB" sz="3600" dirty="0" smtClean="0"/>
              <a:t> </a:t>
            </a:r>
            <a:r>
              <a:rPr lang="en-GB" sz="3600" dirty="0" err="1" smtClean="0"/>
              <a:t>действительное</a:t>
            </a:r>
            <a:r>
              <a:rPr lang="en-GB" sz="3600" dirty="0" smtClean="0"/>
              <a:t>, </a:t>
            </a:r>
            <a:r>
              <a:rPr lang="en-GB" sz="3600" dirty="0" err="1" smtClean="0"/>
              <a:t>равное</a:t>
            </a:r>
            <a:r>
              <a:rPr lang="en-GB" sz="3600" dirty="0" smtClean="0"/>
              <a:t>, </a:t>
            </a:r>
            <a:r>
              <a:rPr lang="en-GB" sz="3600" dirty="0" err="1" smtClean="0"/>
              <a:t>обратное</a:t>
            </a:r>
            <a:r>
              <a:rPr lang="en-GB" sz="3600" dirty="0" smtClean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2286000"/>
            <a:ext cx="71247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83568" y="4941168"/>
          <a:ext cx="2214563" cy="1262063"/>
        </p:xfrm>
        <a:graphic>
          <a:graphicData uri="http://schemas.openxmlformats.org/presentationml/2006/ole">
            <p:oleObj spid="_x0000_s29698" name="Формула" r:id="rId5" imgW="723600" imgH="419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за двойным фокусом линзы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(d&gt;2F)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6786610" cy="47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55576" y="4941168"/>
          <a:ext cx="2214563" cy="1262063"/>
        </p:xfrm>
        <a:graphic>
          <a:graphicData uri="http://schemas.openxmlformats.org/presentationml/2006/ole">
            <p:oleObj spid="_x0000_s30722" name="Формула" r:id="rId4" imgW="723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smtClean="0"/>
              <a:t>Если предмет находится в фокусе, то изображения нет.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62188"/>
            <a:ext cx="7772400" cy="355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3225"/>
            <a:ext cx="7772400" cy="1554163"/>
          </a:xfrm>
        </p:spPr>
        <p:txBody>
          <a:bodyPr>
            <a:normAutofit fontScale="90000"/>
          </a:bodyPr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smtClean="0"/>
              <a:t>Если предмет находится между фокусом и оптическим центром, то изображение мнимое, прямое, увеличенное.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7870825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156176" y="2708920"/>
          <a:ext cx="2214563" cy="1262063"/>
        </p:xfrm>
        <a:graphic>
          <a:graphicData uri="http://schemas.openxmlformats.org/presentationml/2006/ole">
            <p:oleObj spid="_x0000_s31746" name="Формула" r:id="rId5" imgW="723600" imgH="41904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smtClean="0"/>
              <a:t>Построение в рассеивающей линзе: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8229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25488" y="4724400"/>
          <a:ext cx="2563812" cy="1262063"/>
        </p:xfrm>
        <a:graphic>
          <a:graphicData uri="http://schemas.openxmlformats.org/presentationml/2006/ole">
            <p:oleObj spid="_x0000_s32770" name="Формула" r:id="rId5" imgW="838080" imgH="41904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Увеличение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7161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Линейное увеличение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отношение линейного размера изображения к линейному размеру предмета.</a:t>
            </a:r>
          </a:p>
        </p:txBody>
      </p:sp>
      <p:pic>
        <p:nvPicPr>
          <p:cNvPr id="4" name="Содержимое 3" descr="image007_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643314"/>
            <a:ext cx="4459366" cy="23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Точечный источник света, находящийся на главной оптической оси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6572296" cy="46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81440"/>
            <a:ext cx="8229600" cy="132948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dirty="0" smtClean="0">
                <a:latin typeface="Cambria" pitchFamily="18" charset="0"/>
              </a:rPr>
              <a:t>1. Закон </a:t>
            </a:r>
            <a:r>
              <a:rPr lang="ru-RU" sz="4000" b="1" dirty="0">
                <a:latin typeface="Cambria" pitchFamily="18" charset="0"/>
              </a:rPr>
              <a:t>прямолинейного распространения света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23528" y="1772816"/>
            <a:ext cx="8482056" cy="4508927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 algn="just">
              <a:lnSpc>
                <a:spcPct val="90000"/>
              </a:lnSpc>
              <a:spcBef>
                <a:spcPts val="675"/>
              </a:spcBef>
            </a:pPr>
            <a:r>
              <a:rPr lang="ru-RU" i="1" dirty="0" smtClean="0"/>
              <a:t>Свет в оптически однородной среде распространяется прямолинейно.</a:t>
            </a:r>
          </a:p>
          <a:p>
            <a:pPr marL="0" lvl="0" indent="0" algn="just">
              <a:lnSpc>
                <a:spcPct val="90000"/>
              </a:lnSpc>
              <a:spcBef>
                <a:spcPts val="675"/>
              </a:spcBef>
            </a:pPr>
            <a:endParaRPr lang="ru-RU" i="1" dirty="0" smtClean="0"/>
          </a:p>
          <a:p>
            <a:pPr marL="0" lvl="0" indent="0" algn="just">
              <a:lnSpc>
                <a:spcPct val="90000"/>
              </a:lnSpc>
              <a:spcBef>
                <a:spcPts val="675"/>
              </a:spcBef>
            </a:pPr>
            <a:endParaRPr lang="ru-RU" i="1" dirty="0" smtClean="0"/>
          </a:p>
          <a:p>
            <a:pPr marL="0" lvl="0" indent="0" algn="just">
              <a:lnSpc>
                <a:spcPct val="90000"/>
              </a:lnSpc>
              <a:spcBef>
                <a:spcPts val="675"/>
              </a:spcBef>
            </a:pPr>
            <a:endParaRPr lang="ru-RU" i="1" dirty="0" smtClean="0"/>
          </a:p>
          <a:p>
            <a:pPr marL="0" lvl="0" indent="0" algn="just">
              <a:lnSpc>
                <a:spcPct val="90000"/>
              </a:lnSpc>
              <a:spcBef>
                <a:spcPts val="675"/>
              </a:spcBef>
            </a:pPr>
            <a:endParaRPr lang="ru-RU" i="1" dirty="0" smtClean="0"/>
          </a:p>
          <a:p>
            <a:pPr marL="0" lvl="0" indent="0">
              <a:lnSpc>
                <a:spcPct val="90000"/>
              </a:lnSpc>
              <a:spcBef>
                <a:spcPts val="675"/>
              </a:spcBef>
            </a:pPr>
            <a:endParaRPr lang="ru-RU" i="1" dirty="0" smtClean="0"/>
          </a:p>
          <a:p>
            <a:pPr marL="0" lvl="0" indent="0">
              <a:lnSpc>
                <a:spcPct val="90000"/>
              </a:lnSpc>
              <a:spcBef>
                <a:spcPts val="675"/>
              </a:spcBef>
            </a:pPr>
            <a:r>
              <a:rPr lang="ru-RU" sz="2800" i="1" dirty="0" smtClean="0"/>
              <a:t>Нарушается при распространении света в среде с резкими неоднородностями (дифракция).</a:t>
            </a:r>
            <a:endParaRPr lang="ru-RU" sz="2800" i="1" dirty="0"/>
          </a:p>
        </p:txBody>
      </p:sp>
      <p:pic>
        <p:nvPicPr>
          <p:cNvPr id="4" name="Рисунок 3" descr="т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335481" cy="244827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3859" y="2708920"/>
            <a:ext cx="4220141" cy="2808312"/>
          </a:xfrm>
          <a:prstGeom prst="rect">
            <a:avLst/>
          </a:prstGeom>
        </p:spPr>
      </p:pic>
      <p:pic>
        <p:nvPicPr>
          <p:cNvPr id="6" name="Picture 24" descr="AMCONF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19977" y="1"/>
            <a:ext cx="824023" cy="17728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Построение изображения точки,  лежащей на главной оптической оси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рассеивающей линз</a:t>
            </a:r>
            <a:r>
              <a:rPr lang="ru-RU" sz="2800" dirty="0" smtClean="0">
                <a:solidFill>
                  <a:srgbClr val="002060"/>
                </a:solidFill>
              </a:rPr>
              <a:t>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38" y="1916832"/>
            <a:ext cx="786489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357298"/>
            <a:ext cx="8229600" cy="5500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Сферическая аберрация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заключается в том, что при преломлении широких (не параксиальных) пучков света на сферических поверхностях линз нарушается их фокусировка и вместо точки в фокусе линзы будет наблюдаться пятно.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pherical_aberrat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01008"/>
            <a:ext cx="7001494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442913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Контраст и разрешение в изображении — уменьшаются.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Хроматическая аберрация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(зависимость фокусного расстояния от длины волны света) возникает вследствие дисперсии показателя преломления стекол, из которых изготавливаются линзы.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romaticheskaya_aberracc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6715172" cy="349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011185c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Хроматическая аберрация положения - пересечение лучей с различной длиной волны в разных плоскостях вдоль оптической оси (вблизи плоскости изображения), при этом изображения будут разного цвета, но одного увеличения.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Астигматизм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Astigma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285" y="2636912"/>
            <a:ext cx="5018715" cy="39008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980728"/>
            <a:ext cx="8248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Астигматизм</a:t>
            </a:r>
            <a:r>
              <a:rPr lang="ru-RU" sz="2400" dirty="0" smtClean="0">
                <a:solidFill>
                  <a:srgbClr val="002060"/>
                </a:solidFill>
              </a:rPr>
              <a:t> - изображение точки, удалённой от оптической оси, представляет собой не точку, а две взаимно перпендикулярные линии, лежащие в разных плоскостях.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Аберрация астигматизм характеризуется тем, что лучи от объекта собираются в двух взаимно перпендикулярных плоскостях изображения, которые разнесены друг от друга на некоторое расстояние.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1222375"/>
          </a:xfrm>
          <a:ln w="76200">
            <a:solidFill>
              <a:srgbClr val="0099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</a:rPr>
              <a:t>Оптическая система глаза. Оптическая микроскопия.</a:t>
            </a:r>
            <a:endParaRPr lang="ru-RU" sz="4000" dirty="0">
              <a:latin typeface="+mj-lt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pic>
        <p:nvPicPr>
          <p:cNvPr id="14341" name="Picture 5" descr="http://30.media.tumblr.com/c8lKr5YrUgkwgeykWI947lxM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54570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8686800" cy="83820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cap="all" dirty="0">
                <a:solidFill>
                  <a:srgbClr val="0099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Упрощенная оптическая схема глаза</a:t>
            </a:r>
          </a:p>
        </p:txBody>
      </p:sp>
      <p:pic>
        <p:nvPicPr>
          <p:cNvPr id="17411" name="Picture 1" descr="F:\Медицинская и биологическая физика курс лекций с задачами Федорова Фаустов\Презентации Галина Вячеславовна\Геом.опт\3 image0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14400"/>
            <a:ext cx="7058025" cy="38465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4919663"/>
            <a:ext cx="87868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9900"/>
                </a:solidFill>
              </a:rPr>
              <a:t>Передняя камера глаза </a:t>
            </a:r>
            <a:r>
              <a:rPr lang="ru-RU"/>
              <a:t>- это пространство между роговицей и радужкой. </a:t>
            </a:r>
            <a:r>
              <a:rPr lang="ru-RU" i="1"/>
              <a:t>Она заполнена внутриглазной жидкостью.</a:t>
            </a:r>
          </a:p>
          <a:p>
            <a:r>
              <a:rPr lang="ru-RU" b="1" u="sng">
                <a:solidFill>
                  <a:srgbClr val="009900"/>
                </a:solidFill>
              </a:rPr>
              <a:t>Стекловидное тело </a:t>
            </a:r>
            <a:r>
              <a:rPr lang="ru-RU"/>
              <a:t>- гелеобразная прозрачная субстанция, расположенная в заднем отделе глаза. </a:t>
            </a:r>
            <a:r>
              <a:rPr lang="ru-RU" i="1"/>
              <a:t>Стекловидное тело поддерживает форму глазного яблока, участвует во внутриглазном обмене веществ.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214313"/>
            <a:ext cx="5572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9900"/>
                </a:solidFill>
              </a:rPr>
              <a:t>Аккомодация </a:t>
            </a:r>
          </a:p>
          <a:p>
            <a:pPr>
              <a:buFontTx/>
              <a:buChar char="-"/>
            </a:pPr>
            <a:r>
              <a:rPr lang="ru-RU" sz="2400" i="1"/>
              <a:t>изменение кривизны хрусталика, способствующее четкому видению различно удаленных предметов</a:t>
            </a:r>
            <a:r>
              <a:rPr lang="ru-RU" sz="2400"/>
              <a:t>.</a:t>
            </a:r>
          </a:p>
          <a:p>
            <a:r>
              <a:rPr lang="ru-RU" sz="2400"/>
              <a:t> </a:t>
            </a:r>
            <a:r>
              <a:rPr lang="ru-RU"/>
              <a:t>Предмет расположения </a:t>
            </a:r>
            <a:r>
              <a:rPr lang="ru-RU">
                <a:solidFill>
                  <a:srgbClr val="0070C0"/>
                </a:solidFill>
              </a:rPr>
              <a:t>на бесконечности </a:t>
            </a:r>
            <a:r>
              <a:rPr lang="ru-RU"/>
              <a:t>=</a:t>
            </a:r>
            <a:r>
              <a:rPr lang="en-US"/>
              <a:t>&gt;</a:t>
            </a:r>
            <a:r>
              <a:rPr lang="ru-RU"/>
              <a:t> </a:t>
            </a:r>
            <a:r>
              <a:rPr lang="en-US">
                <a:solidFill>
                  <a:srgbClr val="0070C0"/>
                </a:solidFill>
              </a:rPr>
              <a:t>D</a:t>
            </a:r>
            <a:r>
              <a:rPr lang="ru-RU">
                <a:solidFill>
                  <a:srgbClr val="0070C0"/>
                </a:solidFill>
              </a:rPr>
              <a:t> →</a:t>
            </a:r>
            <a:r>
              <a:rPr lang="en-US">
                <a:solidFill>
                  <a:srgbClr val="0070C0"/>
                </a:solidFill>
              </a:rPr>
              <a:t> min</a:t>
            </a:r>
            <a:r>
              <a:rPr lang="ru-RU"/>
              <a:t>, хрусталик аккомодирован на ∞. </a:t>
            </a:r>
            <a:r>
              <a:rPr lang="ru-RU">
                <a:solidFill>
                  <a:srgbClr val="FF0000"/>
                </a:solidFill>
              </a:rPr>
              <a:t>Предмет приближается </a:t>
            </a:r>
            <a:r>
              <a:rPr lang="ru-RU"/>
              <a:t>к глазу=</a:t>
            </a:r>
            <a:r>
              <a:rPr lang="en-US"/>
              <a:t>&gt;</a:t>
            </a:r>
            <a:r>
              <a:rPr lang="ru-RU"/>
              <a:t> 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ru-RU">
                <a:solidFill>
                  <a:srgbClr val="FF0000"/>
                </a:solidFill>
              </a:rPr>
              <a:t>↑</a:t>
            </a:r>
            <a:r>
              <a:rPr lang="ru-RU"/>
              <a:t> (увеличивается кривизна хрусталика).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62600" y="142875"/>
            <a:ext cx="2971800" cy="374332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>
                <a:solidFill>
                  <a:schemeClr val="tx1"/>
                </a:solidFill>
                <a:latin typeface="Franklin Gothic Book" pitchFamily="34" charset="0"/>
              </a:rPr>
              <a:t>У рыб </a:t>
            </a: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хрусталик круглый </a:t>
            </a: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 плотный и может подстраивать фокус, только двигаясь относительно сетчатки.  Глаз рыбы настроен на резкое видение близких предметов и аккомодирует на далекие, отдаляя хрусталик от сетчатки.</a:t>
            </a:r>
            <a:endParaRPr lang="ru-RU" sz="180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8436" name="Picture 5" descr="F:\Медицинская и биологическая физика курс лекций с задачами Федорова Фаустов\Презентации Галина Вячеславовна\Геом.опт\0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14688"/>
            <a:ext cx="12858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F:\Медицинская и биологическая физика курс лекций с задачами Федорова Фаустов\Презентации Галина Вячеславовна\Геом.опт\00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214688"/>
            <a:ext cx="12858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285750" y="6143625"/>
            <a:ext cx="365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/>
              <a:t>   покой          напряжение       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357563" y="4038600"/>
            <a:ext cx="5429250" cy="27701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</a:t>
            </a:r>
            <a:r>
              <a:rPr lang="en-US" sz="3200" b="1">
                <a:solidFill>
                  <a:srgbClr val="00B0F0"/>
                </a:solidFill>
              </a:rPr>
              <a:t>S=</a:t>
            </a:r>
            <a:r>
              <a:rPr lang="ru-RU" sz="3200" b="1">
                <a:solidFill>
                  <a:srgbClr val="00B0F0"/>
                </a:solidFill>
              </a:rPr>
              <a:t>25 см</a:t>
            </a:r>
          </a:p>
          <a:p>
            <a:r>
              <a:rPr lang="ru-RU" sz="2400"/>
              <a:t> – </a:t>
            </a:r>
            <a:r>
              <a:rPr lang="ru-RU" sz="2400" u="sng"/>
              <a:t>расстояние наилучшего зрения</a:t>
            </a:r>
            <a:r>
              <a:rPr lang="ru-RU" sz="2400"/>
              <a:t>.</a:t>
            </a:r>
          </a:p>
          <a:p>
            <a:r>
              <a:rPr lang="ru-RU" sz="2400"/>
              <a:t>При приближении предмета до </a:t>
            </a:r>
          </a:p>
          <a:p>
            <a:r>
              <a:rPr lang="en-US" sz="2400"/>
              <a:t>S</a:t>
            </a:r>
            <a:r>
              <a:rPr lang="ru-RU" sz="2400"/>
              <a:t> = 25 см аккомодация совершается без напряжения.</a:t>
            </a:r>
          </a:p>
          <a:p>
            <a:r>
              <a:rPr lang="ru-RU" sz="2400" i="1"/>
              <a:t>( С возрастом аккомодация уменьшается)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572500" cy="95408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B050"/>
                </a:solidFill>
              </a:rPr>
              <a:t>Недостатки оптической системы глаза и способы их компенсации с помощью линз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85750" y="1214438"/>
            <a:ext cx="857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Здоровый глаз (</a:t>
            </a:r>
            <a:r>
              <a:rPr lang="ru-RU" sz="2400" b="1">
                <a:solidFill>
                  <a:srgbClr val="1B0BE5"/>
                </a:solidFill>
              </a:rPr>
              <a:t>эмметропический</a:t>
            </a:r>
            <a:r>
              <a:rPr lang="ru-RU" sz="2400"/>
              <a:t>) – изображение фокусируется на сетчатке.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71688"/>
            <a:ext cx="52863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4429125"/>
            <a:ext cx="8429625" cy="214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</a:rPr>
              <a:t>Недостатки оптической системы глаза</a:t>
            </a:r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endParaRPr lang="ru-RU" sz="1800" dirty="0"/>
          </a:p>
          <a:p>
            <a:pPr algn="ctr">
              <a:defRPr/>
            </a:pPr>
            <a:endParaRPr lang="ru-RU" sz="1800" dirty="0"/>
          </a:p>
        </p:txBody>
      </p:sp>
      <p:sp>
        <p:nvSpPr>
          <p:cNvPr id="6" name="Стрелка вниз 5"/>
          <p:cNvSpPr/>
          <p:nvPr/>
        </p:nvSpPr>
        <p:spPr>
          <a:xfrm rot="3600000">
            <a:off x="2413794" y="4690269"/>
            <a:ext cx="219075" cy="133508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7" name="Стрелка вниз 6"/>
          <p:cNvSpPr/>
          <p:nvPr/>
        </p:nvSpPr>
        <p:spPr>
          <a:xfrm>
            <a:off x="4214813" y="5000625"/>
            <a:ext cx="214312" cy="8572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Стрелка вниз 7"/>
          <p:cNvSpPr/>
          <p:nvPr/>
        </p:nvSpPr>
        <p:spPr>
          <a:xfrm rot="-3600000">
            <a:off x="6033294" y="4682332"/>
            <a:ext cx="209550" cy="135096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714375" y="5857875"/>
            <a:ext cx="159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миопия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2643188" y="5857875"/>
            <a:ext cx="305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гиперметропия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6000750" y="5857875"/>
            <a:ext cx="2570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астигматизм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Миопия (близорукость)</a:t>
            </a:r>
            <a:endParaRPr lang="ru-RU" dirty="0">
              <a:latin typeface="+mj-lt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742363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Изображение фокусируется </a:t>
            </a:r>
            <a:r>
              <a:rPr lang="ru-RU" sz="3200">
                <a:solidFill>
                  <a:srgbClr val="C00000"/>
                </a:solidFill>
              </a:rPr>
              <a:t>перед сетчаткой</a:t>
            </a:r>
          </a:p>
        </p:txBody>
      </p:sp>
      <p:pic>
        <p:nvPicPr>
          <p:cNvPr id="23556" name="Picture 2" descr="F:\Медицинская и биологическая физика курс лекций с задачами Федорова Фаустов\Презентации Галина Вячеславовна\Геом.опт\6 mi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8769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Независимость световых лучей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2608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эффект, производимый отдельным пучком, не зависит от того, действуют ли одновременно остальные пучки или они устранены.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 contrast="-24000"/>
          </a:blip>
          <a:srcRect/>
          <a:stretch>
            <a:fillRect/>
          </a:stretch>
        </p:blipFill>
        <p:spPr bwMode="auto">
          <a:xfrm>
            <a:off x="4067944" y="3646960"/>
            <a:ext cx="4788718" cy="32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573016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i="1" dirty="0" smtClean="0"/>
              <a:t>Световые пучки обратимы:</a:t>
            </a:r>
            <a:r>
              <a:rPr lang="ru-RU" sz="2400" dirty="0" smtClean="0"/>
              <a:t> если поменять местами источник света и изображение, полученное с помощью оптической системы, то ход лучей не изменится.</a:t>
            </a:r>
            <a:endParaRPr lang="ru-RU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:\Медицинская и биологическая физика курс лекций с задачами Федорова Фаустов\Презентации Галина Вячеславовна\Геом.опт\0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F:\Медицинская и биологическая физика курс лекций с задачами Федорова Фаустов\Презентации Галина Вячеславовна\Геом.опт\00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82867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28625" y="3548063"/>
            <a:ext cx="765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б) Коррекция с помощью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рассеивающей линзы</a:t>
            </a:r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400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а) Ход лучей при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миопии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Гиперметропия (дальнозоркость)</a:t>
            </a:r>
            <a:endParaRPr lang="ru-RU" dirty="0">
              <a:latin typeface="+mj-lt"/>
            </a:endParaRPr>
          </a:p>
        </p:txBody>
      </p:sp>
      <p:pic>
        <p:nvPicPr>
          <p:cNvPr id="25603" name="Picture 2" descr="F:\Медицинская и биологическая физика курс лекций с задачами Федорова Фаустов\Презентации Галина Вячеславовна\Геом.опт\8 dalnozork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8429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00063" y="5500688"/>
            <a:ext cx="8023225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Изображение фокусируется </a:t>
            </a:r>
            <a:r>
              <a:rPr lang="ru-RU" sz="3200">
                <a:solidFill>
                  <a:srgbClr val="C00000"/>
                </a:solidFill>
              </a:rPr>
              <a:t>за сетчаткой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:\Медицинская и биологическая физика курс лекций с задачами Федорова Фаустов\Презентации Галина Вячеславовна\Геом.опт\0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42938" y="119063"/>
            <a:ext cx="5216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а) Ход лучей при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гиперметропии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71500" y="3643313"/>
            <a:ext cx="730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б) Коррекция с помощью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собирающей линзы</a:t>
            </a:r>
          </a:p>
        </p:txBody>
      </p:sp>
      <p:pic>
        <p:nvPicPr>
          <p:cNvPr id="26629" name="Picture 2" descr="F:\Медицинская и биологическая физика курс лекций с задачами Федорова Фаустов\Презентации Галина Вячеславовна\Геом.опт\00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31825"/>
            <a:ext cx="8358188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Астигматизм</a:t>
            </a:r>
            <a:endParaRPr lang="ru-RU" dirty="0">
              <a:latin typeface="+mj-lt"/>
            </a:endParaRPr>
          </a:p>
        </p:txBody>
      </p:sp>
      <p:pic>
        <p:nvPicPr>
          <p:cNvPr id="27651" name="Picture 2" descr="F:\Медицинская и биологическая физика курс лекций с задачами Федорова Фаустов\Презентации Галина Вячеславовна\Геом.опт\10 astigma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85947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54000" y="5357813"/>
            <a:ext cx="860425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(Неспособность глаза </a:t>
            </a:r>
            <a:r>
              <a:rPr lang="ru-RU" sz="2400">
                <a:solidFill>
                  <a:srgbClr val="C00000"/>
                </a:solidFill>
              </a:rPr>
              <a:t>одинаково резко видеть взаимно перпендикулярные линии</a:t>
            </a:r>
            <a:r>
              <a:rPr lang="ru-RU" sz="2400"/>
              <a:t>. Причина – неодинаковая кривизна роговицы или хрусталика).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:\Медицинская и биологическая физика курс лекций с задачами Федорова Фаустов\Презентации Галина Вячеславовна\Геом.опт\00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Медицинская и биологическая физика курс лекций с задачами Федорова Фаустов\Презентации Галина Вячеславовна\Геом.опт\00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9900"/>
            <a:ext cx="6786563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42938" y="119063"/>
            <a:ext cx="508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а) Ход лучей при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астигматизме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42938" y="3429000"/>
            <a:ext cx="775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б) Коррекция с помощью </a:t>
            </a:r>
            <a:r>
              <a:rPr lang="ru-RU" sz="2800">
                <a:solidFill>
                  <a:srgbClr val="C00000"/>
                </a:solidFill>
                <a:latin typeface="Franklin Gothic Book" pitchFamily="34" charset="0"/>
              </a:rPr>
              <a:t>цилиндрической линзы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8572500" cy="163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9900"/>
                </a:solidFill>
              </a:rPr>
              <a:t>Оптическая микроскопия </a:t>
            </a:r>
          </a:p>
          <a:p>
            <a:r>
              <a:rPr lang="ru-RU" sz="2400"/>
              <a:t>- раздел физики , изучающий приборы для получения </a:t>
            </a:r>
            <a:r>
              <a:rPr lang="ru-RU" sz="2400">
                <a:solidFill>
                  <a:srgbClr val="0070C0"/>
                </a:solidFill>
              </a:rPr>
              <a:t>увеличенных изображений  </a:t>
            </a:r>
            <a:r>
              <a:rPr lang="ru-RU" sz="2400" u="sng"/>
              <a:t>малых объектов</a:t>
            </a:r>
            <a:r>
              <a:rPr lang="ru-RU" sz="2400"/>
              <a:t> , которые невозможно рассмотреть невооруженным глазом.</a:t>
            </a:r>
          </a:p>
        </p:txBody>
      </p:sp>
      <p:pic>
        <p:nvPicPr>
          <p:cNvPr id="29699" name="Picture 2" descr="F:\Медицинская и биологическая физика курс лекций с задачами Федорова Фаустов\Презентации Галина Вячеславовна\Геом.опт\микр-п\13 микр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2476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2786063" y="1857375"/>
            <a:ext cx="5929312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Микроскоп</a:t>
            </a:r>
            <a:r>
              <a:rPr lang="ru-RU" sz="1800"/>
              <a:t> - (от греческого mikros - малый и skopeo - смотрю), оптический прибор для получения увеличенного изображения мелких объектов и их деталей, не видимых невооруженным глазом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334000"/>
            <a:ext cx="3733800" cy="1371600"/>
          </a:xfrm>
          <a:prstGeom prst="roundRect">
            <a:avLst/>
          </a:prstGeom>
          <a:solidFill>
            <a:srgbClr val="8DE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rgbClr val="603B14"/>
                </a:solidFill>
                <a:latin typeface="Franklin Gothic Book" pitchFamily="34" charset="0"/>
              </a:rPr>
              <a:t>Микроскоп – важнейший лабораторный прибор для медицинских и биологических  исследований.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124200"/>
            <a:ext cx="42672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2"/>
          <p:cNvSpPr>
            <a:spLocks noChangeArrowheads="1"/>
          </p:cNvSpPr>
          <p:nvPr/>
        </p:nvSpPr>
        <p:spPr bwMode="auto">
          <a:xfrm>
            <a:off x="4114800" y="5562600"/>
            <a:ext cx="4572000" cy="13144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Поперечный срез сетчатки глаза под микроскопом. Видны клетки, образующие зрительный нерв (красные), и фоторецепторные клетки — палочки (белые) и колбочки (желтые).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2895600" cy="771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Franklin Gothic Book" pitchFamily="34" charset="0"/>
              </a:rPr>
              <a:t>ГУК (Hooke), Роберт</a:t>
            </a:r>
            <a:endParaRPr lang="ru-RU">
              <a:solidFill>
                <a:srgbClr val="000000"/>
              </a:solidFill>
              <a:latin typeface="Franklin Gothic Book" pitchFamily="34" charset="0"/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1635  – 1703</a:t>
            </a:r>
            <a:r>
              <a:rPr lang="ru-RU" sz="240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2678113" cy="305276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048000" y="152400"/>
            <a:ext cx="5486400" cy="177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Первые успехи, связанные с применением микроскопа в научных биологических исследованиях, были достигнуты Гуком, который </a:t>
            </a:r>
            <a:r>
              <a:rPr lang="ru-RU" sz="1800">
                <a:solidFill>
                  <a:srgbClr val="C00000"/>
                </a:solidFill>
              </a:rPr>
              <a:t>первым описал растительную клетку  </a:t>
            </a:r>
            <a:r>
              <a:rPr lang="ru-RU" sz="1800"/>
              <a:t>(1665 г.). </a:t>
            </a:r>
          </a:p>
          <a:p>
            <a:r>
              <a:rPr lang="ru-RU" sz="1800"/>
              <a:t>В своей книге "Micrographia"  Гук описал устройство микроскопа.</a:t>
            </a: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152400" y="4114800"/>
            <a:ext cx="2362200" cy="71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Английский естествоиспытатель</a:t>
            </a:r>
            <a:r>
              <a:rPr lang="ru-RU" sz="2400"/>
              <a:t> 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3124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6781800" y="3581400"/>
            <a:ext cx="1822450" cy="396875"/>
          </a:xfrm>
          <a:prstGeom prst="rect">
            <a:avLst/>
          </a:prstGeom>
          <a:solidFill>
            <a:srgbClr val="D88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Сгусток крови</a:t>
            </a: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191000"/>
            <a:ext cx="378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Прямоугольник 6"/>
          <p:cNvSpPr>
            <a:spLocks noChangeArrowheads="1"/>
          </p:cNvSpPr>
          <p:nvPr/>
        </p:nvSpPr>
        <p:spPr bwMode="auto">
          <a:xfrm>
            <a:off x="4724400" y="6324600"/>
            <a:ext cx="4214813" cy="366713"/>
          </a:xfrm>
          <a:prstGeom prst="rect">
            <a:avLst/>
          </a:prstGeom>
          <a:solidFill>
            <a:srgbClr val="94DF7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Внутренняя структура печени мыши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42875"/>
            <a:ext cx="764381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Левенгук (</a:t>
            </a:r>
            <a:r>
              <a:rPr lang="ru-RU" sz="2400" b="1" dirty="0" err="1"/>
              <a:t>Leeuwenhoek</a:t>
            </a:r>
            <a:r>
              <a:rPr lang="ru-RU" sz="2400" b="1" dirty="0"/>
              <a:t>) </a:t>
            </a:r>
            <a:r>
              <a:rPr lang="ru-RU" sz="2400" b="1" dirty="0" err="1"/>
              <a:t>Антони</a:t>
            </a:r>
            <a:r>
              <a:rPr lang="ru-RU" sz="2400" b="1" dirty="0"/>
              <a:t> </a:t>
            </a:r>
            <a:r>
              <a:rPr lang="ru-RU" sz="2400" b="1" dirty="0" err="1"/>
              <a:t>ван</a:t>
            </a:r>
            <a:r>
              <a:rPr lang="ru-RU" sz="2400" b="1" dirty="0"/>
              <a:t> (1632-1723)</a:t>
            </a:r>
            <a:endParaRPr lang="ru-RU" sz="2400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2317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590800" y="714375"/>
            <a:ext cx="6324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Нидерландский натуралист, один из основоположников научной микроскопии. Изготовив линзы с </a:t>
            </a:r>
            <a:r>
              <a:rPr lang="ru-RU" sz="1800">
                <a:solidFill>
                  <a:srgbClr val="C00000"/>
                </a:solidFill>
              </a:rPr>
              <a:t>150-300</a:t>
            </a:r>
            <a:r>
              <a:rPr lang="ru-RU" sz="1800"/>
              <a:t>-кратным увеличением, впервые наблюдал и зарисовал ряд простейших, сперматозоиды, бактерии, эритроциты и их движение в капиллярах, строение костной ткани.</a:t>
            </a:r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2590800" y="2133600"/>
            <a:ext cx="609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</a:t>
            </a:r>
            <a:r>
              <a:rPr lang="ru-RU" i="1"/>
              <a:t>В 1681 г. на заседании Лондонского королевского общества   </a:t>
            </a:r>
            <a:r>
              <a:rPr lang="ru-RU" b="1" i="1"/>
              <a:t>Левенгук</a:t>
            </a:r>
            <a:r>
              <a:rPr lang="ru-RU" i="1"/>
              <a:t> описывал изумительные чудеса, видимые под своим микроскопом в капле воды, в настое перца, в иле реки. 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266700" y="3733800"/>
            <a:ext cx="8610600" cy="10175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000000"/>
                </a:solidFill>
                <a:latin typeface="Franklin Gothic Book" pitchFamily="34" charset="0"/>
              </a:rPr>
              <a:t>"С величайшим изумлением я увидел в капле великое множество зверюшек, оживленно двигающихся во всех направлениях, как щука в воде. Самое мелкое из этих крошечных животных в тысячу раз меньше глаза взрослой вши."</a:t>
            </a:r>
            <a:r>
              <a:rPr lang="ru-RU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76800"/>
            <a:ext cx="252888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Прямоугольник 3"/>
          <p:cNvSpPr>
            <a:spLocks noChangeArrowheads="1"/>
          </p:cNvSpPr>
          <p:nvPr/>
        </p:nvSpPr>
        <p:spPr bwMode="auto">
          <a:xfrm>
            <a:off x="3505200" y="5105400"/>
            <a:ext cx="4572000" cy="1644650"/>
          </a:xfrm>
          <a:prstGeom prst="rect">
            <a:avLst/>
          </a:prstGeom>
          <a:solidFill>
            <a:srgbClr val="FFCCFF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Открывался новый мир живых существ, более  разнообразный и бесконечно более  оригинальный, чем </a:t>
            </a:r>
          </a:p>
          <a:p>
            <a:pPr algn="ctr"/>
            <a:r>
              <a:rPr lang="ru-RU"/>
              <a:t>видимый нами мир.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1370"/>
            <a:ext cx="8686800" cy="1001872"/>
          </a:xfrm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Внешний ВИД ОПТИЧЕСКОГО МИКРОСКОПА</a:t>
            </a:r>
            <a:endParaRPr lang="ru-RU" dirty="0">
              <a:latin typeface="+mj-lt"/>
            </a:endParaRPr>
          </a:p>
        </p:txBody>
      </p:sp>
      <p:pic>
        <p:nvPicPr>
          <p:cNvPr id="33795" name="Picture 2" descr="F:\Медицинская и биологическая физика курс лекций с задачами Федорова Фаустов\Презентации Галина Вячеславовна\Геом.опт\микр-п\13 мик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185102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F:\Медицинская и биологическая физика курс лекций с задачами Федорова Фаустов\Презентации Галина Вячеславовна\Геом.опт\микр-п\13 микр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733800"/>
            <a:ext cx="16906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68413"/>
            <a:ext cx="2374900" cy="39893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257800"/>
            <a:ext cx="2743200" cy="925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000000"/>
                </a:solidFill>
                <a:latin typeface="Franklin Gothic Book" pitchFamily="34" charset="0"/>
              </a:rPr>
              <a:t>Большой микроскоп“ фирмы Карл Цейс с оптикой от Аббе 1879 г.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295400"/>
            <a:ext cx="2578100" cy="39052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0" y="5257800"/>
            <a:ext cx="26289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000000"/>
                </a:solidFill>
                <a:latin typeface="Franklin Gothic Book" pitchFamily="34" charset="0"/>
              </a:rPr>
              <a:t>Современный оптический бинокуляр </a:t>
            </a:r>
            <a:r>
              <a:rPr lang="ru-RU" sz="1800" i="1">
                <a:solidFill>
                  <a:srgbClr val="000000"/>
                </a:solidFill>
                <a:latin typeface="Franklin Gothic Book" pitchFamily="34" charset="0"/>
              </a:rPr>
              <a:t>Nikon Stereo microscope</a:t>
            </a:r>
            <a:endParaRPr lang="ru-RU" sz="180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Оптическая схема микроскопа</a:t>
            </a:r>
            <a:endParaRPr lang="ru-RU" dirty="0">
              <a:latin typeface="+mj-lt"/>
            </a:endParaRPr>
          </a:p>
        </p:txBody>
      </p:sp>
      <p:pic>
        <p:nvPicPr>
          <p:cNvPr id="36867" name="Picture 2" descr="F:\Медицинская и биологическая физика курс лекций с задачами Федорова Фаустов\Презентации Галина Вячеславовна\Геом.опт\скан\2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79295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52400" y="5943600"/>
            <a:ext cx="8686800" cy="439738"/>
          </a:xfrm>
          <a:prstGeom prst="rect">
            <a:avLst/>
          </a:prstGeom>
          <a:solidFill>
            <a:srgbClr val="FFCC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Состоит из двух систем линз – </a:t>
            </a:r>
            <a:r>
              <a:rPr lang="ru-RU" sz="2200" b="1">
                <a:solidFill>
                  <a:srgbClr val="0070C0"/>
                </a:solidFill>
              </a:rPr>
              <a:t>объектива (Об) </a:t>
            </a:r>
            <a:r>
              <a:rPr lang="ru-RU" sz="2200"/>
              <a:t>и </a:t>
            </a:r>
            <a:r>
              <a:rPr lang="ru-RU" sz="2200" b="1">
                <a:solidFill>
                  <a:srgbClr val="0070C0"/>
                </a:solidFill>
              </a:rPr>
              <a:t>окуляра (Ок)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692696"/>
            <a:ext cx="3754760" cy="4525963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Абсолютный показатель преломления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34597" y="3464704"/>
            <a:ext cx="4750613" cy="3393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580112" y="4149080"/>
          <a:ext cx="1872208" cy="1872208"/>
        </p:xfrm>
        <a:graphic>
          <a:graphicData uri="http://schemas.openxmlformats.org/presentationml/2006/ole">
            <p:oleObj spid="_x0000_s19459" name="Формула" r:id="rId4" imgW="393480" imgH="393480" progId="Equation.3">
              <p:embed/>
            </p:oleObj>
          </a:graphicData>
        </a:graphic>
      </p:graphicFrame>
      <p:pic>
        <p:nvPicPr>
          <p:cNvPr id="9" name="Picture 2" descr="C:\Documents and Settings\Илья\Рабочий стол\нормальные\Изображение 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0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86436" cy="4429156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Луч прожектора хорошо виден в тумане, </a:t>
            </a:r>
            <a:r>
              <a:rPr lang="ru-RU" sz="2800" dirty="0" err="1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 в ясную погоду хуже. Почему?</a:t>
            </a:r>
          </a:p>
          <a:p>
            <a:pPr lvl="1"/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Зимой, когда земля покрыта снегом, лунные ночи бывают светлее, чем летом. Почему?</a:t>
            </a:r>
          </a:p>
          <a:p>
            <a:pPr marL="420624" lvl="1" indent="-384048">
              <a:buSzPct val="80000"/>
              <a:buFont typeface="Wingdings 2"/>
              <a:buChar char=""/>
            </a:pPr>
            <a:endParaRPr lang="ru-RU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Рисунок 4" descr="пр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774112" cy="417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унная ноч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07183"/>
            <a:ext cx="3872809" cy="285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4" descr="AMCONF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28384" y="4581128"/>
            <a:ext cx="954087" cy="2052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115360" cy="5500702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Герою знаменитого романа Герберта Уэллса «Человек – невидимка» удалось так изменить коэффициент преломления своего тела, что он стал невидимым. Каким должно быть значение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этого коэффициента? 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Мог ли человек, имея 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такой показатель 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преломления, видеть 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что-либо  сам?</a:t>
            </a:r>
          </a:p>
          <a:p>
            <a:pPr lvl="1"/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Рисунок 3" descr="неви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4754636" cy="278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4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89913" y="0"/>
            <a:ext cx="954087" cy="2052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072066" cy="4857784"/>
          </a:xfrm>
        </p:spPr>
        <p:txBody>
          <a:bodyPr>
            <a:normAutofit/>
          </a:bodyPr>
          <a:lstStyle/>
          <a:p>
            <a:pPr lvl="1"/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Как получить от одной и той же палки тень разной длины?</a:t>
            </a:r>
          </a:p>
          <a:p>
            <a:pPr lvl="1"/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Во время хирургических операций  тень от рук хирурга закрывает операционное поле. </a:t>
            </a:r>
            <a:b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Как устранить такое неудобство?</a:t>
            </a:r>
          </a:p>
          <a:p>
            <a:pPr marL="420624" lvl="1" indent="-384048">
              <a:buSzPct val="80000"/>
              <a:buFont typeface="Wingdings 2"/>
              <a:buChar char=""/>
            </a:pPr>
            <a:endParaRPr lang="ru-RU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Рисунок 3" descr="операцио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352" y="2348879"/>
            <a:ext cx="4297648" cy="322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4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96336" y="0"/>
            <a:ext cx="954087" cy="2052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3. Закон отражения света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7544" y="692696"/>
            <a:ext cx="4038479" cy="47109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</a:t>
            </a: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               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α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 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    </a:t>
            </a: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                   </a:t>
            </a:r>
          </a:p>
          <a:p>
            <a:pPr marL="342720" marR="0" lvl="0" indent="-34272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9" name="Прямая соединительная линия 14"/>
          <p:cNvSpPr/>
          <p:nvPr/>
        </p:nvSpPr>
        <p:spPr>
          <a:xfrm>
            <a:off x="539552" y="4221088"/>
            <a:ext cx="3929040" cy="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10" name="Прямая со стрелкой 21"/>
          <p:cNvCxnSpPr/>
          <p:nvPr/>
        </p:nvCxnSpPr>
        <p:spPr>
          <a:xfrm>
            <a:off x="968312" y="1649248"/>
            <a:ext cx="714599" cy="1357561"/>
          </a:xfrm>
          <a:prstGeom prst="straightConnector1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1" name="Прямая соединительная линия 26"/>
          <p:cNvSpPr/>
          <p:nvPr/>
        </p:nvSpPr>
        <p:spPr>
          <a:xfrm>
            <a:off x="1611271" y="2863529"/>
            <a:ext cx="642960" cy="1357559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12" name="Прямая со стрелкой 29"/>
          <p:cNvCxnSpPr/>
          <p:nvPr/>
        </p:nvCxnSpPr>
        <p:spPr>
          <a:xfrm flipV="1">
            <a:off x="2253152" y="2505689"/>
            <a:ext cx="857519" cy="1715040"/>
          </a:xfrm>
          <a:prstGeom prst="straightConnector1">
            <a:avLst/>
          </a:prstGeom>
          <a:noFill/>
          <a:ln w="3816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3" name="Прямая соединительная линия 33"/>
          <p:cNvSpPr/>
          <p:nvPr/>
        </p:nvSpPr>
        <p:spPr>
          <a:xfrm flipV="1">
            <a:off x="3039032" y="1577249"/>
            <a:ext cx="500039" cy="107172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4" name="Прямая соединительная линия 38"/>
          <p:cNvSpPr/>
          <p:nvPr/>
        </p:nvSpPr>
        <p:spPr>
          <a:xfrm flipV="1">
            <a:off x="2254231" y="1577249"/>
            <a:ext cx="0" cy="2643480"/>
          </a:xfrm>
          <a:prstGeom prst="line">
            <a:avLst/>
          </a:prstGeom>
          <a:noFill/>
          <a:ln w="28440">
            <a:solidFill>
              <a:srgbClr val="4A7EBB"/>
            </a:solidFill>
            <a:custDash>
              <a:ds d="401266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Полилиния 49"/>
          <p:cNvSpPr/>
          <p:nvPr/>
        </p:nvSpPr>
        <p:spPr>
          <a:xfrm>
            <a:off x="1911152" y="3357449"/>
            <a:ext cx="349200" cy="161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8343"/>
              <a:gd name="f7" fmla="val 162075"/>
              <a:gd name="f8" fmla="val 29028"/>
              <a:gd name="f9" fmla="val 97970"/>
              <a:gd name="f10" fmla="val 58057"/>
              <a:gd name="f11" fmla="val 33866"/>
              <a:gd name="f12" fmla="val 116114"/>
              <a:gd name="f13" fmla="val 16933"/>
              <a:gd name="f14" fmla="val 174171"/>
              <a:gd name="f15" fmla="val 261257"/>
              <a:gd name="f16" fmla="val 30237"/>
              <a:gd name="f17" fmla="val 60475"/>
              <a:gd name="f18" fmla="+- 0 0 0"/>
              <a:gd name="f19" fmla="*/ f3 1 348343"/>
              <a:gd name="f20" fmla="*/ f4 1 162075"/>
              <a:gd name="f21" fmla="*/ f18 f0 1"/>
              <a:gd name="f22" fmla="*/ 0 f19 1"/>
              <a:gd name="f23" fmla="*/ 162075 f20 1"/>
              <a:gd name="f24" fmla="*/ f21 1 f2"/>
              <a:gd name="f25" fmla="*/ 116114 f19 1"/>
              <a:gd name="f26" fmla="*/ 16933 f20 1"/>
              <a:gd name="f27" fmla="*/ 348343 f19 1"/>
              <a:gd name="f28" fmla="*/ 60475 f20 1"/>
              <a:gd name="f29" fmla="+- f2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25" y="f26"/>
              </a:cxn>
              <a:cxn ang="f29">
                <a:pos x="f27" y="f28"/>
              </a:cxn>
            </a:cxnLst>
            <a:rect l="l" t="t" r="r" b="b"/>
            <a:pathLst>
              <a:path w="348343" h="162075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5"/>
                  <a:pt x="f15" y="f16"/>
                  <a:pt x="f6" y="f17"/>
                </a:cubicBez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Полилиния 52"/>
          <p:cNvSpPr/>
          <p:nvPr/>
        </p:nvSpPr>
        <p:spPr>
          <a:xfrm>
            <a:off x="2246312" y="3335129"/>
            <a:ext cx="376200" cy="139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372"/>
              <a:gd name="f7" fmla="val 140305"/>
              <a:gd name="f8" fmla="val 82247"/>
              <a:gd name="f9" fmla="val 77410"/>
              <a:gd name="f10" fmla="val 41123"/>
              <a:gd name="f11" fmla="val 154820"/>
              <a:gd name="f12" fmla="val 217715"/>
              <a:gd name="f13" fmla="val 9676"/>
              <a:gd name="f14" fmla="val 280610"/>
              <a:gd name="f15" fmla="val 19352"/>
              <a:gd name="f16" fmla="val 328991"/>
              <a:gd name="f17" fmla="val 79828"/>
              <a:gd name="f18" fmla="+- 0 0 0"/>
              <a:gd name="f19" fmla="*/ f3 1 377372"/>
              <a:gd name="f20" fmla="*/ f4 1 140305"/>
              <a:gd name="f21" fmla="*/ f18 f0 1"/>
              <a:gd name="f22" fmla="*/ 0 f19 1"/>
              <a:gd name="f23" fmla="*/ 82247 f20 1"/>
              <a:gd name="f24" fmla="*/ f21 1 f2"/>
              <a:gd name="f25" fmla="*/ 217715 f19 1"/>
              <a:gd name="f26" fmla="*/ 9676 f20 1"/>
              <a:gd name="f27" fmla="*/ 377372 f19 1"/>
              <a:gd name="f28" fmla="*/ 140305 f20 1"/>
              <a:gd name="f29" fmla="+- f2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25" y="f26"/>
              </a:cxn>
              <a:cxn ang="f29">
                <a:pos x="f27" y="f28"/>
              </a:cxn>
            </a:cxnLst>
            <a:rect l="l" t="t" r="r" b="b"/>
            <a:pathLst>
              <a:path w="377372" h="140305">
                <a:moveTo>
                  <a:pt x="f5" y="f8"/>
                </a:moveTo>
                <a:cubicBezTo>
                  <a:pt x="f9" y="f10"/>
                  <a:pt x="f11" y="f5"/>
                  <a:pt x="f12" y="f13"/>
                </a:cubicBezTo>
                <a:cubicBezTo>
                  <a:pt x="f14" y="f15"/>
                  <a:pt x="f16" y="f17"/>
                  <a:pt x="f6" y="f7"/>
                </a:cubicBez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7" name="TextBox 15"/>
          <p:cNvSpPr/>
          <p:nvPr/>
        </p:nvSpPr>
        <p:spPr>
          <a:xfrm>
            <a:off x="753752" y="1220489"/>
            <a:ext cx="72575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</a:p>
        </p:txBody>
      </p:sp>
      <p:sp>
        <p:nvSpPr>
          <p:cNvPr id="18" name="TextBox 18"/>
          <p:cNvSpPr/>
          <p:nvPr/>
        </p:nvSpPr>
        <p:spPr>
          <a:xfrm>
            <a:off x="3468512" y="1149209"/>
            <a:ext cx="642960" cy="60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19" name="Прямая соединительная линия 22"/>
          <p:cNvSpPr/>
          <p:nvPr/>
        </p:nvSpPr>
        <p:spPr>
          <a:xfrm>
            <a:off x="2254231" y="4221088"/>
            <a:ext cx="0" cy="642601"/>
          </a:xfrm>
          <a:prstGeom prst="line">
            <a:avLst/>
          </a:prstGeom>
          <a:noFill/>
          <a:ln w="28440">
            <a:solidFill>
              <a:srgbClr val="4A7EBB"/>
            </a:solidFill>
            <a:custDash>
              <a:ds d="401266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TextBox 23"/>
          <p:cNvSpPr/>
          <p:nvPr/>
        </p:nvSpPr>
        <p:spPr>
          <a:xfrm>
            <a:off x="1896752" y="4149449"/>
            <a:ext cx="500040" cy="49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O</a:t>
            </a:r>
          </a:p>
        </p:txBody>
      </p:sp>
      <p:sp>
        <p:nvSpPr>
          <p:cNvPr id="21" name="TextBox 24"/>
          <p:cNvSpPr/>
          <p:nvPr/>
        </p:nvSpPr>
        <p:spPr>
          <a:xfrm>
            <a:off x="825392" y="3720689"/>
            <a:ext cx="357120" cy="43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i="1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22" name="TextBox 25"/>
          <p:cNvSpPr/>
          <p:nvPr/>
        </p:nvSpPr>
        <p:spPr>
          <a:xfrm>
            <a:off x="825392" y="4292369"/>
            <a:ext cx="47412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i="1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3" name="TextBox 27"/>
          <p:cNvSpPr/>
          <p:nvPr/>
        </p:nvSpPr>
        <p:spPr>
          <a:xfrm>
            <a:off x="253712" y="4292369"/>
            <a:ext cx="685799" cy="4483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b="1" i="1" dirty="0">
                <a:latin typeface="Times New Roman" pitchFamily="18"/>
                <a:ea typeface="Lucida Sans Unicode" pitchFamily="2"/>
                <a:cs typeface="Tahoma" pitchFamily="2"/>
              </a:rPr>
              <a:t>M</a:t>
            </a:r>
          </a:p>
        </p:txBody>
      </p:sp>
      <p:sp>
        <p:nvSpPr>
          <p:cNvPr id="24" name="TextBox 28"/>
          <p:cNvSpPr/>
          <p:nvPr/>
        </p:nvSpPr>
        <p:spPr>
          <a:xfrm>
            <a:off x="4254391" y="4292369"/>
            <a:ext cx="492120" cy="4483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b="1" i="1" dirty="0">
                <a:latin typeface="Times New Roman" pitchFamily="18"/>
                <a:ea typeface="Lucida Sans Unicode" pitchFamily="2"/>
                <a:cs typeface="Tahoma" pitchFamily="2"/>
              </a:rPr>
              <a:t>N</a:t>
            </a:r>
          </a:p>
        </p:txBody>
      </p:sp>
      <p:sp>
        <p:nvSpPr>
          <p:cNvPr id="25" name="Прямая соединительная линия 56"/>
          <p:cNvSpPr/>
          <p:nvPr/>
        </p:nvSpPr>
        <p:spPr>
          <a:xfrm>
            <a:off x="2254231" y="4506569"/>
            <a:ext cx="285481" cy="0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" name="Прямая соединительная линия 58"/>
          <p:cNvSpPr/>
          <p:nvPr/>
        </p:nvSpPr>
        <p:spPr>
          <a:xfrm flipV="1">
            <a:off x="2539712" y="4220729"/>
            <a:ext cx="0" cy="285480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0" y="4559935"/>
            <a:ext cx="7206831" cy="22980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SO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– падающий луч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OS</a:t>
            </a:r>
            <a:r>
              <a:rPr kumimoji="0" lang="en-US" sz="24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1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отраженный луч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– угол падения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– угол отражения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М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N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 – граница раздела двух сред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4572000" y="1196752"/>
            <a:ext cx="4572000" cy="46269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Отраженный луч лежит в одной плоскости с падающим лучом и перпендикуляром к границе раздела двух сред, восставленным в точке падения луча.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/>
                <a:ea typeface="Lucida Sans Unicode" pitchFamily="2"/>
                <a:cs typeface="Tahoma" pitchFamily="2"/>
              </a:rPr>
              <a:t>Угол отражения равен углу падения.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  <p:sp>
        <p:nvSpPr>
          <p:cNvPr id="29" name="TextBox 5"/>
          <p:cNvSpPr/>
          <p:nvPr/>
        </p:nvSpPr>
        <p:spPr>
          <a:xfrm>
            <a:off x="5148064" y="5949280"/>
            <a:ext cx="1357560" cy="599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3600" b="1" dirty="0">
                <a:latin typeface="Times New Roman" pitchFamily="18"/>
                <a:ea typeface="Lucida Sans Unicode" pitchFamily="2"/>
                <a:cs typeface="Tahoma" pitchFamily="2"/>
              </a:rPr>
              <a:t>β = α</a:t>
            </a:r>
          </a:p>
        </p:txBody>
      </p:sp>
      <p:pic>
        <p:nvPicPr>
          <p:cNvPr id="30" name="Picture 32" descr="pe00014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54850" y="5434012"/>
            <a:ext cx="2089150" cy="142398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461279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 smtClean="0">
                <a:latin typeface="Cambria" pitchFamily="18" charset="0"/>
              </a:rPr>
              <a:t>4. Закон преломления света</a:t>
            </a:r>
            <a:endParaRPr lang="ru-RU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788024" y="1556792"/>
            <a:ext cx="4038479" cy="3088025"/>
          </a:xfrm>
        </p:spPr>
        <p:txBody>
          <a:bodyPr wrap="square" lIns="91440" tIns="45720" rIns="91440" bIns="45720" anchor="t" anchorCtr="0">
            <a:spAutoFit/>
          </a:bodyPr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i="1" dirty="0"/>
              <a:t>SO</a:t>
            </a:r>
            <a:r>
              <a:rPr lang="en-US" sz="2800" dirty="0"/>
              <a:t> – </a:t>
            </a:r>
            <a:r>
              <a:rPr lang="ru-RU" sz="2400" dirty="0"/>
              <a:t>падающий луч</a:t>
            </a:r>
            <a:r>
              <a:rPr lang="ru-RU" sz="2800" dirty="0"/>
              <a:t>;</a:t>
            </a:r>
          </a:p>
          <a:p>
            <a:pPr marL="0" lvl="0" indent="0">
              <a:spcBef>
                <a:spcPts val="697"/>
              </a:spcBef>
            </a:pPr>
            <a:r>
              <a:rPr lang="en-US" sz="2800" i="1" dirty="0"/>
              <a:t>OS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ru-RU" sz="2800" i="1" dirty="0"/>
              <a:t>- </a:t>
            </a:r>
            <a:r>
              <a:rPr lang="ru-RU" sz="2400" dirty="0"/>
              <a:t>отраженный луч</a:t>
            </a:r>
            <a:r>
              <a:rPr lang="ru-RU" sz="2800" dirty="0"/>
              <a:t>;</a:t>
            </a:r>
          </a:p>
          <a:p>
            <a:pPr marL="0" lvl="0" indent="0">
              <a:spcBef>
                <a:spcPts val="598"/>
              </a:spcBef>
            </a:pPr>
            <a:r>
              <a:rPr lang="en-US" sz="2800" i="1" dirty="0"/>
              <a:t>OS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ru-RU" sz="2800" i="1" dirty="0"/>
              <a:t>- </a:t>
            </a:r>
            <a:r>
              <a:rPr lang="ru-RU" sz="2400" dirty="0"/>
              <a:t>преломленный</a:t>
            </a:r>
            <a:r>
              <a:rPr lang="ru-RU" sz="2400" i="1" dirty="0"/>
              <a:t> </a:t>
            </a:r>
            <a:r>
              <a:rPr lang="ru-RU" sz="2400" dirty="0"/>
              <a:t>луч;</a:t>
            </a:r>
            <a:r>
              <a:rPr lang="ru-RU" sz="2400" i="1" dirty="0"/>
              <a:t>      </a:t>
            </a:r>
            <a:r>
              <a:rPr lang="ru-RU" sz="2400" dirty="0"/>
              <a:t> </a:t>
            </a:r>
          </a:p>
          <a:p>
            <a:pPr marL="0" lvl="0" indent="0">
              <a:spcBef>
                <a:spcPts val="697"/>
              </a:spcBef>
            </a:pPr>
            <a:r>
              <a:rPr lang="el-GR" sz="2800" dirty="0"/>
              <a:t>α</a:t>
            </a:r>
            <a:r>
              <a:rPr lang="en-US" sz="2800" dirty="0"/>
              <a:t> – </a:t>
            </a:r>
            <a:r>
              <a:rPr lang="ru-RU" sz="2400" dirty="0"/>
              <a:t>угол падения</a:t>
            </a:r>
            <a:r>
              <a:rPr lang="ru-RU" sz="2800" dirty="0"/>
              <a:t>;</a:t>
            </a:r>
          </a:p>
          <a:p>
            <a:pPr marL="0" lvl="0" indent="0">
              <a:spcBef>
                <a:spcPts val="598"/>
              </a:spcBef>
            </a:pPr>
            <a:r>
              <a:rPr lang="ru-RU" sz="2800" dirty="0" err="1"/>
              <a:t>β </a:t>
            </a:r>
            <a:r>
              <a:rPr lang="ru-RU" sz="2800" dirty="0"/>
              <a:t>– </a:t>
            </a:r>
            <a:r>
              <a:rPr lang="ru-RU" sz="2400" dirty="0"/>
              <a:t>угол отражения;</a:t>
            </a:r>
          </a:p>
          <a:p>
            <a:pPr marL="0" lvl="0" indent="0">
              <a:spcBef>
                <a:spcPts val="598"/>
              </a:spcBef>
            </a:pPr>
            <a:r>
              <a:rPr lang="ru-RU" sz="2800" dirty="0" smtClean="0">
                <a:sym typeface="Symbol"/>
              </a:rPr>
              <a:t></a:t>
            </a: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400" dirty="0"/>
              <a:t>угол преломления.</a:t>
            </a:r>
          </a:p>
        </p:txBody>
      </p:sp>
      <p:sp>
        <p:nvSpPr>
          <p:cNvPr id="4" name="Прямая соединительная линия 4"/>
          <p:cNvSpPr/>
          <p:nvPr/>
        </p:nvSpPr>
        <p:spPr>
          <a:xfrm>
            <a:off x="428760" y="3429000"/>
            <a:ext cx="4071960" cy="0"/>
          </a:xfrm>
          <a:prstGeom prst="line">
            <a:avLst/>
          </a:prstGeom>
          <a:noFill/>
          <a:ln w="76320">
            <a:solidFill>
              <a:srgbClr val="4A7EBB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рямая соединительная линия 8"/>
          <p:cNvSpPr/>
          <p:nvPr/>
        </p:nvSpPr>
        <p:spPr>
          <a:xfrm>
            <a:off x="214200" y="1571759"/>
            <a:ext cx="2143080" cy="1857241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ая соединительная линия 10"/>
          <p:cNvSpPr/>
          <p:nvPr/>
        </p:nvSpPr>
        <p:spPr>
          <a:xfrm>
            <a:off x="2356560" y="3429000"/>
            <a:ext cx="785879" cy="264312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ая соединительная линия 12"/>
          <p:cNvSpPr/>
          <p:nvPr/>
        </p:nvSpPr>
        <p:spPr>
          <a:xfrm flipV="1">
            <a:off x="2357280" y="1571399"/>
            <a:ext cx="2143440" cy="1857240"/>
          </a:xfrm>
          <a:prstGeom prst="line">
            <a:avLst/>
          </a:prstGeom>
          <a:noFill/>
          <a:ln w="3816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Прямая соединительная линия 14"/>
          <p:cNvSpPr/>
          <p:nvPr/>
        </p:nvSpPr>
        <p:spPr>
          <a:xfrm>
            <a:off x="2357280" y="1571759"/>
            <a:ext cx="0" cy="4525921"/>
          </a:xfrm>
          <a:prstGeom prst="line">
            <a:avLst/>
          </a:prstGeom>
          <a:noFill/>
          <a:ln w="28440">
            <a:solidFill>
              <a:srgbClr val="4A7EBB"/>
            </a:solidFill>
            <a:custDash>
              <a:ds d="401266" sp="100000"/>
            </a:custDash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9" name="Прямая со стрелкой 16"/>
          <p:cNvCxnSpPr/>
          <p:nvPr/>
        </p:nvCxnSpPr>
        <p:spPr>
          <a:xfrm>
            <a:off x="214200" y="1571759"/>
            <a:ext cx="1215000" cy="1071721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0" name="Прямая со стрелкой 19"/>
          <p:cNvCxnSpPr/>
          <p:nvPr/>
        </p:nvCxnSpPr>
        <p:spPr>
          <a:xfrm flipV="1">
            <a:off x="2357280" y="2356560"/>
            <a:ext cx="1215000" cy="1072079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1" name="Прямая со стрелкой 21"/>
          <p:cNvCxnSpPr/>
          <p:nvPr/>
        </p:nvCxnSpPr>
        <p:spPr>
          <a:xfrm>
            <a:off x="2357280" y="3429000"/>
            <a:ext cx="500760" cy="1643400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2" name="TextBox 25"/>
          <p:cNvSpPr/>
          <p:nvPr/>
        </p:nvSpPr>
        <p:spPr>
          <a:xfrm>
            <a:off x="1571759" y="2214719"/>
            <a:ext cx="642960" cy="54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3200" b="1">
                <a:latin typeface="Times New Roman" pitchFamily="18"/>
                <a:ea typeface="Lucida Sans Unicode" pitchFamily="2"/>
                <a:cs typeface="Tahoma" pitchFamily="2"/>
              </a:rPr>
              <a:t>α</a:t>
            </a:r>
          </a:p>
        </p:txBody>
      </p:sp>
      <p:sp>
        <p:nvSpPr>
          <p:cNvPr id="13" name="TextBox 27"/>
          <p:cNvSpPr/>
          <p:nvPr/>
        </p:nvSpPr>
        <p:spPr>
          <a:xfrm flipH="1">
            <a:off x="2500200" y="2214719"/>
            <a:ext cx="571680" cy="54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l-GR" sz="3200" b="1">
                <a:latin typeface="Times New Roman" pitchFamily="18"/>
                <a:ea typeface="Lucida Sans Unicode" pitchFamily="2"/>
                <a:cs typeface="Tahoma" pitchFamily="2"/>
              </a:rPr>
              <a:t>β</a:t>
            </a:r>
          </a:p>
        </p:txBody>
      </p:sp>
      <p:sp>
        <p:nvSpPr>
          <p:cNvPr id="15" name="Полилиния 49"/>
          <p:cNvSpPr/>
          <p:nvPr/>
        </p:nvSpPr>
        <p:spPr>
          <a:xfrm>
            <a:off x="1712880" y="2714760"/>
            <a:ext cx="623880" cy="129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4114"/>
              <a:gd name="f7" fmla="val 130628"/>
              <a:gd name="f8" fmla="val 107647"/>
              <a:gd name="f9" fmla="val 79828"/>
              <a:gd name="f10" fmla="val 215295"/>
              <a:gd name="f11" fmla="val 29028"/>
              <a:gd name="f12" fmla="val 319314"/>
              <a:gd name="f13" fmla="val 14514"/>
              <a:gd name="f14" fmla="val 423333"/>
              <a:gd name="f15" fmla="val 43542"/>
              <a:gd name="f16" fmla="+- 0 0 0"/>
              <a:gd name="f17" fmla="*/ f3 1 624114"/>
              <a:gd name="f18" fmla="*/ f4 1 130628"/>
              <a:gd name="f19" fmla="*/ f16 f0 1"/>
              <a:gd name="f20" fmla="*/ 0 f17 1"/>
              <a:gd name="f21" fmla="*/ 130628 f18 1"/>
              <a:gd name="f22" fmla="*/ f19 1 f2"/>
              <a:gd name="f23" fmla="*/ 319315 f17 1"/>
              <a:gd name="f24" fmla="*/ 14514 f18 1"/>
              <a:gd name="f25" fmla="*/ 624115 f17 1"/>
              <a:gd name="f26" fmla="*/ 43542 f18 1"/>
              <a:gd name="f27" fmla="+- f2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0" y="f21"/>
              </a:cxn>
              <a:cxn ang="f27">
                <a:pos x="f23" y="f24"/>
              </a:cxn>
              <a:cxn ang="f27">
                <a:pos x="f25" y="f26"/>
              </a:cxn>
              <a:cxn ang="f27">
                <a:pos x="f25" y="f26"/>
              </a:cxn>
            </a:cxnLst>
            <a:rect l="l" t="t" r="r" b="b"/>
            <a:pathLst>
              <a:path w="624114" h="130628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5"/>
                  <a:pt x="f6" y="f15"/>
                  <a:pt x="f6" y="f15"/>
                </a:cubicBezTo>
                <a:lnTo>
                  <a:pt x="f6" y="f15"/>
                </a:ln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Полилиния 50"/>
          <p:cNvSpPr/>
          <p:nvPr/>
        </p:nvSpPr>
        <p:spPr>
          <a:xfrm>
            <a:off x="2351160" y="2719440"/>
            <a:ext cx="623880" cy="168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4115"/>
              <a:gd name="f7" fmla="val 169333"/>
              <a:gd name="f8" fmla="val 24190"/>
              <a:gd name="f9" fmla="val 100390"/>
              <a:gd name="f10" fmla="val 12095"/>
              <a:gd name="f11" fmla="val 200781"/>
              <a:gd name="f12" fmla="val 304800"/>
              <a:gd name="f13" fmla="val 408819"/>
              <a:gd name="f14" fmla="val 48380"/>
              <a:gd name="f15" fmla="val 516467"/>
              <a:gd name="f16" fmla="val 108856"/>
              <a:gd name="f17" fmla="+- 0 0 0"/>
              <a:gd name="f18" fmla="*/ f3 1 624115"/>
              <a:gd name="f19" fmla="*/ f4 1 169333"/>
              <a:gd name="f20" fmla="*/ f17 f0 1"/>
              <a:gd name="f21" fmla="*/ 0 f18 1"/>
              <a:gd name="f22" fmla="*/ 24190 f19 1"/>
              <a:gd name="f23" fmla="*/ f20 1 f2"/>
              <a:gd name="f24" fmla="*/ 304800 f18 1"/>
              <a:gd name="f25" fmla="*/ 624115 f18 1"/>
              <a:gd name="f26" fmla="*/ 169333 f19 1"/>
              <a:gd name="f27" fmla="+- f2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1" y="f22"/>
              </a:cxn>
              <a:cxn ang="f27">
                <a:pos x="f24" y="f22"/>
              </a:cxn>
              <a:cxn ang="f27">
                <a:pos x="f25" y="f26"/>
              </a:cxn>
            </a:cxnLst>
            <a:rect l="l" t="t" r="r" b="b"/>
            <a:pathLst>
              <a:path w="624115" h="169333">
                <a:moveTo>
                  <a:pt x="f5" y="f8"/>
                </a:moveTo>
                <a:cubicBezTo>
                  <a:pt x="f9" y="f10"/>
                  <a:pt x="f11" y="f5"/>
                  <a:pt x="f12" y="f8"/>
                </a:cubicBezTo>
                <a:cubicBezTo>
                  <a:pt x="f13" y="f14"/>
                  <a:pt x="f15" y="f16"/>
                  <a:pt x="f6" y="f7"/>
                </a:cubicBez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7" name="Полилиния 51"/>
          <p:cNvSpPr/>
          <p:nvPr/>
        </p:nvSpPr>
        <p:spPr>
          <a:xfrm>
            <a:off x="2336760" y="4325760"/>
            <a:ext cx="262080" cy="98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1257"/>
              <a:gd name="f7" fmla="val 99181"/>
              <a:gd name="f8" fmla="val 72572"/>
              <a:gd name="f9" fmla="val 36285"/>
              <a:gd name="f10" fmla="val 85876"/>
              <a:gd name="f11" fmla="val 72571"/>
              <a:gd name="f12" fmla="val 116114"/>
              <a:gd name="f13" fmla="val 87086"/>
              <a:gd name="f14" fmla="val 159657"/>
              <a:gd name="f15" fmla="val 74991"/>
              <a:gd name="f16" fmla="+- 0 0 0"/>
              <a:gd name="f17" fmla="*/ f3 1 261257"/>
              <a:gd name="f18" fmla="*/ f4 1 99181"/>
              <a:gd name="f19" fmla="*/ f16 f0 1"/>
              <a:gd name="f20" fmla="*/ 0 f17 1"/>
              <a:gd name="f21" fmla="*/ 72572 f18 1"/>
              <a:gd name="f22" fmla="*/ f19 1 f2"/>
              <a:gd name="f23" fmla="*/ 116114 f17 1"/>
              <a:gd name="f24" fmla="*/ 87086 f18 1"/>
              <a:gd name="f25" fmla="*/ 261257 f17 1"/>
              <a:gd name="f26" fmla="*/ 0 f18 1"/>
              <a:gd name="f27" fmla="+- f2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0" y="f21"/>
              </a:cxn>
              <a:cxn ang="f27">
                <a:pos x="f23" y="f24"/>
              </a:cxn>
              <a:cxn ang="f27">
                <a:pos x="f25" y="f26"/>
              </a:cxn>
              <a:cxn ang="f27">
                <a:pos x="f25" y="f26"/>
              </a:cxn>
            </a:cxnLst>
            <a:rect l="l" t="t" r="r" b="b"/>
            <a:pathLst>
              <a:path w="261257" h="99181">
                <a:moveTo>
                  <a:pt x="f5" y="f8"/>
                </a:moveTo>
                <a:cubicBezTo>
                  <a:pt x="f9" y="f10"/>
                  <a:pt x="f11" y="f7"/>
                  <a:pt x="f12" y="f13"/>
                </a:cubicBezTo>
                <a:cubicBezTo>
                  <a:pt x="f14" y="f15"/>
                  <a:pt x="f6" y="f5"/>
                  <a:pt x="f6" y="f5"/>
                </a:cubicBezTo>
                <a:lnTo>
                  <a:pt x="f6" y="f5"/>
                </a:lnTo>
              </a:path>
            </a:pathLst>
          </a:custGeom>
          <a:noFill/>
          <a:ln w="9360">
            <a:solidFill>
              <a:srgbClr val="4A7EBB"/>
            </a:solidFill>
            <a:prstDash val="solid"/>
            <a:round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TextBox 52"/>
          <p:cNvSpPr/>
          <p:nvPr/>
        </p:nvSpPr>
        <p:spPr>
          <a:xfrm>
            <a:off x="142920" y="1071720"/>
            <a:ext cx="5770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</a:p>
        </p:txBody>
      </p:sp>
      <p:sp>
        <p:nvSpPr>
          <p:cNvPr id="19" name="TextBox 53"/>
          <p:cNvSpPr/>
          <p:nvPr/>
        </p:nvSpPr>
        <p:spPr>
          <a:xfrm>
            <a:off x="4500720" y="1214280"/>
            <a:ext cx="899279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800" b="1" i="1" baseline="-25000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20" name="TextBox 54"/>
          <p:cNvSpPr/>
          <p:nvPr/>
        </p:nvSpPr>
        <p:spPr>
          <a:xfrm>
            <a:off x="3203848" y="5733256"/>
            <a:ext cx="95976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 dirty="0">
                <a:latin typeface="Times New Roman" pitchFamily="18"/>
                <a:ea typeface="Lucida Sans Unicode" pitchFamily="2"/>
                <a:cs typeface="Tahoma" pitchFamily="2"/>
              </a:rPr>
              <a:t>S</a:t>
            </a:r>
            <a:r>
              <a:rPr lang="en-US" sz="2800" b="1" i="1" baseline="-25000" dirty="0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1" name="TextBox 56"/>
          <p:cNvSpPr/>
          <p:nvPr/>
        </p:nvSpPr>
        <p:spPr>
          <a:xfrm>
            <a:off x="4143240" y="2928959"/>
            <a:ext cx="366839" cy="43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i="1">
                <a:latin typeface="Times New Roman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22" name="TextBox 57"/>
          <p:cNvSpPr/>
          <p:nvPr/>
        </p:nvSpPr>
        <p:spPr>
          <a:xfrm>
            <a:off x="4143240" y="3500279"/>
            <a:ext cx="366839" cy="43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400" i="1">
                <a:latin typeface="Times New Roman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3" name="TextBox 60"/>
          <p:cNvSpPr/>
          <p:nvPr/>
        </p:nvSpPr>
        <p:spPr>
          <a:xfrm>
            <a:off x="2000160" y="3286079"/>
            <a:ext cx="444599" cy="49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buNone/>
              <a:tabLst/>
            </a:pPr>
            <a:r>
              <a:rPr lang="en-US" sz="2800" b="1" i="1">
                <a:latin typeface="Times New Roman" pitchFamily="18"/>
                <a:ea typeface="Lucida Sans Unicode" pitchFamily="2"/>
                <a:cs typeface="Tahoma" pitchFamily="2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1760" y="4437112"/>
            <a:ext cx="35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ym typeface="Symbol"/>
              </a:rPr>
              <a:t></a:t>
            </a:r>
            <a:endParaRPr lang="ru-RU" sz="3200" b="1" dirty="0"/>
          </a:p>
        </p:txBody>
      </p:sp>
      <p:pic>
        <p:nvPicPr>
          <p:cNvPr id="25" name="Picture 39" descr="pe018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7750" y="4876800"/>
            <a:ext cx="1746250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/>
              <a:t>Преломленный луч, падающий луч и перпендикуляр к границе раздела двух сред, восставленный в точке падения луча, лежат в одной плоскости.</a:t>
            </a:r>
          </a:p>
          <a:p>
            <a:pPr lvl="0" algn="just"/>
            <a:r>
              <a:rPr lang="ru-RU" sz="2800" dirty="0" smtClean="0"/>
              <a:t>Отношение синуса угла падения к синусу угла преломления есть величина постоянная для данных двух сред, равная отношению скоростей света в этих средах.</a:t>
            </a:r>
            <a:endParaRPr lang="ru-RU" sz="2800" dirty="0"/>
          </a:p>
        </p:txBody>
      </p:sp>
      <p:graphicFrame>
        <p:nvGraphicFramePr>
          <p:cNvPr id="9" name="Содержимое 6"/>
          <p:cNvGraphicFramePr>
            <a:graphicFrameLocks noChangeAspect="1"/>
          </p:cNvGraphicFramePr>
          <p:nvPr/>
        </p:nvGraphicFramePr>
        <p:xfrm>
          <a:off x="1763688" y="4581128"/>
          <a:ext cx="5462588" cy="2000250"/>
        </p:xfrm>
        <a:graphic>
          <a:graphicData uri="http://schemas.openxmlformats.org/presentationml/2006/ole">
            <p:oleObj spid="_x0000_s21507" name="Формула" r:id="rId4" imgW="58521600" imgH="21430445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1912</Words>
  <Application>Microsoft Office PowerPoint</Application>
  <PresentationFormat>Экран (4:3)</PresentationFormat>
  <Paragraphs>261</Paragraphs>
  <Slides>62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Тема Office</vt:lpstr>
      <vt:lpstr>Формула</vt:lpstr>
      <vt:lpstr>CorelDRAW</vt:lpstr>
      <vt:lpstr>Геометрическая оптика. Основные законы геометрической оптики</vt:lpstr>
      <vt:lpstr>Слайд 2</vt:lpstr>
      <vt:lpstr>Геометрическая оптика</vt:lpstr>
      <vt:lpstr>1. Закон прямолинейного распространения света</vt:lpstr>
      <vt:lpstr>2. Независимость световых лучей</vt:lpstr>
      <vt:lpstr>Слайд 6</vt:lpstr>
      <vt:lpstr>3. Закон отражения света</vt:lpstr>
      <vt:lpstr>4. Закон преломления света</vt:lpstr>
      <vt:lpstr>Слайд 9</vt:lpstr>
      <vt:lpstr>Полное внутреннее отражение</vt:lpstr>
      <vt:lpstr>Полное внутреннее отражение</vt:lpstr>
      <vt:lpstr>Предельный угол полного отражения</vt:lpstr>
      <vt:lpstr>Слайд 13</vt:lpstr>
      <vt:lpstr>Слайд 14</vt:lpstr>
      <vt:lpstr>Слайд 15</vt:lpstr>
      <vt:lpstr>Слайд 16</vt:lpstr>
      <vt:lpstr>Слайд 17</vt:lpstr>
      <vt:lpstr>Методы сейсморазведки</vt:lpstr>
      <vt:lpstr>Годографы отраженных и преломленных волн</vt:lpstr>
      <vt:lpstr>Годографы отраженных и преломленных волн</vt:lpstr>
      <vt:lpstr>Слайд 21</vt:lpstr>
      <vt:lpstr>Линзой называется прозрачное тело, ограниченное двумя сферическими поверхностями. </vt:lpstr>
      <vt:lpstr>Слайд 23</vt:lpstr>
      <vt:lpstr>Линзы бывают  собирающими и рассеивающими.  </vt:lpstr>
      <vt:lpstr>Слайд 25</vt:lpstr>
      <vt:lpstr>Слайд 26</vt:lpstr>
      <vt:lpstr>Слайд 27</vt:lpstr>
      <vt:lpstr>Слайд 28</vt:lpstr>
      <vt:lpstr>Построение изображения в линзе</vt:lpstr>
      <vt:lpstr>Слайд 30</vt:lpstr>
      <vt:lpstr>Слайд 31</vt:lpstr>
      <vt:lpstr>Если предмет находится между фокусом и двойным фокусом, то изображение действительное, обратное, увеличенное. </vt:lpstr>
      <vt:lpstr>Если предмет находится в двойном         фокусе, то изображение получится действительное, равное, обратное.</vt:lpstr>
      <vt:lpstr>Предмет находится за двойным фокусом линзы (d&gt;2F)</vt:lpstr>
      <vt:lpstr>Если предмет находится в фокусе, то изображения нет.</vt:lpstr>
      <vt:lpstr>Если предмет находится между фокусом и оптическим центром, то изображение мнимое, прямое, увеличенное.</vt:lpstr>
      <vt:lpstr>Построение в рассеивающей линзе:</vt:lpstr>
      <vt:lpstr>Увеличение линзы</vt:lpstr>
      <vt:lpstr>Точечный источник света, находящийся на главной оптической оси</vt:lpstr>
      <vt:lpstr>Построение изображения точки,  лежащей на главной оптической оси рассеивающей линзы</vt:lpstr>
      <vt:lpstr>Аберрации линз</vt:lpstr>
      <vt:lpstr>Аберрации линз</vt:lpstr>
      <vt:lpstr>Тип хроматических аберраций:</vt:lpstr>
      <vt:lpstr>Астигматизм</vt:lpstr>
      <vt:lpstr>Оптическая система глаза. Оптическая микроскопия.</vt:lpstr>
      <vt:lpstr>Слайд 46</vt:lpstr>
      <vt:lpstr>Слайд 47</vt:lpstr>
      <vt:lpstr>Слайд 48</vt:lpstr>
      <vt:lpstr>Миопия (близорукость)</vt:lpstr>
      <vt:lpstr>Слайд 50</vt:lpstr>
      <vt:lpstr>Гиперметропия (дальнозоркость)</vt:lpstr>
      <vt:lpstr>Слайд 52</vt:lpstr>
      <vt:lpstr>Астигматизм</vt:lpstr>
      <vt:lpstr>Слайд 54</vt:lpstr>
      <vt:lpstr>Слайд 55</vt:lpstr>
      <vt:lpstr>Слайд 56</vt:lpstr>
      <vt:lpstr>Слайд 57</vt:lpstr>
      <vt:lpstr>Внешний ВИД ОПТИЧЕСКОГО МИКРОСКОПА</vt:lpstr>
      <vt:lpstr>Оптическая схема микроскопа</vt:lpstr>
      <vt:lpstr>Решаем задачи</vt:lpstr>
      <vt:lpstr>Решаем задачи</vt:lpstr>
      <vt:lpstr>Решаем задачи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Шаповалова</cp:lastModifiedBy>
  <cp:revision>42</cp:revision>
  <dcterms:created xsi:type="dcterms:W3CDTF">2018-02-27T06:46:35Z</dcterms:created>
  <dcterms:modified xsi:type="dcterms:W3CDTF">2020-03-02T01:23:12Z</dcterms:modified>
</cp:coreProperties>
</file>