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9" r:id="rId11"/>
    <p:sldId id="271" r:id="rId12"/>
    <p:sldId id="272" r:id="rId13"/>
    <p:sldId id="274" r:id="rId14"/>
    <p:sldId id="282" r:id="rId15"/>
    <p:sldId id="283" r:id="rId16"/>
    <p:sldId id="278" r:id="rId17"/>
    <p:sldId id="279" r:id="rId18"/>
    <p:sldId id="280" r:id="rId19"/>
    <p:sldId id="281" r:id="rId20"/>
    <p:sldId id="286" r:id="rId21"/>
    <p:sldId id="287" r:id="rId22"/>
    <p:sldId id="288" r:id="rId23"/>
    <p:sldId id="284" r:id="rId24"/>
    <p:sldId id="290" r:id="rId25"/>
    <p:sldId id="292" r:id="rId26"/>
    <p:sldId id="293" r:id="rId27"/>
    <p:sldId id="294" r:id="rId28"/>
    <p:sldId id="295" r:id="rId29"/>
    <p:sldId id="296" r:id="rId3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" y="-5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8.wmf"/><Relationship Id="rId7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46.wmf"/><Relationship Id="rId6" Type="http://schemas.openxmlformats.org/officeDocument/2006/relationships/image" Target="../media/image52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3" Type="http://schemas.openxmlformats.org/officeDocument/2006/relationships/image" Target="../media/image48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6.wmf"/><Relationship Id="rId1" Type="http://schemas.openxmlformats.org/officeDocument/2006/relationships/image" Target="../media/image46.wmf"/><Relationship Id="rId6" Type="http://schemas.openxmlformats.org/officeDocument/2006/relationships/image" Target="../media/image52.wmf"/><Relationship Id="rId11" Type="http://schemas.openxmlformats.org/officeDocument/2006/relationships/image" Target="../media/image61.wmf"/><Relationship Id="rId5" Type="http://schemas.openxmlformats.org/officeDocument/2006/relationships/image" Target="../media/image50.wmf"/><Relationship Id="rId10" Type="http://schemas.openxmlformats.org/officeDocument/2006/relationships/image" Target="../media/image60.wmf"/><Relationship Id="rId4" Type="http://schemas.openxmlformats.org/officeDocument/2006/relationships/image" Target="../media/image49.wmf"/><Relationship Id="rId9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48.wmf"/><Relationship Id="rId7" Type="http://schemas.openxmlformats.org/officeDocument/2006/relationships/image" Target="../media/image57.wmf"/><Relationship Id="rId12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6.wmf"/><Relationship Id="rId6" Type="http://schemas.openxmlformats.org/officeDocument/2006/relationships/image" Target="../media/image52.wmf"/><Relationship Id="rId11" Type="http://schemas.openxmlformats.org/officeDocument/2006/relationships/image" Target="../media/image68.wmf"/><Relationship Id="rId5" Type="http://schemas.openxmlformats.org/officeDocument/2006/relationships/image" Target="../media/image50.wmf"/><Relationship Id="rId10" Type="http://schemas.openxmlformats.org/officeDocument/2006/relationships/image" Target="../media/image67.wmf"/><Relationship Id="rId4" Type="http://schemas.openxmlformats.org/officeDocument/2006/relationships/image" Target="../media/image49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7.wmf"/><Relationship Id="rId3" Type="http://schemas.openxmlformats.org/officeDocument/2006/relationships/image" Target="../media/image48.wmf"/><Relationship Id="rId7" Type="http://schemas.openxmlformats.org/officeDocument/2006/relationships/image" Target="../media/image57.wmf"/><Relationship Id="rId12" Type="http://schemas.openxmlformats.org/officeDocument/2006/relationships/image" Target="../media/image76.wmf"/><Relationship Id="rId2" Type="http://schemas.openxmlformats.org/officeDocument/2006/relationships/image" Target="../media/image72.wmf"/><Relationship Id="rId1" Type="http://schemas.openxmlformats.org/officeDocument/2006/relationships/image" Target="../media/image46.wmf"/><Relationship Id="rId6" Type="http://schemas.openxmlformats.org/officeDocument/2006/relationships/image" Target="../media/image52.wmf"/><Relationship Id="rId11" Type="http://schemas.openxmlformats.org/officeDocument/2006/relationships/image" Target="../media/image75.wmf"/><Relationship Id="rId5" Type="http://schemas.openxmlformats.org/officeDocument/2006/relationships/image" Target="../media/image50.wmf"/><Relationship Id="rId10" Type="http://schemas.openxmlformats.org/officeDocument/2006/relationships/image" Target="../media/image74.wmf"/><Relationship Id="rId4" Type="http://schemas.openxmlformats.org/officeDocument/2006/relationships/image" Target="../media/image49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7E156-A580-4BDC-83B3-21B66D32846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3B008-568C-48BD-9E60-D563435EF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1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52500" y="695325"/>
            <a:ext cx="4953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20EBB-3DEF-4C8E-B186-4D7586FFFADF}" type="slidenum">
              <a:rPr lang="ru-RU"/>
              <a:pPr/>
              <a:t>25</a:t>
            </a:fld>
            <a:endParaRPr lang="ru-RU"/>
          </a:p>
        </p:txBody>
      </p:sp>
      <p:sp>
        <p:nvSpPr>
          <p:cNvPr id="6215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FC130-0192-4C48-81AE-70902314E2D1}" type="slidenum">
              <a:rPr lang="ru-RU"/>
              <a:pPr/>
              <a:t>26</a:t>
            </a:fld>
            <a:endParaRPr lang="ru-RU"/>
          </a:p>
        </p:txBody>
      </p:sp>
      <p:sp>
        <p:nvSpPr>
          <p:cNvPr id="6973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DCAEF-61E2-4A6C-A822-C4C2A13BBE73}" type="slidenum">
              <a:rPr lang="ru-RU"/>
              <a:pPr/>
              <a:t>27</a:t>
            </a:fld>
            <a:endParaRPr lang="ru-RU"/>
          </a:p>
        </p:txBody>
      </p:sp>
      <p:sp>
        <p:nvSpPr>
          <p:cNvPr id="699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7DA95-AAD1-44AD-872E-A146A5CEC832}" type="slidenum">
              <a:rPr lang="ru-RU"/>
              <a:pPr/>
              <a:t>28</a:t>
            </a:fld>
            <a:endParaRPr lang="ru-RU"/>
          </a:p>
        </p:txBody>
      </p:sp>
      <p:sp>
        <p:nvSpPr>
          <p:cNvPr id="70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Кафедра физики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56F95-C7FC-4EBA-9747-D0D38364B6EC}" type="slidenum">
              <a:rPr lang="ru-RU"/>
              <a:pPr/>
              <a:t>29</a:t>
            </a:fld>
            <a:endParaRPr lang="ru-RU"/>
          </a:p>
        </p:txBody>
      </p:sp>
      <p:sp>
        <p:nvSpPr>
          <p:cNvPr id="703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5" name="AutoShape 3"/>
          <p:cNvSpPr>
            <a:spLocks noChangeArrowheads="1"/>
          </p:cNvSpPr>
          <p:nvPr/>
        </p:nvSpPr>
        <p:spPr bwMode="auto">
          <a:xfrm>
            <a:off x="271727" y="476251"/>
            <a:ext cx="9439937" cy="5832475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61236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507339" y="6237288"/>
            <a:ext cx="3430984" cy="457200"/>
          </a:xfrm>
        </p:spPr>
        <p:txBody>
          <a:bodyPr/>
          <a:lstStyle>
            <a:lvl1pPr>
              <a:defRPr sz="1600">
                <a:latin typeface="Arial Narrow" pitchFamily="34" charset="0"/>
              </a:defRPr>
            </a:lvl1pPr>
          </a:lstStyle>
          <a:p>
            <a:r>
              <a:rPr lang="ru-RU"/>
              <a:t>Общая физика</a:t>
            </a:r>
            <a:r>
              <a:rPr lang="ru-RU">
                <a:latin typeface="+mn-lt"/>
              </a:rPr>
              <a:t>.</a:t>
            </a:r>
            <a:r>
              <a:rPr lang="ru-RU" sz="1200">
                <a:latin typeface="+mn-lt"/>
              </a:rPr>
              <a:t>   </a:t>
            </a:r>
            <a:r>
              <a:rPr lang="ru-RU"/>
              <a:t>«Магнитостатика»</a:t>
            </a:r>
          </a:p>
        </p:txBody>
      </p:sp>
      <p:sp>
        <p:nvSpPr>
          <p:cNvPr id="61236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1027" y="6237289"/>
            <a:ext cx="2311400" cy="471487"/>
          </a:xfrm>
        </p:spPr>
        <p:txBody>
          <a:bodyPr/>
          <a:lstStyle>
            <a:lvl1pPr>
              <a:defRPr/>
            </a:lvl1pPr>
          </a:lstStyle>
          <a:p>
            <a:fld id="{2BD63286-792D-4B93-922D-620F460BBD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2364" name="Text Box 12"/>
          <p:cNvSpPr txBox="1">
            <a:spLocks noChangeArrowheads="1"/>
          </p:cNvSpPr>
          <p:nvPr userDrawn="1"/>
        </p:nvSpPr>
        <p:spPr bwMode="auto">
          <a:xfrm>
            <a:off x="7840531" y="117475"/>
            <a:ext cx="2027634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latin typeface="Arial Narrow" pitchFamily="34" charset="0"/>
              </a:rPr>
              <a:t>Кафедра физики</a:t>
            </a:r>
          </a:p>
        </p:txBody>
      </p:sp>
    </p:spTree>
    <p:extLst>
      <p:ext uri="{BB962C8B-B14F-4D97-AF65-F5344CB8AC3E}">
        <p14:creationId xmlns:p14="http://schemas.microsoft.com/office/powerpoint/2010/main" val="232832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23CDF4-6370-46F7-A22D-09E6FE49C62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C70B46-C619-4AC4-AF34-0C50830A7DA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B%D0%B0%D0%BD%D0%B5%D1%82%D0%B0" TargetMode="External"/><Relationship Id="rId2" Type="http://schemas.openxmlformats.org/officeDocument/2006/relationships/hyperlink" Target="https://ru.wikipedia.org/wiki/%D0%9C%D0%B0%D0%B3%D0%BD%D0%B8%D1%82%D0%BE%D1%81%D1%84%D0%B5%D1%80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s://ru.wikipedia.org/wiki/%D0%AD%D0%BB%D0%B5%D0%BA%D1%82%D1%80%D0%BE%D0%BD" TargetMode="External"/><Relationship Id="rId4" Type="http://schemas.openxmlformats.org/officeDocument/2006/relationships/hyperlink" Target="https://ru.wikipedia.org/wiki/%D0%9F%D1%80%D0%BE%D1%82%D0%BE%D0%BD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4.jpeg"/><Relationship Id="rId7" Type="http://schemas.openxmlformats.org/officeDocument/2006/relationships/hyperlink" Target="https://ru.wikipedia.org/wiki/%D0%A1%D0%BE%D0%BB%D0%BD%D0%B5%D1%87%D0%BD%D0%B0%D1%8F_%D0%B0%D0%BA%D1%82%D0%B8%D0%B2%D0%BD%D0%BE%D1%81%D1%82%D1%8C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C%D0%B0%D0%B3%D0%BD%D0%B8%D1%82%D0%BD%D1%8B%D0%B9_%D0%BF%D0%BE%D0%BB%D1%8E%D1%81" TargetMode="External"/><Relationship Id="rId5" Type="http://schemas.openxmlformats.org/officeDocument/2006/relationships/hyperlink" Target="https://ru.wikipedia.org/wiki/%D0%93%D0%B0%D0%B7_(%D0%B0%D0%B3%D1%80%D0%B5%D0%B3%D0%B0%D1%82%D0%BD%D0%BE%D0%B5_%D1%81%D0%BE%D1%81%D1%82%D0%BE%D1%8F%D0%BD%D0%B8%D0%B5)" TargetMode="External"/><Relationship Id="rId4" Type="http://schemas.openxmlformats.org/officeDocument/2006/relationships/hyperlink" Target="https://ru.wikipedia.org/wiki/%D0%90%D1%82%D0%BC%D0%BE%D1%81%D1%84%D0%B5%D1%80%D0%B0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7.wmf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53.wmf"/><Relationship Id="rId7" Type="http://schemas.openxmlformats.org/officeDocument/2006/relationships/image" Target="../media/image51.wmf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2.bin"/><Relationship Id="rId25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8.bin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10" Type="http://schemas.openxmlformats.org/officeDocument/2006/relationships/oleObject" Target="../embeddings/oleObject47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52.wmf"/><Relationship Id="rId26" Type="http://schemas.openxmlformats.org/officeDocument/2006/relationships/image" Target="../media/image59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7.wmf"/><Relationship Id="rId34" Type="http://schemas.openxmlformats.org/officeDocument/2006/relationships/oleObject" Target="../embeddings/oleObject75.bin"/><Relationship Id="rId7" Type="http://schemas.openxmlformats.org/officeDocument/2006/relationships/image" Target="../media/image56.wmf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70.bin"/><Relationship Id="rId33" Type="http://schemas.openxmlformats.org/officeDocument/2006/relationships/oleObject" Target="../embeddings/oleObject74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7.bin"/><Relationship Id="rId29" Type="http://schemas.openxmlformats.org/officeDocument/2006/relationships/oleObject" Target="../embeddings/oleObject7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1.bin"/><Relationship Id="rId24" Type="http://schemas.openxmlformats.org/officeDocument/2006/relationships/oleObject" Target="../embeddings/oleObject69.bin"/><Relationship Id="rId32" Type="http://schemas.openxmlformats.org/officeDocument/2006/relationships/image" Target="../media/image62.wmf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23" Type="http://schemas.openxmlformats.org/officeDocument/2006/relationships/image" Target="../media/image58.wmf"/><Relationship Id="rId28" Type="http://schemas.openxmlformats.org/officeDocument/2006/relationships/image" Target="../media/image60.wmf"/><Relationship Id="rId10" Type="http://schemas.openxmlformats.org/officeDocument/2006/relationships/oleObject" Target="../embeddings/oleObject60.bin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3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8.bin"/><Relationship Id="rId27" Type="http://schemas.openxmlformats.org/officeDocument/2006/relationships/oleObject" Target="../embeddings/oleObject71.bin"/><Relationship Id="rId30" Type="http://schemas.openxmlformats.org/officeDocument/2006/relationships/image" Target="../media/image61.wmf"/><Relationship Id="rId35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52.wmf"/><Relationship Id="rId26" Type="http://schemas.openxmlformats.org/officeDocument/2006/relationships/oleObject" Target="../embeddings/oleObject89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7.wmf"/><Relationship Id="rId34" Type="http://schemas.openxmlformats.org/officeDocument/2006/relationships/oleObject" Target="../embeddings/oleObject93.bin"/><Relationship Id="rId7" Type="http://schemas.openxmlformats.org/officeDocument/2006/relationships/image" Target="../media/image64.wmf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84.bin"/><Relationship Id="rId25" Type="http://schemas.openxmlformats.org/officeDocument/2006/relationships/image" Target="../media/image66.wmf"/><Relationship Id="rId33" Type="http://schemas.openxmlformats.org/officeDocument/2006/relationships/image" Target="../media/image7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6.bin"/><Relationship Id="rId29" Type="http://schemas.openxmlformats.org/officeDocument/2006/relationships/image" Target="../media/image68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0.bin"/><Relationship Id="rId24" Type="http://schemas.openxmlformats.org/officeDocument/2006/relationships/oleObject" Target="../embeddings/oleObject88.bin"/><Relationship Id="rId32" Type="http://schemas.openxmlformats.org/officeDocument/2006/relationships/oleObject" Target="../embeddings/oleObject92.bin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90.bin"/><Relationship Id="rId10" Type="http://schemas.openxmlformats.org/officeDocument/2006/relationships/oleObject" Target="../embeddings/oleObject79.bin"/><Relationship Id="rId19" Type="http://schemas.openxmlformats.org/officeDocument/2006/relationships/oleObject" Target="../embeddings/oleObject85.bin"/><Relationship Id="rId31" Type="http://schemas.openxmlformats.org/officeDocument/2006/relationships/image" Target="../media/image69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7.bin"/><Relationship Id="rId27" Type="http://schemas.openxmlformats.org/officeDocument/2006/relationships/image" Target="../media/image67.wmf"/><Relationship Id="rId30" Type="http://schemas.openxmlformats.org/officeDocument/2006/relationships/oleObject" Target="../embeddings/oleObject91.bin"/><Relationship Id="rId35" Type="http://schemas.openxmlformats.org/officeDocument/2006/relationships/image" Target="../media/image7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52.wmf"/><Relationship Id="rId26" Type="http://schemas.openxmlformats.org/officeDocument/2006/relationships/oleObject" Target="../embeddings/oleObject107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7.wmf"/><Relationship Id="rId34" Type="http://schemas.openxmlformats.org/officeDocument/2006/relationships/oleObject" Target="../embeddings/oleObject111.bin"/><Relationship Id="rId7" Type="http://schemas.openxmlformats.org/officeDocument/2006/relationships/image" Target="../media/image72.wmf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102.bin"/><Relationship Id="rId25" Type="http://schemas.openxmlformats.org/officeDocument/2006/relationships/image" Target="../media/image73.wmf"/><Relationship Id="rId33" Type="http://schemas.openxmlformats.org/officeDocument/2006/relationships/image" Target="../media/image7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4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8.bin"/><Relationship Id="rId24" Type="http://schemas.openxmlformats.org/officeDocument/2006/relationships/oleObject" Target="../embeddings/oleObject106.bin"/><Relationship Id="rId32" Type="http://schemas.openxmlformats.org/officeDocument/2006/relationships/oleObject" Target="../embeddings/oleObject110.bin"/><Relationship Id="rId37" Type="http://schemas.openxmlformats.org/officeDocument/2006/relationships/oleObject" Target="../embeddings/oleObject113.bin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108.bin"/><Relationship Id="rId36" Type="http://schemas.openxmlformats.org/officeDocument/2006/relationships/oleObject" Target="../embeddings/oleObject112.bin"/><Relationship Id="rId10" Type="http://schemas.openxmlformats.org/officeDocument/2006/relationships/oleObject" Target="../embeddings/oleObject97.bin"/><Relationship Id="rId19" Type="http://schemas.openxmlformats.org/officeDocument/2006/relationships/oleObject" Target="../embeddings/oleObject103.bin"/><Relationship Id="rId31" Type="http://schemas.openxmlformats.org/officeDocument/2006/relationships/image" Target="../media/image76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5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109.bin"/><Relationship Id="rId35" Type="http://schemas.openxmlformats.org/officeDocument/2006/relationships/image" Target="../media/image7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8.jpeg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18.gif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24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Сила Ампера. Сила Лоренца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6" name="Заголовок 1"/>
          <p:cNvSpPr>
            <a:spLocks noGrp="1"/>
          </p:cNvSpPr>
          <p:nvPr>
            <p:ph type="title"/>
          </p:nvPr>
        </p:nvSpPr>
        <p:spPr>
          <a:xfrm>
            <a:off x="1064568" y="1"/>
            <a:ext cx="5850732" cy="908719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Лоренца</a:t>
            </a:r>
          </a:p>
        </p:txBody>
      </p:sp>
      <p:sp>
        <p:nvSpPr>
          <p:cNvPr id="87057" name="Содержимое 2"/>
          <p:cNvSpPr>
            <a:spLocks noGrp="1"/>
          </p:cNvSpPr>
          <p:nvPr>
            <p:ph idx="1"/>
          </p:nvPr>
        </p:nvSpPr>
        <p:spPr>
          <a:xfrm>
            <a:off x="78822" y="836712"/>
            <a:ext cx="9484121" cy="2665413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Ампера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возникает из-за того, что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магнитное поле действует на носители тока (движущиеся заряды),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передают усилие на проводник.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Силу, с которой магнитное поле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действует на движущийся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скоростью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заряд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называют силой Лоренца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имени голландского физика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Хендрика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Лоренца, который получил выражение для этой силы: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8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870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64690"/>
              </p:ext>
            </p:extLst>
          </p:nvPr>
        </p:nvGraphicFramePr>
        <p:xfrm>
          <a:off x="488504" y="2924944"/>
          <a:ext cx="249197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Формула" r:id="rId3" imgW="723586" imgH="241195" progId="Equation.3">
                  <p:embed/>
                </p:oleObj>
              </mc:Choice>
              <mc:Fallback>
                <p:oleObj name="Формула" r:id="rId3" imgW="72358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4" y="2924944"/>
                        <a:ext cx="249197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сила Лорен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856" y="2644117"/>
            <a:ext cx="6086718" cy="42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Сила Лоренца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6921" y="1500175"/>
            <a:ext cx="920954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Направление силы Лоренца определяет правило левой руки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921" y="2357431"/>
            <a:ext cx="355999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Правило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левой руки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6920" y="3071810"/>
            <a:ext cx="5934231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кисть левой руки расположить так, что четыре вытянутых пальца указывают направление скорости положительного заряда (или противоположное скорости отрицательного заряда), а вектор магнитной индукции входит в ладонь, то отогнутый в плоскости ладони на 90° большой палец покажет направление силы, действующей на данный заряд</a:t>
            </a:r>
            <a:endParaRPr lang="ru-RU" sz="2000" dirty="0"/>
          </a:p>
        </p:txBody>
      </p:sp>
      <p:pic>
        <p:nvPicPr>
          <p:cNvPr id="7" name="Рисунок 6" descr="напр сила Лоренц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9" y="2928934"/>
            <a:ext cx="3474775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Т.к. сила Лоренца направлена перпендикулярно скорости частицы, то она не совершает работы. Т.е. кинетическая энергия частицы не меняется, меняется только направление движения частицы.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Магнитное поле не ускоряет и не тормозит частицу, а только искривляет траекторию движения.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7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515" y="116632"/>
            <a:ext cx="812292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Сила Лоренца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75" y="1340768"/>
            <a:ext cx="981069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286388"/>
            <a:ext cx="123822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125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5879968" y="7884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18"/>
          <p:cNvSpPr>
            <a:spLocks noChangeArrowheads="1"/>
          </p:cNvSpPr>
          <p:nvPr/>
        </p:nvSpPr>
        <p:spPr bwMode="auto">
          <a:xfrm>
            <a:off x="5745825" y="16854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20"/>
          <p:cNvSpPr>
            <a:spLocks noChangeArrowheads="1"/>
          </p:cNvSpPr>
          <p:nvPr/>
        </p:nvSpPr>
        <p:spPr bwMode="auto">
          <a:xfrm>
            <a:off x="0" y="3110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7137136" y="1989139"/>
          <a:ext cx="230280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Формула" r:id="rId3" imgW="672808" imgH="266584" progId="Equation.3">
                  <p:embed/>
                </p:oleObj>
              </mc:Choice>
              <mc:Fallback>
                <p:oleObj name="Формула" r:id="rId3" imgW="67280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136" y="1989139"/>
                        <a:ext cx="2302802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22"/>
          <p:cNvSpPr>
            <a:spLocks noChangeArrowheads="1"/>
          </p:cNvSpPr>
          <p:nvPr/>
        </p:nvSpPr>
        <p:spPr bwMode="auto">
          <a:xfrm>
            <a:off x="0" y="30109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903244" y="3500438"/>
          <a:ext cx="253497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Формула" r:id="rId5" imgW="876300" imgH="469900" progId="Equation.3">
                  <p:embed/>
                </p:oleObj>
              </mc:Choice>
              <mc:Fallback>
                <p:oleObj name="Формула" r:id="rId5" imgW="87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244" y="3500438"/>
                        <a:ext cx="2534973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23" descr="сила лоренц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2132856"/>
            <a:ext cx="641917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350837" y="476251"/>
            <a:ext cx="95551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скорость частицы перпендикулярна направлению магнитного поля, то частица движется по окружности, причем ее радиус может быть найден по закону Ньютона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95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60350"/>
            <a:ext cx="8915400" cy="1143000"/>
          </a:xfrm>
        </p:spPr>
        <p:txBody>
          <a:bodyPr/>
          <a:lstStyle/>
          <a:p>
            <a:pPr algn="just" eaLnBrk="1" hangingPunct="1"/>
            <a:r>
              <a:rPr lang="ru-RU" sz="2400" dirty="0" smtClean="0">
                <a:solidFill>
                  <a:schemeClr val="bg1"/>
                </a:solidFill>
              </a:rPr>
              <a:t>Период вращения и радиус окружности в магнитном поле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931394"/>
              </p:ext>
            </p:extLst>
          </p:nvPr>
        </p:nvGraphicFramePr>
        <p:xfrm>
          <a:off x="3584848" y="2927350"/>
          <a:ext cx="206031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3" imgW="545863" imgH="418918" progId="Equation.DSMT4">
                  <p:embed/>
                </p:oleObj>
              </mc:Choice>
              <mc:Fallback>
                <p:oleObj name="Equation" r:id="rId3" imgW="545863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848" y="2927350"/>
                        <a:ext cx="206031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87766" y="1500188"/>
            <a:ext cx="8581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(1)</a:t>
            </a: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123839"/>
              </p:ext>
            </p:extLst>
          </p:nvPr>
        </p:nvGraphicFramePr>
        <p:xfrm>
          <a:off x="3008784" y="1500188"/>
          <a:ext cx="3291681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5" imgW="1028700" imgH="419100" progId="Equation.DSMT4">
                  <p:embed/>
                </p:oleObj>
              </mc:Choice>
              <mc:Fallback>
                <p:oleObj name="Equation" r:id="rId5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784" y="1500188"/>
                        <a:ext cx="3291681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903244" y="3141663"/>
            <a:ext cx="81862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(2)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28229" y="4797425"/>
            <a:ext cx="90478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Движение частиц в магнитном поле является синхронным, т.е. с одинаковым периодом. Радиус окружности пропорционален скорости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4158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71727" y="333375"/>
            <a:ext cx="4112951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направление скорости заряда составляет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произвольный угол </a:t>
            </a:r>
            <a:r>
              <a:rPr lang="el-G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направлением поля, то движение можно представить как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сложение двух движений:  движение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окружности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(из-за перпендикулярной полю составляющей скорости)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поступательное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движение (параллельная полю составляющая скорости). Таким образом, траекторией является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винтовая линия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ось которой совпадает с направлением поля.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31" name="Picture 18" descr="сила лоренц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8" y="2132856"/>
            <a:ext cx="5278235" cy="45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50838" y="549276"/>
            <a:ext cx="889304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Определим радиус винтовой линии</a:t>
            </a: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6870568" y="38809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3549650" y="4292600"/>
          <a:ext cx="280842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3" imgW="863225" imgH="418918" progId="Equation.DSMT4">
                  <p:embed/>
                </p:oleObj>
              </mc:Choice>
              <mc:Fallback>
                <p:oleObj name="Equation" r:id="rId3" imgW="863225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4292600"/>
                        <a:ext cx="2808420" cy="125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3549650" y="1412876"/>
          <a:ext cx="21050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Формула" r:id="rId5" imgW="672808" imgH="266584" progId="Equation.3">
                  <p:embed/>
                </p:oleObj>
              </mc:Choice>
              <mc:Fallback>
                <p:oleObj name="Формула" r:id="rId5" imgW="67280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412876"/>
                        <a:ext cx="21050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3"/>
          <p:cNvGraphicFramePr>
            <a:graphicFrameLocks noChangeAspect="1"/>
          </p:cNvGraphicFramePr>
          <p:nvPr/>
        </p:nvGraphicFramePr>
        <p:xfrm>
          <a:off x="3549650" y="2636838"/>
          <a:ext cx="460216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7" imgW="1523880" imgH="457200" progId="Equation.DSMT4">
                  <p:embed/>
                </p:oleObj>
              </mc:Choice>
              <mc:Fallback>
                <p:oleObj name="Equation" r:id="rId7" imgW="1523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2636838"/>
                        <a:ext cx="4602163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0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2612364" y="1125538"/>
          <a:ext cx="460216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1180800" imgH="419040" progId="Equation.DSMT4">
                  <p:embed/>
                </p:oleObj>
              </mc:Choice>
              <mc:Fallback>
                <p:oleObj name="Equation" r:id="rId3" imgW="1180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364" y="1125538"/>
                        <a:ext cx="4602163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6870568" y="38809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3" name="Object 15"/>
          <p:cNvGraphicFramePr>
            <a:graphicFrameLocks noChangeAspect="1"/>
          </p:cNvGraphicFramePr>
          <p:nvPr/>
        </p:nvGraphicFramePr>
        <p:xfrm>
          <a:off x="2534973" y="3644900"/>
          <a:ext cx="5345113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1371600" imgH="419040" progId="Equation.DSMT4">
                  <p:embed/>
                </p:oleObj>
              </mc:Choice>
              <mc:Fallback>
                <p:oleObj name="Equation" r:id="rId5" imgW="1371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973" y="3644900"/>
                        <a:ext cx="5345113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16"/>
          <p:cNvSpPr txBox="1">
            <a:spLocks noChangeArrowheads="1"/>
          </p:cNvSpPr>
          <p:nvPr/>
        </p:nvSpPr>
        <p:spPr bwMode="auto">
          <a:xfrm>
            <a:off x="741231" y="333375"/>
            <a:ext cx="756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Период обращения не зависит от угла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818621" y="2924175"/>
            <a:ext cx="75653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Шаг винтовой линии</a:t>
            </a:r>
          </a:p>
        </p:txBody>
      </p:sp>
    </p:spTree>
    <p:extLst>
      <p:ext uri="{BB962C8B-B14F-4D97-AF65-F5344CB8AC3E}">
        <p14:creationId xmlns:p14="http://schemas.microsoft.com/office/powerpoint/2010/main" val="30096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9" y="1989139"/>
            <a:ext cx="600551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17"/>
          <p:cNvSpPr txBox="1">
            <a:spLocks noChangeArrowheads="1"/>
          </p:cNvSpPr>
          <p:nvPr/>
        </p:nvSpPr>
        <p:spPr bwMode="auto">
          <a:xfrm>
            <a:off x="662121" y="476251"/>
            <a:ext cx="85817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При попадании в неоднородное магнитное поле заряды движутся по винтовой линии, накручиваясь на нее.  Примеры: северное сияние, магнитные ловушки, магнитные линзы.</a:t>
            </a:r>
          </a:p>
        </p:txBody>
      </p:sp>
    </p:spTree>
    <p:extLst>
      <p:ext uri="{BB962C8B-B14F-4D97-AF65-F5344CB8AC3E}">
        <p14:creationId xmlns:p14="http://schemas.microsoft.com/office/powerpoint/2010/main" val="34442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Заголовок 1"/>
          <p:cNvSpPr>
            <a:spLocks noGrp="1"/>
          </p:cNvSpPr>
          <p:nvPr>
            <p:ph type="title"/>
          </p:nvPr>
        </p:nvSpPr>
        <p:spPr>
          <a:xfrm>
            <a:off x="47717" y="12"/>
            <a:ext cx="9711664" cy="114300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Ампера</a:t>
            </a:r>
          </a:p>
        </p:txBody>
      </p:sp>
      <p:sp>
        <p:nvSpPr>
          <p:cNvPr id="89097" name="Содержимое 4"/>
          <p:cNvSpPr>
            <a:spLocks noGrp="1"/>
          </p:cNvSpPr>
          <p:nvPr>
            <p:ph idx="1"/>
          </p:nvPr>
        </p:nvSpPr>
        <p:spPr>
          <a:xfrm>
            <a:off x="35315" y="908720"/>
            <a:ext cx="7137243" cy="26638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1820 Андре Мари Ампер установил закон взаимодействия электрических токов.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Законом Ампера также называется закон, определяющий силу, с которой магнитное поле действует на малый отрезок проводника с током.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Ампера можно сформулировать следующим образом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которой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магнитное поле действует на элемент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8" name="Picture 2" descr="File:Ampe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834" y="0"/>
            <a:ext cx="290816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9099" name="Содержимое 4"/>
              <p:cNvSpPr txBox="1">
                <a:spLocks/>
              </p:cNvSpPr>
              <p:nvPr/>
            </p:nvSpPr>
            <p:spPr bwMode="auto">
              <a:xfrm>
                <a:off x="0" y="3474020"/>
                <a:ext cx="9906000" cy="266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 typeface="Arial" charset="0"/>
                  <a:buNone/>
                </a:pPr>
                <a:r>
                  <a:rPr 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проводника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 током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dl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прямо пропорциональна силе тока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в проводнике и векторному произведению элемента длины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dl </a:t>
                </a:r>
                <a:r>
                  <a: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проводника на магнитную индукцию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B:</a:t>
                </a:r>
              </a:p>
              <a:p>
                <a:pPr>
                  <a:spcBef>
                    <a:spcPct val="20000"/>
                  </a:spcBef>
                  <a:buFont typeface="Arial" charset="0"/>
                  <a:buNone/>
                </a:pPr>
                <a:r>
                  <a:rPr lang="ru-RU" sz="22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                                           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𝑑𝐹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𝐼𝑑𝑙𝐵𝑠𝑖𝑛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ru-RU" sz="36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89099" name="Содержимо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74020"/>
                <a:ext cx="9906000" cy="2663825"/>
              </a:xfrm>
              <a:prstGeom prst="rect">
                <a:avLst/>
              </a:prstGeom>
              <a:blipFill rotWithShape="1">
                <a:blip r:embed="rId4"/>
                <a:stretch>
                  <a:fillRect l="-923" t="-1831" r="-9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90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73966"/>
              </p:ext>
            </p:extLst>
          </p:nvPr>
        </p:nvGraphicFramePr>
        <p:xfrm>
          <a:off x="416496" y="4653136"/>
          <a:ext cx="2806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5" imgW="863280" imgH="241200" progId="Equation.3">
                  <p:embed/>
                </p:oleObj>
              </mc:Choice>
              <mc:Fallback>
                <p:oleObj name="Формула" r:id="rId5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4653136"/>
                        <a:ext cx="28067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0" name="TextBox 9"/>
          <p:cNvSpPr txBox="1">
            <a:spLocks noChangeArrowheads="1"/>
          </p:cNvSpPr>
          <p:nvPr/>
        </p:nvSpPr>
        <p:spPr bwMode="auto">
          <a:xfrm>
            <a:off x="1168106" y="5876938"/>
            <a:ext cx="6707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называют силой Ампера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9101" name="TextBox 8"/>
          <p:cNvSpPr txBox="1">
            <a:spLocks noChangeArrowheads="1"/>
          </p:cNvSpPr>
          <p:nvPr/>
        </p:nvSpPr>
        <p:spPr bwMode="auto">
          <a:xfrm>
            <a:off x="7367593" y="2924175"/>
            <a:ext cx="2343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Андре Мари Ампер</a:t>
            </a:r>
          </a:p>
        </p:txBody>
      </p:sp>
    </p:spTree>
    <p:extLst>
      <p:ext uri="{BB962C8B-B14F-4D97-AF65-F5344CB8AC3E}">
        <p14:creationId xmlns:p14="http://schemas.microsoft.com/office/powerpoint/2010/main" val="932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9364" y="260648"/>
            <a:ext cx="9906000" cy="6606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Причина физического явления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464" y="1052737"/>
            <a:ext cx="9273480" cy="309064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Периодически на Солнце происходит мощнейшая вспышка, и в космос выбрасывается масса частиц, мчащихся с огромной скоростью. Поэтому, как показывают наблюдения со спутников Земли, космос заполнен активной средой – плазмой. Её основные параметры на подлёте к Земле таковы: скорость частиц 400–700 км/с, их концентрация 1–10 частиц/см3, поток массы 108–1010 кг/с, мощность 1019 Вт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olyarnoe_siyanie_clip_image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89" y="4143381"/>
            <a:ext cx="2567045" cy="25117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5433" y="3652692"/>
            <a:ext cx="4875644" cy="30469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Когда солнечный ветер  достигает Земли, его частицы попадают в её магнитное поле</a:t>
            </a:r>
            <a:r>
              <a:rPr lang="ru-RU" sz="2400" b="1" dirty="0" smtClean="0">
                <a:solidFill>
                  <a:schemeClr val="bg1"/>
                </a:solidFill>
              </a:rPr>
              <a:t> .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Двигаясь вокруг - вдоль силовых линий, потоки электронов сгущаются там же, где и линии магнитного поля – в полярных областях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04" y="571480"/>
            <a:ext cx="8915400" cy="114300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Магнитное поле Земли.</a:t>
            </a:r>
            <a:endParaRPr lang="ru-RU" sz="6600" b="1" dirty="0"/>
          </a:p>
        </p:txBody>
      </p:sp>
      <p:pic>
        <p:nvPicPr>
          <p:cNvPr id="28678" name="Picture 6" descr="http://mfina.ru/wp-content/uploads/2017/03/pols-e1489226623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04" y="2143116"/>
            <a:ext cx="889998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74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488" y="1556792"/>
            <a:ext cx="5649555" cy="421484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Однако потоки электронов достигнуть поверхности Земли они всё же не могут. Ведь по мере перемещения вдоль линии поля и приближения к земной поверхности каждый электрон попадает в область всё более сильного поля, которое в итоге выталкивает электроны обратно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Поэтому</a:t>
            </a:r>
            <a:r>
              <a:rPr lang="ru-RU" sz="2400" b="1" dirty="0" smtClean="0">
                <a:solidFill>
                  <a:schemeClr val="bg1"/>
                </a:solidFill>
              </a:rPr>
              <a:t>, приблизившись к земле приблизительно до 100 км, электроны «отражаются» назад вдоль тех же самых силовых линий.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лярные сияния физ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8" y="2357430"/>
            <a:ext cx="3506926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67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520" y="62068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Радиацио́нный</a:t>
            </a:r>
            <a:r>
              <a:rPr lang="ru-RU" sz="2800" b="1" dirty="0"/>
              <a:t> </a:t>
            </a:r>
            <a:r>
              <a:rPr lang="ru-RU" sz="2800" b="1" dirty="0" err="1"/>
              <a:t>по́яс</a:t>
            </a:r>
            <a:r>
              <a:rPr lang="ru-RU" sz="2800" dirty="0"/>
              <a:t> — область </a:t>
            </a:r>
            <a:r>
              <a:rPr lang="ru-RU" sz="2800" dirty="0">
                <a:hlinkClick r:id="rId2" tooltip="Магнитосфера"/>
              </a:rPr>
              <a:t>магнитосфер</a:t>
            </a:r>
            <a:r>
              <a:rPr lang="ru-RU" sz="2800" dirty="0"/>
              <a:t> </a:t>
            </a:r>
            <a:r>
              <a:rPr lang="ru-RU" sz="2800" dirty="0">
                <a:hlinkClick r:id="rId3" tooltip="Планета"/>
              </a:rPr>
              <a:t>планет</a:t>
            </a:r>
            <a:r>
              <a:rPr lang="ru-RU" sz="2800" dirty="0"/>
              <a:t>, в которой накапливаются и удерживаются проникшие в </a:t>
            </a:r>
            <a:r>
              <a:rPr lang="ru-RU" sz="2800" dirty="0">
                <a:hlinkClick r:id="rId2" tooltip="Магнитосфера"/>
              </a:rPr>
              <a:t>магнитосферу</a:t>
            </a:r>
            <a:r>
              <a:rPr lang="ru-RU" sz="2800" dirty="0"/>
              <a:t> высокоэнергичные заряженные частицы (в основном </a:t>
            </a:r>
            <a:r>
              <a:rPr lang="ru-RU" sz="2800" dirty="0">
                <a:hlinkClick r:id="rId4" tooltip="Протон"/>
              </a:rPr>
              <a:t>протоны</a:t>
            </a:r>
            <a:r>
              <a:rPr lang="ru-RU" sz="2800" dirty="0"/>
              <a:t> и </a:t>
            </a:r>
            <a:r>
              <a:rPr lang="ru-RU" sz="2800" dirty="0">
                <a:hlinkClick r:id="rId5" tooltip="Электрон"/>
              </a:rPr>
              <a:t>электроны</a:t>
            </a:r>
            <a:r>
              <a:rPr lang="ru-RU" sz="2800" dirty="0" smtClean="0"/>
              <a:t>).</a:t>
            </a:r>
          </a:p>
          <a:p>
            <a:pPr algn="just"/>
            <a:endParaRPr lang="ru-RU" sz="2800" dirty="0"/>
          </a:p>
        </p:txBody>
      </p:sp>
      <p:pic>
        <p:nvPicPr>
          <p:cNvPr id="23554" name="Picture 2" descr="https://upload.wikimedia.org/wikipedia/commons/b/b5/Van_All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3284984"/>
            <a:ext cx="5222875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93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img-a.photosight.ru/1ec/5225724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850" y="2204864"/>
            <a:ext cx="3792167" cy="2329155"/>
          </a:xfrm>
          <a:prstGeom prst="rect">
            <a:avLst/>
          </a:prstGeom>
          <a:noFill/>
        </p:spPr>
      </p:pic>
      <p:pic>
        <p:nvPicPr>
          <p:cNvPr id="22530" name="Picture 2" descr="http://cn1.nevsedoma.com.ua/images/2011/31/4/aurora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153" y="116632"/>
            <a:ext cx="4358404" cy="22594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1" y="116632"/>
            <a:ext cx="5745088" cy="5688632"/>
          </a:xfrm>
        </p:spPr>
        <p:txBody>
          <a:bodyPr>
            <a:noAutofit/>
          </a:bodyPr>
          <a:lstStyle/>
          <a:p>
            <a:pPr algn="just"/>
            <a:r>
              <a:rPr lang="ru-RU" sz="2200" dirty="0"/>
              <a:t>При столкновении энергичных частиц </a:t>
            </a:r>
            <a:r>
              <a:rPr lang="ru-RU" sz="2200" dirty="0" smtClean="0"/>
              <a:t>плазменного </a:t>
            </a:r>
            <a:r>
              <a:rPr lang="ru-RU" sz="2200" dirty="0"/>
              <a:t>слоя с верхней </a:t>
            </a:r>
            <a:r>
              <a:rPr lang="ru-RU" sz="2200" u="sng" dirty="0">
                <a:hlinkClick r:id="rId4"/>
              </a:rPr>
              <a:t>атмосферой</a:t>
            </a:r>
            <a:r>
              <a:rPr lang="ru-RU" sz="2200" dirty="0"/>
              <a:t> </a:t>
            </a:r>
            <a:r>
              <a:rPr lang="ru-RU" sz="2200" dirty="0" smtClean="0"/>
              <a:t>происходит возбуждение атомов и молекул </a:t>
            </a:r>
            <a:r>
              <a:rPr lang="ru-RU" sz="2200" u="sng" dirty="0" smtClean="0">
                <a:hlinkClick r:id="rId5"/>
              </a:rPr>
              <a:t>газов</a:t>
            </a:r>
            <a:r>
              <a:rPr lang="ru-RU" sz="2200" dirty="0" smtClean="0"/>
              <a:t>, входящих в её состав. Излучение возбуждённых атомов в видимом диапазоне и наблюдается как полярное сияние. Полярные сияния наблюдаются преимущественно в высоких широтах обоих полушарий в овальных зонах-поясах, окружающих </a:t>
            </a:r>
            <a:r>
              <a:rPr lang="ru-RU" sz="2200" u="sng" dirty="0" smtClean="0">
                <a:hlinkClick r:id="rId6"/>
              </a:rPr>
              <a:t>магнитные полюса Земли</a:t>
            </a:r>
            <a:r>
              <a:rPr lang="ru-RU" sz="2200" dirty="0" smtClean="0"/>
              <a:t>. Поскольку магнитные полюса Земли отстоят от географических на ~12°, полярные сияния наблюдаются в широтах 67—70°, однако во времена </a:t>
            </a:r>
            <a:r>
              <a:rPr lang="ru-RU" sz="2200" u="sng" dirty="0" smtClean="0">
                <a:hlinkClick r:id="rId7"/>
              </a:rPr>
              <a:t>солнечной активности</a:t>
            </a:r>
            <a:r>
              <a:rPr lang="ru-RU" sz="2200" dirty="0" smtClean="0"/>
              <a:t> полярные сияния могут наблюдаться в более низких широтах — на 20—25° южнее или севернее границ их обычного проявления. </a:t>
            </a:r>
            <a:endParaRPr lang="ru-RU" sz="2200" dirty="0"/>
          </a:p>
          <a:p>
            <a:pPr algn="just"/>
            <a:endParaRPr lang="ru-RU" sz="22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https://pp.userapi.com/c840323/v840323798/430fd/Zm2zz9iQed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642" y="4443778"/>
            <a:ext cx="3946915" cy="2420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83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54" name="Text Box 10"/>
          <p:cNvSpPr txBox="1">
            <a:spLocks noChangeArrowheads="1"/>
          </p:cNvSpPr>
          <p:nvPr/>
        </p:nvSpPr>
        <p:spPr bwMode="auto">
          <a:xfrm>
            <a:off x="1286405" y="836615"/>
            <a:ext cx="7333191" cy="384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>
                <a:solidFill>
                  <a:schemeClr val="bg1"/>
                </a:solidFill>
                <a:latin typeface="Arial Narrow" pitchFamily="34" charset="0"/>
              </a:rPr>
              <a:t>КОНТУР С ТОКОМ В МАГНИТНОМ ПОЛЕ</a:t>
            </a:r>
          </a:p>
        </p:txBody>
      </p:sp>
      <p:grpSp>
        <p:nvGrpSpPr>
          <p:cNvPr id="620597" name="Group 53"/>
          <p:cNvGrpSpPr>
            <a:grpSpLocks/>
          </p:cNvGrpSpPr>
          <p:nvPr/>
        </p:nvGrpSpPr>
        <p:grpSpPr bwMode="auto">
          <a:xfrm>
            <a:off x="973403" y="1985964"/>
            <a:ext cx="3197093" cy="2268537"/>
            <a:chOff x="907" y="1640"/>
            <a:chExt cx="1859" cy="1429"/>
          </a:xfrm>
        </p:grpSpPr>
        <p:sp>
          <p:nvSpPr>
            <p:cNvPr id="620590" name="AutoShape 46"/>
            <p:cNvSpPr>
              <a:spLocks noChangeArrowheads="1"/>
            </p:cNvSpPr>
            <p:nvPr/>
          </p:nvSpPr>
          <p:spPr bwMode="auto">
            <a:xfrm rot="31543462">
              <a:off x="907" y="2026"/>
              <a:ext cx="1859" cy="1043"/>
            </a:xfrm>
            <a:prstGeom prst="parallelogram">
              <a:avLst>
                <a:gd name="adj" fmla="val 21463"/>
              </a:avLst>
            </a:prstGeom>
            <a:solidFill>
              <a:schemeClr val="tx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592" name="Line 48"/>
            <p:cNvSpPr>
              <a:spLocks noChangeShapeType="1"/>
            </p:cNvSpPr>
            <p:nvPr/>
          </p:nvSpPr>
          <p:spPr bwMode="auto">
            <a:xfrm>
              <a:off x="1807" y="1653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593" name="Line 49"/>
            <p:cNvSpPr>
              <a:spLocks noChangeShapeType="1"/>
            </p:cNvSpPr>
            <p:nvPr/>
          </p:nvSpPr>
          <p:spPr bwMode="auto">
            <a:xfrm>
              <a:off x="1898" y="1640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596" name="AutoShape 52"/>
            <p:cNvSpPr>
              <a:spLocks noChangeArrowheads="1"/>
            </p:cNvSpPr>
            <p:nvPr/>
          </p:nvSpPr>
          <p:spPr bwMode="auto">
            <a:xfrm rot="-1001321">
              <a:off x="1809" y="1991"/>
              <a:ext cx="86" cy="25"/>
            </a:xfrm>
            <a:prstGeom prst="parallelogram">
              <a:avLst>
                <a:gd name="adj" fmla="val 36725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0591" name="Line 47"/>
          <p:cNvSpPr>
            <a:spLocks noChangeAspect="1" noChangeShapeType="1"/>
          </p:cNvSpPr>
          <p:nvPr/>
        </p:nvSpPr>
        <p:spPr bwMode="auto">
          <a:xfrm rot="60000">
            <a:off x="2562490" y="1844675"/>
            <a:ext cx="85990" cy="280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599" name="Line 55"/>
          <p:cNvSpPr>
            <a:spLocks noChangeShapeType="1"/>
          </p:cNvSpPr>
          <p:nvPr/>
        </p:nvSpPr>
        <p:spPr bwMode="auto">
          <a:xfrm>
            <a:off x="2608925" y="3421063"/>
            <a:ext cx="2418027" cy="0"/>
          </a:xfrm>
          <a:prstGeom prst="line">
            <a:avLst/>
          </a:prstGeom>
          <a:noFill/>
          <a:ln w="44450">
            <a:solidFill>
              <a:srgbClr val="180BB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600" name="Line 56"/>
          <p:cNvSpPr>
            <a:spLocks noChangeShapeType="1"/>
          </p:cNvSpPr>
          <p:nvPr/>
        </p:nvSpPr>
        <p:spPr bwMode="auto">
          <a:xfrm>
            <a:off x="2622684" y="3413125"/>
            <a:ext cx="148246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20607" name="Object 63"/>
          <p:cNvGraphicFramePr>
            <a:graphicFrameLocks noChangeAspect="1"/>
          </p:cNvGraphicFramePr>
          <p:nvPr/>
        </p:nvGraphicFramePr>
        <p:xfrm>
          <a:off x="4523053" y="2876550"/>
          <a:ext cx="34911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Формула" r:id="rId4" imgW="190440" imgH="241200" progId="Equation.3">
                  <p:embed/>
                </p:oleObj>
              </mc:Choice>
              <mc:Fallback>
                <p:oleObj name="Формула" r:id="rId4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053" y="2876550"/>
                        <a:ext cx="34911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0" name="Object 66"/>
          <p:cNvGraphicFramePr>
            <a:graphicFrameLocks noChangeAspect="1"/>
          </p:cNvGraphicFramePr>
          <p:nvPr/>
        </p:nvGraphicFramePr>
        <p:xfrm>
          <a:off x="3742267" y="4076701"/>
          <a:ext cx="4419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Формула" r:id="rId6" imgW="241200" imgH="253800" progId="Equation.3">
                  <p:embed/>
                </p:oleObj>
              </mc:Choice>
              <mc:Fallback>
                <p:oleObj name="Формула" r:id="rId6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267" y="4076701"/>
                        <a:ext cx="4419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1" name="Object 67"/>
          <p:cNvGraphicFramePr>
            <a:graphicFrameLocks noChangeAspect="1"/>
          </p:cNvGraphicFramePr>
          <p:nvPr/>
        </p:nvGraphicFramePr>
        <p:xfrm>
          <a:off x="818622" y="2955926"/>
          <a:ext cx="278606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Формула" r:id="rId8" imgW="152280" imgH="190440" progId="Equation.3">
                  <p:embed/>
                </p:oleObj>
              </mc:Choice>
              <mc:Fallback>
                <p:oleObj name="Формула" r:id="rId8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22" y="2955926"/>
                        <a:ext cx="278606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2" name="Object 68"/>
          <p:cNvGraphicFramePr>
            <a:graphicFrameLocks noChangeAspect="1"/>
          </p:cNvGraphicFramePr>
          <p:nvPr/>
        </p:nvGraphicFramePr>
        <p:xfrm>
          <a:off x="4041511" y="2425701"/>
          <a:ext cx="278606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Формула" r:id="rId10" imgW="152280" imgH="190440" progId="Equation.3">
                  <p:embed/>
                </p:oleObj>
              </mc:Choice>
              <mc:Fallback>
                <p:oleObj name="Формула" r:id="rId10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511" y="2425701"/>
                        <a:ext cx="278606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6" name="Object 72"/>
          <p:cNvGraphicFramePr>
            <a:graphicFrameLocks noChangeAspect="1"/>
          </p:cNvGraphicFramePr>
          <p:nvPr/>
        </p:nvGraphicFramePr>
        <p:xfrm>
          <a:off x="2727590" y="4235450"/>
          <a:ext cx="278606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Формула" r:id="rId11" imgW="152280" imgH="164880" progId="Equation.3">
                  <p:embed/>
                </p:oleObj>
              </mc:Choice>
              <mc:Fallback>
                <p:oleObj name="Формула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90" y="4235450"/>
                        <a:ext cx="278606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7" name="Object 73"/>
          <p:cNvGraphicFramePr>
            <a:graphicFrameLocks noChangeAspect="1"/>
          </p:cNvGraphicFramePr>
          <p:nvPr/>
        </p:nvGraphicFramePr>
        <p:xfrm>
          <a:off x="2094707" y="2354263"/>
          <a:ext cx="278606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Формула" r:id="rId13" imgW="152280" imgH="164880" progId="Equation.3">
                  <p:embed/>
                </p:oleObj>
              </mc:Choice>
              <mc:Fallback>
                <p:oleObj name="Формула" r:id="rId1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707" y="2354263"/>
                        <a:ext cx="278606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8" name="Object 74"/>
          <p:cNvGraphicFramePr>
            <a:graphicFrameLocks noChangeAspect="1"/>
          </p:cNvGraphicFramePr>
          <p:nvPr/>
        </p:nvGraphicFramePr>
        <p:xfrm>
          <a:off x="3976158" y="3044825"/>
          <a:ext cx="254529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Формула" r:id="rId14" imgW="139680" imgH="203040" progId="Equation.3">
                  <p:embed/>
                </p:oleObj>
              </mc:Choice>
              <mc:Fallback>
                <p:oleObj name="Формула" r:id="rId14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158" y="3044825"/>
                        <a:ext cx="254529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19" name="Object 75"/>
          <p:cNvGraphicFramePr>
            <a:graphicFrameLocks noChangeAspect="1"/>
          </p:cNvGraphicFramePr>
          <p:nvPr/>
        </p:nvGraphicFramePr>
        <p:xfrm>
          <a:off x="913210" y="3981450"/>
          <a:ext cx="254529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Формула" r:id="rId16" imgW="139680" imgH="203040" progId="Equation.3">
                  <p:embed/>
                </p:oleObj>
              </mc:Choice>
              <mc:Fallback>
                <p:oleObj name="Формула" r:id="rId1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210" y="3981450"/>
                        <a:ext cx="254529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24" name="Text Box 80"/>
          <p:cNvSpPr txBox="1">
            <a:spLocks noChangeArrowheads="1"/>
          </p:cNvSpPr>
          <p:nvPr/>
        </p:nvSpPr>
        <p:spPr bwMode="auto">
          <a:xfrm>
            <a:off x="5241032" y="1657634"/>
            <a:ext cx="4368271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Рамка со сторонами </a:t>
            </a:r>
            <a:r>
              <a:rPr lang="ru-RU" sz="2400" b="1" i="1" dirty="0">
                <a:solidFill>
                  <a:schemeClr val="bg1"/>
                </a:solidFill>
              </a:rPr>
              <a:t>а</a:t>
            </a:r>
            <a:r>
              <a:rPr lang="ru-RU" sz="2400" dirty="0">
                <a:solidFill>
                  <a:schemeClr val="bg1"/>
                </a:solidFill>
              </a:rPr>
              <a:t> и </a:t>
            </a:r>
            <a:r>
              <a:rPr lang="en-US" sz="2400" b="1" i="1" dirty="0">
                <a:solidFill>
                  <a:schemeClr val="bg1"/>
                </a:solidFill>
              </a:rPr>
              <a:t>b</a:t>
            </a:r>
            <a:r>
              <a:rPr lang="ru-RU" sz="2400" dirty="0">
                <a:solidFill>
                  <a:schemeClr val="bg1"/>
                </a:solidFill>
              </a:rPr>
              <a:t> имеет возможность вращаться вокруг оси, проходящей через середины ее сторон длиной </a:t>
            </a:r>
            <a:r>
              <a:rPr lang="ru-RU" sz="2400" b="1" i="1" dirty="0">
                <a:solidFill>
                  <a:schemeClr val="bg1"/>
                </a:solidFill>
              </a:rPr>
              <a:t>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20625" name="Text Box 81"/>
          <p:cNvSpPr txBox="1">
            <a:spLocks noChangeArrowheads="1"/>
          </p:cNvSpPr>
          <p:nvPr/>
        </p:nvSpPr>
        <p:spPr bwMode="auto">
          <a:xfrm>
            <a:off x="4953000" y="3933056"/>
            <a:ext cx="4524771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Поместим рамку под некоторым углом по отношению к линиям индукции магнитного поля. </a:t>
            </a:r>
          </a:p>
        </p:txBody>
      </p:sp>
      <p:sp>
        <p:nvSpPr>
          <p:cNvPr id="620627" name="Text Box 83"/>
          <p:cNvSpPr txBox="1">
            <a:spLocks noChangeArrowheads="1"/>
          </p:cNvSpPr>
          <p:nvPr/>
        </p:nvSpPr>
        <p:spPr bwMode="auto">
          <a:xfrm>
            <a:off x="493581" y="5307014"/>
            <a:ext cx="8580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Рассмотрим действие сил Ампера на каждую из сторон рамки. </a:t>
            </a:r>
          </a:p>
        </p:txBody>
      </p:sp>
      <p:sp>
        <p:nvSpPr>
          <p:cNvPr id="620604" name="Line 60"/>
          <p:cNvSpPr>
            <a:spLocks noChangeShapeType="1"/>
          </p:cNvSpPr>
          <p:nvPr/>
        </p:nvSpPr>
        <p:spPr bwMode="auto">
          <a:xfrm>
            <a:off x="1181497" y="3027363"/>
            <a:ext cx="0" cy="215900"/>
          </a:xfrm>
          <a:prstGeom prst="line">
            <a:avLst/>
          </a:prstGeom>
          <a:noFill/>
          <a:ln w="38100">
            <a:solidFill>
              <a:srgbClr val="FD051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605" name="Line 61"/>
          <p:cNvSpPr>
            <a:spLocks noChangeShapeType="1"/>
          </p:cNvSpPr>
          <p:nvPr/>
        </p:nvSpPr>
        <p:spPr bwMode="auto">
          <a:xfrm rot="10800000">
            <a:off x="3912527" y="2519363"/>
            <a:ext cx="0" cy="215900"/>
          </a:xfrm>
          <a:prstGeom prst="line">
            <a:avLst/>
          </a:prstGeom>
          <a:noFill/>
          <a:ln w="38100">
            <a:solidFill>
              <a:srgbClr val="FD051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8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4" name="Group 34"/>
          <p:cNvGrpSpPr>
            <a:grpSpLocks/>
          </p:cNvGrpSpPr>
          <p:nvPr/>
        </p:nvGrpSpPr>
        <p:grpSpPr bwMode="auto">
          <a:xfrm>
            <a:off x="400712" y="1560513"/>
            <a:ext cx="4562607" cy="2806700"/>
            <a:chOff x="227" y="981"/>
            <a:chExt cx="2653" cy="1768"/>
          </a:xfrm>
        </p:grpSpPr>
        <p:grpSp>
          <p:nvGrpSpPr>
            <p:cNvPr id="696325" name="Group 5"/>
            <p:cNvGrpSpPr>
              <a:grpSpLocks/>
            </p:cNvGrpSpPr>
            <p:nvPr/>
          </p:nvGrpSpPr>
          <p:grpSpPr bwMode="auto">
            <a:xfrm>
              <a:off x="317" y="1070"/>
              <a:ext cx="1859" cy="1429"/>
              <a:chOff x="907" y="1640"/>
              <a:chExt cx="1859" cy="1429"/>
            </a:xfrm>
          </p:grpSpPr>
          <p:sp>
            <p:nvSpPr>
              <p:cNvPr id="696326" name="AutoShape 6"/>
              <p:cNvSpPr>
                <a:spLocks noChangeArrowheads="1"/>
              </p:cNvSpPr>
              <p:nvPr/>
            </p:nvSpPr>
            <p:spPr bwMode="auto">
              <a:xfrm rot="31543462">
                <a:off x="907" y="2026"/>
                <a:ext cx="1859" cy="1043"/>
              </a:xfrm>
              <a:prstGeom prst="parallelogram">
                <a:avLst>
                  <a:gd name="adj" fmla="val 21463"/>
                </a:avLst>
              </a:prstGeom>
              <a:solidFill>
                <a:schemeClr val="tx2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327" name="Line 7"/>
              <p:cNvSpPr>
                <a:spLocks noChangeShapeType="1"/>
              </p:cNvSpPr>
              <p:nvPr/>
            </p:nvSpPr>
            <p:spPr bwMode="auto">
              <a:xfrm>
                <a:off x="1807" y="1653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328" name="Line 8"/>
              <p:cNvSpPr>
                <a:spLocks noChangeShapeType="1"/>
              </p:cNvSpPr>
              <p:nvPr/>
            </p:nvSpPr>
            <p:spPr bwMode="auto">
              <a:xfrm>
                <a:off x="1898" y="1640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329" name="AutoShape 9"/>
              <p:cNvSpPr>
                <a:spLocks noChangeArrowheads="1"/>
              </p:cNvSpPr>
              <p:nvPr/>
            </p:nvSpPr>
            <p:spPr bwMode="auto">
              <a:xfrm rot="-1001321">
                <a:off x="1809" y="1991"/>
                <a:ext cx="86" cy="25"/>
              </a:xfrm>
              <a:prstGeom prst="parallelogram">
                <a:avLst>
                  <a:gd name="adj" fmla="val 36725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330" name="Line 10"/>
            <p:cNvSpPr>
              <a:spLocks noChangeAspect="1" noChangeShapeType="1"/>
            </p:cNvSpPr>
            <p:nvPr/>
          </p:nvSpPr>
          <p:spPr bwMode="auto">
            <a:xfrm rot="60000">
              <a:off x="1244" y="981"/>
              <a:ext cx="50" cy="1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32" name="Line 12"/>
            <p:cNvSpPr>
              <a:spLocks noChangeShapeType="1"/>
            </p:cNvSpPr>
            <p:nvPr/>
          </p:nvSpPr>
          <p:spPr bwMode="auto">
            <a:xfrm>
              <a:off x="1268" y="1974"/>
              <a:ext cx="1406" cy="0"/>
            </a:xfrm>
            <a:prstGeom prst="line">
              <a:avLst/>
            </a:prstGeom>
            <a:noFill/>
            <a:ln w="44450">
              <a:solidFill>
                <a:srgbClr val="180BB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33" name="Line 13"/>
            <p:cNvSpPr>
              <a:spLocks noChangeShapeType="1"/>
            </p:cNvSpPr>
            <p:nvPr/>
          </p:nvSpPr>
          <p:spPr bwMode="auto">
            <a:xfrm>
              <a:off x="1276" y="1969"/>
              <a:ext cx="862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36" name="Line 16"/>
            <p:cNvSpPr>
              <a:spLocks noChangeShapeType="1"/>
            </p:cNvSpPr>
            <p:nvPr/>
          </p:nvSpPr>
          <p:spPr bwMode="auto">
            <a:xfrm>
              <a:off x="438" y="1726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37" name="Line 17"/>
            <p:cNvSpPr>
              <a:spLocks noChangeShapeType="1"/>
            </p:cNvSpPr>
            <p:nvPr/>
          </p:nvSpPr>
          <p:spPr bwMode="auto">
            <a:xfrm rot="10800000">
              <a:off x="2026" y="1406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96339" name="Object 19"/>
            <p:cNvGraphicFramePr>
              <a:graphicFrameLocks noChangeAspect="1"/>
            </p:cNvGraphicFramePr>
            <p:nvPr/>
          </p:nvGraphicFramePr>
          <p:xfrm>
            <a:off x="2677" y="1816"/>
            <a:ext cx="20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4" name="Формула" r:id="rId4" imgW="190440" imgH="241200" progId="Equation.3">
                    <p:embed/>
                  </p:oleObj>
                </mc:Choice>
                <mc:Fallback>
                  <p:oleObj name="Формула" r:id="rId4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7" y="1816"/>
                          <a:ext cx="20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2" name="Object 22"/>
            <p:cNvGraphicFramePr>
              <a:graphicFrameLocks noChangeAspect="1"/>
            </p:cNvGraphicFramePr>
            <p:nvPr/>
          </p:nvGraphicFramePr>
          <p:xfrm>
            <a:off x="2109" y="2323"/>
            <a:ext cx="257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5" name="Формула" r:id="rId6" imgW="241200" imgH="253800" progId="Equation.3">
                    <p:embed/>
                  </p:oleObj>
                </mc:Choice>
                <mc:Fallback>
                  <p:oleObj name="Формула" r:id="rId6" imgW="241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323"/>
                          <a:ext cx="257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3" name="Object 23"/>
            <p:cNvGraphicFramePr>
              <a:graphicFrameLocks noChangeAspect="1"/>
            </p:cNvGraphicFramePr>
            <p:nvPr/>
          </p:nvGraphicFramePr>
          <p:xfrm>
            <a:off x="227" y="1681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6" name="Формула" r:id="rId8" imgW="152280" imgH="190440" progId="Equation.3">
                    <p:embed/>
                  </p:oleObj>
                </mc:Choice>
                <mc:Fallback>
                  <p:oleObj name="Формула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1681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4" name="Object 24"/>
            <p:cNvGraphicFramePr>
              <a:graphicFrameLocks noChangeAspect="1"/>
            </p:cNvGraphicFramePr>
            <p:nvPr/>
          </p:nvGraphicFramePr>
          <p:xfrm>
            <a:off x="2101" y="1347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7" name="Формула" r:id="rId10" imgW="152280" imgH="190440" progId="Equation.3">
                    <p:embed/>
                  </p:oleObj>
                </mc:Choice>
                <mc:Fallback>
                  <p:oleObj name="Формула" r:id="rId10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1" y="1347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8" name="Object 28"/>
            <p:cNvGraphicFramePr>
              <a:graphicFrameLocks noChangeAspect="1"/>
            </p:cNvGraphicFramePr>
            <p:nvPr/>
          </p:nvGraphicFramePr>
          <p:xfrm>
            <a:off x="1337" y="2487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8" name="Формула" r:id="rId11" imgW="152280" imgH="164880" progId="Equation.3">
                    <p:embed/>
                  </p:oleObj>
                </mc:Choice>
                <mc:Fallback>
                  <p:oleObj name="Формула" r:id="rId1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2487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49" name="Object 29"/>
            <p:cNvGraphicFramePr>
              <a:graphicFrameLocks noChangeAspect="1"/>
            </p:cNvGraphicFramePr>
            <p:nvPr/>
          </p:nvGraphicFramePr>
          <p:xfrm>
            <a:off x="969" y="1302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9" name="Формула" r:id="rId13" imgW="152280" imgH="164880" progId="Equation.3">
                    <p:embed/>
                  </p:oleObj>
                </mc:Choice>
                <mc:Fallback>
                  <p:oleObj name="Формула" r:id="rId1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" y="1302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50" name="Object 30"/>
            <p:cNvGraphicFramePr>
              <a:graphicFrameLocks noChangeAspect="1"/>
            </p:cNvGraphicFramePr>
            <p:nvPr/>
          </p:nvGraphicFramePr>
          <p:xfrm>
            <a:off x="2063" y="1737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0" name="Формула" r:id="rId14" imgW="139680" imgH="203040" progId="Equation.3">
                    <p:embed/>
                  </p:oleObj>
                </mc:Choice>
                <mc:Fallback>
                  <p:oleObj name="Формула" r:id="rId14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" y="1737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51" name="Object 31"/>
            <p:cNvGraphicFramePr>
              <a:graphicFrameLocks noChangeAspect="1"/>
            </p:cNvGraphicFramePr>
            <p:nvPr/>
          </p:nvGraphicFramePr>
          <p:xfrm>
            <a:off x="282" y="2327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1" name="Формула" r:id="rId16" imgW="139680" imgH="203040" progId="Equation.3">
                    <p:embed/>
                  </p:oleObj>
                </mc:Choice>
                <mc:Fallback>
                  <p:oleObj name="Формула" r:id="rId16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" y="2327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331" name="Line 11"/>
          <p:cNvSpPr>
            <a:spLocks noChangeShapeType="1"/>
          </p:cNvSpPr>
          <p:nvPr/>
        </p:nvSpPr>
        <p:spPr bwMode="auto">
          <a:xfrm rot="60000" flipV="1">
            <a:off x="777346" y="2811463"/>
            <a:ext cx="2727590" cy="6524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34" name="Line 14"/>
          <p:cNvSpPr>
            <a:spLocks noChangeShapeType="1"/>
          </p:cNvSpPr>
          <p:nvPr/>
        </p:nvSpPr>
        <p:spPr bwMode="auto">
          <a:xfrm>
            <a:off x="2923647" y="2562225"/>
            <a:ext cx="574410" cy="261938"/>
          </a:xfrm>
          <a:prstGeom prst="line">
            <a:avLst/>
          </a:prstGeom>
          <a:noFill/>
          <a:ln w="47625">
            <a:solidFill>
              <a:srgbClr val="33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35" name="Line 15"/>
          <p:cNvSpPr>
            <a:spLocks noChangeShapeType="1"/>
          </p:cNvSpPr>
          <p:nvPr/>
        </p:nvSpPr>
        <p:spPr bwMode="auto">
          <a:xfrm>
            <a:off x="791105" y="3443289"/>
            <a:ext cx="574410" cy="261937"/>
          </a:xfrm>
          <a:prstGeom prst="line">
            <a:avLst/>
          </a:prstGeom>
          <a:noFill/>
          <a:ln w="4762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96340" name="Object 20"/>
          <p:cNvGraphicFramePr>
            <a:graphicFrameLocks noChangeAspect="1"/>
          </p:cNvGraphicFramePr>
          <p:nvPr/>
        </p:nvGraphicFramePr>
        <p:xfrm>
          <a:off x="1350037" y="3473450"/>
          <a:ext cx="3714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Формула" r:id="rId17" imgW="203040" imgH="241200" progId="Equation.3">
                  <p:embed/>
                </p:oleObj>
              </mc:Choice>
              <mc:Fallback>
                <p:oleObj name="Формула" r:id="rId17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037" y="3473450"/>
                        <a:ext cx="3714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1" name="Object 21"/>
          <p:cNvGraphicFramePr>
            <a:graphicFrameLocks noChangeAspect="1"/>
          </p:cNvGraphicFramePr>
          <p:nvPr/>
        </p:nvGraphicFramePr>
        <p:xfrm>
          <a:off x="2612364" y="2332039"/>
          <a:ext cx="3714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Формула" r:id="rId19" imgW="203040" imgH="241200" progId="Equation.3">
                  <p:embed/>
                </p:oleObj>
              </mc:Choice>
              <mc:Fallback>
                <p:oleObj name="Формула" r:id="rId19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364" y="2332039"/>
                        <a:ext cx="3714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6" name="Text Box 36"/>
          <p:cNvSpPr txBox="1">
            <a:spLocks noChangeArrowheads="1"/>
          </p:cNvSpPr>
          <p:nvPr/>
        </p:nvSpPr>
        <p:spPr bwMode="auto">
          <a:xfrm>
            <a:off x="4330437" y="922878"/>
            <a:ext cx="5147336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Силы  Ампера, действующие на стороны  </a:t>
            </a:r>
            <a:r>
              <a:rPr lang="en-US" sz="2400" b="1" i="1" dirty="0">
                <a:solidFill>
                  <a:schemeClr val="bg1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ru-RU" sz="2400" dirty="0">
                <a:solidFill>
                  <a:schemeClr val="bg1"/>
                </a:solidFill>
              </a:rPr>
              <a:t>контура, направлены в противоположные стороны вдоль оси контура. </a:t>
            </a:r>
          </a:p>
        </p:txBody>
      </p:sp>
      <p:sp>
        <p:nvSpPr>
          <p:cNvPr id="696357" name="Text Box 37"/>
          <p:cNvSpPr txBox="1">
            <a:spLocks noChangeArrowheads="1"/>
          </p:cNvSpPr>
          <p:nvPr/>
        </p:nvSpPr>
        <p:spPr bwMode="auto">
          <a:xfrm>
            <a:off x="4608861" y="3348652"/>
            <a:ext cx="499255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Действие этих сил приводит к деформации (сжатию или растяжению) контура. </a:t>
            </a:r>
          </a:p>
        </p:txBody>
      </p:sp>
      <p:grpSp>
        <p:nvGrpSpPr>
          <p:cNvPr id="696378" name="Group 58"/>
          <p:cNvGrpSpPr>
            <a:grpSpLocks/>
          </p:cNvGrpSpPr>
          <p:nvPr/>
        </p:nvGrpSpPr>
        <p:grpSpPr bwMode="auto">
          <a:xfrm>
            <a:off x="531416" y="4797430"/>
            <a:ext cx="9126934" cy="830263"/>
            <a:chOff x="309" y="3022"/>
            <a:chExt cx="5307" cy="523"/>
          </a:xfrm>
        </p:grpSpPr>
        <p:sp>
          <p:nvSpPr>
            <p:cNvPr id="696358" name="Text Box 38"/>
            <p:cNvSpPr txBox="1">
              <a:spLocks noChangeArrowheads="1"/>
            </p:cNvSpPr>
            <p:nvPr/>
          </p:nvSpPr>
          <p:spPr bwMode="auto">
            <a:xfrm>
              <a:off x="309" y="3022"/>
              <a:ext cx="530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Силы Ампера , действующие на стороны  </a:t>
              </a:r>
              <a:r>
                <a:rPr lang="en-US" sz="2400" b="1" i="1" dirty="0">
                  <a:solidFill>
                    <a:schemeClr val="bg1"/>
                  </a:solidFill>
                </a:rPr>
                <a:t>b</a:t>
              </a:r>
              <a:r>
                <a:rPr lang="ru-RU" sz="2400" dirty="0">
                  <a:solidFill>
                    <a:schemeClr val="bg1"/>
                  </a:solidFill>
                </a:rPr>
                <a:t>  контура, </a:t>
              </a:r>
              <a:r>
                <a:rPr lang="en-US" sz="2400" dirty="0">
                  <a:solidFill>
                    <a:schemeClr val="bg1"/>
                  </a:solidFill>
                </a:rPr>
                <a:t>     </a:t>
              </a:r>
              <a:r>
                <a:rPr lang="ru-RU" sz="2400" dirty="0">
                  <a:solidFill>
                    <a:schemeClr val="bg1"/>
                  </a:solidFill>
                </a:rPr>
                <a:t> плоскости, в которой лежат векторы  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</a:rPr>
                <a:t>   и  </a:t>
              </a:r>
              <a:r>
                <a:rPr lang="en-US" sz="2400" dirty="0">
                  <a:solidFill>
                    <a:schemeClr val="bg1"/>
                  </a:solidFill>
                </a:rPr>
                <a:t>   </a:t>
              </a:r>
              <a:r>
                <a:rPr lang="ru-RU" sz="2400" dirty="0">
                  <a:solidFill>
                    <a:schemeClr val="bg1"/>
                  </a:solidFill>
                </a:rPr>
                <a:t>.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69635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7658014"/>
                </p:ext>
              </p:extLst>
            </p:nvPr>
          </p:nvGraphicFramePr>
          <p:xfrm>
            <a:off x="4387" y="3022"/>
            <a:ext cx="225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4" name="Формула" r:id="rId20" imgW="177480" imgH="190440" progId="Equation.3">
                    <p:embed/>
                  </p:oleObj>
                </mc:Choice>
                <mc:Fallback>
                  <p:oleObj name="Формула" r:id="rId20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" y="3022"/>
                          <a:ext cx="225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60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9803448"/>
                </p:ext>
              </p:extLst>
            </p:nvPr>
          </p:nvGraphicFramePr>
          <p:xfrm>
            <a:off x="2642" y="3249"/>
            <a:ext cx="193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5" name="Формула" r:id="rId22" imgW="190417" imgH="241195" progId="Equation.3">
                    <p:embed/>
                  </p:oleObj>
                </mc:Choice>
                <mc:Fallback>
                  <p:oleObj name="Формула" r:id="rId22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2" y="3249"/>
                          <a:ext cx="193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62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975588"/>
                </p:ext>
              </p:extLst>
            </p:nvPr>
          </p:nvGraphicFramePr>
          <p:xfrm>
            <a:off x="2277" y="3249"/>
            <a:ext cx="234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6" name="Формула" r:id="rId24" imgW="241195" imgH="253890" progId="Equation.3">
                    <p:embed/>
                  </p:oleObj>
                </mc:Choice>
                <mc:Fallback>
                  <p:oleObj name="Формула" r:id="rId24" imgW="241195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7" y="3249"/>
                          <a:ext cx="234" cy="2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365" name="Line 45"/>
          <p:cNvSpPr>
            <a:spLocks noChangeShapeType="1"/>
          </p:cNvSpPr>
          <p:nvPr/>
        </p:nvSpPr>
        <p:spPr bwMode="auto">
          <a:xfrm>
            <a:off x="2221971" y="4221163"/>
            <a:ext cx="0" cy="576262"/>
          </a:xfrm>
          <a:prstGeom prst="line">
            <a:avLst/>
          </a:prstGeom>
          <a:noFill/>
          <a:ln w="57150">
            <a:solidFill>
              <a:srgbClr val="36871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66" name="Line 46"/>
          <p:cNvSpPr>
            <a:spLocks noChangeShapeType="1"/>
          </p:cNvSpPr>
          <p:nvPr/>
        </p:nvSpPr>
        <p:spPr bwMode="auto">
          <a:xfrm flipV="1">
            <a:off x="818621" y="4221164"/>
            <a:ext cx="1403350" cy="714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67" name="Line 47"/>
          <p:cNvSpPr>
            <a:spLocks noChangeShapeType="1"/>
          </p:cNvSpPr>
          <p:nvPr/>
        </p:nvSpPr>
        <p:spPr bwMode="auto">
          <a:xfrm flipH="1">
            <a:off x="2221971" y="3644901"/>
            <a:ext cx="1327679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68" name="Line 48"/>
          <p:cNvSpPr>
            <a:spLocks noChangeShapeType="1"/>
          </p:cNvSpPr>
          <p:nvPr/>
        </p:nvSpPr>
        <p:spPr bwMode="auto">
          <a:xfrm flipV="1">
            <a:off x="818621" y="3657600"/>
            <a:ext cx="2731029" cy="647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1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434" name="Group 66"/>
          <p:cNvGrpSpPr>
            <a:grpSpLocks/>
          </p:cNvGrpSpPr>
          <p:nvPr/>
        </p:nvGrpSpPr>
        <p:grpSpPr bwMode="auto">
          <a:xfrm>
            <a:off x="313002" y="2998788"/>
            <a:ext cx="4562608" cy="2806700"/>
            <a:chOff x="182" y="1889"/>
            <a:chExt cx="2653" cy="1768"/>
          </a:xfrm>
        </p:grpSpPr>
        <p:grpSp>
          <p:nvGrpSpPr>
            <p:cNvPr id="698370" name="Group 2"/>
            <p:cNvGrpSpPr>
              <a:grpSpLocks/>
            </p:cNvGrpSpPr>
            <p:nvPr/>
          </p:nvGrpSpPr>
          <p:grpSpPr bwMode="auto">
            <a:xfrm>
              <a:off x="182" y="1889"/>
              <a:ext cx="2653" cy="1768"/>
              <a:chOff x="227" y="981"/>
              <a:chExt cx="2653" cy="1768"/>
            </a:xfrm>
          </p:grpSpPr>
          <p:grpSp>
            <p:nvGrpSpPr>
              <p:cNvPr id="698371" name="Group 3"/>
              <p:cNvGrpSpPr>
                <a:grpSpLocks/>
              </p:cNvGrpSpPr>
              <p:nvPr/>
            </p:nvGrpSpPr>
            <p:grpSpPr bwMode="auto">
              <a:xfrm>
                <a:off x="317" y="1070"/>
                <a:ext cx="1859" cy="1429"/>
                <a:chOff x="907" y="1640"/>
                <a:chExt cx="1859" cy="1429"/>
              </a:xfrm>
            </p:grpSpPr>
            <p:sp>
              <p:nvSpPr>
                <p:cNvPr id="698372" name="AutoShape 4"/>
                <p:cNvSpPr>
                  <a:spLocks noChangeArrowheads="1"/>
                </p:cNvSpPr>
                <p:nvPr/>
              </p:nvSpPr>
              <p:spPr bwMode="auto">
                <a:xfrm rot="31543462">
                  <a:off x="907" y="2026"/>
                  <a:ext cx="1859" cy="1043"/>
                </a:xfrm>
                <a:prstGeom prst="parallelogram">
                  <a:avLst>
                    <a:gd name="adj" fmla="val 21463"/>
                  </a:avLst>
                </a:prstGeom>
                <a:solidFill>
                  <a:schemeClr val="tx2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8373" name="Line 5"/>
                <p:cNvSpPr>
                  <a:spLocks noChangeShapeType="1"/>
                </p:cNvSpPr>
                <p:nvPr/>
              </p:nvSpPr>
              <p:spPr bwMode="auto">
                <a:xfrm>
                  <a:off x="1807" y="1653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8374" name="Line 6"/>
                <p:cNvSpPr>
                  <a:spLocks noChangeShapeType="1"/>
                </p:cNvSpPr>
                <p:nvPr/>
              </p:nvSpPr>
              <p:spPr bwMode="auto">
                <a:xfrm>
                  <a:off x="1898" y="1640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8375" name="AutoShape 7"/>
                <p:cNvSpPr>
                  <a:spLocks noChangeArrowheads="1"/>
                </p:cNvSpPr>
                <p:nvPr/>
              </p:nvSpPr>
              <p:spPr bwMode="auto">
                <a:xfrm rot="-1001321">
                  <a:off x="1809" y="1991"/>
                  <a:ext cx="86" cy="25"/>
                </a:xfrm>
                <a:prstGeom prst="parallelogram">
                  <a:avLst>
                    <a:gd name="adj" fmla="val 36725"/>
                  </a:avLst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98376" name="Line 8"/>
              <p:cNvSpPr>
                <a:spLocks noChangeAspect="1" noChangeShapeType="1"/>
              </p:cNvSpPr>
              <p:nvPr/>
            </p:nvSpPr>
            <p:spPr bwMode="auto">
              <a:xfrm rot="60000">
                <a:off x="1244" y="981"/>
                <a:ext cx="50" cy="1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377" name="Line 9"/>
              <p:cNvSpPr>
                <a:spLocks noChangeShapeType="1"/>
              </p:cNvSpPr>
              <p:nvPr/>
            </p:nvSpPr>
            <p:spPr bwMode="auto">
              <a:xfrm>
                <a:off x="1268" y="1974"/>
                <a:ext cx="1406" cy="0"/>
              </a:xfrm>
              <a:prstGeom prst="line">
                <a:avLst/>
              </a:prstGeom>
              <a:noFill/>
              <a:ln w="44450">
                <a:solidFill>
                  <a:srgbClr val="180BBF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378" name="Line 10"/>
              <p:cNvSpPr>
                <a:spLocks noChangeShapeType="1"/>
              </p:cNvSpPr>
              <p:nvPr/>
            </p:nvSpPr>
            <p:spPr bwMode="auto">
              <a:xfrm>
                <a:off x="1276" y="1969"/>
                <a:ext cx="86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379" name="Line 11"/>
              <p:cNvSpPr>
                <a:spLocks noChangeShapeType="1"/>
              </p:cNvSpPr>
              <p:nvPr/>
            </p:nvSpPr>
            <p:spPr bwMode="auto">
              <a:xfrm>
                <a:off x="438" y="1726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380" name="Line 12"/>
              <p:cNvSpPr>
                <a:spLocks noChangeShapeType="1"/>
              </p:cNvSpPr>
              <p:nvPr/>
            </p:nvSpPr>
            <p:spPr bwMode="auto">
              <a:xfrm rot="10800000">
                <a:off x="2026" y="1406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698381" name="Object 13"/>
              <p:cNvGraphicFramePr>
                <a:graphicFrameLocks noChangeAspect="1"/>
              </p:cNvGraphicFramePr>
              <p:nvPr/>
            </p:nvGraphicFramePr>
            <p:xfrm>
              <a:off x="2677" y="1816"/>
              <a:ext cx="203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0" name="Формула" r:id="rId4" imgW="190440" imgH="241200" progId="Equation.3">
                      <p:embed/>
                    </p:oleObj>
                  </mc:Choice>
                  <mc:Fallback>
                    <p:oleObj name="Формула" r:id="rId4" imgW="1904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7" y="1816"/>
                            <a:ext cx="203" cy="2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2" name="Object 14"/>
              <p:cNvGraphicFramePr>
                <a:graphicFrameLocks noChangeAspect="1"/>
              </p:cNvGraphicFramePr>
              <p:nvPr/>
            </p:nvGraphicFramePr>
            <p:xfrm>
              <a:off x="2109" y="2322"/>
              <a:ext cx="257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1" name="Формула" r:id="rId6" imgW="241200" imgH="253800" progId="Equation.3">
                      <p:embed/>
                    </p:oleObj>
                  </mc:Choice>
                  <mc:Fallback>
                    <p:oleObj name="Формула" r:id="rId6" imgW="24120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" y="2322"/>
                            <a:ext cx="257" cy="2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3" name="Object 15"/>
              <p:cNvGraphicFramePr>
                <a:graphicFrameLocks noChangeAspect="1"/>
              </p:cNvGraphicFramePr>
              <p:nvPr/>
            </p:nvGraphicFramePr>
            <p:xfrm>
              <a:off x="227" y="1681"/>
              <a:ext cx="16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2" name="Формула" r:id="rId8" imgW="152280" imgH="190440" progId="Equation.3">
                      <p:embed/>
                    </p:oleObj>
                  </mc:Choice>
                  <mc:Fallback>
                    <p:oleObj name="Формула" r:id="rId8" imgW="1522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" y="1681"/>
                            <a:ext cx="16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4" name="Object 16"/>
              <p:cNvGraphicFramePr>
                <a:graphicFrameLocks noChangeAspect="1"/>
              </p:cNvGraphicFramePr>
              <p:nvPr/>
            </p:nvGraphicFramePr>
            <p:xfrm>
              <a:off x="2101" y="1347"/>
              <a:ext cx="162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3" name="Формула" r:id="rId10" imgW="152280" imgH="190440" progId="Equation.3">
                      <p:embed/>
                    </p:oleObj>
                  </mc:Choice>
                  <mc:Fallback>
                    <p:oleObj name="Формула" r:id="rId10" imgW="1522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1" y="1347"/>
                            <a:ext cx="162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5" name="Object 17"/>
              <p:cNvGraphicFramePr>
                <a:graphicFrameLocks noChangeAspect="1"/>
              </p:cNvGraphicFramePr>
              <p:nvPr/>
            </p:nvGraphicFramePr>
            <p:xfrm>
              <a:off x="1337" y="2487"/>
              <a:ext cx="162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4" name="Формула" r:id="rId11" imgW="152280" imgH="164880" progId="Equation.3">
                      <p:embed/>
                    </p:oleObj>
                  </mc:Choice>
                  <mc:Fallback>
                    <p:oleObj name="Формула" r:id="rId11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7" y="2487"/>
                            <a:ext cx="162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6" name="Object 18"/>
              <p:cNvGraphicFramePr>
                <a:graphicFrameLocks noChangeAspect="1"/>
              </p:cNvGraphicFramePr>
              <p:nvPr/>
            </p:nvGraphicFramePr>
            <p:xfrm>
              <a:off x="969" y="1302"/>
              <a:ext cx="162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5" name="Формула" r:id="rId13" imgW="152280" imgH="164880" progId="Equation.3">
                      <p:embed/>
                    </p:oleObj>
                  </mc:Choice>
                  <mc:Fallback>
                    <p:oleObj name="Формула" r:id="rId13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9" y="1302"/>
                            <a:ext cx="162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7" name="Object 19"/>
              <p:cNvGraphicFramePr>
                <a:graphicFrameLocks noChangeAspect="1"/>
              </p:cNvGraphicFramePr>
              <p:nvPr/>
            </p:nvGraphicFramePr>
            <p:xfrm>
              <a:off x="2063" y="1737"/>
              <a:ext cx="14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6" name="Формула" r:id="rId14" imgW="139680" imgH="203040" progId="Equation.3">
                      <p:embed/>
                    </p:oleObj>
                  </mc:Choice>
                  <mc:Fallback>
                    <p:oleObj name="Формула" r:id="rId14" imgW="139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3" y="1737"/>
                            <a:ext cx="148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8388" name="Object 20"/>
              <p:cNvGraphicFramePr>
                <a:graphicFrameLocks noChangeAspect="1"/>
              </p:cNvGraphicFramePr>
              <p:nvPr/>
            </p:nvGraphicFramePr>
            <p:xfrm>
              <a:off x="282" y="2327"/>
              <a:ext cx="14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7" name="Формула" r:id="rId16" imgW="139680" imgH="203040" progId="Equation.3">
                      <p:embed/>
                    </p:oleObj>
                  </mc:Choice>
                  <mc:Fallback>
                    <p:oleObj name="Формула" r:id="rId16" imgW="139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" y="2327"/>
                            <a:ext cx="148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98392" name="Line 24"/>
            <p:cNvSpPr>
              <a:spLocks noChangeShapeType="1"/>
            </p:cNvSpPr>
            <p:nvPr/>
          </p:nvSpPr>
          <p:spPr bwMode="auto">
            <a:xfrm rot="60000" flipV="1">
              <a:off x="401" y="2677"/>
              <a:ext cx="1586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8393" name="Line 25"/>
            <p:cNvSpPr>
              <a:spLocks noChangeShapeType="1"/>
            </p:cNvSpPr>
            <p:nvPr/>
          </p:nvSpPr>
          <p:spPr bwMode="auto">
            <a:xfrm>
              <a:off x="1649" y="2520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8394" name="Line 26"/>
            <p:cNvSpPr>
              <a:spLocks noChangeShapeType="1"/>
            </p:cNvSpPr>
            <p:nvPr/>
          </p:nvSpPr>
          <p:spPr bwMode="auto">
            <a:xfrm>
              <a:off x="409" y="3075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98396" name="Object 28"/>
            <p:cNvGraphicFramePr>
              <a:graphicFrameLocks noChangeAspect="1"/>
            </p:cNvGraphicFramePr>
            <p:nvPr/>
          </p:nvGraphicFramePr>
          <p:xfrm>
            <a:off x="734" y="3094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8" name="Формула" r:id="rId17" imgW="203040" imgH="241200" progId="Equation.3">
                    <p:embed/>
                  </p:oleObj>
                </mc:Choice>
                <mc:Fallback>
                  <p:oleObj name="Формула" r:id="rId17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" y="3094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8397" name="Object 29"/>
            <p:cNvGraphicFramePr>
              <a:graphicFrameLocks noChangeAspect="1"/>
            </p:cNvGraphicFramePr>
            <p:nvPr/>
          </p:nvGraphicFramePr>
          <p:xfrm>
            <a:off x="1468" y="2375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9" name="Формула" r:id="rId19" imgW="203040" imgH="241200" progId="Equation.3">
                    <p:embed/>
                  </p:oleObj>
                </mc:Choice>
                <mc:Fallback>
                  <p:oleObj name="Формула" r:id="rId19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" y="2375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8401" name="Arc 33"/>
          <p:cNvSpPr>
            <a:spLocks/>
          </p:cNvSpPr>
          <p:nvPr/>
        </p:nvSpPr>
        <p:spPr bwMode="auto">
          <a:xfrm rot="11016967" flipH="1">
            <a:off x="2753387" y="4538663"/>
            <a:ext cx="495300" cy="342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98402" name="Object 34"/>
          <p:cNvGraphicFramePr>
            <a:graphicFrameLocks noChangeAspect="1"/>
          </p:cNvGraphicFramePr>
          <p:nvPr/>
        </p:nvGraphicFramePr>
        <p:xfrm>
          <a:off x="2708672" y="4576764"/>
          <a:ext cx="3302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Формула" r:id="rId20" imgW="177480" imgH="164880" progId="Equation.3">
                  <p:embed/>
                </p:oleObj>
              </mc:Choice>
              <mc:Fallback>
                <p:oleObj name="Формула" r:id="rId2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672" y="4576764"/>
                        <a:ext cx="3302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8410" name="Text Box 42"/>
          <p:cNvSpPr txBox="1">
            <a:spLocks noChangeArrowheads="1"/>
          </p:cNvSpPr>
          <p:nvPr/>
        </p:nvSpPr>
        <p:spPr bwMode="auto">
          <a:xfrm>
            <a:off x="534856" y="764704"/>
            <a:ext cx="4524771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/>
              <a:t>Численное значение сил Ампера:</a:t>
            </a:r>
          </a:p>
        </p:txBody>
      </p:sp>
      <p:graphicFrame>
        <p:nvGraphicFramePr>
          <p:cNvPr id="69841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19958"/>
              </p:ext>
            </p:extLst>
          </p:nvPr>
        </p:nvGraphicFramePr>
        <p:xfrm>
          <a:off x="5264283" y="700815"/>
          <a:ext cx="2117510" cy="43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Формула" r:id="rId22" imgW="748975" imgH="203112" progId="Equation.3">
                  <p:embed/>
                </p:oleObj>
              </mc:Choice>
              <mc:Fallback>
                <p:oleObj name="Формула" r:id="rId22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283" y="700815"/>
                        <a:ext cx="2117510" cy="431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8426" name="Group 58"/>
          <p:cNvGrpSpPr>
            <a:grpSpLocks/>
          </p:cNvGrpSpPr>
          <p:nvPr/>
        </p:nvGrpSpPr>
        <p:grpSpPr bwMode="auto">
          <a:xfrm>
            <a:off x="429948" y="1412878"/>
            <a:ext cx="9204325" cy="757238"/>
            <a:chOff x="188" y="890"/>
            <a:chExt cx="5352" cy="477"/>
          </a:xfrm>
        </p:grpSpPr>
        <p:sp>
          <p:nvSpPr>
            <p:cNvPr id="698413" name="Text Box 45"/>
            <p:cNvSpPr txBox="1">
              <a:spLocks noChangeArrowheads="1"/>
            </p:cNvSpPr>
            <p:nvPr/>
          </p:nvSpPr>
          <p:spPr bwMode="auto">
            <a:xfrm>
              <a:off x="188" y="890"/>
              <a:ext cx="5352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ru-RU" sz="2400" dirty="0"/>
                <a:t>Из рисунка видно, что силы, действующие на стороны</a:t>
              </a:r>
              <a:r>
                <a:rPr lang="ru-RU" sz="2400" dirty="0">
                  <a:solidFill>
                    <a:schemeClr val="bg1"/>
                  </a:solidFill>
                </a:rPr>
                <a:t> . </a:t>
              </a:r>
              <a:r>
                <a:rPr lang="ru-RU" sz="2400" dirty="0"/>
                <a:t> контура, создают вращающий момент      , модуль которого равен</a:t>
              </a:r>
            </a:p>
          </p:txBody>
        </p:sp>
        <p:graphicFrame>
          <p:nvGraphicFramePr>
            <p:cNvPr id="698414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0912730"/>
                </p:ext>
              </p:extLst>
            </p:nvPr>
          </p:nvGraphicFramePr>
          <p:xfrm>
            <a:off x="4665" y="890"/>
            <a:ext cx="16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2" name="Формула" r:id="rId24" imgW="139639" imgH="203112" progId="Equation.3">
                    <p:embed/>
                  </p:oleObj>
                </mc:Choice>
                <mc:Fallback>
                  <p:oleObj name="Формула" r:id="rId24" imgW="13963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5" y="890"/>
                          <a:ext cx="162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8416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1263479"/>
                </p:ext>
              </p:extLst>
            </p:nvPr>
          </p:nvGraphicFramePr>
          <p:xfrm>
            <a:off x="2483" y="1071"/>
            <a:ext cx="227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3" name="Формула" r:id="rId25" imgW="253800" imgH="241200" progId="Equation.3">
                    <p:embed/>
                  </p:oleObj>
                </mc:Choice>
                <mc:Fallback>
                  <p:oleObj name="Формула" r:id="rId25" imgW="253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" y="1071"/>
                          <a:ext cx="227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841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8042"/>
              </p:ext>
            </p:extLst>
          </p:nvPr>
        </p:nvGraphicFramePr>
        <p:xfrm>
          <a:off x="3422712" y="2395645"/>
          <a:ext cx="3738897" cy="60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Формула" r:id="rId27" imgW="1143000" imgH="203200" progId="Equation.3">
                  <p:embed/>
                </p:oleObj>
              </mc:Choice>
              <mc:Fallback>
                <p:oleObj name="Формула" r:id="rId27" imgW="114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712" y="2395645"/>
                        <a:ext cx="3738897" cy="602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8425" name="Group 57"/>
          <p:cNvGrpSpPr>
            <a:grpSpLocks/>
          </p:cNvGrpSpPr>
          <p:nvPr/>
        </p:nvGrpSpPr>
        <p:grpSpPr bwMode="auto">
          <a:xfrm>
            <a:off x="4321838" y="2959100"/>
            <a:ext cx="5305557" cy="979488"/>
            <a:chOff x="2513" y="1864"/>
            <a:chExt cx="3085" cy="617"/>
          </a:xfrm>
        </p:grpSpPr>
        <p:sp>
          <p:nvSpPr>
            <p:cNvPr id="698420" name="Text Box 52"/>
            <p:cNvSpPr txBox="1">
              <a:spLocks noChangeArrowheads="1"/>
            </p:cNvSpPr>
            <p:nvPr/>
          </p:nvSpPr>
          <p:spPr bwMode="auto">
            <a:xfrm>
              <a:off x="2513" y="1864"/>
              <a:ext cx="3085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400" dirty="0">
                  <a:solidFill>
                    <a:schemeClr val="bg1"/>
                  </a:solidFill>
                </a:rPr>
                <a:t>    - угол между нормалью к контуру и направлением силовых линий магнитного поля,              - плечо силы.</a:t>
              </a:r>
            </a:p>
          </p:txBody>
        </p:sp>
        <p:graphicFrame>
          <p:nvGraphicFramePr>
            <p:cNvPr id="698421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312653"/>
                </p:ext>
              </p:extLst>
            </p:nvPr>
          </p:nvGraphicFramePr>
          <p:xfrm>
            <a:off x="2538" y="1888"/>
            <a:ext cx="181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5" name="Формула" r:id="rId29" imgW="177492" imgH="164814" progId="Equation.3">
                    <p:embed/>
                  </p:oleObj>
                </mc:Choice>
                <mc:Fallback>
                  <p:oleObj name="Формула" r:id="rId29" imgW="177492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8" y="1888"/>
                          <a:ext cx="181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8423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000758"/>
                </p:ext>
              </p:extLst>
            </p:nvPr>
          </p:nvGraphicFramePr>
          <p:xfrm>
            <a:off x="3931" y="2251"/>
            <a:ext cx="545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6" name="Формула" r:id="rId31" imgW="583947" imgH="190417" progId="Equation.3">
                    <p:embed/>
                  </p:oleObj>
                </mc:Choice>
                <mc:Fallback>
                  <p:oleObj name="Формула" r:id="rId31" imgW="583947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1" y="2251"/>
                          <a:ext cx="545" cy="1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8430" name="Group 62"/>
          <p:cNvGrpSpPr>
            <a:grpSpLocks/>
          </p:cNvGrpSpPr>
          <p:nvPr/>
        </p:nvGrpSpPr>
        <p:grpSpPr bwMode="auto">
          <a:xfrm>
            <a:off x="5264283" y="4605342"/>
            <a:ext cx="3743986" cy="757238"/>
            <a:chOff x="3334" y="2795"/>
            <a:chExt cx="2177" cy="477"/>
          </a:xfrm>
        </p:grpSpPr>
        <p:sp>
          <p:nvSpPr>
            <p:cNvPr id="698427" name="Text Box 59"/>
            <p:cNvSpPr txBox="1">
              <a:spLocks noChangeArrowheads="1"/>
            </p:cNvSpPr>
            <p:nvPr/>
          </p:nvSpPr>
          <p:spPr bwMode="auto">
            <a:xfrm>
              <a:off x="3334" y="2795"/>
              <a:ext cx="2177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dirty="0"/>
                <a:t>Подставив выражение для силы                    , получим </a:t>
              </a:r>
            </a:p>
          </p:txBody>
        </p:sp>
        <p:graphicFrame>
          <p:nvGraphicFramePr>
            <p:cNvPr id="698428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964390"/>
                </p:ext>
              </p:extLst>
            </p:nvPr>
          </p:nvGraphicFramePr>
          <p:xfrm>
            <a:off x="3865" y="3019"/>
            <a:ext cx="770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7" name="Формула" r:id="rId33" imgW="748975" imgH="203112" progId="Equation.3">
                    <p:embed/>
                  </p:oleObj>
                </mc:Choice>
                <mc:Fallback>
                  <p:oleObj name="Формула" r:id="rId33" imgW="74897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5" y="3019"/>
                          <a:ext cx="770" cy="2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8431" name="Object 63"/>
          <p:cNvGraphicFramePr>
            <a:graphicFrameLocks noChangeAspect="1"/>
          </p:cNvGraphicFramePr>
          <p:nvPr/>
        </p:nvGraphicFramePr>
        <p:xfrm>
          <a:off x="4461140" y="5589588"/>
          <a:ext cx="2775744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Формула" r:id="rId34" imgW="1282680" imgH="203040" progId="Equation.3">
                  <p:embed/>
                </p:oleObj>
              </mc:Choice>
              <mc:Fallback>
                <p:oleObj name="Формула" r:id="rId34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140" y="5589588"/>
                        <a:ext cx="2775744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890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466" name="Group 50"/>
          <p:cNvGrpSpPr>
            <a:grpSpLocks/>
          </p:cNvGrpSpPr>
          <p:nvPr/>
        </p:nvGrpSpPr>
        <p:grpSpPr bwMode="auto">
          <a:xfrm>
            <a:off x="340519" y="1908175"/>
            <a:ext cx="4562608" cy="2806700"/>
            <a:chOff x="182" y="935"/>
            <a:chExt cx="2653" cy="1768"/>
          </a:xfrm>
        </p:grpSpPr>
        <p:grpSp>
          <p:nvGrpSpPr>
            <p:cNvPr id="700419" name="Group 3"/>
            <p:cNvGrpSpPr>
              <a:grpSpLocks/>
            </p:cNvGrpSpPr>
            <p:nvPr/>
          </p:nvGrpSpPr>
          <p:grpSpPr bwMode="auto">
            <a:xfrm>
              <a:off x="272" y="1024"/>
              <a:ext cx="1859" cy="1429"/>
              <a:chOff x="907" y="1640"/>
              <a:chExt cx="1859" cy="1429"/>
            </a:xfrm>
          </p:grpSpPr>
          <p:sp>
            <p:nvSpPr>
              <p:cNvPr id="700420" name="AutoShape 4"/>
              <p:cNvSpPr>
                <a:spLocks noChangeArrowheads="1"/>
              </p:cNvSpPr>
              <p:nvPr/>
            </p:nvSpPr>
            <p:spPr bwMode="auto">
              <a:xfrm rot="31543462">
                <a:off x="907" y="2026"/>
                <a:ext cx="1859" cy="1043"/>
              </a:xfrm>
              <a:prstGeom prst="parallelogram">
                <a:avLst>
                  <a:gd name="adj" fmla="val 21463"/>
                </a:avLst>
              </a:prstGeom>
              <a:solidFill>
                <a:schemeClr val="tx2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0421" name="Line 5"/>
              <p:cNvSpPr>
                <a:spLocks noChangeShapeType="1"/>
              </p:cNvSpPr>
              <p:nvPr/>
            </p:nvSpPr>
            <p:spPr bwMode="auto">
              <a:xfrm>
                <a:off x="1807" y="1653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422" name="Line 6"/>
              <p:cNvSpPr>
                <a:spLocks noChangeShapeType="1"/>
              </p:cNvSpPr>
              <p:nvPr/>
            </p:nvSpPr>
            <p:spPr bwMode="auto">
              <a:xfrm>
                <a:off x="1898" y="1640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423" name="AutoShape 7"/>
              <p:cNvSpPr>
                <a:spLocks noChangeArrowheads="1"/>
              </p:cNvSpPr>
              <p:nvPr/>
            </p:nvSpPr>
            <p:spPr bwMode="auto">
              <a:xfrm rot="-1001321">
                <a:off x="1809" y="1991"/>
                <a:ext cx="86" cy="25"/>
              </a:xfrm>
              <a:prstGeom prst="parallelogram">
                <a:avLst>
                  <a:gd name="adj" fmla="val 36725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00424" name="Line 8"/>
            <p:cNvSpPr>
              <a:spLocks noChangeAspect="1" noChangeShapeType="1"/>
            </p:cNvSpPr>
            <p:nvPr/>
          </p:nvSpPr>
          <p:spPr bwMode="auto">
            <a:xfrm rot="60000">
              <a:off x="1199" y="935"/>
              <a:ext cx="50" cy="1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25" name="Line 9"/>
            <p:cNvSpPr>
              <a:spLocks noChangeShapeType="1"/>
            </p:cNvSpPr>
            <p:nvPr/>
          </p:nvSpPr>
          <p:spPr bwMode="auto">
            <a:xfrm>
              <a:off x="1223" y="1928"/>
              <a:ext cx="1406" cy="0"/>
            </a:xfrm>
            <a:prstGeom prst="line">
              <a:avLst/>
            </a:prstGeom>
            <a:noFill/>
            <a:ln w="44450">
              <a:solidFill>
                <a:srgbClr val="180BB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26" name="Line 10"/>
            <p:cNvSpPr>
              <a:spLocks noChangeShapeType="1"/>
            </p:cNvSpPr>
            <p:nvPr/>
          </p:nvSpPr>
          <p:spPr bwMode="auto">
            <a:xfrm>
              <a:off x="1231" y="1923"/>
              <a:ext cx="862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27" name="Line 11"/>
            <p:cNvSpPr>
              <a:spLocks noChangeShapeType="1"/>
            </p:cNvSpPr>
            <p:nvPr/>
          </p:nvSpPr>
          <p:spPr bwMode="auto">
            <a:xfrm>
              <a:off x="393" y="1680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28" name="Line 12"/>
            <p:cNvSpPr>
              <a:spLocks noChangeShapeType="1"/>
            </p:cNvSpPr>
            <p:nvPr/>
          </p:nvSpPr>
          <p:spPr bwMode="auto">
            <a:xfrm rot="10800000">
              <a:off x="1981" y="1360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0429" name="Object 13"/>
            <p:cNvGraphicFramePr>
              <a:graphicFrameLocks noChangeAspect="1"/>
            </p:cNvGraphicFramePr>
            <p:nvPr/>
          </p:nvGraphicFramePr>
          <p:xfrm>
            <a:off x="2632" y="1770"/>
            <a:ext cx="20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2" name="Формула" r:id="rId4" imgW="190440" imgH="241200" progId="Equation.3">
                    <p:embed/>
                  </p:oleObj>
                </mc:Choice>
                <mc:Fallback>
                  <p:oleObj name="Формула" r:id="rId4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1770"/>
                          <a:ext cx="20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0" name="Object 14"/>
            <p:cNvGraphicFramePr>
              <a:graphicFrameLocks noChangeAspect="1"/>
            </p:cNvGraphicFramePr>
            <p:nvPr/>
          </p:nvGraphicFramePr>
          <p:xfrm>
            <a:off x="2064" y="2276"/>
            <a:ext cx="257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3" name="Формула" r:id="rId6" imgW="241200" imgH="253800" progId="Equation.3">
                    <p:embed/>
                  </p:oleObj>
                </mc:Choice>
                <mc:Fallback>
                  <p:oleObj name="Формула" r:id="rId6" imgW="241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276"/>
                          <a:ext cx="257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1" name="Object 15"/>
            <p:cNvGraphicFramePr>
              <a:graphicFrameLocks noChangeAspect="1"/>
            </p:cNvGraphicFramePr>
            <p:nvPr/>
          </p:nvGraphicFramePr>
          <p:xfrm>
            <a:off x="182" y="1635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4" name="Формула" r:id="rId8" imgW="152280" imgH="190440" progId="Equation.3">
                    <p:embed/>
                  </p:oleObj>
                </mc:Choice>
                <mc:Fallback>
                  <p:oleObj name="Формула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" y="1635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2" name="Object 16"/>
            <p:cNvGraphicFramePr>
              <a:graphicFrameLocks noChangeAspect="1"/>
            </p:cNvGraphicFramePr>
            <p:nvPr/>
          </p:nvGraphicFramePr>
          <p:xfrm>
            <a:off x="2056" y="1301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5" name="Формула" r:id="rId10" imgW="152280" imgH="190440" progId="Equation.3">
                    <p:embed/>
                  </p:oleObj>
                </mc:Choice>
                <mc:Fallback>
                  <p:oleObj name="Формула" r:id="rId10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6" y="1301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3" name="Object 17"/>
            <p:cNvGraphicFramePr>
              <a:graphicFrameLocks noChangeAspect="1"/>
            </p:cNvGraphicFramePr>
            <p:nvPr/>
          </p:nvGraphicFramePr>
          <p:xfrm>
            <a:off x="1292" y="2441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6" name="Формула" r:id="rId11" imgW="152280" imgH="164880" progId="Equation.3">
                    <p:embed/>
                  </p:oleObj>
                </mc:Choice>
                <mc:Fallback>
                  <p:oleObj name="Формула" r:id="rId1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2441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4" name="Object 18"/>
            <p:cNvGraphicFramePr>
              <a:graphicFrameLocks noChangeAspect="1"/>
            </p:cNvGraphicFramePr>
            <p:nvPr/>
          </p:nvGraphicFramePr>
          <p:xfrm>
            <a:off x="924" y="1256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7" name="Формула" r:id="rId13" imgW="152280" imgH="164880" progId="Equation.3">
                    <p:embed/>
                  </p:oleObj>
                </mc:Choice>
                <mc:Fallback>
                  <p:oleObj name="Формула" r:id="rId1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4" y="1256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5" name="Object 19"/>
            <p:cNvGraphicFramePr>
              <a:graphicFrameLocks noChangeAspect="1"/>
            </p:cNvGraphicFramePr>
            <p:nvPr/>
          </p:nvGraphicFramePr>
          <p:xfrm>
            <a:off x="2018" y="1691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8" name="Формула" r:id="rId14" imgW="139680" imgH="203040" progId="Equation.3">
                    <p:embed/>
                  </p:oleObj>
                </mc:Choice>
                <mc:Fallback>
                  <p:oleObj name="Формула" r:id="rId14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1691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36" name="Object 20"/>
            <p:cNvGraphicFramePr>
              <a:graphicFrameLocks noChangeAspect="1"/>
            </p:cNvGraphicFramePr>
            <p:nvPr/>
          </p:nvGraphicFramePr>
          <p:xfrm>
            <a:off x="237" y="2281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9" name="Формула" r:id="rId16" imgW="139680" imgH="203040" progId="Equation.3">
                    <p:embed/>
                  </p:oleObj>
                </mc:Choice>
                <mc:Fallback>
                  <p:oleObj name="Формула" r:id="rId16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" y="2281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0440" name="Line 24"/>
            <p:cNvSpPr>
              <a:spLocks noChangeShapeType="1"/>
            </p:cNvSpPr>
            <p:nvPr/>
          </p:nvSpPr>
          <p:spPr bwMode="auto">
            <a:xfrm rot="60000" flipV="1">
              <a:off x="401" y="1723"/>
              <a:ext cx="1586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41" name="Line 25"/>
            <p:cNvSpPr>
              <a:spLocks noChangeShapeType="1"/>
            </p:cNvSpPr>
            <p:nvPr/>
          </p:nvSpPr>
          <p:spPr bwMode="auto">
            <a:xfrm>
              <a:off x="1649" y="1566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0442" name="Line 26"/>
            <p:cNvSpPr>
              <a:spLocks noChangeShapeType="1"/>
            </p:cNvSpPr>
            <p:nvPr/>
          </p:nvSpPr>
          <p:spPr bwMode="auto">
            <a:xfrm>
              <a:off x="409" y="2121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0444" name="Object 28"/>
            <p:cNvGraphicFramePr>
              <a:graphicFrameLocks noChangeAspect="1"/>
            </p:cNvGraphicFramePr>
            <p:nvPr/>
          </p:nvGraphicFramePr>
          <p:xfrm>
            <a:off x="734" y="2140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0" name="Формула" r:id="rId17" imgW="203040" imgH="241200" progId="Equation.3">
                    <p:embed/>
                  </p:oleObj>
                </mc:Choice>
                <mc:Fallback>
                  <p:oleObj name="Формула" r:id="rId17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" y="2140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45" name="Object 29"/>
            <p:cNvGraphicFramePr>
              <a:graphicFrameLocks noChangeAspect="1"/>
            </p:cNvGraphicFramePr>
            <p:nvPr/>
          </p:nvGraphicFramePr>
          <p:xfrm>
            <a:off x="1468" y="1421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1" name="Формула" r:id="rId19" imgW="203040" imgH="241200" progId="Equation.3">
                    <p:embed/>
                  </p:oleObj>
                </mc:Choice>
                <mc:Fallback>
                  <p:oleObj name="Формула" r:id="rId19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" y="1421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0449" name="Arc 33"/>
            <p:cNvSpPr>
              <a:spLocks/>
            </p:cNvSpPr>
            <p:nvPr/>
          </p:nvSpPr>
          <p:spPr bwMode="auto">
            <a:xfrm rot="11016967" flipH="1">
              <a:off x="1601" y="1905"/>
              <a:ext cx="288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0450" name="Object 34"/>
            <p:cNvGraphicFramePr>
              <a:graphicFrameLocks noChangeAspect="1"/>
            </p:cNvGraphicFramePr>
            <p:nvPr/>
          </p:nvGraphicFramePr>
          <p:xfrm>
            <a:off x="1575" y="1929"/>
            <a:ext cx="192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2" name="Формула" r:id="rId20" imgW="177480" imgH="164880" progId="Equation.3">
                    <p:embed/>
                  </p:oleObj>
                </mc:Choice>
                <mc:Fallback>
                  <p:oleObj name="Формула" r:id="rId20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5" y="1929"/>
                          <a:ext cx="192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0443" name="Line 27"/>
          <p:cNvSpPr>
            <a:spLocks noChangeShapeType="1"/>
          </p:cNvSpPr>
          <p:nvPr/>
        </p:nvSpPr>
        <p:spPr bwMode="auto">
          <a:xfrm>
            <a:off x="2110186" y="3486150"/>
            <a:ext cx="574410" cy="261938"/>
          </a:xfrm>
          <a:prstGeom prst="line">
            <a:avLst/>
          </a:prstGeom>
          <a:noFill/>
          <a:ln w="47625">
            <a:solidFill>
              <a:srgbClr val="F061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00446" name="Object 30"/>
          <p:cNvGraphicFramePr>
            <a:graphicFrameLocks noChangeAspect="1"/>
          </p:cNvGraphicFramePr>
          <p:nvPr/>
        </p:nvGraphicFramePr>
        <p:xfrm>
          <a:off x="2235729" y="3659188"/>
          <a:ext cx="48154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Формула" r:id="rId22" imgW="291960" imgH="279360" progId="Equation.3">
                  <p:embed/>
                </p:oleObj>
              </mc:Choice>
              <mc:Fallback>
                <p:oleObj name="Формула" r:id="rId22" imgW="291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729" y="3659188"/>
                        <a:ext cx="48154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6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53074"/>
              </p:ext>
            </p:extLst>
          </p:nvPr>
        </p:nvGraphicFramePr>
        <p:xfrm>
          <a:off x="838732" y="476672"/>
          <a:ext cx="3863701" cy="56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Формула" r:id="rId24" imgW="1282680" imgH="203040" progId="Equation.3">
                  <p:embed/>
                </p:oleObj>
              </mc:Choice>
              <mc:Fallback>
                <p:oleObj name="Формула" r:id="rId24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732" y="476672"/>
                        <a:ext cx="3863701" cy="563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0473" name="Group 57"/>
          <p:cNvGrpSpPr>
            <a:grpSpLocks/>
          </p:cNvGrpSpPr>
          <p:nvPr/>
        </p:nvGrpSpPr>
        <p:grpSpPr bwMode="auto">
          <a:xfrm>
            <a:off x="3627042" y="1341440"/>
            <a:ext cx="6007232" cy="1422401"/>
            <a:chOff x="2109" y="845"/>
            <a:chExt cx="3493" cy="896"/>
          </a:xfrm>
        </p:grpSpPr>
        <p:sp>
          <p:nvSpPr>
            <p:cNvPr id="700468" name="Text Box 52"/>
            <p:cNvSpPr txBox="1">
              <a:spLocks noChangeArrowheads="1"/>
            </p:cNvSpPr>
            <p:nvPr/>
          </p:nvSpPr>
          <p:spPr bwMode="auto">
            <a:xfrm>
              <a:off x="2109" y="845"/>
              <a:ext cx="3493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ru-RU" sz="2400" dirty="0"/>
                <a:t>        - это площадь, ограниченная контуром, </a:t>
              </a:r>
              <a:r>
                <a:rPr lang="ru-RU" sz="2400" dirty="0" smtClean="0"/>
                <a:t>                         </a:t>
              </a:r>
            </a:p>
            <a:p>
              <a:pPr algn="just">
                <a:lnSpc>
                  <a:spcPct val="90000"/>
                </a:lnSpc>
              </a:pPr>
              <a:endParaRPr lang="ru-RU" sz="2400" dirty="0" smtClean="0"/>
            </a:p>
            <a:p>
              <a:pPr algn="just">
                <a:lnSpc>
                  <a:spcPct val="90000"/>
                </a:lnSpc>
              </a:pPr>
              <a:endParaRPr lang="ru-RU" sz="2400" dirty="0"/>
            </a:p>
            <a:p>
              <a:pPr algn="just">
                <a:lnSpc>
                  <a:spcPct val="90000"/>
                </a:lnSpc>
              </a:pPr>
              <a:r>
                <a:rPr lang="ru-RU" sz="2400" dirty="0" smtClean="0"/>
                <a:t>магнитного </a:t>
              </a:r>
              <a:r>
                <a:rPr lang="ru-RU" sz="2400" dirty="0"/>
                <a:t>момента контура с током.</a:t>
              </a:r>
            </a:p>
          </p:txBody>
        </p:sp>
        <p:graphicFrame>
          <p:nvGraphicFramePr>
            <p:cNvPr id="700469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7409348"/>
                </p:ext>
              </p:extLst>
            </p:nvPr>
          </p:nvGraphicFramePr>
          <p:xfrm>
            <a:off x="2202" y="845"/>
            <a:ext cx="227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5" name="Формула" r:id="rId26" imgW="241195" imgH="203112" progId="Equation.3">
                    <p:embed/>
                  </p:oleObj>
                </mc:Choice>
                <mc:Fallback>
                  <p:oleObj name="Формула" r:id="rId26" imgW="24119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2" y="845"/>
                          <a:ext cx="227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0471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5391418"/>
                </p:ext>
              </p:extLst>
            </p:nvPr>
          </p:nvGraphicFramePr>
          <p:xfrm>
            <a:off x="2545" y="1117"/>
            <a:ext cx="1968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6" name="Формула" r:id="rId28" imgW="876240" imgH="228600" progId="Equation.3">
                    <p:embed/>
                  </p:oleObj>
                </mc:Choice>
                <mc:Fallback>
                  <p:oleObj name="Формула" r:id="rId28" imgW="876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" y="1117"/>
                          <a:ext cx="1968" cy="5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0474" name="Text Box 58"/>
          <p:cNvSpPr txBox="1">
            <a:spLocks noChangeArrowheads="1"/>
          </p:cNvSpPr>
          <p:nvPr/>
        </p:nvSpPr>
        <p:spPr bwMode="auto">
          <a:xfrm>
            <a:off x="4562608" y="2780928"/>
            <a:ext cx="4681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/>
              <a:t>В итоге получим выражение вида </a:t>
            </a:r>
          </a:p>
        </p:txBody>
      </p:sp>
      <p:graphicFrame>
        <p:nvGraphicFramePr>
          <p:cNvPr id="70047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484"/>
              </p:ext>
            </p:extLst>
          </p:nvPr>
        </p:nvGraphicFramePr>
        <p:xfrm>
          <a:off x="5529064" y="3246713"/>
          <a:ext cx="3073624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Формула" r:id="rId30" imgW="1257120" imgH="279360" progId="Equation.3">
                  <p:embed/>
                </p:oleObj>
              </mc:Choice>
              <mc:Fallback>
                <p:oleObj name="Формула" r:id="rId30" imgW="1257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064" y="3246713"/>
                        <a:ext cx="3073624" cy="63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0481" name="Group 65"/>
          <p:cNvGrpSpPr>
            <a:grpSpLocks/>
          </p:cNvGrpSpPr>
          <p:nvPr/>
        </p:nvGrpSpPr>
        <p:grpSpPr bwMode="auto">
          <a:xfrm>
            <a:off x="4562606" y="4019544"/>
            <a:ext cx="4837775" cy="1200148"/>
            <a:chOff x="2653" y="2566"/>
            <a:chExt cx="2813" cy="756"/>
          </a:xfrm>
        </p:grpSpPr>
        <p:sp>
          <p:nvSpPr>
            <p:cNvPr id="700477" name="Text Box 61"/>
            <p:cNvSpPr txBox="1">
              <a:spLocks noChangeArrowheads="1"/>
            </p:cNvSpPr>
            <p:nvPr/>
          </p:nvSpPr>
          <p:spPr bwMode="auto">
            <a:xfrm>
              <a:off x="2653" y="2566"/>
              <a:ext cx="281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dirty="0"/>
                <a:t>Магнитный момент        контура с током по направлению совпадает с положительной нормалью  контура</a:t>
              </a:r>
            </a:p>
          </p:txBody>
        </p:sp>
        <p:graphicFrame>
          <p:nvGraphicFramePr>
            <p:cNvPr id="700480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266027"/>
                </p:ext>
              </p:extLst>
            </p:nvPr>
          </p:nvGraphicFramePr>
          <p:xfrm>
            <a:off x="4262" y="2593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8" name="Формула" r:id="rId32" imgW="291960" imgH="279360" progId="Equation.3">
                    <p:embed/>
                  </p:oleObj>
                </mc:Choice>
                <mc:Fallback>
                  <p:oleObj name="Формула" r:id="rId32" imgW="2919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2" y="2593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0482" name="Text Box 66"/>
          <p:cNvSpPr txBox="1">
            <a:spLocks noChangeArrowheads="1"/>
          </p:cNvSpPr>
          <p:nvPr/>
        </p:nvSpPr>
        <p:spPr bwMode="auto">
          <a:xfrm>
            <a:off x="499999" y="5283996"/>
            <a:ext cx="795575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/>
              <a:t>Выражение для вращающего момента в векторной форме: </a:t>
            </a:r>
          </a:p>
        </p:txBody>
      </p:sp>
      <p:graphicFrame>
        <p:nvGraphicFramePr>
          <p:cNvPr id="70048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86218"/>
              </p:ext>
            </p:extLst>
          </p:nvPr>
        </p:nvGraphicFramePr>
        <p:xfrm>
          <a:off x="4160912" y="5644359"/>
          <a:ext cx="2445590" cy="74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Формула" r:id="rId34" imgW="774360" imgH="253800" progId="Equation.3">
                  <p:embed/>
                </p:oleObj>
              </mc:Choice>
              <mc:Fallback>
                <p:oleObj name="Формула" r:id="rId34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912" y="5644359"/>
                        <a:ext cx="2445590" cy="74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21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515" name="Group 51"/>
          <p:cNvGrpSpPr>
            <a:grpSpLocks/>
          </p:cNvGrpSpPr>
          <p:nvPr/>
        </p:nvGrpSpPr>
        <p:grpSpPr bwMode="auto">
          <a:xfrm>
            <a:off x="340519" y="1908175"/>
            <a:ext cx="4562608" cy="2806700"/>
            <a:chOff x="198" y="1202"/>
            <a:chExt cx="2653" cy="1768"/>
          </a:xfrm>
        </p:grpSpPr>
        <p:sp>
          <p:nvSpPr>
            <p:cNvPr id="702468" name="AutoShape 4"/>
            <p:cNvSpPr>
              <a:spLocks noChangeArrowheads="1"/>
            </p:cNvSpPr>
            <p:nvPr/>
          </p:nvSpPr>
          <p:spPr bwMode="auto">
            <a:xfrm rot="31543462">
              <a:off x="288" y="1677"/>
              <a:ext cx="1859" cy="1043"/>
            </a:xfrm>
            <a:prstGeom prst="parallelogram">
              <a:avLst>
                <a:gd name="adj" fmla="val 21463"/>
              </a:avLst>
            </a:prstGeom>
            <a:solidFill>
              <a:schemeClr val="tx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2469" name="Line 5"/>
            <p:cNvSpPr>
              <a:spLocks noChangeShapeType="1"/>
            </p:cNvSpPr>
            <p:nvPr/>
          </p:nvSpPr>
          <p:spPr bwMode="auto">
            <a:xfrm>
              <a:off x="1188" y="1304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0" name="Line 6"/>
            <p:cNvSpPr>
              <a:spLocks noChangeShapeType="1"/>
            </p:cNvSpPr>
            <p:nvPr/>
          </p:nvSpPr>
          <p:spPr bwMode="auto">
            <a:xfrm>
              <a:off x="1279" y="1291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1" name="AutoShape 7"/>
            <p:cNvSpPr>
              <a:spLocks noChangeArrowheads="1"/>
            </p:cNvSpPr>
            <p:nvPr/>
          </p:nvSpPr>
          <p:spPr bwMode="auto">
            <a:xfrm rot="-1001321">
              <a:off x="1190" y="1642"/>
              <a:ext cx="86" cy="25"/>
            </a:xfrm>
            <a:prstGeom prst="parallelogram">
              <a:avLst>
                <a:gd name="adj" fmla="val 36725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2472" name="Line 8"/>
            <p:cNvSpPr>
              <a:spLocks noChangeAspect="1" noChangeShapeType="1"/>
            </p:cNvSpPr>
            <p:nvPr/>
          </p:nvSpPr>
          <p:spPr bwMode="auto">
            <a:xfrm rot="60000">
              <a:off x="1215" y="1202"/>
              <a:ext cx="50" cy="1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3" name="Line 9"/>
            <p:cNvSpPr>
              <a:spLocks noChangeShapeType="1"/>
            </p:cNvSpPr>
            <p:nvPr/>
          </p:nvSpPr>
          <p:spPr bwMode="auto">
            <a:xfrm>
              <a:off x="1239" y="2195"/>
              <a:ext cx="1406" cy="0"/>
            </a:xfrm>
            <a:prstGeom prst="line">
              <a:avLst/>
            </a:prstGeom>
            <a:noFill/>
            <a:ln w="44450">
              <a:solidFill>
                <a:srgbClr val="180BB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4" name="Line 10"/>
            <p:cNvSpPr>
              <a:spLocks noChangeShapeType="1"/>
            </p:cNvSpPr>
            <p:nvPr/>
          </p:nvSpPr>
          <p:spPr bwMode="auto">
            <a:xfrm>
              <a:off x="1247" y="2190"/>
              <a:ext cx="862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5" name="Line 11"/>
            <p:cNvSpPr>
              <a:spLocks noChangeShapeType="1"/>
            </p:cNvSpPr>
            <p:nvPr/>
          </p:nvSpPr>
          <p:spPr bwMode="auto">
            <a:xfrm>
              <a:off x="409" y="194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76" name="Line 12"/>
            <p:cNvSpPr>
              <a:spLocks noChangeShapeType="1"/>
            </p:cNvSpPr>
            <p:nvPr/>
          </p:nvSpPr>
          <p:spPr bwMode="auto">
            <a:xfrm rot="10800000">
              <a:off x="1997" y="162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2477" name="Object 13"/>
            <p:cNvGraphicFramePr>
              <a:graphicFrameLocks noChangeAspect="1"/>
            </p:cNvGraphicFramePr>
            <p:nvPr/>
          </p:nvGraphicFramePr>
          <p:xfrm>
            <a:off x="2648" y="2037"/>
            <a:ext cx="20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9" name="Формула" r:id="rId4" imgW="190440" imgH="241200" progId="Equation.3">
                    <p:embed/>
                  </p:oleObj>
                </mc:Choice>
                <mc:Fallback>
                  <p:oleObj name="Формула" r:id="rId4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8" y="2037"/>
                          <a:ext cx="203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78" name="Object 14"/>
            <p:cNvGraphicFramePr>
              <a:graphicFrameLocks noChangeAspect="1"/>
            </p:cNvGraphicFramePr>
            <p:nvPr/>
          </p:nvGraphicFramePr>
          <p:xfrm>
            <a:off x="2080" y="2537"/>
            <a:ext cx="25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0" name="Формула" r:id="rId6" imgW="241200" imgH="266400" progId="Equation.3">
                    <p:embed/>
                  </p:oleObj>
                </mc:Choice>
                <mc:Fallback>
                  <p:oleObj name="Формула" r:id="rId6" imgW="24120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0" y="2537"/>
                          <a:ext cx="25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79" name="Object 15"/>
            <p:cNvGraphicFramePr>
              <a:graphicFrameLocks noChangeAspect="1"/>
            </p:cNvGraphicFramePr>
            <p:nvPr/>
          </p:nvGraphicFramePr>
          <p:xfrm>
            <a:off x="198" y="1902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1" name="Формула" r:id="rId8" imgW="152280" imgH="190440" progId="Equation.3">
                    <p:embed/>
                  </p:oleObj>
                </mc:Choice>
                <mc:Fallback>
                  <p:oleObj name="Формула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" y="1902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0" name="Object 16"/>
            <p:cNvGraphicFramePr>
              <a:graphicFrameLocks noChangeAspect="1"/>
            </p:cNvGraphicFramePr>
            <p:nvPr/>
          </p:nvGraphicFramePr>
          <p:xfrm>
            <a:off x="2072" y="1568"/>
            <a:ext cx="16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2" name="Формула" r:id="rId10" imgW="152280" imgH="190440" progId="Equation.3">
                    <p:embed/>
                  </p:oleObj>
                </mc:Choice>
                <mc:Fallback>
                  <p:oleObj name="Формула" r:id="rId10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2" y="1568"/>
                          <a:ext cx="16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1" name="Object 17"/>
            <p:cNvGraphicFramePr>
              <a:graphicFrameLocks noChangeAspect="1"/>
            </p:cNvGraphicFramePr>
            <p:nvPr/>
          </p:nvGraphicFramePr>
          <p:xfrm>
            <a:off x="1308" y="2708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3" name="Формула" r:id="rId11" imgW="152280" imgH="164880" progId="Equation.3">
                    <p:embed/>
                  </p:oleObj>
                </mc:Choice>
                <mc:Fallback>
                  <p:oleObj name="Формула" r:id="rId1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708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2" name="Object 18"/>
            <p:cNvGraphicFramePr>
              <a:graphicFrameLocks noChangeAspect="1"/>
            </p:cNvGraphicFramePr>
            <p:nvPr/>
          </p:nvGraphicFramePr>
          <p:xfrm>
            <a:off x="940" y="1523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4" name="Формула" r:id="rId13" imgW="152280" imgH="164880" progId="Equation.3">
                    <p:embed/>
                  </p:oleObj>
                </mc:Choice>
                <mc:Fallback>
                  <p:oleObj name="Формула" r:id="rId1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" y="1523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3" name="Object 19"/>
            <p:cNvGraphicFramePr>
              <a:graphicFrameLocks noChangeAspect="1"/>
            </p:cNvGraphicFramePr>
            <p:nvPr/>
          </p:nvGraphicFramePr>
          <p:xfrm>
            <a:off x="2034" y="1958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5" name="Формула" r:id="rId14" imgW="139680" imgH="203040" progId="Equation.3">
                    <p:embed/>
                  </p:oleObj>
                </mc:Choice>
                <mc:Fallback>
                  <p:oleObj name="Формула" r:id="rId14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4" y="1958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4" name="Object 20"/>
            <p:cNvGraphicFramePr>
              <a:graphicFrameLocks noChangeAspect="1"/>
            </p:cNvGraphicFramePr>
            <p:nvPr/>
          </p:nvGraphicFramePr>
          <p:xfrm>
            <a:off x="253" y="2548"/>
            <a:ext cx="14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6" name="Формула" r:id="rId16" imgW="139680" imgH="203040" progId="Equation.3">
                    <p:embed/>
                  </p:oleObj>
                </mc:Choice>
                <mc:Fallback>
                  <p:oleObj name="Формула" r:id="rId16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2548"/>
                          <a:ext cx="14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2485" name="Line 21"/>
            <p:cNvSpPr>
              <a:spLocks noChangeShapeType="1"/>
            </p:cNvSpPr>
            <p:nvPr/>
          </p:nvSpPr>
          <p:spPr bwMode="auto">
            <a:xfrm rot="60000" flipV="1">
              <a:off x="417" y="1990"/>
              <a:ext cx="1586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86" name="Line 22"/>
            <p:cNvSpPr>
              <a:spLocks noChangeShapeType="1"/>
            </p:cNvSpPr>
            <p:nvPr/>
          </p:nvSpPr>
          <p:spPr bwMode="auto">
            <a:xfrm>
              <a:off x="1665" y="1833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2487" name="Line 23"/>
            <p:cNvSpPr>
              <a:spLocks noChangeShapeType="1"/>
            </p:cNvSpPr>
            <p:nvPr/>
          </p:nvSpPr>
          <p:spPr bwMode="auto">
            <a:xfrm>
              <a:off x="425" y="2388"/>
              <a:ext cx="334" cy="165"/>
            </a:xfrm>
            <a:prstGeom prst="line">
              <a:avLst/>
            </a:prstGeom>
            <a:noFill/>
            <a:ln w="47625">
              <a:solidFill>
                <a:srgbClr val="33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2488" name="Object 24"/>
            <p:cNvGraphicFramePr>
              <a:graphicFrameLocks noChangeAspect="1"/>
            </p:cNvGraphicFramePr>
            <p:nvPr/>
          </p:nvGraphicFramePr>
          <p:xfrm>
            <a:off x="750" y="2407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7" name="Формула" r:id="rId17" imgW="203040" imgH="241200" progId="Equation.3">
                    <p:embed/>
                  </p:oleObj>
                </mc:Choice>
                <mc:Fallback>
                  <p:oleObj name="Формула" r:id="rId17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" y="2407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489" name="Object 25"/>
            <p:cNvGraphicFramePr>
              <a:graphicFrameLocks noChangeAspect="1"/>
            </p:cNvGraphicFramePr>
            <p:nvPr/>
          </p:nvGraphicFramePr>
          <p:xfrm>
            <a:off x="1484" y="1688"/>
            <a:ext cx="21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8" name="Формула" r:id="rId19" imgW="203040" imgH="241200" progId="Equation.3">
                    <p:embed/>
                  </p:oleObj>
                </mc:Choice>
                <mc:Fallback>
                  <p:oleObj name="Формула" r:id="rId19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4" y="1688"/>
                          <a:ext cx="21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2490" name="Arc 26"/>
            <p:cNvSpPr>
              <a:spLocks/>
            </p:cNvSpPr>
            <p:nvPr/>
          </p:nvSpPr>
          <p:spPr bwMode="auto">
            <a:xfrm rot="11016967" flipH="1">
              <a:off x="1617" y="2172"/>
              <a:ext cx="288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2491" name="Object 27"/>
            <p:cNvGraphicFramePr>
              <a:graphicFrameLocks noChangeAspect="1"/>
            </p:cNvGraphicFramePr>
            <p:nvPr/>
          </p:nvGraphicFramePr>
          <p:xfrm>
            <a:off x="1591" y="2196"/>
            <a:ext cx="192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9" name="Формула" r:id="rId20" imgW="177480" imgH="164880" progId="Equation.3">
                    <p:embed/>
                  </p:oleObj>
                </mc:Choice>
                <mc:Fallback>
                  <p:oleObj name="Формула" r:id="rId20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1" y="2196"/>
                          <a:ext cx="192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2495" name="Line 31"/>
            <p:cNvSpPr>
              <a:spLocks noChangeShapeType="1"/>
            </p:cNvSpPr>
            <p:nvPr/>
          </p:nvSpPr>
          <p:spPr bwMode="auto">
            <a:xfrm>
              <a:off x="1227" y="2196"/>
              <a:ext cx="334" cy="165"/>
            </a:xfrm>
            <a:prstGeom prst="line">
              <a:avLst/>
            </a:prstGeom>
            <a:noFill/>
            <a:ln w="47625">
              <a:solidFill>
                <a:srgbClr val="F061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02496" name="Object 32"/>
            <p:cNvGraphicFramePr>
              <a:graphicFrameLocks noChangeAspect="1"/>
            </p:cNvGraphicFramePr>
            <p:nvPr/>
          </p:nvGraphicFramePr>
          <p:xfrm>
            <a:off x="1300" y="2305"/>
            <a:ext cx="280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0" name="Формула" r:id="rId22" imgW="291960" imgH="279360" progId="Equation.3">
                    <p:embed/>
                  </p:oleObj>
                </mc:Choice>
                <mc:Fallback>
                  <p:oleObj name="Формула" r:id="rId22" imgW="2919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0" y="2305"/>
                          <a:ext cx="280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2497" name="Line 33"/>
          <p:cNvSpPr>
            <a:spLocks noChangeShapeType="1"/>
          </p:cNvSpPr>
          <p:nvPr/>
        </p:nvSpPr>
        <p:spPr bwMode="auto">
          <a:xfrm>
            <a:off x="2125663" y="3049588"/>
            <a:ext cx="0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02498" name="Object 34"/>
          <p:cNvGraphicFramePr>
            <a:graphicFrameLocks noChangeAspect="1"/>
          </p:cNvGraphicFramePr>
          <p:nvPr/>
        </p:nvGraphicFramePr>
        <p:xfrm>
          <a:off x="1620044" y="2967039"/>
          <a:ext cx="464344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Формула" r:id="rId24" imgW="253800" imgH="241200" progId="Equation.3">
                  <p:embed/>
                </p:oleObj>
              </mc:Choice>
              <mc:Fallback>
                <p:oleObj name="Формула" r:id="rId24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044" y="2967039"/>
                        <a:ext cx="464344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51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80793"/>
              </p:ext>
            </p:extLst>
          </p:nvPr>
        </p:nvGraphicFramePr>
        <p:xfrm>
          <a:off x="1097226" y="960438"/>
          <a:ext cx="167335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Формула" r:id="rId26" imgW="774360" imgH="253800" progId="Equation.3">
                  <p:embed/>
                </p:oleObj>
              </mc:Choice>
              <mc:Fallback>
                <p:oleObj name="Формула" r:id="rId26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26" y="960438"/>
                        <a:ext cx="167335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516" name="AutoShape 52"/>
          <p:cNvSpPr>
            <a:spLocks noChangeArrowheads="1"/>
          </p:cNvSpPr>
          <p:nvPr/>
        </p:nvSpPr>
        <p:spPr bwMode="auto">
          <a:xfrm rot="10800000">
            <a:off x="2919927" y="980728"/>
            <a:ext cx="935567" cy="360362"/>
          </a:xfrm>
          <a:prstGeom prst="leftArrow">
            <a:avLst>
              <a:gd name="adj1" fmla="val 50000"/>
              <a:gd name="adj2" fmla="val 599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02527" name="Group 63"/>
          <p:cNvGrpSpPr>
            <a:grpSpLocks/>
          </p:cNvGrpSpPr>
          <p:nvPr/>
        </p:nvGrpSpPr>
        <p:grpSpPr bwMode="auto">
          <a:xfrm>
            <a:off x="4326997" y="685801"/>
            <a:ext cx="5305557" cy="2063751"/>
            <a:chOff x="2425" y="432"/>
            <a:chExt cx="3085" cy="1300"/>
          </a:xfrm>
        </p:grpSpPr>
        <p:sp>
          <p:nvSpPr>
            <p:cNvPr id="702517" name="Text Box 53"/>
            <p:cNvSpPr txBox="1">
              <a:spLocks noChangeArrowheads="1"/>
            </p:cNvSpPr>
            <p:nvPr/>
          </p:nvSpPr>
          <p:spPr bwMode="auto">
            <a:xfrm>
              <a:off x="2425" y="432"/>
              <a:ext cx="3085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dirty="0" smtClean="0"/>
                <a:t>Вектор момента силы направлен по правилу правого винта. Если вращаем ручку винта по направлению от</a:t>
              </a:r>
            </a:p>
            <a:p>
              <a:pPr>
                <a:lnSpc>
                  <a:spcPct val="90000"/>
                </a:lnSpc>
              </a:pPr>
              <a:r>
                <a:rPr lang="ru-RU" sz="2400" dirty="0"/>
                <a:t>к</a:t>
              </a:r>
              <a:r>
                <a:rPr lang="ru-RU" sz="2400" dirty="0" smtClean="0"/>
                <a:t>     , то поступательное движение винта указывает направление вектора </a:t>
              </a:r>
              <a:endParaRPr lang="ru-RU" sz="2400" i="1" dirty="0"/>
            </a:p>
          </p:txBody>
        </p:sp>
        <p:graphicFrame>
          <p:nvGraphicFramePr>
            <p:cNvPr id="702520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548428"/>
                </p:ext>
              </p:extLst>
            </p:nvPr>
          </p:nvGraphicFramePr>
          <p:xfrm>
            <a:off x="4987" y="845"/>
            <a:ext cx="272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3" name="Формула" r:id="rId28" imgW="291973" imgH="279279" progId="Equation.3">
                    <p:embed/>
                  </p:oleObj>
                </mc:Choice>
                <mc:Fallback>
                  <p:oleObj name="Формула" r:id="rId28" imgW="291973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" y="845"/>
                          <a:ext cx="272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522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8175632"/>
                </p:ext>
              </p:extLst>
            </p:nvPr>
          </p:nvGraphicFramePr>
          <p:xfrm>
            <a:off x="2607" y="1077"/>
            <a:ext cx="18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4" name="Формула" r:id="rId30" imgW="190417" imgH="241195" progId="Equation.3">
                    <p:embed/>
                  </p:oleObj>
                </mc:Choice>
                <mc:Fallback>
                  <p:oleObj name="Формула" r:id="rId30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7" y="1077"/>
                          <a:ext cx="182" cy="2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2526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818105"/>
                </p:ext>
              </p:extLst>
            </p:nvPr>
          </p:nvGraphicFramePr>
          <p:xfrm>
            <a:off x="2525" y="1522"/>
            <a:ext cx="227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5" name="Формула" r:id="rId32" imgW="253800" imgH="241200" progId="Equation.3">
                    <p:embed/>
                  </p:oleObj>
                </mc:Choice>
                <mc:Fallback>
                  <p:oleObj name="Формула" r:id="rId32" imgW="253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5" y="1522"/>
                          <a:ext cx="227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2530" name="Group 66"/>
          <p:cNvGrpSpPr>
            <a:grpSpLocks/>
          </p:cNvGrpSpPr>
          <p:nvPr/>
        </p:nvGrpSpPr>
        <p:grpSpPr bwMode="auto">
          <a:xfrm>
            <a:off x="5109502" y="2790826"/>
            <a:ext cx="4289160" cy="1865313"/>
            <a:chOff x="2971" y="1814"/>
            <a:chExt cx="2494" cy="1175"/>
          </a:xfrm>
        </p:grpSpPr>
        <p:sp>
          <p:nvSpPr>
            <p:cNvPr id="702528" name="Text Box 64"/>
            <p:cNvSpPr txBox="1">
              <a:spLocks noChangeArrowheads="1"/>
            </p:cNvSpPr>
            <p:nvPr/>
          </p:nvSpPr>
          <p:spPr bwMode="auto">
            <a:xfrm>
              <a:off x="2971" y="1814"/>
              <a:ext cx="2494" cy="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400" dirty="0"/>
                <a:t>Вращающий момент направлен по оси вращения контура,          </a:t>
              </a:r>
              <a:r>
                <a:rPr lang="ru-RU" sz="2400" dirty="0">
                  <a:solidFill>
                    <a:schemeClr val="tx2"/>
                  </a:solidFill>
                </a:rPr>
                <a:t>.</a:t>
              </a:r>
              <a:r>
                <a:rPr lang="ru-RU" sz="2400" dirty="0"/>
                <a:t> плоскости, в которой размещаются векторы магнитного момента и магнитной </a:t>
              </a:r>
              <a:r>
                <a:rPr lang="ru-RU" sz="2400" dirty="0" smtClean="0"/>
                <a:t>индукции     .</a:t>
              </a:r>
              <a:endParaRPr lang="ru-RU" sz="2400" dirty="0"/>
            </a:p>
          </p:txBody>
        </p:sp>
        <p:graphicFrame>
          <p:nvGraphicFramePr>
            <p:cNvPr id="702529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0148306"/>
                </p:ext>
              </p:extLst>
            </p:nvPr>
          </p:nvGraphicFramePr>
          <p:xfrm>
            <a:off x="3047" y="2216"/>
            <a:ext cx="16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6" name="Формула" r:id="rId34" imgW="177480" imgH="190440" progId="Equation.3">
                    <p:embed/>
                  </p:oleObj>
                </mc:Choice>
                <mc:Fallback>
                  <p:oleObj name="Формула" r:id="rId34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7" y="2216"/>
                          <a:ext cx="164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2531" name="Text Box 67"/>
          <p:cNvSpPr txBox="1">
            <a:spLocks noChangeArrowheads="1"/>
          </p:cNvSpPr>
          <p:nvPr/>
        </p:nvSpPr>
        <p:spPr bwMode="auto">
          <a:xfrm>
            <a:off x="507339" y="5084764"/>
            <a:ext cx="8893042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i="1" dirty="0"/>
              <a:t>Вращающий момент, действующий в однородном магнитном поле на контур с током, стремится сориентировать его перпендикулярно к силовым линиям магнитного поля.</a:t>
            </a:r>
            <a:r>
              <a:rPr lang="ru-RU" sz="2400" dirty="0"/>
              <a:t> </a:t>
            </a:r>
          </a:p>
        </p:txBody>
      </p:sp>
      <p:graphicFrame>
        <p:nvGraphicFramePr>
          <p:cNvPr id="4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18462"/>
              </p:ext>
            </p:extLst>
          </p:nvPr>
        </p:nvGraphicFramePr>
        <p:xfrm>
          <a:off x="8625408" y="3885010"/>
          <a:ext cx="46778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Формула" r:id="rId36" imgW="291973" imgH="279279" progId="Equation.3">
                  <p:embed/>
                </p:oleObj>
              </mc:Choice>
              <mc:Fallback>
                <p:oleObj name="Формула" r:id="rId36" imgW="291973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5408" y="3885010"/>
                        <a:ext cx="46778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23675"/>
              </p:ext>
            </p:extLst>
          </p:nvPr>
        </p:nvGraphicFramePr>
        <p:xfrm>
          <a:off x="7952366" y="4221088"/>
          <a:ext cx="31300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Формула" r:id="rId37" imgW="190417" imgH="241195" progId="Equation.3">
                  <p:embed/>
                </p:oleObj>
              </mc:Choice>
              <mc:Fallback>
                <p:oleObj name="Формула" r:id="rId37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366" y="4221088"/>
                        <a:ext cx="31300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66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phyzika.ru/images/zakonAmpera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600" y="2420942"/>
            <a:ext cx="331403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rush.selyam.net/tw_files2/urls_1/520/d-519875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1" y="28382"/>
            <a:ext cx="8726761" cy="52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92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100105" y="116632"/>
            <a:ext cx="8613594" cy="25313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силы Ампера можно определить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правилу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(см. рис.).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5" descr="http://www.phyzika.ru/images/zakonAmpera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68" y="1382316"/>
            <a:ext cx="5236655" cy="330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41031" y="2357436"/>
            <a:ext cx="44922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Если кисть левой руки расположить так, что четыре вытянутых пальца указывают направление тока в </a:t>
            </a:r>
            <a:r>
              <a:rPr lang="ru-RU" sz="2400" dirty="0" smtClean="0">
                <a:solidFill>
                  <a:schemeClr val="bg1"/>
                </a:solidFill>
              </a:rPr>
              <a:t>проводнике, </a:t>
            </a:r>
            <a:r>
              <a:rPr lang="ru-RU" sz="2400" dirty="0" smtClean="0">
                <a:solidFill>
                  <a:schemeClr val="bg1"/>
                </a:solidFill>
              </a:rPr>
              <a:t>а вектор магнитной индукции входит в ладонь, то отогнутый (в плоскости ладони) на 90° большой палец покажет направление силы, действующей на отрезок проводника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6936" y="5013176"/>
            <a:ext cx="2088232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24" name="Picture 15" descr="http://www.physbook.ru/images/e/e8/Img_Slob-10-12-025.jpg"/>
          <p:cNvPicPr>
            <a:picLocks noChangeAspect="1" noChangeArrowheads="1"/>
          </p:cNvPicPr>
          <p:nvPr/>
        </p:nvPicPr>
        <p:blipFill>
          <a:blip r:embed="rId3"/>
          <a:srcRect b="10345"/>
          <a:stretch>
            <a:fillRect/>
          </a:stretch>
        </p:blipFill>
        <p:spPr bwMode="auto">
          <a:xfrm>
            <a:off x="6794904" y="2205051"/>
            <a:ext cx="311110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6" name="Содержимое 2"/>
          <p:cNvSpPr>
            <a:spLocks noGrp="1"/>
          </p:cNvSpPr>
          <p:nvPr>
            <p:ph idx="1"/>
          </p:nvPr>
        </p:nvSpPr>
        <p:spPr>
          <a:xfrm>
            <a:off x="194477" y="1340768"/>
            <a:ext cx="7020190" cy="540042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проводника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токами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находятся на расстоянии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 от друга. Из закона Ампера следует, что они действуют друг на друга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найдем силу этого взаимодействия. </a:t>
            </a:r>
          </a:p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Ранее нами была вычислена индукция (по закону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Савара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Лапласа), которое создается бесконечным проводником с током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расстоянии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 typeface="Arial" charset="0"/>
              <a:buNone/>
            </a:pP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47127" name="Rectangle 6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28" name="Rectangle 7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29" name="Rectangle 9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71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19118"/>
              </p:ext>
            </p:extLst>
          </p:nvPr>
        </p:nvGraphicFramePr>
        <p:xfrm>
          <a:off x="4304934" y="4941168"/>
          <a:ext cx="2135981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Формула" r:id="rId4" imgW="736280" imgH="393529" progId="Equation.3">
                  <p:embed/>
                </p:oleObj>
              </mc:Choice>
              <mc:Fallback>
                <p:oleObj name="Формула" r:id="rId4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934" y="4941168"/>
                        <a:ext cx="2135981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52807" y="153178"/>
            <a:ext cx="81375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С помощью закона Ампера можно определить силу взаимодействия двух параллельных токов</a:t>
            </a:r>
          </a:p>
        </p:txBody>
      </p:sp>
    </p:spTree>
    <p:extLst>
      <p:ext uri="{BB962C8B-B14F-4D97-AF65-F5344CB8AC3E}">
        <p14:creationId xmlns:p14="http://schemas.microsoft.com/office/powerpoint/2010/main" val="34448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5530848" y="3568687"/>
            <a:ext cx="4375151" cy="30222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84848" y="3157025"/>
            <a:ext cx="2880320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648744" y="1736638"/>
            <a:ext cx="2088232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823" name="Picture 15" descr="http://www.physbook.ru/images/e/e8/Img_Slob-10-12-025.jpg"/>
          <p:cNvPicPr>
            <a:picLocks noChangeAspect="1" noChangeArrowheads="1"/>
          </p:cNvPicPr>
          <p:nvPr/>
        </p:nvPicPr>
        <p:blipFill>
          <a:blip r:embed="rId3"/>
          <a:srcRect b="10345"/>
          <a:stretch>
            <a:fillRect/>
          </a:stretch>
        </p:blipFill>
        <p:spPr bwMode="auto">
          <a:xfrm>
            <a:off x="6825215" y="1196404"/>
            <a:ext cx="311110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5" name="Rectangle 6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9826" name="Rectangle 7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9827" name="Rectangle 9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9828" name="TextBox 13"/>
          <p:cNvSpPr txBox="1">
            <a:spLocks noChangeArrowheads="1"/>
          </p:cNvSpPr>
          <p:nvPr/>
        </p:nvSpPr>
        <p:spPr bwMode="auto">
          <a:xfrm>
            <a:off x="21998" y="451493"/>
            <a:ext cx="79953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Далее, по закону Ампера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определим силу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которой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 В,  создаваемое  током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проводнике 1,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действует на проводник 2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модуль этой силы (подставляя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выражение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98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84917"/>
              </p:ext>
            </p:extLst>
          </p:nvPr>
        </p:nvGraphicFramePr>
        <p:xfrm>
          <a:off x="2757488" y="2022475"/>
          <a:ext cx="19240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Формула" r:id="rId4" imgW="660240" imgH="215640" progId="Equation.3">
                  <p:embed/>
                </p:oleObj>
              </mc:Choice>
              <mc:Fallback>
                <p:oleObj name="Формула" r:id="rId4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022475"/>
                        <a:ext cx="1924050" cy="5794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72991"/>
              </p:ext>
            </p:extLst>
          </p:nvPr>
        </p:nvGraphicFramePr>
        <p:xfrm>
          <a:off x="3744913" y="3213101"/>
          <a:ext cx="2584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Формула" r:id="rId6" imgW="1002960" imgH="393480" progId="Equation.3">
                  <p:embed/>
                </p:oleObj>
              </mc:Choice>
              <mc:Fallback>
                <p:oleObj name="Формула" r:id="rId6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3213101"/>
                        <a:ext cx="25844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9"/>
          <p:cNvSpPr>
            <a:spLocks noChangeAspect="1" noChangeArrowheads="1"/>
          </p:cNvSpPr>
          <p:nvPr/>
        </p:nvSpPr>
        <p:spPr bwMode="auto">
          <a:xfrm>
            <a:off x="7052865" y="3681413"/>
            <a:ext cx="2853135" cy="2635250"/>
          </a:xfrm>
          <a:prstGeom prst="ellipse">
            <a:avLst/>
          </a:prstGeom>
          <a:noFill/>
          <a:ln w="22225" algn="ctr">
            <a:solidFill>
              <a:srgbClr val="BF2B0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11"/>
          <p:cNvSpPr>
            <a:spLocks noChangeAspect="1" noChangeShapeType="1"/>
          </p:cNvSpPr>
          <p:nvPr/>
        </p:nvSpPr>
        <p:spPr bwMode="auto">
          <a:xfrm flipH="1">
            <a:off x="9381463" y="5838825"/>
            <a:ext cx="202935" cy="1905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2"/>
          <p:cNvSpPr>
            <a:spLocks noChangeAspect="1" noChangeShapeType="1"/>
          </p:cNvSpPr>
          <p:nvPr/>
        </p:nvSpPr>
        <p:spPr bwMode="auto">
          <a:xfrm rot="13020000" flipH="1">
            <a:off x="8196526" y="3608388"/>
            <a:ext cx="190896" cy="176212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5"/>
          <p:cNvSpPr>
            <a:spLocks noChangeAspect="1" noChangeShapeType="1"/>
          </p:cNvSpPr>
          <p:nvPr/>
        </p:nvSpPr>
        <p:spPr bwMode="auto">
          <a:xfrm rot="10800000" flipV="1">
            <a:off x="7018468" y="5133975"/>
            <a:ext cx="0" cy="792163"/>
          </a:xfrm>
          <a:prstGeom prst="line">
            <a:avLst/>
          </a:prstGeom>
          <a:noFill/>
          <a:ln w="53975">
            <a:solidFill>
              <a:srgbClr val="3838A8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15570"/>
              </p:ext>
            </p:extLst>
          </p:nvPr>
        </p:nvGraphicFramePr>
        <p:xfrm>
          <a:off x="6561004" y="5668963"/>
          <a:ext cx="460904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Формула" r:id="rId8" imgW="253800" imgH="291960" progId="Equation.3">
                  <p:embed/>
                </p:oleObj>
              </mc:Choice>
              <mc:Fallback>
                <p:oleObj name="Формула" r:id="rId8" imgW="253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004" y="5668963"/>
                        <a:ext cx="460904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08211"/>
              </p:ext>
            </p:extLst>
          </p:nvPr>
        </p:nvGraphicFramePr>
        <p:xfrm>
          <a:off x="7013310" y="4492626"/>
          <a:ext cx="59160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Формула" r:id="rId10" imgW="355320" imgH="291960" progId="Equation.3">
                  <p:embed/>
                </p:oleObj>
              </mc:Choice>
              <mc:Fallback>
                <p:oleObj name="Формула" r:id="rId10" imgW="355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310" y="4492626"/>
                        <a:ext cx="59160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7039106" y="4984750"/>
            <a:ext cx="584729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5530849" y="3608389"/>
            <a:ext cx="3589205" cy="2706687"/>
            <a:chOff x="291" y="1225"/>
            <a:chExt cx="2087" cy="1705"/>
          </a:xfrm>
        </p:grpSpPr>
        <p:sp>
          <p:nvSpPr>
            <p:cNvPr id="23" name="Line 13"/>
            <p:cNvSpPr>
              <a:spLocks noChangeAspect="1" noChangeShapeType="1"/>
            </p:cNvSpPr>
            <p:nvPr/>
          </p:nvSpPr>
          <p:spPr bwMode="auto">
            <a:xfrm rot="13020000" flipH="1">
              <a:off x="945" y="1225"/>
              <a:ext cx="111" cy="111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70"/>
            <p:cNvGrpSpPr>
              <a:grpSpLocks/>
            </p:cNvGrpSpPr>
            <p:nvPr/>
          </p:nvGrpSpPr>
          <p:grpSpPr bwMode="auto">
            <a:xfrm>
              <a:off x="291" y="1270"/>
              <a:ext cx="2087" cy="1660"/>
              <a:chOff x="291" y="1270"/>
              <a:chExt cx="2087" cy="1660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 rot="10800000">
                <a:off x="1607" y="2092"/>
                <a:ext cx="3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Oval 8"/>
              <p:cNvSpPr>
                <a:spLocks noChangeAspect="1" noChangeArrowheads="1"/>
              </p:cNvSpPr>
              <p:nvPr/>
            </p:nvSpPr>
            <p:spPr bwMode="auto">
              <a:xfrm>
                <a:off x="291" y="1270"/>
                <a:ext cx="1659" cy="1660"/>
              </a:xfrm>
              <a:prstGeom prst="ellipse">
                <a:avLst/>
              </a:prstGeom>
              <a:noFill/>
              <a:ln w="22225" algn="ctr">
                <a:solidFill>
                  <a:srgbClr val="BF2B03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1639" y="2634"/>
                <a:ext cx="111" cy="112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952" y="1500"/>
                <a:ext cx="0" cy="499"/>
              </a:xfrm>
              <a:prstGeom prst="line">
                <a:avLst/>
              </a:prstGeom>
              <a:noFill/>
              <a:ln w="53975">
                <a:solidFill>
                  <a:srgbClr val="3838A8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9" name="Object 16"/>
              <p:cNvGraphicFramePr>
                <a:graphicFrameLocks noChangeAspect="1"/>
              </p:cNvGraphicFramePr>
              <p:nvPr/>
            </p:nvGraphicFramePr>
            <p:xfrm>
              <a:off x="2035" y="1401"/>
              <a:ext cx="254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5" name="Формула" r:id="rId12" imgW="241200" imgH="291960" progId="Equation.3">
                      <p:embed/>
                    </p:oleObj>
                  </mc:Choice>
                  <mc:Fallback>
                    <p:oleObj name="Формула" r:id="rId12" imgW="2412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5" y="1401"/>
                            <a:ext cx="254" cy="3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18"/>
              <p:cNvGraphicFramePr>
                <a:graphicFrameLocks noChangeAspect="1"/>
              </p:cNvGraphicFramePr>
              <p:nvPr/>
            </p:nvGraphicFramePr>
            <p:xfrm>
              <a:off x="1585" y="1780"/>
              <a:ext cx="331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6" name="Формула" r:id="rId14" imgW="342720" imgH="291960" progId="Equation.3">
                      <p:embed/>
                    </p:oleObj>
                  </mc:Choice>
                  <mc:Fallback>
                    <p:oleObj name="Формула" r:id="rId14" imgW="3427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5" y="1780"/>
                            <a:ext cx="331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1939" y="2111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Oval 22"/>
              <p:cNvSpPr>
                <a:spLocks noChangeAspect="1" noChangeArrowheads="1"/>
              </p:cNvSpPr>
              <p:nvPr/>
            </p:nvSpPr>
            <p:spPr bwMode="auto">
              <a:xfrm>
                <a:off x="1846" y="2001"/>
                <a:ext cx="186" cy="186"/>
              </a:xfrm>
              <a:prstGeom prst="ellipse">
                <a:avLst/>
              </a:prstGeom>
              <a:noFill/>
              <a:ln w="28575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Oval 23"/>
              <p:cNvSpPr>
                <a:spLocks noChangeAspect="1" noChangeArrowheads="1"/>
              </p:cNvSpPr>
              <p:nvPr/>
            </p:nvSpPr>
            <p:spPr bwMode="auto">
              <a:xfrm>
                <a:off x="1908" y="2061"/>
                <a:ext cx="68" cy="6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34" name="Object 24"/>
              <p:cNvGraphicFramePr>
                <a:graphicFrameLocks noChangeAspect="1"/>
              </p:cNvGraphicFramePr>
              <p:nvPr/>
            </p:nvGraphicFramePr>
            <p:xfrm>
              <a:off x="732" y="1983"/>
              <a:ext cx="247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7" name="Формула" r:id="rId16" imgW="203040" imgH="266400" progId="Equation.3">
                      <p:embed/>
                    </p:oleObj>
                  </mc:Choice>
                  <mc:Fallback>
                    <p:oleObj name="Формула" r:id="rId16" imgW="203040" imgH="26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2" y="1983"/>
                            <a:ext cx="247" cy="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25"/>
              <p:cNvGraphicFramePr>
                <a:graphicFrameLocks noChangeAspect="1"/>
              </p:cNvGraphicFramePr>
              <p:nvPr/>
            </p:nvGraphicFramePr>
            <p:xfrm>
              <a:off x="2115" y="1983"/>
              <a:ext cx="263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" name="Формула" r:id="rId18" imgW="215640" imgH="266400" progId="Equation.3">
                      <p:embed/>
                    </p:oleObj>
                  </mc:Choice>
                  <mc:Fallback>
                    <p:oleObj name="Формула" r:id="rId18" imgW="215640" imgH="266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5" y="1983"/>
                            <a:ext cx="263" cy="3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>
                <a:off x="1165" y="2396"/>
                <a:ext cx="7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>
                <a:off x="1165" y="2095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8" name="Object 28"/>
              <p:cNvGraphicFramePr>
                <a:graphicFrameLocks noChangeAspect="1"/>
              </p:cNvGraphicFramePr>
              <p:nvPr/>
            </p:nvGraphicFramePr>
            <p:xfrm>
              <a:off x="1445" y="2187"/>
              <a:ext cx="188" cy="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9" name="Формула" r:id="rId20" imgW="190440" imgH="190440" progId="Equation.3">
                      <p:embed/>
                    </p:oleObj>
                  </mc:Choice>
                  <mc:Fallback>
                    <p:oleObj name="Формула" r:id="rId20" imgW="19044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5" y="2187"/>
                            <a:ext cx="188" cy="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Oval 29"/>
              <p:cNvSpPr>
                <a:spLocks noChangeAspect="1" noChangeArrowheads="1"/>
              </p:cNvSpPr>
              <p:nvPr/>
            </p:nvSpPr>
            <p:spPr bwMode="auto">
              <a:xfrm>
                <a:off x="1070" y="2004"/>
                <a:ext cx="186" cy="187"/>
              </a:xfrm>
              <a:prstGeom prst="ellipse">
                <a:avLst/>
              </a:prstGeom>
              <a:noFill/>
              <a:ln w="28575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Oval 30"/>
              <p:cNvSpPr>
                <a:spLocks noChangeAspect="1" noChangeArrowheads="1"/>
              </p:cNvSpPr>
              <p:nvPr/>
            </p:nvSpPr>
            <p:spPr bwMode="auto">
              <a:xfrm>
                <a:off x="1132" y="2063"/>
                <a:ext cx="68" cy="6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26527" y="4221088"/>
            <a:ext cx="570437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правилу левой руки сила 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направлена в сторону проводника 1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(т.е.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притягивает к себе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проводник). Для 2го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проводника аналогично), т.е. 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проводники притягиваются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1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6357195" y="-21068"/>
            <a:ext cx="3548805" cy="4746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</a:t>
            </a:r>
            <a:endParaRPr lang="ru-RU" dirty="0"/>
          </a:p>
        </p:txBody>
      </p:sp>
      <p:pic>
        <p:nvPicPr>
          <p:cNvPr id="8194" name="Picture 2" descr="https://physics.ru/courses/op25part2/content/chapterM/section3/paragraph2/images/pi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" y="7008"/>
            <a:ext cx="6271491" cy="38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/>
          <p:cNvGrpSpPr/>
          <p:nvPr/>
        </p:nvGrpSpPr>
        <p:grpSpPr>
          <a:xfrm>
            <a:off x="6357195" y="7008"/>
            <a:ext cx="3284211" cy="4595478"/>
            <a:chOff x="5171665" y="7008"/>
            <a:chExt cx="4469741" cy="5770227"/>
          </a:xfrm>
        </p:grpSpPr>
        <p:sp>
          <p:nvSpPr>
            <p:cNvPr id="8" name="Line 12"/>
            <p:cNvSpPr>
              <a:spLocks noChangeAspect="1" noChangeShapeType="1"/>
            </p:cNvSpPr>
            <p:nvPr/>
          </p:nvSpPr>
          <p:spPr bwMode="auto">
            <a:xfrm rot="13020000" flipH="1">
              <a:off x="7931932" y="7008"/>
              <a:ext cx="190896" cy="176212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5171665" y="7009"/>
              <a:ext cx="4469741" cy="5770226"/>
              <a:chOff x="5171665" y="7009"/>
              <a:chExt cx="4469741" cy="5770226"/>
            </a:xfrm>
          </p:grpSpPr>
          <p:sp>
            <p:nvSpPr>
              <p:cNvPr id="6" name="Oval 9"/>
              <p:cNvSpPr>
                <a:spLocks noChangeAspect="1" noChangeArrowheads="1"/>
              </p:cNvSpPr>
              <p:nvPr/>
            </p:nvSpPr>
            <p:spPr bwMode="auto">
              <a:xfrm>
                <a:off x="6788271" y="80033"/>
                <a:ext cx="2853135" cy="2635250"/>
              </a:xfrm>
              <a:prstGeom prst="ellipse">
                <a:avLst/>
              </a:prstGeom>
              <a:noFill/>
              <a:ln w="22225" algn="ctr">
                <a:solidFill>
                  <a:srgbClr val="BF2B03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9116869" y="2237445"/>
                <a:ext cx="202935" cy="19050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5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6753874" y="1532595"/>
                <a:ext cx="0" cy="792163"/>
              </a:xfrm>
              <a:prstGeom prst="line">
                <a:avLst/>
              </a:prstGeom>
              <a:noFill/>
              <a:ln w="53975">
                <a:solidFill>
                  <a:srgbClr val="3838A8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0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3222727"/>
                  </p:ext>
                </p:extLst>
              </p:nvPr>
            </p:nvGraphicFramePr>
            <p:xfrm>
              <a:off x="6296410" y="2067583"/>
              <a:ext cx="460904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63" name="Формула" r:id="rId4" imgW="253800" imgH="291960" progId="Equation.3">
                      <p:embed/>
                    </p:oleObj>
                  </mc:Choice>
                  <mc:Fallback>
                    <p:oleObj name="Формула" r:id="rId4" imgW="2538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96410" y="2067583"/>
                            <a:ext cx="460904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4289912"/>
                  </p:ext>
                </p:extLst>
              </p:nvPr>
            </p:nvGraphicFramePr>
            <p:xfrm>
              <a:off x="6748716" y="891246"/>
              <a:ext cx="591608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64" name="Формула" r:id="rId6" imgW="355320" imgH="291960" progId="Equation.3">
                      <p:embed/>
                    </p:oleObj>
                  </mc:Choice>
                  <mc:Fallback>
                    <p:oleObj name="Формула" r:id="rId6" imgW="355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48716" y="891246"/>
                            <a:ext cx="591608" cy="447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6774512" y="1383370"/>
                <a:ext cx="584729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" name="Group 71"/>
              <p:cNvGrpSpPr>
                <a:grpSpLocks/>
              </p:cNvGrpSpPr>
              <p:nvPr/>
            </p:nvGrpSpPr>
            <p:grpSpPr bwMode="auto">
              <a:xfrm>
                <a:off x="5266255" y="7009"/>
                <a:ext cx="3589205" cy="2706687"/>
                <a:chOff x="291" y="1225"/>
                <a:chExt cx="2087" cy="1705"/>
              </a:xfrm>
            </p:grpSpPr>
            <p:sp>
              <p:nvSpPr>
                <p:cNvPr id="14" name="Line 13"/>
                <p:cNvSpPr>
                  <a:spLocks noChangeAspect="1" noChangeShapeType="1"/>
                </p:cNvSpPr>
                <p:nvPr/>
              </p:nvSpPr>
              <p:spPr bwMode="auto">
                <a:xfrm rot="13020000" flipH="1">
                  <a:off x="945" y="1225"/>
                  <a:ext cx="111" cy="111"/>
                </a:xfrm>
                <a:prstGeom prst="line">
                  <a:avLst/>
                </a:prstGeom>
                <a:noFill/>
                <a:ln w="34925">
                  <a:solidFill>
                    <a:schemeClr val="folHlink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" name="Group 70"/>
                <p:cNvGrpSpPr>
                  <a:grpSpLocks/>
                </p:cNvGrpSpPr>
                <p:nvPr/>
              </p:nvGrpSpPr>
              <p:grpSpPr bwMode="auto">
                <a:xfrm>
                  <a:off x="291" y="1270"/>
                  <a:ext cx="2087" cy="1660"/>
                  <a:chOff x="291" y="1270"/>
                  <a:chExt cx="2087" cy="1660"/>
                </a:xfrm>
              </p:grpSpPr>
              <p:sp>
                <p:nvSpPr>
                  <p:cNvPr id="16" name="Line 7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1607" y="2092"/>
                    <a:ext cx="340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/>
                    <a:tailEnd type="stealth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" y="1270"/>
                    <a:ext cx="1659" cy="1660"/>
                  </a:xfrm>
                  <a:prstGeom prst="ellipse">
                    <a:avLst/>
                  </a:prstGeom>
                  <a:noFill/>
                  <a:ln w="22225" algn="ctr">
                    <a:solidFill>
                      <a:srgbClr val="BF2B03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" name="Line 1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39" y="2634"/>
                    <a:ext cx="111" cy="112"/>
                  </a:xfrm>
                  <a:prstGeom prst="line">
                    <a:avLst/>
                  </a:prstGeom>
                  <a:noFill/>
                  <a:ln w="34925">
                    <a:solidFill>
                      <a:schemeClr val="folHlink"/>
                    </a:solidFill>
                    <a:round/>
                    <a:headEnd type="stealth" w="lg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52" y="1500"/>
                    <a:ext cx="0" cy="499"/>
                  </a:xfrm>
                  <a:prstGeom prst="line">
                    <a:avLst/>
                  </a:prstGeom>
                  <a:noFill/>
                  <a:ln w="53975">
                    <a:solidFill>
                      <a:srgbClr val="3838A8"/>
                    </a:solidFill>
                    <a:round/>
                    <a:headEnd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20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2035" y="1401"/>
                  <a:ext cx="254" cy="30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65" name="Формула" r:id="rId8" imgW="241200" imgH="291960" progId="Equation.3">
                          <p:embed/>
                        </p:oleObj>
                      </mc:Choice>
                      <mc:Fallback>
                        <p:oleObj name="Формула" r:id="rId8" imgW="241200" imgH="2919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35" y="1401"/>
                                <a:ext cx="254" cy="30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1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1585" y="1780"/>
                  <a:ext cx="331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66" name="Формула" r:id="rId10" imgW="342720" imgH="291960" progId="Equation.3">
                          <p:embed/>
                        </p:oleObj>
                      </mc:Choice>
                      <mc:Fallback>
                        <p:oleObj name="Формула" r:id="rId10" imgW="342720" imgH="2919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85" y="1780"/>
                                <a:ext cx="331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939" y="2111"/>
                    <a:ext cx="0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6" y="2001"/>
                    <a:ext cx="186" cy="186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8" y="2061"/>
                    <a:ext cx="68" cy="6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25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732" y="1983"/>
                  <a:ext cx="247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67" name="Формула" r:id="rId12" imgW="203040" imgH="266400" progId="Equation.3">
                          <p:embed/>
                        </p:oleObj>
                      </mc:Choice>
                      <mc:Fallback>
                        <p:oleObj name="Формула" r:id="rId12" imgW="203040" imgH="2664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2" y="1983"/>
                                <a:ext cx="247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6" name="Object 25"/>
                  <p:cNvGraphicFramePr>
                    <a:graphicFrameLocks noChangeAspect="1"/>
                  </p:cNvGraphicFramePr>
                  <p:nvPr/>
                </p:nvGraphicFramePr>
                <p:xfrm>
                  <a:off x="2115" y="1983"/>
                  <a:ext cx="263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68" name="Формула" r:id="rId14" imgW="215640" imgH="266400" progId="Equation.3">
                          <p:embed/>
                        </p:oleObj>
                      </mc:Choice>
                      <mc:Fallback>
                        <p:oleObj name="Формула" r:id="rId14" imgW="215640" imgH="2664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15" y="1983"/>
                                <a:ext cx="263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165" y="2396"/>
                    <a:ext cx="7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lg"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165" y="2095"/>
                    <a:ext cx="0" cy="3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29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1445" y="2187"/>
                  <a:ext cx="188" cy="1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69" name="Формула" r:id="rId16" imgW="190440" imgH="190440" progId="Equation.3">
                          <p:embed/>
                        </p:oleObj>
                      </mc:Choice>
                      <mc:Fallback>
                        <p:oleObj name="Формула" r:id="rId16" imgW="190440" imgH="1904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5" y="2187"/>
                                <a:ext cx="188" cy="1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70" y="2004"/>
                    <a:ext cx="186" cy="187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2" y="2063"/>
                    <a:ext cx="68" cy="6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0" name="Oval 9"/>
              <p:cNvSpPr>
                <a:spLocks noChangeAspect="1" noChangeArrowheads="1"/>
              </p:cNvSpPr>
              <p:nvPr/>
            </p:nvSpPr>
            <p:spPr bwMode="auto">
              <a:xfrm>
                <a:off x="6693681" y="3141985"/>
                <a:ext cx="2853135" cy="2635250"/>
              </a:xfrm>
              <a:prstGeom prst="ellipse">
                <a:avLst/>
              </a:prstGeom>
              <a:noFill/>
              <a:ln w="22225" algn="ctr">
                <a:solidFill>
                  <a:srgbClr val="BF2B03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8840891" y="5477967"/>
                <a:ext cx="191195" cy="110597"/>
              </a:xfrm>
              <a:custGeom>
                <a:avLst/>
                <a:gdLst>
                  <a:gd name="connsiteX0" fmla="*/ 0 w 202935"/>
                  <a:gd name="connsiteY0" fmla="*/ 0 h 190500"/>
                  <a:gd name="connsiteX1" fmla="*/ 202935 w 202935"/>
                  <a:gd name="connsiteY1" fmla="*/ 190500 h 190500"/>
                  <a:gd name="connsiteX0" fmla="*/ 181388 w 191195"/>
                  <a:gd name="connsiteY0" fmla="*/ 98668 h 110597"/>
                  <a:gd name="connsiteX1" fmla="*/ 9808 w 191195"/>
                  <a:gd name="connsiteY1" fmla="*/ 11930 h 11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1195" h="110597">
                    <a:moveTo>
                      <a:pt x="181388" y="98668"/>
                    </a:moveTo>
                    <a:cubicBezTo>
                      <a:pt x="249033" y="162168"/>
                      <a:pt x="-57837" y="-51570"/>
                      <a:pt x="9808" y="11930"/>
                    </a:cubicBezTo>
                  </a:path>
                </a:pathLst>
              </a:custGeom>
              <a:noFill/>
              <a:ln w="34925">
                <a:solidFill>
                  <a:schemeClr val="folHlink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12"/>
              <p:cNvSpPr>
                <a:spLocks noChangeAspect="1" noChangeShapeType="1"/>
              </p:cNvSpPr>
              <p:nvPr/>
            </p:nvSpPr>
            <p:spPr bwMode="auto">
              <a:xfrm rot="13020000" flipH="1">
                <a:off x="8074573" y="3073940"/>
                <a:ext cx="227133" cy="156524"/>
              </a:xfrm>
              <a:custGeom>
                <a:avLst/>
                <a:gdLst>
                  <a:gd name="connsiteX0" fmla="*/ 0 w 190896"/>
                  <a:gd name="connsiteY0" fmla="*/ 0 h 176212"/>
                  <a:gd name="connsiteX1" fmla="*/ 190896 w 190896"/>
                  <a:gd name="connsiteY1" fmla="*/ 176212 h 176212"/>
                  <a:gd name="connsiteX0" fmla="*/ 219124 w 227133"/>
                  <a:gd name="connsiteY0" fmla="*/ 147715 h 156524"/>
                  <a:gd name="connsiteX1" fmla="*/ 8010 w 227133"/>
                  <a:gd name="connsiteY1" fmla="*/ 8810 h 15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7133" h="156524">
                    <a:moveTo>
                      <a:pt x="219124" y="147715"/>
                    </a:moveTo>
                    <a:cubicBezTo>
                      <a:pt x="282756" y="206452"/>
                      <a:pt x="-55622" y="-49927"/>
                      <a:pt x="8010" y="8810"/>
                    </a:cubicBezTo>
                  </a:path>
                </a:pathLst>
              </a:custGeom>
              <a:noFill/>
              <a:ln w="34925">
                <a:solidFill>
                  <a:schemeClr val="folHlink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15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6676483" y="3428998"/>
                <a:ext cx="0" cy="792163"/>
              </a:xfrm>
              <a:prstGeom prst="line">
                <a:avLst/>
              </a:prstGeom>
              <a:noFill/>
              <a:ln w="53975">
                <a:solidFill>
                  <a:srgbClr val="3838A8"/>
                </a:solidFill>
                <a:round/>
                <a:headEnd/>
                <a:tailEnd type="triangle" w="med" len="lg"/>
              </a:ln>
              <a:effectLst/>
              <a:scene3d>
                <a:camera prst="orthographicFront">
                  <a:rot lat="10800000" lon="1080000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64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8312937"/>
                  </p:ext>
                </p:extLst>
              </p:nvPr>
            </p:nvGraphicFramePr>
            <p:xfrm>
              <a:off x="6664318" y="3195117"/>
              <a:ext cx="460904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70" name="Формула" r:id="rId18" imgW="253800" imgH="291960" progId="Equation.3">
                      <p:embed/>
                    </p:oleObj>
                  </mc:Choice>
                  <mc:Fallback>
                    <p:oleObj name="Формула" r:id="rId18" imgW="2538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4318" y="3195117"/>
                            <a:ext cx="460904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7055170"/>
                  </p:ext>
                </p:extLst>
              </p:nvPr>
            </p:nvGraphicFramePr>
            <p:xfrm>
              <a:off x="5885084" y="3845740"/>
              <a:ext cx="591608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71" name="Формула" r:id="rId19" imgW="355320" imgH="291960" progId="Equation.3">
                      <p:embed/>
                    </p:oleObj>
                  </mc:Choice>
                  <mc:Fallback>
                    <p:oleObj name="Формула" r:id="rId19" imgW="355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85084" y="3845740"/>
                            <a:ext cx="591608" cy="447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>
                <a:off x="5901718" y="4445323"/>
                <a:ext cx="584729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7" name="Group 71"/>
              <p:cNvGrpSpPr>
                <a:grpSpLocks/>
              </p:cNvGrpSpPr>
              <p:nvPr/>
            </p:nvGrpSpPr>
            <p:grpSpPr bwMode="auto">
              <a:xfrm>
                <a:off x="5171665" y="3068961"/>
                <a:ext cx="3986477" cy="2706687"/>
                <a:chOff x="291" y="1225"/>
                <a:chExt cx="2318" cy="1705"/>
              </a:xfrm>
            </p:grpSpPr>
            <p:sp>
              <p:nvSpPr>
                <p:cNvPr id="68" name="Line 13"/>
                <p:cNvSpPr>
                  <a:spLocks noChangeAspect="1" noChangeShapeType="1"/>
                </p:cNvSpPr>
                <p:nvPr/>
              </p:nvSpPr>
              <p:spPr bwMode="auto">
                <a:xfrm rot="13020000" flipH="1">
                  <a:off x="945" y="1225"/>
                  <a:ext cx="111" cy="111"/>
                </a:xfrm>
                <a:prstGeom prst="line">
                  <a:avLst/>
                </a:prstGeom>
                <a:noFill/>
                <a:ln w="34925">
                  <a:solidFill>
                    <a:schemeClr val="folHlink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9" name="Group 70"/>
                <p:cNvGrpSpPr>
                  <a:grpSpLocks/>
                </p:cNvGrpSpPr>
                <p:nvPr/>
              </p:nvGrpSpPr>
              <p:grpSpPr bwMode="auto">
                <a:xfrm>
                  <a:off x="291" y="1270"/>
                  <a:ext cx="2318" cy="1660"/>
                  <a:chOff x="291" y="1270"/>
                  <a:chExt cx="2318" cy="1660"/>
                </a:xfrm>
              </p:grpSpPr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087" y="2092"/>
                    <a:ext cx="340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/>
                    <a:tailEnd type="stealth" w="med" len="lg"/>
                  </a:ln>
                  <a:effectLst/>
                  <a:scene3d>
                    <a:camera prst="orthographicFront">
                      <a:rot lat="0" lon="0" rev="10800000"/>
                    </a:camera>
                    <a:lightRig rig="threePt" dir="t"/>
                  </a:scene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" y="1270"/>
                    <a:ext cx="1659" cy="1660"/>
                  </a:xfrm>
                  <a:prstGeom prst="ellipse">
                    <a:avLst/>
                  </a:prstGeom>
                  <a:noFill/>
                  <a:ln w="22225" algn="ctr">
                    <a:solidFill>
                      <a:srgbClr val="BF2B03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Line 1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39" y="2634"/>
                    <a:ext cx="111" cy="112"/>
                  </a:xfrm>
                  <a:prstGeom prst="line">
                    <a:avLst/>
                  </a:prstGeom>
                  <a:noFill/>
                  <a:ln w="34925">
                    <a:solidFill>
                      <a:schemeClr val="folHlink"/>
                    </a:solidFill>
                    <a:round/>
                    <a:headEnd type="stealth" w="lg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" name="Line 1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52" y="1500"/>
                    <a:ext cx="0" cy="499"/>
                  </a:xfrm>
                  <a:prstGeom prst="line">
                    <a:avLst/>
                  </a:prstGeom>
                  <a:noFill/>
                  <a:ln w="53975">
                    <a:solidFill>
                      <a:srgbClr val="3838A8"/>
                    </a:solidFill>
                    <a:round/>
                    <a:headEnd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74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2035" y="1401"/>
                  <a:ext cx="254" cy="30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72" name="Формула" r:id="rId20" imgW="241200" imgH="291960" progId="Equation.3">
                          <p:embed/>
                        </p:oleObj>
                      </mc:Choice>
                      <mc:Fallback>
                        <p:oleObj name="Формула" r:id="rId20" imgW="241200" imgH="2919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35" y="1401"/>
                                <a:ext cx="254" cy="30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5" name="Object 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50897316"/>
                      </p:ext>
                    </p:extLst>
                  </p:nvPr>
                </p:nvGraphicFramePr>
                <p:xfrm>
                  <a:off x="2278" y="1749"/>
                  <a:ext cx="331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73" name="Формула" r:id="rId21" imgW="342720" imgH="291960" progId="Equation.3">
                          <p:embed/>
                        </p:oleObj>
                      </mc:Choice>
                      <mc:Fallback>
                        <p:oleObj name="Формула" r:id="rId21" imgW="342720" imgH="29196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78" y="1749"/>
                                <a:ext cx="331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7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939" y="2111"/>
                    <a:ext cx="0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6" y="2001"/>
                    <a:ext cx="186" cy="186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79" name="Object 2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28906302"/>
                      </p:ext>
                    </p:extLst>
                  </p:nvPr>
                </p:nvGraphicFramePr>
                <p:xfrm>
                  <a:off x="1269" y="1828"/>
                  <a:ext cx="247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74" name="Формула" r:id="rId22" imgW="203040" imgH="266400" progId="Equation.3">
                          <p:embed/>
                        </p:oleObj>
                      </mc:Choice>
                      <mc:Fallback>
                        <p:oleObj name="Формула" r:id="rId22" imgW="203040" imgH="2664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69" y="1828"/>
                                <a:ext cx="247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0" name="Object 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77954613"/>
                      </p:ext>
                    </p:extLst>
                  </p:nvPr>
                </p:nvGraphicFramePr>
                <p:xfrm>
                  <a:off x="1642" y="1705"/>
                  <a:ext cx="263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75" name="Формула" r:id="rId23" imgW="215640" imgH="266400" progId="Equation.3">
                          <p:embed/>
                        </p:oleObj>
                      </mc:Choice>
                      <mc:Fallback>
                        <p:oleObj name="Формула" r:id="rId23" imgW="215640" imgH="2664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42" y="1705"/>
                                <a:ext cx="263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165" y="2396"/>
                    <a:ext cx="771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lg"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165" y="2095"/>
                    <a:ext cx="0" cy="3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aphicFrame>
                <p:nvGraphicFramePr>
                  <p:cNvPr id="83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1445" y="2187"/>
                  <a:ext cx="188" cy="1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376" name="Формула" r:id="rId24" imgW="190440" imgH="190440" progId="Equation.3">
                          <p:embed/>
                        </p:oleObj>
                      </mc:Choice>
                      <mc:Fallback>
                        <p:oleObj name="Формула" r:id="rId24" imgW="190440" imgH="1904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5" y="2187"/>
                                <a:ext cx="188" cy="1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4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70" y="2004"/>
                    <a:ext cx="186" cy="187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2" y="2063"/>
                    <a:ext cx="68" cy="6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cxnSp>
            <p:nvCxnSpPr>
              <p:cNvPr id="86" name="Прямая соединительная линия 85"/>
              <p:cNvCxnSpPr>
                <a:stCxn id="77" idx="1"/>
                <a:endCxn id="77" idx="5"/>
              </p:cNvCxnSpPr>
              <p:nvPr/>
            </p:nvCxnSpPr>
            <p:spPr>
              <a:xfrm>
                <a:off x="7892786" y="4344103"/>
                <a:ext cx="226191" cy="2087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>
                <a:stCxn id="77" idx="7"/>
                <a:endCxn id="77" idx="3"/>
              </p:cNvCxnSpPr>
              <p:nvPr/>
            </p:nvCxnSpPr>
            <p:spPr>
              <a:xfrm flipH="1">
                <a:off x="7892786" y="4344103"/>
                <a:ext cx="226191" cy="2087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TextBox 18"/>
          <p:cNvSpPr txBox="1">
            <a:spLocks noChangeArrowheads="1"/>
          </p:cNvSpPr>
          <p:nvPr/>
        </p:nvSpPr>
        <p:spPr bwMode="auto">
          <a:xfrm>
            <a:off x="26527" y="4221088"/>
            <a:ext cx="64001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параллельные токи одинакового направления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Притягиваются. Параллельные токи противоположного направления – отталкиваются.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8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1500188"/>
            <a:ext cx="278606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1500188"/>
            <a:ext cx="2631281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500188"/>
            <a:ext cx="2476500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11072" y="320205"/>
            <a:ext cx="84201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400" dirty="0">
                <a:solidFill>
                  <a:schemeClr val="bg1"/>
                </a:solidFill>
                <a:ea typeface="DejaVu Sans"/>
                <a:cs typeface="DejaVu Sans"/>
              </a:rPr>
              <a:t>1820 г. - опыт Ампера</a:t>
            </a:r>
          </a:p>
        </p:txBody>
      </p:sp>
    </p:spTree>
    <p:extLst>
      <p:ext uri="{BB962C8B-B14F-4D97-AF65-F5344CB8AC3E}">
        <p14:creationId xmlns:p14="http://schemas.microsoft.com/office/powerpoint/2010/main" val="22088055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01697" y="2143116"/>
            <a:ext cx="52625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Сила Лоренца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1697" y="4714884"/>
            <a:ext cx="526259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- сила, действующая на движущуюся заряженную частицу со стороны магнитного поля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лорен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04" y="1285860"/>
            <a:ext cx="2786082" cy="342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139" y="4919008"/>
            <a:ext cx="3250429" cy="1554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err="1" smtClean="0">
                <a:solidFill>
                  <a:schemeClr val="bg1"/>
                </a:solidFill>
              </a:rPr>
              <a:t>Хендрик</a:t>
            </a:r>
            <a:r>
              <a:rPr lang="ru-RU" sz="1900" b="1" dirty="0" smtClean="0">
                <a:solidFill>
                  <a:schemeClr val="bg1"/>
                </a:solidFill>
              </a:rPr>
              <a:t> Антон Лоренц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</a:rPr>
              <a:t>(18.07.1853 – 04.02.1928)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</a:rPr>
              <a:t>нидерландский физик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</a:rPr>
              <a:t>создатель электронной теории строения вещества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36477" y="3286124"/>
            <a:ext cx="108347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=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040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1103</Words>
  <Application>Microsoft Office PowerPoint</Application>
  <PresentationFormat>Лист A4 (210x297 мм)</PresentationFormat>
  <Paragraphs>92</Paragraphs>
  <Slides>29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Апекс</vt:lpstr>
      <vt:lpstr>Microsoft Equation 3.0</vt:lpstr>
      <vt:lpstr>Формула</vt:lpstr>
      <vt:lpstr>MathType 5.0 Equation</vt:lpstr>
      <vt:lpstr>MathType 6.0 Equation</vt:lpstr>
      <vt:lpstr>Сила Ампера. Сила Лоренца</vt:lpstr>
      <vt:lpstr>Закон Ампера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Сила Лоренца</vt:lpstr>
      <vt:lpstr>Сила Лоренца</vt:lpstr>
      <vt:lpstr>Презентация PowerPoint</vt:lpstr>
      <vt:lpstr>Сила Лоренца</vt:lpstr>
      <vt:lpstr>Презентация PowerPoint</vt:lpstr>
      <vt:lpstr>Период вращения и радиус окружности в магнитном поле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Причина физического явления</vt:lpstr>
      <vt:lpstr>Магнитное поле Земли.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Ампера. Сила Лоренца</dc:title>
  <dc:creator>Petr</dc:creator>
  <cp:lastModifiedBy>Petr</cp:lastModifiedBy>
  <cp:revision>15</cp:revision>
  <dcterms:created xsi:type="dcterms:W3CDTF">2020-11-08T04:38:46Z</dcterms:created>
  <dcterms:modified xsi:type="dcterms:W3CDTF">2020-11-08T06:10:03Z</dcterms:modified>
</cp:coreProperties>
</file>