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258" r:id="rId4"/>
    <p:sldId id="261" r:id="rId5"/>
    <p:sldId id="263" r:id="rId6"/>
    <p:sldId id="265" r:id="rId7"/>
    <p:sldId id="269" r:id="rId8"/>
    <p:sldId id="270" r:id="rId9"/>
    <p:sldId id="276" r:id="rId10"/>
    <p:sldId id="272" r:id="rId11"/>
    <p:sldId id="273" r:id="rId12"/>
    <p:sldId id="277" r:id="rId13"/>
    <p:sldId id="280" r:id="rId14"/>
    <p:sldId id="283" r:id="rId15"/>
    <p:sldId id="285" r:id="rId16"/>
    <p:sldId id="287" r:id="rId17"/>
    <p:sldId id="288" r:id="rId18"/>
    <p:sldId id="338" r:id="rId19"/>
    <p:sldId id="339" r:id="rId20"/>
    <p:sldId id="340" r:id="rId21"/>
    <p:sldId id="289" r:id="rId22"/>
    <p:sldId id="291" r:id="rId23"/>
    <p:sldId id="292" r:id="rId24"/>
    <p:sldId id="293" r:id="rId25"/>
    <p:sldId id="294" r:id="rId26"/>
    <p:sldId id="295" r:id="rId27"/>
    <p:sldId id="296" r:id="rId28"/>
    <p:sldId id="298" r:id="rId29"/>
    <p:sldId id="300" r:id="rId30"/>
    <p:sldId id="301" r:id="rId31"/>
    <p:sldId id="302" r:id="rId32"/>
    <p:sldId id="331" r:id="rId33"/>
    <p:sldId id="304" r:id="rId34"/>
    <p:sldId id="315" r:id="rId35"/>
    <p:sldId id="317" r:id="rId36"/>
    <p:sldId id="319" r:id="rId37"/>
    <p:sldId id="321" r:id="rId38"/>
    <p:sldId id="322" r:id="rId39"/>
    <p:sldId id="303" r:id="rId40"/>
    <p:sldId id="308" r:id="rId41"/>
    <p:sldId id="341" r:id="rId42"/>
    <p:sldId id="311" r:id="rId43"/>
    <p:sldId id="312" r:id="rId44"/>
    <p:sldId id="313" r:id="rId45"/>
    <p:sldId id="342" r:id="rId46"/>
    <p:sldId id="343" r:id="rId47"/>
    <p:sldId id="344" r:id="rId48"/>
    <p:sldId id="345" r:id="rId49"/>
    <p:sldId id="34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AADAF-0180-4926-99D1-D1622779871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4D4A-1A42-42B2-B485-5DF8279E5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5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20E8F-4985-473E-AE34-4DA07D67598E}" type="slidenum">
              <a:rPr lang="ru-RU"/>
              <a:pPr/>
              <a:t>5</a:t>
            </a:fld>
            <a:endParaRPr lang="ru-RU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[Энциклопедический словарь юного физика, с.98 ст. Изотопы]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5EF889-9E37-4EC9-9515-54B39E3302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1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ED7861-0E3D-4E17-9EE9-36E4485DA3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728F1C-CE8B-4D2D-88F7-4D37FBE9218E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616F789-F954-4B05-95BC-1AAAD6DA2B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png"/><Relationship Id="rId5" Type="http://schemas.openxmlformats.org/officeDocument/2006/relationships/image" Target="../media/image26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11" Type="http://schemas.openxmlformats.org/officeDocument/2006/relationships/image" Target="../media/image32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0.wmf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college.ru/physics/courses/op25part2/content/chapter6/section/paragraph7/images/6-7-1.gif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73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6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6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4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1.wmf"/><Relationship Id="rId11" Type="http://schemas.openxmlformats.org/officeDocument/2006/relationships/image" Target="../media/image86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85.png"/><Relationship Id="rId4" Type="http://schemas.openxmlformats.org/officeDocument/2006/relationships/image" Target="../media/image80.wmf"/><Relationship Id="rId9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89.wmf"/><Relationship Id="rId9" Type="http://schemas.openxmlformats.org/officeDocument/2006/relationships/image" Target="../media/image9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png"/><Relationship Id="rId5" Type="http://schemas.openxmlformats.org/officeDocument/2006/relationships/image" Target="../media/image94.png"/><Relationship Id="rId4" Type="http://schemas.openxmlformats.org/officeDocument/2006/relationships/image" Target="../media/image9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000000"/>
                </a:solidFill>
                <a:latin typeface="Garamond" pitchFamily="18" charset="0"/>
              </a:rPr>
              <a:t>ФИЗИКА АТОМНОГО ЯДРА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52562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b="1" dirty="0"/>
              <a:t>Протоны и нейтроны связаны в ядре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ядерными силами</a:t>
            </a:r>
            <a:r>
              <a:rPr lang="ru-RU" sz="2400" b="1" dirty="0">
                <a:solidFill>
                  <a:srgbClr val="A50021"/>
                </a:solidFill>
              </a:rPr>
              <a:t>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400" b="1" dirty="0">
              <a:cs typeface="Arial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400" b="1" dirty="0">
                <a:cs typeface="Arial" charset="0"/>
              </a:rPr>
              <a:t>Большая плотность ядерного вещества</a:t>
            </a:r>
            <a:r>
              <a:rPr lang="ru-RU" sz="2400" b="1" dirty="0">
                <a:solidFill>
                  <a:srgbClr val="A50021"/>
                </a:solidFill>
                <a:cs typeface="Arial" charset="0"/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400" b="1" dirty="0">
                <a:cs typeface="Arial" charset="0"/>
              </a:rPr>
              <a:t>(</a:t>
            </a:r>
            <a:r>
              <a:rPr lang="en-US" sz="2400" b="1" dirty="0">
                <a:cs typeface="Arial" charset="0"/>
              </a:rPr>
              <a:t>~</a:t>
            </a:r>
            <a:r>
              <a:rPr lang="ru-RU" sz="2400" b="1" dirty="0">
                <a:cs typeface="Arial" charset="0"/>
              </a:rPr>
              <a:t>10</a:t>
            </a:r>
            <a:r>
              <a:rPr lang="ru-RU" sz="2400" b="1" baseline="30000" dirty="0">
                <a:cs typeface="Arial" charset="0"/>
              </a:rPr>
              <a:t>17 </a:t>
            </a:r>
            <a:r>
              <a:rPr lang="ru-RU" sz="2400" b="1" dirty="0">
                <a:cs typeface="Arial" charset="0"/>
              </a:rPr>
              <a:t>кг</a:t>
            </a:r>
            <a:r>
              <a:rPr lang="en-US" sz="2400" b="1" dirty="0">
                <a:cs typeface="Arial" charset="0"/>
              </a:rPr>
              <a:t>/</a:t>
            </a:r>
            <a:r>
              <a:rPr lang="ru-RU" sz="2400" b="1" dirty="0">
                <a:cs typeface="Arial" charset="0"/>
              </a:rPr>
              <a:t>м</a:t>
            </a:r>
            <a:r>
              <a:rPr lang="ru-RU" sz="2400" b="1" baseline="30000" dirty="0">
                <a:cs typeface="Arial" charset="0"/>
              </a:rPr>
              <a:t>3</a:t>
            </a:r>
            <a:r>
              <a:rPr lang="ru-RU" sz="2400" b="1" dirty="0">
                <a:cs typeface="Arial" charset="0"/>
              </a:rPr>
              <a:t>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A50021"/>
                </a:solidFill>
                <a:cs typeface="Arial" charset="0"/>
              </a:rPr>
              <a:t/>
            </a:r>
            <a:br>
              <a:rPr lang="ru-RU" sz="2400" b="1" dirty="0">
                <a:solidFill>
                  <a:srgbClr val="A50021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 ядре реализовано </a:t>
            </a:r>
            <a:r>
              <a:rPr lang="ru-RU" sz="2400" b="1" dirty="0" smtClean="0">
                <a:cs typeface="Arial" charset="0"/>
              </a:rPr>
              <a:t>с</a:t>
            </a:r>
            <a:r>
              <a:rPr lang="ru-RU" sz="2400" b="1" dirty="0" smtClean="0"/>
              <a:t>амое интенсивное из всех  видов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т.н.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сильное  взаимодействие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 </a:t>
            </a:r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притяжения между нуклонами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сотни раз </a:t>
            </a:r>
            <a:r>
              <a:rPr lang="ru-RU" sz="2400" b="1" dirty="0" smtClean="0"/>
              <a:t>больше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электромагнитных сил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отталкивания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(протоны в ядре).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cs typeface="Arial" charset="0"/>
              </a:rPr>
              <a:t/>
            </a:r>
            <a:br>
              <a:rPr lang="ru-RU" sz="2400" b="1" dirty="0">
                <a:cs typeface="Arial" charset="0"/>
              </a:rPr>
            </a:br>
            <a:endParaRPr lang="ru-RU" sz="2400" b="1" dirty="0">
              <a:cs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979712" y="332656"/>
            <a:ext cx="4932548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Ядерные силы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11960" y="1700808"/>
            <a:ext cx="648072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16632"/>
                <a:ext cx="8964488" cy="66247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Ядерные силы:</a:t>
                </a:r>
                <a:endPara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 algn="ctr">
                  <a:spcBef>
                    <a:spcPts val="1200"/>
                  </a:spcBef>
                  <a:buAutoNum type="arabicParenR"/>
                </a:pPr>
                <a:r>
                  <a:rPr lang="ru-RU" sz="2200" b="1" dirty="0" smtClean="0">
                    <a:latin typeface="+mj-lt"/>
                  </a:rPr>
                  <a:t>силы </a:t>
                </a:r>
                <a:r>
                  <a:rPr lang="ru-RU" sz="2200" b="1" dirty="0">
                    <a:latin typeface="+mj-lt"/>
                  </a:rPr>
                  <a:t>притяжения</a:t>
                </a:r>
                <a:r>
                  <a:rPr lang="ru-RU" sz="2200" dirty="0" smtClean="0">
                    <a:latin typeface="+mj-lt"/>
                  </a:rPr>
                  <a:t>;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ru-RU" sz="2200" b="1" dirty="0" smtClean="0">
                    <a:latin typeface="+mj-lt"/>
                  </a:rPr>
                  <a:t>2</a:t>
                </a:r>
                <a:r>
                  <a:rPr lang="ru-RU" sz="2200" b="1" dirty="0" smtClean="0">
                    <a:latin typeface="+mj-lt"/>
                  </a:rPr>
                  <a:t>) короткодействующие</a:t>
                </a:r>
                <a:r>
                  <a:rPr lang="ru-RU" sz="2200" dirty="0" smtClean="0">
                    <a:latin typeface="+mj-lt"/>
                  </a:rPr>
                  <a:t>, </a:t>
                </a:r>
                <a:r>
                  <a:rPr lang="ru-RU" sz="2200" b="1" dirty="0" smtClean="0">
                    <a:latin typeface="+mj-lt"/>
                  </a:rPr>
                  <a:t>радиус </a:t>
                </a:r>
                <a:r>
                  <a:rPr lang="ru-RU" sz="2200" b="1" dirty="0">
                    <a:latin typeface="+mj-lt"/>
                  </a:rPr>
                  <a:t>действия </a:t>
                </a:r>
                <a:r>
                  <a:rPr lang="ru-RU" sz="2200" dirty="0">
                    <a:latin typeface="+mj-lt"/>
                  </a:rPr>
                  <a:t>~</a:t>
                </a:r>
                <a:r>
                  <a:rPr lang="ru-RU" sz="22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10</a:t>
                </a:r>
                <a:r>
                  <a:rPr lang="ru-RU" sz="2200" b="1" baseline="30000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-15 </a:t>
                </a:r>
                <a:r>
                  <a:rPr lang="ru-RU" sz="22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м</a:t>
                </a:r>
                <a:r>
                  <a:rPr lang="ru-RU" sz="2200" dirty="0">
                    <a:latin typeface="+mj-lt"/>
                  </a:rPr>
                  <a:t>; </a:t>
                </a:r>
                <a:endParaRPr lang="ru-RU" sz="2200" dirty="0" smtClean="0">
                  <a:latin typeface="+mj-lt"/>
                </a:endParaRP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ru-RU" sz="2200" b="1" dirty="0" smtClean="0">
                    <a:latin typeface="+mj-lt"/>
                  </a:rPr>
                  <a:t>на </a:t>
                </a:r>
                <a:r>
                  <a:rPr lang="ru-RU" sz="2200" b="1" dirty="0">
                    <a:latin typeface="+mj-lt"/>
                  </a:rPr>
                  <a:t>меньших расстояниях </a:t>
                </a:r>
                <a:r>
                  <a:rPr lang="ru-RU" sz="2200" dirty="0">
                    <a:latin typeface="+mj-lt"/>
                  </a:rPr>
                  <a:t>-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отталкивание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;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ru-RU" sz="2200" b="1" dirty="0" smtClean="0">
                    <a:latin typeface="+mj-lt"/>
                  </a:rPr>
                  <a:t>3</a:t>
                </a:r>
                <a:r>
                  <a:rPr lang="ru-RU" sz="2200" b="1" dirty="0">
                    <a:latin typeface="+mj-lt"/>
                  </a:rPr>
                  <a:t>) не зависят от </a:t>
                </a:r>
                <a:r>
                  <a:rPr lang="ru-RU" sz="2200" b="1" dirty="0" smtClean="0">
                    <a:latin typeface="+mj-lt"/>
                  </a:rPr>
                  <a:t>заряда, </a:t>
                </a:r>
                <a:r>
                  <a:rPr lang="ru-RU" sz="2200" b="1" dirty="0">
                    <a:latin typeface="+mj-lt"/>
                  </a:rPr>
                  <a:t>одинаковы между двумя </a:t>
                </a:r>
                <a:r>
                  <a:rPr lang="ru-RU" sz="2200" b="1" dirty="0" smtClean="0">
                    <a:latin typeface="+mj-lt"/>
                  </a:rPr>
                  <a:t>любыми нуклонами (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𝒏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𝒑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𝒑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𝒑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𝒏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m:t>𝒏</m:t>
                    </m:r>
                    <m:r>
                      <a:rPr lang="en-US" sz="2200" b="1" i="1" smtClean="0">
                        <a:latin typeface="+mj-lt"/>
                      </a:rPr>
                      <m:t>)</m:t>
                    </m:r>
                  </m:oMath>
                </a14:m>
                <a:r>
                  <a:rPr lang="ru-RU" sz="2200" b="1" dirty="0" smtClean="0">
                    <a:latin typeface="+mj-lt"/>
                  </a:rPr>
                  <a:t>, 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имеют неэлектрическую природу</a:t>
                </a:r>
                <a:r>
                  <a:rPr lang="ru-RU" sz="2200" b="1" dirty="0">
                    <a:latin typeface="+mj-lt"/>
                  </a:rPr>
                  <a:t>;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ru-RU" sz="2200" dirty="0" smtClean="0">
                    <a:latin typeface="+mj-lt"/>
                  </a:rPr>
                  <a:t>4</a:t>
                </a:r>
                <a:r>
                  <a:rPr lang="ru-RU" sz="2200" dirty="0">
                    <a:latin typeface="+mj-lt"/>
                  </a:rPr>
                  <a:t>). </a:t>
                </a:r>
                <a:r>
                  <a:rPr lang="ru-RU" sz="2200" b="1" dirty="0" smtClean="0">
                    <a:latin typeface="+mj-lt"/>
                  </a:rPr>
                  <a:t>Свойственно 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насыщение </a:t>
                </a:r>
                <a:r>
                  <a:rPr lang="ru-RU" sz="2200" b="1" dirty="0" smtClean="0">
                    <a:latin typeface="+mj-lt"/>
                  </a:rPr>
                  <a:t>(каждый </a:t>
                </a:r>
                <a:r>
                  <a:rPr lang="ru-RU" sz="2200" b="1" dirty="0">
                    <a:latin typeface="+mj-lt"/>
                  </a:rPr>
                  <a:t>нуклон в ядре взаимодействует только с ограниченным числом ближайших </a:t>
                </a:r>
                <a:r>
                  <a:rPr lang="ru-RU" sz="2200" b="1" dirty="0" smtClean="0">
                    <a:latin typeface="+mj-lt"/>
                  </a:rPr>
                  <a:t>нуклонов). 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Полное 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насыщение ядерных сил достигается </a:t>
                </a:r>
                <a:r>
                  <a:rPr lang="ru-RU" sz="2200" b="1" dirty="0">
                    <a:latin typeface="+mj-lt"/>
                  </a:rPr>
                  <a:t>у </a:t>
                </a: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mbria Math"/>
                      </a:rPr>
                      <m:t>𝜶</m:t>
                    </m:r>
                    <m:r>
                      <a:rPr lang="ru-RU" sz="2200" b="1" i="0" smtClean="0">
                        <a:latin typeface="+mj-lt"/>
                        <a:ea typeface="Cambria Math"/>
                      </a:rPr>
                      <m:t>−</m:t>
                    </m:r>
                  </m:oMath>
                </a14:m>
                <a:r>
                  <a:rPr lang="ru-RU" sz="2200" b="1" dirty="0" smtClean="0">
                    <a:latin typeface="+mj-lt"/>
                  </a:rPr>
                  <a:t>частицы</a:t>
                </a:r>
                <a:endParaRPr lang="ru-RU" sz="2200" b="1" dirty="0">
                  <a:latin typeface="+mj-lt"/>
                </a:endParaRPr>
              </a:p>
              <a:p>
                <a:pPr algn="ctr">
                  <a:spcBef>
                    <a:spcPts val="1200"/>
                  </a:spcBef>
                  <a:buFontTx/>
                  <a:buNone/>
                </a:pPr>
                <a:r>
                  <a:rPr lang="ru-RU" sz="2200" b="1" dirty="0">
                    <a:latin typeface="+mj-lt"/>
                  </a:rPr>
                  <a:t>5) зависят от взаимной ориентации спинов взаимодействующих нуклонов. </a:t>
                </a:r>
              </a:p>
              <a:p>
                <a:pPr algn="ctr">
                  <a:spcBef>
                    <a:spcPts val="1200"/>
                  </a:spcBef>
                  <a:buFontTx/>
                  <a:buNone/>
                </a:pPr>
                <a:r>
                  <a:rPr lang="ru-RU" sz="2200" b="1" dirty="0" smtClean="0">
                    <a:latin typeface="+mj-lt"/>
                  </a:rPr>
                  <a:t>6</a:t>
                </a:r>
                <a:r>
                  <a:rPr lang="ru-RU" sz="2200" b="1" dirty="0">
                    <a:latin typeface="+mj-lt"/>
                  </a:rPr>
                  <a:t>) не являются центральными.</a:t>
                </a:r>
                <a:endParaRPr lang="ru-RU" sz="2200" b="1" dirty="0" smtClean="0">
                  <a:solidFill>
                    <a:srgbClr val="A50021"/>
                  </a:solidFill>
                  <a:latin typeface="+mj-lt"/>
                </a:endParaRPr>
              </a:p>
              <a:p>
                <a:pPr algn="ctr">
                  <a:lnSpc>
                    <a:spcPct val="90000"/>
                  </a:lnSpc>
                </a:pPr>
                <a:endParaRPr lang="ru-RU" sz="2800" b="1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16632"/>
                <a:ext cx="8964488" cy="6624736"/>
              </a:xfrm>
              <a:blipFill rotWithShape="1">
                <a:blip r:embed="rId2"/>
                <a:stretch>
                  <a:fillRect t="-1012" r="-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2688" cy="648072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Ядерные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(ЯР)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5496" y="980728"/>
                <a:ext cx="9001000" cy="232921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Ядерная реакция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-</a:t>
                </a:r>
                <a:r>
                  <a:rPr lang="ru-RU" sz="2400" b="1" dirty="0" smtClean="0"/>
                  <a:t>превращение </a:t>
                </a:r>
                <a:r>
                  <a:rPr lang="ru-RU" sz="2400" b="1" dirty="0"/>
                  <a:t>атомных ядер </a:t>
                </a:r>
                <a:endParaRPr lang="ru-RU" sz="24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при </a:t>
                </a:r>
                <a:r>
                  <a:rPr lang="ru-RU" sz="2400" b="1" dirty="0"/>
                  <a:t>взаимодействии с </a:t>
                </a:r>
                <a:r>
                  <a:rPr lang="ru-RU" sz="2400" b="1" dirty="0" smtClean="0"/>
                  <a:t>протонами, нейтронами,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b="1" dirty="0" smtClean="0"/>
                  <a:t>-частицами, ионами и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ru-RU" sz="2400" b="1" dirty="0" smtClean="0">
                    <a:solidFill>
                      <a:srgbClr val="A50021"/>
                    </a:solidFill>
                  </a:rPr>
                  <a:t>-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квантами</a:t>
                </a:r>
                <a:r>
                  <a:rPr lang="ru-RU" sz="2400" b="1" dirty="0"/>
                  <a:t>,</a:t>
                </a:r>
                <a:r>
                  <a:rPr lang="ru-RU" sz="2400" b="1" dirty="0" smtClean="0"/>
                  <a:t> или </a:t>
                </a:r>
                <a:r>
                  <a:rPr lang="ru-RU" sz="2400" b="1" dirty="0"/>
                  <a:t>друг с другом.</a:t>
                </a:r>
              </a:p>
              <a:p>
                <a:pPr marL="0" indent="0" algn="ctr">
                  <a:buNone/>
                </a:pPr>
                <a:r>
                  <a:rPr lang="ru-RU" sz="2400" b="1" dirty="0"/>
                  <a:t>Впервые </a:t>
                </a:r>
                <a:r>
                  <a:rPr lang="en-US" sz="2400" b="1" dirty="0" smtClean="0"/>
                  <a:t>- </a:t>
                </a:r>
                <a:r>
                  <a:rPr lang="ru-RU" sz="2400" b="1" dirty="0" smtClean="0"/>
                  <a:t>Э</a:t>
                </a:r>
                <a:r>
                  <a:rPr lang="ru-RU" sz="2400" b="1" dirty="0"/>
                  <a:t>. </a:t>
                </a:r>
                <a:r>
                  <a:rPr lang="ru-RU" sz="2400" b="1" dirty="0" smtClean="0"/>
                  <a:t>Резерфорд</a:t>
                </a:r>
                <a:r>
                  <a:rPr lang="ru-RU" sz="2400" b="1" dirty="0" smtClean="0"/>
                  <a:t>, при </a:t>
                </a:r>
                <a:r>
                  <a:rPr lang="ru-RU" sz="2400" b="1" dirty="0"/>
                  <a:t>прохождении </a:t>
                </a:r>
                <a:endParaRPr lang="ru-RU" sz="2400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l-PL" sz="2400" b="1" i="1" dirty="0" smtClean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latin typeface="Symbol" pitchFamily="18" charset="2"/>
                  </a:rPr>
                  <a:t>-</a:t>
                </a:r>
                <a:r>
                  <a:rPr lang="ru-RU" sz="2400" b="1" dirty="0"/>
                  <a:t>частиц через </a:t>
                </a:r>
                <a:r>
                  <a:rPr lang="ru-RU" sz="2400" b="1" dirty="0" smtClean="0"/>
                  <a:t>газ </a:t>
                </a:r>
                <a:r>
                  <a:rPr lang="ru-RU" sz="2400" b="1" dirty="0"/>
                  <a:t>азот.</a:t>
                </a:r>
              </a:p>
            </p:txBody>
          </p:sp>
        </mc:Choice>
        <mc:Fallback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5496" y="980728"/>
                <a:ext cx="9001000" cy="2329210"/>
              </a:xfrm>
              <a:blipFill rotWithShape="1">
                <a:blip r:embed="rId3"/>
                <a:stretch>
                  <a:fillRect t="-3927" b="-3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80992"/>
              </p:ext>
            </p:extLst>
          </p:nvPr>
        </p:nvGraphicFramePr>
        <p:xfrm>
          <a:off x="1331640" y="3309938"/>
          <a:ext cx="4608512" cy="78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4" imgW="1396800" imgH="241200" progId="Equation.3">
                  <p:embed/>
                </p:oleObj>
              </mc:Choice>
              <mc:Fallback>
                <p:oleObj name="Формула" r:id="rId4" imgW="1396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09938"/>
                        <a:ext cx="4608512" cy="787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8851111"/>
              </p:ext>
            </p:extLst>
          </p:nvPr>
        </p:nvGraphicFramePr>
        <p:xfrm>
          <a:off x="6372200" y="3356992"/>
          <a:ext cx="2376264" cy="81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Формула" r:id="rId6" imgW="1409400" imgH="482400" progId="Equation.3">
                  <p:embed/>
                </p:oleObj>
              </mc:Choice>
              <mc:Fallback>
                <p:oleObj name="Формула" r:id="rId6" imgW="1409400" imgH="482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356992"/>
                        <a:ext cx="2376264" cy="813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2201" y="4272677"/>
            <a:ext cx="84969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/>
              <a:t>В любой ядерной реакции</a:t>
            </a:r>
            <a:r>
              <a:rPr lang="ru-RU" sz="2000" dirty="0" smtClean="0"/>
              <a:t> </a:t>
            </a:r>
            <a:r>
              <a:rPr lang="ru-RU" sz="2000" b="1" dirty="0" smtClean="0"/>
              <a:t>выполняются:</a:t>
            </a:r>
            <a:r>
              <a:rPr lang="ru-RU" sz="2000" dirty="0" smtClean="0"/>
              <a:t> </a:t>
            </a:r>
            <a:r>
              <a:rPr lang="ru-RU" sz="2000" b="1" dirty="0" smtClean="0"/>
              <a:t>законы сохранения :</a:t>
            </a:r>
          </a:p>
          <a:p>
            <a:pPr algn="ctr">
              <a:lnSpc>
                <a:spcPct val="90000"/>
              </a:lnSpc>
            </a:pPr>
            <a:endParaRPr lang="ru-RU" sz="2000" b="1" u="sng" dirty="0" smtClean="0"/>
          </a:p>
          <a:p>
            <a:pPr marL="457200" indent="-457200" algn="ctr">
              <a:lnSpc>
                <a:spcPct val="90000"/>
              </a:lnSpc>
              <a:spcBef>
                <a:spcPts val="1200"/>
              </a:spcBef>
              <a:buAutoNum type="arabicParenR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электрических зарядов и массовых чисел</a:t>
            </a:r>
            <a:r>
              <a:rPr lang="ru-RU" sz="2000" b="1" dirty="0" smtClean="0"/>
              <a:t>: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энергии, 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3) импульса,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4) момента импульса.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39552" y="332656"/>
                <a:ext cx="8229600" cy="1152128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2400" b="1" dirty="0" smtClean="0"/>
                  <a:t>Важный параметр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ЯР</a:t>
                </a:r>
                <a:r>
                  <a:rPr lang="ru-RU" sz="2400" b="1" dirty="0" smtClean="0"/>
                  <a:t> – </a:t>
                </a:r>
                <a:r>
                  <a:rPr lang="ru-RU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энергетический выход ЯР</a:t>
                </a:r>
                <a:r>
                  <a:rPr lang="ru-RU" sz="24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разность </a:t>
                </a:r>
                <a:r>
                  <a:rPr lang="ru-RU" sz="2400" b="1" dirty="0" smtClean="0"/>
                  <a:t>суммы </a:t>
                </a:r>
                <a:r>
                  <a:rPr lang="ru-RU" sz="2400" b="1" dirty="0"/>
                  <a:t>масс </a:t>
                </a:r>
                <a:r>
                  <a:rPr lang="ru-RU" sz="2400" b="1" dirty="0" smtClean="0"/>
                  <a:t>покоя продуктов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реакции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ru-RU" sz="2400" b="1" dirty="0" smtClean="0"/>
                  <a:t>и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после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нее</a:t>
                </a:r>
                <a:r>
                  <a:rPr lang="en-US" sz="24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b="1" dirty="0" smtClean="0"/>
                  <a:t>)</a:t>
                </a:r>
                <a:r>
                  <a:rPr lang="ru-RU" sz="2400" b="1" dirty="0" smtClean="0"/>
                  <a:t>:</a:t>
                </a:r>
                <a:endParaRPr lang="ru-RU" sz="2400" b="1" dirty="0"/>
              </a:p>
            </p:txBody>
          </p:sp>
        </mc:Choice>
        <mc:Fallback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332656"/>
                <a:ext cx="8229600" cy="1152128"/>
              </a:xfrm>
              <a:blipFill rotWithShape="1">
                <a:blip r:embed="rId3"/>
                <a:stretch>
                  <a:fillRect t="-15873" r="-1037" b="-24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39752" y="3140968"/>
            <a:ext cx="4263192" cy="4128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</a:t>
            </a:r>
            <a:r>
              <a:rPr lang="ru-RU" sz="2400" b="1" dirty="0" smtClean="0"/>
              <a:t>  </a:t>
            </a:r>
            <a:r>
              <a:rPr lang="ru-RU" sz="2400" b="1" dirty="0"/>
              <a:t>могут </a:t>
            </a:r>
            <a:r>
              <a:rPr lang="ru-RU" sz="2400" b="1" dirty="0" smtClean="0"/>
              <a:t>быть:</a:t>
            </a:r>
            <a:endParaRPr lang="ru-RU" sz="2400" b="1" dirty="0"/>
          </a:p>
        </p:txBody>
      </p:sp>
      <p:graphicFrame>
        <p:nvGraphicFramePr>
          <p:cNvPr id="39942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73802036"/>
              </p:ext>
            </p:extLst>
          </p:nvPr>
        </p:nvGraphicFramePr>
        <p:xfrm>
          <a:off x="107504" y="5068936"/>
          <a:ext cx="15128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Формула" r:id="rId4" imgW="482400" imgH="203040" progId="Equation.3">
                  <p:embed/>
                </p:oleObj>
              </mc:Choice>
              <mc:Fallback>
                <p:oleObj name="Формула" r:id="rId4" imgW="48240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068936"/>
                        <a:ext cx="151288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023913"/>
              </p:ext>
            </p:extLst>
          </p:nvPr>
        </p:nvGraphicFramePr>
        <p:xfrm>
          <a:off x="1907704" y="1700808"/>
          <a:ext cx="5555568" cy="76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Формула" r:id="rId6" imgW="1879560" imgH="253800" progId="Equation.3">
                  <p:embed/>
                </p:oleObj>
              </mc:Choice>
              <mc:Fallback>
                <p:oleObj name="Формула" r:id="rId6" imgW="1879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00808"/>
                        <a:ext cx="5555568" cy="765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41038914"/>
              </p:ext>
            </p:extLst>
          </p:nvPr>
        </p:nvGraphicFramePr>
        <p:xfrm>
          <a:off x="0" y="3830513"/>
          <a:ext cx="15843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Формула" r:id="rId8" imgW="482400" imgH="203040" progId="Equation.3">
                  <p:embed/>
                </p:oleObj>
              </mc:Choice>
              <mc:Fallback>
                <p:oleObj name="Формула" r:id="rId8" imgW="48240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30513"/>
                        <a:ext cx="15843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1907704" y="5157192"/>
                <a:ext cx="7111753" cy="83099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экзотермические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(с выделением энергии), 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994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5157192"/>
                <a:ext cx="7111753" cy="830997"/>
              </a:xfrm>
              <a:prstGeom prst="rect">
                <a:avLst/>
              </a:prstGeom>
              <a:blipFill rotWithShape="1">
                <a:blip r:embed="rId10"/>
                <a:stretch>
                  <a:fillRect t="-3521"/>
                </a:stretch>
              </a:blip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1872564" y="3933056"/>
                <a:ext cx="7111753" cy="830997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эндотермические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(с поглощением энергии):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4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2564" y="3933056"/>
                <a:ext cx="7111753" cy="830997"/>
              </a:xfrm>
              <a:prstGeom prst="rect">
                <a:avLst/>
              </a:prstGeom>
              <a:blipFill rotWithShape="1">
                <a:blip r:embed="rId11"/>
                <a:stretch>
                  <a:fillRect t="-3497" r="-171"/>
                </a:stretch>
              </a:blip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028384" y="184482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408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Эффективное сечение  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 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</a:t>
            </a: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idx="1"/>
          </p:nvPr>
        </p:nvSpPr>
        <p:spPr>
          <a:xfrm>
            <a:off x="204787" y="1268760"/>
            <a:ext cx="8734425" cy="496800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ru-RU" sz="2800" dirty="0" smtClean="0"/>
              <a:t> </a:t>
            </a:r>
            <a:r>
              <a:rPr lang="ru-RU" sz="2200" dirty="0" smtClean="0"/>
              <a:t>– </a:t>
            </a:r>
            <a:r>
              <a:rPr lang="ru-RU" sz="2400" b="1" dirty="0" smtClean="0"/>
              <a:t>характеризует</a:t>
            </a:r>
            <a:r>
              <a:rPr lang="ru-RU" sz="2400" dirty="0" smtClean="0"/>
              <a:t> </a:t>
            </a:r>
            <a:r>
              <a:rPr lang="ru-RU" sz="2400" b="1" dirty="0" smtClean="0"/>
              <a:t>вероятность </a:t>
            </a:r>
            <a:r>
              <a:rPr lang="ru-RU" sz="2400" b="1" dirty="0"/>
              <a:t>того, что при падении пучка частиц на вещество произойдёт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</a:t>
            </a:r>
            <a:endParaRPr lang="ru-RU" sz="2400" b="1" dirty="0"/>
          </a:p>
          <a:p>
            <a:pPr algn="ctr">
              <a:buFontTx/>
              <a:buNone/>
            </a:pPr>
            <a:r>
              <a:rPr lang="ru-RU" sz="2400" b="1" dirty="0"/>
              <a:t>  </a:t>
            </a:r>
            <a:r>
              <a:rPr lang="en-US" sz="2400" b="1" dirty="0" smtClean="0">
                <a:solidFill>
                  <a:srgbClr val="A50021"/>
                </a:solidFill>
              </a:rPr>
              <a:t>[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</a:t>
            </a:r>
            <a:r>
              <a:rPr lang="en-US" sz="2400" b="1" dirty="0">
                <a:solidFill>
                  <a:srgbClr val="A50021"/>
                </a:solidFill>
                <a:latin typeface="Symbol" pitchFamily="18" charset="2"/>
                <a:sym typeface="Symbol" pitchFamily="18" charset="2"/>
              </a:rPr>
              <a:t>]</a:t>
            </a:r>
            <a:r>
              <a:rPr lang="en-US" sz="2400" b="1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 b="1" dirty="0">
                <a:latin typeface="Symbol" pitchFamily="18" charset="2"/>
                <a:sym typeface="Symbol" pitchFamily="18" charset="2"/>
              </a:rPr>
              <a:t>- </a:t>
            </a:r>
            <a:r>
              <a:rPr lang="ru-RU" sz="2400" b="1" dirty="0"/>
              <a:t>(1барн = 10</a:t>
            </a:r>
            <a:r>
              <a:rPr lang="ru-RU" sz="2400" b="1" baseline="30000" dirty="0"/>
              <a:t>–28</a:t>
            </a:r>
            <a:r>
              <a:rPr lang="ru-RU" sz="2400" b="1" dirty="0"/>
              <a:t> м</a:t>
            </a:r>
            <a:r>
              <a:rPr lang="ru-RU" sz="2400" b="1" baseline="30000" dirty="0"/>
              <a:t>2</a:t>
            </a:r>
            <a:r>
              <a:rPr lang="ru-RU" sz="2400" b="1" dirty="0" smtClean="0"/>
              <a:t>).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ru-RU" sz="2000" b="1" dirty="0" smtClean="0"/>
              <a:t> </a:t>
            </a:r>
            <a:r>
              <a:rPr lang="ru-RU" sz="2000" b="1" dirty="0"/>
              <a:t>интерпретируется как </a:t>
            </a:r>
            <a:r>
              <a:rPr lang="ru-RU" sz="2000" b="1" u="sng" dirty="0"/>
              <a:t>площадь сечения </a:t>
            </a:r>
            <a:r>
              <a:rPr lang="ru-RU" sz="2000" b="1" dirty="0"/>
              <a:t>ядра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sz="2000" b="1" i="1" dirty="0"/>
              <a:t>, </a:t>
            </a:r>
            <a:r>
              <a:rPr lang="ru-RU" sz="2000" b="1" dirty="0"/>
              <a:t>попадая в которую налетающая частица </a:t>
            </a:r>
            <a:r>
              <a:rPr lang="ru-RU" sz="2000" b="1" dirty="0" smtClean="0"/>
              <a:t>вызывает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357301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Возможны два принципиально различных способа освобождения ядерной энергии: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1) Реакция деления ядер тяжелых элементов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2) Реакция синтеза ядер легких элементов (термоядерный синтез)</a:t>
            </a:r>
          </a:p>
        </p:txBody>
      </p:sp>
    </p:spTree>
    <p:extLst>
      <p:ext uri="{BB962C8B-B14F-4D97-AF65-F5344CB8AC3E}">
        <p14:creationId xmlns:p14="http://schemas.microsoft.com/office/powerpoint/2010/main" val="26476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>
          <a:xfrm>
            <a:off x="114983" y="116632"/>
            <a:ext cx="8640960" cy="1008112"/>
          </a:xfrm>
          <a:noFill/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Реакция деления тяжелых ядер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dirty="0" smtClean="0"/>
              <a:t>нестабильное </a:t>
            </a:r>
            <a:r>
              <a:rPr lang="ru-RU" sz="2400" b="1" dirty="0"/>
              <a:t>ядро делится на два крупных фрагмента сравнимых масс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10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088618"/>
              </p:ext>
            </p:extLst>
          </p:nvPr>
        </p:nvGraphicFramePr>
        <p:xfrm>
          <a:off x="1981265" y="2213579"/>
          <a:ext cx="5400600" cy="68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Формула" r:id="rId3" imgW="1904760" imgH="241200" progId="Equation.3">
                  <p:embed/>
                </p:oleObj>
              </mc:Choice>
              <mc:Fallback>
                <p:oleObj name="Формула" r:id="rId3" imgW="190476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65" y="2213579"/>
                        <a:ext cx="5400600" cy="68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7111" name="Rectangle 7"/>
              <p:cNvSpPr>
                <a:spLocks noChangeArrowheads="1"/>
              </p:cNvSpPr>
              <p:nvPr/>
            </p:nvSpPr>
            <p:spPr bwMode="auto">
              <a:xfrm>
                <a:off x="1" y="1124744"/>
                <a:ext cx="9143999" cy="11206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b="1" dirty="0">
                    <a:solidFill>
                      <a:srgbClr val="000000"/>
                    </a:solidFill>
                  </a:rPr>
                  <a:t>В 1939 г. О. </a:t>
                </a:r>
                <a:r>
                  <a:rPr lang="ru-RU" sz="2200" b="1" dirty="0" err="1">
                    <a:solidFill>
                      <a:srgbClr val="000000"/>
                    </a:solidFill>
                  </a:rPr>
                  <a:t>Ганом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 и Ф. </a:t>
                </a:r>
                <a:r>
                  <a:rPr lang="ru-RU" sz="2200" b="1" dirty="0" err="1">
                    <a:solidFill>
                      <a:srgbClr val="000000"/>
                    </a:solidFill>
                  </a:rPr>
                  <a:t>Штрассманом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 было открыто деление ядер урана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200" b="1" i="1" baseline="-2500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𝟗𝟐</m:t>
                        </m:r>
                        <m:r>
                          <a:rPr lang="en-US" sz="22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  <m:r>
                      <a:rPr lang="en-US" sz="22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</a:rPr>
                  <a:t>-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сейчас основной интерес для энергетики)</a:t>
                </a:r>
              </a:p>
            </p:txBody>
          </p:sp>
        </mc:Choice>
        <mc:Fallback>
          <p:sp>
            <p:nvSpPr>
              <p:cNvPr id="471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1124744"/>
                <a:ext cx="9143999" cy="1120691"/>
              </a:xfrm>
              <a:prstGeom prst="rect">
                <a:avLst/>
              </a:prstGeom>
              <a:blipFill rotWithShape="1">
                <a:blip r:embed="rId5"/>
                <a:stretch>
                  <a:fillRect t="-3279" r="-200" b="-10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112" name="Rectangle 8"/>
              <p:cNvSpPr>
                <a:spLocks noChangeArrowheads="1"/>
              </p:cNvSpPr>
              <p:nvPr/>
            </p:nvSpPr>
            <p:spPr bwMode="auto">
              <a:xfrm>
                <a:off x="132825" y="2924944"/>
                <a:ext cx="8928992" cy="830997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Тепловой нейтрон с энергией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 0,1 эВ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освобождает энергию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𝑸</m:t>
                    </m:r>
                    <m:r>
                      <a:rPr 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~</m:t>
                    </m:r>
                    <m:r>
                      <a:rPr lang="ru-RU" sz="2400" b="1" i="1" dirty="0">
                        <a:solidFill>
                          <a:srgbClr val="A50021"/>
                        </a:solidFill>
                        <a:latin typeface="Cambria Math"/>
                      </a:rPr>
                      <m:t> </m:t>
                    </m:r>
                    <m:r>
                      <a:rPr lang="ru-RU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𝟐𝟎𝟎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ru-RU" sz="24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МэВ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24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ru-RU" sz="2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71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25" y="2924944"/>
                <a:ext cx="8928992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4965" b="-13475"/>
                </a:stretch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13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8180247"/>
              </p:ext>
            </p:extLst>
          </p:nvPr>
        </p:nvGraphicFramePr>
        <p:xfrm>
          <a:off x="2168509" y="4448115"/>
          <a:ext cx="4857623" cy="67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Формула" r:id="rId7" imgW="1739900" imgH="241300" progId="Equation.3">
                  <p:embed/>
                </p:oleObj>
              </mc:Choice>
              <mc:Fallback>
                <p:oleObj name="Формула" r:id="rId7" imgW="17399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09" y="4448115"/>
                        <a:ext cx="4857623" cy="673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485831" y="3986450"/>
            <a:ext cx="3967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Реакция в общем виде…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43762" y="5013176"/>
                <a:ext cx="6696744" cy="707886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</m:oMath>
                </a14:m>
                <a:r>
                  <a:rPr lang="ru-RU" sz="2000" b="1" dirty="0">
                    <a:solidFill>
                      <a:srgbClr val="000000"/>
                    </a:solidFill>
                  </a:rPr>
                  <a:t>;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</a:rPr>
                  <a:t>До 100  изотопов  в ходе реакции…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62" y="5013176"/>
                <a:ext cx="6696744" cy="707886"/>
              </a:xfrm>
              <a:prstGeom prst="rect">
                <a:avLst/>
              </a:prstGeom>
              <a:blipFill rotWithShape="1">
                <a:blip r:embed="rId9"/>
                <a:stretch>
                  <a:fillRect t="-3390" b="-13559"/>
                </a:stretch>
              </a:blipFill>
              <a:ln w="95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38707"/>
              </p:ext>
            </p:extLst>
          </p:nvPr>
        </p:nvGraphicFramePr>
        <p:xfrm>
          <a:off x="2518293" y="5877272"/>
          <a:ext cx="46466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Формула" r:id="rId10" imgW="1663700" imgH="241300" progId="Equation.3">
                  <p:embed/>
                </p:oleObj>
              </mc:Choice>
              <mc:Fallback>
                <p:oleObj name="Формула" r:id="rId10" imgW="16637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293" y="5877272"/>
                        <a:ext cx="46466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9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964613" cy="10079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Нейтроны</a:t>
            </a:r>
            <a:r>
              <a:rPr lang="en-US" sz="2400" b="1" dirty="0" smtClean="0">
                <a:solidFill>
                  <a:schemeClr val="tx1"/>
                </a:solidFill>
              </a:rPr>
              <a:t> c </a:t>
            </a:r>
            <a:r>
              <a:rPr lang="ru-RU" sz="2400" b="1" dirty="0" smtClean="0">
                <a:solidFill>
                  <a:schemeClr val="tx1"/>
                </a:solidFill>
              </a:rPr>
              <a:t>энергией </a:t>
            </a:r>
            <a:r>
              <a:rPr lang="ru-RU" sz="2400" b="1" dirty="0" smtClean="0">
                <a:solidFill>
                  <a:schemeClr val="tx1"/>
                </a:solidFill>
                <a:latin typeface="Cambria Math"/>
                <a:ea typeface="Cambria Math"/>
              </a:rPr>
              <a:t>~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МэВ </a:t>
            </a:r>
            <a:r>
              <a:rPr lang="ru-RU" sz="2400" b="1" dirty="0">
                <a:solidFill>
                  <a:schemeClr val="tx1"/>
                </a:solidFill>
              </a:rPr>
              <a:t>и выше, вызывают деление ядер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урана, тория, плутония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err="1" smtClean="0">
                <a:solidFill>
                  <a:schemeClr val="tx1"/>
                </a:solidFill>
              </a:rPr>
              <a:t>др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015"/>
              </p:ext>
            </p:extLst>
          </p:nvPr>
        </p:nvGraphicFramePr>
        <p:xfrm>
          <a:off x="2483768" y="1268760"/>
          <a:ext cx="82980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Формула" r:id="rId3" imgW="304668" imgH="241195" progId="Equation.3">
                  <p:embed/>
                </p:oleObj>
              </mc:Choice>
              <mc:Fallback>
                <p:oleObj name="Формула" r:id="rId3" imgW="30466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268760"/>
                        <a:ext cx="829807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03172"/>
              </p:ext>
            </p:extLst>
          </p:nvPr>
        </p:nvGraphicFramePr>
        <p:xfrm>
          <a:off x="4085592" y="1268760"/>
          <a:ext cx="972815" cy="6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Формула" r:id="rId5" imgW="342751" imgH="241195" progId="Equation.3">
                  <p:embed/>
                </p:oleObj>
              </mc:Choice>
              <mc:Fallback>
                <p:oleObj name="Формула" r:id="rId5" imgW="34275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592" y="1268760"/>
                        <a:ext cx="972815" cy="676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33673"/>
              </p:ext>
            </p:extLst>
          </p:nvPr>
        </p:nvGraphicFramePr>
        <p:xfrm>
          <a:off x="5652120" y="1268760"/>
          <a:ext cx="1080120" cy="69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Формула" r:id="rId7" imgW="368300" imgH="241300" progId="Equation.3">
                  <p:embed/>
                </p:oleObj>
              </mc:Choice>
              <mc:Fallback>
                <p:oleObj name="Формула" r:id="rId7" imgW="36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268760"/>
                        <a:ext cx="1080120" cy="691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51369"/>
              </p:ext>
            </p:extLst>
          </p:nvPr>
        </p:nvGraphicFramePr>
        <p:xfrm>
          <a:off x="2627785" y="3068961"/>
          <a:ext cx="864096" cy="67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Формула" r:id="rId9" imgW="304668" imgH="241195" progId="Equation.3">
                  <p:embed/>
                </p:oleObj>
              </mc:Choice>
              <mc:Fallback>
                <p:oleObj name="Формула" r:id="rId9" imgW="30466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5" y="3068961"/>
                        <a:ext cx="864096" cy="674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242440"/>
              </p:ext>
            </p:extLst>
          </p:nvPr>
        </p:nvGraphicFramePr>
        <p:xfrm>
          <a:off x="4575231" y="3036888"/>
          <a:ext cx="1004881" cy="64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Формула" r:id="rId11" imgW="368300" imgH="241300" progId="Equation.3">
                  <p:embed/>
                </p:oleObj>
              </mc:Choice>
              <mc:Fallback>
                <p:oleObj name="Формула" r:id="rId11" imgW="36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231" y="3036888"/>
                        <a:ext cx="1004881" cy="6443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536700" y="3292475"/>
            <a:ext cx="3127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, 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482984" y="2060848"/>
            <a:ext cx="83534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Эти ядра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делятся нейтронами любых энергий, но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особенно эффективно медленными нейтронами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9465" y="4005064"/>
                <a:ext cx="8496944" cy="2719014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Уран в природе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-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в виде двух изотопов: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𝟐𝟑𝟖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(99,3 %) 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 (0,7 %). </a:t>
                </a:r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Ядерное сырье -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Необходим процесс обогащения урана изотопом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65" y="4005064"/>
                <a:ext cx="8496944" cy="2719014"/>
              </a:xfrm>
              <a:prstGeom prst="rect">
                <a:avLst/>
              </a:prstGeom>
              <a:blipFill rotWithShape="1">
                <a:blip r:embed="rId12"/>
                <a:stretch>
                  <a:fillRect l="-786" t="-885" r="-64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FB35-CA0D-4B02-8F89-0C565B59935C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310544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(3)</a:t>
            </a: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339465" y="2276872"/>
            <a:ext cx="416111" cy="11529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268760"/>
                <a:ext cx="8784976" cy="4896544"/>
              </a:xfrm>
              <a:ln w="28575">
                <a:solidFill>
                  <a:srgbClr val="002060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Продукты деления ядра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/>
                  <a:t> нестабильны: </a:t>
                </a:r>
                <a:r>
                  <a:rPr lang="ru-RU" sz="2400" b="1" dirty="0"/>
                  <a:t>в них содержится </a:t>
                </a:r>
                <a:r>
                  <a:rPr lang="ru-RU" sz="2400" b="1" dirty="0" smtClean="0"/>
                  <a:t>избыточное </a:t>
                </a:r>
                <a:r>
                  <a:rPr lang="ru-RU" sz="2400" b="1" dirty="0"/>
                  <a:t>число </a:t>
                </a:r>
                <a:r>
                  <a:rPr lang="ru-RU" sz="2400" b="1" dirty="0" smtClean="0"/>
                  <a:t>нейтронов.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ru-RU" sz="24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При делении ядра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……+</a:t>
                </a:r>
                <a:r>
                  <a:rPr lang="ru-RU" sz="2400" b="1" dirty="0" smtClean="0"/>
                  <a:t>2 </a:t>
                </a:r>
                <a:r>
                  <a:rPr lang="ru-RU" sz="2400" b="1" dirty="0"/>
                  <a:t>или 3 нейтрона. </a:t>
                </a:r>
                <a:endParaRPr lang="en-US" sz="24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Они </a:t>
                </a:r>
                <a:r>
                  <a:rPr lang="ru-RU" sz="2400" b="1" dirty="0"/>
                  <a:t>могут попасть в другие ядра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/>
                  <a:t>- вызывают </a:t>
                </a:r>
                <a:r>
                  <a:rPr lang="ru-RU" sz="2400" b="1" dirty="0"/>
                  <a:t>их деление. </a:t>
                </a:r>
                <a:endParaRPr lang="ru-RU" sz="24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Появятся 4 - </a:t>
                </a:r>
                <a:r>
                  <a:rPr lang="ru-RU" sz="2400" b="1" dirty="0"/>
                  <a:t>9 </a:t>
                </a:r>
                <a:r>
                  <a:rPr lang="ru-RU" sz="2400" b="1" dirty="0" smtClean="0"/>
                  <a:t>нейтронов  -  новые </a:t>
                </a:r>
                <a:r>
                  <a:rPr lang="ru-RU" sz="2400" b="1" dirty="0"/>
                  <a:t>распады ядер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/>
                  <a:t>и т. д. </a:t>
                </a:r>
                <a:endParaRPr lang="ru-RU" sz="24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Лавинообразный процесс деления ядер - </a:t>
                </a:r>
                <a:r>
                  <a:rPr lang="ru-RU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цепная реакция</a:t>
                </a:r>
                <a:r>
                  <a:rPr lang="ru-RU" sz="2400" b="1" dirty="0" smtClean="0">
                    <a:solidFill>
                      <a:srgbClr val="A50021"/>
                    </a:solidFill>
                  </a:rPr>
                  <a:t>. </a:t>
                </a:r>
                <a:endParaRPr lang="ru-RU" sz="2400" b="1" dirty="0">
                  <a:solidFill>
                    <a:srgbClr val="A50021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ru-RU" sz="24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Для </a:t>
                </a:r>
                <a:r>
                  <a:rPr lang="ru-RU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ЦР</a:t>
                </a:r>
                <a:r>
                  <a:rPr lang="ru-RU" sz="2400" b="1" dirty="0" smtClean="0"/>
                  <a:t>  -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коэффициент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размножения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нейтронов 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err="1" smtClean="0"/>
                  <a:t>д.б</a:t>
                </a:r>
                <a:r>
                  <a:rPr lang="ru-RU" sz="2400" b="1" dirty="0" smtClean="0"/>
                  <a:t>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    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268760"/>
                <a:ext cx="8784976" cy="4896544"/>
              </a:xfrm>
              <a:blipFill rotWithShape="1">
                <a:blip r:embed="rId3"/>
                <a:stretch>
                  <a:fillRect l="-622" t="-371" r="-1520" b="-272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FB35-CA0D-4B02-8F89-0C565B59935C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 Деление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ядер урана</a:t>
            </a:r>
          </a:p>
        </p:txBody>
      </p:sp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2843808" y="1844824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 smtClean="0">
                <a:latin typeface="Georgia" pitchFamily="18" charset="0"/>
              </a:rPr>
              <a:t>Реакция деления ядер урана идет с 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>выделением энергии </a:t>
            </a:r>
            <a:r>
              <a:rPr lang="ru-RU" sz="2000" dirty="0" smtClean="0">
                <a:latin typeface="Georgia" pitchFamily="18" charset="0"/>
              </a:rPr>
              <a:t>в окружающую среду.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3244" t="34605" r="79037" b="17201"/>
          <a:stretch>
            <a:fillRect/>
          </a:stretch>
        </p:blipFill>
        <p:spPr bwMode="auto">
          <a:xfrm>
            <a:off x="251520" y="1988840"/>
            <a:ext cx="21602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980" y="2204864"/>
            <a:ext cx="2476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411760" y="3689737"/>
            <a:ext cx="3888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3050" algn="just"/>
            <a:r>
              <a:rPr lang="ru-RU" sz="2400" dirty="0" smtClean="0">
                <a:latin typeface="Georgia" pitchFamily="18" charset="0"/>
              </a:rPr>
              <a:t>При делении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1 г урана </a:t>
            </a:r>
            <a:r>
              <a:rPr lang="ru-RU" sz="2400" dirty="0" smtClean="0">
                <a:latin typeface="Georgia" pitchFamily="18" charset="0"/>
              </a:rPr>
              <a:t>выделяется столько же энергии, сколько получается при сжигании </a:t>
            </a: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3 т угля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Цепная ядерная реакция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787900" y="1916832"/>
            <a:ext cx="41767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u="sng" dirty="0">
                <a:solidFill>
                  <a:srgbClr val="C00000"/>
                </a:solidFill>
                <a:latin typeface="Georgia" pitchFamily="18" charset="0"/>
              </a:rPr>
              <a:t>Коэффициент размножения нейтронов </a:t>
            </a:r>
            <a:r>
              <a:rPr lang="ru-RU" sz="2000" dirty="0">
                <a:latin typeface="Georgia" pitchFamily="18" charset="0"/>
              </a:rPr>
              <a:t>– отношение числа нейтронов в одном поколении к числу нейтронов в предшествующем поколении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just"/>
            <a:endParaRPr lang="ru-RU" sz="2000" dirty="0">
              <a:latin typeface="Georgia" pitchFamily="18" charset="0"/>
            </a:endParaRPr>
          </a:p>
          <a:p>
            <a:pPr algn="ctr"/>
            <a:endParaRPr lang="ru-RU" sz="2000" b="1" u="sng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400" dirty="0" smtClean="0">
              <a:latin typeface="Georgia" pitchFamily="18" charset="0"/>
            </a:endParaRPr>
          </a:p>
          <a:p>
            <a:pPr algn="ctr"/>
            <a:endParaRPr lang="ru-RU" sz="2400" dirty="0">
              <a:latin typeface="Georgia" pitchFamily="18" charset="0"/>
            </a:endParaRPr>
          </a:p>
          <a:p>
            <a:pPr algn="ctr"/>
            <a:endParaRPr lang="ru-RU" sz="2400" dirty="0">
              <a:latin typeface="Georgia" pitchFamily="18" charset="0"/>
            </a:endParaRPr>
          </a:p>
          <a:p>
            <a:pPr algn="just"/>
            <a:r>
              <a:rPr lang="en-US" sz="1600" dirty="0">
                <a:latin typeface="Georgia" pitchFamily="18" charset="0"/>
              </a:rPr>
              <a:t>k &lt; 1 – </a:t>
            </a:r>
            <a:r>
              <a:rPr lang="ru-RU" sz="1600" dirty="0">
                <a:latin typeface="Georgia" pitchFamily="18" charset="0"/>
              </a:rPr>
              <a:t>реакция не идет</a:t>
            </a:r>
            <a:endParaRPr lang="en-US" sz="1600" dirty="0">
              <a:latin typeface="Georgia" pitchFamily="18" charset="0"/>
            </a:endParaRPr>
          </a:p>
          <a:p>
            <a:pPr algn="just"/>
            <a:r>
              <a:rPr lang="en-US" sz="1600" dirty="0">
                <a:latin typeface="Georgia" pitchFamily="18" charset="0"/>
              </a:rPr>
              <a:t>k = 1</a:t>
            </a:r>
            <a:r>
              <a:rPr lang="ru-RU" sz="1600" dirty="0">
                <a:latin typeface="Georgia" pitchFamily="18" charset="0"/>
              </a:rPr>
              <a:t> – реакция протекает стационарно</a:t>
            </a:r>
            <a:endParaRPr lang="en-US" sz="1600" dirty="0">
              <a:latin typeface="Georgia" pitchFamily="18" charset="0"/>
            </a:endParaRPr>
          </a:p>
          <a:p>
            <a:pPr algn="just"/>
            <a:r>
              <a:rPr lang="en-US" sz="1400" dirty="0">
                <a:latin typeface="Georgia" pitchFamily="18" charset="0"/>
              </a:rPr>
              <a:t>k &gt; 1</a:t>
            </a:r>
            <a:r>
              <a:rPr lang="ru-RU" sz="1400" dirty="0">
                <a:latin typeface="Georgia" pitchFamily="18" charset="0"/>
              </a:rPr>
              <a:t> –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400" dirty="0">
                <a:latin typeface="Georgia" pitchFamily="18" charset="0"/>
              </a:rPr>
              <a:t>реакция носит неуправляемый характер</a:t>
            </a:r>
            <a:r>
              <a:rPr lang="ru-RU" sz="1400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55763"/>
            <a:ext cx="45815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6156325" y="3573065"/>
          <a:ext cx="1304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Формула" r:id="rId4" imgW="558720" imgH="431640" progId="Equation.3">
                  <p:embed/>
                </p:oleObj>
              </mc:Choice>
              <mc:Fallback>
                <p:oleObj name="Формула" r:id="rId4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573065"/>
                        <a:ext cx="1304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5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</a:rPr>
              <a:t>1. Состав </a:t>
            </a:r>
            <a:r>
              <a:rPr lang="ru-RU" sz="4800" dirty="0">
                <a:solidFill>
                  <a:srgbClr val="000000"/>
                </a:solidFill>
                <a:latin typeface="Times New Roman" pitchFamily="18" charset="0"/>
              </a:rPr>
              <a:t>и х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</a:rPr>
              <a:t>арактеристики атомного ядра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algn="just">
              <a:spcBef>
                <a:spcPct val="25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</a:pPr>
            <a:r>
              <a:rPr lang="ru-RU" sz="3000" b="1" dirty="0">
                <a:solidFill>
                  <a:srgbClr val="000000"/>
                </a:solidFill>
                <a:latin typeface="Times New Roman" pitchFamily="18" charset="0"/>
              </a:rPr>
              <a:t>Ядром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 называется центральная часть атома, в которой сосредоточена практически вся масса атома и его положительный электрический заряд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5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</a:pPr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В экспериментах Резерфорда по прохождению α-частиц через металлическую фольгу было обнаружено, что атомные ядра имеют размеры порядка 10</a:t>
            </a:r>
            <a:r>
              <a:rPr lang="ru-RU" sz="3000" baseline="30000" dirty="0">
                <a:solidFill>
                  <a:srgbClr val="000000"/>
                </a:solidFill>
                <a:latin typeface="Times New Roman" pitchFamily="18" charset="0"/>
              </a:rPr>
              <a:t>-14 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10</a:t>
            </a:r>
            <a:r>
              <a:rPr lang="ru-RU" sz="3000" baseline="30000" dirty="0">
                <a:solidFill>
                  <a:srgbClr val="000000"/>
                </a:solidFill>
                <a:latin typeface="Times New Roman" pitchFamily="18" charset="0"/>
              </a:rPr>
              <a:t>-15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 м, в то время как линейные размеры атомов примерно 10</a:t>
            </a:r>
            <a:r>
              <a:rPr lang="ru-RU" sz="3000" baseline="30000" dirty="0">
                <a:solidFill>
                  <a:srgbClr val="000000"/>
                </a:solidFill>
                <a:latin typeface="Times New Roman" pitchFamily="18" charset="0"/>
              </a:rPr>
              <a:t>-10</a:t>
            </a:r>
            <a:r>
              <a:rPr lang="ru-RU" sz="3000" dirty="0">
                <a:solidFill>
                  <a:srgbClr val="000000"/>
                </a:solidFill>
                <a:latin typeface="Times New Roman" pitchFamily="18" charset="0"/>
              </a:rPr>
              <a:t> м.</a:t>
            </a:r>
          </a:p>
        </p:txBody>
      </p:sp>
    </p:spTree>
    <p:extLst>
      <p:ext uri="{BB962C8B-B14F-4D97-AF65-F5344CB8AC3E}">
        <p14:creationId xmlns:p14="http://schemas.microsoft.com/office/powerpoint/2010/main" val="13119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Цепная ядерная реакция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051720" y="1557339"/>
            <a:ext cx="6912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  <a:latin typeface="Georgia" pitchFamily="18" charset="0"/>
              </a:rPr>
              <a:t>Активная зона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– среда, в которой протекает цепная реакция деления ядер.</a:t>
            </a:r>
            <a:endParaRPr lang="ru-RU" sz="24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303" y="5301208"/>
            <a:ext cx="15721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15721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2502182"/>
            <a:ext cx="8640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ВОЗМОЖНОСТЬ ПРОТЕКАНИЯ ЯДЕРНОЙ РЕАКЦИИ ОПРЕДЕЛЯЕТСЯ:</a:t>
            </a: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Критической массой</a:t>
            </a:r>
            <a:r>
              <a:rPr lang="ru-RU" sz="2000" dirty="0" smtClean="0">
                <a:latin typeface="Georgia" pitchFamily="18" charset="0"/>
              </a:rPr>
              <a:t> – наименьшей массой, при которой возможно протекание цепной реакции.</a:t>
            </a: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Наличием отражающей оболочки</a:t>
            </a:r>
            <a:r>
              <a:rPr lang="ru-RU" sz="2000" dirty="0" smtClean="0">
                <a:latin typeface="Georgia" pitchFamily="18" charset="0"/>
              </a:rPr>
              <a:t> из вещества, хорошо отражающего нейтроны (чаще всего бериллия). </a:t>
            </a: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Отсутствием примесей</a:t>
            </a:r>
            <a:r>
              <a:rPr lang="ru-RU" sz="2000" dirty="0" smtClean="0">
                <a:latin typeface="Georgia" pitchFamily="18" charset="0"/>
              </a:rPr>
              <a:t>, поглощающих нейтроны.</a:t>
            </a:r>
          </a:p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Georgia" pitchFamily="18" charset="0"/>
              </a:rPr>
              <a:t>Наличием замедлителя нейтронов</a:t>
            </a:r>
            <a:r>
              <a:rPr lang="ru-RU" sz="2000" dirty="0" smtClean="0">
                <a:latin typeface="Georgia" pitchFamily="18" charset="0"/>
              </a:rPr>
              <a:t> (чаще всего графит, вода, тяжелая вода).</a:t>
            </a:r>
          </a:p>
          <a:p>
            <a:pPr algn="just"/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4"/>
              <p:cNvSpPr>
                <a:spLocks noChangeArrowheads="1"/>
              </p:cNvSpPr>
              <p:nvPr/>
            </p:nvSpPr>
            <p:spPr bwMode="auto">
              <a:xfrm>
                <a:off x="251520" y="772404"/>
                <a:ext cx="8676456" cy="4182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ЦР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 в уране с повышенным содержанием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 развивается, когда масса урана превосходит </a:t>
                </a:r>
                <a:r>
                  <a:rPr lang="ru-RU" sz="24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критическую массу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.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небольших кусках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𝑼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 большинство нейтронов, не попав ни в одно ядро, вылетают наружу.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Для чистого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 - 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 кг.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~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250 г</a:t>
                </a:r>
                <a:r>
                  <a:rPr lang="en-US" sz="2400" dirty="0">
                    <a:solidFill>
                      <a:srgbClr val="000000"/>
                    </a:solidFill>
                  </a:rPr>
                  <a:t>-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применение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замедлителей нейтронов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(н-р, тяжелая вода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𝑶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графит)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и оболочки из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𝑩𝒆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, которая отражает нейтроны.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772404"/>
                <a:ext cx="8676456" cy="4182555"/>
              </a:xfrm>
              <a:prstGeom prst="rect">
                <a:avLst/>
              </a:prstGeom>
              <a:blipFill rotWithShape="1">
                <a:blip r:embed="rId2"/>
                <a:stretch>
                  <a:fillRect t="-583" b="-27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1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34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548680"/>
                <a:ext cx="9144000" cy="295232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ЦР</a:t>
                </a:r>
                <a:r>
                  <a:rPr lang="ru-RU" sz="2800" b="1" dirty="0" smtClean="0"/>
                  <a:t>:  </a:t>
                </a:r>
                <a:r>
                  <a:rPr lang="ru-RU" sz="2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управляемые и неуправляемые.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/>
                  <a:t>Взрыв атомной бомбы </a:t>
                </a:r>
                <a:r>
                  <a:rPr lang="ru-RU" sz="2400" dirty="0"/>
                  <a:t>-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неуправляемая реакция</a:t>
                </a:r>
                <a:r>
                  <a:rPr 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endPara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ru-RU" sz="22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Чтобы </a:t>
                </a:r>
                <a:r>
                  <a:rPr lang="ru-RU" sz="2400" b="1" dirty="0"/>
                  <a:t>атомная бомба при хранении не взорвалась, </a:t>
                </a:r>
                <a:endParaRPr lang="ru-RU" sz="2400" b="1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в </a:t>
                </a:r>
                <a:r>
                  <a:rPr lang="ru-RU" sz="2400" b="1" dirty="0"/>
                  <a:t>ней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b="1" dirty="0" smtClean="0"/>
                  <a:t> или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𝟗</m:t>
                        </m:r>
                      </m:sup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𝑷𝒖</m:t>
                        </m:r>
                      </m:e>
                    </m:sPre>
                  </m:oMath>
                </a14:m>
                <a:r>
                  <a:rPr lang="en-US" sz="2400" b="1" dirty="0" smtClean="0"/>
                  <a:t>(</a:t>
                </a:r>
                <a:r>
                  <a:rPr lang="ru-RU" sz="2400" b="1" dirty="0" smtClean="0"/>
                  <a:t>плутоний) </a:t>
                </a:r>
                <a:endParaRPr lang="ru-RU" sz="2400" b="1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делятся </a:t>
                </a:r>
                <a:r>
                  <a:rPr lang="ru-RU" sz="2400" b="1" dirty="0"/>
                  <a:t>на две удаленные </a:t>
                </a:r>
                <a:r>
                  <a:rPr lang="ru-RU" sz="2400" b="1" dirty="0" smtClean="0"/>
                  <a:t>части </a:t>
                </a:r>
                <a:r>
                  <a:rPr lang="ru-RU" sz="2400" b="1" dirty="0"/>
                  <a:t>с массами ниже критических. </a:t>
                </a:r>
                <a:r>
                  <a:rPr lang="ru-RU" sz="2400" b="1" dirty="0" smtClean="0"/>
                  <a:t>С </a:t>
                </a:r>
                <a:r>
                  <a:rPr lang="ru-RU" sz="2400" b="1" dirty="0"/>
                  <a:t>помощью </a:t>
                </a:r>
                <a:r>
                  <a:rPr lang="ru-RU" sz="2400" b="1" dirty="0" smtClean="0"/>
                  <a:t>обычного взрыва </a:t>
                </a:r>
                <a:r>
                  <a:rPr lang="ru-RU" sz="2400" b="1" dirty="0"/>
                  <a:t>массы сближаются </a:t>
                </a:r>
              </a:p>
            </p:txBody>
          </p:sp>
        </mc:Choice>
        <mc:Fallback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548680"/>
                <a:ext cx="9144000" cy="2952328"/>
              </a:xfrm>
              <a:blipFill rotWithShape="1">
                <a:blip r:embed="rId2"/>
                <a:stretch>
                  <a:fillRect t="-5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FB35-CA0D-4B02-8F89-0C565B59935C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7" name="Picture 4" descr="Gun-type_Nuclear_weap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8" y="3789040"/>
            <a:ext cx="4892030" cy="22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78117" y="620688"/>
            <a:ext cx="4784258" cy="5760640"/>
          </a:xfrm>
          <a:noFill/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Ядерный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(или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атомный) реактор </a:t>
            </a:r>
            <a:r>
              <a:rPr lang="ru-RU" sz="2200" b="1" dirty="0" smtClean="0">
                <a:solidFill>
                  <a:schemeClr val="tx1"/>
                </a:solidFill>
              </a:rPr>
              <a:t>- устройство</a:t>
            </a:r>
            <a:r>
              <a:rPr lang="ru-RU" sz="2200" b="1" dirty="0">
                <a:solidFill>
                  <a:schemeClr val="tx1"/>
                </a:solidFill>
              </a:rPr>
              <a:t>, в котором поддерживается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управляемая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Это </a:t>
            </a:r>
            <a:r>
              <a:rPr lang="ru-RU" sz="2200" b="1" dirty="0">
                <a:solidFill>
                  <a:schemeClr val="tx1"/>
                </a:solidFill>
              </a:rPr>
              <a:t>тепловая машина</a:t>
            </a:r>
            <a:r>
              <a:rPr lang="ru-RU" sz="2200" b="1" dirty="0" smtClean="0"/>
              <a:t>.</a:t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тепла </a:t>
            </a:r>
            <a:r>
              <a:rPr lang="ru-RU" sz="2200" b="1" dirty="0">
                <a:solidFill>
                  <a:schemeClr val="tx1"/>
                </a:solidFill>
              </a:rPr>
              <a:t>-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за счет экзотермической реакции деления ядер.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МВт </a:t>
            </a:r>
            <a:r>
              <a:rPr lang="ru-RU" sz="2200" b="1" dirty="0" smtClean="0">
                <a:solidFill>
                  <a:schemeClr val="tx1"/>
                </a:solidFill>
              </a:rPr>
              <a:t>мощности - 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3·10</a:t>
            </a:r>
            <a:r>
              <a:rPr lang="ru-RU" sz="22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актов деления </a:t>
            </a:r>
            <a:r>
              <a:rPr lang="ru-RU" sz="2200" b="1" dirty="0" smtClean="0">
                <a:solidFill>
                  <a:schemeClr val="tx1"/>
                </a:solidFill>
              </a:rPr>
              <a:t>ядер в </a:t>
            </a:r>
            <a:r>
              <a:rPr lang="ru-RU" sz="2200" b="1" dirty="0">
                <a:solidFill>
                  <a:schemeClr val="tx1"/>
                </a:solidFill>
              </a:rPr>
              <a:t>секунду</a:t>
            </a:r>
            <a:r>
              <a:rPr lang="ru-RU" sz="2200" b="1" i="1" dirty="0">
                <a:solidFill>
                  <a:schemeClr val="tx1"/>
                </a:solidFill>
              </a:rPr>
              <a:t>.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Первый ядерный реактор был построен в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200" b="1" dirty="0">
                <a:solidFill>
                  <a:schemeClr val="tx1"/>
                </a:solidFill>
              </a:rPr>
              <a:t>в США под руководством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 Ферми.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 СССР - в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 г.- 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под руководством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 В. Курчатова. 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FB35-CA0D-4B02-8F89-0C565B59935C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29" y="1052736"/>
            <a:ext cx="38877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2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685" name="Rectangle 5"/>
              <p:cNvSpPr>
                <a:spLocks noChangeArrowheads="1"/>
              </p:cNvSpPr>
              <p:nvPr/>
            </p:nvSpPr>
            <p:spPr bwMode="auto">
              <a:xfrm>
                <a:off x="35496" y="188640"/>
                <a:ext cx="9144000" cy="6323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Активная зона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основная часть реактора, в ней протекает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ЦР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и выделяется энергия.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Объем АЗ 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- от </a:t>
                </a:r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0,0n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литра до </a:t>
                </a:r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n10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</a:t>
                </a:r>
                <a:r>
                  <a:rPr lang="ru-RU" sz="2400" b="1" baseline="30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(в больших тепловых реакторах).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Активная зона реактора на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u="sng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тепловых нейтронах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с энергией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0,0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эВ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) состоит из: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ядерного топлива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, даже слабо </a:t>
                </a:r>
                <a:r>
                  <a:rPr lang="ru-RU" sz="2400" b="1" dirty="0" err="1">
                    <a:solidFill>
                      <a:srgbClr val="000000"/>
                    </a:solidFill>
                  </a:rPr>
                  <a:t>обогащ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𝑼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),</a:t>
                </a:r>
              </a:p>
              <a:p>
                <a:pPr algn="ctr" fontAlgn="base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замедлителя</a:t>
                </a:r>
                <a:r>
                  <a:rPr 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(вода, графит,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𝑩𝒆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теплоносителя</a:t>
                </a:r>
                <a:r>
                  <a:rPr lang="ru-RU" sz="24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(н-р, вода, ….. для отвода тепла на парогенератор…. ….пар…...на турбину….электроэнергия),</a:t>
                </a:r>
              </a:p>
              <a:p>
                <a:pPr algn="ctr" fontAlgn="base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конструкционных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материалов с малым сечением захвата нейтронов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𝑨𝒍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𝑴𝒈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𝒁𝒓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и </a:t>
                </a:r>
                <a:r>
                  <a:rPr lang="ru-RU" sz="2400" b="1" dirty="0" err="1">
                    <a:solidFill>
                      <a:srgbClr val="000000"/>
                    </a:solidFill>
                  </a:rPr>
                  <a:t>др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)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7168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88640"/>
                <a:ext cx="9144000" cy="6323206"/>
              </a:xfrm>
              <a:prstGeom prst="rect">
                <a:avLst/>
              </a:prstGeom>
              <a:blipFill rotWithShape="1">
                <a:blip r:embed="rId2"/>
                <a:stretch>
                  <a:fillRect l="-200" t="-1061" r="-533" b="-17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FB35-CA0D-4B02-8F89-0C565B59935C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628800"/>
            <a:ext cx="496855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43AF-D8CC-4571-824E-98470CBE653B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260648"/>
                <a:ext cx="9036496" cy="155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Замедлитель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: для снижения энергии вторичных и т.д. быстрых </a:t>
                </a:r>
                <a:r>
                  <a:rPr lang="ru-RU" sz="2400" b="1" dirty="0" smtClean="0">
                    <a:solidFill>
                      <a:srgbClr val="000000"/>
                    </a:solidFill>
                  </a:rPr>
                  <a:t>нейтронов до тепловых,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т. к. именно они </a:t>
                </a:r>
                <a:r>
                  <a:rPr lang="ru-RU" sz="2400" b="1" u="sng" dirty="0">
                    <a:solidFill>
                      <a:srgbClr val="000000"/>
                    </a:solidFill>
                  </a:rPr>
                  <a:t>эффективно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продолжат взаимодействие 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𝟐𝟑𝟓</m:t>
                        </m:r>
                      </m:sup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𝑼</m:t>
                        </m:r>
                      </m:e>
                    </m:sPre>
                  </m:oMath>
                </a14:m>
                <a:r>
                  <a:rPr lang="ru-RU" sz="24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0648"/>
                <a:ext cx="9036496" cy="1552669"/>
              </a:xfrm>
              <a:prstGeom prst="rect">
                <a:avLst/>
              </a:prstGeom>
              <a:blipFill rotWithShape="1">
                <a:blip r:embed="rId2"/>
                <a:stretch>
                  <a:fillRect t="-3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 descr="C:\Documents and Settings\Kostik\Мои документы\scan\20100302\img1.png.jpg"/>
          <p:cNvPicPr>
            <a:picLocks noChangeAspect="1" noChangeArrowheads="1"/>
          </p:cNvPicPr>
          <p:nvPr/>
        </p:nvPicPr>
        <p:blipFill rotWithShape="1">
          <a:blip r:embed="rId3" cstate="print"/>
          <a:srcRect l="1020" t="5945" r="1090" b="2759"/>
          <a:stretch/>
        </p:blipFill>
        <p:spPr bwMode="auto">
          <a:xfrm>
            <a:off x="544944" y="1988840"/>
            <a:ext cx="8155711" cy="3352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118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TextBox 3"/>
              <p:cNvSpPr txBox="1">
                <a:spLocks noChangeArrowheads="1"/>
              </p:cNvSpPr>
              <p:nvPr/>
            </p:nvSpPr>
            <p:spPr bwMode="auto">
              <a:xfrm>
                <a:off x="221251" y="91176"/>
                <a:ext cx="875017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Управление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реактором </a:t>
                </a:r>
                <a:r>
                  <a:rPr lang="ru-RU" sz="24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</a:rPr>
                  <a:t>- </a:t>
                </a:r>
                <a:r>
                  <a:rPr lang="ru-RU" sz="2400" b="1" dirty="0" smtClean="0">
                    <a:solidFill>
                      <a:srgbClr val="000000"/>
                    </a:solidFill>
                    <a:latin typeface="Arial"/>
                  </a:rPr>
                  <a:t>при помощи регулирующих  </a:t>
                </a:r>
                <a:r>
                  <a:rPr lang="ru-RU" sz="2400" b="1" dirty="0">
                    <a:solidFill>
                      <a:srgbClr val="000000"/>
                    </a:solidFill>
                    <a:latin typeface="Arial"/>
                  </a:rPr>
                  <a:t>стержней, содержащих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𝑪𝒅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latin typeface="Arial"/>
                  </a:rPr>
                  <a:t>или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</m:t>
                    </m:r>
                  </m:oMath>
                </a14:m>
                <a:r>
                  <a:rPr lang="ru-RU" sz="2400" b="1" dirty="0" smtClean="0">
                    <a:solidFill>
                      <a:srgbClr val="000000"/>
                    </a:solidFill>
                    <a:latin typeface="Arial"/>
                  </a:rPr>
                  <a:t>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latin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latin typeface="Arial"/>
                  </a:rPr>
                  <a:t>- </a:t>
                </a:r>
                <a:r>
                  <a:rPr lang="ru-RU" sz="2400" b="1" dirty="0" smtClean="0">
                    <a:solidFill>
                      <a:srgbClr val="000000"/>
                    </a:solidFill>
                    <a:latin typeface="Arial"/>
                  </a:rPr>
                  <a:t>коэффициент размножения нейтронов)</a:t>
                </a:r>
                <a:endParaRPr lang="ru-RU" sz="24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33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251" y="91176"/>
                <a:ext cx="87501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4061" b="-1116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611696" y="1497894"/>
            <a:ext cx="3357586" cy="1643074"/>
          </a:xfrm>
          <a:prstGeom prst="roundRect">
            <a:avLst>
              <a:gd name="adj" fmla="val 242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При выдвинутых из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</a:t>
            </a:r>
            <a:r>
              <a:rPr lang="ru-RU" sz="2000" b="1" dirty="0">
                <a:solidFill>
                  <a:srgbClr val="000000"/>
                </a:solidFill>
              </a:rPr>
              <a:t>  стержнях </a:t>
            </a:r>
            <a:r>
              <a:rPr lang="en-US" sz="2400" b="1" dirty="0">
                <a:solidFill>
                  <a:srgbClr val="000000"/>
                </a:solidFill>
                <a:cs typeface="Times New Roman"/>
              </a:rPr>
              <a:t>k</a:t>
            </a:r>
            <a:r>
              <a:rPr lang="ru-RU" sz="2400" b="1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Times New Roman"/>
              </a:rPr>
              <a:t>&gt;</a:t>
            </a:r>
            <a:r>
              <a:rPr lang="ru-RU" sz="2400" b="1" dirty="0">
                <a:solidFill>
                  <a:srgbClr val="000000"/>
                </a:solidFill>
                <a:cs typeface="Times New Roman"/>
              </a:rPr>
              <a:t> 1.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50582" y="1476165"/>
            <a:ext cx="3357586" cy="1643074"/>
          </a:xfrm>
          <a:prstGeom prst="roundRect">
            <a:avLst>
              <a:gd name="adj" fmla="val 242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При полностью вдвинутых стержнях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cs typeface="Times New Roman"/>
              </a:rPr>
              <a:t>k</a:t>
            </a:r>
            <a:r>
              <a:rPr lang="ru-RU" sz="2400" b="1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Times New Roman"/>
              </a:rPr>
              <a:t>&lt;</a:t>
            </a:r>
            <a:r>
              <a:rPr lang="ru-RU" sz="2400" b="1" dirty="0">
                <a:solidFill>
                  <a:srgbClr val="000000"/>
                </a:solidFill>
                <a:cs typeface="Times New Roman"/>
              </a:rPr>
              <a:t> 1.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131" y="4149080"/>
            <a:ext cx="521493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Вдвигая стержни внутрь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</a:t>
            </a:r>
            <a:r>
              <a:rPr lang="ru-RU" sz="2400" b="1" dirty="0">
                <a:solidFill>
                  <a:srgbClr val="000000"/>
                </a:solidFill>
              </a:rPr>
              <a:t> можно  в любой момент времени приостановить развитие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ЦР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23728" y="3277990"/>
            <a:ext cx="484187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542286" y="3277989"/>
            <a:ext cx="484188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79976" y="116632"/>
            <a:ext cx="856932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ядерных реакторов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00"/>
                </a:solidFill>
              </a:rPr>
              <a:t>-</a:t>
            </a:r>
            <a:endPara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FB35-CA0D-4B02-8F89-0C565B59935C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6851"/>
            <a:ext cx="8569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Гомогенные реакторы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(в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</a:t>
            </a:r>
            <a:r>
              <a:rPr lang="ru-RU" sz="2400" b="1" dirty="0">
                <a:solidFill>
                  <a:srgbClr val="000000"/>
                </a:solidFill>
              </a:rPr>
              <a:t> - смесь ядерного топлива и замедлителя.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Гетерогенные реакторы </a:t>
            </a:r>
            <a:r>
              <a:rPr lang="ru-RU" sz="2400" b="1" dirty="0">
                <a:solidFill>
                  <a:srgbClr val="A50021"/>
                </a:solidFill>
              </a:rPr>
              <a:t>– </a:t>
            </a:r>
            <a:r>
              <a:rPr lang="ru-RU" sz="2400" b="1" dirty="0">
                <a:solidFill>
                  <a:srgbClr val="000000"/>
                </a:solidFill>
              </a:rPr>
              <a:t>в</a:t>
            </a:r>
            <a:r>
              <a:rPr lang="ru-RU" sz="2400" b="1" dirty="0">
                <a:solidFill>
                  <a:srgbClr val="A50021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 </a:t>
            </a:r>
            <a:r>
              <a:rPr lang="ru-RU" sz="2400" b="1" dirty="0">
                <a:solidFill>
                  <a:srgbClr val="000000"/>
                </a:solidFill>
              </a:rPr>
              <a:t>замедлитель, в который помещаются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кассеты </a:t>
            </a:r>
            <a:r>
              <a:rPr lang="ru-RU" sz="2400" b="1" dirty="0">
                <a:solidFill>
                  <a:srgbClr val="000000"/>
                </a:solidFill>
              </a:rPr>
              <a:t>с ядерным топливом - 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тепловыделяющие элементы (</a:t>
            </a: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ТВЭЛы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  <a:r>
              <a:rPr lang="ru-RU" sz="2400" b="1" dirty="0">
                <a:solidFill>
                  <a:srgbClr val="000000"/>
                </a:solidFill>
              </a:rPr>
              <a:t>Энергия выделяется в </a:t>
            </a:r>
            <a:r>
              <a:rPr lang="ru-RU" sz="2400" b="1" dirty="0" err="1">
                <a:solidFill>
                  <a:srgbClr val="000000"/>
                </a:solidFill>
              </a:rPr>
              <a:t>ТВЭЛах</a:t>
            </a:r>
            <a:r>
              <a:rPr lang="ru-RU" sz="2400" b="1" dirty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22427"/>
            <a:ext cx="4752528" cy="35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2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EDC9-020D-42AF-BFA3-B1C35E78CCD8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325"/>
            <a:ext cx="7772400" cy="415925"/>
          </a:xfrm>
        </p:spPr>
        <p:txBody>
          <a:bodyPr>
            <a:normAutofit fontScale="90000"/>
          </a:bodyPr>
          <a:lstStyle/>
          <a:p>
            <a:r>
              <a:rPr lang="ru-RU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Сборка гетерогенного реактора</a:t>
            </a: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492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38" y="506413"/>
            <a:ext cx="7392987" cy="523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430213" y="5768975"/>
            <a:ext cx="8362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В гетерогенном реакторе ядерное топливо распределено в активной зоне дискретно в виде блоков, между которыми находится замедлитель нейтронов</a:t>
            </a:r>
          </a:p>
        </p:txBody>
      </p:sp>
    </p:spTree>
    <p:extLst>
      <p:ext uri="{BB962C8B-B14F-4D97-AF65-F5344CB8AC3E}">
        <p14:creationId xmlns:p14="http://schemas.microsoft.com/office/powerpoint/2010/main" val="15491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21" y="2348880"/>
            <a:ext cx="8713787" cy="1151409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Радиоактивность -</a:t>
            </a:r>
            <a:r>
              <a:rPr lang="ru-RU" sz="2400" b="1" dirty="0" smtClean="0"/>
              <a:t> способность </a:t>
            </a:r>
            <a:r>
              <a:rPr lang="ru-RU" sz="2400" b="1" u="sng" dirty="0" smtClean="0"/>
              <a:t>нестабильных </a:t>
            </a:r>
            <a:r>
              <a:rPr lang="ru-RU" sz="2400" b="1" dirty="0" smtClean="0"/>
              <a:t>ядер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самопроизвольно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превращаться в другие ядра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 smtClean="0"/>
              <a:t>с испусканием радиоактивного излучения. </a:t>
            </a:r>
            <a:endParaRPr lang="ru-RU" sz="2400" u="sng" dirty="0" smtClean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95994" y="3861048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Естественная радиоактивность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- </a:t>
            </a:r>
            <a:r>
              <a:rPr lang="ru-RU" sz="2400" b="1" dirty="0">
                <a:solidFill>
                  <a:srgbClr val="000000"/>
                </a:solidFill>
              </a:rPr>
              <a:t>у существующих в природе неустойчивых изотопов.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84931" y="4797152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Искусственная радиоактивность –</a:t>
            </a:r>
            <a:r>
              <a:rPr lang="ru-RU" sz="2400" b="1" dirty="0">
                <a:solidFill>
                  <a:srgbClr val="000000"/>
                </a:solidFill>
              </a:rPr>
              <a:t> у изотопов, полученных в результате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</a:t>
            </a:r>
            <a:r>
              <a:rPr lang="ru-RU" sz="24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573325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Оба явления  подчиняется одним и тем же законам.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20688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50" dirty="0" smtClean="0">
                <a:ln w="11430"/>
              </a:rPr>
              <a:t>5. ЯВЛЕНИЕ РАДИОАКТИВНОСТИ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99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ru-RU" b="1" dirty="0"/>
                  <a:t>Атомное ядро состоит из элементарных частиц — </a:t>
                </a:r>
                <a:r>
                  <a:rPr lang="ru-RU" b="1" dirty="0" smtClean="0"/>
                  <a:t>протонов </a:t>
                </a:r>
                <a:r>
                  <a:rPr lang="ru-RU" b="1" dirty="0"/>
                  <a:t>(р) и нейтронов (</a:t>
                </a:r>
                <a:r>
                  <a:rPr lang="en-US" b="1" dirty="0"/>
                  <a:t>n</a:t>
                </a:r>
                <a:r>
                  <a:rPr lang="ru-RU" b="1" dirty="0"/>
                  <a:t>), которые </a:t>
                </a:r>
                <a:r>
                  <a:rPr lang="ru-RU" b="1" dirty="0" smtClean="0"/>
                  <a:t>называются нуклонами</a:t>
                </a:r>
              </a:p>
              <a:p>
                <a:pPr algn="ctr">
                  <a:spcBef>
                    <a:spcPts val="0"/>
                  </a:spcBef>
                  <a:buFontTx/>
                  <a:buNone/>
                </a:pPr>
                <a:endPara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spcBef>
                    <a:spcPts val="0"/>
                  </a:spcBef>
                  <a:buFontTx/>
                  <a:buNone/>
                </a:pPr>
                <a:r>
                  <a:rPr lang="ru-RU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Протон</a:t>
                </a:r>
                <a:r>
                  <a:rPr lang="ru-RU" sz="2200" b="1" u="sng" dirty="0"/>
                  <a:t>–</a:t>
                </a:r>
                <a:r>
                  <a:rPr lang="ru-RU" sz="2200" b="1" dirty="0"/>
                  <a:t> ядро атома водорода</a:t>
                </a:r>
                <a:r>
                  <a:rPr lang="en-US" sz="2200" b="1" dirty="0"/>
                  <a:t>.</a:t>
                </a:r>
                <a:endParaRPr lang="ru-RU" sz="2200" b="1" dirty="0"/>
              </a:p>
              <a:p>
                <a:pPr algn="ctr">
                  <a:spcBef>
                    <a:spcPts val="0"/>
                  </a:spcBef>
                  <a:buFontTx/>
                  <a:buNone/>
                </a:pPr>
                <a:r>
                  <a:rPr lang="ru-RU" sz="2200" b="1" i="1" dirty="0" err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ru-RU" sz="2200" b="1" i="1" baseline="-25000" dirty="0" err="1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</a:t>
                </a:r>
                <a:r>
                  <a:rPr lang="ru-RU" sz="22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~</a:t>
                </a:r>
                <a:r>
                  <a:rPr lang="ru-RU" sz="22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1,6</a:t>
                </a:r>
                <a:r>
                  <a:rPr lang="ru-RU" sz="2200" b="1" baseline="30000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–19</a:t>
                </a:r>
                <a:r>
                  <a:rPr lang="ru-RU" sz="22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2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Кл</a:t>
                </a:r>
                <a:r>
                  <a:rPr lang="ru-RU" sz="2200" b="1" dirty="0" smtClean="0"/>
                  <a:t>. </a:t>
                </a:r>
              </a:p>
              <a:p>
                <a:pPr algn="ctr">
                  <a:spcBef>
                    <a:spcPts val="0"/>
                  </a:spcBef>
                  <a:buFontTx/>
                  <a:buNone/>
                </a:pP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Масса покоя</a:t>
                </a:r>
                <a:r>
                  <a:rPr lang="ru-RU" sz="2200" b="1" dirty="0" smtClean="0"/>
                  <a:t>: </a:t>
                </a:r>
                <a:r>
                  <a:rPr lang="ru-RU" sz="2200" b="1" i="1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ru-RU" sz="2200" b="1" i="1" baseline="-25000" dirty="0" err="1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~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1,67·10</a:t>
                </a:r>
                <a:r>
                  <a:rPr lang="ru-RU" sz="2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–27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кг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</a:t>
                </a:r>
                <a:r>
                  <a:rPr lang="ru-RU" sz="22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36</a:t>
                </a:r>
                <a:r>
                  <a:rPr lang="ru-RU" sz="22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sz="2200" b="1" i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</a:t>
                </a:r>
                <a:r>
                  <a:rPr lang="en-US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ru-RU" sz="2200" b="1" dirty="0"/>
                  <a:t>1,007 </a:t>
                </a:r>
                <a:r>
                  <a:rPr lang="ru-RU" sz="2200" b="1" dirty="0"/>
                  <a:t>а. е. м.</a:t>
                </a:r>
              </a:p>
              <a:p>
                <a:pPr marL="0" lvl="0" indent="0" algn="ctr">
                  <a:spcBef>
                    <a:spcPts val="600"/>
                  </a:spcBef>
                  <a:buNone/>
                </a:pPr>
                <a:r>
                  <a:rPr lang="ru-RU" sz="2200" b="1" dirty="0">
                    <a:solidFill>
                      <a:srgbClr val="000000"/>
                    </a:solidFill>
                  </a:rPr>
                  <a:t>Иногда -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в значениях энергии 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a: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𝑬</m:t>
                    </m:r>
                    <m:r>
                      <a: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= </m:t>
                    </m:r>
                    <m:r>
                      <a:rPr lang="ru-RU" sz="22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𝒎𝒄</m:t>
                    </m:r>
                    <m:r>
                      <a:rPr lang="ru-RU" sz="2200" b="1" i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ru-RU" sz="2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)</m:t>
                    </m:r>
                  </m:oMath>
                </a14:m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</a:t>
                </a:r>
              </a:p>
              <a:p>
                <a:pPr marL="0" lvl="0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2200" b="1" i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ru-RU" sz="2200" b="1" i="1" baseline="-25000" dirty="0" err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</m:oMath>
                </a14:m>
                <a:r>
                  <a:rPr lang="ru-RU" sz="2200" b="1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~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938,27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МэВ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0" indent="0" algn="ctr">
                  <a:spcBef>
                    <a:spcPts val="600"/>
                  </a:spcBef>
                  <a:buNone/>
                </a:pPr>
                <a:endParaRPr lang="ru-RU" sz="2200" b="1" dirty="0" smtClean="0">
                  <a:solidFill>
                    <a:srgbClr val="000000"/>
                  </a:solidFill>
                </a:endParaRPr>
              </a:p>
              <a:p>
                <a:pPr marL="0" lvl="0" indent="0" algn="ctr">
                  <a:spcBef>
                    <a:spcPts val="600"/>
                  </a:spcBef>
                  <a:buNone/>
                </a:pPr>
                <a:r>
                  <a:rPr lang="ru-RU" sz="2200" b="1" dirty="0" smtClean="0">
                    <a:solidFill>
                      <a:srgbClr val="000000"/>
                    </a:solidFill>
                  </a:rPr>
                  <a:t>Спин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протона: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200" b="1" dirty="0"/>
                  <a:t>(фермион</a:t>
                </a:r>
                <a:r>
                  <a:rPr lang="ru-RU" sz="2200" b="1" dirty="0"/>
                  <a:t>)</a:t>
                </a:r>
                <a:endParaRPr lang="ru-RU" sz="2200" b="1" dirty="0"/>
              </a:p>
              <a:p>
                <a:pPr algn="ctr"/>
                <a:endParaRPr lang="ru-RU" sz="22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22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Нейтрон</a:t>
                </a:r>
                <a:r>
                  <a:rPr lang="ru-RU" sz="2200" b="1" u="sng" dirty="0" smtClean="0"/>
                  <a:t> </a:t>
                </a:r>
                <a:r>
                  <a:rPr lang="ru-RU" sz="2200" b="1" dirty="0"/>
                  <a:t>-  </a:t>
                </a:r>
                <a:r>
                  <a:rPr lang="ru-RU" sz="2200" b="1" dirty="0" err="1"/>
                  <a:t>Дж.Чедвик</a:t>
                </a:r>
                <a:r>
                  <a:rPr lang="ru-RU" sz="2200" b="1" dirty="0"/>
                  <a:t> (1932 </a:t>
                </a:r>
                <a:r>
                  <a:rPr lang="ru-RU" sz="2200" b="1" dirty="0"/>
                  <a:t>г</a:t>
                </a:r>
                <a:r>
                  <a:rPr lang="ru-RU" sz="2200" b="1" dirty="0"/>
                  <a:t>.)</a:t>
                </a:r>
                <a:br>
                  <a:rPr lang="ru-RU" sz="2200" b="1" dirty="0"/>
                </a:b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Масса </a:t>
                </a:r>
                <a:r>
                  <a: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покоя: </a:t>
                </a:r>
                <a:r>
                  <a:rPr lang="ru-RU" sz="2200" b="1" dirty="0"/>
                  <a:t/>
                </a:r>
                <a:br>
                  <a:rPr lang="ru-RU" sz="2200" b="1" dirty="0"/>
                </a:br>
                <a14:m>
                  <m:oMath xmlns:m="http://schemas.openxmlformats.org/officeDocument/2006/math">
                    <m:r>
                      <a:rPr lang="ru-RU" sz="2200" b="1" i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ru-RU" sz="2200" b="1" i="1" baseline="-25000" dirty="0" err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</m:oMath>
                </a14:m>
                <a:r>
                  <a:rPr lang="ru-RU" sz="2200" b="1" dirty="0">
                    <a:solidFill>
                      <a:srgbClr val="A50021"/>
                    </a:solidFill>
                    <a:latin typeface="Cambria Math"/>
                    <a:ea typeface="Cambria Math"/>
                  </a:rPr>
                  <a:t>~</a:t>
                </a:r>
                <a:r>
                  <a:rPr lang="ru-RU" sz="2200" b="1" dirty="0">
                    <a:solidFill>
                      <a:schemeClr val="tx1"/>
                    </a:solidFill>
                  </a:rPr>
                  <a:t>1,674·10</a:t>
                </a:r>
                <a:r>
                  <a:rPr lang="ru-RU" sz="2200" b="1" baseline="30000" dirty="0">
                    <a:solidFill>
                      <a:schemeClr val="tx1"/>
                    </a:solidFill>
                  </a:rPr>
                  <a:t>–27</a:t>
                </a:r>
                <a:r>
                  <a:rPr lang="ru-RU" sz="2200" b="1" dirty="0">
                    <a:solidFill>
                      <a:schemeClr val="tx1"/>
                    </a:solidFill>
                  </a:rPr>
                  <a:t> кг = 1,008 а. е. м =</a:t>
                </a:r>
                <a:r>
                  <a:rPr lang="ru-RU" sz="2200" b="1" dirty="0">
                    <a:solidFill>
                      <a:schemeClr val="tx1"/>
                    </a:solidFill>
                  </a:rPr>
                  <a:t/>
                </a:r>
                <a:br>
                  <a:rPr lang="ru-RU" sz="2200" b="1" dirty="0">
                    <a:solidFill>
                      <a:schemeClr val="tx1"/>
                    </a:solidFill>
                  </a:rPr>
                </a:br>
                <a:r>
                  <a:rPr lang="ru-RU" sz="2200" b="1" dirty="0">
                    <a:solidFill>
                      <a:schemeClr val="tx1"/>
                    </a:solidFill>
                  </a:rPr>
                  <a:t>= 939,56 МэВ.</a:t>
                </a:r>
                <a14:m>
                  <m:oMath xmlns:m="http://schemas.openxmlformats.org/officeDocument/2006/math">
                    <m:r>
                      <a:rPr lang="en-US" sz="2200" b="1" kern="0" dirty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r>
                      <a:rPr lang="en-US" sz="2200" b="1" kern="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ru-RU" sz="2200" b="1" i="1" kern="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ru-RU" sz="2200" b="1" i="1" kern="0" baseline="-25000" dirty="0" err="1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𝒑</m:t>
                    </m:r>
                  </m:oMath>
                </a14:m>
                <a:r>
                  <a:rPr lang="ru-RU" sz="2200" b="1" i="1" dirty="0">
                    <a:solidFill>
                      <a:srgbClr val="000000"/>
                    </a:solidFill>
                  </a:rPr>
                  <a:t>=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938,27МэВ</a:t>
                </a:r>
                <a:r>
                  <a:rPr lang="en-US" sz="2200" b="1" dirty="0">
                    <a:solidFill>
                      <a:srgbClr val="000000"/>
                    </a:solidFill>
                  </a:rPr>
                  <a:t>)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/>
                </a:r>
                <a:br>
                  <a:rPr lang="ru-RU" sz="2200" b="1" dirty="0">
                    <a:solidFill>
                      <a:srgbClr val="000000"/>
                    </a:solidFill>
                  </a:rPr>
                </a:br>
                <a:r>
                  <a:rPr lang="ru-RU" sz="2200" b="1" dirty="0">
                    <a:solidFill>
                      <a:schemeClr val="tx1"/>
                    </a:solidFill>
                  </a:rPr>
                  <a:t/>
                </a:r>
                <a:br>
                  <a:rPr lang="ru-RU" sz="2200" b="1" dirty="0">
                    <a:solidFill>
                      <a:schemeClr val="tx1"/>
                    </a:solidFill>
                  </a:rPr>
                </a:br>
                <a:r>
                  <a:rPr lang="ru-RU" sz="2200" b="1" dirty="0">
                    <a:solidFill>
                      <a:schemeClr val="tx1"/>
                    </a:solidFill>
                  </a:rPr>
                  <a:t>Не имеет заряда</a:t>
                </a:r>
                <a:r>
                  <a:rPr lang="ru-RU" sz="2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ru-RU" sz="2200" b="1" dirty="0">
                    <a:solidFill>
                      <a:schemeClr val="tx1"/>
                    </a:solidFill>
                  </a:rPr>
                  <a:t/>
                </a:r>
                <a:br>
                  <a:rPr lang="ru-RU" sz="2200" b="1" dirty="0">
                    <a:solidFill>
                      <a:schemeClr val="tx1"/>
                    </a:solidFill>
                  </a:rPr>
                </a:br>
                <a:r>
                  <a:rPr lang="ru-RU" sz="2200" b="1" dirty="0">
                    <a:solidFill>
                      <a:schemeClr val="tx1"/>
                    </a:solidFill>
                  </a:rPr>
                  <a:t>Спин </a:t>
                </a:r>
                <a:r>
                  <a:rPr lang="ru-RU" sz="2200" b="1" dirty="0">
                    <a:solidFill>
                      <a:schemeClr val="tx1"/>
                    </a:solidFill>
                  </a:rPr>
                  <a:t>нейтрона</a:t>
                </a:r>
                <a:r>
                  <a:rPr lang="ru-RU" sz="2200" b="1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sz="2200" b="1" i="1">
                            <a:solidFill>
                              <a:srgbClr val="A5002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200" b="1" dirty="0"/>
                  <a:t>(фермион</a:t>
                </a:r>
                <a:r>
                  <a:rPr lang="ru-RU" sz="2200" b="1" dirty="0"/>
                  <a:t>)</a:t>
                </a:r>
                <a:endParaRPr lang="ru-RU" sz="2200" b="1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t="-1789" r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748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713788" cy="446449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Впервые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 Беккерель </a:t>
            </a:r>
            <a:r>
              <a:rPr lang="ru-RU" sz="2400" b="1" dirty="0" smtClean="0"/>
              <a:t>(1896 г.) обнаружил, что соли урана испускают неизвестное излучение, проникающее через непрозрачные для света преграды и вызывают почернение фотоэмульсии.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 Кюри </a:t>
            </a:r>
            <a:r>
              <a:rPr lang="ru-RU" sz="2400" b="1" dirty="0"/>
              <a:t>(</a:t>
            </a:r>
            <a:r>
              <a:rPr lang="ru-RU" sz="2400" b="1" dirty="0" smtClean="0"/>
              <a:t>1898 г. ) обнаружили радиоактивность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тория</a:t>
            </a:r>
            <a:r>
              <a:rPr lang="ru-RU" sz="2400" b="1" dirty="0" smtClean="0"/>
              <a:t> и открыли </a:t>
            </a:r>
            <a:r>
              <a:rPr lang="ru-RU" sz="2400" b="1" dirty="0"/>
              <a:t>2</a:t>
            </a:r>
            <a:r>
              <a:rPr lang="ru-RU" sz="2400" b="1" dirty="0" smtClean="0"/>
              <a:t> новых радиоактивных элемента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полоний и радий.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Э.Резерфорд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его ученики и др</a:t>
            </a:r>
            <a:r>
              <a:rPr lang="ru-RU" sz="2400" b="1" dirty="0" smtClean="0"/>
              <a:t>. далее исследовали природу радиоактивных излучений …… </a:t>
            </a:r>
          </a:p>
        </p:txBody>
      </p:sp>
    </p:spTree>
    <p:extLst>
      <p:ext uri="{BB962C8B-B14F-4D97-AF65-F5344CB8AC3E}">
        <p14:creationId xmlns:p14="http://schemas.microsoft.com/office/powerpoint/2010/main" val="3006651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2400" b="1" dirty="0" smtClean="0"/>
              <a:t>…..радиоактивные ядра могут испускать частицы трех видов: положительно и отрицательно заряженные и нейтральные…..</a:t>
            </a:r>
            <a:endParaRPr lang="ru-RU" sz="2400" dirty="0" smtClean="0"/>
          </a:p>
        </p:txBody>
      </p:sp>
      <p:pic>
        <p:nvPicPr>
          <p:cNvPr id="6147" name="Picture 4" descr="http://college.ru/physics/courses/op25part2/content/chapter6/section/paragraph7/images/6-7-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8" y="1877392"/>
            <a:ext cx="4103113" cy="424718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5"/>
              <p:cNvSpPr>
                <a:spLocks noChangeArrowheads="1"/>
              </p:cNvSpPr>
              <p:nvPr/>
            </p:nvSpPr>
            <p:spPr bwMode="auto">
              <a:xfrm>
                <a:off x="2987824" y="1268760"/>
                <a:ext cx="3212674" cy="461665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-, </a:t>
                </a: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𝜷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- и </a:t>
                </a: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𝜸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-излучения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14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268760"/>
                <a:ext cx="321267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7692" r="-2268" b="-28205"/>
                </a:stretch>
              </a:blipFill>
              <a:ln w="952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6"/>
              <p:cNvSpPr>
                <a:spLocks noChangeArrowheads="1"/>
              </p:cNvSpPr>
              <p:nvPr/>
            </p:nvSpPr>
            <p:spPr bwMode="auto">
              <a:xfrm>
                <a:off x="5148263" y="2543418"/>
                <a:ext cx="3744912" cy="2462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 магнитном поле: </a:t>
                </a:r>
                <a14:m>
                  <m:oMath xmlns:m="http://schemas.openxmlformats.org/officeDocument/2006/math">
                    <m:r>
                      <a:rPr lang="ru-RU" sz="2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  <m:r>
                      <a:rPr lang="ru-RU" sz="2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 и </m:t>
                    </m:r>
                    <m:r>
                      <a:rPr lang="ru-RU" sz="2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𝜷</m:t>
                    </m:r>
                    <m:r>
                      <a:rPr lang="ru-RU" sz="2200" b="1" i="1" dirty="0">
                        <a:solidFill>
                          <a:srgbClr val="FF0066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200" b="1" dirty="0">
                    <a:solidFill>
                      <a:srgbClr val="000000"/>
                    </a:solidFill>
                  </a:rPr>
                  <a:t>лучи отклоняются в противоположных направлениях,  причем </a:t>
                </a:r>
                <a14:m>
                  <m:oMath xmlns:m="http://schemas.openxmlformats.org/officeDocument/2006/math">
                    <m:r>
                      <a:rPr lang="ru-RU" sz="2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𝜷</m:t>
                    </m:r>
                  </m:oMath>
                </a14:m>
                <a:r>
                  <a:rPr lang="ru-RU" sz="2200" b="1" dirty="0">
                    <a:solidFill>
                      <a:srgbClr val="000000"/>
                    </a:solidFill>
                  </a:rPr>
                  <a:t>-лучи - больше.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2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𝜸</m:t>
                    </m:r>
                  </m:oMath>
                </a14:m>
                <a:r>
                  <a:rPr lang="ru-RU" sz="2200" b="1" dirty="0">
                    <a:solidFill>
                      <a:srgbClr val="FF0066"/>
                    </a:solidFill>
                  </a:rPr>
                  <a:t>-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лучи не отклоняются.</a:t>
                </a:r>
              </a:p>
            </p:txBody>
          </p:sp>
        </mc:Choice>
        <mc:Fallback xmlns="">
          <p:sp>
            <p:nvSpPr>
              <p:cNvPr id="61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263" y="2543418"/>
                <a:ext cx="3744912" cy="2462213"/>
              </a:xfrm>
              <a:prstGeom prst="rect">
                <a:avLst/>
              </a:prstGeom>
              <a:blipFill rotWithShape="1">
                <a:blip r:embed="rId5"/>
                <a:stretch>
                  <a:fillRect t="-990" b="-470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492500" y="6124575"/>
            <a:ext cx="56515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</a:rPr>
              <a:t>К – свинцовый контейнер, П – радиоактивный препарат, Ф – фотопластинка.</a:t>
            </a:r>
          </a:p>
        </p:txBody>
      </p:sp>
    </p:spTree>
    <p:extLst>
      <p:ext uri="{BB962C8B-B14F-4D97-AF65-F5344CB8AC3E}">
        <p14:creationId xmlns:p14="http://schemas.microsoft.com/office/powerpoint/2010/main" val="1387394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3635897" y="13659"/>
                <a:ext cx="5508104" cy="5719598"/>
              </a:xfrm>
            </p:spPr>
            <p:txBody>
              <a:bodyPr>
                <a:normAutofit fontScale="90000"/>
              </a:bodyPr>
              <a:lstStyle/>
              <a:p>
                <a:pPr eaLnBrk="1" hangingPunct="1"/>
                <a:r>
                  <a:rPr lang="ru-RU" sz="2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/>
                </a:r>
                <a:br>
                  <a:rPr lang="ru-RU" sz="22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ru-RU" sz="22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 smtClean="0"/>
                  <a:t>-частицы - легко остановить листом бумаги. </a:t>
                </a:r>
                <a:br>
                  <a:rPr lang="ru-RU" sz="2400" b="1" dirty="0" smtClean="0"/>
                </a:b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ru-RU" sz="2400" b="1" dirty="0" smtClean="0"/>
                  <a:t>-излучение до 1 МэВ -</a:t>
                </a:r>
                <a:r>
                  <a:rPr lang="en-US" sz="2400" b="1" i="1" dirty="0" smtClean="0">
                    <a:latin typeface="Cambria Math"/>
                  </a:rPr>
                  <a:t/>
                </a:r>
                <a:br>
                  <a:rPr lang="en-US" sz="2400" b="1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𝑨𝒍</m:t>
                    </m:r>
                    <m:r>
                      <a:rPr lang="en-US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/>
                  <a:t>-</a:t>
                </a:r>
                <a:r>
                  <a:rPr lang="ru-RU" sz="2400" b="1" dirty="0" smtClean="0"/>
                  <a:t> пластины толщиной в </a:t>
                </a:r>
                <a:r>
                  <a:rPr lang="ru-RU" sz="2400" b="1" u="sng" dirty="0" smtClean="0"/>
                  <a:t>несколько </a:t>
                </a:r>
                <a14:m>
                  <m:oMath xmlns:m="http://schemas.openxmlformats.org/officeDocument/2006/math">
                    <m:r>
                      <a:rPr lang="ru-RU" sz="2400" b="1" i="1" u="sng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м</m:t>
                    </m:r>
                    <m:r>
                      <a:rPr lang="ru-RU" sz="2400" b="1" i="1" u="sng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м</m:t>
                    </m:r>
                  </m:oMath>
                </a14:m>
                <a:r>
                  <a:rPr lang="ru-RU" sz="2400" b="1" dirty="0" smtClean="0"/>
                  <a:t>. </a:t>
                </a:r>
                <a:br>
                  <a:rPr lang="ru-RU" sz="2400" b="1" dirty="0" smtClean="0"/>
                </a:b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ru-RU" sz="2400" b="1" dirty="0" smtClean="0"/>
                  <a:t>- излучение -  эффективны тяжёлые элементы (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свинец и т. д.), </a:t>
                </a:r>
                <a:r>
                  <a:rPr lang="ru-RU" sz="2400" b="1" dirty="0" smtClean="0"/>
                  <a:t>поглощают МэВ-</a:t>
                </a:r>
                <a:r>
                  <a:rPr lang="ru-RU" sz="2400" b="1" dirty="0" err="1" smtClean="0"/>
                  <a:t>ные</a:t>
                </a:r>
                <a:r>
                  <a:rPr lang="ru-RU" sz="2400" b="1" dirty="0" smtClean="0"/>
                  <a:t> фотоны при толщине </a:t>
                </a:r>
                <a:r>
                  <a:rPr lang="ru-RU" sz="2400" b="1" u="sng" dirty="0" smtClean="0"/>
                  <a:t>несколько </a:t>
                </a:r>
                <a14:m>
                  <m:oMath xmlns:m="http://schemas.openxmlformats.org/officeDocument/2006/math">
                    <m:r>
                      <a:rPr lang="ru-RU" sz="2400" b="1" i="1" u="sng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см.</m:t>
                    </m:r>
                  </m:oMath>
                </a14:m>
                <a:r>
                  <a:rPr lang="ru-RU" sz="2400" b="1" dirty="0" smtClean="0"/>
                  <a:t/>
                </a:r>
                <a:br>
                  <a:rPr lang="ru-RU" sz="2400" b="1" dirty="0" smtClean="0"/>
                </a:br>
                <a:r>
                  <a:rPr lang="ru-RU" sz="2400" b="1" dirty="0"/>
                  <a:t/>
                </a:r>
                <a:br>
                  <a:rPr lang="ru-RU" sz="2400" b="1" dirty="0"/>
                </a:br>
                <a:endParaRPr lang="ru-RU" sz="2400" b="1" dirty="0" smtClean="0"/>
              </a:p>
            </p:txBody>
          </p:sp>
        </mc:Choice>
        <mc:Fallback xmlns="">
          <p:sp>
            <p:nvSpPr>
              <p:cNvPr id="419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35897" y="13659"/>
                <a:ext cx="5508104" cy="5719598"/>
              </a:xfrm>
              <a:blipFill rotWithShape="1">
                <a:blip r:embed="rId2"/>
                <a:stretch>
                  <a:fillRect r="-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 bwMode="auto">
          <a:xfrm>
            <a:off x="593385" y="260648"/>
            <a:ext cx="31277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589240"/>
            <a:ext cx="7704856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Проникающая способность всех видов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излучения</a:t>
            </a:r>
            <a:r>
              <a:rPr lang="ru-RU" sz="2400" b="1" dirty="0" smtClean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000000"/>
                </a:solidFill>
              </a:rPr>
              <a:t>зависит от энергии частиц или квантов.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04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радиоактивности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Альфа-распад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1196752"/>
                <a:ext cx="8893175" cy="749300"/>
              </a:xfrm>
            </p:spPr>
            <p:txBody>
              <a:bodyPr>
                <a:normAutofit lnSpcReduction="10000"/>
              </a:bodyPr>
              <a:lstStyle/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Альфа-частицы</a:t>
                </a:r>
                <a:r>
                  <a:rPr lang="ru-RU" sz="2400" b="1" dirty="0" smtClean="0"/>
                  <a:t> (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−)</m:t>
                    </m:r>
                  </m:oMath>
                </a14:m>
                <a:r>
                  <a:rPr lang="ru-RU" sz="2400" b="1" dirty="0" smtClean="0"/>
                  <a:t>- поток ядер гелия . Распад протекает по схеме: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1196752"/>
                <a:ext cx="8893175" cy="749300"/>
              </a:xfrm>
              <a:blipFill rotWithShape="1">
                <a:blip r:embed="rId3"/>
                <a:stretch>
                  <a:fillRect t="-11382" b="-19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549333" y="2866696"/>
                <a:ext cx="857343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𝑿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—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материнское ядра</a:t>
                </a:r>
                <a:r>
                  <a:rPr lang="ru-RU" sz="2200" dirty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𝒀</m:t>
                    </m:r>
                    <m:r>
                      <a:rPr lang="ru-RU" sz="2200" i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</a:rPr>
                  <a:t>—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дочернее,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𝑸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200" b="1" dirty="0">
                    <a:solidFill>
                      <a:srgbClr val="000000"/>
                    </a:solidFill>
                  </a:rPr>
                  <a:t>возможная избыточная энергия </a:t>
                </a:r>
              </a:p>
            </p:txBody>
          </p:sp>
        </mc:Choice>
        <mc:Fallback xmlns="">
          <p:sp>
            <p:nvSpPr>
              <p:cNvPr id="819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333" y="2866696"/>
                <a:ext cx="8573431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3175" b="-1666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250825" y="5373688"/>
                <a:ext cx="856932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-распаде массовое число </a:t>
                </a:r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дочернего ядра уменьшается на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, а зарядовое число </a:t>
                </a:r>
                <a:r>
                  <a:rPr lang="en-US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>- 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на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</p:txBody>
          </p:sp>
        </mc:Choice>
        <mc:Fallback xmlns="">
          <p:sp>
            <p:nvSpPr>
              <p:cNvPr id="819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5373688"/>
                <a:ext cx="8569325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5882" b="-2058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61376"/>
              </p:ext>
            </p:extLst>
          </p:nvPr>
        </p:nvGraphicFramePr>
        <p:xfrm>
          <a:off x="2374900" y="2133600"/>
          <a:ext cx="45672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Формула" r:id="rId6" imgW="1384200" imgH="228600" progId="Equation.3">
                  <p:embed/>
                </p:oleObj>
              </mc:Choice>
              <mc:Fallback>
                <p:oleObj name="Формула" r:id="rId6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133600"/>
                        <a:ext cx="456723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53292"/>
              </p:ext>
            </p:extLst>
          </p:nvPr>
        </p:nvGraphicFramePr>
        <p:xfrm>
          <a:off x="2301875" y="4586288"/>
          <a:ext cx="4822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Формула" r:id="rId8" imgW="1460160" imgH="241200" progId="Equation.3">
                  <p:embed/>
                </p:oleObj>
              </mc:Choice>
              <mc:Fallback>
                <p:oleObj name="Формула" r:id="rId8" imgW="1460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4586288"/>
                        <a:ext cx="48228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1920" y="3835206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</a:t>
            </a:r>
          </a:p>
        </p:txBody>
      </p:sp>
    </p:spTree>
    <p:extLst>
      <p:ext uri="{BB962C8B-B14F-4D97-AF65-F5344CB8AC3E}">
        <p14:creationId xmlns:p14="http://schemas.microsoft.com/office/powerpoint/2010/main" val="196842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475656" y="260648"/>
                <a:ext cx="5832648" cy="634082"/>
              </a:xfrm>
            </p:spPr>
            <p:txBody>
              <a:bodyPr/>
              <a:lstStyle/>
              <a:p>
                <a:pPr eaLnBrk="1" hangingPunct="1"/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Бета-распад </a:t>
                </a:r>
                <a:r>
                  <a:rPr lang="en-US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𝜷</m:t>
                    </m:r>
                    <m:r>
                      <a:rPr lang="ru-RU" sz="2800" b="1" i="0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распад)</a:t>
                </a:r>
              </a:p>
            </p:txBody>
          </p:sp>
        </mc:Choice>
        <mc:Fallback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75656" y="260648"/>
                <a:ext cx="5832648" cy="634082"/>
              </a:xfrm>
              <a:blipFill rotWithShape="1">
                <a:blip r:embed="rId3"/>
                <a:stretch>
                  <a:fillRect t="-1923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-108520" y="1086170"/>
                <a:ext cx="9144000" cy="5184923"/>
              </a:xfrm>
            </p:spPr>
            <p:txBody>
              <a:bodyPr/>
              <a:lstStyle/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Самопроизвольный процесс, </a:t>
                </a: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внутриядерное превращение нейтрона в протон, или протона в нейтрон, </a:t>
                </a:r>
              </a:p>
              <a:p>
                <a:pPr marL="0" indent="0" algn="ctr" eaLnBrk="1" hangingPunct="1">
                  <a:spcBef>
                    <a:spcPts val="0"/>
                  </a:spcBef>
                  <a:buNone/>
                </a:pPr>
                <a:r>
                  <a:rPr lang="ru-RU" sz="2400" b="1" dirty="0" smtClean="0"/>
                  <a:t>а также свободного нейтрона в протон.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𝜷</m:t>
                    </m:r>
                  </m:oMath>
                </a14:m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ru-RU" sz="2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распад </a:t>
                </a:r>
                <a:r>
                  <a:rPr lang="ru-RU" sz="2400" b="1" dirty="0" smtClean="0"/>
                  <a:t>реализуется </a:t>
                </a:r>
                <a:r>
                  <a:rPr lang="ru-RU" sz="2400" b="1" dirty="0" smtClean="0"/>
                  <a:t>путем испускания</a:t>
                </a:r>
                <a:r>
                  <a:rPr lang="ru-RU" sz="2400" b="1" dirty="0"/>
                  <a:t>:</a:t>
                </a:r>
              </a:p>
              <a:p>
                <a:pPr marL="0" indent="0" algn="ctr" eaLnBrk="1" hangingPunct="1">
                  <a:buNone/>
                </a:pPr>
                <a:r>
                  <a:rPr lang="ru-RU" sz="2400" b="1" dirty="0"/>
                  <a:t>а</a:t>
                </a:r>
                <a:r>
                  <a:rPr lang="ru-RU" sz="2400" b="1" dirty="0" smtClean="0"/>
                  <a:t>) электрона </a:t>
                </a:r>
                <a:endParaRPr lang="en-US" sz="2400" b="1" dirty="0"/>
              </a:p>
              <a:p>
                <a:pPr marL="0" indent="0" algn="ctr" eaLnBrk="1" hangingPunct="1">
                  <a:buNone/>
                </a:pPr>
                <a:r>
                  <a:rPr lang="ru-RU" sz="2400" b="1" dirty="0"/>
                  <a:t>б</a:t>
                </a:r>
                <a:r>
                  <a:rPr lang="ru-RU" sz="2400" b="1" dirty="0" smtClean="0"/>
                  <a:t>) позитрона </a:t>
                </a:r>
                <a:endParaRPr lang="en-US" sz="2400" b="1" dirty="0"/>
              </a:p>
              <a:p>
                <a:pPr marL="0" indent="0" algn="ctr" eaLnBrk="1" hangingPunct="1">
                  <a:buNone/>
                </a:pPr>
                <a:r>
                  <a:rPr lang="ru-RU" sz="2400" b="1" dirty="0" smtClean="0"/>
                  <a:t>и к ним + электронные антинейтрино </a:t>
                </a:r>
                <a:r>
                  <a:rPr lang="en-US" sz="2400" b="1" dirty="0" smtClean="0"/>
                  <a:t>(</a:t>
                </a:r>
                <a:r>
                  <a:rPr lang="ru-RU" sz="2400" b="1" dirty="0" smtClean="0"/>
                  <a:t>а)  и нейтрино </a:t>
                </a:r>
                <a:r>
                  <a:rPr lang="en-US" sz="2400" b="1" dirty="0" smtClean="0"/>
                  <a:t>(</a:t>
                </a:r>
                <a:r>
                  <a:rPr lang="ru-RU" sz="2400" b="1" dirty="0" smtClean="0"/>
                  <a:t>б) </a:t>
                </a:r>
                <a:endParaRPr lang="ru-RU" sz="2400" dirty="0" smtClean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08520" y="1086170"/>
                <a:ext cx="9144000" cy="5184923"/>
              </a:xfrm>
              <a:blipFill rotWithShape="1">
                <a:blip r:embed="rId4"/>
                <a:stretch>
                  <a:fillRect l="-200" t="-940" r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048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826516"/>
              </p:ext>
            </p:extLst>
          </p:nvPr>
        </p:nvGraphicFramePr>
        <p:xfrm>
          <a:off x="4427984" y="4581128"/>
          <a:ext cx="648072" cy="91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Формула" r:id="rId5" imgW="164880" imgH="228600" progId="Equation.3">
                  <p:embed/>
                </p:oleObj>
              </mc:Choice>
              <mc:Fallback>
                <p:oleObj name="Формула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581128"/>
                        <a:ext cx="648072" cy="914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04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41716"/>
              </p:ext>
            </p:extLst>
          </p:nvPr>
        </p:nvGraphicFramePr>
        <p:xfrm>
          <a:off x="7092280" y="4437112"/>
          <a:ext cx="61200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Формула" r:id="rId7" imgW="164880" imgH="228600" progId="Equation.3">
                  <p:embed/>
                </p:oleObj>
              </mc:Choice>
              <mc:Fallback>
                <p:oleObj name="Формула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437112"/>
                        <a:ext cx="612003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58052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0" dirty="0">
                <a:solidFill>
                  <a:srgbClr val="000000"/>
                </a:solidFill>
              </a:rPr>
              <a:t>в</a:t>
            </a:r>
            <a:r>
              <a:rPr lang="ru-RU" sz="2400" b="1" kern="0" dirty="0" smtClean="0">
                <a:solidFill>
                  <a:srgbClr val="000000"/>
                </a:solidFill>
              </a:rPr>
              <a:t>) захватом </a:t>
            </a:r>
            <a:r>
              <a:rPr lang="ru-RU" sz="2400" b="1" kern="0" dirty="0">
                <a:solidFill>
                  <a:srgbClr val="000000"/>
                </a:solidFill>
              </a:rPr>
              <a:t>электрона из К- оболочки атома.</a:t>
            </a:r>
            <a:r>
              <a:rPr lang="ru-RU" sz="2400" kern="0" dirty="0">
                <a:solidFill>
                  <a:srgbClr val="000000"/>
                </a:solidFill>
              </a:rPr>
              <a:t> 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1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7"/>
              <p:cNvSpPr>
                <a:spLocks noChangeArrowheads="1"/>
              </p:cNvSpPr>
              <p:nvPr/>
            </p:nvSpPr>
            <p:spPr bwMode="auto">
              <a:xfrm>
                <a:off x="153547" y="666881"/>
                <a:ext cx="8882949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</a:rPr>
                  <a:t>Электрон: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𝒁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и массовое число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чтобы выполнить законы сохранение заряда и числа нуклонов в про­цессе распада.</a:t>
                </a:r>
              </a:p>
            </p:txBody>
          </p:sp>
        </mc:Choice>
        <mc:Fallback xmlns="">
          <p:sp>
            <p:nvSpPr>
              <p:cNvPr id="2253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47" y="666881"/>
                <a:ext cx="888294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755" t="-3553" r="-1716" b="-11675"/>
                </a:stretch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Rectangle 9"/>
              <p:cNvSpPr>
                <a:spLocks noChangeArrowheads="1"/>
              </p:cNvSpPr>
              <p:nvPr/>
            </p:nvSpPr>
            <p:spPr bwMode="auto">
              <a:xfrm>
                <a:off x="94986" y="4509120"/>
                <a:ext cx="8929687" cy="8309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В основе электронного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распада - превращение в ядре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нейтрона в протон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53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86" y="4509120"/>
                <a:ext cx="8929687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5882" b="-21324"/>
                </a:stretch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36" name="Rectangle 12"/>
              <p:cNvSpPr>
                <a:spLocks noChangeArrowheads="1"/>
              </p:cNvSpPr>
              <p:nvPr/>
            </p:nvSpPr>
            <p:spPr bwMode="auto">
              <a:xfrm>
                <a:off x="2322543" y="116632"/>
                <a:ext cx="483061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Электронный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ru-RU" sz="2800" b="1" dirty="0">
                    <a:solidFill>
                      <a:srgbClr val="000000"/>
                    </a:solidFill>
                  </a:rPr>
                  <a:t>распад</a:t>
                </a:r>
              </a:p>
            </p:txBody>
          </p:sp>
        </mc:Choice>
        <mc:Fallback>
          <p:sp>
            <p:nvSpPr>
              <p:cNvPr id="2253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543" y="116632"/>
                <a:ext cx="483061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652" t="-12791" r="-1389" b="-3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28129"/>
              </p:ext>
            </p:extLst>
          </p:nvPr>
        </p:nvGraphicFramePr>
        <p:xfrm>
          <a:off x="1576388" y="1963738"/>
          <a:ext cx="4592637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Формула" r:id="rId6" imgW="1434960" imgH="774360" progId="Equation.3">
                  <p:embed/>
                </p:oleObj>
              </mc:Choice>
              <mc:Fallback>
                <p:oleObj name="Формула" r:id="rId6" imgW="14349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963738"/>
                        <a:ext cx="4592637" cy="24495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807" y="5661248"/>
                <a:ext cx="32448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32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32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𝝂</m:t>
                              </m:r>
                            </m:e>
                          </m:acc>
                        </m:e>
                        <m:sub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5661248"/>
                <a:ext cx="324486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111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578" name="Rectangle 5"/>
              <p:cNvSpPr>
                <a:spLocks noChangeArrowheads="1"/>
              </p:cNvSpPr>
              <p:nvPr/>
            </p:nvSpPr>
            <p:spPr bwMode="auto">
              <a:xfrm>
                <a:off x="0" y="116632"/>
                <a:ext cx="9144000" cy="1692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. </a:t>
                </a:r>
                <a:r>
                  <a:rPr 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Позитронный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p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-распад.</a:t>
                </a:r>
                <a:r>
                  <a:rPr lang="en-US" sz="2800" dirty="0">
                    <a:solidFill>
                      <a:srgbClr val="000000"/>
                    </a:solidFill>
                  </a:rPr>
                  <a:t/>
                </a:r>
                <a:br>
                  <a:rPr lang="en-US" sz="2800" dirty="0">
                    <a:solidFill>
                      <a:srgbClr val="000000"/>
                    </a:solidFill>
                  </a:rPr>
                </a:br>
                <a:r>
                  <a:rPr lang="ru-RU" sz="2400" b="1" dirty="0" smtClean="0">
                    <a:solidFill>
                      <a:srgbClr val="000000"/>
                    </a:solidFill>
                  </a:rPr>
                  <a:t>Позитрон: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𝒁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=+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и массовое число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ru-R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Ядро </a:t>
                </a:r>
                <a:r>
                  <a:rPr lang="ru-RU" sz="2400" b="1" u="sng" dirty="0">
                    <a:solidFill>
                      <a:srgbClr val="000000"/>
                    </a:solidFill>
                  </a:rPr>
                  <a:t>испускает позитрон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, в результате чего </a:t>
                </a:r>
                <a:r>
                  <a:rPr lang="en-US" sz="2400" b="1" dirty="0">
                    <a:solidFill>
                      <a:srgbClr val="000000"/>
                    </a:solidFill>
                  </a:rPr>
                  <a:t/>
                </a:r>
                <a:br>
                  <a:rPr lang="en-US" sz="2400" b="1" dirty="0">
                    <a:solidFill>
                      <a:srgbClr val="000000"/>
                    </a:solidFill>
                  </a:rPr>
                </a:br>
                <a:r>
                  <a:rPr lang="ru-RU" sz="2400" b="1" dirty="0">
                    <a:solidFill>
                      <a:srgbClr val="000000"/>
                    </a:solidFill>
                  </a:rPr>
                  <a:t>его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𝒁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→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𝒁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− 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. Происходит по схеме…..</a:t>
                </a:r>
              </a:p>
            </p:txBody>
          </p:sp>
        </mc:Choice>
        <mc:Fallback>
          <p:sp>
            <p:nvSpPr>
              <p:cNvPr id="2457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692771"/>
              </a:xfrm>
              <a:prstGeom prst="rect">
                <a:avLst/>
              </a:prstGeom>
              <a:blipFill rotWithShape="1">
                <a:blip r:embed="rId3"/>
                <a:stretch>
                  <a:fillRect t="-3957" b="-3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-2901950" y="2895600"/>
            <a:ext cx="714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1767" name="Group 23"/>
          <p:cNvGraphicFramePr>
            <a:graphicFrameLocks noGrp="1"/>
          </p:cNvGraphicFramePr>
          <p:nvPr/>
        </p:nvGraphicFramePr>
        <p:xfrm>
          <a:off x="-2901950" y="3444875"/>
          <a:ext cx="714375" cy="517956"/>
        </p:xfrm>
        <a:graphic>
          <a:graphicData uri="http://schemas.openxmlformats.org/drawingml/2006/table">
            <a:tbl>
              <a:tblPr/>
              <a:tblGrid>
                <a:gridCol w="71437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101976"/>
              </p:ext>
            </p:extLst>
          </p:nvPr>
        </p:nvGraphicFramePr>
        <p:xfrm>
          <a:off x="2471738" y="2054225"/>
          <a:ext cx="420052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Формула" r:id="rId4" imgW="1295280" imgH="711000" progId="Equation.3">
                  <p:embed/>
                </p:oleObj>
              </mc:Choice>
              <mc:Fallback>
                <p:oleObj name="Формула" r:id="rId4" imgW="1295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2054225"/>
                        <a:ext cx="4200525" cy="2279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450" y="4581128"/>
                <a:ext cx="8785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В основе позитронного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распада  лежит  превращение в ядре </a:t>
                </a:r>
                <a:r>
                  <a:rPr lang="ru-RU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протона в нейтрон 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50" y="4581128"/>
                <a:ext cx="8785100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109" b="-20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05615" y="5661248"/>
                <a:ext cx="32448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615" y="5661248"/>
                <a:ext cx="324486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37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8964613" cy="2520281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К-захват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400" b="1" dirty="0" smtClean="0"/>
              <a:t>При </a:t>
            </a:r>
            <a:r>
              <a:rPr lang="ru-RU" sz="2400" b="1" dirty="0"/>
              <a:t>захвате </a:t>
            </a:r>
            <a:r>
              <a:rPr lang="ru-RU" sz="2400" b="1" dirty="0" smtClean="0"/>
              <a:t>ядром электрона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400" b="1" dirty="0" smtClean="0"/>
              <a:t> (с </a:t>
            </a:r>
            <a:r>
              <a:rPr lang="ru-RU" sz="2400" b="1" dirty="0"/>
              <a:t>электронной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b="1" dirty="0" smtClean="0"/>
              <a:t>-оболочки)</a:t>
            </a:r>
            <a:endParaRPr lang="ru-RU" sz="2400" b="1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2400" b="1" dirty="0" smtClean="0"/>
              <a:t>происходит превращение одного из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протонов</a:t>
            </a:r>
            <a:r>
              <a:rPr lang="ru-RU" sz="2400" b="1" dirty="0" smtClean="0"/>
              <a:t> ядра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нейтрон</a:t>
            </a:r>
            <a:r>
              <a:rPr lang="ru-RU" sz="2400" b="1" dirty="0" smtClean="0"/>
              <a:t>, что сопровождается испусканием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нейтрино</a:t>
            </a:r>
            <a:r>
              <a:rPr lang="ru-RU" sz="2400" b="1" dirty="0" smtClean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71799" y="2852936"/>
                <a:ext cx="32448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𝒑</m:t>
                      </m:r>
                      <m:r>
                        <a:rPr lang="ru-RU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ru-RU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9" y="2852936"/>
                <a:ext cx="324486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64455"/>
              </p:ext>
            </p:extLst>
          </p:nvPr>
        </p:nvGraphicFramePr>
        <p:xfrm>
          <a:off x="2232025" y="3783013"/>
          <a:ext cx="43243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Формула" r:id="rId4" imgW="1333440" imgH="711000" progId="Equation.3">
                  <p:embed/>
                </p:oleObj>
              </mc:Choice>
              <mc:Fallback>
                <p:oleObj name="Формула" r:id="rId4" imgW="1333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3783013"/>
                        <a:ext cx="4324350" cy="2279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900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67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231032" y="116632"/>
                <a:ext cx="7077224" cy="648072"/>
              </a:xfrm>
              <a:ln w="38100">
                <a:solidFill>
                  <a:srgbClr val="002060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ru-RU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Гамма-излучение (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𝜸</m:t>
                    </m:r>
                    <m:r>
                      <a: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</a:rPr>
                  <a:t>-</a:t>
                </a:r>
                <a:r>
                  <a:rPr lang="ru-RU" sz="2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излучение)</a:t>
                </a:r>
              </a:p>
            </p:txBody>
          </p:sp>
        </mc:Choice>
        <mc:Fallback>
          <p:sp>
            <p:nvSpPr>
              <p:cNvPr id="286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31032" y="116632"/>
                <a:ext cx="7077224" cy="648072"/>
              </a:xfrm>
              <a:blipFill rotWithShape="1">
                <a:blip r:embed="rId2"/>
                <a:stretch>
                  <a:fillRect b="-11607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4968875"/>
              </a:xfrm>
            </p:spPr>
            <p:txBody>
              <a:bodyPr/>
              <a:lstStyle/>
              <a:p>
                <a:pPr marL="0" indent="0" algn="ctr" eaLnBrk="1" hangingPunct="1">
                  <a:buNone/>
                </a:pPr>
                <a:r>
                  <a:rPr lang="ru-RU" sz="2400" b="1" dirty="0" smtClean="0"/>
                  <a:t>Коротковолновое </a:t>
                </a:r>
                <a:r>
                  <a:rPr lang="ru-RU" sz="2400" b="1" dirty="0" err="1" smtClean="0"/>
                  <a:t>эл.магн</a:t>
                </a:r>
                <a:r>
                  <a:rPr lang="ru-RU" sz="2400" b="1" dirty="0" smtClean="0"/>
                  <a:t>. излучение, испускаемое ядрами при </a:t>
                </a: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переходе из возбужденного состояния в состояние с меньшей энергией</a:t>
                </a:r>
                <a:r>
                  <a:rPr lang="ru-RU" sz="2400" b="1" dirty="0" smtClean="0"/>
                  <a:t>.</a:t>
                </a:r>
              </a:p>
              <a:p>
                <a:pPr marL="0" indent="0" algn="ctr" eaLnBrk="1" hangingPunct="1">
                  <a:buNone/>
                </a:pPr>
                <a:r>
                  <a:rPr lang="ru-RU" sz="2400" b="1" dirty="0" smtClean="0"/>
                  <a:t>Ядро - квантовая система с дискретным набором энергетических уровней,</a:t>
                </a:r>
              </a:p>
              <a:p>
                <a:pPr marL="0" indent="0" algn="ctr" eaLnBrk="1" hangingPunct="1">
                  <a:buNone/>
                </a:pPr>
                <a:r>
                  <a:rPr lang="ru-RU" sz="2400" b="1" dirty="0" smtClean="0"/>
                  <a:t> потому спектр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𝜸</m:t>
                    </m:r>
                  </m:oMath>
                </a14:m>
                <a:r>
                  <a:rPr lang="ru-RU" sz="2400" b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ru-RU" sz="2400" b="1" dirty="0" smtClean="0"/>
                  <a:t>излучения - дискретен.</a:t>
                </a:r>
              </a:p>
              <a:p>
                <a:pPr marL="0" indent="0" algn="ctr" eaLnBrk="1" hangingPunct="1">
                  <a:buNone/>
                </a:pPr>
                <a:r>
                  <a:rPr lang="ru-RU" sz="2400" b="1" dirty="0" smtClean="0"/>
                  <a:t>Энергия 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𝜸</m:t>
                    </m:r>
                  </m:oMath>
                </a14:m>
                <a:r>
                  <a:rPr lang="ru-RU" sz="2400" b="1" dirty="0" smtClean="0"/>
                  <a:t>-квантов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ru-RU" sz="2400" b="1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400" b="1" dirty="0" smtClean="0"/>
                  <a:t>испускаемых различными ядрами</a:t>
                </a:r>
                <a:r>
                  <a:rPr lang="ru-RU" sz="2400" b="1" dirty="0"/>
                  <a:t>:</a:t>
                </a:r>
              </a:p>
              <a:p>
                <a:pPr marL="0" indent="0" algn="ctr" eaLnBrk="1" hangingPunct="1">
                  <a:buNone/>
                </a:pPr>
                <a:r>
                  <a:rPr lang="ru-RU" sz="2800" b="1" dirty="0" smtClean="0"/>
                  <a:t>10 кэВ 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</m:oMath>
                </a14:m>
                <a:r>
                  <a:rPr lang="ru-RU" sz="2800" b="1" dirty="0" smtClean="0"/>
                  <a:t> ≤ 5 МэВ.</a:t>
                </a:r>
              </a:p>
              <a:p>
                <a:pPr algn="ctr" eaLnBrk="1" hangingPunct="1"/>
                <a:endParaRPr lang="ru-RU" sz="2400" dirty="0" smtClean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4968875"/>
              </a:xfrm>
              <a:blipFill rotWithShape="1">
                <a:blip r:embed="rId3"/>
                <a:stretch>
                  <a:fillRect t="-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395288" y="5138028"/>
                <a:ext cx="8748712" cy="523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000000"/>
                    </a:solidFill>
                  </a:rPr>
                  <a:t>Длина волны:</a:t>
                </a:r>
                <a:r>
                  <a:rPr lang="ru-RU" sz="2800" b="1" dirty="0">
                    <a:solidFill>
                      <a:srgbClr val="000000"/>
                    </a:solidFill>
                  </a:rPr>
                  <a:t>2*10</a:t>
                </a:r>
                <a:r>
                  <a:rPr lang="ru-RU" sz="2800" b="1" baseline="30000" dirty="0">
                    <a:solidFill>
                      <a:srgbClr val="000000"/>
                    </a:solidFill>
                  </a:rPr>
                  <a:t>-13</a:t>
                </a:r>
                <a:r>
                  <a:rPr lang="ru-RU" sz="2800" b="1" dirty="0">
                    <a:solidFill>
                      <a:srgbClr val="000000"/>
                    </a:solidFill>
                  </a:rPr>
                  <a:t> м ≤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𝝀</m:t>
                    </m:r>
                  </m:oMath>
                </a14:m>
                <a:r>
                  <a:rPr lang="ru-RU" sz="2800" b="1" dirty="0">
                    <a:solidFill>
                      <a:srgbClr val="000000"/>
                    </a:solidFill>
                  </a:rPr>
                  <a:t> ≤ 10</a:t>
                </a:r>
                <a:r>
                  <a:rPr lang="ru-RU" sz="2800" b="1" baseline="30000" dirty="0">
                    <a:solidFill>
                      <a:srgbClr val="000000"/>
                    </a:solidFill>
                  </a:rPr>
                  <a:t>-10</a:t>
                </a:r>
                <a:r>
                  <a:rPr lang="ru-RU" sz="2800" b="1" dirty="0">
                    <a:solidFill>
                      <a:srgbClr val="000000"/>
                    </a:solidFill>
                  </a:rPr>
                  <a:t> м.</a:t>
                </a:r>
              </a:p>
            </p:txBody>
          </p:sp>
        </mc:Choice>
        <mc:Fallback xmlns="">
          <p:sp>
            <p:nvSpPr>
              <p:cNvPr id="2867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5138028"/>
                <a:ext cx="874871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83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916832"/>
                <a:ext cx="8964488" cy="2519809"/>
              </a:xfrm>
            </p:spPr>
            <p:txBody>
              <a:bodyPr/>
              <a:lstStyle/>
              <a:p>
                <a:pPr marL="0" indent="0" algn="ctr" eaLnBrk="1" hangingPunct="1">
                  <a:buNone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Материнское ядро</a:t>
                </a:r>
                <a:r>
                  <a:rPr lang="ru-RU" sz="2400" dirty="0" smtClean="0"/>
                  <a:t>– </a:t>
                </a:r>
                <a:r>
                  <a:rPr lang="ru-RU" sz="2400" b="1" dirty="0" smtClean="0"/>
                  <a:t>испытывает радиоактивный распад. </a:t>
                </a:r>
              </a:p>
              <a:p>
                <a:pPr marL="0" indent="0" algn="ctr" eaLnBrk="1" hangingPunct="1">
                  <a:buNone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Дочернее ядро </a:t>
                </a:r>
                <a:r>
                  <a:rPr lang="ru-RU" sz="2400" b="1" dirty="0"/>
                  <a:t>- </a:t>
                </a:r>
                <a:r>
                  <a:rPr lang="ru-RU" sz="2400" b="1" u="sng" dirty="0" smtClean="0"/>
                  <a:t>возникающее</a:t>
                </a:r>
                <a:r>
                  <a:rPr lang="ru-RU" sz="2400" b="1" dirty="0" smtClean="0"/>
                  <a:t>, </a:t>
                </a:r>
              </a:p>
              <a:p>
                <a:pPr marL="0" indent="0" algn="ctr" eaLnBrk="1" hangingPunct="1">
                  <a:buNone/>
                </a:pPr>
                <a:r>
                  <a:rPr lang="ru-RU" sz="2400" b="1" dirty="0" smtClean="0"/>
                  <a:t>как </a:t>
                </a:r>
                <a:r>
                  <a:rPr lang="ru-RU" sz="2400" b="1" dirty="0"/>
                  <a:t>правило, </a:t>
                </a:r>
                <a:r>
                  <a:rPr lang="ru-RU" sz="2400" b="1" u="sng" dirty="0" smtClean="0"/>
                  <a:t>возбужденное</a:t>
                </a:r>
                <a:r>
                  <a:rPr lang="ru-RU" sz="2400" b="1" dirty="0" smtClean="0"/>
                  <a:t>,  </a:t>
                </a:r>
                <a:r>
                  <a:rPr lang="ru-RU" sz="2400" b="1" dirty="0"/>
                  <a:t>его переход в основное состояние </a:t>
                </a:r>
                <a:r>
                  <a:rPr lang="ru-RU" sz="2400" b="1" dirty="0" smtClean="0"/>
                  <a:t>происходит с испусканием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ru-RU" sz="24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𝜸</m:t>
                    </m:r>
                  </m:oMath>
                </a14:m>
                <a:r>
                  <a:rPr lang="ru-RU" sz="2400" b="1" dirty="0"/>
                  <a:t>-фотона</a:t>
                </a:r>
              </a:p>
              <a:p>
                <a:pPr marL="0" indent="0" algn="ctr" eaLnBrk="1" hangingPunct="1">
                  <a:buNone/>
                </a:pPr>
                <a:endParaRPr lang="ru-RU" sz="4400" b="1" u="sng" dirty="0" smtClean="0"/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916832"/>
                <a:ext cx="8964488" cy="2519809"/>
              </a:xfrm>
              <a:blipFill rotWithShape="1">
                <a:blip r:embed="rId2"/>
                <a:stretch>
                  <a:fillRect l="-1020" t="-1691" r="-17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97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824913" y="6634163"/>
            <a:ext cx="36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7B93AA"/>
                </a:solidFill>
              </a:rPr>
              <a:t>1</a:t>
            </a:r>
            <a:r>
              <a:rPr lang="en-US" sz="1000" b="1">
                <a:solidFill>
                  <a:srgbClr val="7B93AA"/>
                </a:solidFill>
              </a:rPr>
              <a:t>7</a:t>
            </a:r>
            <a:endParaRPr lang="ru-RU" sz="1000" b="1">
              <a:solidFill>
                <a:srgbClr val="7B93AA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8516" y="116632"/>
            <a:ext cx="87169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Любой элемент в ядерной </a:t>
            </a:r>
            <a:r>
              <a:rPr lang="ru-RU" sz="2000" b="1" dirty="0" smtClean="0">
                <a:solidFill>
                  <a:schemeClr val="tx2"/>
                </a:solidFill>
              </a:rPr>
              <a:t>физике характеризуется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парой </a:t>
            </a:r>
            <a:r>
              <a:rPr lang="ru-RU" sz="2000" b="1" dirty="0">
                <a:solidFill>
                  <a:schemeClr val="tx2"/>
                </a:solidFill>
              </a:rPr>
              <a:t>чисел 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и </a:t>
            </a:r>
            <a:r>
              <a:rPr lang="en-US" sz="4000" b="1" i="1" dirty="0">
                <a:solidFill>
                  <a:schemeClr val="tx2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91553"/>
              </p:ext>
            </p:extLst>
          </p:nvPr>
        </p:nvGraphicFramePr>
        <p:xfrm>
          <a:off x="755576" y="1147763"/>
          <a:ext cx="1155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155600" imgH="901440" progId="Equation.DSMT4">
                  <p:embed/>
                </p:oleObj>
              </mc:Choice>
              <mc:Fallback>
                <p:oleObj name="Equation" r:id="rId3" imgW="11556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47763"/>
                        <a:ext cx="1155700" cy="9017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02480" y="5727831"/>
            <a:ext cx="35598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Атомные </a:t>
            </a:r>
            <a:r>
              <a:rPr lang="ru-RU" b="1" dirty="0" smtClean="0">
                <a:solidFill>
                  <a:schemeClr val="tx2"/>
                </a:solidFill>
              </a:rPr>
              <a:t>веса некоторых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Элементов отличаются </a:t>
            </a:r>
            <a:r>
              <a:rPr lang="ru-RU" b="1" dirty="0">
                <a:solidFill>
                  <a:schemeClr val="tx2"/>
                </a:solidFill>
              </a:rPr>
              <a:t>от</a:t>
            </a:r>
          </a:p>
          <a:p>
            <a:r>
              <a:rPr lang="ru-RU" b="1" dirty="0">
                <a:solidFill>
                  <a:schemeClr val="tx2"/>
                </a:solidFill>
              </a:rPr>
              <a:t>целых значений</a:t>
            </a:r>
          </a:p>
        </p:txBody>
      </p:sp>
      <p:pic>
        <p:nvPicPr>
          <p:cNvPr id="31758" name="Picture 14" descr="18 - таблица (отрывок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91620"/>
            <a:ext cx="4492170" cy="359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3" y="3900121"/>
            <a:ext cx="3180493" cy="18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2831" y="836712"/>
            <a:ext cx="5832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Общее число нуклонов в атомном ядре А называется массовым числом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А=</a:t>
            </a:r>
            <a:r>
              <a:rPr lang="en-US" sz="2000" b="1" dirty="0" smtClean="0">
                <a:solidFill>
                  <a:srgbClr val="C00000"/>
                </a:solidFill>
              </a:rPr>
              <a:t>Z+N</a:t>
            </a:r>
            <a:r>
              <a:rPr lang="ru-RU" sz="2000" b="1" dirty="0" smtClean="0"/>
              <a:t>,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Z</a:t>
            </a:r>
            <a:r>
              <a:rPr lang="en-US" sz="2000" b="1" dirty="0" smtClean="0"/>
              <a:t> – </a:t>
            </a:r>
            <a:r>
              <a:rPr lang="ru-RU" sz="2000" b="1" dirty="0" smtClean="0"/>
              <a:t>зарядовое число ядра (или порядковый номер химического элемента в периодической системе элементов) – число протонов в ядре,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</a:t>
            </a:r>
            <a:r>
              <a:rPr lang="ru-RU" sz="2000" b="1" dirty="0" smtClean="0"/>
              <a:t> – число нейтронов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394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3508" y="1772816"/>
                <a:ext cx="885698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𝑵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</m:t>
                    </m:r>
                    <m:r>
                      <a:rPr lang="ru-RU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— число </a:t>
                </a:r>
                <a:r>
                  <a:rPr lang="ru-RU" sz="2400" b="1" u="sng" dirty="0">
                    <a:solidFill>
                      <a:srgbClr val="000000"/>
                    </a:solidFill>
                  </a:rPr>
                  <a:t>нераспавшихся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 ядер в момент времени </a:t>
                </a:r>
                <a:r>
                  <a:rPr lang="ru-R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ru-RU" sz="2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— </a:t>
                </a:r>
                <a:r>
                  <a:rPr lang="ru-RU" sz="2400" b="1" dirty="0" smtClean="0">
                    <a:solidFill>
                      <a:srgbClr val="000000"/>
                    </a:solidFill>
                  </a:rPr>
                  <a:t>число нераспавшихся  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при 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𝒕</m:t>
                    </m:r>
                    <m:r>
                      <a: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= </m:t>
                    </m:r>
                    <m:r>
                      <a: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ru-RU" sz="28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772816"/>
                <a:ext cx="8856984" cy="2062103"/>
              </a:xfrm>
              <a:prstGeom prst="rect">
                <a:avLst/>
              </a:prstGeom>
              <a:blipFill rotWithShape="1">
                <a:blip r:embed="rId2"/>
                <a:stretch>
                  <a:fillRect t="-2367" r="-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21307" y="980728"/>
                <a:ext cx="3320076" cy="66826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3600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𝝀</m:t>
                          </m:r>
                          <m: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ru-RU" sz="3600" b="1" baseline="-25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307" y="980728"/>
                <a:ext cx="3320076" cy="6682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" y="3842494"/>
                <a:ext cx="9000491" cy="1312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</a:rPr>
                  <a:t>Число распавшихся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ядер за время </a:t>
                </a:r>
                <a:r>
                  <a:rPr lang="ru-RU" sz="2800" b="1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ru-RU" sz="32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32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3200" b="1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0000"/>
                    </a:solidFill>
                  </a:rPr>
                  <a:t>)</a:t>
                </a:r>
                <a:endParaRPr lang="ru-RU" sz="3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842494"/>
                <a:ext cx="9000491" cy="1312154"/>
              </a:xfrm>
              <a:prstGeom prst="rect">
                <a:avLst/>
              </a:prstGeom>
              <a:blipFill rotWithShape="1">
                <a:blip r:embed="rId4"/>
                <a:stretch>
                  <a:fillRect t="-5093" b="-1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0112" y="154153"/>
            <a:ext cx="7564437" cy="5286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закон радиоактивного распада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611559" y="5517232"/>
                <a:ext cx="785298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𝝀</m:t>
                    </m:r>
                  </m:oMath>
                </a14:m>
                <a:r>
                  <a:rPr lang="ru-RU" sz="2000" b="1" dirty="0" smtClean="0"/>
                  <a:t> -  </a:t>
                </a:r>
                <a:r>
                  <a:rPr lang="ru-RU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постоянная  </a:t>
                </a:r>
                <a:r>
                  <a:rPr lang="ru-RU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распада - </a:t>
                </a:r>
                <a:r>
                  <a:rPr lang="ru-RU" sz="2000" b="1" dirty="0" smtClean="0"/>
                  <a:t>вероятность   </a:t>
                </a:r>
                <a:r>
                  <a:rPr lang="ru-RU" sz="2000" b="1" dirty="0"/>
                  <a:t>распада   ядра   в   единицу   </a:t>
                </a:r>
                <a:r>
                  <a:rPr lang="ru-RU" sz="2000" b="1" dirty="0" smtClean="0"/>
                  <a:t>времени</a:t>
                </a:r>
                <a:endParaRPr lang="ru-RU" sz="20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5517232"/>
                <a:ext cx="785298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76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332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815388" y="6624638"/>
            <a:ext cx="36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B4B46B"/>
                </a:solidFill>
              </a:rPr>
              <a:t>26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3528" y="331825"/>
            <a:ext cx="79736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Время, за которое распадется </a:t>
            </a:r>
            <a:r>
              <a:rPr lang="ru-RU" sz="2400" dirty="0" smtClean="0">
                <a:solidFill>
                  <a:schemeClr val="tx2"/>
                </a:solidFill>
              </a:rPr>
              <a:t>половина атомов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называется </a:t>
            </a:r>
            <a:r>
              <a:rPr lang="ru-RU" sz="2400" b="1" i="1" u="sng" dirty="0" smtClean="0">
                <a:solidFill>
                  <a:schemeClr val="tx2"/>
                </a:solidFill>
              </a:rPr>
              <a:t>периодом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i="1" u="sng" dirty="0" smtClean="0">
                <a:solidFill>
                  <a:schemeClr val="tx2"/>
                </a:solidFill>
              </a:rPr>
              <a:t>полураспада</a:t>
            </a:r>
            <a:endParaRPr lang="ru-RU" sz="2400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044575" y="1916113"/>
          <a:ext cx="2374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3" imgW="2374560" imgH="1168200" progId="Equation.DSMT4">
                  <p:embed/>
                </p:oleObj>
              </mc:Choice>
              <mc:Fallback>
                <p:oleObj name="Equation" r:id="rId3" imgW="23745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916113"/>
                        <a:ext cx="2374900" cy="1168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8750" y="3644900"/>
            <a:ext cx="35491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Среднее </a:t>
            </a:r>
            <a:r>
              <a:rPr lang="ru-RU" sz="2000" dirty="0" smtClean="0">
                <a:solidFill>
                  <a:schemeClr val="tx2"/>
                </a:solidFill>
              </a:rPr>
              <a:t>время жизни </a:t>
            </a:r>
            <a:r>
              <a:rPr lang="ru-RU" sz="2000" dirty="0">
                <a:solidFill>
                  <a:schemeClr val="tx2"/>
                </a:solidFill>
              </a:rPr>
              <a:t>одного </a:t>
            </a:r>
            <a:r>
              <a:rPr lang="ru-RU" sz="2000" dirty="0" smtClean="0">
                <a:solidFill>
                  <a:schemeClr val="tx2"/>
                </a:solidFill>
              </a:rPr>
              <a:t> атома</a:t>
            </a:r>
            <a:r>
              <a:rPr lang="ru-RU" sz="2000" dirty="0">
                <a:solidFill>
                  <a:schemeClr val="tx2"/>
                </a:solidFill>
              </a:rPr>
              <a:t>: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2122"/>
              </p:ext>
            </p:extLst>
          </p:nvPr>
        </p:nvGraphicFramePr>
        <p:xfrm>
          <a:off x="1349127" y="4509120"/>
          <a:ext cx="1168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5" imgW="1168200" imgH="1168200" progId="Equation.DSMT4">
                  <p:embed/>
                </p:oleObj>
              </mc:Choice>
              <mc:Fallback>
                <p:oleObj name="Equation" r:id="rId5" imgW="11682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127" y="4509120"/>
                        <a:ext cx="1168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3" name="Picture 9" descr="2501 Оси координа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30325"/>
            <a:ext cx="4826000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2502 Графи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330325"/>
            <a:ext cx="4824412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2503 05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330325"/>
            <a:ext cx="4824412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2504 05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30325"/>
            <a:ext cx="4826000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2505 ещ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330325"/>
            <a:ext cx="4824412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6" t="36674" r="27257" b="8664"/>
          <a:stretch>
            <a:fillRect/>
          </a:stretch>
        </p:blipFill>
        <p:spPr>
          <a:xfrm>
            <a:off x="323850" y="404813"/>
            <a:ext cx="8208963" cy="6000750"/>
          </a:xfrm>
        </p:spPr>
      </p:pic>
    </p:spTree>
    <p:extLst>
      <p:ext uri="{BB962C8B-B14F-4D97-AF65-F5344CB8AC3E}">
        <p14:creationId xmlns:p14="http://schemas.microsoft.com/office/powerpoint/2010/main" val="348229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5206" r="25502" b="21396"/>
          <a:stretch>
            <a:fillRect/>
          </a:stretch>
        </p:blipFill>
        <p:spPr>
          <a:xfrm>
            <a:off x="250825" y="260350"/>
            <a:ext cx="8642350" cy="6043613"/>
          </a:xfrm>
        </p:spPr>
      </p:pic>
    </p:spTree>
    <p:extLst>
      <p:ext uri="{BB962C8B-B14F-4D97-AF65-F5344CB8AC3E}">
        <p14:creationId xmlns:p14="http://schemas.microsoft.com/office/powerpoint/2010/main" val="177967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96401"/>
              </p:ext>
            </p:extLst>
          </p:nvPr>
        </p:nvGraphicFramePr>
        <p:xfrm>
          <a:off x="260350" y="2276475"/>
          <a:ext cx="51657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Формула" r:id="rId3" imgW="1625400" imgH="863280" progId="Equation.3">
                  <p:embed/>
                </p:oleObj>
              </mc:Choice>
              <mc:Fallback>
                <p:oleObj name="Формула" r:id="rId3" imgW="16254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2276475"/>
                        <a:ext cx="5165725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188640"/>
                <a:ext cx="8037008" cy="1705852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b="1" dirty="0" smtClean="0">
                    <a:solidFill>
                      <a:srgbClr val="000000"/>
                    </a:solidFill>
                  </a:rPr>
                  <a:t>Интенсивность распада в радиоактивном </a:t>
                </a:r>
              </a:p>
              <a:p>
                <a:pPr algn="ctr"/>
                <a:r>
                  <a:rPr lang="ru-RU" sz="2000" b="1" dirty="0">
                    <a:solidFill>
                      <a:srgbClr val="000000"/>
                    </a:solidFill>
                  </a:rPr>
                  <a:t>препарате, характеризуется </a:t>
                </a:r>
                <a:r>
                  <a:rPr lang="ru-RU" sz="20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активностью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m:rPr>
                        <m:nor/>
                      </m:rPr>
                      <a:rPr lang="ru-RU" sz="2000" dirty="0" smtClean="0"/>
                      <m:t>…</m:t>
                    </m:r>
                    <m:r>
                      <m:rPr>
                        <m:nor/>
                      </m:rPr>
                      <a:rPr lang="ru-RU" sz="2000" b="1" dirty="0" smtClean="0"/>
                      <m:t>это</m:t>
                    </m:r>
                    <m:r>
                      <m:rPr>
                        <m:nor/>
                      </m:rPr>
                      <a:rPr lang="ru-RU" sz="2000" dirty="0" smtClean="0"/>
                      <m:t> -  </m:t>
                    </m:r>
                    <m:r>
                      <m:rPr>
                        <m:nor/>
                      </m:rPr>
                      <a:rPr lang="ru-RU" sz="2000" b="1" dirty="0" smtClean="0"/>
                      <m:t>число распадов, происходящих </m:t>
                    </m:r>
                  </m:oMath>
                </a14:m>
                <a:endParaRPr lang="ru-RU" sz="20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dirty="0" smtClean="0"/>
                        <m:t>в нем в единицу времени. </m:t>
                      </m:r>
                    </m:oMath>
                  </m:oMathPara>
                </a14:m>
                <a:endParaRPr lang="ru-RU" sz="2000" b="1" dirty="0" smtClean="0"/>
              </a:p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8640"/>
                <a:ext cx="8037008" cy="1705852"/>
              </a:xfrm>
              <a:prstGeom prst="rect">
                <a:avLst/>
              </a:prstGeom>
              <a:blipFill rotWithShape="1">
                <a:blip r:embed="rId5"/>
                <a:stretch>
                  <a:fillRect t="-699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31991499"/>
              </p:ext>
            </p:extLst>
          </p:nvPr>
        </p:nvGraphicFramePr>
        <p:xfrm>
          <a:off x="2483768" y="2276872"/>
          <a:ext cx="230425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Формула" r:id="rId6" imgW="710891" imgH="355446" progId="Equation.3">
                  <p:embed/>
                </p:oleObj>
              </mc:Choice>
              <mc:Fallback>
                <p:oleObj name="Формула" r:id="rId6" imgW="710891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76872"/>
                        <a:ext cx="2304257" cy="11521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226655"/>
              </p:ext>
            </p:extLst>
          </p:nvPr>
        </p:nvGraphicFramePr>
        <p:xfrm>
          <a:off x="577798" y="5157192"/>
          <a:ext cx="1298523" cy="129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Формула" r:id="rId8" imgW="393480" imgH="393480" progId="Equation.3">
                  <p:embed/>
                </p:oleObj>
              </mc:Choice>
              <mc:Fallback>
                <p:oleObj name="Формула" r:id="rId8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98" y="5157192"/>
                        <a:ext cx="1298523" cy="1298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83768" y="5552365"/>
                <a:ext cx="6507592" cy="882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𝝉</m:t>
                    </m:r>
                    <m:r>
                      <a:rPr lang="ru-RU" sz="28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0000"/>
                    </a:solidFill>
                  </a:rPr>
                  <a:t>(4) - среднее время жизни материнского ядра</a:t>
                </a:r>
                <a:endParaRPr lang="ru-RU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552365"/>
                <a:ext cx="6507592" cy="882614"/>
              </a:xfrm>
              <a:prstGeom prst="rect">
                <a:avLst/>
              </a:prstGeom>
              <a:blipFill rotWithShape="1">
                <a:blip r:embed="rId10"/>
                <a:stretch>
                  <a:fillRect t="-690" b="-1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лево 6"/>
          <p:cNvSpPr/>
          <p:nvPr/>
        </p:nvSpPr>
        <p:spPr>
          <a:xfrm>
            <a:off x="1979712" y="2558365"/>
            <a:ext cx="288032" cy="596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5084" y="2273121"/>
            <a:ext cx="41044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Единица активности (СИ)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беккерель (Бк),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один распад в секунду.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Внесистемная единица </a:t>
            </a:r>
            <a:r>
              <a:rPr lang="en-US" b="1" dirty="0" smtClean="0"/>
              <a:t>– </a:t>
            </a:r>
            <a:endParaRPr lang="ru-RU" b="1" dirty="0" smtClean="0"/>
          </a:p>
          <a:p>
            <a:pPr algn="ctr">
              <a:lnSpc>
                <a:spcPct val="80000"/>
              </a:lnSpc>
            </a:pPr>
            <a:r>
              <a:rPr lang="en-US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кюри(К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u)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/>
              <a:t>активность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</a:t>
            </a:r>
            <a:r>
              <a:rPr lang="ru-RU" b="1" dirty="0" smtClean="0"/>
              <a:t> изотопа радия </a:t>
            </a:r>
            <a:endParaRPr lang="en-US" b="1" dirty="0" smtClean="0"/>
          </a:p>
          <a:p>
            <a:pPr algn="ctr">
              <a:lnSpc>
                <a:spcPct val="8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=3,7*10</a:t>
            </a:r>
            <a:r>
              <a:rPr lang="ru-RU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215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6. Термоядерный </a:t>
            </a:r>
            <a:r>
              <a:rPr lang="ru-RU" sz="33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синтез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50825" y="1508770"/>
            <a:ext cx="8497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/>
            <a:r>
              <a:rPr lang="ru-RU" sz="2400" b="1" u="sng" dirty="0">
                <a:solidFill>
                  <a:srgbClr val="C00000"/>
                </a:solidFill>
                <a:latin typeface="Georgia" pitchFamily="18" charset="0"/>
              </a:rPr>
              <a:t>Термоядерные реакции</a:t>
            </a:r>
            <a:r>
              <a:rPr lang="ru-RU" sz="2400" dirty="0">
                <a:latin typeface="Georgia" pitchFamily="18" charset="0"/>
              </a:rPr>
              <a:t> – </a:t>
            </a:r>
            <a:r>
              <a:rPr lang="ru-RU" sz="2400" dirty="0" err="1">
                <a:latin typeface="Georgia" pitchFamily="18" charset="0"/>
              </a:rPr>
              <a:t>реакции</a:t>
            </a:r>
            <a:r>
              <a:rPr lang="ru-RU" sz="2400" dirty="0">
                <a:latin typeface="Georgia" pitchFamily="18" charset="0"/>
              </a:rPr>
              <a:t> слияния легких ядер (водород, гелий и т.п.), происходящие при  температуре порядка сотен миллионов градусов.</a:t>
            </a:r>
            <a:endParaRPr lang="ru-RU" sz="2400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925638" y="2564904"/>
          <a:ext cx="4986337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Формула" r:id="rId3" imgW="1130040" imgH="241200" progId="Equation.3">
                  <p:embed/>
                </p:oleObj>
              </mc:Choice>
              <mc:Fallback>
                <p:oleObj name="Формула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2564904"/>
                        <a:ext cx="4986337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95659"/>
            <a:ext cx="2664296" cy="264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445616"/>
            <a:ext cx="2188468" cy="286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59832" y="407707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>
                <a:latin typeface="+mn-lt"/>
              </a:rPr>
              <a:t>П</a:t>
            </a:r>
            <a:r>
              <a:rPr lang="ru-RU" dirty="0" smtClean="0">
                <a:latin typeface="+mn-lt"/>
              </a:rPr>
              <a:t>ри синтезе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1 г изотопов водорода </a:t>
            </a:r>
            <a:r>
              <a:rPr lang="ru-RU" dirty="0" smtClean="0">
                <a:latin typeface="+mn-lt"/>
              </a:rPr>
              <a:t>(трития и дейтерия) ее выделяется столько же энергии, сколько получается при сжигании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10 т угля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93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Неуправляемые ядерные реакции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600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3"/>
            <a:ext cx="1394163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7504" y="3573016"/>
            <a:ext cx="1830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Юлий Харитон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(1904</a:t>
            </a:r>
            <a:r>
              <a:rPr lang="en-US" dirty="0" smtClean="0"/>
              <a:t> –</a:t>
            </a:r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1996)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67955" y="4798893"/>
            <a:ext cx="1923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Яков Зельдович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(1914</a:t>
            </a:r>
            <a:r>
              <a:rPr lang="en-US" dirty="0" smtClean="0"/>
              <a:t> –</a:t>
            </a:r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1987)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8925" y="5662989"/>
            <a:ext cx="1927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Андрей Сахаров</a:t>
            </a:r>
            <a:endParaRPr lang="ru-RU" dirty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(1921</a:t>
            </a:r>
            <a:r>
              <a:rPr lang="en-US" dirty="0" smtClean="0"/>
              <a:t> –</a:t>
            </a:r>
            <a:r>
              <a:rPr lang="ru-RU" dirty="0" smtClean="0"/>
              <a:t> </a:t>
            </a:r>
            <a:r>
              <a:rPr lang="ru-RU" dirty="0" smtClean="0">
                <a:latin typeface="Georgia" pitchFamily="18" charset="0"/>
              </a:rPr>
              <a:t>1989)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3785" y="2759546"/>
            <a:ext cx="1332071" cy="21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3518048"/>
            <a:ext cx="1434211" cy="21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2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Термоядерные реакции на Солнце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07504" y="1340768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err="1" smtClean="0">
                <a:solidFill>
                  <a:srgbClr val="C00000"/>
                </a:solidFill>
                <a:latin typeface="Georgia" pitchFamily="18" charset="0"/>
              </a:rPr>
              <a:t>Протон-протонный</a:t>
            </a:r>
            <a:r>
              <a:rPr lang="ru-RU" b="1" u="sng" dirty="0" smtClean="0">
                <a:solidFill>
                  <a:srgbClr val="C00000"/>
                </a:solidFill>
                <a:latin typeface="Georgia" pitchFamily="18" charset="0"/>
              </a:rPr>
              <a:t> цикл</a:t>
            </a:r>
            <a:endParaRPr lang="ru-RU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3691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9514"/>
            <a:ext cx="2761109" cy="389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436096" y="1340768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Georgia" pitchFamily="18" charset="0"/>
              </a:rPr>
              <a:t>Углеродно-азотный цикл</a:t>
            </a:r>
            <a:endParaRPr lang="ru-RU" b="1" u="sng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540" y="1916832"/>
            <a:ext cx="294693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9512" y="5530006"/>
            <a:ext cx="3835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+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→ ²D + </a:t>
            </a:r>
            <a:r>
              <a:rPr lang="en-US" dirty="0">
                <a:latin typeface="+mn-lt"/>
              </a:rPr>
              <a:t>e</a:t>
            </a:r>
            <a:r>
              <a:rPr lang="en-US" baseline="30000" dirty="0">
                <a:latin typeface="+mn-lt"/>
              </a:rPr>
              <a:t>+</a:t>
            </a:r>
            <a:r>
              <a:rPr lang="en-US" dirty="0" smtClean="0">
                <a:latin typeface="+mn-lt"/>
              </a:rPr>
              <a:t> + </a:t>
            </a:r>
            <a:r>
              <a:rPr lang="en-US" dirty="0" err="1">
                <a:latin typeface="+mn-lt"/>
              </a:rPr>
              <a:t>ν</a:t>
            </a:r>
            <a:r>
              <a:rPr lang="en-US" baseline="-25000" dirty="0" err="1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 + 0,4</a:t>
            </a:r>
            <a:r>
              <a:rPr lang="ru-RU" dirty="0" smtClean="0">
                <a:latin typeface="+mn-lt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Georgia"/>
              </a:rPr>
              <a:t>МэВ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²D +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→ 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He + </a:t>
            </a:r>
            <a:r>
              <a:rPr lang="en-US" dirty="0">
                <a:latin typeface="+mn-lt"/>
              </a:rPr>
              <a:t>γ</a:t>
            </a:r>
            <a:r>
              <a:rPr lang="en-US" dirty="0" smtClean="0">
                <a:latin typeface="+mn-lt"/>
              </a:rPr>
              <a:t> + 5,49 </a:t>
            </a:r>
            <a:r>
              <a:rPr lang="en-US" dirty="0" err="1" smtClean="0">
                <a:latin typeface="+mn-lt"/>
              </a:rPr>
              <a:t>МэВ</a:t>
            </a:r>
            <a:r>
              <a:rPr lang="en-US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  <a:p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He + 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He → 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He + 2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+ 12,85 </a:t>
            </a:r>
            <a:r>
              <a:rPr lang="en-US" dirty="0" err="1" smtClean="0">
                <a:latin typeface="+mn-lt"/>
              </a:rPr>
              <a:t>МэВ</a:t>
            </a:r>
            <a:endParaRPr lang="ru-RU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4653136"/>
            <a:ext cx="35519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aseline="30000" dirty="0" smtClean="0">
                <a:latin typeface="+mn-lt"/>
              </a:rPr>
              <a:t>12</a:t>
            </a:r>
            <a:r>
              <a:rPr lang="pt-BR" dirty="0" smtClean="0">
                <a:latin typeface="+mn-lt"/>
              </a:rPr>
              <a:t>C + </a:t>
            </a:r>
            <a:r>
              <a:rPr lang="pt-BR" baseline="30000" dirty="0" smtClean="0">
                <a:latin typeface="+mn-lt"/>
              </a:rPr>
              <a:t>1</a:t>
            </a:r>
            <a:r>
              <a:rPr lang="pt-BR" dirty="0" smtClean="0">
                <a:latin typeface="+mn-lt"/>
              </a:rPr>
              <a:t>H → </a:t>
            </a:r>
            <a:r>
              <a:rPr lang="pt-BR" baseline="30000" dirty="0" smtClean="0">
                <a:latin typeface="+mn-lt"/>
              </a:rPr>
              <a:t>13</a:t>
            </a:r>
            <a:r>
              <a:rPr lang="pt-BR" dirty="0" smtClean="0">
                <a:latin typeface="+mn-lt"/>
              </a:rPr>
              <a:t>N + </a:t>
            </a:r>
            <a:r>
              <a:rPr lang="pt-BR" i="1" dirty="0" smtClean="0">
                <a:latin typeface="+mn-lt"/>
              </a:rPr>
              <a:t>γ</a:t>
            </a:r>
            <a:r>
              <a:rPr lang="pt-BR" dirty="0" smtClean="0">
                <a:latin typeface="+mn-lt"/>
              </a:rPr>
              <a:t> +1,95 МэВ</a:t>
            </a:r>
          </a:p>
          <a:p>
            <a:r>
              <a:rPr lang="pt-BR" baseline="30000" dirty="0" smtClean="0">
                <a:latin typeface="+mn-lt"/>
              </a:rPr>
              <a:t>13</a:t>
            </a:r>
            <a:r>
              <a:rPr lang="pt-BR" dirty="0" smtClean="0">
                <a:latin typeface="+mn-lt"/>
              </a:rPr>
              <a:t>N → </a:t>
            </a:r>
            <a:r>
              <a:rPr lang="pt-BR" baseline="30000" dirty="0" smtClean="0">
                <a:latin typeface="+mn-lt"/>
              </a:rPr>
              <a:t>13</a:t>
            </a:r>
            <a:r>
              <a:rPr lang="pt-BR" dirty="0" smtClean="0">
                <a:latin typeface="+mn-lt"/>
              </a:rPr>
              <a:t>C + </a:t>
            </a:r>
            <a:r>
              <a:rPr lang="pt-BR" i="1" dirty="0" smtClean="0">
                <a:latin typeface="+mn-lt"/>
              </a:rPr>
              <a:t>e</a:t>
            </a:r>
            <a:r>
              <a:rPr lang="pt-BR" i="1" baseline="30000" dirty="0" smtClean="0">
                <a:latin typeface="+mn-lt"/>
              </a:rPr>
              <a:t>+</a:t>
            </a:r>
            <a:r>
              <a:rPr lang="pt-BR" dirty="0" smtClean="0">
                <a:latin typeface="+mn-lt"/>
              </a:rPr>
              <a:t> + </a:t>
            </a:r>
            <a:r>
              <a:rPr lang="pt-BR" i="1" dirty="0" smtClean="0">
                <a:latin typeface="+mn-lt"/>
              </a:rPr>
              <a:t>ν</a:t>
            </a:r>
            <a:r>
              <a:rPr lang="pt-BR" i="1" baseline="-25000" dirty="0" smtClean="0">
                <a:latin typeface="+mn-lt"/>
              </a:rPr>
              <a:t>e</a:t>
            </a:r>
            <a:r>
              <a:rPr lang="pt-BR" dirty="0" smtClean="0">
                <a:latin typeface="+mn-lt"/>
              </a:rPr>
              <a:t> +1,37 МэВ</a:t>
            </a:r>
          </a:p>
          <a:p>
            <a:r>
              <a:rPr lang="pt-BR" baseline="30000" dirty="0" smtClean="0">
                <a:latin typeface="+mn-lt"/>
              </a:rPr>
              <a:t>13</a:t>
            </a:r>
            <a:r>
              <a:rPr lang="pt-BR" dirty="0" smtClean="0">
                <a:latin typeface="+mn-lt"/>
              </a:rPr>
              <a:t>C + </a:t>
            </a:r>
            <a:r>
              <a:rPr lang="pt-BR" baseline="30000" dirty="0" smtClean="0">
                <a:latin typeface="+mn-lt"/>
              </a:rPr>
              <a:t>1</a:t>
            </a:r>
            <a:r>
              <a:rPr lang="pt-BR" dirty="0" smtClean="0">
                <a:latin typeface="+mn-lt"/>
              </a:rPr>
              <a:t>H → </a:t>
            </a:r>
            <a:r>
              <a:rPr lang="pt-BR" baseline="30000" dirty="0" smtClean="0">
                <a:latin typeface="+mn-lt"/>
              </a:rPr>
              <a:t>14</a:t>
            </a:r>
            <a:r>
              <a:rPr lang="pt-BR" dirty="0" smtClean="0">
                <a:latin typeface="+mn-lt"/>
              </a:rPr>
              <a:t>N + </a:t>
            </a:r>
            <a:r>
              <a:rPr lang="pt-BR" i="1" dirty="0" smtClean="0">
                <a:latin typeface="+mn-lt"/>
              </a:rPr>
              <a:t>γ</a:t>
            </a:r>
            <a:r>
              <a:rPr lang="pt-BR" dirty="0" smtClean="0">
                <a:latin typeface="+mn-lt"/>
              </a:rPr>
              <a:t> +7,54 МэВ</a:t>
            </a:r>
          </a:p>
          <a:p>
            <a:r>
              <a:rPr lang="pt-BR" baseline="30000" dirty="0" smtClean="0">
                <a:latin typeface="+mn-lt"/>
              </a:rPr>
              <a:t>14</a:t>
            </a:r>
            <a:r>
              <a:rPr lang="pt-BR" dirty="0" smtClean="0">
                <a:latin typeface="+mn-lt"/>
              </a:rPr>
              <a:t>N + </a:t>
            </a:r>
            <a:r>
              <a:rPr lang="pt-BR" baseline="30000" dirty="0" smtClean="0">
                <a:latin typeface="+mn-lt"/>
              </a:rPr>
              <a:t>1</a:t>
            </a:r>
            <a:r>
              <a:rPr lang="pt-BR" dirty="0" smtClean="0">
                <a:latin typeface="+mn-lt"/>
              </a:rPr>
              <a:t>H → </a:t>
            </a:r>
            <a:r>
              <a:rPr lang="pt-BR" baseline="30000" dirty="0" smtClean="0">
                <a:latin typeface="+mn-lt"/>
              </a:rPr>
              <a:t>15</a:t>
            </a:r>
            <a:r>
              <a:rPr lang="pt-BR" dirty="0" smtClean="0">
                <a:latin typeface="+mn-lt"/>
              </a:rPr>
              <a:t>O + </a:t>
            </a:r>
            <a:r>
              <a:rPr lang="pt-BR" i="1" dirty="0" smtClean="0">
                <a:latin typeface="+mn-lt"/>
              </a:rPr>
              <a:t>γ</a:t>
            </a:r>
            <a:r>
              <a:rPr lang="pt-BR" dirty="0" smtClean="0">
                <a:latin typeface="+mn-lt"/>
              </a:rPr>
              <a:t> +7,29 МэВ</a:t>
            </a:r>
          </a:p>
          <a:p>
            <a:r>
              <a:rPr lang="pt-BR" baseline="30000" dirty="0" smtClean="0">
                <a:latin typeface="+mn-lt"/>
              </a:rPr>
              <a:t>15</a:t>
            </a:r>
            <a:r>
              <a:rPr lang="pt-BR" dirty="0" smtClean="0">
                <a:latin typeface="+mn-lt"/>
              </a:rPr>
              <a:t>O → </a:t>
            </a:r>
            <a:r>
              <a:rPr lang="pt-BR" baseline="30000" dirty="0" smtClean="0">
                <a:latin typeface="+mn-lt"/>
              </a:rPr>
              <a:t>15</a:t>
            </a:r>
            <a:r>
              <a:rPr lang="pt-BR" dirty="0" smtClean="0">
                <a:latin typeface="+mn-lt"/>
              </a:rPr>
              <a:t>N + </a:t>
            </a:r>
            <a:r>
              <a:rPr lang="pt-BR" i="1" dirty="0" smtClean="0">
                <a:latin typeface="+mn-lt"/>
              </a:rPr>
              <a:t>e</a:t>
            </a:r>
            <a:r>
              <a:rPr lang="pt-BR" i="1" baseline="30000" dirty="0" smtClean="0">
                <a:latin typeface="+mn-lt"/>
              </a:rPr>
              <a:t>+</a:t>
            </a:r>
            <a:r>
              <a:rPr lang="pt-BR" dirty="0" smtClean="0">
                <a:latin typeface="+mn-lt"/>
              </a:rPr>
              <a:t> + </a:t>
            </a:r>
            <a:r>
              <a:rPr lang="pt-BR" i="1" dirty="0" smtClean="0">
                <a:latin typeface="+mn-lt"/>
              </a:rPr>
              <a:t>ν</a:t>
            </a:r>
            <a:r>
              <a:rPr lang="pt-BR" i="1" baseline="-25000" dirty="0" smtClean="0">
                <a:latin typeface="+mn-lt"/>
              </a:rPr>
              <a:t>e</a:t>
            </a:r>
            <a:r>
              <a:rPr lang="pt-BR" dirty="0" smtClean="0">
                <a:latin typeface="+mn-lt"/>
              </a:rPr>
              <a:t> +2,76 МэВ</a:t>
            </a:r>
          </a:p>
          <a:p>
            <a:r>
              <a:rPr lang="pt-BR" baseline="30000" dirty="0" smtClean="0">
                <a:latin typeface="+mn-lt"/>
              </a:rPr>
              <a:t>15</a:t>
            </a:r>
            <a:r>
              <a:rPr lang="pt-BR" dirty="0" smtClean="0">
                <a:latin typeface="+mn-lt"/>
              </a:rPr>
              <a:t>N + </a:t>
            </a:r>
            <a:r>
              <a:rPr lang="pt-BR" baseline="30000" dirty="0" smtClean="0">
                <a:latin typeface="+mn-lt"/>
              </a:rPr>
              <a:t>1</a:t>
            </a:r>
            <a:r>
              <a:rPr lang="pt-BR" dirty="0" smtClean="0">
                <a:latin typeface="+mn-lt"/>
              </a:rPr>
              <a:t>H → </a:t>
            </a:r>
            <a:r>
              <a:rPr lang="pt-BR" baseline="30000" dirty="0" smtClean="0">
                <a:latin typeface="+mn-lt"/>
              </a:rPr>
              <a:t>12</a:t>
            </a:r>
            <a:r>
              <a:rPr lang="pt-BR" dirty="0" smtClean="0">
                <a:latin typeface="+mn-lt"/>
              </a:rPr>
              <a:t>C + </a:t>
            </a:r>
            <a:r>
              <a:rPr lang="pt-BR" baseline="30000" dirty="0" smtClean="0">
                <a:latin typeface="+mn-lt"/>
              </a:rPr>
              <a:t>4</a:t>
            </a:r>
            <a:r>
              <a:rPr lang="pt-BR" dirty="0" smtClean="0">
                <a:latin typeface="+mn-lt"/>
              </a:rPr>
              <a:t>He +4,96 МэВ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9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Управляемый термоядерный синтез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700808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284163" algn="just"/>
            <a:r>
              <a:rPr lang="ru-RU" sz="2000" dirty="0" smtClean="0">
                <a:latin typeface="+mn-lt"/>
              </a:rPr>
              <a:t>Идея создания термоядерного реактора зародилась в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1950-х годах</a:t>
            </a:r>
            <a:r>
              <a:rPr lang="ru-RU" sz="2000" dirty="0" smtClean="0">
                <a:latin typeface="+mn-lt"/>
              </a:rPr>
              <a:t>. В настоящее время управляемый термоядерный синтез ещё не осуществлён.</a:t>
            </a:r>
          </a:p>
        </p:txBody>
      </p:sp>
      <p:pic>
        <p:nvPicPr>
          <p:cNvPr id="12" name="Picture 4" descr="pic_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667" y="4221088"/>
            <a:ext cx="2690813" cy="20526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2924944"/>
            <a:ext cx="58326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284163" algn="just"/>
            <a:r>
              <a:rPr lang="ru-RU" sz="2000" b="1" u="sng" dirty="0">
                <a:solidFill>
                  <a:srgbClr val="C00000"/>
                </a:solidFill>
                <a:latin typeface="+mn-lt"/>
              </a:rPr>
              <a:t>Преимущества УТС: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u="sng" dirty="0">
                <a:latin typeface="+mn-lt"/>
              </a:rPr>
              <a:t>Использование слаборадиоактивных веществ</a:t>
            </a:r>
            <a:r>
              <a:rPr lang="ru-RU" dirty="0">
                <a:latin typeface="+mn-lt"/>
              </a:rPr>
              <a:t> позволяет более говорить об </a:t>
            </a:r>
            <a:r>
              <a:rPr lang="ru-RU" dirty="0" err="1">
                <a:latin typeface="+mn-lt"/>
              </a:rPr>
              <a:t>экологичности</a:t>
            </a:r>
            <a:r>
              <a:rPr lang="ru-RU" dirty="0">
                <a:latin typeface="+mn-lt"/>
              </a:rPr>
              <a:t> УТС.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При этом на единицу веса термоядерного топлива получается примерно в 10 млн. раз </a:t>
            </a:r>
            <a:r>
              <a:rPr lang="ru-RU" u="sng" dirty="0">
                <a:latin typeface="+mn-lt"/>
              </a:rPr>
              <a:t>больше энергии</a:t>
            </a:r>
            <a:r>
              <a:rPr lang="ru-RU" dirty="0">
                <a:latin typeface="+mn-lt"/>
              </a:rPr>
              <a:t>, чем при сгорании органического топлива, и примерно в 100 раз больше, чем при расщеплении ядер урана.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latin typeface="+mn-lt"/>
              </a:rPr>
              <a:t>Источник этот практически неисчерпаем, он основан на столкновении ядер водорода, а </a:t>
            </a:r>
            <a:r>
              <a:rPr lang="ru-RU" u="sng" dirty="0">
                <a:latin typeface="+mn-lt"/>
              </a:rPr>
              <a:t>водород - самое распространенное вещество </a:t>
            </a:r>
            <a:r>
              <a:rPr lang="ru-RU" dirty="0">
                <a:latin typeface="+mn-lt"/>
              </a:rPr>
              <a:t>во Вселенной.</a:t>
            </a:r>
          </a:p>
        </p:txBody>
      </p:sp>
    </p:spTree>
    <p:extLst>
      <p:ext uri="{BB962C8B-B14F-4D97-AF65-F5344CB8AC3E}">
        <p14:creationId xmlns:p14="http://schemas.microsoft.com/office/powerpoint/2010/main" val="22583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850" y="26035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Управляемый термоядерный синтез</a:t>
            </a:r>
            <a:endParaRPr lang="ru-RU" sz="33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628800"/>
            <a:ext cx="8136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284163" algn="just"/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Проблемы </a:t>
            </a:r>
            <a:r>
              <a:rPr lang="ru-RU" sz="2000" b="1" u="sng" dirty="0">
                <a:solidFill>
                  <a:srgbClr val="C00000"/>
                </a:solidFill>
                <a:latin typeface="+mn-lt"/>
              </a:rPr>
              <a:t>УТС: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Удержание плазмы при температуре 10</a:t>
            </a:r>
            <a:r>
              <a:rPr kumimoji="0" lang="ru-RU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в замкнутом пространстве</a:t>
            </a:r>
            <a:r>
              <a:rPr lang="ru-RU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579" y="2564904"/>
            <a:ext cx="426689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520" y="2636912"/>
            <a:ext cx="4176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A50021"/>
                </a:solidFill>
                <a:latin typeface="+mn-lt"/>
              </a:rPr>
              <a:t>ТОКАМАК</a:t>
            </a:r>
            <a:r>
              <a:rPr lang="ru-RU" sz="20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— </a:t>
            </a:r>
            <a:r>
              <a:rPr lang="ru-RU" sz="2000" dirty="0" err="1">
                <a:latin typeface="+mn-lt"/>
              </a:rPr>
              <a:t>тороидальная</a:t>
            </a:r>
            <a:r>
              <a:rPr lang="ru-RU" sz="2000" dirty="0">
                <a:latin typeface="+mn-lt"/>
              </a:rPr>
              <a:t> вакуумная камера для магнитного удержания плазмы. </a:t>
            </a:r>
          </a:p>
        </p:txBody>
      </p:sp>
      <p:pic>
        <p:nvPicPr>
          <p:cNvPr id="9" name="Picture 11" descr="vp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71" y="4005064"/>
            <a:ext cx="3560762" cy="25781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6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824913" y="6634163"/>
            <a:ext cx="365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00" b="1">
                <a:solidFill>
                  <a:srgbClr val="7B93AA"/>
                </a:solidFill>
              </a:rPr>
              <a:t>18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73881" y="620688"/>
            <a:ext cx="8909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Это означает, что химически </a:t>
            </a:r>
            <a:r>
              <a:rPr lang="ru-RU" b="1" dirty="0" smtClean="0">
                <a:solidFill>
                  <a:schemeClr val="tx2"/>
                </a:solidFill>
              </a:rPr>
              <a:t>чистое вещество </a:t>
            </a:r>
            <a:r>
              <a:rPr lang="ru-RU" b="1" dirty="0">
                <a:solidFill>
                  <a:schemeClr val="tx2"/>
                </a:solidFill>
              </a:rPr>
              <a:t>состоит из смеси атомов</a:t>
            </a:r>
          </a:p>
          <a:p>
            <a:r>
              <a:rPr lang="ru-RU" b="1" dirty="0">
                <a:solidFill>
                  <a:schemeClr val="tx2"/>
                </a:solidFill>
              </a:rPr>
              <a:t>с различным весом:</a:t>
            </a:r>
          </a:p>
        </p:txBody>
      </p:sp>
      <p:pic>
        <p:nvPicPr>
          <p:cNvPr id="32774" name="Picture 6" descr="19 - Хл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2087562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 descr="19 - Арг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0589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2916238" y="2205038"/>
          <a:ext cx="3048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6" imgW="3047760" imgH="698400" progId="Equation.DSMT4">
                  <p:embed/>
                </p:oleObj>
              </mc:Choice>
              <mc:Fallback>
                <p:oleObj name="Equation" r:id="rId6" imgW="30477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205038"/>
                        <a:ext cx="3048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917825" y="3933825"/>
          <a:ext cx="4533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8" imgW="4533840" imgH="698400" progId="Equation.DSMT4">
                  <p:embed/>
                </p:oleObj>
              </mc:Choice>
              <mc:Fallback>
                <p:oleObj name="Equation" r:id="rId8" imgW="45338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933825"/>
                        <a:ext cx="4533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468313" y="5202238"/>
            <a:ext cx="6624637" cy="1381125"/>
            <a:chOff x="249" y="3277"/>
            <a:chExt cx="4173" cy="870"/>
          </a:xfrm>
        </p:grpSpPr>
        <p:pic>
          <p:nvPicPr>
            <p:cNvPr id="32779" name="Picture 11" descr="19 - ячейка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277"/>
              <a:ext cx="1316" cy="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1812" y="3475"/>
              <a:ext cx="261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tx2"/>
                  </a:solidFill>
                </a:rPr>
                <a:t>– ячейка таблицы </a:t>
              </a:r>
            </a:p>
            <a:p>
              <a:r>
                <a:rPr lang="ru-RU">
                  <a:solidFill>
                    <a:schemeClr val="tx2"/>
                  </a:solidFill>
                </a:rPr>
                <a:t>   Менделеева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4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8817"/>
              </p:ext>
            </p:extLst>
          </p:nvPr>
        </p:nvGraphicFramePr>
        <p:xfrm>
          <a:off x="7236296" y="181040"/>
          <a:ext cx="1583854" cy="143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Формула" r:id="rId3" imgW="304668" imgH="279279" progId="Equation.3">
                  <p:embed/>
                </p:oleObj>
              </mc:Choice>
              <mc:Fallback>
                <p:oleObj name="Формула" r:id="rId3" imgW="304668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81040"/>
                        <a:ext cx="1583854" cy="143503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5536" y="332656"/>
            <a:ext cx="6480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Ядро химического элемента </a:t>
            </a:r>
            <a:r>
              <a:rPr lang="en-US" sz="2400" dirty="0"/>
              <a:t>X </a:t>
            </a:r>
            <a:r>
              <a:rPr lang="ru-RU" sz="2400" dirty="0"/>
              <a:t>с атомным номером </a:t>
            </a:r>
            <a:r>
              <a:rPr lang="en-US" sz="2400" dirty="0"/>
              <a:t>Z </a:t>
            </a:r>
            <a:r>
              <a:rPr lang="ru-RU" sz="2400" dirty="0"/>
              <a:t>и массовым числом А обозначается: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10601" y="1444134"/>
            <a:ext cx="8756650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</a:rPr>
              <a:t>Поскольку атом нейтрален, то заряд ядра определяет число электронов в атоме, от которого зависит их распределение по состояниям в атоме, а следовательно, зависят химические свойства атома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ru-RU" sz="2400" dirty="0">
              <a:solidFill>
                <a:srgbClr val="000000"/>
              </a:solidFill>
            </a:endParaRPr>
          </a:p>
          <a:p>
            <a:pPr algn="just"/>
            <a:r>
              <a:rPr lang="ru-RU" sz="2400" b="1" u="sng" dirty="0">
                <a:solidFill>
                  <a:srgbClr val="000000"/>
                </a:solidFill>
              </a:rPr>
              <a:t>Изотопами</a:t>
            </a: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называются ядра с одинаковым атомным номером </a:t>
            </a:r>
            <a:r>
              <a:rPr lang="en-US" sz="2400" dirty="0">
                <a:solidFill>
                  <a:srgbClr val="000000"/>
                </a:solidFill>
              </a:rPr>
              <a:t>Z </a:t>
            </a:r>
            <a:r>
              <a:rPr lang="ru-RU" sz="2400" dirty="0">
                <a:solidFill>
                  <a:srgbClr val="000000"/>
                </a:solidFill>
              </a:rPr>
              <a:t>(зарядом или числом протонов), но разными А (т.е. разным числом нейтронов). Химические свойства изотопов одинаковы. </a:t>
            </a:r>
          </a:p>
          <a:p>
            <a:pPr algn="just"/>
            <a:r>
              <a:rPr lang="ru-RU" sz="2400" b="1" u="sng" dirty="0">
                <a:solidFill>
                  <a:srgbClr val="000000"/>
                </a:solidFill>
              </a:rPr>
              <a:t>Изобарами</a:t>
            </a:r>
            <a:r>
              <a:rPr lang="ru-RU" sz="2400" dirty="0">
                <a:solidFill>
                  <a:srgbClr val="000000"/>
                </a:solidFill>
              </a:rPr>
              <a:t> называются ядра с одинаковым массовым числом А, но разными </a:t>
            </a:r>
            <a:r>
              <a:rPr lang="en-US" sz="2400" dirty="0">
                <a:solidFill>
                  <a:srgbClr val="000000"/>
                </a:solidFill>
              </a:rPr>
              <a:t>Z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917575" y="5373216"/>
                <a:ext cx="7308850" cy="11079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b="1" dirty="0" smtClean="0">
                    <a:solidFill>
                      <a:srgbClr val="000000"/>
                    </a:solidFill>
                  </a:rPr>
                  <a:t>Н-р, </a:t>
                </a:r>
                <a:r>
                  <a:rPr lang="ru-RU" sz="22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 водорода 3 изотопа</a:t>
                </a:r>
                <a:r>
                  <a:rPr lang="ru-RU" sz="2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a:rPr lang="ru-RU" sz="2200" b="1" i="1" baseline="30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ru-RU" sz="2200" b="1" i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𝑯</m:t>
                    </m:r>
                    <m:r>
                      <a:rPr lang="ru-RU" sz="2200" b="1" i="1" baseline="-25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ru-RU" sz="2200" b="1" dirty="0">
                    <a:solidFill>
                      <a:srgbClr val="000000"/>
                    </a:solidFill>
                  </a:rPr>
                  <a:t>– </a:t>
                </a:r>
                <a:r>
                  <a:rPr lang="ru-RU" sz="2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протий, обычный водород, 1 протон</a:t>
                </a:r>
                <a:r>
                  <a:rPr lang="ru-RU" sz="2200" b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14:m>
                  <m:oMath xmlns:m="http://schemas.openxmlformats.org/officeDocument/2006/math">
                    <m:r>
                      <a:rPr lang="ru-RU" sz="2200" b="1" i="0" baseline="30000" dirty="0" smtClean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2200" b="1" i="1" baseline="30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ru-RU" sz="2200" b="1" i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𝑯</m:t>
                    </m:r>
                    <m:r>
                      <a:rPr lang="ru-RU" sz="2200" b="1" i="1" baseline="-25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ru-RU" sz="2200" b="1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000000"/>
                    </a:solidFill>
                  </a:rPr>
                  <a:t>– </a:t>
                </a:r>
                <a:r>
                  <a:rPr lang="ru-RU" sz="2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дейтерий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, 1 протон + 1 нейтрон</a:t>
                </a:r>
                <a:r>
                  <a:rPr lang="ru-RU" sz="2200" b="1" dirty="0" smtClean="0">
                    <a:solidFill>
                      <a:srgbClr val="00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ru-RU" sz="2200" b="1" i="0" baseline="30000" dirty="0" smtClean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2200" b="1" i="1" baseline="30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ru-RU" sz="2200" b="1" i="1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𝑯</m:t>
                    </m:r>
                    <m:r>
                      <a:rPr lang="ru-RU" sz="2200" b="1" i="1" baseline="-25000" dirty="0"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r>
                  <a:rPr lang="ru-RU" sz="2200" b="1" dirty="0">
                    <a:solidFill>
                      <a:srgbClr val="000000"/>
                    </a:solidFill>
                  </a:rPr>
                  <a:t>– </a:t>
                </a:r>
                <a:r>
                  <a:rPr lang="ru-RU" sz="2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тритий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, 1 протон +2 </a:t>
                </a:r>
                <a:r>
                  <a:rPr lang="ru-RU" sz="2200" b="1" dirty="0" smtClean="0">
                    <a:solidFill>
                      <a:srgbClr val="000000"/>
                    </a:solidFill>
                  </a:rPr>
                  <a:t>нейтрона</a:t>
                </a:r>
                <a:endParaRPr lang="ru-RU" sz="22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575" y="5373216"/>
                <a:ext cx="7308850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500" t="-2717" r="-2000" b="-1195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7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851104" cy="633412"/>
          </a:xfrm>
          <a:ln w="38100">
            <a:solidFill>
              <a:srgbClr val="00206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связи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 ядер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0" y="1040521"/>
                <a:ext cx="9144000" cy="3468599"/>
              </a:xfrm>
            </p:spPr>
            <p:txBody>
              <a:bodyPr>
                <a:normAutofit lnSpcReduction="10000"/>
              </a:bodyPr>
              <a:lstStyle/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Масса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ядра </a:t>
                </a:r>
                <a:r>
                  <a:rPr lang="ru-RU" sz="2400" b="1" dirty="0">
                    <a:cs typeface="Arial" charset="0"/>
                  </a:rPr>
                  <a:t>меньше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суммы масс покоя </a:t>
                </a:r>
                <a:r>
                  <a:rPr lang="ru-RU" sz="2400" b="1" dirty="0" smtClean="0">
                    <a:cs typeface="Arial" charset="0"/>
                  </a:rPr>
                  <a:t>составляющих нуклонов </a:t>
                </a:r>
                <a:r>
                  <a:rPr lang="ru-RU" sz="2000" b="1" dirty="0"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pl-PL" sz="2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charset="0"/>
                      </a:rPr>
                      <m:t>𝒎</m:t>
                    </m:r>
                    <m:r>
                      <a:rPr lang="ru-RU" sz="2400" b="1" i="1" baseline="-250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charset="0"/>
                      </a:rPr>
                      <m:t>я   </m:t>
                    </m:r>
                  </m:oMath>
                </a14:m>
                <a:r>
                  <a:rPr lang="ru-RU" sz="2400" b="1" dirty="0">
                    <a:cs typeface="Arial" charset="0"/>
                  </a:rPr>
                  <a:t>-   масса ядра</a:t>
                </a:r>
                <a:r>
                  <a:rPr lang="ru-RU" sz="2000" b="1" dirty="0">
                    <a:cs typeface="Arial" charset="0"/>
                  </a:rPr>
                  <a:t>)</a:t>
                </a:r>
                <a:r>
                  <a:rPr lang="ru-RU" sz="2000" b="1" dirty="0">
                    <a:solidFill>
                      <a:srgbClr val="A50021"/>
                    </a:solidFill>
                    <a:cs typeface="Arial" charset="0"/>
                  </a:rPr>
                  <a:t/>
                </a:r>
                <a:br>
                  <a:rPr lang="ru-RU" sz="2000" b="1" dirty="0">
                    <a:solidFill>
                      <a:srgbClr val="A50021"/>
                    </a:solidFill>
                    <a:cs typeface="Arial" charset="0"/>
                  </a:rPr>
                </a:br>
                <a:r>
                  <a:rPr lang="ru-RU" sz="2000" b="1" dirty="0" smtClean="0">
                    <a:cs typeface="Arial" charset="0"/>
                  </a:rPr>
                  <a:t/>
                </a:r>
                <a:br>
                  <a:rPr lang="ru-RU" sz="2000" b="1" dirty="0" smtClean="0">
                    <a:cs typeface="Arial" charset="0"/>
                  </a:rPr>
                </a:br>
                <a:r>
                  <a:rPr lang="ru-RU" sz="2800" b="1" dirty="0">
                    <a:solidFill>
                      <a:srgbClr val="A50021"/>
                    </a:solidFill>
                    <a:cs typeface="Arial" charset="0"/>
                  </a:rPr>
                  <a:t/>
                </a:r>
                <a:br>
                  <a:rPr lang="ru-RU" sz="2800" b="1" dirty="0">
                    <a:solidFill>
                      <a:srgbClr val="A50021"/>
                    </a:solidFill>
                    <a:cs typeface="Arial" charset="0"/>
                  </a:rPr>
                </a:br>
                <a:r>
                  <a:rPr lang="ru-RU" sz="2800" b="1" dirty="0">
                    <a:solidFill>
                      <a:srgbClr val="A50021"/>
                    </a:solidFill>
                    <a:cs typeface="Arial" charset="0"/>
                  </a:rPr>
                  <a:t/>
                </a:r>
                <a:br>
                  <a:rPr lang="ru-RU" sz="2800" b="1" dirty="0">
                    <a:solidFill>
                      <a:srgbClr val="A50021"/>
                    </a:solidFill>
                    <a:cs typeface="Arial" charset="0"/>
                  </a:rPr>
                </a:br>
                <a:endParaRPr lang="ru-RU" sz="2800" b="1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Энергия </a:t>
                </a:r>
                <a:r>
                  <a:rPr lang="ru-RU" sz="24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связи </a:t>
                </a:r>
                <a:r>
                  <a:rPr lang="ru-RU" sz="2400" b="1" dirty="0" smtClean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ядра </a:t>
                </a:r>
                <a:r>
                  <a:rPr lang="ru-RU" sz="2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</a:t>
                </a:r>
                <a:r>
                  <a:rPr lang="ru-RU" sz="2400" b="1" dirty="0" smtClean="0"/>
                  <a:t>минимальная </a:t>
                </a:r>
                <a:r>
                  <a:rPr lang="ru-RU" sz="2400" b="1" dirty="0"/>
                  <a:t>энергия, необходимая для того, </a:t>
                </a:r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чтобы разделить ядро </a:t>
                </a:r>
                <a:r>
                  <a:rPr lang="ru-RU" sz="2400" b="1" dirty="0"/>
                  <a:t>на составляющие его нуклоны (протоны и нейтроны). </a:t>
                </a:r>
                <a:r>
                  <a:rPr lang="ru-RU" sz="2400" b="1" u="sng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/>
                </a:r>
                <a:br>
                  <a:rPr lang="ru-RU" sz="2400" b="1" u="sng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</a:br>
                <a:endParaRPr lang="ru-RU" sz="2400" b="1" u="sng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ru-RU" sz="2000" b="1" dirty="0">
                  <a:solidFill>
                    <a:srgbClr val="A5002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040521"/>
                <a:ext cx="9144000" cy="3468599"/>
              </a:xfrm>
              <a:blipFill rotWithShape="1">
                <a:blip r:embed="rId3"/>
                <a:stretch>
                  <a:fillRect l="-600" t="-2460" r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54267191"/>
              </p:ext>
            </p:extLst>
          </p:nvPr>
        </p:nvGraphicFramePr>
        <p:xfrm>
          <a:off x="395536" y="2095298"/>
          <a:ext cx="3836864" cy="66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Формула" r:id="rId4" imgW="1384200" imgH="241200" progId="Equation.3">
                  <p:embed/>
                </p:oleObj>
              </mc:Choice>
              <mc:Fallback>
                <p:oleObj name="Формула" r:id="rId4" imgW="1384200" imgH="241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095298"/>
                        <a:ext cx="3836864" cy="66878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1709247"/>
              </p:ext>
            </p:extLst>
          </p:nvPr>
        </p:nvGraphicFramePr>
        <p:xfrm>
          <a:off x="1723886" y="4437112"/>
          <a:ext cx="5832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Формула" r:id="rId6" imgW="1968500" imgH="254000" progId="Equation.3">
                  <p:embed/>
                </p:oleObj>
              </mc:Choice>
              <mc:Fallback>
                <p:oleObj name="Формула" r:id="rId6" imgW="19685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886" y="4437112"/>
                        <a:ext cx="5832475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20357" y="2060848"/>
                <a:ext cx="3736704" cy="864083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/>
                      </a:rPr>
                      <m:t>и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- </a:t>
                </a:r>
                <a:r>
                  <a:rPr lang="ru-RU" sz="2200" b="1" dirty="0">
                    <a:solidFill>
                      <a:srgbClr val="000000"/>
                    </a:solidFill>
                  </a:rPr>
                  <a:t>массы покоя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200" b="1" dirty="0">
                    <a:solidFill>
                      <a:srgbClr val="000000"/>
                    </a:solidFill>
                  </a:rPr>
                  <a:t>протона и нейтрона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357" y="2060848"/>
                <a:ext cx="3736704" cy="864083"/>
              </a:xfrm>
              <a:prstGeom prst="rect">
                <a:avLst/>
              </a:prstGeom>
              <a:blipFill rotWithShape="1">
                <a:blip r:embed="rId8"/>
                <a:stretch>
                  <a:fillRect t="-4861" b="-9028"/>
                </a:stretch>
              </a:blipFill>
              <a:ln w="952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71600" y="6373953"/>
            <a:ext cx="7704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</a:rPr>
              <a:t>Энергия, выделяющаяся при образовании ядра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1763688" y="5291212"/>
            <a:ext cx="576064" cy="8740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771800" y="5255831"/>
                <a:ext cx="4320479" cy="461665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𝚫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</a:rPr>
                  <a:t>-</a:t>
                </a:r>
                <a:r>
                  <a:rPr lang="ru-RU" sz="2400" b="1" dirty="0" smtClean="0">
                    <a:solidFill>
                      <a:srgbClr val="000000"/>
                    </a:solidFill>
                  </a:rPr>
                  <a:t>       дефект </a:t>
                </a:r>
                <a:r>
                  <a:rPr lang="ru-RU" sz="2400" b="1" dirty="0">
                    <a:solidFill>
                      <a:srgbClr val="000000"/>
                    </a:solidFill>
                  </a:rPr>
                  <a:t>масс</a:t>
                </a:r>
              </a:p>
            </p:txBody>
          </p:sp>
        </mc:Choice>
        <mc:Fallback xmlns="">
          <p:sp>
            <p:nvSpPr>
              <p:cNvPr id="1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5255831"/>
                <a:ext cx="4320479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4878" b="-24390"/>
                </a:stretch>
              </a:blip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2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1520" y="332656"/>
            <a:ext cx="3816350" cy="309644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80000"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Наиболее устойчивы ядра средней части периодической таблицы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(28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А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&lt;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138). В этих ядрах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</a:rPr>
              <a:t>Е</a:t>
            </a:r>
            <a:r>
              <a:rPr lang="ru-RU" sz="2800" b="1" baseline="-25000" dirty="0" err="1">
                <a:solidFill>
                  <a:srgbClr val="000000"/>
                </a:solidFill>
                <a:latin typeface="Times New Roman" pitchFamily="18" charset="0"/>
              </a:rPr>
              <a:t>уд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~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8,7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</a:rPr>
              <a:t>Мэв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нуклон.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171450"/>
            <a:ext cx="50673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65124" y="4109269"/>
            <a:ext cx="8640763" cy="2519362"/>
          </a:xfrm>
          <a:prstGeom prst="rect">
            <a:avLst/>
          </a:prstGeom>
          <a:solidFill>
            <a:schemeClr val="accent6">
              <a:lumMod val="20000"/>
              <a:lumOff val="80000"/>
              <a:alpha val="6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rgbClr val="000000"/>
                </a:solidFill>
              </a:rPr>
              <a:t>Из графика следует, что энергетически выгодны следующие процессы: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</a:rPr>
              <a:t>1. Деление тяжелых ядер на более легкие</a:t>
            </a:r>
            <a:r>
              <a:rPr lang="ru-RU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</a:rPr>
              <a:t>2. Слияние легких ядер (термоядерный синтез).</a:t>
            </a:r>
          </a:p>
          <a:p>
            <a:pPr algn="just"/>
            <a:r>
              <a:rPr lang="ru-RU" sz="2200" b="1" dirty="0" smtClean="0">
                <a:solidFill>
                  <a:srgbClr val="000000"/>
                </a:solidFill>
              </a:rPr>
              <a:t>В ходе этих процессов выделяется огромное количество энергии.</a:t>
            </a:r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5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38125" y="854978"/>
            <a:ext cx="871378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200" b="1" dirty="0">
                <a:cs typeface="Times New Roman" pitchFamily="18" charset="0"/>
              </a:rPr>
              <a:t>Ядра с полностью заполненными оболочками являются наиболее устойчивыми</a:t>
            </a:r>
            <a:r>
              <a:rPr lang="ru-RU" sz="3200" b="1" dirty="0" smtClean="0">
                <a:cs typeface="Times New Roman" pitchFamily="18" charset="0"/>
              </a:rPr>
              <a:t>:</a:t>
            </a:r>
          </a:p>
          <a:p>
            <a:endParaRPr lang="ru-RU" sz="3200" b="1" dirty="0"/>
          </a:p>
          <a:p>
            <a:pPr eaLnBrk="0" hangingPunct="0">
              <a:buFont typeface="Wingdings" pitchFamily="2" charset="2"/>
              <a:buChar char="§"/>
            </a:pPr>
            <a:r>
              <a:rPr lang="ru-RU" sz="2400" b="1" i="1" dirty="0">
                <a:cs typeface="Times New Roman" pitchFamily="18" charset="0"/>
              </a:rPr>
              <a:t>магические ядра</a:t>
            </a:r>
            <a:r>
              <a:rPr lang="ru-RU" sz="2400" dirty="0">
                <a:cs typeface="Times New Roman" pitchFamily="18" charset="0"/>
              </a:rPr>
              <a:t>, у которых число протонов </a:t>
            </a:r>
            <a:r>
              <a:rPr lang="en-US" sz="2400" dirty="0">
                <a:cs typeface="Times New Roman" pitchFamily="18" charset="0"/>
              </a:rPr>
              <a:t>Z</a:t>
            </a:r>
            <a:r>
              <a:rPr lang="ru-RU" sz="2400" dirty="0">
                <a:cs typeface="Times New Roman" pitchFamily="18" charset="0"/>
              </a:rPr>
              <a:t> или нейтронов N равно одному из </a:t>
            </a:r>
            <a:r>
              <a:rPr lang="ru-RU" sz="2400" i="1" dirty="0">
                <a:cs typeface="Times New Roman" pitchFamily="18" charset="0"/>
              </a:rPr>
              <a:t>магических</a:t>
            </a:r>
            <a:r>
              <a:rPr lang="ru-RU" sz="2400" dirty="0">
                <a:cs typeface="Times New Roman" pitchFamily="18" charset="0"/>
              </a:rPr>
              <a:t> чисел: 2, 8, 20, 28, 50, 82, 126.</a:t>
            </a:r>
            <a:endParaRPr lang="ru-RU" sz="2400" dirty="0"/>
          </a:p>
          <a:p>
            <a:pPr eaLnBrk="0" hangingPunct="0">
              <a:buFont typeface="Wingdings" pitchFamily="2" charset="2"/>
              <a:buChar char="§"/>
            </a:pPr>
            <a:r>
              <a:rPr lang="ru-RU" sz="2400" dirty="0">
                <a:cs typeface="Times New Roman" pitchFamily="18" charset="0"/>
              </a:rPr>
              <a:t>Дважды </a:t>
            </a:r>
            <a:r>
              <a:rPr lang="ru-RU" sz="2400" b="1" i="1" dirty="0">
                <a:cs typeface="Times New Roman" pitchFamily="18" charset="0"/>
              </a:rPr>
              <a:t>магические ядра</a:t>
            </a:r>
            <a:r>
              <a:rPr lang="ru-RU" sz="2400" dirty="0">
                <a:cs typeface="Times New Roman" pitchFamily="18" charset="0"/>
              </a:rPr>
              <a:t>, у которых </a:t>
            </a:r>
            <a:r>
              <a:rPr lang="ru-RU" sz="2400" i="1" dirty="0">
                <a:cs typeface="Times New Roman" pitchFamily="18" charset="0"/>
              </a:rPr>
              <a:t>магическими</a:t>
            </a:r>
            <a:r>
              <a:rPr lang="ru-RU" sz="2400" dirty="0">
                <a:cs typeface="Times New Roman" pitchFamily="18" charset="0"/>
              </a:rPr>
              <a:t> являются и </a:t>
            </a:r>
            <a:r>
              <a:rPr lang="en-US" sz="2400" dirty="0">
                <a:cs typeface="Times New Roman" pitchFamily="18" charset="0"/>
              </a:rPr>
              <a:t>Z </a:t>
            </a:r>
            <a:r>
              <a:rPr lang="ru-RU" sz="2400" dirty="0">
                <a:cs typeface="Times New Roman" pitchFamily="18" charset="0"/>
              </a:rPr>
              <a:t>и N. Дважды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магических ядер</a:t>
            </a:r>
            <a:r>
              <a:rPr lang="ru-RU" sz="2400" b="1" u="sng" dirty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известно всего пять:</a:t>
            </a:r>
            <a:endParaRPr lang="ru-RU" sz="2400" dirty="0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240028"/>
              </p:ext>
            </p:extLst>
          </p:nvPr>
        </p:nvGraphicFramePr>
        <p:xfrm>
          <a:off x="673456" y="5165501"/>
          <a:ext cx="11128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Формула" r:id="rId3" imgW="342751" imgH="279279" progId="Equation.3">
                  <p:embed/>
                </p:oleObj>
              </mc:Choice>
              <mc:Fallback>
                <p:oleObj name="Формула" r:id="rId3" imgW="34275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56" y="5165501"/>
                        <a:ext cx="1112837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2922588"/>
            <a:ext cx="227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,</a:t>
            </a:r>
            <a:endParaRPr lang="ru-RU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139469"/>
              </p:ext>
            </p:extLst>
          </p:nvPr>
        </p:nvGraphicFramePr>
        <p:xfrm>
          <a:off x="2329218" y="5165501"/>
          <a:ext cx="10287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Формула" r:id="rId5" imgW="317362" imgH="279279" progId="Equation.3">
                  <p:embed/>
                </p:oleObj>
              </mc:Choice>
              <mc:Fallback>
                <p:oleObj name="Формула" r:id="rId5" imgW="317362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218" y="5165501"/>
                        <a:ext cx="1028700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473450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,</a:t>
            </a:r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126646"/>
              </p:ext>
            </p:extLst>
          </p:nvPr>
        </p:nvGraphicFramePr>
        <p:xfrm>
          <a:off x="3984981" y="5165501"/>
          <a:ext cx="13493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Формула" r:id="rId7" imgW="406224" imgH="279279" progId="Equation.3">
                  <p:embed/>
                </p:oleObj>
              </mc:Choice>
              <mc:Fallback>
                <p:oleObj name="Формула" r:id="rId7" imgW="406224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981" y="5165501"/>
                        <a:ext cx="1349375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4024313"/>
            <a:ext cx="227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,</a:t>
            </a:r>
            <a:endParaRPr lang="ru-RU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2007"/>
              </p:ext>
            </p:extLst>
          </p:nvPr>
        </p:nvGraphicFramePr>
        <p:xfrm>
          <a:off x="5497868" y="5165501"/>
          <a:ext cx="13287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Формула" r:id="rId9" imgW="406224" imgH="279279" progId="Equation.3">
                  <p:embed/>
                </p:oleObj>
              </mc:Choice>
              <mc:Fallback>
                <p:oleObj name="Формула" r:id="rId9" imgW="406224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868" y="5165501"/>
                        <a:ext cx="13287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4575175"/>
            <a:ext cx="227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,</a:t>
            </a:r>
            <a:endParaRPr lang="ru-RU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21309"/>
              </p:ext>
            </p:extLst>
          </p:nvPr>
        </p:nvGraphicFramePr>
        <p:xfrm>
          <a:off x="7153631" y="5165501"/>
          <a:ext cx="14716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Формула" r:id="rId11" imgW="457200" imgH="279400" progId="Equation.3">
                  <p:embed/>
                </p:oleObj>
              </mc:Choice>
              <mc:Fallback>
                <p:oleObj name="Формула" r:id="rId11" imgW="457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631" y="5165501"/>
                        <a:ext cx="147161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512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81</TotalTime>
  <Words>2495</Words>
  <Application>Microsoft Office PowerPoint</Application>
  <PresentationFormat>Экран (4:3)</PresentationFormat>
  <Paragraphs>307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3" baseType="lpstr">
      <vt:lpstr>Аптека</vt:lpstr>
      <vt:lpstr>MathType 5.0 Equation</vt:lpstr>
      <vt:lpstr>Microsoft Equation 3.0</vt:lpstr>
      <vt:lpstr>Формула</vt:lpstr>
      <vt:lpstr>ФИЗИКА АТОМНОГО ЯДРА</vt:lpstr>
      <vt:lpstr>1. Состав и характеристики атомного ядра</vt:lpstr>
      <vt:lpstr>Презентация PowerPoint</vt:lpstr>
      <vt:lpstr>Презентация PowerPoint</vt:lpstr>
      <vt:lpstr>Презентация PowerPoint</vt:lpstr>
      <vt:lpstr>Презентация PowerPoint</vt:lpstr>
      <vt:lpstr>Энергия связи и масса ядер</vt:lpstr>
      <vt:lpstr>Презентация PowerPoint</vt:lpstr>
      <vt:lpstr>Презентация PowerPoint</vt:lpstr>
      <vt:lpstr>Презентация PowerPoint</vt:lpstr>
      <vt:lpstr>Презентация PowerPoint</vt:lpstr>
      <vt:lpstr>3. Ядерные реакции (ЯР)</vt:lpstr>
      <vt:lpstr>Важный параметр ЯР – энергетический выход ЯР: разность суммы масс покоя продуктов до реакции (m)и после нее(m′):</vt:lpstr>
      <vt:lpstr>Эффективное сечение  σ  ЯР.</vt:lpstr>
      <vt:lpstr>Реакция деления тяжелых ядер - нестабильное ядро делится на два крупных фрагмента сравнимых масс.</vt:lpstr>
      <vt:lpstr> Нейтроны c энергией ~1 МэВ и выше, вызывают деление ядер урана, тория, плутония и др: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Ядерный (или атомный) реактор - устройство, в котором поддерживается управляемая ЦР.  Это тепловая машина.  Выделение тепла - за счет экзотермической реакции деления ядер.  1 МВт мощности -  3·1016 актов деления ядер в секунду.   Первый ядерный реактор был построен в 1942 г. в США под руководством Э. Ферми.   В СССР - в 1946 г.-  под руководством И. В. Курчатова.     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Сборка гетерогенного реактора</vt:lpstr>
      <vt:lpstr>Презентация PowerPoint</vt:lpstr>
      <vt:lpstr>Презентация PowerPoint</vt:lpstr>
      <vt:lpstr>Презентация PowerPoint</vt:lpstr>
      <vt:lpstr> α-частицы - легко остановить листом бумаги.    β-излучение до 1 МэВ - Al - пластины толщиной в несколько мм.    γ- излучение -  эффективны тяжёлые элементы (свинец и т. д.), поглощают МэВ-ные фотоны при толщине несколько см.  </vt:lpstr>
      <vt:lpstr>Основные типы радиоактивности Альфа-распад </vt:lpstr>
      <vt:lpstr>Бета-распад (β- распад)</vt:lpstr>
      <vt:lpstr>Презентация PowerPoint</vt:lpstr>
      <vt:lpstr>Презентация PowerPoint</vt:lpstr>
      <vt:lpstr>Презентация PowerPoint</vt:lpstr>
      <vt:lpstr>Гамма-излучение (γ -излучение)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АТОМНОГО ЯДРА</dc:title>
  <dc:creator>User-PC</dc:creator>
  <cp:lastModifiedBy>User-PC</cp:lastModifiedBy>
  <cp:revision>17</cp:revision>
  <dcterms:created xsi:type="dcterms:W3CDTF">2022-05-10T05:05:29Z</dcterms:created>
  <dcterms:modified xsi:type="dcterms:W3CDTF">2022-05-10T06:26:36Z</dcterms:modified>
</cp:coreProperties>
</file>