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96" r:id="rId3"/>
    <p:sldId id="298" r:id="rId4"/>
    <p:sldId id="318" r:id="rId5"/>
    <p:sldId id="300" r:id="rId6"/>
    <p:sldId id="320" r:id="rId7"/>
    <p:sldId id="321" r:id="rId8"/>
    <p:sldId id="322" r:id="rId9"/>
    <p:sldId id="323" r:id="rId10"/>
    <p:sldId id="324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94660"/>
  </p:normalViewPr>
  <p:slideViewPr>
    <p:cSldViewPr>
      <p:cViewPr varScale="1">
        <p:scale>
          <a:sx n="66" d="100"/>
          <a:sy n="66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49.wmf"/><Relationship Id="rId1" Type="http://schemas.openxmlformats.org/officeDocument/2006/relationships/image" Target="../media/image56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6.wmf"/><Relationship Id="rId11" Type="http://schemas.openxmlformats.org/officeDocument/2006/relationships/image" Target="../media/image39.wmf"/><Relationship Id="rId5" Type="http://schemas.openxmlformats.org/officeDocument/2006/relationships/image" Target="../media/image5.wmf"/><Relationship Id="rId15" Type="http://schemas.openxmlformats.org/officeDocument/2006/relationships/image" Target="../media/image43.wmf"/><Relationship Id="rId10" Type="http://schemas.openxmlformats.org/officeDocument/2006/relationships/image" Target="../media/image3.wmf"/><Relationship Id="rId4" Type="http://schemas.openxmlformats.org/officeDocument/2006/relationships/image" Target="../media/image37.wmf"/><Relationship Id="rId9" Type="http://schemas.openxmlformats.org/officeDocument/2006/relationships/image" Target="../media/image9.wmf"/><Relationship Id="rId1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7.wmf"/><Relationship Id="rId1" Type="http://schemas.openxmlformats.org/officeDocument/2006/relationships/image" Target="../media/image48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F024-C127-4432-BD73-0D2B616840B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8325F-B069-43DE-9C41-8EB8DCBA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8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3A26503-CD14-4B21-8F95-3EC8B2C16C89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1FCE0-39E7-4BC4-BD22-0119AC9B606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04FB56-3ADD-4161-9870-ACE0DC4AA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.wmf"/><Relationship Id="rId17" Type="http://schemas.openxmlformats.org/officeDocument/2006/relationships/image" Target="../media/image38.wmf"/><Relationship Id="rId25" Type="http://schemas.openxmlformats.org/officeDocument/2006/relationships/image" Target="../media/image39.wmf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3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6.wmf"/><Relationship Id="rId23" Type="http://schemas.openxmlformats.org/officeDocument/2006/relationships/image" Target="../media/image3.wmf"/><Relationship Id="rId28" Type="http://schemas.openxmlformats.org/officeDocument/2006/relationships/oleObject" Target="../embeddings/oleObject41.bin"/><Relationship Id="rId10" Type="http://schemas.openxmlformats.org/officeDocument/2006/relationships/image" Target="../media/image37.wmf"/><Relationship Id="rId19" Type="http://schemas.openxmlformats.org/officeDocument/2006/relationships/image" Target="../media/image8.wmf"/><Relationship Id="rId31" Type="http://schemas.openxmlformats.org/officeDocument/2006/relationships/image" Target="../media/image42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2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13.bin"/><Relationship Id="rId39" Type="http://schemas.openxmlformats.org/officeDocument/2006/relationships/oleObject" Target="../embeddings/oleObject20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5.wmf"/><Relationship Id="rId41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oleObject" Target="../embeddings/oleObject19.bin"/><Relationship Id="rId40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2.bin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56.wmf"/><Relationship Id="rId9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30911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Дифракция 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Фраунгофера.</a:t>
            </a:r>
          </a:p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Дифракционная решетка.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34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57F9-FB5D-43BF-AD0E-BA6423D4CC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497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 dirty="0">
                <a:latin typeface="Times New Roman" pitchFamily="18" charset="0"/>
                <a:cs typeface="Aharoni" pitchFamily="2" charset="-79"/>
              </a:rPr>
              <a:t>Дифракционная картина от щели имеет вид – чередующиеся светлые и темные полосы  различной ширины и интенсивности. </a:t>
            </a:r>
          </a:p>
          <a:p>
            <a:pPr algn="l"/>
            <a:r>
              <a:rPr lang="ru-RU" altLang="ru-RU" sz="2400" b="1" i="1" dirty="0">
                <a:latin typeface="Times New Roman" pitchFamily="18" charset="0"/>
                <a:cs typeface="Aharoni" pitchFamily="2" charset="-79"/>
              </a:rPr>
              <a:t>Если на щель падает белый свет, то центральный максимум -   белый с радужной окраской по краям, все остальные интерференционные полосы- цветные , но они расплывчаты, т.е. от одной щели не удается увидеть  четкое разделение </a:t>
            </a:r>
            <a:r>
              <a:rPr lang="el-GR" altLang="ru-RU" sz="2400" b="1" dirty="0">
                <a:latin typeface="Times New Roman" pitchFamily="18" charset="0"/>
                <a:cs typeface="Aharoni" pitchFamily="2" charset="-79"/>
              </a:rPr>
              <a:t>λ</a:t>
            </a:r>
            <a:r>
              <a:rPr lang="ru-RU" altLang="ru-RU" sz="2400" b="1" dirty="0">
                <a:latin typeface="Times New Roman" pitchFamily="18" charset="0"/>
                <a:cs typeface="Aharoni" pitchFamily="2" charset="-79"/>
              </a:rPr>
              <a:t>. </a:t>
            </a:r>
          </a:p>
          <a:p>
            <a:pPr algn="l"/>
            <a:endParaRPr lang="ru-RU" altLang="ru-RU" sz="2400" b="1" i="1" dirty="0"/>
          </a:p>
        </p:txBody>
      </p:sp>
      <p:pic>
        <p:nvPicPr>
          <p:cNvPr id="60420" name="Picture 2" descr="http://helpiks.org/helpiksorg/baza6/26714763073.files/image0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04993"/>
            <a:ext cx="54006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Объект 8" descr="http://neva.ispras.ru/bse/bse_img/27115705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8082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69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ru-RU" sz="3200" b="1" u="sng" smtClean="0">
                <a:solidFill>
                  <a:srgbClr val="C00000"/>
                </a:solidFill>
              </a:rPr>
              <a:t>ДИФРАКЦИЯ ФРАУНГОФЕРА НА ОДНОМЕРНОЙ ДИФРАКЦИОННОЙ РЕШЕТКЕ</a:t>
            </a:r>
            <a:endParaRPr lang="ru-RU" sz="320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71438" y="1285875"/>
            <a:ext cx="9001125" cy="53578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Большое практическое значение имеет дифракция, </a:t>
            </a:r>
            <a:r>
              <a:rPr lang="ru-RU" sz="2800" dirty="0" err="1" smtClean="0"/>
              <a:t>наб-людаемая</a:t>
            </a:r>
            <a:r>
              <a:rPr lang="ru-RU" sz="2800" dirty="0" smtClean="0"/>
              <a:t> при прохождении света через </a:t>
            </a:r>
            <a:r>
              <a:rPr lang="ru-RU" sz="2800" dirty="0" smtClean="0">
                <a:solidFill>
                  <a:srgbClr val="FF0000"/>
                </a:solidFill>
              </a:rPr>
              <a:t>одномерную дифракционную решетку</a:t>
            </a:r>
            <a:r>
              <a:rPr lang="ru-RU" sz="2800" dirty="0" smtClean="0"/>
              <a:t> – систему параллельных </a:t>
            </a:r>
            <a:r>
              <a:rPr lang="ru-RU" sz="2800" dirty="0" err="1" smtClean="0"/>
              <a:t>ще</a:t>
            </a:r>
            <a:r>
              <a:rPr lang="ru-RU" sz="2800" dirty="0" smtClean="0"/>
              <a:t>-лей лежащих в одной плоскости и разделённых равны-ми по ширине непрозрачными промежутками. Дифракционные картины создаваемые каждой щелью в отдельности, будут одинаковыми с остальными. </a:t>
            </a:r>
            <a:r>
              <a:rPr lang="ru-RU" sz="2800" dirty="0" err="1" smtClean="0"/>
              <a:t>Диф-ракционная</a:t>
            </a:r>
            <a:r>
              <a:rPr lang="ru-RU" sz="2800" dirty="0" smtClean="0"/>
              <a:t> картина на решетке определяется как ре-</a:t>
            </a:r>
            <a:r>
              <a:rPr lang="ru-RU" sz="2800" dirty="0" err="1" smtClean="0"/>
              <a:t>зультат</a:t>
            </a:r>
            <a:r>
              <a:rPr lang="ru-RU" sz="2800" dirty="0" smtClean="0"/>
              <a:t> взаимной интерференции волн, идущих от всех щелей, то есть в </a:t>
            </a:r>
            <a:r>
              <a:rPr lang="ru-RU" sz="2800" u="sng" dirty="0" smtClean="0"/>
              <a:t>дифракционной решетке </a:t>
            </a:r>
            <a:r>
              <a:rPr lang="ru-RU" sz="2800" u="sng" dirty="0" err="1" smtClean="0"/>
              <a:t>осуществля-ется</a:t>
            </a:r>
            <a:r>
              <a:rPr lang="ru-RU" sz="2800" u="sng" dirty="0" smtClean="0"/>
              <a:t> многолучевая интерференция</a:t>
            </a:r>
            <a:r>
              <a:rPr lang="ru-RU" sz="2800" dirty="0" smtClean="0"/>
              <a:t> когерентных </a:t>
            </a:r>
            <a:r>
              <a:rPr lang="ru-RU" sz="2800" dirty="0" err="1" smtClean="0"/>
              <a:t>дифра-гированных</a:t>
            </a:r>
            <a:r>
              <a:rPr lang="ru-RU" sz="2800" dirty="0" smtClean="0"/>
              <a:t> пучков света, идущих от всех щелей. </a:t>
            </a:r>
          </a:p>
        </p:txBody>
      </p:sp>
    </p:spTree>
    <p:extLst>
      <p:ext uri="{BB962C8B-B14F-4D97-AF65-F5344CB8AC3E}">
        <p14:creationId xmlns:p14="http://schemas.microsoft.com/office/powerpoint/2010/main" val="9279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Содержимое 2"/>
          <p:cNvSpPr>
            <a:spLocks noGrp="1"/>
          </p:cNvSpPr>
          <p:nvPr>
            <p:ph sz="half" idx="1"/>
          </p:nvPr>
        </p:nvSpPr>
        <p:spPr>
          <a:xfrm>
            <a:off x="9699" y="129494"/>
            <a:ext cx="5638800" cy="35718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На дифракционной решетке ши-</a:t>
            </a:r>
            <a:r>
              <a:rPr lang="ru-RU" dirty="0" err="1" smtClean="0"/>
              <a:t>рина</a:t>
            </a:r>
            <a:r>
              <a:rPr lang="ru-RU" dirty="0" smtClean="0"/>
              <a:t> каждой щели    , ширина каждого непрозрачного участка между щелями     , величина        – </a:t>
            </a:r>
            <a:r>
              <a:rPr lang="ru-RU" dirty="0" smtClean="0">
                <a:solidFill>
                  <a:srgbClr val="FF0000"/>
                </a:solidFill>
              </a:rPr>
              <a:t>ПЕРИОД (постоянная) ДИФРАКЦИОННОЙ РЕШЕТКИ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dirty="0" smtClean="0"/>
              <a:t>Пусть плоская монохроматическая волна падает нормально к </a:t>
            </a:r>
            <a:r>
              <a:rPr lang="ru-RU" dirty="0" err="1" smtClean="0"/>
              <a:t>плос</a:t>
            </a:r>
            <a:r>
              <a:rPr lang="ru-RU" dirty="0" smtClean="0"/>
              <a:t>-</a:t>
            </a:r>
          </a:p>
        </p:txBody>
      </p:sp>
      <p:sp>
        <p:nvSpPr>
          <p:cNvPr id="6163" name="Содержимое 3"/>
          <p:cNvSpPr>
            <a:spLocks noGrp="1"/>
          </p:cNvSpPr>
          <p:nvPr>
            <p:ph sz="half" idx="2"/>
          </p:nvPr>
        </p:nvSpPr>
        <p:spPr>
          <a:xfrm>
            <a:off x="71438" y="3500438"/>
            <a:ext cx="9001125" cy="3286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	кости решетки. Так как щели находятся на равном расстоянии друг от друга, то разности хода лучей, идущих от двух соседних щелей, будут, для одного </a:t>
            </a:r>
            <a:r>
              <a:rPr lang="ru-RU" dirty="0" err="1" smtClean="0"/>
              <a:t>направле-ния</a:t>
            </a:r>
            <a:r>
              <a:rPr lang="ru-RU" dirty="0" smtClean="0"/>
              <a:t>        , одинаковы в пределах всей дифракционной решетки.</a:t>
            </a:r>
          </a:p>
        </p:txBody>
      </p:sp>
      <p:grpSp>
        <p:nvGrpSpPr>
          <p:cNvPr id="6164" name="Группа 4"/>
          <p:cNvGrpSpPr>
            <a:grpSpLocks/>
          </p:cNvGrpSpPr>
          <p:nvPr/>
        </p:nvGrpSpPr>
        <p:grpSpPr bwMode="auto">
          <a:xfrm>
            <a:off x="5643563" y="214313"/>
            <a:ext cx="3286125" cy="3144837"/>
            <a:chOff x="214282" y="428604"/>
            <a:chExt cx="3571868" cy="3144860"/>
          </a:xfrm>
        </p:grpSpPr>
        <p:graphicFrame>
          <p:nvGraphicFramePr>
            <p:cNvPr id="6151" name="Object 2"/>
            <p:cNvGraphicFramePr>
              <a:graphicFrameLocks noChangeAspect="1"/>
            </p:cNvGraphicFramePr>
            <p:nvPr/>
          </p:nvGraphicFramePr>
          <p:xfrm>
            <a:off x="2643174" y="1666865"/>
            <a:ext cx="2873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2" name="Формула" r:id="rId3" imgW="139680" imgH="177480" progId="Equation.3">
                    <p:embed/>
                  </p:oleObj>
                </mc:Choice>
                <mc:Fallback>
                  <p:oleObj name="Формула" r:id="rId3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174" y="1666865"/>
                          <a:ext cx="287338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Прямая со стрелкой 6"/>
            <p:cNvCxnSpPr/>
            <p:nvPr/>
          </p:nvCxnSpPr>
          <p:spPr bwMode="auto">
            <a:xfrm flipV="1">
              <a:off x="2357403" y="1571612"/>
              <a:ext cx="3571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572282" y="1214422"/>
              <a:ext cx="641901" cy="3571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2" name="Object 3"/>
            <p:cNvGraphicFramePr>
              <a:graphicFrameLocks noChangeAspect="1"/>
            </p:cNvGraphicFramePr>
            <p:nvPr/>
          </p:nvGraphicFramePr>
          <p:xfrm>
            <a:off x="2786050" y="1142984"/>
            <a:ext cx="261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3" name="Формула" r:id="rId5" imgW="126720" imgH="177480" progId="Equation.3">
                    <p:embed/>
                  </p:oleObj>
                </mc:Choice>
                <mc:Fallback>
                  <p:oleObj name="Формула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1142984"/>
                          <a:ext cx="261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Прямая со стрелкой 9"/>
            <p:cNvCxnSpPr/>
            <p:nvPr/>
          </p:nvCxnSpPr>
          <p:spPr bwMode="auto">
            <a:xfrm rot="5400000">
              <a:off x="2820950" y="679431"/>
              <a:ext cx="501654" cy="0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9"/>
            <p:cNvCxnSpPr/>
            <p:nvPr/>
          </p:nvCxnSpPr>
          <p:spPr bwMode="auto">
            <a:xfrm rot="5400000">
              <a:off x="571462" y="1570925"/>
              <a:ext cx="1428760" cy="572879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3" name="Object 9"/>
            <p:cNvGraphicFramePr>
              <a:graphicFrameLocks noChangeAspect="1"/>
            </p:cNvGraphicFramePr>
            <p:nvPr/>
          </p:nvGraphicFramePr>
          <p:xfrm>
            <a:off x="2428860" y="1214422"/>
            <a:ext cx="26035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4" name="Формула" r:id="rId7" imgW="126720" imgH="139680" progId="Equation.3">
                    <p:embed/>
                  </p:oleObj>
                </mc:Choice>
                <mc:Fallback>
                  <p:oleObj name="Формула" r:id="rId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1214422"/>
                          <a:ext cx="260350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Прямая соединительная линия 12"/>
            <p:cNvCxnSpPr/>
            <p:nvPr/>
          </p:nvCxnSpPr>
          <p:spPr>
            <a:xfrm>
              <a:off x="1142623" y="1142984"/>
              <a:ext cx="429659" cy="1587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9469" y="1142984"/>
              <a:ext cx="427934" cy="1587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14589" y="1142984"/>
              <a:ext cx="427934" cy="1587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1321386" y="1393742"/>
              <a:ext cx="500067" cy="1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1928775" y="1573199"/>
              <a:ext cx="857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14282" y="2570157"/>
              <a:ext cx="3000714" cy="1588"/>
            </a:xfrm>
            <a:prstGeom prst="straightConnector1">
              <a:avLst/>
            </a:prstGeom>
            <a:ln w="38100"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14282" y="3571877"/>
              <a:ext cx="3571868" cy="1587"/>
            </a:xfrm>
            <a:prstGeom prst="line">
              <a:avLst/>
            </a:prstGeom>
            <a:ln w="50800" cmpd="thickThin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9"/>
            <p:cNvCxnSpPr/>
            <p:nvPr/>
          </p:nvCxnSpPr>
          <p:spPr bwMode="auto">
            <a:xfrm rot="5400000">
              <a:off x="1357446" y="1571787"/>
              <a:ext cx="1428760" cy="571154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9"/>
            <p:cNvCxnSpPr/>
            <p:nvPr/>
          </p:nvCxnSpPr>
          <p:spPr bwMode="auto">
            <a:xfrm rot="16200000" flipH="1">
              <a:off x="822012" y="2750861"/>
              <a:ext cx="1000132" cy="641901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9"/>
            <p:cNvCxnSpPr/>
            <p:nvPr/>
          </p:nvCxnSpPr>
          <p:spPr bwMode="auto">
            <a:xfrm rot="5400000">
              <a:off x="1214572" y="3000202"/>
              <a:ext cx="1000132" cy="143219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Дуга 22"/>
            <p:cNvSpPr/>
            <p:nvPr/>
          </p:nvSpPr>
          <p:spPr>
            <a:xfrm>
              <a:off x="1356590" y="1142984"/>
              <a:ext cx="429659" cy="500066"/>
            </a:xfrm>
            <a:prstGeom prst="arc">
              <a:avLst>
                <a:gd name="adj1" fmla="val 5400000"/>
                <a:gd name="adj2" fmla="val 826026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>
              <a:off x="2143436" y="1214422"/>
              <a:ext cx="427934" cy="500067"/>
            </a:xfrm>
            <a:prstGeom prst="arc">
              <a:avLst>
                <a:gd name="adj1" fmla="val 5400000"/>
                <a:gd name="adj2" fmla="val 826026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5" name="Прямая со стрелкой 9"/>
            <p:cNvCxnSpPr/>
            <p:nvPr/>
          </p:nvCxnSpPr>
          <p:spPr bwMode="auto">
            <a:xfrm rot="5400000">
              <a:off x="2393016" y="679431"/>
              <a:ext cx="501654" cy="0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9"/>
            <p:cNvCxnSpPr/>
            <p:nvPr/>
          </p:nvCxnSpPr>
          <p:spPr bwMode="auto">
            <a:xfrm rot="5400000">
              <a:off x="1964219" y="678568"/>
              <a:ext cx="501654" cy="1726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9"/>
            <p:cNvCxnSpPr/>
            <p:nvPr/>
          </p:nvCxnSpPr>
          <p:spPr bwMode="auto">
            <a:xfrm rot="5400000">
              <a:off x="1607032" y="678568"/>
              <a:ext cx="501654" cy="1725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9"/>
            <p:cNvCxnSpPr/>
            <p:nvPr/>
          </p:nvCxnSpPr>
          <p:spPr bwMode="auto">
            <a:xfrm rot="5400000">
              <a:off x="1249845" y="678568"/>
              <a:ext cx="501654" cy="1726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9"/>
            <p:cNvCxnSpPr/>
            <p:nvPr/>
          </p:nvCxnSpPr>
          <p:spPr bwMode="auto">
            <a:xfrm rot="5400000">
              <a:off x="821048" y="679431"/>
              <a:ext cx="501654" cy="0"/>
            </a:xfrm>
            <a:prstGeom prst="straightConnector1">
              <a:avLst/>
            </a:prstGeom>
            <a:ln w="38100">
              <a:solidFill>
                <a:srgbClr val="F1230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2463694" y="1392154"/>
              <a:ext cx="500066" cy="1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714758" y="1572336"/>
              <a:ext cx="857256" cy="17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 bwMode="auto">
            <a:xfrm flipV="1">
              <a:off x="2714589" y="1571612"/>
              <a:ext cx="4279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 flipV="1">
              <a:off x="2357403" y="1928802"/>
              <a:ext cx="7851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4" name="Object 5"/>
            <p:cNvGraphicFramePr>
              <a:graphicFrameLocks noChangeAspect="1"/>
            </p:cNvGraphicFramePr>
            <p:nvPr/>
          </p:nvGraphicFramePr>
          <p:xfrm>
            <a:off x="1785918" y="3143248"/>
            <a:ext cx="3111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5" name="Формула" r:id="rId9" imgW="152280" imgH="164880" progId="Equation.3">
                    <p:embed/>
                  </p:oleObj>
                </mc:Choice>
                <mc:Fallback>
                  <p:oleObj name="Формула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3143248"/>
                          <a:ext cx="3111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Object 6"/>
            <p:cNvGraphicFramePr>
              <a:graphicFrameLocks noChangeAspect="1"/>
            </p:cNvGraphicFramePr>
            <p:nvPr/>
          </p:nvGraphicFramePr>
          <p:xfrm>
            <a:off x="1357290" y="1714488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6" name="Формула" r:id="rId11" imgW="139680" imgH="164880" progId="Equation.3">
                    <p:embed/>
                  </p:oleObj>
                </mc:Choice>
                <mc:Fallback>
                  <p:oleObj name="Формула" r:id="rId11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1714488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7"/>
            <p:cNvGraphicFramePr>
              <a:graphicFrameLocks noChangeAspect="1"/>
            </p:cNvGraphicFramePr>
            <p:nvPr/>
          </p:nvGraphicFramePr>
          <p:xfrm>
            <a:off x="2071670" y="185736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7" name="Формула" r:id="rId13" imgW="139680" imgH="164880" progId="Equation.3">
                    <p:embed/>
                  </p:oleObj>
                </mc:Choice>
                <mc:Fallback>
                  <p:oleObj name="Формула" r:id="rId1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185736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7" name="Object 8"/>
            <p:cNvGraphicFramePr>
              <a:graphicFrameLocks noChangeAspect="1"/>
            </p:cNvGraphicFramePr>
            <p:nvPr/>
          </p:nvGraphicFramePr>
          <p:xfrm>
            <a:off x="1500166" y="785794"/>
            <a:ext cx="344266" cy="298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8" name="Формула" r:id="rId14" imgW="203040" imgH="164880" progId="Equation.3">
                    <p:embed/>
                  </p:oleObj>
                </mc:Choice>
                <mc:Fallback>
                  <p:oleObj name="Формула" r:id="rId14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785794"/>
                          <a:ext cx="344266" cy="298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14"/>
            <p:cNvGraphicFramePr>
              <a:graphicFrameLocks noChangeAspect="1"/>
            </p:cNvGraphicFramePr>
            <p:nvPr/>
          </p:nvGraphicFramePr>
          <p:xfrm>
            <a:off x="1928794" y="785794"/>
            <a:ext cx="30162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49" name="Формула" r:id="rId16" imgW="177480" imgH="177480" progId="Equation.3">
                    <p:embed/>
                  </p:oleObj>
                </mc:Choice>
                <mc:Fallback>
                  <p:oleObj name="Формула" r:id="rId16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785794"/>
                          <a:ext cx="30162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9" name="Object 10"/>
            <p:cNvGraphicFramePr>
              <a:graphicFrameLocks noChangeAspect="1"/>
            </p:cNvGraphicFramePr>
            <p:nvPr/>
          </p:nvGraphicFramePr>
          <p:xfrm>
            <a:off x="2285984" y="785794"/>
            <a:ext cx="3111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0" name="Формула" r:id="rId18" imgW="152280" imgH="177480" progId="Equation.3">
                    <p:embed/>
                  </p:oleObj>
                </mc:Choice>
                <mc:Fallback>
                  <p:oleObj name="Формула" r:id="rId18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785794"/>
                          <a:ext cx="31115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11"/>
            <p:cNvGraphicFramePr>
              <a:graphicFrameLocks noChangeAspect="1"/>
            </p:cNvGraphicFramePr>
            <p:nvPr/>
          </p:nvGraphicFramePr>
          <p:xfrm>
            <a:off x="2714612" y="785794"/>
            <a:ext cx="33813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1" name="Формула" r:id="rId20" imgW="164880" imgH="164880" progId="Equation.3">
                    <p:embed/>
                  </p:oleObj>
                </mc:Choice>
                <mc:Fallback>
                  <p:oleObj name="Формула" r:id="rId20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785794"/>
                          <a:ext cx="33813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1" name="Object 12"/>
            <p:cNvGraphicFramePr>
              <a:graphicFrameLocks noChangeAspect="1"/>
            </p:cNvGraphicFramePr>
            <p:nvPr/>
          </p:nvGraphicFramePr>
          <p:xfrm>
            <a:off x="1785918" y="1571612"/>
            <a:ext cx="33813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2" name="Формула" r:id="rId22" imgW="164880" imgH="164880" progId="Equation.3">
                    <p:embed/>
                  </p:oleObj>
                </mc:Choice>
                <mc:Fallback>
                  <p:oleObj name="Формула" r:id="rId22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1571612"/>
                          <a:ext cx="33813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3429000" y="642938"/>
          <a:ext cx="2397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3" name="Формула" r:id="rId24" imgW="126720" imgH="139680" progId="Equation.3">
                  <p:embed/>
                </p:oleObj>
              </mc:Choice>
              <mc:Fallback>
                <p:oleObj name="Формула" r:id="rId2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42938"/>
                        <a:ext cx="239713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2928938" y="1428750"/>
          <a:ext cx="241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4" name="Формула" r:id="rId26" imgW="126720" imgH="177480" progId="Equation.3">
                  <p:embed/>
                </p:oleObj>
              </mc:Choice>
              <mc:Fallback>
                <p:oleObj name="Формула" r:id="rId2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428750"/>
                        <a:ext cx="2413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10807"/>
              </p:ext>
            </p:extLst>
          </p:nvPr>
        </p:nvGraphicFramePr>
        <p:xfrm>
          <a:off x="4932040" y="1355725"/>
          <a:ext cx="11318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5" name="Формула" r:id="rId28" imgW="596880" imgH="177480" progId="Equation.3">
                  <p:embed/>
                </p:oleObj>
              </mc:Choice>
              <mc:Fallback>
                <p:oleObj name="Формула" r:id="rId28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355725"/>
                        <a:ext cx="11318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92013"/>
              </p:ext>
            </p:extLst>
          </p:nvPr>
        </p:nvGraphicFramePr>
        <p:xfrm>
          <a:off x="2915816" y="4725144"/>
          <a:ext cx="263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6" name="Формула" r:id="rId30" imgW="139680" imgH="164880" progId="Equation.3">
                  <p:embed/>
                </p:oleObj>
              </mc:Choice>
              <mc:Fallback>
                <p:oleObj name="Формула" r:id="rId3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25144"/>
                        <a:ext cx="263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7"/>
          <p:cNvGraphicFramePr>
            <a:graphicFrameLocks noChangeAspect="1"/>
          </p:cNvGraphicFramePr>
          <p:nvPr/>
        </p:nvGraphicFramePr>
        <p:xfrm>
          <a:off x="2428875" y="5643563"/>
          <a:ext cx="3689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7" name="Формула" r:id="rId32" imgW="1955520" imgH="203040" progId="Equation.3">
                  <p:embed/>
                </p:oleObj>
              </mc:Choice>
              <mc:Fallback>
                <p:oleObj name="Формула" r:id="rId32" imgW="1955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643563"/>
                        <a:ext cx="3689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74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Содержимое 2"/>
          <p:cNvSpPr>
            <a:spLocks noGrp="1"/>
          </p:cNvSpPr>
          <p:nvPr>
            <p:ph idx="1"/>
          </p:nvPr>
        </p:nvSpPr>
        <p:spPr>
          <a:xfrm>
            <a:off x="71438" y="71438"/>
            <a:ext cx="8929687" cy="67151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В тех направлениях, в которых ни одна из щелей не рас-</a:t>
            </a:r>
            <a:r>
              <a:rPr lang="ru-RU" sz="2400" dirty="0" err="1" smtClean="0"/>
              <a:t>пространяет</a:t>
            </a:r>
            <a:r>
              <a:rPr lang="ru-RU" sz="2400" dirty="0" smtClean="0"/>
              <a:t> свет, он не будет распространяться ни при двух, ни при больших количествах щелей. Считается, что </a:t>
            </a:r>
            <a:r>
              <a:rPr lang="ru-RU" sz="2400" dirty="0" smtClean="0">
                <a:solidFill>
                  <a:srgbClr val="FF0000"/>
                </a:solidFill>
              </a:rPr>
              <a:t>ГЛАВНЫЕ МИНИМУМЫ </a:t>
            </a:r>
            <a:r>
              <a:rPr lang="ru-RU" sz="2400" dirty="0" smtClean="0"/>
              <a:t>интенсивности будут наблюдаться в направлениях определяемых условием: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Кроме этого, вследствие взаимной интерференции световых лучей, посылаемых двумя щелями. В некоторых направлениях они будут гасить друг друга, то есть возникнут </a:t>
            </a:r>
            <a:r>
              <a:rPr lang="ru-RU" sz="2400" dirty="0" smtClean="0">
                <a:solidFill>
                  <a:srgbClr val="FF0000"/>
                </a:solidFill>
              </a:rPr>
              <a:t>ДОПОЛНИТЕЛЬНЫЕ МИНИМУМЫ</a:t>
            </a:r>
            <a:r>
              <a:rPr lang="ru-RU" sz="2400" dirty="0" smtClean="0"/>
              <a:t>. Они будут наблюдаться в тех направлениях, которым соответствует разность хода лучей                    (равная нечетному числу длин полуволн), и определяться условием: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697196"/>
              </p:ext>
            </p:extLst>
          </p:nvPr>
        </p:nvGraphicFramePr>
        <p:xfrm>
          <a:off x="1979712" y="1988840"/>
          <a:ext cx="17907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Формула" r:id="rId3" imgW="901440" imgH="203040" progId="Equation.3">
                  <p:embed/>
                </p:oleObj>
              </mc:Choice>
              <mc:Fallback>
                <p:oleObj name="Формула" r:id="rId3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988840"/>
                        <a:ext cx="1790700" cy="4048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48901"/>
              </p:ext>
            </p:extLst>
          </p:nvPr>
        </p:nvGraphicFramePr>
        <p:xfrm>
          <a:off x="4418285" y="2051720"/>
          <a:ext cx="15890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5" name="Формула" r:id="rId5" imgW="799920" imgH="203040" progId="Equation.3">
                  <p:embed/>
                </p:oleObj>
              </mc:Choice>
              <mc:Fallback>
                <p:oleObj name="Формула" r:id="rId5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285" y="2051720"/>
                        <a:ext cx="15890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1230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49021"/>
              </p:ext>
            </p:extLst>
          </p:nvPr>
        </p:nvGraphicFramePr>
        <p:xfrm>
          <a:off x="1691680" y="5301208"/>
          <a:ext cx="26225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Формула" r:id="rId7" imgW="1320480" imgH="393480" progId="Equation.3">
                  <p:embed/>
                </p:oleObj>
              </mc:Choice>
              <mc:Fallback>
                <p:oleObj name="Формула" r:id="rId7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301208"/>
                        <a:ext cx="2622550" cy="7858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733453"/>
              </p:ext>
            </p:extLst>
          </p:nvPr>
        </p:nvGraphicFramePr>
        <p:xfrm>
          <a:off x="4553942" y="5586958"/>
          <a:ext cx="1892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Формула" r:id="rId9" imgW="952200" imgH="203040" progId="Equation.3">
                  <p:embed/>
                </p:oleObj>
              </mc:Choice>
              <mc:Fallback>
                <p:oleObj name="Формула" r:id="rId9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942" y="5586958"/>
                        <a:ext cx="1892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1230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44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Содержимое 2"/>
          <p:cNvSpPr>
            <a:spLocks noGrp="1"/>
          </p:cNvSpPr>
          <p:nvPr>
            <p:ph idx="1"/>
          </p:nvPr>
        </p:nvSpPr>
        <p:spPr>
          <a:xfrm>
            <a:off x="142875" y="71438"/>
            <a:ext cx="8858250" cy="6572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Наоборот, действие одной щели будет усиливать </a:t>
            </a:r>
            <a:r>
              <a:rPr lang="ru-RU" sz="2400" dirty="0" smtClean="0"/>
              <a:t>действие </a:t>
            </a:r>
            <a:r>
              <a:rPr lang="ru-RU" sz="2400" dirty="0" smtClean="0"/>
              <a:t>другой, если будет выполнятся условие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Данное выражение задает условие </a:t>
            </a:r>
            <a:r>
              <a:rPr lang="ru-RU" sz="2400" dirty="0" smtClean="0">
                <a:solidFill>
                  <a:srgbClr val="FF0000"/>
                </a:solidFill>
              </a:rPr>
              <a:t>ГЛАВНЫХ МАКСИМУМОВ</a:t>
            </a:r>
            <a:r>
              <a:rPr lang="ru-RU" sz="24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Если дифракционная решетка состоит из </a:t>
            </a:r>
            <a:r>
              <a:rPr lang="en-US" sz="2400" i="1" dirty="0" smtClean="0"/>
              <a:t>N</a:t>
            </a:r>
            <a:r>
              <a:rPr lang="ru-RU" sz="2400" dirty="0" smtClean="0"/>
              <a:t> щелей, то между двумя главными максимумами будет </a:t>
            </a:r>
            <a:r>
              <a:rPr lang="en-US" sz="2400" i="1" dirty="0" smtClean="0"/>
              <a:t>N</a:t>
            </a:r>
            <a:r>
              <a:rPr lang="ru-RU" sz="2400" i="1" dirty="0" smtClean="0"/>
              <a:t>-1 </a:t>
            </a:r>
            <a:r>
              <a:rPr lang="ru-RU" sz="2400" dirty="0" smtClean="0"/>
              <a:t>дополнительных минимумов , разделенных вторичными максимумами (создающих весьма слабый фон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14625" y="1071563"/>
          <a:ext cx="29511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6" name="Формула" r:id="rId3" imgW="1485720" imgH="393480" progId="Equation.3">
                  <p:embed/>
                </p:oleObj>
              </mc:Choice>
              <mc:Fallback>
                <p:oleObj name="Формула" r:id="rId3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071563"/>
                        <a:ext cx="2951163" cy="784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67563"/>
              </p:ext>
            </p:extLst>
          </p:nvPr>
        </p:nvGraphicFramePr>
        <p:xfrm>
          <a:off x="6300192" y="1412776"/>
          <a:ext cx="1892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7" name="Формула" r:id="rId5" imgW="952200" imgH="203040" progId="Equation.3">
                  <p:embed/>
                </p:oleObj>
              </mc:Choice>
              <mc:Fallback>
                <p:oleObj name="Формула" r:id="rId5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412776"/>
                        <a:ext cx="1892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1230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107926" y="4246950"/>
            <a:ext cx="7053263" cy="2217242"/>
            <a:chOff x="-1785982" y="1857364"/>
            <a:chExt cx="7350172" cy="3989747"/>
          </a:xfrm>
        </p:grpSpPr>
        <p:sp>
          <p:nvSpPr>
            <p:cNvPr id="8" name="TextBox 137"/>
            <p:cNvSpPr txBox="1">
              <a:spLocks noChangeArrowheads="1"/>
            </p:cNvSpPr>
            <p:nvPr/>
          </p:nvSpPr>
          <p:spPr bwMode="auto">
            <a:xfrm>
              <a:off x="4786314" y="2500306"/>
              <a:ext cx="777876" cy="55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N=5</a:t>
              </a:r>
              <a:endParaRPr lang="ru-RU"/>
            </a:p>
          </p:txBody>
        </p:sp>
        <p:grpSp>
          <p:nvGrpSpPr>
            <p:cNvPr id="9" name="Группа 226"/>
            <p:cNvGrpSpPr>
              <a:grpSpLocks/>
            </p:cNvGrpSpPr>
            <p:nvPr/>
          </p:nvGrpSpPr>
          <p:grpSpPr bwMode="auto">
            <a:xfrm>
              <a:off x="-1720872" y="1857364"/>
              <a:ext cx="6300332" cy="3364058"/>
              <a:chOff x="-1720872" y="1857364"/>
              <a:chExt cx="6300332" cy="3364058"/>
            </a:xfrm>
          </p:grpSpPr>
          <p:grpSp>
            <p:nvGrpSpPr>
              <p:cNvPr id="13" name="Группа 222"/>
              <p:cNvGrpSpPr>
                <a:grpSpLocks/>
              </p:cNvGrpSpPr>
              <p:nvPr/>
            </p:nvGrpSpPr>
            <p:grpSpPr bwMode="auto">
              <a:xfrm>
                <a:off x="-857288" y="1857364"/>
                <a:ext cx="4560918" cy="3364058"/>
                <a:chOff x="529062" y="2500306"/>
                <a:chExt cx="4560918" cy="3364058"/>
              </a:xfrm>
            </p:grpSpPr>
            <p:grpSp>
              <p:nvGrpSpPr>
                <p:cNvPr id="20" name="Группа 207"/>
                <p:cNvGrpSpPr>
                  <a:grpSpLocks/>
                </p:cNvGrpSpPr>
                <p:nvPr/>
              </p:nvGrpSpPr>
              <p:grpSpPr bwMode="auto">
                <a:xfrm>
                  <a:off x="1871870" y="2500306"/>
                  <a:ext cx="1846274" cy="3364058"/>
                  <a:chOff x="400700" y="2285992"/>
                  <a:chExt cx="1846274" cy="3364058"/>
                </a:xfrm>
              </p:grpSpPr>
              <p:grpSp>
                <p:nvGrpSpPr>
                  <p:cNvPr id="35" name="Группа 189"/>
                  <p:cNvGrpSpPr>
                    <a:grpSpLocks/>
                  </p:cNvGrpSpPr>
                  <p:nvPr/>
                </p:nvGrpSpPr>
                <p:grpSpPr bwMode="auto">
                  <a:xfrm>
                    <a:off x="857224" y="2285992"/>
                    <a:ext cx="907126" cy="3364058"/>
                    <a:chOff x="1857829" y="2656114"/>
                    <a:chExt cx="907126" cy="3364058"/>
                  </a:xfrm>
                </p:grpSpPr>
                <p:sp>
                  <p:nvSpPr>
                    <p:cNvPr id="44" name="Полилиния 43"/>
                    <p:cNvSpPr/>
                    <p:nvPr/>
                  </p:nvSpPr>
                  <p:spPr>
                    <a:xfrm>
                      <a:off x="1861907" y="2656114"/>
                      <a:ext cx="460378" cy="3361931"/>
                    </a:xfrm>
                    <a:custGeom>
                      <a:avLst/>
                      <a:gdLst>
                        <a:gd name="connsiteX0" fmla="*/ 0 w 464457"/>
                        <a:gd name="connsiteY0" fmla="*/ 3091543 h 3362476"/>
                        <a:gd name="connsiteX1" fmla="*/ 145142 w 464457"/>
                        <a:gd name="connsiteY1" fmla="*/ 2946400 h 3362476"/>
                        <a:gd name="connsiteX2" fmla="*/ 261257 w 464457"/>
                        <a:gd name="connsiteY2" fmla="*/ 595086 h 3362476"/>
                        <a:gd name="connsiteX3" fmla="*/ 464457 w 464457"/>
                        <a:gd name="connsiteY3" fmla="*/ 0 h 3362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4457" h="3362476">
                          <a:moveTo>
                            <a:pt x="0" y="3091543"/>
                          </a:moveTo>
                          <a:cubicBezTo>
                            <a:pt x="50799" y="3227009"/>
                            <a:pt x="101599" y="3362476"/>
                            <a:pt x="145142" y="2946400"/>
                          </a:cubicBezTo>
                          <a:cubicBezTo>
                            <a:pt x="188685" y="2530324"/>
                            <a:pt x="208038" y="1086153"/>
                            <a:pt x="261257" y="595086"/>
                          </a:cubicBezTo>
                          <a:cubicBezTo>
                            <a:pt x="314476" y="104019"/>
                            <a:pt x="389466" y="52009"/>
                            <a:pt x="464457" y="0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5" name="Полилиния 44"/>
                    <p:cNvSpPr/>
                    <p:nvPr/>
                  </p:nvSpPr>
                  <p:spPr>
                    <a:xfrm flipH="1">
                      <a:off x="2301648" y="2658511"/>
                      <a:ext cx="463553" cy="3361930"/>
                    </a:xfrm>
                    <a:custGeom>
                      <a:avLst/>
                      <a:gdLst>
                        <a:gd name="connsiteX0" fmla="*/ 0 w 464457"/>
                        <a:gd name="connsiteY0" fmla="*/ 3091543 h 3362476"/>
                        <a:gd name="connsiteX1" fmla="*/ 145142 w 464457"/>
                        <a:gd name="connsiteY1" fmla="*/ 2946400 h 3362476"/>
                        <a:gd name="connsiteX2" fmla="*/ 261257 w 464457"/>
                        <a:gd name="connsiteY2" fmla="*/ 595086 h 3362476"/>
                        <a:gd name="connsiteX3" fmla="*/ 464457 w 464457"/>
                        <a:gd name="connsiteY3" fmla="*/ 0 h 3362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4457" h="3362476">
                          <a:moveTo>
                            <a:pt x="0" y="3091543"/>
                          </a:moveTo>
                          <a:cubicBezTo>
                            <a:pt x="50799" y="3227009"/>
                            <a:pt x="101599" y="3362476"/>
                            <a:pt x="145142" y="2946400"/>
                          </a:cubicBezTo>
                          <a:cubicBezTo>
                            <a:pt x="188685" y="2530324"/>
                            <a:pt x="208038" y="1086153"/>
                            <a:pt x="261257" y="595086"/>
                          </a:cubicBezTo>
                          <a:cubicBezTo>
                            <a:pt x="314476" y="104019"/>
                            <a:pt x="389466" y="52009"/>
                            <a:pt x="464457" y="0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Группа 195"/>
                  <p:cNvGrpSpPr>
                    <a:grpSpLocks/>
                  </p:cNvGrpSpPr>
                  <p:nvPr/>
                </p:nvGrpSpPr>
                <p:grpSpPr bwMode="auto">
                  <a:xfrm>
                    <a:off x="1728994" y="5286388"/>
                    <a:ext cx="517980" cy="215295"/>
                    <a:chOff x="2727994" y="5643578"/>
                    <a:chExt cx="517980" cy="215295"/>
                  </a:xfrm>
                </p:grpSpPr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2728671" y="5643279"/>
                      <a:ext cx="174626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2" name="Полилиния 41"/>
                    <p:cNvSpPr/>
                    <p:nvPr/>
                  </p:nvSpPr>
                  <p:spPr>
                    <a:xfrm>
                      <a:off x="2901709" y="5643279"/>
                      <a:ext cx="174626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3" name="Полилиния 42"/>
                    <p:cNvSpPr/>
                    <p:nvPr/>
                  </p:nvSpPr>
                  <p:spPr>
                    <a:xfrm>
                      <a:off x="3071573" y="5643279"/>
                      <a:ext cx="174626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Группа 196"/>
                  <p:cNvGrpSpPr>
                    <a:grpSpLocks/>
                  </p:cNvGrpSpPr>
                  <p:nvPr/>
                </p:nvGrpSpPr>
                <p:grpSpPr bwMode="auto">
                  <a:xfrm>
                    <a:off x="400700" y="5286388"/>
                    <a:ext cx="503466" cy="215295"/>
                    <a:chOff x="2742508" y="5643578"/>
                    <a:chExt cx="503466" cy="215295"/>
                  </a:xfrm>
                </p:grpSpPr>
                <p:sp>
                  <p:nvSpPr>
                    <p:cNvPr id="38" name="Полилиния 37"/>
                    <p:cNvSpPr/>
                    <p:nvPr/>
                  </p:nvSpPr>
                  <p:spPr>
                    <a:xfrm>
                      <a:off x="2742732" y="5643279"/>
                      <a:ext cx="174626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2901483" y="5643279"/>
                      <a:ext cx="173039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3071347" y="5643279"/>
                      <a:ext cx="174626" cy="215662"/>
                    </a:xfrm>
                    <a:custGeom>
                      <a:avLst/>
                      <a:gdLst>
                        <a:gd name="connsiteX0" fmla="*/ 0 w 174172"/>
                        <a:gd name="connsiteY0" fmla="*/ 215295 h 215295"/>
                        <a:gd name="connsiteX1" fmla="*/ 43543 w 174172"/>
                        <a:gd name="connsiteY1" fmla="*/ 55638 h 215295"/>
                        <a:gd name="connsiteX2" fmla="*/ 101600 w 174172"/>
                        <a:gd name="connsiteY2" fmla="*/ 26609 h 215295"/>
                        <a:gd name="connsiteX3" fmla="*/ 174172 w 174172"/>
                        <a:gd name="connsiteY3" fmla="*/ 215295 h 21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4172" h="215295">
                          <a:moveTo>
                            <a:pt x="0" y="215295"/>
                          </a:moveTo>
                          <a:cubicBezTo>
                            <a:pt x="13305" y="151190"/>
                            <a:pt x="26610" y="87086"/>
                            <a:pt x="43543" y="55638"/>
                          </a:cubicBezTo>
                          <a:cubicBezTo>
                            <a:pt x="60476" y="24190"/>
                            <a:pt x="79829" y="0"/>
                            <a:pt x="101600" y="26609"/>
                          </a:cubicBezTo>
                          <a:cubicBezTo>
                            <a:pt x="123371" y="53218"/>
                            <a:pt x="148771" y="134256"/>
                            <a:pt x="174172" y="215295"/>
                          </a:cubicBezTo>
                        </a:path>
                      </a:pathLst>
                    </a:custGeom>
                    <a:ln w="508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1" name="Группа 204"/>
                <p:cNvGrpSpPr>
                  <a:grpSpLocks/>
                </p:cNvGrpSpPr>
                <p:nvPr/>
              </p:nvGrpSpPr>
              <p:grpSpPr bwMode="auto">
                <a:xfrm>
                  <a:off x="3714744" y="4429132"/>
                  <a:ext cx="907126" cy="1363794"/>
                  <a:chOff x="1857829" y="2656114"/>
                  <a:chExt cx="907126" cy="3364058"/>
                </a:xfrm>
              </p:grpSpPr>
              <p:sp>
                <p:nvSpPr>
                  <p:cNvPr id="33" name="Полилиния 32"/>
                  <p:cNvSpPr/>
                  <p:nvPr/>
                </p:nvSpPr>
                <p:spPr>
                  <a:xfrm>
                    <a:off x="1858278" y="2656486"/>
                    <a:ext cx="463553" cy="3363239"/>
                  </a:xfrm>
                  <a:custGeom>
                    <a:avLst/>
                    <a:gdLst>
                      <a:gd name="connsiteX0" fmla="*/ 0 w 464457"/>
                      <a:gd name="connsiteY0" fmla="*/ 3091543 h 3362476"/>
                      <a:gd name="connsiteX1" fmla="*/ 145142 w 464457"/>
                      <a:gd name="connsiteY1" fmla="*/ 2946400 h 3362476"/>
                      <a:gd name="connsiteX2" fmla="*/ 261257 w 464457"/>
                      <a:gd name="connsiteY2" fmla="*/ 595086 h 3362476"/>
                      <a:gd name="connsiteX3" fmla="*/ 464457 w 464457"/>
                      <a:gd name="connsiteY3" fmla="*/ 0 h 336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457" h="3362476">
                        <a:moveTo>
                          <a:pt x="0" y="3091543"/>
                        </a:moveTo>
                        <a:cubicBezTo>
                          <a:pt x="50799" y="3227009"/>
                          <a:pt x="101599" y="3362476"/>
                          <a:pt x="145142" y="2946400"/>
                        </a:cubicBezTo>
                        <a:cubicBezTo>
                          <a:pt x="188685" y="2530324"/>
                          <a:pt x="208038" y="1086153"/>
                          <a:pt x="261257" y="595086"/>
                        </a:cubicBezTo>
                        <a:cubicBezTo>
                          <a:pt x="314476" y="104019"/>
                          <a:pt x="389466" y="52009"/>
                          <a:pt x="464457" y="0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4" name="Полилиния 33"/>
                  <p:cNvSpPr/>
                  <p:nvPr/>
                </p:nvSpPr>
                <p:spPr>
                  <a:xfrm flipH="1">
                    <a:off x="2301193" y="2656486"/>
                    <a:ext cx="463553" cy="3363239"/>
                  </a:xfrm>
                  <a:custGeom>
                    <a:avLst/>
                    <a:gdLst>
                      <a:gd name="connsiteX0" fmla="*/ 0 w 464457"/>
                      <a:gd name="connsiteY0" fmla="*/ 3091543 h 3362476"/>
                      <a:gd name="connsiteX1" fmla="*/ 145142 w 464457"/>
                      <a:gd name="connsiteY1" fmla="*/ 2946400 h 3362476"/>
                      <a:gd name="connsiteX2" fmla="*/ 261257 w 464457"/>
                      <a:gd name="connsiteY2" fmla="*/ 595086 h 3362476"/>
                      <a:gd name="connsiteX3" fmla="*/ 464457 w 464457"/>
                      <a:gd name="connsiteY3" fmla="*/ 0 h 336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457" h="3362476">
                        <a:moveTo>
                          <a:pt x="0" y="3091543"/>
                        </a:moveTo>
                        <a:cubicBezTo>
                          <a:pt x="50799" y="3227009"/>
                          <a:pt x="101599" y="3362476"/>
                          <a:pt x="145142" y="2946400"/>
                        </a:cubicBezTo>
                        <a:cubicBezTo>
                          <a:pt x="188685" y="2530324"/>
                          <a:pt x="208038" y="1086153"/>
                          <a:pt x="261257" y="595086"/>
                        </a:cubicBezTo>
                        <a:cubicBezTo>
                          <a:pt x="314476" y="104019"/>
                          <a:pt x="389466" y="52009"/>
                          <a:pt x="464457" y="0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Группа 208"/>
                <p:cNvGrpSpPr>
                  <a:grpSpLocks/>
                </p:cNvGrpSpPr>
                <p:nvPr/>
              </p:nvGrpSpPr>
              <p:grpSpPr bwMode="auto">
                <a:xfrm>
                  <a:off x="1000100" y="4429132"/>
                  <a:ext cx="907126" cy="1363794"/>
                  <a:chOff x="1857829" y="2656114"/>
                  <a:chExt cx="907126" cy="3364058"/>
                </a:xfrm>
              </p:grpSpPr>
              <p:sp>
                <p:nvSpPr>
                  <p:cNvPr id="31" name="Полилиния 30"/>
                  <p:cNvSpPr/>
                  <p:nvPr/>
                </p:nvSpPr>
                <p:spPr>
                  <a:xfrm>
                    <a:off x="1858280" y="2656486"/>
                    <a:ext cx="463553" cy="3363239"/>
                  </a:xfrm>
                  <a:custGeom>
                    <a:avLst/>
                    <a:gdLst>
                      <a:gd name="connsiteX0" fmla="*/ 0 w 464457"/>
                      <a:gd name="connsiteY0" fmla="*/ 3091543 h 3362476"/>
                      <a:gd name="connsiteX1" fmla="*/ 145142 w 464457"/>
                      <a:gd name="connsiteY1" fmla="*/ 2946400 h 3362476"/>
                      <a:gd name="connsiteX2" fmla="*/ 261257 w 464457"/>
                      <a:gd name="connsiteY2" fmla="*/ 595086 h 3362476"/>
                      <a:gd name="connsiteX3" fmla="*/ 464457 w 464457"/>
                      <a:gd name="connsiteY3" fmla="*/ 0 h 336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457" h="3362476">
                        <a:moveTo>
                          <a:pt x="0" y="3091543"/>
                        </a:moveTo>
                        <a:cubicBezTo>
                          <a:pt x="50799" y="3227009"/>
                          <a:pt x="101599" y="3362476"/>
                          <a:pt x="145142" y="2946400"/>
                        </a:cubicBezTo>
                        <a:cubicBezTo>
                          <a:pt x="188685" y="2530324"/>
                          <a:pt x="208038" y="1086153"/>
                          <a:pt x="261257" y="595086"/>
                        </a:cubicBezTo>
                        <a:cubicBezTo>
                          <a:pt x="314476" y="104019"/>
                          <a:pt x="389466" y="52009"/>
                          <a:pt x="464457" y="0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flipH="1">
                    <a:off x="2301195" y="2656486"/>
                    <a:ext cx="463553" cy="3363239"/>
                  </a:xfrm>
                  <a:custGeom>
                    <a:avLst/>
                    <a:gdLst>
                      <a:gd name="connsiteX0" fmla="*/ 0 w 464457"/>
                      <a:gd name="connsiteY0" fmla="*/ 3091543 h 3362476"/>
                      <a:gd name="connsiteX1" fmla="*/ 145142 w 464457"/>
                      <a:gd name="connsiteY1" fmla="*/ 2946400 h 3362476"/>
                      <a:gd name="connsiteX2" fmla="*/ 261257 w 464457"/>
                      <a:gd name="connsiteY2" fmla="*/ 595086 h 3362476"/>
                      <a:gd name="connsiteX3" fmla="*/ 464457 w 464457"/>
                      <a:gd name="connsiteY3" fmla="*/ 0 h 336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457" h="3362476">
                        <a:moveTo>
                          <a:pt x="0" y="3091543"/>
                        </a:moveTo>
                        <a:cubicBezTo>
                          <a:pt x="50799" y="3227009"/>
                          <a:pt x="101599" y="3362476"/>
                          <a:pt x="145142" y="2946400"/>
                        </a:cubicBezTo>
                        <a:cubicBezTo>
                          <a:pt x="188685" y="2530324"/>
                          <a:pt x="208038" y="1086153"/>
                          <a:pt x="261257" y="595086"/>
                        </a:cubicBezTo>
                        <a:cubicBezTo>
                          <a:pt x="314476" y="104019"/>
                          <a:pt x="389466" y="52009"/>
                          <a:pt x="464457" y="0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Группа 211"/>
                <p:cNvGrpSpPr>
                  <a:grpSpLocks/>
                </p:cNvGrpSpPr>
                <p:nvPr/>
              </p:nvGrpSpPr>
              <p:grpSpPr bwMode="auto">
                <a:xfrm>
                  <a:off x="529062" y="5500702"/>
                  <a:ext cx="503466" cy="215295"/>
                  <a:chOff x="2727994" y="5643578"/>
                  <a:chExt cx="503466" cy="215295"/>
                </a:xfrm>
              </p:grpSpPr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2727992" y="5643279"/>
                    <a:ext cx="174626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2901031" y="5643279"/>
                    <a:ext cx="174626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3056607" y="5643279"/>
                    <a:ext cx="174626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Группа 215"/>
                <p:cNvGrpSpPr>
                  <a:grpSpLocks/>
                </p:cNvGrpSpPr>
                <p:nvPr/>
              </p:nvGrpSpPr>
              <p:grpSpPr bwMode="auto">
                <a:xfrm>
                  <a:off x="4601028" y="5500702"/>
                  <a:ext cx="488952" cy="215295"/>
                  <a:chOff x="2757022" y="5643578"/>
                  <a:chExt cx="488952" cy="215295"/>
                </a:xfrm>
              </p:grpSpPr>
              <p:sp>
                <p:nvSpPr>
                  <p:cNvPr id="25" name="Полилиния 24"/>
                  <p:cNvSpPr/>
                  <p:nvPr/>
                </p:nvSpPr>
                <p:spPr>
                  <a:xfrm>
                    <a:off x="2757018" y="5643279"/>
                    <a:ext cx="174626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>
                    <a:off x="2901481" y="5643279"/>
                    <a:ext cx="173039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3071345" y="5643279"/>
                    <a:ext cx="174626" cy="215662"/>
                  </a:xfrm>
                  <a:custGeom>
                    <a:avLst/>
                    <a:gdLst>
                      <a:gd name="connsiteX0" fmla="*/ 0 w 174172"/>
                      <a:gd name="connsiteY0" fmla="*/ 215295 h 215295"/>
                      <a:gd name="connsiteX1" fmla="*/ 43543 w 174172"/>
                      <a:gd name="connsiteY1" fmla="*/ 55638 h 215295"/>
                      <a:gd name="connsiteX2" fmla="*/ 101600 w 174172"/>
                      <a:gd name="connsiteY2" fmla="*/ 26609 h 215295"/>
                      <a:gd name="connsiteX3" fmla="*/ 174172 w 174172"/>
                      <a:gd name="connsiteY3" fmla="*/ 215295 h 215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172" h="215295">
                        <a:moveTo>
                          <a:pt x="0" y="215295"/>
                        </a:moveTo>
                        <a:cubicBezTo>
                          <a:pt x="13305" y="151190"/>
                          <a:pt x="26610" y="87086"/>
                          <a:pt x="43543" y="55638"/>
                        </a:cubicBezTo>
                        <a:cubicBezTo>
                          <a:pt x="60476" y="24190"/>
                          <a:pt x="79829" y="0"/>
                          <a:pt x="101600" y="26609"/>
                        </a:cubicBezTo>
                        <a:cubicBezTo>
                          <a:pt x="123371" y="53218"/>
                          <a:pt x="148771" y="134256"/>
                          <a:pt x="174172" y="215295"/>
                        </a:cubicBezTo>
                      </a:path>
                    </a:pathLst>
                  </a:cu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14" name="Группа 219"/>
              <p:cNvGrpSpPr>
                <a:grpSpLocks/>
              </p:cNvGrpSpPr>
              <p:nvPr/>
            </p:nvGrpSpPr>
            <p:grpSpPr bwMode="auto">
              <a:xfrm>
                <a:off x="-1720872" y="4372208"/>
                <a:ext cx="907126" cy="720852"/>
                <a:chOff x="1857829" y="2656114"/>
                <a:chExt cx="907126" cy="3364058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1857806" y="2684136"/>
                  <a:ext cx="463553" cy="3332458"/>
                </a:xfrm>
                <a:custGeom>
                  <a:avLst/>
                  <a:gdLst>
                    <a:gd name="connsiteX0" fmla="*/ 0 w 464457"/>
                    <a:gd name="connsiteY0" fmla="*/ 3091543 h 3362476"/>
                    <a:gd name="connsiteX1" fmla="*/ 145142 w 464457"/>
                    <a:gd name="connsiteY1" fmla="*/ 2946400 h 3362476"/>
                    <a:gd name="connsiteX2" fmla="*/ 261257 w 464457"/>
                    <a:gd name="connsiteY2" fmla="*/ 595086 h 3362476"/>
                    <a:gd name="connsiteX3" fmla="*/ 464457 w 464457"/>
                    <a:gd name="connsiteY3" fmla="*/ 0 h 336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457" h="3362476">
                      <a:moveTo>
                        <a:pt x="0" y="3091543"/>
                      </a:moveTo>
                      <a:cubicBezTo>
                        <a:pt x="50799" y="3227009"/>
                        <a:pt x="101599" y="3362476"/>
                        <a:pt x="145142" y="2946400"/>
                      </a:cubicBezTo>
                      <a:cubicBezTo>
                        <a:pt x="188685" y="2530324"/>
                        <a:pt x="208038" y="1086153"/>
                        <a:pt x="261257" y="595086"/>
                      </a:cubicBezTo>
                      <a:cubicBezTo>
                        <a:pt x="314476" y="104019"/>
                        <a:pt x="389466" y="52009"/>
                        <a:pt x="464457" y="0"/>
                      </a:cubicBezTo>
                    </a:path>
                  </a:pathLst>
                </a:cu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2300722" y="2684136"/>
                  <a:ext cx="463553" cy="3332458"/>
                </a:xfrm>
                <a:custGeom>
                  <a:avLst/>
                  <a:gdLst>
                    <a:gd name="connsiteX0" fmla="*/ 0 w 464457"/>
                    <a:gd name="connsiteY0" fmla="*/ 3091543 h 3362476"/>
                    <a:gd name="connsiteX1" fmla="*/ 145142 w 464457"/>
                    <a:gd name="connsiteY1" fmla="*/ 2946400 h 3362476"/>
                    <a:gd name="connsiteX2" fmla="*/ 261257 w 464457"/>
                    <a:gd name="connsiteY2" fmla="*/ 595086 h 3362476"/>
                    <a:gd name="connsiteX3" fmla="*/ 464457 w 464457"/>
                    <a:gd name="connsiteY3" fmla="*/ 0 h 336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457" h="3362476">
                      <a:moveTo>
                        <a:pt x="0" y="3091543"/>
                      </a:moveTo>
                      <a:cubicBezTo>
                        <a:pt x="50799" y="3227009"/>
                        <a:pt x="101599" y="3362476"/>
                        <a:pt x="145142" y="2946400"/>
                      </a:cubicBezTo>
                      <a:cubicBezTo>
                        <a:pt x="188685" y="2530324"/>
                        <a:pt x="208038" y="1086153"/>
                        <a:pt x="261257" y="595086"/>
                      </a:cubicBezTo>
                      <a:cubicBezTo>
                        <a:pt x="314476" y="104019"/>
                        <a:pt x="389466" y="52009"/>
                        <a:pt x="464457" y="0"/>
                      </a:cubicBezTo>
                    </a:path>
                  </a:pathLst>
                </a:cu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5" name="Группа 223"/>
              <p:cNvGrpSpPr>
                <a:grpSpLocks/>
              </p:cNvGrpSpPr>
              <p:nvPr/>
            </p:nvGrpSpPr>
            <p:grpSpPr bwMode="auto">
              <a:xfrm>
                <a:off x="3672334" y="4386722"/>
                <a:ext cx="907126" cy="720852"/>
                <a:chOff x="1857829" y="2656114"/>
                <a:chExt cx="907126" cy="3364058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>
                  <a:off x="1862134" y="2661137"/>
                  <a:ext cx="460378" cy="3354823"/>
                </a:xfrm>
                <a:custGeom>
                  <a:avLst/>
                  <a:gdLst>
                    <a:gd name="connsiteX0" fmla="*/ 0 w 464457"/>
                    <a:gd name="connsiteY0" fmla="*/ 3091543 h 3362476"/>
                    <a:gd name="connsiteX1" fmla="*/ 145142 w 464457"/>
                    <a:gd name="connsiteY1" fmla="*/ 2946400 h 3362476"/>
                    <a:gd name="connsiteX2" fmla="*/ 261257 w 464457"/>
                    <a:gd name="connsiteY2" fmla="*/ 595086 h 3362476"/>
                    <a:gd name="connsiteX3" fmla="*/ 464457 w 464457"/>
                    <a:gd name="connsiteY3" fmla="*/ 0 h 336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457" h="3362476">
                      <a:moveTo>
                        <a:pt x="0" y="3091543"/>
                      </a:moveTo>
                      <a:cubicBezTo>
                        <a:pt x="50799" y="3227009"/>
                        <a:pt x="101599" y="3362476"/>
                        <a:pt x="145142" y="2946400"/>
                      </a:cubicBezTo>
                      <a:cubicBezTo>
                        <a:pt x="188685" y="2530324"/>
                        <a:pt x="208038" y="1086153"/>
                        <a:pt x="261257" y="595086"/>
                      </a:cubicBezTo>
                      <a:cubicBezTo>
                        <a:pt x="314476" y="104019"/>
                        <a:pt x="389466" y="52009"/>
                        <a:pt x="464457" y="0"/>
                      </a:cubicBezTo>
                    </a:path>
                  </a:pathLst>
                </a:cu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2305050" y="2661137"/>
                  <a:ext cx="460378" cy="3354823"/>
                </a:xfrm>
                <a:custGeom>
                  <a:avLst/>
                  <a:gdLst>
                    <a:gd name="connsiteX0" fmla="*/ 0 w 464457"/>
                    <a:gd name="connsiteY0" fmla="*/ 3091543 h 3362476"/>
                    <a:gd name="connsiteX1" fmla="*/ 145142 w 464457"/>
                    <a:gd name="connsiteY1" fmla="*/ 2946400 h 3362476"/>
                    <a:gd name="connsiteX2" fmla="*/ 261257 w 464457"/>
                    <a:gd name="connsiteY2" fmla="*/ 595086 h 3362476"/>
                    <a:gd name="connsiteX3" fmla="*/ 464457 w 464457"/>
                    <a:gd name="connsiteY3" fmla="*/ 0 h 336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457" h="3362476">
                      <a:moveTo>
                        <a:pt x="0" y="3091543"/>
                      </a:moveTo>
                      <a:cubicBezTo>
                        <a:pt x="50799" y="3227009"/>
                        <a:pt x="101599" y="3362476"/>
                        <a:pt x="145142" y="2946400"/>
                      </a:cubicBezTo>
                      <a:cubicBezTo>
                        <a:pt x="188685" y="2530324"/>
                        <a:pt x="208038" y="1086153"/>
                        <a:pt x="261257" y="595086"/>
                      </a:cubicBezTo>
                      <a:cubicBezTo>
                        <a:pt x="314476" y="104019"/>
                        <a:pt x="389466" y="52009"/>
                        <a:pt x="464457" y="0"/>
                      </a:cubicBezTo>
                    </a:path>
                  </a:pathLst>
                </a:cu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cxnSp>
          <p:nvCxnSpPr>
            <p:cNvPr id="10" name="Прямая со стрелкой 9"/>
            <p:cNvCxnSpPr/>
            <p:nvPr/>
          </p:nvCxnSpPr>
          <p:spPr>
            <a:xfrm>
              <a:off x="-1785982" y="5214503"/>
              <a:ext cx="70009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657731" y="5272016"/>
            <a:ext cx="700087" cy="575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08" name="Формула" r:id="rId7" imgW="342720" imgH="203040" progId="Equation.3">
                    <p:embed/>
                  </p:oleObj>
                </mc:Choice>
                <mc:Fallback>
                  <p:oleObj name="Формула" r:id="rId7" imgW="342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731" y="5272016"/>
                          <a:ext cx="700087" cy="575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1312842" y="5307956"/>
            <a:ext cx="258762" cy="524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09" name="Формула" r:id="rId9" imgW="126720" imgH="177480" progId="Equation.3">
                    <p:embed/>
                  </p:oleObj>
                </mc:Choice>
                <mc:Fallback>
                  <p:oleObj name="Формула" r:id="rId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842" y="5307956"/>
                          <a:ext cx="258762" cy="524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853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1519" y="214313"/>
            <a:ext cx="8640961" cy="6357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Положение главных максимумов зависит от длины вол-</a:t>
            </a:r>
            <a:r>
              <a:rPr lang="ru-RU" sz="2800" dirty="0" err="1" smtClean="0"/>
              <a:t>ны</a:t>
            </a:r>
            <a:r>
              <a:rPr lang="ru-RU" sz="2800" dirty="0" smtClean="0"/>
              <a:t>     . При пропускании через решетку белого света все максимумы, кроме центрального, разложатся в спектр (фиолетовая область которого обращена к цен-тру дифракционной картины, красная наружу). Это свойство дифракционной решетки может быть </a:t>
            </a:r>
            <a:r>
              <a:rPr lang="ru-RU" sz="2800" dirty="0" smtClean="0"/>
              <a:t>использовано </a:t>
            </a:r>
            <a:r>
              <a:rPr lang="ru-RU" sz="2800" dirty="0" smtClean="0"/>
              <a:t>для исследования спектрального состава света (определения длин волн и интенсивностей всех монохроматических компонентов). То есть дифракционная решетка может быть использована как спектральный прибор.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71563" y="785813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Формула" r:id="rId3" imgW="139680" imgH="177480" progId="Equation.3">
                  <p:embed/>
                </p:oleObj>
              </mc:Choice>
              <mc:Fallback>
                <p:oleObj name="Формула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785813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74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2511425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РАССЕЯНИЕ СВЕТА.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ДИФРАКЦИЯ НА ПРОСТРАНСТВЕННОЙ РЕШЕТКЕ</a:t>
            </a:r>
          </a:p>
        </p:txBody>
      </p:sp>
    </p:spTree>
    <p:extLst>
      <p:ext uri="{BB962C8B-B14F-4D97-AF65-F5344CB8AC3E}">
        <p14:creationId xmlns:p14="http://schemas.microsoft.com/office/powerpoint/2010/main" val="170486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ru-RU" sz="3200" b="1" u="sng" smtClean="0">
                <a:solidFill>
                  <a:srgbClr val="C00000"/>
                </a:solidFill>
              </a:rPr>
              <a:t>РАССЕЯНИЕ СВЕТА В МУТНОЙ СРЕДЕ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1436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Дифракция света может происходить в </a:t>
            </a:r>
            <a:r>
              <a:rPr lang="ru-RU" sz="2800" dirty="0" smtClean="0">
                <a:solidFill>
                  <a:srgbClr val="FF0000"/>
                </a:solidFill>
              </a:rPr>
              <a:t>мутных средах </a:t>
            </a:r>
            <a:r>
              <a:rPr lang="ru-RU" sz="2800" dirty="0" smtClean="0"/>
              <a:t>– средах с ярко выраженными оптическими </a:t>
            </a:r>
            <a:r>
              <a:rPr lang="ru-RU" sz="2800" dirty="0" err="1" smtClean="0"/>
              <a:t>неоднород-ностями</a:t>
            </a:r>
            <a:r>
              <a:rPr lang="ru-RU" sz="2800" dirty="0" smtClean="0"/>
              <a:t> (аэрозолями (дымами, туманами, облаками), эмульсиями и т. д.), то есть средами, в которых </a:t>
            </a:r>
            <a:r>
              <a:rPr lang="ru-RU" sz="2800" dirty="0" err="1" smtClean="0"/>
              <a:t>взвеше</a:t>
            </a:r>
            <a:r>
              <a:rPr lang="ru-RU" sz="2800" dirty="0" smtClean="0"/>
              <a:t>-но множество очень мелких частиц инородных веществ. Свет, проходя через мутную среду, </a:t>
            </a:r>
            <a:r>
              <a:rPr lang="ru-RU" sz="2800" dirty="0" err="1" smtClean="0"/>
              <a:t>дифрагирует</a:t>
            </a:r>
            <a:r>
              <a:rPr lang="ru-RU" sz="2800" dirty="0" smtClean="0"/>
              <a:t> от беспорядочно расположенных </a:t>
            </a:r>
            <a:r>
              <a:rPr lang="ru-RU" sz="2800" dirty="0" err="1" smtClean="0"/>
              <a:t>микронеоднородностей</a:t>
            </a:r>
            <a:r>
              <a:rPr lang="ru-RU" sz="2800" dirty="0" smtClean="0"/>
              <a:t>, давая равномерное распределение интенсивностей по всем направлениям, не создавая какой-либо определенной дифракционной картины. Происходит рассеяние света в мутной среде.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Пример: пучок солнечных лучей, проходя через запылён-</a:t>
            </a:r>
            <a:r>
              <a:rPr lang="ru-RU" sz="2800" dirty="0" err="1" smtClean="0"/>
              <a:t>ный</a:t>
            </a:r>
            <a:r>
              <a:rPr lang="ru-RU" sz="2800" dirty="0" smtClean="0"/>
              <a:t> воздух, рассеивается на пылинках и становится видимым.</a:t>
            </a:r>
          </a:p>
        </p:txBody>
      </p:sp>
    </p:spTree>
    <p:extLst>
      <p:ext uri="{BB962C8B-B14F-4D97-AF65-F5344CB8AC3E}">
        <p14:creationId xmlns:p14="http://schemas.microsoft.com/office/powerpoint/2010/main" val="289334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ru-RU" sz="3200" b="1" u="sng" smtClean="0">
                <a:solidFill>
                  <a:srgbClr val="C00000"/>
                </a:solidFill>
              </a:rPr>
              <a:t>МОЛЕКУЛЯРНОЕ РАССЕЯНИЕ СВЕТА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71438" y="571500"/>
            <a:ext cx="8929687" cy="60721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Слабое рассеяние света наблюдается так же и в чистых средах, не содержащих посторонних частиц. Это </a:t>
            </a:r>
            <a:r>
              <a:rPr lang="ru-RU" sz="2800" dirty="0" err="1" smtClean="0"/>
              <a:t>объя-сняется</a:t>
            </a:r>
            <a:r>
              <a:rPr lang="ru-RU" sz="2800" dirty="0" smtClean="0"/>
              <a:t> тем, что в средах происходит нарушение их оптической однородности, при котором показатель преломления среды не постоянен, а меняется от точки к точке, а так же от  флуктуаций плотности возникающих в процессе хаотического теплового движения молекул среды. Рассеяние света в чистых средах обусловленное флуктуациями плотности, анизотропии или концентрации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молекулярным рассеянием</a:t>
            </a:r>
            <a:r>
              <a:rPr lang="ru-RU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Флуктуации плотности и интенсивность рассеяния света  возрастают с увеличением температуры.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Пример: голубой цвет неба (интенсивность </a:t>
            </a:r>
            <a:r>
              <a:rPr lang="ru-RU" sz="2800" dirty="0" err="1" smtClean="0"/>
              <a:t>рассеяного</a:t>
            </a:r>
            <a:r>
              <a:rPr lang="ru-RU" sz="2800" dirty="0" smtClean="0"/>
              <a:t> света пропорциональна четвертой степени длины вол-</a:t>
            </a:r>
          </a:p>
        </p:txBody>
      </p:sp>
    </p:spTree>
    <p:extLst>
      <p:ext uri="{BB962C8B-B14F-4D97-AF65-F5344CB8AC3E}">
        <p14:creationId xmlns:p14="http://schemas.microsoft.com/office/powerpoint/2010/main" val="46551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429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	ны (</a:t>
            </a:r>
            <a:r>
              <a:rPr lang="en-US" sz="2800" i="1" smtClean="0"/>
              <a:t>I</a:t>
            </a:r>
            <a:r>
              <a:rPr lang="en-US" sz="2800" i="1" smtClean="0">
                <a:ea typeface="Calibri" pitchFamily="34" charset="0"/>
                <a:cs typeface="Calibri" pitchFamily="34" charset="0"/>
              </a:rPr>
              <a:t>~</a:t>
            </a:r>
            <a:r>
              <a:rPr lang="el-GR" sz="2800" i="1" smtClean="0">
                <a:ea typeface="Calibri" pitchFamily="34" charset="0"/>
                <a:cs typeface="Calibri" pitchFamily="34" charset="0"/>
              </a:rPr>
              <a:t>λ¯⁴</a:t>
            </a:r>
            <a:r>
              <a:rPr lang="en-US" sz="2800" smtClean="0">
                <a:ea typeface="Calibri" pitchFamily="34" charset="0"/>
                <a:cs typeface="Calibri" pitchFamily="34" charset="0"/>
              </a:rPr>
              <a:t>) </a:t>
            </a:r>
            <a:r>
              <a:rPr lang="ru-RU" sz="2800" smtClean="0">
                <a:ea typeface="Calibri" pitchFamily="34" charset="0"/>
                <a:cs typeface="Calibri" pitchFamily="34" charset="0"/>
              </a:rPr>
              <a:t>и голубые лучи рассеиваются лучше чем желтые и красные. Этим же можно объяснить крас-ный цвет зари (свет прошедший через значительную толщу атмосферы оказывается обогащенным более длинноволновой частью спектра, а коротковолновая сине-фиолетовая полностью рассеивается).</a:t>
            </a:r>
            <a:endParaRPr lang="ru-RU" sz="280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390650" y="1824038"/>
          <a:ext cx="2524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Формула" r:id="rId3" imgW="126720" imgH="164880" progId="Equation.3">
                  <p:embed/>
                </p:oleObj>
              </mc:Choice>
              <mc:Fallback>
                <p:oleObj name="Формула" r:id="rId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824038"/>
                        <a:ext cx="2524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1230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95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47800"/>
            <a:ext cx="4032448" cy="4800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Дифракция Фраунгофера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sz="2800" dirty="0" smtClean="0"/>
              <a:t> дифракция в параллельных луча (плоские волны), источник и точка наблюдения бесконечно удалены от препятствия.</a:t>
            </a:r>
            <a:endParaRPr lang="ru-RU" sz="2800" dirty="0"/>
          </a:p>
        </p:txBody>
      </p:sp>
      <p:grpSp>
        <p:nvGrpSpPr>
          <p:cNvPr id="63" name="Группа 3"/>
          <p:cNvGrpSpPr>
            <a:grpSpLocks/>
          </p:cNvGrpSpPr>
          <p:nvPr/>
        </p:nvGrpSpPr>
        <p:grpSpPr bwMode="auto">
          <a:xfrm>
            <a:off x="5286375" y="1000125"/>
            <a:ext cx="3643313" cy="5238750"/>
            <a:chOff x="0" y="1285860"/>
            <a:chExt cx="5103298" cy="5238765"/>
          </a:xfrm>
        </p:grpSpPr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2844800" y="2214563"/>
            <a:ext cx="33813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57" name="Формула" r:id="rId3" imgW="164880" imgH="164880" progId="Equation.3">
                    <p:embed/>
                  </p:oleObj>
                </mc:Choice>
                <mc:Fallback>
                  <p:oleObj name="Формула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0" y="2214563"/>
                          <a:ext cx="33813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0"/>
            <p:cNvGraphicFramePr>
              <a:graphicFrameLocks noChangeAspect="1"/>
            </p:cNvGraphicFramePr>
            <p:nvPr/>
          </p:nvGraphicFramePr>
          <p:xfrm>
            <a:off x="2786050" y="5715016"/>
            <a:ext cx="339180" cy="738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58" name="Формула" r:id="rId5" imgW="164880" imgH="393480" progId="Equation.3">
                    <p:embed/>
                  </p:oleObj>
                </mc:Choice>
                <mc:Fallback>
                  <p:oleObj name="Формула" r:id="rId5" imgW="164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50" y="5715016"/>
                          <a:ext cx="339180" cy="738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3"/>
            <p:cNvGraphicFramePr>
              <a:graphicFrameLocks noChangeAspect="1"/>
            </p:cNvGraphicFramePr>
            <p:nvPr/>
          </p:nvGraphicFramePr>
          <p:xfrm>
            <a:off x="1571604" y="2285992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59" name="Формула" r:id="rId7" imgW="139680" imgH="164880" progId="Equation.3">
                    <p:embed/>
                  </p:oleObj>
                </mc:Choice>
                <mc:Fallback>
                  <p:oleObj name="Формула" r:id="rId7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2285992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Группа 104"/>
            <p:cNvGrpSpPr>
              <a:grpSpLocks/>
            </p:cNvGrpSpPr>
            <p:nvPr/>
          </p:nvGrpSpPr>
          <p:grpSpPr bwMode="auto">
            <a:xfrm>
              <a:off x="0" y="1285860"/>
              <a:ext cx="4857784" cy="4430744"/>
              <a:chOff x="357158" y="357166"/>
              <a:chExt cx="4857784" cy="4430744"/>
            </a:xfrm>
          </p:grpSpPr>
          <p:cxnSp>
            <p:nvCxnSpPr>
              <p:cNvPr id="88" name="Прямая со стрелкой 87"/>
              <p:cNvCxnSpPr/>
              <p:nvPr/>
            </p:nvCxnSpPr>
            <p:spPr bwMode="auto">
              <a:xfrm rot="10800000">
                <a:off x="2213914" y="857230"/>
                <a:ext cx="1145184" cy="1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9" name="Object 49"/>
              <p:cNvGraphicFramePr>
                <a:graphicFrameLocks noChangeAspect="1"/>
              </p:cNvGraphicFramePr>
              <p:nvPr/>
            </p:nvGraphicFramePr>
            <p:xfrm>
              <a:off x="1857324" y="500042"/>
              <a:ext cx="344266" cy="298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160" name="Формула" r:id="rId9" imgW="203040" imgH="164880" progId="Equation.3">
                      <p:embed/>
                    </p:oleObj>
                  </mc:Choice>
                  <mc:Fallback>
                    <p:oleObj name="Формула" r:id="rId9" imgW="20304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7324" y="500042"/>
                            <a:ext cx="344266" cy="2984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0" name="Группа 94"/>
              <p:cNvGrpSpPr>
                <a:grpSpLocks/>
              </p:cNvGrpSpPr>
              <p:nvPr/>
            </p:nvGrpSpPr>
            <p:grpSpPr bwMode="auto">
              <a:xfrm>
                <a:off x="357158" y="357166"/>
                <a:ext cx="4857784" cy="4430744"/>
                <a:chOff x="-714380" y="285728"/>
                <a:chExt cx="4857784" cy="4430744"/>
              </a:xfrm>
            </p:grpSpPr>
            <p:cxnSp>
              <p:nvCxnSpPr>
                <p:cNvPr id="97" name="Прямая со стрелкой 9"/>
                <p:cNvCxnSpPr/>
                <p:nvPr/>
              </p:nvCxnSpPr>
              <p:spPr bwMode="auto">
                <a:xfrm rot="5400000">
                  <a:off x="963820" y="535442"/>
                  <a:ext cx="501651" cy="2223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Группа 45"/>
                <p:cNvGrpSpPr>
                  <a:grpSpLocks/>
                </p:cNvGrpSpPr>
                <p:nvPr/>
              </p:nvGrpSpPr>
              <p:grpSpPr bwMode="auto">
                <a:xfrm>
                  <a:off x="357126" y="785794"/>
                  <a:ext cx="2714676" cy="1588"/>
                  <a:chOff x="571440" y="785794"/>
                  <a:chExt cx="2714676" cy="1588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571738" y="785792"/>
                    <a:ext cx="784952" cy="1587"/>
                  </a:xfrm>
                  <a:prstGeom prst="line">
                    <a:avLst/>
                  </a:prstGeom>
                  <a:ln w="508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>
                    <a:off x="2501874" y="785792"/>
                    <a:ext cx="784952" cy="1587"/>
                  </a:xfrm>
                  <a:prstGeom prst="line">
                    <a:avLst/>
                  </a:prstGeom>
                  <a:ln w="508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 rot="5400000">
                  <a:off x="-356726" y="2642061"/>
                  <a:ext cx="4143387" cy="22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-585" y="3286112"/>
                  <a:ext cx="3573420" cy="1588"/>
                </a:xfrm>
                <a:prstGeom prst="line">
                  <a:avLst/>
                </a:prstGeom>
                <a:ln w="50800" cmpd="thickThin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 стрелкой 100"/>
                <p:cNvCxnSpPr/>
                <p:nvPr/>
              </p:nvCxnSpPr>
              <p:spPr>
                <a:xfrm>
                  <a:off x="215110" y="1785920"/>
                  <a:ext cx="2999717" cy="1587"/>
                </a:xfrm>
                <a:prstGeom prst="straightConnector1">
                  <a:avLst/>
                </a:prstGeom>
                <a:ln w="38100">
                  <a:headEnd type="triangle" w="lg" len="sm"/>
                  <a:tailEnd type="triangl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 стрелкой 9"/>
                <p:cNvCxnSpPr/>
                <p:nvPr/>
              </p:nvCxnSpPr>
              <p:spPr bwMode="auto">
                <a:xfrm rot="5400000">
                  <a:off x="1321828" y="535442"/>
                  <a:ext cx="501651" cy="2224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 стрелкой 9"/>
                <p:cNvCxnSpPr/>
                <p:nvPr/>
              </p:nvCxnSpPr>
              <p:spPr bwMode="auto">
                <a:xfrm rot="5400000">
                  <a:off x="1963354" y="536554"/>
                  <a:ext cx="501651" cy="0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 стрелкой 9"/>
                <p:cNvCxnSpPr/>
                <p:nvPr/>
              </p:nvCxnSpPr>
              <p:spPr bwMode="auto">
                <a:xfrm rot="5400000">
                  <a:off x="464559" y="1034723"/>
                  <a:ext cx="928691" cy="573704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 стрелкой 9"/>
                <p:cNvCxnSpPr/>
                <p:nvPr/>
              </p:nvCxnSpPr>
              <p:spPr bwMode="auto">
                <a:xfrm rot="5400000">
                  <a:off x="809227" y="1034723"/>
                  <a:ext cx="928691" cy="573704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 стрелкой 9"/>
                <p:cNvCxnSpPr/>
                <p:nvPr/>
              </p:nvCxnSpPr>
              <p:spPr bwMode="auto">
                <a:xfrm rot="5400000">
                  <a:off x="1464094" y="1035834"/>
                  <a:ext cx="928691" cy="571481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 стрелкой 9"/>
                <p:cNvCxnSpPr/>
                <p:nvPr/>
              </p:nvCxnSpPr>
              <p:spPr bwMode="auto">
                <a:xfrm rot="16200000" flipH="1">
                  <a:off x="322515" y="2250276"/>
                  <a:ext cx="1357317" cy="571480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 стрелкой 9"/>
                <p:cNvCxnSpPr/>
                <p:nvPr/>
              </p:nvCxnSpPr>
              <p:spPr bwMode="auto">
                <a:xfrm rot="16200000" flipH="1">
                  <a:off x="394503" y="2393702"/>
                  <a:ext cx="1500191" cy="284628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 стрелкой 9"/>
                <p:cNvCxnSpPr/>
                <p:nvPr/>
              </p:nvCxnSpPr>
              <p:spPr bwMode="auto">
                <a:xfrm rot="5400000">
                  <a:off x="714710" y="2358124"/>
                  <a:ext cx="1500191" cy="355785"/>
                </a:xfrm>
                <a:prstGeom prst="straightConnector1">
                  <a:avLst/>
                </a:prstGeom>
                <a:ln w="38100">
                  <a:solidFill>
                    <a:srgbClr val="F1230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-714380" y="4714866"/>
                  <a:ext cx="485869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Группа 84"/>
                <p:cNvGrpSpPr>
                  <a:grpSpLocks/>
                </p:cNvGrpSpPr>
                <p:nvPr/>
              </p:nvGrpSpPr>
              <p:grpSpPr bwMode="auto">
                <a:xfrm>
                  <a:off x="1214414" y="3800704"/>
                  <a:ext cx="990371" cy="866841"/>
                  <a:chOff x="3846286" y="4987254"/>
                  <a:chExt cx="990371" cy="866841"/>
                </a:xfrm>
              </p:grpSpPr>
              <p:sp>
                <p:nvSpPr>
                  <p:cNvPr id="118" name="Полилиния 117"/>
                  <p:cNvSpPr/>
                  <p:nvPr/>
                </p:nvSpPr>
                <p:spPr>
                  <a:xfrm>
                    <a:off x="3852075" y="4993363"/>
                    <a:ext cx="489205" cy="860428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 flipH="1">
                    <a:off x="4343505" y="4987013"/>
                    <a:ext cx="493652" cy="860428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2" name="Группа 85"/>
                <p:cNvGrpSpPr>
                  <a:grpSpLocks/>
                </p:cNvGrpSpPr>
                <p:nvPr/>
              </p:nvGrpSpPr>
              <p:grpSpPr bwMode="auto">
                <a:xfrm>
                  <a:off x="2143108" y="4359622"/>
                  <a:ext cx="990371" cy="305997"/>
                  <a:chOff x="3846286" y="5020991"/>
                  <a:chExt cx="990371" cy="898128"/>
                </a:xfrm>
              </p:grpSpPr>
              <p:sp>
                <p:nvSpPr>
                  <p:cNvPr id="116" name="Полилиния 115"/>
                  <p:cNvSpPr/>
                  <p:nvPr/>
                </p:nvSpPr>
                <p:spPr>
                  <a:xfrm>
                    <a:off x="3846201" y="5019943"/>
                    <a:ext cx="493652" cy="862003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17" name="Полилиния 116"/>
                  <p:cNvSpPr/>
                  <p:nvPr/>
                </p:nvSpPr>
                <p:spPr>
                  <a:xfrm flipH="1">
                    <a:off x="4344300" y="5057219"/>
                    <a:ext cx="498100" cy="862003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3" name="Группа 91"/>
                <p:cNvGrpSpPr>
                  <a:grpSpLocks/>
                </p:cNvGrpSpPr>
                <p:nvPr/>
              </p:nvGrpSpPr>
              <p:grpSpPr bwMode="auto">
                <a:xfrm>
                  <a:off x="285720" y="4359622"/>
                  <a:ext cx="990371" cy="305995"/>
                  <a:chOff x="3846286" y="4935799"/>
                  <a:chExt cx="990371" cy="898123"/>
                </a:xfrm>
              </p:grpSpPr>
              <p:sp>
                <p:nvSpPr>
                  <p:cNvPr id="114" name="Полилиния 113"/>
                  <p:cNvSpPr/>
                  <p:nvPr/>
                </p:nvSpPr>
                <p:spPr>
                  <a:xfrm>
                    <a:off x="3846832" y="4934751"/>
                    <a:ext cx="493652" cy="862004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15" name="Полилиния 114"/>
                  <p:cNvSpPr/>
                  <p:nvPr/>
                </p:nvSpPr>
                <p:spPr>
                  <a:xfrm flipH="1">
                    <a:off x="4342709" y="4972027"/>
                    <a:ext cx="493652" cy="862004"/>
                  </a:xfrm>
                  <a:custGeom>
                    <a:avLst/>
                    <a:gdLst>
                      <a:gd name="connsiteX0" fmla="*/ 0 w 493485"/>
                      <a:gd name="connsiteY0" fmla="*/ 856343 h 861181"/>
                      <a:gd name="connsiteX1" fmla="*/ 159657 w 493485"/>
                      <a:gd name="connsiteY1" fmla="*/ 827314 h 861181"/>
                      <a:gd name="connsiteX2" fmla="*/ 246743 w 493485"/>
                      <a:gd name="connsiteY2" fmla="*/ 653143 h 861181"/>
                      <a:gd name="connsiteX3" fmla="*/ 275771 w 493485"/>
                      <a:gd name="connsiteY3" fmla="*/ 290286 h 861181"/>
                      <a:gd name="connsiteX4" fmla="*/ 362857 w 493485"/>
                      <a:gd name="connsiteY4" fmla="*/ 72571 h 861181"/>
                      <a:gd name="connsiteX5" fmla="*/ 493485 w 493485"/>
                      <a:gd name="connsiteY5" fmla="*/ 0 h 86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3485" h="861181">
                        <a:moveTo>
                          <a:pt x="0" y="856343"/>
                        </a:moveTo>
                        <a:cubicBezTo>
                          <a:pt x="59266" y="858762"/>
                          <a:pt x="118533" y="861181"/>
                          <a:pt x="159657" y="827314"/>
                        </a:cubicBezTo>
                        <a:cubicBezTo>
                          <a:pt x="200781" y="793447"/>
                          <a:pt x="227391" y="742648"/>
                          <a:pt x="246743" y="653143"/>
                        </a:cubicBezTo>
                        <a:cubicBezTo>
                          <a:pt x="266095" y="563638"/>
                          <a:pt x="256419" y="387048"/>
                          <a:pt x="275771" y="290286"/>
                        </a:cubicBezTo>
                        <a:cubicBezTo>
                          <a:pt x="295123" y="193524"/>
                          <a:pt x="326571" y="120952"/>
                          <a:pt x="362857" y="72571"/>
                        </a:cubicBezTo>
                        <a:cubicBezTo>
                          <a:pt x="399143" y="24190"/>
                          <a:pt x="446314" y="12095"/>
                          <a:pt x="493485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91" name="Группа 95"/>
              <p:cNvGrpSpPr>
                <a:grpSpLocks/>
              </p:cNvGrpSpPr>
              <p:nvPr/>
            </p:nvGrpSpPr>
            <p:grpSpPr bwMode="auto">
              <a:xfrm>
                <a:off x="428596" y="4544112"/>
                <a:ext cx="990371" cy="180357"/>
                <a:chOff x="3846286" y="4839502"/>
                <a:chExt cx="990371" cy="861433"/>
              </a:xfrm>
            </p:grpSpPr>
            <p:sp>
              <p:nvSpPr>
                <p:cNvPr id="95" name="Полилиния 94"/>
                <p:cNvSpPr/>
                <p:nvPr/>
              </p:nvSpPr>
              <p:spPr>
                <a:xfrm>
                  <a:off x="3846004" y="4836178"/>
                  <a:ext cx="493652" cy="864390"/>
                </a:xfrm>
                <a:custGeom>
                  <a:avLst/>
                  <a:gdLst>
                    <a:gd name="connsiteX0" fmla="*/ 0 w 493485"/>
                    <a:gd name="connsiteY0" fmla="*/ 856343 h 861181"/>
                    <a:gd name="connsiteX1" fmla="*/ 159657 w 493485"/>
                    <a:gd name="connsiteY1" fmla="*/ 827314 h 861181"/>
                    <a:gd name="connsiteX2" fmla="*/ 246743 w 493485"/>
                    <a:gd name="connsiteY2" fmla="*/ 653143 h 861181"/>
                    <a:gd name="connsiteX3" fmla="*/ 275771 w 493485"/>
                    <a:gd name="connsiteY3" fmla="*/ 290286 h 861181"/>
                    <a:gd name="connsiteX4" fmla="*/ 362857 w 493485"/>
                    <a:gd name="connsiteY4" fmla="*/ 72571 h 861181"/>
                    <a:gd name="connsiteX5" fmla="*/ 493485 w 493485"/>
                    <a:gd name="connsiteY5" fmla="*/ 0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85" h="861181">
                      <a:moveTo>
                        <a:pt x="0" y="856343"/>
                      </a:moveTo>
                      <a:cubicBezTo>
                        <a:pt x="59266" y="858762"/>
                        <a:pt x="118533" y="861181"/>
                        <a:pt x="159657" y="827314"/>
                      </a:cubicBezTo>
                      <a:cubicBezTo>
                        <a:pt x="200781" y="793447"/>
                        <a:pt x="227391" y="742648"/>
                        <a:pt x="246743" y="653143"/>
                      </a:cubicBezTo>
                      <a:cubicBezTo>
                        <a:pt x="266095" y="563638"/>
                        <a:pt x="256419" y="387048"/>
                        <a:pt x="275771" y="290286"/>
                      </a:cubicBezTo>
                      <a:cubicBezTo>
                        <a:pt x="295123" y="193524"/>
                        <a:pt x="326571" y="120952"/>
                        <a:pt x="362857" y="72571"/>
                      </a:cubicBezTo>
                      <a:cubicBezTo>
                        <a:pt x="399143" y="24190"/>
                        <a:pt x="446314" y="12095"/>
                        <a:pt x="493485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6" name="Полилиния 95"/>
                <p:cNvSpPr/>
                <p:nvPr/>
              </p:nvSpPr>
              <p:spPr>
                <a:xfrm flipH="1">
                  <a:off x="4344104" y="4836178"/>
                  <a:ext cx="493652" cy="864390"/>
                </a:xfrm>
                <a:custGeom>
                  <a:avLst/>
                  <a:gdLst>
                    <a:gd name="connsiteX0" fmla="*/ 0 w 493485"/>
                    <a:gd name="connsiteY0" fmla="*/ 856343 h 861181"/>
                    <a:gd name="connsiteX1" fmla="*/ 159657 w 493485"/>
                    <a:gd name="connsiteY1" fmla="*/ 827314 h 861181"/>
                    <a:gd name="connsiteX2" fmla="*/ 246743 w 493485"/>
                    <a:gd name="connsiteY2" fmla="*/ 653143 h 861181"/>
                    <a:gd name="connsiteX3" fmla="*/ 275771 w 493485"/>
                    <a:gd name="connsiteY3" fmla="*/ 290286 h 861181"/>
                    <a:gd name="connsiteX4" fmla="*/ 362857 w 493485"/>
                    <a:gd name="connsiteY4" fmla="*/ 72571 h 861181"/>
                    <a:gd name="connsiteX5" fmla="*/ 493485 w 493485"/>
                    <a:gd name="connsiteY5" fmla="*/ 0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85" h="861181">
                      <a:moveTo>
                        <a:pt x="0" y="856343"/>
                      </a:moveTo>
                      <a:cubicBezTo>
                        <a:pt x="59266" y="858762"/>
                        <a:pt x="118533" y="861181"/>
                        <a:pt x="159657" y="827314"/>
                      </a:cubicBezTo>
                      <a:cubicBezTo>
                        <a:pt x="200781" y="793447"/>
                        <a:pt x="227391" y="742648"/>
                        <a:pt x="246743" y="653143"/>
                      </a:cubicBezTo>
                      <a:cubicBezTo>
                        <a:pt x="266095" y="563638"/>
                        <a:pt x="256419" y="387048"/>
                        <a:pt x="275771" y="290286"/>
                      </a:cubicBezTo>
                      <a:cubicBezTo>
                        <a:pt x="295123" y="193524"/>
                        <a:pt x="326571" y="120952"/>
                        <a:pt x="362857" y="72571"/>
                      </a:cubicBezTo>
                      <a:cubicBezTo>
                        <a:pt x="399143" y="24190"/>
                        <a:pt x="446314" y="12095"/>
                        <a:pt x="493485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92" name="Группа 98"/>
              <p:cNvGrpSpPr>
                <a:grpSpLocks/>
              </p:cNvGrpSpPr>
              <p:nvPr/>
            </p:nvGrpSpPr>
            <p:grpSpPr bwMode="auto">
              <a:xfrm>
                <a:off x="4200296" y="4558626"/>
                <a:ext cx="990371" cy="181490"/>
                <a:chOff x="3846286" y="5180704"/>
                <a:chExt cx="990371" cy="866845"/>
              </a:xfrm>
            </p:grpSpPr>
            <p:sp>
              <p:nvSpPr>
                <p:cNvPr id="93" name="Полилиния 92"/>
                <p:cNvSpPr/>
                <p:nvPr/>
              </p:nvSpPr>
              <p:spPr>
                <a:xfrm>
                  <a:off x="3852302" y="5191460"/>
                  <a:ext cx="493652" cy="856810"/>
                </a:xfrm>
                <a:custGeom>
                  <a:avLst/>
                  <a:gdLst>
                    <a:gd name="connsiteX0" fmla="*/ 0 w 493485"/>
                    <a:gd name="connsiteY0" fmla="*/ 856343 h 861181"/>
                    <a:gd name="connsiteX1" fmla="*/ 159657 w 493485"/>
                    <a:gd name="connsiteY1" fmla="*/ 827314 h 861181"/>
                    <a:gd name="connsiteX2" fmla="*/ 246743 w 493485"/>
                    <a:gd name="connsiteY2" fmla="*/ 653143 h 861181"/>
                    <a:gd name="connsiteX3" fmla="*/ 275771 w 493485"/>
                    <a:gd name="connsiteY3" fmla="*/ 290286 h 861181"/>
                    <a:gd name="connsiteX4" fmla="*/ 362857 w 493485"/>
                    <a:gd name="connsiteY4" fmla="*/ 72571 h 861181"/>
                    <a:gd name="connsiteX5" fmla="*/ 493485 w 493485"/>
                    <a:gd name="connsiteY5" fmla="*/ 0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85" h="861181">
                      <a:moveTo>
                        <a:pt x="0" y="856343"/>
                      </a:moveTo>
                      <a:cubicBezTo>
                        <a:pt x="59266" y="858762"/>
                        <a:pt x="118533" y="861181"/>
                        <a:pt x="159657" y="827314"/>
                      </a:cubicBezTo>
                      <a:cubicBezTo>
                        <a:pt x="200781" y="793447"/>
                        <a:pt x="227391" y="742648"/>
                        <a:pt x="246743" y="653143"/>
                      </a:cubicBezTo>
                      <a:cubicBezTo>
                        <a:pt x="266095" y="563638"/>
                        <a:pt x="256419" y="387048"/>
                        <a:pt x="275771" y="290286"/>
                      </a:cubicBezTo>
                      <a:cubicBezTo>
                        <a:pt x="295123" y="193524"/>
                        <a:pt x="326571" y="120952"/>
                        <a:pt x="362857" y="72571"/>
                      </a:cubicBezTo>
                      <a:cubicBezTo>
                        <a:pt x="399143" y="24190"/>
                        <a:pt x="446314" y="12095"/>
                        <a:pt x="493485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 flipH="1">
                  <a:off x="4348177" y="5183880"/>
                  <a:ext cx="489205" cy="856805"/>
                </a:xfrm>
                <a:custGeom>
                  <a:avLst/>
                  <a:gdLst>
                    <a:gd name="connsiteX0" fmla="*/ 0 w 493485"/>
                    <a:gd name="connsiteY0" fmla="*/ 856343 h 861181"/>
                    <a:gd name="connsiteX1" fmla="*/ 159657 w 493485"/>
                    <a:gd name="connsiteY1" fmla="*/ 827314 h 861181"/>
                    <a:gd name="connsiteX2" fmla="*/ 246743 w 493485"/>
                    <a:gd name="connsiteY2" fmla="*/ 653143 h 861181"/>
                    <a:gd name="connsiteX3" fmla="*/ 275771 w 493485"/>
                    <a:gd name="connsiteY3" fmla="*/ 290286 h 861181"/>
                    <a:gd name="connsiteX4" fmla="*/ 362857 w 493485"/>
                    <a:gd name="connsiteY4" fmla="*/ 72571 h 861181"/>
                    <a:gd name="connsiteX5" fmla="*/ 493485 w 493485"/>
                    <a:gd name="connsiteY5" fmla="*/ 0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85" h="861181">
                      <a:moveTo>
                        <a:pt x="0" y="856343"/>
                      </a:moveTo>
                      <a:cubicBezTo>
                        <a:pt x="59266" y="858762"/>
                        <a:pt x="118533" y="861181"/>
                        <a:pt x="159657" y="827314"/>
                      </a:cubicBezTo>
                      <a:cubicBezTo>
                        <a:pt x="200781" y="793447"/>
                        <a:pt x="227391" y="742648"/>
                        <a:pt x="246743" y="653143"/>
                      </a:cubicBezTo>
                      <a:cubicBezTo>
                        <a:pt x="266095" y="563638"/>
                        <a:pt x="256419" y="387048"/>
                        <a:pt x="275771" y="290286"/>
                      </a:cubicBezTo>
                      <a:cubicBezTo>
                        <a:pt x="295123" y="193524"/>
                        <a:pt x="326571" y="120952"/>
                        <a:pt x="362857" y="72571"/>
                      </a:cubicBezTo>
                      <a:cubicBezTo>
                        <a:pt x="399143" y="24190"/>
                        <a:pt x="446314" y="12095"/>
                        <a:pt x="493485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aphicFrame>
          <p:nvGraphicFramePr>
            <p:cNvPr id="68" name="Object 6"/>
            <p:cNvGraphicFramePr>
              <a:graphicFrameLocks noChangeAspect="1"/>
            </p:cNvGraphicFramePr>
            <p:nvPr/>
          </p:nvGraphicFramePr>
          <p:xfrm>
            <a:off x="3357554" y="1357298"/>
            <a:ext cx="318996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1" name="Формула" r:id="rId11" imgW="177480" imgH="177480" progId="Equation.3">
                    <p:embed/>
                  </p:oleObj>
                </mc:Choice>
                <mc:Fallback>
                  <p:oleObj name="Формула" r:id="rId11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54" y="1357298"/>
                          <a:ext cx="318996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1927913" y="1857362"/>
              <a:ext cx="769386" cy="393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7"/>
            <p:cNvGraphicFramePr>
              <a:graphicFrameLocks noChangeAspect="1"/>
            </p:cNvGraphicFramePr>
            <p:nvPr/>
          </p:nvGraphicFramePr>
          <p:xfrm>
            <a:off x="1071538" y="2357430"/>
            <a:ext cx="3111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2" name="Формула" r:id="rId13" imgW="152280" imgH="177480" progId="Equation.3">
                    <p:embed/>
                  </p:oleObj>
                </mc:Choice>
                <mc:Fallback>
                  <p:oleObj name="Формула" r:id="rId1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38" y="2357430"/>
                          <a:ext cx="31115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8"/>
            <p:cNvGraphicFramePr>
              <a:graphicFrameLocks noChangeAspect="1"/>
            </p:cNvGraphicFramePr>
            <p:nvPr/>
          </p:nvGraphicFramePr>
          <p:xfrm>
            <a:off x="2000232" y="2428868"/>
            <a:ext cx="33813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3" name="Формула" r:id="rId15" imgW="164880" imgH="164880" progId="Equation.3">
                    <p:embed/>
                  </p:oleObj>
                </mc:Choice>
                <mc:Fallback>
                  <p:oleObj name="Формула" r:id="rId15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2428868"/>
                          <a:ext cx="33813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3"/>
            <p:cNvGraphicFramePr>
              <a:graphicFrameLocks noChangeAspect="1"/>
            </p:cNvGraphicFramePr>
            <p:nvPr/>
          </p:nvGraphicFramePr>
          <p:xfrm>
            <a:off x="1500166" y="3929066"/>
            <a:ext cx="3111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4" name="Формула" r:id="rId17" imgW="152280" imgH="164880" progId="Equation.3">
                    <p:embed/>
                  </p:oleObj>
                </mc:Choice>
                <mc:Fallback>
                  <p:oleObj name="Формула" r:id="rId1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929066"/>
                          <a:ext cx="3111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1607555" y="2107869"/>
              <a:ext cx="642940" cy="2223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Дуга 73"/>
            <p:cNvSpPr/>
            <p:nvPr/>
          </p:nvSpPr>
          <p:spPr>
            <a:xfrm>
              <a:off x="2072450" y="1714486"/>
              <a:ext cx="500324" cy="714377"/>
            </a:xfrm>
            <a:prstGeom prst="arc">
              <a:avLst>
                <a:gd name="adj1" fmla="val 17957424"/>
                <a:gd name="adj2" fmla="val 127523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5" name="Дуга 74"/>
            <p:cNvSpPr/>
            <p:nvPr/>
          </p:nvSpPr>
          <p:spPr>
            <a:xfrm>
              <a:off x="1714442" y="1785924"/>
              <a:ext cx="429165" cy="500063"/>
            </a:xfrm>
            <a:prstGeom prst="arc">
              <a:avLst>
                <a:gd name="adj1" fmla="val 5400000"/>
                <a:gd name="adj2" fmla="val 826026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76" name="Object 14"/>
            <p:cNvGraphicFramePr>
              <a:graphicFrameLocks noChangeAspect="1"/>
            </p:cNvGraphicFramePr>
            <p:nvPr/>
          </p:nvGraphicFramePr>
          <p:xfrm>
            <a:off x="2571736" y="1785926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5" name="Формула" r:id="rId19" imgW="139680" imgH="164880" progId="Equation.3">
                    <p:embed/>
                  </p:oleObj>
                </mc:Choice>
                <mc:Fallback>
                  <p:oleObj name="Формула" r:id="rId1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36" y="1785926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1"/>
            <p:cNvGraphicFramePr>
              <a:graphicFrameLocks noChangeAspect="1"/>
            </p:cNvGraphicFramePr>
            <p:nvPr/>
          </p:nvGraphicFramePr>
          <p:xfrm>
            <a:off x="2462213" y="3870325"/>
            <a:ext cx="3889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6" name="Формула" r:id="rId20" imgW="190440" imgH="228600" progId="Equation.3">
                    <p:embed/>
                  </p:oleObj>
                </mc:Choice>
                <mc:Fallback>
                  <p:oleObj name="Формула" r:id="rId2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213" y="3870325"/>
                          <a:ext cx="3889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2"/>
            <p:cNvGraphicFramePr>
              <a:graphicFrameLocks noChangeAspect="1"/>
            </p:cNvGraphicFramePr>
            <p:nvPr/>
          </p:nvGraphicFramePr>
          <p:xfrm>
            <a:off x="2285984" y="5715016"/>
            <a:ext cx="25876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7" name="Формула" r:id="rId22" imgW="126720" imgH="177480" progId="Equation.3">
                    <p:embed/>
                  </p:oleObj>
                </mc:Choice>
                <mc:Fallback>
                  <p:oleObj name="Формула" r:id="rId2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5715016"/>
                          <a:ext cx="25876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7"/>
            <p:cNvGraphicFramePr>
              <a:graphicFrameLocks noChangeAspect="1"/>
            </p:cNvGraphicFramePr>
            <p:nvPr/>
          </p:nvGraphicFramePr>
          <p:xfrm>
            <a:off x="4403211" y="5786454"/>
            <a:ext cx="7000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8" name="Формула" r:id="rId24" imgW="342720" imgH="203040" progId="Equation.3">
                    <p:embed/>
                  </p:oleObj>
                </mc:Choice>
                <mc:Fallback>
                  <p:oleObj name="Формула" r:id="rId24" imgW="342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3211" y="5786454"/>
                          <a:ext cx="7000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4"/>
            <p:cNvGraphicFramePr>
              <a:graphicFrameLocks noChangeAspect="1"/>
            </p:cNvGraphicFramePr>
            <p:nvPr/>
          </p:nvGraphicFramePr>
          <p:xfrm>
            <a:off x="1597025" y="5715016"/>
            <a:ext cx="574675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9" name="Формула" r:id="rId26" imgW="279360" imgH="393480" progId="Equation.3">
                    <p:embed/>
                  </p:oleObj>
                </mc:Choice>
                <mc:Fallback>
                  <p:oleObj name="Формула" r:id="rId26" imgW="279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7025" y="5715016"/>
                          <a:ext cx="574675" cy="738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5"/>
            <p:cNvGraphicFramePr>
              <a:graphicFrameLocks noChangeAspect="1"/>
            </p:cNvGraphicFramePr>
            <p:nvPr/>
          </p:nvGraphicFramePr>
          <p:xfrm>
            <a:off x="3636963" y="5786438"/>
            <a:ext cx="496887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0" name="Формула" r:id="rId28" imgW="241200" imgH="393480" progId="Equation.3">
                    <p:embed/>
                  </p:oleObj>
                </mc:Choice>
                <mc:Fallback>
                  <p:oleObj name="Формула" r:id="rId28" imgW="241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63" y="5786438"/>
                          <a:ext cx="496887" cy="738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6"/>
            <p:cNvGraphicFramePr>
              <a:graphicFrameLocks noChangeAspect="1"/>
            </p:cNvGraphicFramePr>
            <p:nvPr/>
          </p:nvGraphicFramePr>
          <p:xfrm>
            <a:off x="374741" y="5715016"/>
            <a:ext cx="731837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1" name="Формула" r:id="rId30" imgW="355320" imgH="393480" progId="Equation.3">
                    <p:embed/>
                  </p:oleObj>
                </mc:Choice>
                <mc:Fallback>
                  <p:oleObj name="Формула" r:id="rId30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41" y="5715016"/>
                          <a:ext cx="731837" cy="738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7"/>
            <p:cNvGraphicFramePr>
              <a:graphicFrameLocks noChangeAspect="1"/>
            </p:cNvGraphicFramePr>
            <p:nvPr/>
          </p:nvGraphicFramePr>
          <p:xfrm>
            <a:off x="2571736" y="4429132"/>
            <a:ext cx="182563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2" name="Формула" r:id="rId32" imgW="88560" imgH="164880" progId="Equation.3">
                    <p:embed/>
                  </p:oleObj>
                </mc:Choice>
                <mc:Fallback>
                  <p:oleObj name="Формула" r:id="rId32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36" y="4429132"/>
                          <a:ext cx="182563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8"/>
            <p:cNvGraphicFramePr>
              <a:graphicFrameLocks noChangeAspect="1"/>
            </p:cNvGraphicFramePr>
            <p:nvPr/>
          </p:nvGraphicFramePr>
          <p:xfrm>
            <a:off x="2701746" y="5000636"/>
            <a:ext cx="103839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3" name="Формула" r:id="rId34" imgW="393480" imgH="177480" progId="Equation.3">
                    <p:embed/>
                  </p:oleObj>
                </mc:Choice>
                <mc:Fallback>
                  <p:oleObj name="Формула" r:id="rId34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746" y="5000636"/>
                          <a:ext cx="103839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9"/>
            <p:cNvGraphicFramePr>
              <a:graphicFrameLocks noChangeAspect="1"/>
            </p:cNvGraphicFramePr>
            <p:nvPr/>
          </p:nvGraphicFramePr>
          <p:xfrm>
            <a:off x="1100711" y="5000636"/>
            <a:ext cx="958381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4" name="Формула" r:id="rId36" imgW="393480" imgH="177480" progId="Equation.3">
                    <p:embed/>
                  </p:oleObj>
                </mc:Choice>
                <mc:Fallback>
                  <p:oleObj name="Формула" r:id="rId36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711" y="5000636"/>
                          <a:ext cx="958381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20"/>
            <p:cNvGraphicFramePr>
              <a:graphicFrameLocks noChangeAspect="1"/>
            </p:cNvGraphicFramePr>
            <p:nvPr/>
          </p:nvGraphicFramePr>
          <p:xfrm>
            <a:off x="0" y="5143512"/>
            <a:ext cx="100064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5" name="Формула" r:id="rId37" imgW="393480" imgH="177480" progId="Equation.3">
                    <p:embed/>
                  </p:oleObj>
                </mc:Choice>
                <mc:Fallback>
                  <p:oleObj name="Формула" r:id="rId37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143512"/>
                          <a:ext cx="100064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21"/>
            <p:cNvGraphicFramePr>
              <a:graphicFrameLocks noChangeAspect="1"/>
            </p:cNvGraphicFramePr>
            <p:nvPr/>
          </p:nvGraphicFramePr>
          <p:xfrm>
            <a:off x="3929059" y="5072074"/>
            <a:ext cx="107417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76" name="Формула" r:id="rId39" imgW="393480" imgH="177480" progId="Equation.3">
                    <p:embed/>
                  </p:oleObj>
                </mc:Choice>
                <mc:Fallback>
                  <p:oleObj name="Формула" r:id="rId39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059" y="5072074"/>
                          <a:ext cx="1074175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75764"/>
              </p:ext>
            </p:extLst>
          </p:nvPr>
        </p:nvGraphicFramePr>
        <p:xfrm>
          <a:off x="6883400" y="1214438"/>
          <a:ext cx="2603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77" name="Формула" r:id="rId40" imgW="126720" imgH="139680" progId="Equation.3">
                  <p:embed/>
                </p:oleObj>
              </mc:Choice>
              <mc:Fallback>
                <p:oleObj name="Формула" r:id="rId4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1214438"/>
                        <a:ext cx="2603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Прямая со стрелкой 9"/>
          <p:cNvCxnSpPr/>
          <p:nvPr/>
        </p:nvCxnSpPr>
        <p:spPr bwMode="auto">
          <a:xfrm rot="5400000">
            <a:off x="7133432" y="1653381"/>
            <a:ext cx="357188" cy="193675"/>
          </a:xfrm>
          <a:prstGeom prst="straightConnector1">
            <a:avLst/>
          </a:prstGeom>
          <a:ln w="63500">
            <a:solidFill>
              <a:srgbClr val="850D3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11237"/>
          </a:xfrm>
        </p:spPr>
        <p:txBody>
          <a:bodyPr>
            <a:normAutofit fontScale="90000"/>
          </a:bodyPr>
          <a:lstStyle/>
          <a:p>
            <a:r>
              <a:rPr lang="ru-RU" sz="3200" b="1" u="sng" smtClean="0">
                <a:solidFill>
                  <a:srgbClr val="C00000"/>
                </a:solidFill>
              </a:rPr>
              <a:t>ДИФРАКЦИЯ НА МНОГОМЕРНЫХ ДИФРАКЦИОННЫХ РЕШЕТКАХ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72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Дифракция наблюдается не только на плоской </a:t>
            </a:r>
            <a:r>
              <a:rPr lang="ru-RU" sz="2800" dirty="0" err="1" smtClean="0"/>
              <a:t>одномер</a:t>
            </a:r>
            <a:r>
              <a:rPr lang="ru-RU" sz="2800" dirty="0" smtClean="0"/>
              <a:t>-ной дифракционной решетке, но и на двумерной (штрихи нанесены во взаимно перпендикулярных направлениях одной и той же плоскости), а так же на трёхмерных (пространственных) решетках – пространственных образованиях, в которых элементы структуры подобны по форме, имеют геометрически правильное и периодически повторяющееся положение, а так же периоды решеток, соизмеримые с длиной волны электромагнитного излучения. В качестве пространственных дифракционных решеток могут быть использованы кристаллические тела, так как их структуры регулярно повторяются в трехмерном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88663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929688" cy="65008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Для наблюдения дифракционной картины трёхмерной решетки необходимо что бы постоянная решетки была того же порядка что и длина волны падающего излучения. Кристаллы имеют постоянную решетки порядка 10-</a:t>
            </a:r>
            <a:r>
              <a:rPr lang="ru-RU" sz="2800" baseline="30000" dirty="0" smtClean="0"/>
              <a:t>10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м и непригодны для наблюдения дифракции в видимом свете (</a:t>
            </a:r>
            <a:r>
              <a:rPr lang="el-GR" sz="2800" dirty="0" smtClean="0">
                <a:ea typeface="Calibri" pitchFamily="34" charset="0"/>
                <a:cs typeface="Calibri" pitchFamily="34" charset="0"/>
              </a:rPr>
              <a:t>λ=4-8*10</a:t>
            </a:r>
            <a:r>
              <a:rPr lang="ru-RU" sz="2800" baseline="30000" dirty="0" smtClean="0">
                <a:ea typeface="Calibri" pitchFamily="34" charset="0"/>
                <a:cs typeface="Calibri" pitchFamily="34" charset="0"/>
              </a:rPr>
              <a:t>-7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м), но годны для использования в качестве естественных дифракционных решеток для рентгеновского излучения (</a:t>
            </a:r>
            <a:r>
              <a:rPr lang="el-GR" sz="2800" dirty="0" smtClean="0">
                <a:ea typeface="Calibri" pitchFamily="34" charset="0"/>
                <a:cs typeface="Calibri" pitchFamily="34" charset="0"/>
              </a:rPr>
              <a:t>λ≈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10</a:t>
            </a:r>
            <a:r>
              <a:rPr lang="ru-RU" sz="2800" baseline="30000" dirty="0" smtClean="0">
                <a:ea typeface="Calibri" pitchFamily="34" charset="0"/>
                <a:cs typeface="Calibri" pitchFamily="34" charset="0"/>
              </a:rPr>
              <a:t>-12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-</a:t>
            </a:r>
            <a:r>
              <a:rPr lang="el-GR" sz="2800" dirty="0" smtClean="0">
                <a:ea typeface="Calibri" pitchFamily="34" charset="0"/>
                <a:cs typeface="Calibri" pitchFamily="34" charset="0"/>
              </a:rPr>
              <a:t>10</a:t>
            </a:r>
            <a:r>
              <a:rPr lang="ru-RU" sz="2800" baseline="30000" dirty="0" smtClean="0">
                <a:ea typeface="Calibri" pitchFamily="34" charset="0"/>
                <a:cs typeface="Calibri" pitchFamily="34" charset="0"/>
              </a:rPr>
              <a:t>-8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м).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ea typeface="Calibri" pitchFamily="34" charset="0"/>
                <a:cs typeface="Calibri" pitchFamily="34" charset="0"/>
              </a:rPr>
              <a:t>Ученые Г.В. Вулф и </a:t>
            </a:r>
            <a:r>
              <a:rPr lang="ru-RU" sz="2800" dirty="0" err="1" smtClean="0">
                <a:ea typeface="Calibri" pitchFamily="34" charset="0"/>
                <a:cs typeface="Calibri" pitchFamily="34" charset="0"/>
              </a:rPr>
              <a:t>Брегги</a:t>
            </a:r>
            <a:r>
              <a:rPr lang="ru-RU" sz="2800" dirty="0" smtClean="0">
                <a:ea typeface="Calibri" pitchFamily="34" charset="0"/>
                <a:cs typeface="Calibri" pitchFamily="34" charset="0"/>
              </a:rPr>
              <a:t> предположили что дифракция рентгеновских лучей является результатом их отражения от системы параллельных кристаллографических плоскостей (плоскостей в которых лежат узлы (атомы) кристаллической решетки).</a:t>
            </a:r>
            <a:endParaRPr lang="ru-RU" sz="2800" dirty="0" smtClean="0"/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1193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Содержимое 2"/>
          <p:cNvSpPr>
            <a:spLocks noGrp="1"/>
          </p:cNvSpPr>
          <p:nvPr>
            <p:ph sz="half" idx="1"/>
          </p:nvPr>
        </p:nvSpPr>
        <p:spPr>
          <a:xfrm>
            <a:off x="71438" y="214313"/>
            <a:ext cx="5500687" cy="3000375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Представим кристаллы в виде со-</a:t>
            </a:r>
            <a:r>
              <a:rPr lang="ru-RU" dirty="0" err="1" smtClean="0"/>
              <a:t>вокупности</a:t>
            </a:r>
            <a:r>
              <a:rPr lang="ru-RU" dirty="0" smtClean="0"/>
              <a:t> параллельных </a:t>
            </a:r>
            <a:r>
              <a:rPr lang="ru-RU" dirty="0" err="1" smtClean="0"/>
              <a:t>крис-таллографических</a:t>
            </a:r>
            <a:r>
              <a:rPr lang="ru-RU" dirty="0" smtClean="0"/>
              <a:t> плоскостей, отстоящих друг от друга на рас-стоянии    . Пучок параллельных монохроматических лучей 1 и 2 падает под углом скольжения       </a:t>
            </a:r>
          </a:p>
        </p:txBody>
      </p:sp>
      <p:sp>
        <p:nvSpPr>
          <p:cNvPr id="12301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3143250"/>
            <a:ext cx="8858250" cy="350043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	и возбуждает атомы кристаллической решетки, которые становятся источниками вторичных когерентных волн 1</a:t>
            </a:r>
            <a:r>
              <a:rPr lang="ru-RU" dirty="0" smtClean="0">
                <a:ea typeface="Calibri" pitchFamily="34" charset="0"/>
                <a:cs typeface="Calibri" pitchFamily="34" charset="0"/>
              </a:rPr>
              <a:t>´и 2´ интерферирующих между собой, подобно вторичным волнам от щелей дифракционной решетки Максимумы интенсивности (дифракционные максимумы) наблюдаются в тех направлениях. В которых все отраженные атомными плоскостями волны будут находится в одинаковой фазе. Эти направления удов-</a:t>
            </a:r>
            <a:endParaRPr lang="ru-RU" dirty="0" smtClean="0"/>
          </a:p>
        </p:txBody>
      </p:sp>
      <p:grpSp>
        <p:nvGrpSpPr>
          <p:cNvPr id="12302" name="Группа 4"/>
          <p:cNvGrpSpPr>
            <a:grpSpLocks/>
          </p:cNvGrpSpPr>
          <p:nvPr/>
        </p:nvGrpSpPr>
        <p:grpSpPr bwMode="auto">
          <a:xfrm>
            <a:off x="5357813" y="285750"/>
            <a:ext cx="3500437" cy="2684463"/>
            <a:chOff x="714348" y="2773922"/>
            <a:chExt cx="3500460" cy="2684370"/>
          </a:xfrm>
        </p:grpSpPr>
        <p:grpSp>
          <p:nvGrpSpPr>
            <p:cNvPr id="12303" name="Группа 287"/>
            <p:cNvGrpSpPr>
              <a:grpSpLocks/>
            </p:cNvGrpSpPr>
            <p:nvPr/>
          </p:nvGrpSpPr>
          <p:grpSpPr bwMode="auto">
            <a:xfrm>
              <a:off x="714348" y="2773922"/>
              <a:ext cx="3500460" cy="2684370"/>
              <a:chOff x="714348" y="2773922"/>
              <a:chExt cx="3500460" cy="2684370"/>
            </a:xfrm>
          </p:grpSpPr>
          <p:cxnSp>
            <p:nvCxnSpPr>
              <p:cNvPr id="11" name="Прямая со стрелкой 10"/>
              <p:cNvCxnSpPr>
                <a:endCxn id="41" idx="1"/>
              </p:cNvCxnSpPr>
              <p:nvPr/>
            </p:nvCxnSpPr>
            <p:spPr bwMode="auto">
              <a:xfrm>
                <a:off x="928661" y="2858057"/>
                <a:ext cx="1460510" cy="974691"/>
              </a:xfrm>
              <a:prstGeom prst="straightConnector1">
                <a:avLst/>
              </a:prstGeom>
              <a:ln w="38100">
                <a:solidFill>
                  <a:srgbClr val="F1230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2294" name="Object 2"/>
              <p:cNvGraphicFramePr>
                <a:graphicFrameLocks noChangeAspect="1"/>
              </p:cNvGraphicFramePr>
              <p:nvPr/>
            </p:nvGraphicFramePr>
            <p:xfrm>
              <a:off x="3929058" y="4071942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4" name="Формула" r:id="rId3" imgW="139680" imgH="177480" progId="Equation.3">
                      <p:embed/>
                    </p:oleObj>
                  </mc:Choice>
                  <mc:Fallback>
                    <p:oleObj name="Формула" r:id="rId3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9058" y="4071942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Прямая со стрелкой 12"/>
              <p:cNvCxnSpPr/>
              <p:nvPr/>
            </p:nvCxnSpPr>
            <p:spPr bwMode="auto">
              <a:xfrm rot="5400000">
                <a:off x="3572675" y="4214529"/>
                <a:ext cx="71435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256"/>
              <p:cNvGrpSpPr/>
              <p:nvPr/>
            </p:nvGrpSpPr>
            <p:grpSpPr>
              <a:xfrm>
                <a:off x="714348" y="3786190"/>
                <a:ext cx="3429024" cy="1672102"/>
                <a:chOff x="714348" y="3786190"/>
                <a:chExt cx="3429024" cy="1672102"/>
              </a:xfrm>
              <a:solidFill>
                <a:schemeClr val="accent3">
                  <a:lumMod val="50000"/>
                </a:schemeClr>
              </a:solidFill>
            </p:grpSpPr>
            <p:grpSp>
              <p:nvGrpSpPr>
                <p:cNvPr id="5" name="Группа 241"/>
                <p:cNvGrpSpPr/>
                <p:nvPr/>
              </p:nvGrpSpPr>
              <p:grpSpPr>
                <a:xfrm>
                  <a:off x="714348" y="4471542"/>
                  <a:ext cx="3429024" cy="243342"/>
                  <a:chOff x="714348" y="4471542"/>
                  <a:chExt cx="3429024" cy="243342"/>
                </a:xfrm>
                <a:grpFill/>
              </p:grpSpPr>
              <p:sp>
                <p:nvSpPr>
                  <p:cNvPr id="50" name="Блок-схема: узел 49"/>
                  <p:cNvSpPr/>
                  <p:nvPr/>
                </p:nvSpPr>
                <p:spPr bwMode="auto">
                  <a:xfrm>
                    <a:off x="928662" y="4471542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1" name="Блок-схема: узел 50"/>
                  <p:cNvSpPr/>
                  <p:nvPr/>
                </p:nvSpPr>
                <p:spPr bwMode="auto">
                  <a:xfrm>
                    <a:off x="3643306" y="4500570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2" name="Блок-схема: узел 51"/>
                  <p:cNvSpPr/>
                  <p:nvPr/>
                </p:nvSpPr>
                <p:spPr bwMode="auto">
                  <a:xfrm>
                    <a:off x="3000364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3" name="Блок-схема: узел 52"/>
                  <p:cNvSpPr/>
                  <p:nvPr/>
                </p:nvSpPr>
                <p:spPr bwMode="auto">
                  <a:xfrm>
                    <a:off x="235742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4" name="Блок-схема: узел 53"/>
                  <p:cNvSpPr/>
                  <p:nvPr/>
                </p:nvSpPr>
                <p:spPr bwMode="auto">
                  <a:xfrm>
                    <a:off x="164304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>
                    <a:off x="714348" y="4572008"/>
                    <a:ext cx="3429024" cy="158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Группа 242"/>
                <p:cNvGrpSpPr/>
                <p:nvPr/>
              </p:nvGrpSpPr>
              <p:grpSpPr>
                <a:xfrm>
                  <a:off x="714348" y="5214950"/>
                  <a:ext cx="3429024" cy="243342"/>
                  <a:chOff x="714348" y="4471542"/>
                  <a:chExt cx="3429024" cy="243342"/>
                </a:xfrm>
                <a:grpFill/>
              </p:grpSpPr>
              <p:sp>
                <p:nvSpPr>
                  <p:cNvPr id="44" name="Блок-схема: узел 43"/>
                  <p:cNvSpPr/>
                  <p:nvPr/>
                </p:nvSpPr>
                <p:spPr bwMode="auto">
                  <a:xfrm>
                    <a:off x="928662" y="4471542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5" name="Блок-схема: узел 44"/>
                  <p:cNvSpPr/>
                  <p:nvPr/>
                </p:nvSpPr>
                <p:spPr bwMode="auto">
                  <a:xfrm>
                    <a:off x="3643306" y="4500570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6" name="Блок-схема: узел 45"/>
                  <p:cNvSpPr/>
                  <p:nvPr/>
                </p:nvSpPr>
                <p:spPr bwMode="auto">
                  <a:xfrm>
                    <a:off x="3000364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7" name="Блок-схема: узел 46"/>
                  <p:cNvSpPr/>
                  <p:nvPr/>
                </p:nvSpPr>
                <p:spPr bwMode="auto">
                  <a:xfrm>
                    <a:off x="235742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8" name="Блок-схема: узел 47"/>
                  <p:cNvSpPr/>
                  <p:nvPr/>
                </p:nvSpPr>
                <p:spPr bwMode="auto">
                  <a:xfrm>
                    <a:off x="164304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>
                    <a:off x="714348" y="4572008"/>
                    <a:ext cx="3429024" cy="158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249"/>
                <p:cNvGrpSpPr/>
                <p:nvPr/>
              </p:nvGrpSpPr>
              <p:grpSpPr>
                <a:xfrm>
                  <a:off x="714348" y="3786190"/>
                  <a:ext cx="3429024" cy="243342"/>
                  <a:chOff x="714348" y="4471542"/>
                  <a:chExt cx="3429024" cy="243342"/>
                </a:xfrm>
                <a:grpFill/>
              </p:grpSpPr>
              <p:sp>
                <p:nvSpPr>
                  <p:cNvPr id="38" name="Блок-схема: узел 37"/>
                  <p:cNvSpPr/>
                  <p:nvPr/>
                </p:nvSpPr>
                <p:spPr bwMode="auto">
                  <a:xfrm>
                    <a:off x="928662" y="4471542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9" name="Блок-схема: узел 38"/>
                  <p:cNvSpPr/>
                  <p:nvPr/>
                </p:nvSpPr>
                <p:spPr bwMode="auto">
                  <a:xfrm>
                    <a:off x="3643306" y="4500570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0" name="Блок-схема: узел 39"/>
                  <p:cNvSpPr/>
                  <p:nvPr/>
                </p:nvSpPr>
                <p:spPr bwMode="auto">
                  <a:xfrm>
                    <a:off x="2928926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1" name="Блок-схема: узел 40"/>
                  <p:cNvSpPr/>
                  <p:nvPr/>
                </p:nvSpPr>
                <p:spPr bwMode="auto">
                  <a:xfrm>
                    <a:off x="235742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2" name="Блок-схема: узел 41"/>
                  <p:cNvSpPr/>
                  <p:nvPr/>
                </p:nvSpPr>
                <p:spPr bwMode="auto">
                  <a:xfrm>
                    <a:off x="1643042" y="4486056"/>
                    <a:ext cx="214314" cy="214314"/>
                  </a:xfrm>
                  <a:prstGeom prst="flowChartConnector">
                    <a:avLst/>
                  </a:prstGeom>
                  <a:grpFill/>
                  <a:ln w="508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>
                    <a:off x="714348" y="4572008"/>
                    <a:ext cx="3429024" cy="158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" name="Прямая со стрелкой 14"/>
              <p:cNvCxnSpPr/>
              <p:nvPr/>
            </p:nvCxnSpPr>
            <p:spPr bwMode="auto">
              <a:xfrm>
                <a:off x="928661" y="3572407"/>
                <a:ext cx="1460510" cy="973103"/>
              </a:xfrm>
              <a:prstGeom prst="straightConnector1">
                <a:avLst/>
              </a:prstGeom>
              <a:ln w="38100">
                <a:solidFill>
                  <a:srgbClr val="F1230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 bwMode="auto">
              <a:xfrm flipV="1">
                <a:off x="2500297" y="2858057"/>
                <a:ext cx="1460510" cy="973103"/>
              </a:xfrm>
              <a:prstGeom prst="straightConnector1">
                <a:avLst/>
              </a:prstGeom>
              <a:ln w="38100">
                <a:solidFill>
                  <a:srgbClr val="F1230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 bwMode="auto">
              <a:xfrm flipV="1">
                <a:off x="2500297" y="3500972"/>
                <a:ext cx="1460510" cy="973104"/>
              </a:xfrm>
              <a:prstGeom prst="straightConnector1">
                <a:avLst/>
              </a:prstGeom>
              <a:ln w="38100">
                <a:solidFill>
                  <a:srgbClr val="F1230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2031999" y="4428040"/>
                <a:ext cx="85563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V="1">
                <a:off x="2071669" y="4001017"/>
                <a:ext cx="388941" cy="355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H="1">
                <a:off x="2443947" y="4014505"/>
                <a:ext cx="284152" cy="2571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15" name="TextBox 137"/>
              <p:cNvSpPr txBox="1">
                <a:spLocks noChangeArrowheads="1"/>
              </p:cNvSpPr>
              <p:nvPr/>
            </p:nvSpPr>
            <p:spPr bwMode="auto">
              <a:xfrm>
                <a:off x="1151693" y="2773922"/>
                <a:ext cx="348473" cy="36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/>
                  <a:t>1</a:t>
                </a:r>
              </a:p>
            </p:txBody>
          </p:sp>
          <p:sp>
            <p:nvSpPr>
              <p:cNvPr id="12316" name="TextBox 137"/>
              <p:cNvSpPr txBox="1">
                <a:spLocks noChangeArrowheads="1"/>
              </p:cNvSpPr>
              <p:nvPr/>
            </p:nvSpPr>
            <p:spPr bwMode="auto">
              <a:xfrm>
                <a:off x="1071538" y="3286124"/>
                <a:ext cx="3484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/>
                  <a:t>2</a:t>
                </a:r>
              </a:p>
            </p:txBody>
          </p:sp>
          <p:sp>
            <p:nvSpPr>
              <p:cNvPr id="12317" name="TextBox 137"/>
              <p:cNvSpPr txBox="1">
                <a:spLocks noChangeArrowheads="1"/>
              </p:cNvSpPr>
              <p:nvPr/>
            </p:nvSpPr>
            <p:spPr bwMode="auto">
              <a:xfrm>
                <a:off x="3357554" y="3429000"/>
                <a:ext cx="419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/>
                  <a:t>2</a:t>
                </a:r>
                <a:r>
                  <a:rPr lang="ru-RU">
                    <a:latin typeface="Calibri" pitchFamily="34" charset="0"/>
                  </a:rPr>
                  <a:t>´</a:t>
                </a:r>
                <a:endParaRPr lang="ru-RU"/>
              </a:p>
            </p:txBody>
          </p:sp>
          <p:sp>
            <p:nvSpPr>
              <p:cNvPr id="12318" name="TextBox 137"/>
              <p:cNvSpPr txBox="1">
                <a:spLocks noChangeArrowheads="1"/>
              </p:cNvSpPr>
              <p:nvPr/>
            </p:nvSpPr>
            <p:spPr bwMode="auto">
              <a:xfrm>
                <a:off x="3071802" y="2857496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/>
                  <a:t>1</a:t>
                </a:r>
                <a:r>
                  <a:rPr lang="ru-RU">
                    <a:latin typeface="Calibri" pitchFamily="34" charset="0"/>
                  </a:rPr>
                  <a:t>´</a:t>
                </a:r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2357421" y="3715277"/>
                <a:ext cx="428628" cy="357175"/>
              </a:xfrm>
              <a:prstGeom prst="arc">
                <a:avLst>
                  <a:gd name="adj1" fmla="val 18168898"/>
                  <a:gd name="adj2" fmla="val 2133126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 flipH="1">
                <a:off x="2071669" y="3715277"/>
                <a:ext cx="428628" cy="357175"/>
              </a:xfrm>
              <a:prstGeom prst="arc">
                <a:avLst>
                  <a:gd name="adj1" fmla="val 18168898"/>
                  <a:gd name="adj2" fmla="val 2133126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2251067" y="3893064"/>
                <a:ext cx="427022" cy="357189"/>
              </a:xfrm>
              <a:prstGeom prst="arc">
                <a:avLst>
                  <a:gd name="adj1" fmla="val 18168898"/>
                  <a:gd name="adj2" fmla="val 2133126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6200000" flipH="1">
                <a:off x="2251067" y="3893064"/>
                <a:ext cx="427022" cy="357189"/>
              </a:xfrm>
              <a:prstGeom prst="arc">
                <a:avLst>
                  <a:gd name="adj1" fmla="val 18168898"/>
                  <a:gd name="adj2" fmla="val 2133126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12295" name="Object 3"/>
              <p:cNvGraphicFramePr>
                <a:graphicFrameLocks noChangeAspect="1"/>
              </p:cNvGraphicFramePr>
              <p:nvPr/>
            </p:nvGraphicFramePr>
            <p:xfrm>
              <a:off x="2000232" y="3929066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5" name="Формула" r:id="rId5" imgW="139680" imgH="177480" progId="Equation.3">
                      <p:embed/>
                    </p:oleObj>
                  </mc:Choice>
                  <mc:Fallback>
                    <p:oleObj name="Формула" r:id="rId5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0232" y="3929066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6" name="Object 4"/>
              <p:cNvGraphicFramePr>
                <a:graphicFrameLocks noChangeAspect="1"/>
              </p:cNvGraphicFramePr>
              <p:nvPr/>
            </p:nvGraphicFramePr>
            <p:xfrm>
              <a:off x="2643174" y="3929066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6" name="Формула" r:id="rId7" imgW="139680" imgH="177480" progId="Equation.3">
                      <p:embed/>
                    </p:oleObj>
                  </mc:Choice>
                  <mc:Fallback>
                    <p:oleObj name="Формула" r:id="rId7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3174" y="3929066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" name="Object 5"/>
              <p:cNvGraphicFramePr>
                <a:graphicFrameLocks noChangeAspect="1"/>
              </p:cNvGraphicFramePr>
              <p:nvPr/>
            </p:nvGraphicFramePr>
            <p:xfrm>
              <a:off x="2071670" y="3357562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7" name="Формула" r:id="rId9" imgW="139680" imgH="177480" progId="Equation.3">
                      <p:embed/>
                    </p:oleObj>
                  </mc:Choice>
                  <mc:Fallback>
                    <p:oleObj name="Формула" r:id="rId9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1670" y="3357562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8" name="Object 6"/>
              <p:cNvGraphicFramePr>
                <a:graphicFrameLocks noChangeAspect="1"/>
              </p:cNvGraphicFramePr>
              <p:nvPr/>
            </p:nvGraphicFramePr>
            <p:xfrm>
              <a:off x="2500298" y="3357562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8" name="Формула" r:id="rId10" imgW="139680" imgH="177480" progId="Equation.3">
                      <p:embed/>
                    </p:oleObj>
                  </mc:Choice>
                  <mc:Fallback>
                    <p:oleObj name="Формула" r:id="rId10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0298" y="3357562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9" name="Object 7"/>
              <p:cNvGraphicFramePr>
                <a:graphicFrameLocks noChangeAspect="1"/>
              </p:cNvGraphicFramePr>
              <p:nvPr/>
            </p:nvGraphicFramePr>
            <p:xfrm>
              <a:off x="3929058" y="4786322"/>
              <a:ext cx="2857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49" name="Формула" r:id="rId11" imgW="139680" imgH="177480" progId="Equation.3">
                      <p:embed/>
                    </p:oleObj>
                  </mc:Choice>
                  <mc:Fallback>
                    <p:oleObj name="Формула" r:id="rId11" imgW="1396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9058" y="4786322"/>
                            <a:ext cx="2857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81F0E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Прямая со стрелкой 33"/>
              <p:cNvCxnSpPr/>
              <p:nvPr/>
            </p:nvCxnSpPr>
            <p:spPr bwMode="auto">
              <a:xfrm rot="5400000">
                <a:off x="3571087" y="4928879"/>
                <a:ext cx="71593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 стрелкой 6"/>
            <p:cNvCxnSpPr/>
            <p:nvPr/>
          </p:nvCxnSpPr>
          <p:spPr bwMode="auto">
            <a:xfrm rot="5400000" flipH="1" flipV="1">
              <a:off x="2504270" y="4276434"/>
              <a:ext cx="200018" cy="249239"/>
            </a:xfrm>
            <a:prstGeom prst="straightConnector1">
              <a:avLst/>
            </a:prstGeom>
            <a:ln w="60325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endCxn id="53" idx="1"/>
            </p:cNvCxnSpPr>
            <p:nvPr/>
          </p:nvCxnSpPr>
          <p:spPr>
            <a:xfrm>
              <a:off x="2071669" y="4358192"/>
              <a:ext cx="317502" cy="158745"/>
            </a:xfrm>
            <a:prstGeom prst="line">
              <a:avLst/>
            </a:prstGeom>
            <a:ln w="603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292" name="Object 8"/>
            <p:cNvGraphicFramePr>
              <a:graphicFrameLocks noChangeAspect="1"/>
            </p:cNvGraphicFramePr>
            <p:nvPr/>
          </p:nvGraphicFramePr>
          <p:xfrm>
            <a:off x="1357290" y="4643446"/>
            <a:ext cx="9350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50" name="Формула" r:id="rId12" imgW="457200" imgH="177480" progId="Equation.3">
                    <p:embed/>
                  </p:oleObj>
                </mc:Choice>
                <mc:Fallback>
                  <p:oleObj name="Формула" r:id="rId12" imgW="457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4643446"/>
                          <a:ext cx="9350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9"/>
            <p:cNvGraphicFramePr>
              <a:graphicFrameLocks noChangeAspect="1"/>
            </p:cNvGraphicFramePr>
            <p:nvPr/>
          </p:nvGraphicFramePr>
          <p:xfrm>
            <a:off x="2571736" y="4714884"/>
            <a:ext cx="9350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51" name="Формула" r:id="rId14" imgW="457200" imgH="177480" progId="Equation.3">
                    <p:embed/>
                  </p:oleObj>
                </mc:Choice>
                <mc:Fallback>
                  <p:oleObj name="Формула" r:id="rId14" imgW="457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36" y="4714884"/>
                          <a:ext cx="9350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81F0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567532"/>
              </p:ext>
            </p:extLst>
          </p:nvPr>
        </p:nvGraphicFramePr>
        <p:xfrm>
          <a:off x="1691680" y="1878889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2" name="Формула" r:id="rId15" imgW="139680" imgH="177480" progId="Equation.3">
                  <p:embed/>
                </p:oleObj>
              </mc:Choice>
              <mc:Fallback>
                <p:oleObj name="Формула" r:id="rId1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78889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5072063" y="2857500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3" name="Формула" r:id="rId16" imgW="139680" imgH="177480" progId="Equation.3">
                  <p:embed/>
                </p:oleObj>
              </mc:Choice>
              <mc:Fallback>
                <p:oleObj name="Формула" r:id="rId1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41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Содержимое 2"/>
          <p:cNvSpPr>
            <a:spLocks noGrp="1"/>
          </p:cNvSpPr>
          <p:nvPr>
            <p:ph idx="1"/>
          </p:nvPr>
        </p:nvSpPr>
        <p:spPr>
          <a:xfrm>
            <a:off x="71438" y="142875"/>
            <a:ext cx="8858250" cy="6500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летворяют</a:t>
            </a: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формуле Вульфа-</a:t>
            </a:r>
            <a:r>
              <a:rPr lang="ru-RU" sz="2800" u="sng" dirty="0" err="1" smtClean="0">
                <a:solidFill>
                  <a:srgbClr val="FF0000"/>
                </a:solidFill>
              </a:rPr>
              <a:t>Бреггов</a:t>
            </a:r>
            <a:r>
              <a:rPr lang="ru-RU" sz="2800" dirty="0" smtClean="0"/>
              <a:t>: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При разности хода между двумя лучам и, отраженными от соседних кристаллографических плоскостей, крат-ной целому числу  длин волн    , наблюдается </a:t>
            </a:r>
            <a:r>
              <a:rPr lang="ru-RU" sz="2800" dirty="0" err="1" smtClean="0"/>
              <a:t>дифрак-ционный</a:t>
            </a:r>
            <a:r>
              <a:rPr lang="ru-RU" sz="2800" dirty="0" smtClean="0"/>
              <a:t> максимум.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Формула Вульфа-</a:t>
            </a:r>
            <a:r>
              <a:rPr lang="ru-RU" sz="2800" dirty="0" err="1" smtClean="0"/>
              <a:t>Бреггов</a:t>
            </a:r>
            <a:r>
              <a:rPr lang="ru-RU" sz="2800" dirty="0" smtClean="0"/>
              <a:t> используется при решении двух важных задач: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1. Наблюдая дифракцию рентгеновских лучей известной длины волны     на кристаллической структуре неизвестного строения, и измеряя    и      можно найти межплоскостное расстояние    , то есть определить структуру вещества. Этот метод лежит в основе </a:t>
            </a:r>
            <a:r>
              <a:rPr lang="ru-RU" sz="2800" dirty="0" err="1" smtClean="0">
                <a:solidFill>
                  <a:srgbClr val="FF0000"/>
                </a:solidFill>
              </a:rPr>
              <a:t>ренгеноструктурного</a:t>
            </a:r>
            <a:r>
              <a:rPr lang="ru-RU" sz="2800" dirty="0" smtClean="0">
                <a:solidFill>
                  <a:srgbClr val="FF0000"/>
                </a:solidFill>
              </a:rPr>
              <a:t> анализа</a:t>
            </a:r>
            <a:r>
              <a:rPr lang="ru-RU" sz="2800" dirty="0" smtClean="0"/>
              <a:t>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286125" y="785813"/>
          <a:ext cx="17907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0" name="Формула" r:id="rId3" imgW="901440" imgH="177480" progId="Equation.3">
                  <p:embed/>
                </p:oleObj>
              </mc:Choice>
              <mc:Fallback>
                <p:oleObj name="Формула" r:id="rId3" imgW="901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785813"/>
                        <a:ext cx="1790700" cy="3540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000625" y="2143125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1" name="Формула" r:id="rId5" imgW="139680" imgH="177480" progId="Equation.3">
                  <p:embed/>
                </p:oleObj>
              </mc:Choice>
              <mc:Fallback>
                <p:oleObj name="Формула" r:id="rId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143125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7462"/>
              </p:ext>
            </p:extLst>
          </p:nvPr>
        </p:nvGraphicFramePr>
        <p:xfrm>
          <a:off x="4283968" y="4437112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2" name="Формула" r:id="rId7" imgW="139680" imgH="177480" progId="Equation.3">
                  <p:embed/>
                </p:oleObj>
              </mc:Choice>
              <mc:Fallback>
                <p:oleObj name="Формула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7112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27887"/>
              </p:ext>
            </p:extLst>
          </p:nvPr>
        </p:nvGraphicFramePr>
        <p:xfrm>
          <a:off x="7092280" y="5229200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3"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229200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5383"/>
              </p:ext>
            </p:extLst>
          </p:nvPr>
        </p:nvGraphicFramePr>
        <p:xfrm>
          <a:off x="7884368" y="4581128"/>
          <a:ext cx="338138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4" name="Формула" r:id="rId10" imgW="164880" imgH="139680" progId="Equation.3">
                  <p:embed/>
                </p:oleObj>
              </mc:Choice>
              <mc:Fallback>
                <p:oleObj name="Формула" r:id="rId10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581128"/>
                        <a:ext cx="338138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53170"/>
              </p:ext>
            </p:extLst>
          </p:nvPr>
        </p:nvGraphicFramePr>
        <p:xfrm>
          <a:off x="7452320" y="4797152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5" name="Формула" r:id="rId12" imgW="139680" imgH="177480" progId="Equation.3">
                  <p:embed/>
                </p:oleObj>
              </mc:Choice>
              <mc:Fallback>
                <p:oleObj name="Формула" r:id="rId12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797152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Содержимое 2"/>
          <p:cNvSpPr>
            <a:spLocks noGrp="1"/>
          </p:cNvSpPr>
          <p:nvPr>
            <p:ph idx="1"/>
          </p:nvPr>
        </p:nvSpPr>
        <p:spPr>
          <a:xfrm>
            <a:off x="71438" y="142875"/>
            <a:ext cx="9001125" cy="6500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2. Наблюдая дифракцию </a:t>
            </a:r>
            <a:r>
              <a:rPr lang="ru-RU" sz="2800" dirty="0" err="1" smtClean="0"/>
              <a:t>ренгеновских</a:t>
            </a:r>
            <a:r>
              <a:rPr lang="ru-RU" sz="2800" dirty="0" smtClean="0"/>
              <a:t> лучей </a:t>
            </a:r>
            <a:r>
              <a:rPr lang="ru-RU" sz="2800" dirty="0" err="1" smtClean="0"/>
              <a:t>неизвест</a:t>
            </a:r>
            <a:r>
              <a:rPr lang="ru-RU" sz="2800" dirty="0" smtClean="0"/>
              <a:t>-ной длины волны на кристаллической структуре при известном     , и измеряя    и     можно найти длину волны падающего </a:t>
            </a:r>
            <a:r>
              <a:rPr lang="ru-RU" sz="2800" dirty="0" err="1" smtClean="0"/>
              <a:t>ренгеновского</a:t>
            </a:r>
            <a:r>
              <a:rPr lang="ru-RU" sz="2800" dirty="0" smtClean="0"/>
              <a:t> излучения. Этот метод </a:t>
            </a:r>
            <a:r>
              <a:rPr lang="ru-RU" sz="2800" dirty="0" err="1" smtClean="0"/>
              <a:t>лежить</a:t>
            </a:r>
            <a:r>
              <a:rPr lang="ru-RU" sz="2800" dirty="0" smtClean="0"/>
              <a:t> в основе </a:t>
            </a:r>
            <a:r>
              <a:rPr lang="ru-RU" sz="2800" dirty="0" smtClean="0">
                <a:solidFill>
                  <a:srgbClr val="FF0000"/>
                </a:solidFill>
              </a:rPr>
              <a:t>рентгеновской спектроскопии</a:t>
            </a:r>
            <a:r>
              <a:rPr lang="ru-RU" sz="2800" dirty="0" smtClean="0"/>
              <a:t>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75494"/>
              </p:ext>
            </p:extLst>
          </p:nvPr>
        </p:nvGraphicFramePr>
        <p:xfrm>
          <a:off x="2195736" y="1124744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3" name="Формула" r:id="rId3" imgW="139680" imgH="177480" progId="Equation.3">
                  <p:embed/>
                </p:oleObj>
              </mc:Choice>
              <mc:Fallback>
                <p:oleObj name="Формула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24744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95161"/>
              </p:ext>
            </p:extLst>
          </p:nvPr>
        </p:nvGraphicFramePr>
        <p:xfrm>
          <a:off x="4427984" y="1124744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Формула" r:id="rId5" imgW="139680" imgH="177480" progId="Equation.3">
                  <p:embed/>
                </p:oleObj>
              </mc:Choice>
              <mc:Fallback>
                <p:oleObj name="Формула" r:id="rId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24744"/>
                        <a:ext cx="285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76883"/>
              </p:ext>
            </p:extLst>
          </p:nvPr>
        </p:nvGraphicFramePr>
        <p:xfrm>
          <a:off x="5004048" y="1124744"/>
          <a:ext cx="338137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5" name="Формула" r:id="rId7" imgW="164880" imgH="139680" progId="Equation.3">
                  <p:embed/>
                </p:oleObj>
              </mc:Choice>
              <mc:Fallback>
                <p:oleObj name="Формула" r:id="rId7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744"/>
                        <a:ext cx="338137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9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Заголовок 1"/>
          <p:cNvSpPr>
            <a:spLocks noGrp="1"/>
          </p:cNvSpPr>
          <p:nvPr>
            <p:ph type="title"/>
          </p:nvPr>
        </p:nvSpPr>
        <p:spPr>
          <a:xfrm>
            <a:off x="285750" y="71438"/>
            <a:ext cx="8543925" cy="642937"/>
          </a:xfrm>
        </p:spPr>
        <p:txBody>
          <a:bodyPr/>
          <a:lstStyle/>
          <a:p>
            <a:r>
              <a:rPr lang="ru-RU" sz="3200" b="1" u="sng" smtClean="0">
                <a:solidFill>
                  <a:srgbClr val="C00000"/>
                </a:solidFill>
              </a:rPr>
              <a:t>ДИФРАКЦИЯ ФРАУНГОФЕРА НА ОДНОЙ ЩЕЛИ</a:t>
            </a:r>
          </a:p>
        </p:txBody>
      </p:sp>
      <p:sp>
        <p:nvSpPr>
          <p:cNvPr id="1052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5106292" cy="59293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600" dirty="0" smtClean="0"/>
              <a:t>Рассмотрим дифракцию </a:t>
            </a:r>
            <a:r>
              <a:rPr lang="ru-RU" sz="2600" dirty="0" err="1" smtClean="0"/>
              <a:t>Фраун</a:t>
            </a:r>
            <a:r>
              <a:rPr lang="ru-RU" sz="2600" dirty="0" smtClean="0"/>
              <a:t>-гофера от одной щели шириной     .</a:t>
            </a:r>
          </a:p>
          <a:p>
            <a:pPr>
              <a:buFont typeface="Arial" charset="0"/>
              <a:buNone/>
            </a:pPr>
            <a:r>
              <a:rPr lang="ru-RU" sz="2600" dirty="0" smtClean="0"/>
              <a:t>Плоская монохроматическая световая волна, длиной волны    , падает нормально узкой щели. Оптическая разность хода между крайними лучами </a:t>
            </a:r>
            <a:r>
              <a:rPr lang="en-US" sz="2600" i="1" dirty="0" smtClean="0"/>
              <a:t>AK</a:t>
            </a:r>
            <a:r>
              <a:rPr lang="ru-RU" sz="2600" dirty="0" smtClean="0"/>
              <a:t> и </a:t>
            </a:r>
            <a:r>
              <a:rPr lang="en-US" sz="2600" i="1" dirty="0" smtClean="0"/>
              <a:t>BN</a:t>
            </a:r>
            <a:r>
              <a:rPr lang="ru-RU" sz="2600" dirty="0" smtClean="0"/>
              <a:t>, идущими от щели в произвольном направлении    , равна:</a:t>
            </a:r>
          </a:p>
        </p:txBody>
      </p:sp>
      <p:graphicFrame>
        <p:nvGraphicFramePr>
          <p:cNvPr id="10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74427"/>
              </p:ext>
            </p:extLst>
          </p:nvPr>
        </p:nvGraphicFramePr>
        <p:xfrm>
          <a:off x="323528" y="1700808"/>
          <a:ext cx="260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2" name="Формула" r:id="rId3" imgW="126720" imgH="139680" progId="Equation.3">
                  <p:embed/>
                </p:oleObj>
              </mc:Choice>
              <mc:Fallback>
                <p:oleObj name="Формула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260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25748"/>
              </p:ext>
            </p:extLst>
          </p:nvPr>
        </p:nvGraphicFramePr>
        <p:xfrm>
          <a:off x="323528" y="2996952"/>
          <a:ext cx="287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3" name="Формула" r:id="rId5" imgW="139680" imgH="177480" progId="Equation.3">
                  <p:embed/>
                </p:oleObj>
              </mc:Choice>
              <mc:Fallback>
                <p:oleObj name="Формула" r:id="rId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96952"/>
                        <a:ext cx="2873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56694"/>
              </p:ext>
            </p:extLst>
          </p:nvPr>
        </p:nvGraphicFramePr>
        <p:xfrm>
          <a:off x="395536" y="5013176"/>
          <a:ext cx="203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4" name="Формула" r:id="rId7" imgW="139680" imgH="164880" progId="Equation.3">
                  <p:embed/>
                </p:oleObj>
              </mc:Choice>
              <mc:Fallback>
                <p:oleObj name="Формула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13176"/>
                        <a:ext cx="2032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17363"/>
              </p:ext>
            </p:extLst>
          </p:nvPr>
        </p:nvGraphicFramePr>
        <p:xfrm>
          <a:off x="2076450" y="4941888"/>
          <a:ext cx="20923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5" name="Формула" r:id="rId9" imgW="1054080" imgH="203040" progId="Equation.3">
                  <p:embed/>
                </p:oleObj>
              </mc:Choice>
              <mc:Fallback>
                <p:oleObj name="Формула" r:id="rId9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941888"/>
                        <a:ext cx="20923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1F0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5" descr="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-4657" r="7132"/>
          <a:stretch>
            <a:fillRect/>
          </a:stretch>
        </p:blipFill>
        <p:spPr bwMode="auto">
          <a:xfrm>
            <a:off x="5292725" y="908050"/>
            <a:ext cx="38512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1183" y="250177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711198" y="265417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Дифракция Фраунгофера на щели</a:t>
            </a:r>
            <a:b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(продолжение)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101032"/>
            <a:ext cx="4968875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Разобьем сторону </a:t>
            </a:r>
            <a:r>
              <a:rPr lang="ru-RU" sz="2200" b="1" dirty="0"/>
              <a:t>BC</a:t>
            </a:r>
            <a:r>
              <a:rPr lang="ru-RU" sz="2200" dirty="0"/>
              <a:t> на отрезки длиной </a:t>
            </a:r>
            <a:r>
              <a:rPr lang="ru-RU" sz="2200" b="1" dirty="0"/>
              <a:t>λ/2</a:t>
            </a:r>
            <a:r>
              <a:rPr lang="ru-RU" sz="2200" dirty="0"/>
              <a:t>. Из концов этих отрезков проведем линии, параллельные фронту вторичной плоской волны, идущей под углом </a:t>
            </a:r>
            <a:r>
              <a:rPr lang="ru-RU" sz="2200" b="1" dirty="0"/>
              <a:t>φ</a:t>
            </a:r>
            <a:r>
              <a:rPr lang="ru-RU" sz="2200" dirty="0"/>
              <a:t>. Эти линии разобьют </a:t>
            </a:r>
            <a:r>
              <a:rPr lang="ru-RU" sz="2200" b="1" dirty="0"/>
              <a:t>AB</a:t>
            </a:r>
            <a:r>
              <a:rPr lang="ru-RU" sz="2200" dirty="0"/>
              <a:t> - фронт первичной плоской волны на зоны Френеля. На рисунке их изображено три: </a:t>
            </a:r>
            <a:r>
              <a:rPr lang="ru-RU" sz="2200" b="1" dirty="0"/>
              <a:t>AD, DE</a:t>
            </a:r>
            <a:r>
              <a:rPr lang="ru-RU" sz="2200" dirty="0"/>
              <a:t> и  </a:t>
            </a:r>
            <a:r>
              <a:rPr lang="ru-RU" sz="2200" b="1" dirty="0"/>
              <a:t>BE</a:t>
            </a:r>
            <a:r>
              <a:rPr lang="ru-RU" sz="2200" dirty="0"/>
              <a:t>. Число зон Френеля </a:t>
            </a:r>
            <a:r>
              <a:rPr lang="ru-RU" sz="2200" b="1" dirty="0"/>
              <a:t>k</a:t>
            </a:r>
            <a:r>
              <a:rPr lang="ru-RU" sz="2200" dirty="0"/>
              <a:t> зависит от </a:t>
            </a:r>
            <a:r>
              <a:rPr lang="ru-RU" sz="2200" b="1" dirty="0"/>
              <a:t>λ</a:t>
            </a:r>
            <a:r>
              <a:rPr lang="ru-RU" sz="2200" dirty="0"/>
              <a:t> и длины отрезка 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ru-RU" sz="2200" b="1" dirty="0" smtClean="0"/>
              <a:t>BC</a:t>
            </a:r>
            <a:r>
              <a:rPr lang="ru-RU" sz="2200" b="1" dirty="0"/>
              <a:t> = b </a:t>
            </a:r>
            <a:r>
              <a:rPr lang="ru-RU" sz="2200" b="1" dirty="0" err="1"/>
              <a:t>Sinφ</a:t>
            </a:r>
            <a:r>
              <a:rPr lang="ru-RU" sz="2200" dirty="0"/>
              <a:t>. Если </a:t>
            </a:r>
            <a:r>
              <a:rPr lang="ru-RU" sz="2200" b="1" dirty="0"/>
              <a:t>k</a:t>
            </a:r>
            <a:r>
              <a:rPr lang="ru-RU" sz="2200" dirty="0"/>
              <a:t> целое, то </a:t>
            </a:r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11269" name="Picture 5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/>
          <a:stretch>
            <a:fillRect/>
          </a:stretch>
        </p:blipFill>
        <p:spPr bwMode="auto">
          <a:xfrm>
            <a:off x="5148263" y="1268413"/>
            <a:ext cx="39957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0"/>
            <a:ext cx="8929687" cy="6858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dirty="0" smtClean="0"/>
              <a:t>	Если число зон Френеля </a:t>
            </a:r>
            <a:r>
              <a:rPr lang="ru-RU" sz="2800" u="sng" dirty="0" smtClean="0"/>
              <a:t>ЧЕТНОЕ</a:t>
            </a:r>
            <a:r>
              <a:rPr lang="ru-RU" sz="2800" dirty="0" smtClean="0"/>
              <a:t>:</a:t>
            </a:r>
          </a:p>
          <a:p>
            <a:pPr>
              <a:defRPr/>
            </a:pPr>
            <a:endParaRPr lang="ru-RU" sz="2800" dirty="0" smtClean="0"/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	В точке </a:t>
            </a:r>
            <a:r>
              <a:rPr lang="en-US" sz="2800" dirty="0"/>
              <a:t>P</a:t>
            </a:r>
            <a:r>
              <a:rPr lang="ru-RU" sz="2800" dirty="0" smtClean="0"/>
              <a:t> образуется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ДИФРАКЦИОННЫЙ МИНИМУМ </a:t>
            </a:r>
            <a:r>
              <a:rPr lang="ru-RU" sz="2800" dirty="0" smtClean="0"/>
              <a:t>(полная темнота).</a:t>
            </a:r>
            <a:endParaRPr lang="ru-RU" sz="28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2800" dirty="0" smtClean="0"/>
              <a:t>Если число зон Френеля </a:t>
            </a:r>
            <a:r>
              <a:rPr lang="ru-RU" sz="2800" u="sng" dirty="0" smtClean="0"/>
              <a:t>НЕЧЕТНОЕ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	В точке </a:t>
            </a:r>
            <a:r>
              <a:rPr lang="en-US" sz="2800" dirty="0" smtClean="0"/>
              <a:t>P</a:t>
            </a:r>
            <a:r>
              <a:rPr lang="ru-RU" sz="2800" dirty="0" smtClean="0"/>
              <a:t> образуется </a:t>
            </a:r>
            <a:r>
              <a:rPr lang="ru-RU" sz="2800" b="1" u="sng" dirty="0" smtClean="0">
                <a:solidFill>
                  <a:srgbClr val="F12301"/>
                </a:solidFill>
              </a:rPr>
              <a:t>ДИФРАКЦИОННЫЙ МАКСИМУМ.</a:t>
            </a:r>
            <a:endParaRPr lang="ru-RU" sz="2800" dirty="0" smtClean="0"/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	</a:t>
            </a:r>
            <a:r>
              <a:rPr lang="en-US" sz="2800" i="1" dirty="0" smtClean="0"/>
              <a:t>m</a:t>
            </a:r>
            <a:r>
              <a:rPr lang="ru-RU" sz="2800" i="1" dirty="0" smtClean="0"/>
              <a:t>=0,1,2,3</a:t>
            </a:r>
            <a:r>
              <a:rPr lang="ru-RU" sz="2800" i="1" dirty="0" smtClean="0"/>
              <a:t>,…</a:t>
            </a:r>
            <a:endParaRPr lang="ru-RU" sz="2800" dirty="0" smtClean="0"/>
          </a:p>
          <a:p>
            <a:pPr>
              <a:defRPr/>
            </a:pPr>
            <a:endParaRPr lang="ru-RU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81455"/>
              </p:ext>
            </p:extLst>
          </p:nvPr>
        </p:nvGraphicFramePr>
        <p:xfrm>
          <a:off x="3419872" y="692696"/>
          <a:ext cx="20177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Формула" r:id="rId3" imgW="1015920" imgH="393480" progId="Equation.3">
                  <p:embed/>
                </p:oleObj>
              </mc:Choice>
              <mc:Fallback>
                <p:oleObj name="Формула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692696"/>
                        <a:ext cx="2017713" cy="7858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41637"/>
              </p:ext>
            </p:extLst>
          </p:nvPr>
        </p:nvGraphicFramePr>
        <p:xfrm>
          <a:off x="2555776" y="3140968"/>
          <a:ext cx="25971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Формула" r:id="rId5" imgW="1307880" imgH="393480" progId="Equation.3">
                  <p:embed/>
                </p:oleObj>
              </mc:Choice>
              <mc:Fallback>
                <p:oleObj name="Формула" r:id="rId5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140968"/>
                        <a:ext cx="2597150" cy="7858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230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7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341438"/>
            <a:ext cx="5329237" cy="2930525"/>
          </a:xfrm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2447925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652963"/>
            <a:ext cx="3571875" cy="201612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800" b="1" i="1" smtClean="0">
                <a:latin typeface="Arial" charset="0"/>
                <a:cs typeface="Arial" charset="0"/>
              </a:rPr>
              <a:t>Дифракция света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800" b="1" i="1" smtClean="0">
                <a:latin typeface="Arial" charset="0"/>
                <a:cs typeface="Arial" charset="0"/>
              </a:rPr>
              <a:t> на одной щели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800" b="1" i="1" smtClean="0">
                <a:latin typeface="Arial" charset="0"/>
                <a:cs typeface="Arial" charset="0"/>
              </a:rPr>
              <a:t>при</a:t>
            </a:r>
            <a:r>
              <a:rPr lang="en-US" altLang="ru-RU" sz="2800" b="1" i="1" smtClean="0">
                <a:latin typeface="Arial" charset="0"/>
                <a:cs typeface="Arial" charset="0"/>
              </a:rPr>
              <a:t> </a:t>
            </a:r>
            <a:r>
              <a:rPr lang="ru-RU" altLang="ru-RU" sz="2800" b="1" i="1" smtClean="0">
                <a:latin typeface="Arial" charset="0"/>
                <a:cs typeface="Arial" charset="0"/>
              </a:rPr>
              <a:t> нормальном</a:t>
            </a:r>
            <a:endParaRPr lang="en-US" altLang="ru-RU" sz="2800" b="1" i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800" b="1" i="1" smtClean="0">
                <a:latin typeface="Arial" charset="0"/>
                <a:cs typeface="Arial" charset="0"/>
              </a:rPr>
              <a:t> падении лучей.</a:t>
            </a:r>
            <a:endParaRPr lang="ru-RU" altLang="ru-RU" sz="4400" b="1" i="1" smtClean="0">
              <a:latin typeface="Arial" charset="0"/>
              <a:cs typeface="Arial" charset="0"/>
            </a:endParaRPr>
          </a:p>
        </p:txBody>
      </p:sp>
      <p:pic>
        <p:nvPicPr>
          <p:cNvPr id="57347" name="Picture 1" descr="C:\Users\Борис\Pictures\дифракция\дифракция\diffract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617" r="42047" b="12210"/>
          <a:stretch>
            <a:fillRect/>
          </a:stretch>
        </p:blipFill>
        <p:spPr bwMode="auto">
          <a:xfrm>
            <a:off x="3708400" y="908050"/>
            <a:ext cx="52562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57188" y="142875"/>
            <a:ext cx="864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ru-RU" altLang="ru-RU" sz="3600" b="1" u="sng">
              <a:solidFill>
                <a:srgbClr val="1F497D"/>
              </a:solidFill>
            </a:endParaRPr>
          </a:p>
        </p:txBody>
      </p:sp>
      <p:pic>
        <p:nvPicPr>
          <p:cNvPr id="57349" name="Picture 12" descr="Wave diffraction through a slit"/>
          <p:cNvPicPr>
            <a:picLocks noChangeAspect="1" noChangeArrowheads="1" noCrop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82650"/>
            <a:ext cx="30257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825" y="4221163"/>
            <a:ext cx="32416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2E126-8AAE-4A40-B24E-7E4689225D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36B5C-CDED-4FC3-B6AF-68D652F33B3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85386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Дифракционная картина на экране – ширина и число полос существенным образом зависит от </a:t>
            </a:r>
            <a:r>
              <a:rPr lang="el-GR" altLang="ru-RU" sz="24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/а.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 увеличении размера щели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угловая ширина максимума уменьшается, центральный максимум становится резче, первые максимумы сдвигаются  ближе к центру. </a:t>
            </a:r>
          </a:p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Чем шире щель, тем ярче дифракционная картина, уже дифракционные максимумы, больше число полос.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очень широкой щели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Aharoni"/>
              </a:rPr>
              <a:t> &gt;&gt;</a:t>
            </a:r>
            <a:r>
              <a:rPr lang="el-GR" sz="2400" b="1" dirty="0">
                <a:latin typeface="Times New Roman" pitchFamily="18" charset="0"/>
                <a:cs typeface="Aharoni"/>
              </a:rPr>
              <a:t>λ</a:t>
            </a:r>
            <a:r>
              <a:rPr lang="ru-RU" sz="2400" b="1" dirty="0">
                <a:latin typeface="Times New Roman" pitchFamily="18" charset="0"/>
                <a:cs typeface="Aharoni"/>
              </a:rPr>
              <a:t> </a:t>
            </a:r>
            <a:r>
              <a:rPr lang="ru-RU" sz="2400" dirty="0">
                <a:latin typeface="Times New Roman" pitchFamily="18" charset="0"/>
                <a:cs typeface="Aharoni"/>
              </a:rPr>
              <a:t>центральная часть волны будет плоская, а на экране – геометрическое изображение щели, </a:t>
            </a:r>
            <a:r>
              <a:rPr lang="ru-RU" sz="2400" dirty="0" err="1">
                <a:latin typeface="Times New Roman" pitchFamily="18" charset="0"/>
                <a:cs typeface="Aharoni"/>
              </a:rPr>
              <a:t>окайм</a:t>
            </a:r>
            <a:r>
              <a:rPr lang="ru-RU" sz="2400" dirty="0">
                <a:latin typeface="Times New Roman" pitchFamily="18" charset="0"/>
                <a:cs typeface="Aharoni"/>
              </a:rPr>
              <a:t>-ленное по краям  тонкими темными и светлыми  полосами. </a:t>
            </a:r>
          </a:p>
        </p:txBody>
      </p:sp>
    </p:spTree>
    <p:extLst>
      <p:ext uri="{BB962C8B-B14F-4D97-AF65-F5344CB8AC3E}">
        <p14:creationId xmlns:p14="http://schemas.microsoft.com/office/powerpoint/2010/main" val="370548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71B2A-9919-4D10-9FDA-0523BBB5EA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9395" name="Picture 2" descr="http://cf.ppt-online.org/files/slide/k/KvkMLf3lh1ZnEQdGy59VubJCYsHm4XAcxz6wae/slid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5612" cy="65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74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1028</TotalTime>
  <Words>1077</Words>
  <Application>Microsoft Office PowerPoint</Application>
  <PresentationFormat>Экран (4:3)</PresentationFormat>
  <Paragraphs>76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Формула</vt:lpstr>
      <vt:lpstr>Презентация PowerPoint</vt:lpstr>
      <vt:lpstr>Презентация PowerPoint</vt:lpstr>
      <vt:lpstr>ДИФРАКЦИЯ ФРАУНГОФЕРА НА ОДНОЙ ЩЕЛИ</vt:lpstr>
      <vt:lpstr>Дифракция Фраунгофера на щели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ДИФРАКЦИЯ ФРАУНГОФЕРА НА ОДНОМЕРНОЙ ДИФРАКЦИОННОЙ РЕШЕТКЕ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РАССЕЯНИЕ СВЕТА. ДИФРАКЦИЯ НА ПРОСТРАНСТВЕННОЙ РЕШЕТКЕ</vt:lpstr>
      <vt:lpstr>РАССЕЯНИЕ СВЕТА В МУТНОЙ СРЕДЕ</vt:lpstr>
      <vt:lpstr>МОЛЕКУЛЯРНОЕ РАССЕЯНИЕ СВЕТА</vt:lpstr>
      <vt:lpstr>Презентация PowerPoint</vt:lpstr>
      <vt:lpstr>ДИФРАКЦИЯ НА МНОГОМЕРНЫХ ДИФРАКЦИОННЫХ РЕШЕТКАХ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№5</dc:title>
  <dc:creator>Fearen</dc:creator>
  <cp:lastModifiedBy>Petr</cp:lastModifiedBy>
  <cp:revision>132</cp:revision>
  <dcterms:created xsi:type="dcterms:W3CDTF">2012-03-18T12:32:31Z</dcterms:created>
  <dcterms:modified xsi:type="dcterms:W3CDTF">2020-04-13T01:25:32Z</dcterms:modified>
</cp:coreProperties>
</file>