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33"/>
  </p:notesMasterIdLst>
  <p:sldIdLst>
    <p:sldId id="351" r:id="rId2"/>
    <p:sldId id="449" r:id="rId3"/>
    <p:sldId id="450" r:id="rId4"/>
    <p:sldId id="451" r:id="rId5"/>
    <p:sldId id="453" r:id="rId6"/>
    <p:sldId id="355" r:id="rId7"/>
    <p:sldId id="441" r:id="rId8"/>
    <p:sldId id="455" r:id="rId9"/>
    <p:sldId id="456" r:id="rId10"/>
    <p:sldId id="459" r:id="rId11"/>
    <p:sldId id="458" r:id="rId12"/>
    <p:sldId id="353" r:id="rId13"/>
    <p:sldId id="357" r:id="rId14"/>
    <p:sldId id="460" r:id="rId15"/>
    <p:sldId id="461" r:id="rId16"/>
    <p:sldId id="475" r:id="rId17"/>
    <p:sldId id="343" r:id="rId18"/>
    <p:sldId id="442" r:id="rId19"/>
    <p:sldId id="443" r:id="rId20"/>
    <p:sldId id="463" r:id="rId21"/>
    <p:sldId id="464" r:id="rId22"/>
    <p:sldId id="465" r:id="rId23"/>
    <p:sldId id="466" r:id="rId24"/>
    <p:sldId id="467" r:id="rId25"/>
    <p:sldId id="468" r:id="rId26"/>
    <p:sldId id="469" r:id="rId27"/>
    <p:sldId id="470" r:id="rId28"/>
    <p:sldId id="471" r:id="rId29"/>
    <p:sldId id="472" r:id="rId30"/>
    <p:sldId id="473" r:id="rId31"/>
    <p:sldId id="474" r:id="rId3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20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04337-E8AE-4795-A41C-7C7C7EF13515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19937B-7321-4278-8039-CA44A679B9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3007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xmlns="" id="{0459312F-9115-4555-96C3-9365479A4B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1E8C4-B604-4B33-86D6-78096915D28E}" type="slidenum">
              <a:rPr lang="ru-RU" altLang="en-US"/>
              <a:pPr/>
              <a:t>20</a:t>
            </a:fld>
            <a:endParaRPr lang="ru-RU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xmlns="" id="{99FE8788-4CB9-4240-9CC4-CBC774B38A5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1443ADBD-CFE3-4C69-8A6E-6E3F1D17FC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r>
              <a:rPr lang="en-US" altLang="en-US">
                <a:solidFill>
                  <a:srgbClr val="000000"/>
                </a:solidFill>
                <a:latin typeface="Bailey Sans ITC" pitchFamily="34" charset="0"/>
              </a:rPr>
              <a:t> </a:t>
            </a: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1757F05-D5E4-41B0-AB75-A834A1D21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665E326-94BD-461E-BEB9-9FBAD8E484B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F83C37C8-49FB-46F3-A5D9-13DE8D472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449A62FC-9E89-4CEE-B13E-7AE9F865C3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9B518EFF-A00A-40B6-8244-7259EC6B7E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23388CC-8783-4C90-ACAE-F6958177C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406E2EB-168D-48C8-9825-941A098C6C5D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87214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3AB85B-8262-4CBC-99DA-89470110A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25D84B-FCE6-476F-80E6-BD134812B2E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A352C10-8D77-4CBB-B4DE-29ED255D217A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xmlns="" id="{762AE972-4603-40D0-AC51-E68B97502B1D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xmlns="" id="{1D3ED3F3-77EB-48DD-A6E6-2F12CBDC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xmlns="" id="{B8CFC102-250E-4C0A-AA53-E2F75D673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xmlns="" id="{A28412B7-D0BD-40A3-A6D7-BB043DDF4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C30A801-A01B-419F-B9C0-76FCE874384F}" type="slidenum">
              <a:rPr lang="ru-RU" altLang="en-US"/>
              <a:pPr/>
              <a:t>‹#›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8138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10.11.2020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  <p:sldLayoutId id="2147483864" r:id="rId12"/>
    <p:sldLayoutId id="2147483865" r:id="rId13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1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hyperlink" Target="&#1043;&#1054;&#1051;&#1054;&#1043;&#1056;&#1040;&#1060;&#1048;&#1071;.doc" TargetMode="External"/><Relationship Id="rId1" Type="http://schemas.openxmlformats.org/officeDocument/2006/relationships/slideLayout" Target="../slideLayouts/slideLayout1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57166"/>
            <a:ext cx="8496944" cy="6143668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260648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Вынужденное излучение света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3235" name="Picture 3" descr="laziery16"/>
          <p:cNvPicPr>
            <a:picLocks noChangeAspect="1" noChangeArrowheads="1"/>
          </p:cNvPicPr>
          <p:nvPr/>
        </p:nvPicPr>
        <p:blipFill>
          <a:blip r:embed="rId2" cstate="print"/>
          <a:srcRect l="4022" t="16147" r="4022" b="3472"/>
          <a:stretch>
            <a:fillRect/>
          </a:stretch>
        </p:blipFill>
        <p:spPr bwMode="auto">
          <a:xfrm>
            <a:off x="395535" y="836712"/>
            <a:ext cx="8369871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D74D36E-9278-48A7-83D8-5A954F457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7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>Виды лазеров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2383F70D-0E1C-4830-AD0A-689DCC5EFEA6}"/>
              </a:ext>
            </a:extLst>
          </p:cNvPr>
          <p:cNvSpPr txBox="1"/>
          <p:nvPr/>
        </p:nvSpPr>
        <p:spPr>
          <a:xfrm>
            <a:off x="622300" y="928688"/>
            <a:ext cx="3878263" cy="31400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Газовые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гелий-неоновый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аргоновый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криптоновый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ксеноновый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азотный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err="1"/>
              <a:t>втористо-водородный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кислородно-йодный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углекислотный (</a:t>
            </a:r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/>
              <a:t>на </a:t>
            </a:r>
            <a:r>
              <a:rPr lang="ru-RU" dirty="0" err="1"/>
              <a:t>монооксиде</a:t>
            </a:r>
            <a:r>
              <a:rPr lang="ru-RU" dirty="0"/>
              <a:t> углерода</a:t>
            </a:r>
            <a:r>
              <a:rPr lang="en-US" dirty="0"/>
              <a:t> </a:t>
            </a:r>
            <a:r>
              <a:rPr lang="ru-RU" dirty="0"/>
              <a:t>(</a:t>
            </a:r>
            <a:r>
              <a:rPr lang="en-US" dirty="0"/>
              <a:t>CO)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dirty="0" err="1"/>
              <a:t>эксимерный</a:t>
            </a: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80AB451-D991-471C-8118-E9EED1FB8973}"/>
              </a:ext>
            </a:extLst>
          </p:cNvPr>
          <p:cNvSpPr txBox="1"/>
          <p:nvPr/>
        </p:nvSpPr>
        <p:spPr>
          <a:xfrm>
            <a:off x="622300" y="4357688"/>
            <a:ext cx="2746375" cy="17541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На парах металлов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гелий-кадмиевый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гелий-ртутный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гелий-селеновый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парах меди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парах золота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DEC2FBCE-DCB7-44D2-B821-2ACB17B98F05}"/>
              </a:ext>
            </a:extLst>
          </p:cNvPr>
          <p:cNvSpPr txBox="1"/>
          <p:nvPr/>
        </p:nvSpPr>
        <p:spPr>
          <a:xfrm>
            <a:off x="5160963" y="928688"/>
            <a:ext cx="3357562" cy="28622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Твердотельные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-рубиновый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алюмо-иттриевые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фториде иттрия-лития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ванадате иттрия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</a:t>
            </a:r>
            <a:r>
              <a:rPr lang="ru-RU" dirty="0" err="1"/>
              <a:t>неодимовом</a:t>
            </a:r>
            <a:r>
              <a:rPr lang="ru-RU" dirty="0"/>
              <a:t> стекле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титан-сапфировые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александритовый</a:t>
            </a:r>
            <a:endParaRPr lang="ru-RU" dirty="0"/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-оптоволоконный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фториде кальция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752BA43-FF12-495E-B4E1-D606C5496D01}"/>
              </a:ext>
            </a:extLst>
          </p:cNvPr>
          <p:cNvSpPr txBox="1"/>
          <p:nvPr/>
        </p:nvSpPr>
        <p:spPr>
          <a:xfrm>
            <a:off x="4660900" y="4357688"/>
            <a:ext cx="3911600" cy="17541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Другие типы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-полупроводниковый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лазерный диод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красителях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-на свободных электронах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-</a:t>
            </a:r>
            <a:r>
              <a:rPr lang="ru-RU" dirty="0" err="1"/>
              <a:t>псевдо-никелево-самариевый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7581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428625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altLang="ru-RU" sz="2400" dirty="0" smtClean="0">
                <a:solidFill>
                  <a:schemeClr val="tx1"/>
                </a:solidFill>
              </a:rPr>
              <a:t>Рубиновый лазер</a:t>
            </a:r>
            <a:endParaRPr lang="ru-RU" altLang="ru-RU" sz="2400" dirty="0" smtClean="0">
              <a:solidFill>
                <a:schemeClr val="tx1"/>
              </a:solidFill>
            </a:endParaRPr>
          </a:p>
        </p:txBody>
      </p:sp>
      <p:pic>
        <p:nvPicPr>
          <p:cNvPr id="5123" name="Picture 1" descr="C:\Program Files\Physicon\Open Physics 2.6. Part 2\content\chapter6\section\paragraph4\images\6-4-3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906" y="534243"/>
            <a:ext cx="4429125" cy="319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139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2080" y="692696"/>
            <a:ext cx="3512316" cy="3512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>
            <a:extLst>
              <a:ext uri="{FF2B5EF4-FFF2-40B4-BE49-F238E27FC236}">
                <a16:creationId xmlns:a16="http://schemas.microsoft.com/office/drawing/2014/main" xmlns="" id="{D3CAD464-5AF5-4BCB-9B28-A13C3BD57C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19672" y="3768725"/>
            <a:ext cx="6072188" cy="280828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2" name="TextBox 1"/>
          <p:cNvSpPr txBox="1"/>
          <p:nvPr/>
        </p:nvSpPr>
        <p:spPr>
          <a:xfrm>
            <a:off x="3973881" y="3263160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 flipH="1">
            <a:off x="827584" y="6113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835696" y="1403484"/>
            <a:ext cx="3321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</a:t>
            </a:r>
            <a:endParaRPr lang="ru-RU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1331640" y="980728"/>
            <a:ext cx="0" cy="246709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339752" y="1772816"/>
            <a:ext cx="0" cy="167501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665" y="2132856"/>
            <a:ext cx="2331087" cy="307777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ru-RU" sz="1400" dirty="0" smtClean="0"/>
              <a:t>Спонтанное излучение</a:t>
            </a:r>
            <a:endParaRPr lang="ru-RU" sz="1400" dirty="0"/>
          </a:p>
        </p:txBody>
      </p:sp>
      <p:sp>
        <p:nvSpPr>
          <p:cNvPr id="14" name="TextBox 13"/>
          <p:cNvSpPr txBox="1"/>
          <p:nvPr/>
        </p:nvSpPr>
        <p:spPr>
          <a:xfrm>
            <a:off x="1484268" y="2285256"/>
            <a:ext cx="1287532" cy="523220"/>
          </a:xfrm>
          <a:prstGeom prst="rect">
            <a:avLst/>
          </a:prstGeom>
          <a:noFill/>
          <a:scene3d>
            <a:camera prst="orthographicFront">
              <a:rot lat="0" lon="0" rev="54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ru-RU" sz="1400" dirty="0" smtClean="0"/>
              <a:t>Спонтанное</a:t>
            </a:r>
          </a:p>
          <a:p>
            <a:r>
              <a:rPr lang="ru-RU" sz="1400" dirty="0" smtClean="0"/>
              <a:t> излучение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93464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357166"/>
            <a:ext cx="8496944" cy="6143668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00166" y="357166"/>
            <a:ext cx="6336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Вынужденное излучение света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643050"/>
            <a:ext cx="8429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Рубин: ион хрома 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ru-RU" sz="2400" b="1" baseline="30000" dirty="0" smtClean="0">
                <a:latin typeface="Times New Roman" pitchFamily="18" charset="0"/>
                <a:cs typeface="Times New Roman" pitchFamily="18" charset="0"/>
              </a:rPr>
              <a:t>3+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Схема уровней (1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  <a:sym typeface="Symbol"/>
              </a:rPr>
              <a:t>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6306" name="Picture 2" descr="clip_image002_00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786058"/>
            <a:ext cx="8215370" cy="3694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500034" y="928670"/>
            <a:ext cx="81439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Нагревом инверсного состояния добиться нельзя, нужны специальные методы.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357818" y="2714620"/>
            <a:ext cx="3429024" cy="1200329"/>
          </a:xfrm>
          <a:prstGeom prst="rect">
            <a:avLst/>
          </a:prstGeom>
          <a:solidFill>
            <a:schemeClr val="tx2">
              <a:lumMod val="10000"/>
              <a:lumOff val="9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(более долгоживущий, в тысячи раз), получается инверсная заселенность.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7158" y="2000240"/>
            <a:ext cx="8429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третьем уровне электроны долго не задерживаются, 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7158" y="2357430"/>
            <a:ext cx="835824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переходят на второй уровень, где и оседают 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57158" y="357166"/>
            <a:ext cx="8429684" cy="6143668"/>
          </a:xfrm>
          <a:prstGeom prst="rect">
            <a:avLst/>
          </a:prstGeom>
          <a:solidFill>
            <a:schemeClr val="bg2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30402" name="Picture 2" descr="image113_1"/>
          <p:cNvPicPr>
            <a:picLocks noChangeAspect="1" noChangeArrowheads="1"/>
          </p:cNvPicPr>
          <p:nvPr/>
        </p:nvPicPr>
        <p:blipFill>
          <a:blip r:embed="rId2" cstate="print">
            <a:lum bright="-40000" contrast="60000"/>
          </a:blip>
          <a:srcRect r="6986" b="10490"/>
          <a:stretch>
            <a:fillRect/>
          </a:stretch>
        </p:blipFill>
        <p:spPr bwMode="auto">
          <a:xfrm>
            <a:off x="428596" y="1357298"/>
            <a:ext cx="8305244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00166" y="357166"/>
            <a:ext cx="633660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Вынужденное излучение света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62944"/>
          </a:xfrm>
        </p:spPr>
        <p:txBody>
          <a:bodyPr>
            <a:normAutofit fontScale="70000" lnSpcReduction="20000"/>
          </a:bodyPr>
          <a:lstStyle/>
          <a:p>
            <a:r>
              <a:rPr lang="ru-RU" sz="2400" dirty="0"/>
              <a:t>Первым твердотельным лазером (1960; США), работающим в видимой области спектра (длина волны излучения 0,6943 мкм), был рубиновый лазер (Т. </a:t>
            </a:r>
            <a:r>
              <a:rPr lang="ru-RU" sz="2400" dirty="0" err="1" smtClean="0"/>
              <a:t>Мейман</a:t>
            </a:r>
            <a:r>
              <a:rPr lang="ru-RU" sz="2400" dirty="0" smtClean="0"/>
              <a:t>).</a:t>
            </a:r>
          </a:p>
          <a:p>
            <a:pPr algn="just"/>
            <a:r>
              <a:rPr lang="ru-RU" sz="2400" dirty="0"/>
              <a:t>В нем инверсная населенность уровней осуществляется по трехуровневой схеме, предложенной в 1955 г. Н. Г. Басовым и А. М. Прохоровым. Кристалл рубина представляет собой </a:t>
            </a:r>
            <a:r>
              <a:rPr lang="ru-RU" sz="2400" dirty="0">
                <a:solidFill>
                  <a:srgbClr val="C00000"/>
                </a:solidFill>
              </a:rPr>
              <a:t>оксид алюминия А</a:t>
            </a:r>
            <a:r>
              <a:rPr lang="en-US" sz="2400" dirty="0">
                <a:solidFill>
                  <a:srgbClr val="C00000"/>
                </a:solidFill>
              </a:rPr>
              <a:t>l</a:t>
            </a:r>
            <a:r>
              <a:rPr lang="ru-RU" sz="2400" baseline="-25000" dirty="0">
                <a:solidFill>
                  <a:srgbClr val="C00000"/>
                </a:solidFill>
              </a:rPr>
              <a:t>2</a:t>
            </a:r>
            <a:r>
              <a:rPr lang="ru-RU" sz="2400" dirty="0">
                <a:solidFill>
                  <a:srgbClr val="C00000"/>
                </a:solidFill>
              </a:rPr>
              <a:t>О</a:t>
            </a:r>
            <a:r>
              <a:rPr lang="ru-RU" sz="2400" baseline="-25000" dirty="0">
                <a:solidFill>
                  <a:srgbClr val="C00000"/>
                </a:solidFill>
              </a:rPr>
              <a:t>3</a:t>
            </a:r>
            <a:r>
              <a:rPr lang="ru-RU" sz="2400" dirty="0"/>
              <a:t>, в кристаллической решетке которого некоторые из атомов А</a:t>
            </a:r>
            <a:r>
              <a:rPr lang="en-US" sz="2400" dirty="0"/>
              <a:t>l</a:t>
            </a:r>
            <a:r>
              <a:rPr lang="ru-RU" sz="2400" dirty="0"/>
              <a:t> замещены трехвалентными ионами </a:t>
            </a:r>
            <a:r>
              <a:rPr lang="en-US" sz="2400" dirty="0">
                <a:solidFill>
                  <a:srgbClr val="C00000"/>
                </a:solidFill>
              </a:rPr>
              <a:t>Cr</a:t>
            </a:r>
            <a:r>
              <a:rPr lang="ru-RU" sz="2400" baseline="30000" dirty="0">
                <a:solidFill>
                  <a:srgbClr val="C00000"/>
                </a:solidFill>
              </a:rPr>
              <a:t>3+</a:t>
            </a:r>
            <a:r>
              <a:rPr lang="ru-RU" sz="2400" dirty="0">
                <a:solidFill>
                  <a:srgbClr val="C00000"/>
                </a:solidFill>
              </a:rPr>
              <a:t> </a:t>
            </a:r>
            <a:r>
              <a:rPr lang="ru-RU" sz="2400" dirty="0"/>
              <a:t>(0,03 и 0,05% ионов хрома соответственно для розового и красного рубина). Для оптической накачки используется импульсная газоразрядная лампа. При интенсивном облучении рубина светом мощной импульсной лампы атомы хрома переходят с нижнего уровня </a:t>
            </a:r>
            <a:r>
              <a:rPr lang="ru-RU" sz="2400" i="1" dirty="0"/>
              <a:t>1</a:t>
            </a:r>
            <a:r>
              <a:rPr lang="ru-RU" sz="2400" dirty="0"/>
              <a:t> на уровни широкой полосы </a:t>
            </a:r>
            <a:r>
              <a:rPr lang="ru-RU" sz="2400" i="1" dirty="0" smtClean="0"/>
              <a:t>3</a:t>
            </a:r>
            <a:r>
              <a:rPr lang="ru-RU" sz="2400" dirty="0" smtClean="0"/>
              <a:t>. </a:t>
            </a:r>
            <a:r>
              <a:rPr lang="ru-RU" sz="2400" dirty="0"/>
              <a:t>Так как время жизни атомов хрома в возбужден­ных состояниях мало (меньше 10</a:t>
            </a:r>
            <a:r>
              <a:rPr lang="ru-RU" sz="2400" baseline="30000" dirty="0"/>
              <a:t>–7</a:t>
            </a:r>
            <a:r>
              <a:rPr lang="ru-RU" sz="2400" dirty="0"/>
              <a:t> с), то осуществляются либо спонтанные переходы </a:t>
            </a:r>
            <a:r>
              <a:rPr lang="ru-RU" sz="2400" i="1" dirty="0"/>
              <a:t>3</a:t>
            </a:r>
            <a:r>
              <a:rPr lang="ru-RU" sz="2400" dirty="0">
                <a:sym typeface="Symbol"/>
              </a:rPr>
              <a:t></a:t>
            </a:r>
            <a:r>
              <a:rPr lang="ru-RU" sz="2400" i="1" dirty="0"/>
              <a:t>1</a:t>
            </a:r>
            <a:r>
              <a:rPr lang="ru-RU" sz="2400" dirty="0"/>
              <a:t> (они незначительны), либо наиболее вероятные </a:t>
            </a:r>
            <a:r>
              <a:rPr lang="ru-RU" sz="2400" dirty="0" err="1"/>
              <a:t>безызлучательные</a:t>
            </a:r>
            <a:r>
              <a:rPr lang="ru-RU" sz="2400" dirty="0"/>
              <a:t> переходы на уровень </a:t>
            </a:r>
            <a:r>
              <a:rPr lang="ru-RU" sz="2400" i="1" dirty="0"/>
              <a:t>2</a:t>
            </a:r>
            <a:r>
              <a:rPr lang="ru-RU" sz="2400" dirty="0"/>
              <a:t> (он называется метастабильным) с передачей избытка энергии решетке кристалла рубина. Переход </a:t>
            </a:r>
            <a:r>
              <a:rPr lang="ru-RU" sz="2400" i="1" dirty="0"/>
              <a:t>2</a:t>
            </a:r>
            <a:r>
              <a:rPr lang="ru-RU" sz="2400" dirty="0">
                <a:sym typeface="Symbol"/>
              </a:rPr>
              <a:t></a:t>
            </a:r>
            <a:r>
              <a:rPr lang="ru-RU" sz="2400" i="1" dirty="0"/>
              <a:t>1</a:t>
            </a:r>
            <a:r>
              <a:rPr lang="ru-RU" sz="2400" dirty="0"/>
              <a:t> запрещен правилами отбора, поэтому длительность возбужденного состояния </a:t>
            </a:r>
            <a:r>
              <a:rPr lang="ru-RU" sz="2400" i="1" dirty="0"/>
              <a:t>2</a:t>
            </a:r>
            <a:r>
              <a:rPr lang="ru-RU" sz="2400" dirty="0"/>
              <a:t> атомов хрома порядка 10</a:t>
            </a:r>
            <a:r>
              <a:rPr lang="ru-RU" sz="2400" baseline="30000" dirty="0"/>
              <a:t>–3</a:t>
            </a:r>
            <a:r>
              <a:rPr lang="ru-RU" sz="2400" dirty="0"/>
              <a:t> с, т. е. примерно на четыре порядка больше, чем для состояния </a:t>
            </a:r>
            <a:r>
              <a:rPr lang="ru-RU" sz="2400" i="1" dirty="0"/>
              <a:t>3.</a:t>
            </a:r>
            <a:r>
              <a:rPr lang="ru-RU" sz="2400" dirty="0"/>
              <a:t> Это приводит к «накоплению» атомов хрома на уровне </a:t>
            </a:r>
            <a:r>
              <a:rPr lang="ru-RU" sz="2400" i="1" dirty="0"/>
              <a:t>2</a:t>
            </a:r>
            <a:r>
              <a:rPr lang="ru-RU" sz="2400" dirty="0"/>
              <a:t>. При достаточной мощности накачки их концентрация на уровне </a:t>
            </a:r>
            <a:r>
              <a:rPr lang="ru-RU" sz="2400" i="1" dirty="0"/>
              <a:t>2</a:t>
            </a:r>
            <a:r>
              <a:rPr lang="ru-RU" sz="2400" dirty="0"/>
              <a:t> будет гораздо больше, чем на уровне </a:t>
            </a:r>
            <a:r>
              <a:rPr lang="ru-RU" sz="2400" i="1" dirty="0"/>
              <a:t>1,</a:t>
            </a:r>
            <a:r>
              <a:rPr lang="ru-RU" sz="2400" dirty="0"/>
              <a:t> т. е. возникает среда с инверсной населенностью уровня </a:t>
            </a:r>
            <a:r>
              <a:rPr lang="ru-RU" sz="2400" i="1" dirty="0"/>
              <a:t>2</a:t>
            </a:r>
            <a:r>
              <a:rPr lang="ru-RU" sz="2400" dirty="0"/>
              <a:t>.</a:t>
            </a:r>
          </a:p>
          <a:p>
            <a:pPr algn="just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37169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/>
              <a:t>Каждый фотон, случайно родившийся при спонтанных переходах, в принципе может инициировать (порождать) в активной среде множество вынужденных перехо­дов </a:t>
            </a:r>
            <a:r>
              <a:rPr lang="ru-RU" sz="2400" i="1" dirty="0"/>
              <a:t>2</a:t>
            </a:r>
            <a:r>
              <a:rPr lang="ru-RU" sz="2400" dirty="0">
                <a:sym typeface="Symbol"/>
              </a:rPr>
              <a:t></a:t>
            </a:r>
            <a:r>
              <a:rPr lang="ru-RU" sz="2400" i="1" dirty="0"/>
              <a:t>1</a:t>
            </a:r>
            <a:r>
              <a:rPr lang="ru-RU" sz="2400" dirty="0"/>
              <a:t>, в результате чего появляется лавина вторичных фотонов, являющихся копиями первичных. </a:t>
            </a:r>
          </a:p>
        </p:txBody>
      </p:sp>
    </p:spTree>
    <p:extLst>
      <p:ext uri="{BB962C8B-B14F-4D97-AF65-F5344CB8AC3E}">
        <p14:creationId xmlns:p14="http://schemas.microsoft.com/office/powerpoint/2010/main" val="188267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85000" lnSpcReduction="20000"/>
          </a:bodyPr>
          <a:lstStyle/>
          <a:p>
            <a:r>
              <a:rPr lang="ru-RU" sz="2400" b="1" u="sng" dirty="0"/>
              <a:t>Лазерное излучение обладает следующими свойствами:</a:t>
            </a:r>
          </a:p>
          <a:p>
            <a:pPr algn="just"/>
            <a:r>
              <a:rPr lang="ru-RU" sz="2400" dirty="0"/>
              <a:t>1. </a:t>
            </a:r>
            <a:r>
              <a:rPr lang="ru-RU" sz="2400" b="1" i="1" dirty="0"/>
              <a:t>Временная и пространственная </a:t>
            </a:r>
            <a:r>
              <a:rPr lang="ru-RU" sz="2400" b="1" i="1" dirty="0" smtClean="0"/>
              <a:t>когерентность</a:t>
            </a:r>
            <a:r>
              <a:rPr lang="ru-RU" sz="2400" dirty="0" smtClean="0"/>
              <a:t>. </a:t>
            </a:r>
            <a:r>
              <a:rPr lang="ru-RU" sz="2400" dirty="0"/>
              <a:t>Время когерентности составляет 10</a:t>
            </a:r>
            <a:r>
              <a:rPr lang="ru-RU" sz="2400" baseline="30000" dirty="0"/>
              <a:t>–3</a:t>
            </a:r>
            <a:r>
              <a:rPr lang="ru-RU" sz="2400" dirty="0"/>
              <a:t> с, что соответствует длине когерентности порядка 10</a:t>
            </a:r>
            <a:r>
              <a:rPr lang="ru-RU" sz="2400" baseline="30000" dirty="0"/>
              <a:t>5</a:t>
            </a:r>
            <a:r>
              <a:rPr lang="ru-RU" sz="2400" dirty="0"/>
              <a:t> </a:t>
            </a:r>
            <a:r>
              <a:rPr lang="ru-RU" sz="2400" dirty="0" smtClean="0"/>
              <a:t>м, </a:t>
            </a:r>
            <a:r>
              <a:rPr lang="ru-RU" sz="2400" dirty="0"/>
              <a:t>т. е. на семь порядков выше, чем для обычных источников света.</a:t>
            </a:r>
          </a:p>
          <a:p>
            <a:r>
              <a:rPr lang="ru-RU" sz="2400" dirty="0"/>
              <a:t>2. </a:t>
            </a:r>
            <a:r>
              <a:rPr lang="ru-RU" sz="2400" b="1" i="1" dirty="0"/>
              <a:t>Строгая </a:t>
            </a:r>
            <a:r>
              <a:rPr lang="ru-RU" sz="2400" b="1" i="1" dirty="0" err="1"/>
              <a:t>монохроматичность</a:t>
            </a:r>
            <a:r>
              <a:rPr lang="ru-RU" sz="2400" b="1" i="1" dirty="0"/>
              <a:t> </a:t>
            </a:r>
            <a:r>
              <a:rPr lang="ru-RU" sz="2400" dirty="0"/>
              <a:t>(</a:t>
            </a:r>
            <a:r>
              <a:rPr lang="ru-RU" sz="2400" dirty="0">
                <a:sym typeface="Symbol"/>
              </a:rPr>
              <a:t></a:t>
            </a:r>
            <a:r>
              <a:rPr lang="ru-RU" sz="2400" i="1" dirty="0">
                <a:sym typeface="Symbol"/>
              </a:rPr>
              <a:t></a:t>
            </a:r>
            <a:r>
              <a:rPr lang="ru-RU" sz="2400" i="1" dirty="0"/>
              <a:t>&lt;</a:t>
            </a:r>
            <a:r>
              <a:rPr lang="ru-RU" sz="2400" dirty="0"/>
              <a:t>10</a:t>
            </a:r>
            <a:r>
              <a:rPr lang="ru-RU" sz="2400" baseline="30000" dirty="0"/>
              <a:t>–11</a:t>
            </a:r>
            <a:r>
              <a:rPr lang="ru-RU" sz="2400" dirty="0"/>
              <a:t> м).</a:t>
            </a:r>
          </a:p>
          <a:p>
            <a:pPr algn="just"/>
            <a:r>
              <a:rPr lang="ru-RU" sz="2400" dirty="0"/>
              <a:t>3. </a:t>
            </a:r>
            <a:r>
              <a:rPr lang="ru-RU" sz="2400" b="1" i="1" dirty="0"/>
              <a:t>Большая плотность потока энергии.</a:t>
            </a:r>
            <a:r>
              <a:rPr lang="ru-RU" sz="2400" b="1" dirty="0"/>
              <a:t> </a:t>
            </a:r>
            <a:r>
              <a:rPr lang="ru-RU" sz="2400" dirty="0"/>
              <a:t>Если, например, рубиновый стержень при накачке получил энергию </a:t>
            </a:r>
            <a:r>
              <a:rPr lang="en-US" sz="2400" i="1" dirty="0"/>
              <a:t>W=</a:t>
            </a:r>
            <a:r>
              <a:rPr lang="en-US" sz="2400" dirty="0"/>
              <a:t>20</a:t>
            </a:r>
            <a:r>
              <a:rPr lang="ru-RU" sz="2400" dirty="0"/>
              <a:t> Дж и высветился за 10</a:t>
            </a:r>
            <a:r>
              <a:rPr lang="ru-RU" sz="2400" baseline="30000" dirty="0"/>
              <a:t>–3</a:t>
            </a:r>
            <a:r>
              <a:rPr lang="ru-RU" sz="2400" dirty="0"/>
              <a:t> с, то поток излучения Ф</a:t>
            </a:r>
            <a:r>
              <a:rPr lang="ru-RU" sz="2400" i="1" baseline="-25000" dirty="0"/>
              <a:t>е</a:t>
            </a:r>
            <a:r>
              <a:rPr lang="ru-RU" sz="2400" dirty="0"/>
              <a:t>=20/10</a:t>
            </a:r>
            <a:r>
              <a:rPr lang="ru-RU" sz="2400" baseline="30000" dirty="0"/>
              <a:t>–3</a:t>
            </a:r>
            <a:r>
              <a:rPr lang="ru-RU" sz="2400" dirty="0"/>
              <a:t> Дж/с=2</a:t>
            </a:r>
            <a:r>
              <a:rPr lang="ru-RU" sz="2400" dirty="0">
                <a:sym typeface="Symbol"/>
              </a:rPr>
              <a:t></a:t>
            </a:r>
            <a:r>
              <a:rPr lang="ru-RU" sz="2400" dirty="0"/>
              <a:t>10</a:t>
            </a:r>
            <a:r>
              <a:rPr lang="ru-RU" sz="2400" baseline="30000" dirty="0"/>
              <a:t>4</a:t>
            </a:r>
            <a:r>
              <a:rPr lang="ru-RU" sz="2400" dirty="0"/>
              <a:t> Вт. Фокусируя это излучение на площади 1 мм</a:t>
            </a:r>
            <a:r>
              <a:rPr lang="ru-RU" sz="2400" baseline="30000" dirty="0"/>
              <a:t>2</a:t>
            </a:r>
            <a:r>
              <a:rPr lang="ru-RU" sz="2400" dirty="0"/>
              <a:t>, получим плотность потока энергии Ф</a:t>
            </a:r>
            <a:r>
              <a:rPr lang="ru-RU" sz="2400" i="1" baseline="-25000" dirty="0"/>
              <a:t>е</a:t>
            </a:r>
            <a:r>
              <a:rPr lang="ru-RU" sz="2400" i="1" dirty="0"/>
              <a:t>/</a:t>
            </a:r>
            <a:r>
              <a:rPr lang="en-US" sz="2400" i="1" dirty="0"/>
              <a:t>S </a:t>
            </a:r>
            <a:r>
              <a:rPr lang="ru-RU" sz="2400" dirty="0"/>
              <a:t>= 2</a:t>
            </a:r>
            <a:r>
              <a:rPr lang="ru-RU" sz="2400" dirty="0">
                <a:sym typeface="Symbol"/>
              </a:rPr>
              <a:t></a:t>
            </a:r>
            <a:r>
              <a:rPr lang="en-US" sz="2400" dirty="0"/>
              <a:t>10</a:t>
            </a:r>
            <a:r>
              <a:rPr lang="en-US" sz="2400" baseline="30000" dirty="0"/>
              <a:t>4</a:t>
            </a:r>
            <a:r>
              <a:rPr lang="en-US" sz="2400" dirty="0"/>
              <a:t>/10</a:t>
            </a:r>
            <a:r>
              <a:rPr lang="en-US" sz="2400" baseline="30000" dirty="0"/>
              <a:t>–6</a:t>
            </a:r>
            <a:r>
              <a:rPr lang="ru-RU" sz="2400" dirty="0"/>
              <a:t> Вт/м</a:t>
            </a:r>
            <a:r>
              <a:rPr lang="ru-RU" sz="2400" baseline="30000" dirty="0"/>
              <a:t>2</a:t>
            </a:r>
            <a:r>
              <a:rPr lang="ru-RU" sz="2400" dirty="0"/>
              <a:t> </a:t>
            </a:r>
            <a:r>
              <a:rPr lang="en-US" sz="2400" dirty="0"/>
              <a:t>= 2</a:t>
            </a:r>
            <a:r>
              <a:rPr lang="en-US" sz="2400" dirty="0">
                <a:sym typeface="Symbol"/>
              </a:rPr>
              <a:t></a:t>
            </a:r>
            <a:r>
              <a:rPr lang="ru-RU" sz="2400" dirty="0"/>
              <a:t>10</a:t>
            </a:r>
            <a:r>
              <a:rPr lang="ru-RU" sz="2400" baseline="30000" dirty="0"/>
              <a:t>10</a:t>
            </a:r>
            <a:r>
              <a:rPr lang="ru-RU" sz="2400" dirty="0"/>
              <a:t> Вт/м</a:t>
            </a:r>
            <a:r>
              <a:rPr lang="ru-RU" sz="2400" baseline="30000" dirty="0"/>
              <a:t>2</a:t>
            </a:r>
            <a:r>
              <a:rPr lang="ru-RU" sz="2400" dirty="0"/>
              <a:t>.</a:t>
            </a:r>
          </a:p>
          <a:p>
            <a:r>
              <a:rPr lang="ru-RU" sz="2400" dirty="0"/>
              <a:t>4. </a:t>
            </a:r>
            <a:r>
              <a:rPr lang="ru-RU" sz="2400" b="1" i="1" dirty="0"/>
              <a:t>Очень малое угловое расхождение в пучке.</a:t>
            </a:r>
            <a:r>
              <a:rPr lang="ru-RU" sz="2400" b="1" dirty="0"/>
              <a:t> </a:t>
            </a:r>
            <a:r>
              <a:rPr lang="ru-RU" sz="2400" dirty="0"/>
              <a:t>Например, при использовании специ­альной фокусировки луч лазера, направленный с Земли, дал бы на поверхности Луны световое пятно диаметром примерно 3 км (луч прожектора осветил бы поверхность диаметром примерно 40 000 км).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7829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23528" y="404664"/>
            <a:ext cx="8496944" cy="223737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Для выделения направления лазерной генерации используется принципиально важ­ный элемент лазера —</a:t>
            </a:r>
            <a:r>
              <a:rPr lang="ru-RU" b="1" dirty="0">
                <a:solidFill>
                  <a:schemeClr val="tx1"/>
                </a:solidFill>
              </a:rPr>
              <a:t> оптический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b="1" dirty="0">
                <a:solidFill>
                  <a:schemeClr val="tx1"/>
                </a:solidFill>
              </a:rPr>
              <a:t>резонатор</a:t>
            </a:r>
            <a:r>
              <a:rPr lang="ru-RU" dirty="0">
                <a:solidFill>
                  <a:schemeClr val="tx1"/>
                </a:solidFill>
              </a:rPr>
              <a:t>. В простейшем случае им служит пара обращенных друг к другу параллельных (или вогнутых) зеркал на общей оптической оси, между которыми помещается активная среда (кристалл или кювета с газом).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214017" name="Picture 1" descr="208640_html_592d6e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2816513"/>
            <a:ext cx="7215238" cy="3634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57166"/>
            <a:ext cx="8496944" cy="614366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99894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1950 год: А. Кастлер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(Нобелевская премия по физике 1966 года) предлагает метод оптической накачки среды для создания в ней инверсной населённости. Реализован на практике в 1952 году Бросселем, Кастлером и Винтером. До создания квантового генератора оставался один шаг: ввести в среду положительную обратную связь, то есть поместить эту среду в резонатор.</a:t>
            </a:r>
          </a:p>
          <a:p>
            <a:pPr algn="just"/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1954 год: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первый микроволновый генератор — мазер на аммиаке (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Ч. </a:t>
            </a:r>
            <a:r>
              <a:rPr lang="ru-RU" sz="2400" b="1" dirty="0" err="1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Таунс</a:t>
            </a:r>
            <a:r>
              <a:rPr lang="ru-RU" sz="2400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Басов Н. Г. и Прохоров А. М.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Нобелевская премия по физике 1964 года). Роль обратной связи играл объёмный резонатор, размеры которого были порядка 12,6 мм (длина волны, излучаемой при переходе аммиака с возбуждённого колебательного уровня на основной). Для усиления электромагнитного излучения оптического диапазона необходимо было создать объёмный резонатор, размеры которого были бы порядка микрона.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32656"/>
            <a:ext cx="8496944" cy="614366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3528" y="476672"/>
            <a:ext cx="849694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Из-за технологических трудностей многие учёные в 50-е годы считали, что создать генератор видимого излучения невозможно.</a:t>
            </a:r>
          </a:p>
          <a:p>
            <a:pPr algn="just"/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1960 год: Т. </a:t>
            </a:r>
            <a:r>
              <a:rPr lang="ru-RU" sz="2400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Мейман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продемонстрировал работу первого оптического квантового генератора — лазера. В качестве активной среды использовался кристалл искусственного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рубина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(оксид алюминия Al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ru-RU" sz="2400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 небольшой примесью хрома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Cr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), а вместо объёмного резонатора служил резонатор Фабри — Перо, образованный серебряными зеркальными покрытиями, нанесёнными на торцы кристалла. Этот лазер работал в импульсном режиме на длине волны 694,3 нм. В декабре того же года был создан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гелий-неоновый лазер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излучающий в непрерывном режиме (А.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Джаван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У.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Беннет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Д.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Хэрриот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Изначально лазер работал в инфракрасном диапазоне, затем был модифицирован для излучения видимого красного света с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длиной волны 632,8 нм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1"/>
          <p:cNvSpPr>
            <a:spLocks noChangeArrowheads="1"/>
          </p:cNvSpPr>
          <p:nvPr/>
        </p:nvSpPr>
        <p:spPr bwMode="auto">
          <a:xfrm>
            <a:off x="642938" y="512763"/>
            <a:ext cx="7781925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/>
              <a:t>Переход возбужденного атома (а) в основное состояние</a:t>
            </a:r>
          </a:p>
          <a:p>
            <a:r>
              <a:rPr lang="ru-RU" b="1" dirty="0"/>
              <a:t>приводит к возникновению двух видов излучения:</a:t>
            </a:r>
          </a:p>
          <a:p>
            <a:r>
              <a:rPr lang="ru-RU" b="1" dirty="0"/>
              <a:t>               </a:t>
            </a:r>
            <a:r>
              <a:rPr lang="ru-RU" b="1" dirty="0">
                <a:solidFill>
                  <a:srgbClr val="0070C0"/>
                </a:solidFill>
              </a:rPr>
              <a:t>спонтанного (</a:t>
            </a:r>
            <a:r>
              <a:rPr lang="en-US" b="1" dirty="0">
                <a:solidFill>
                  <a:srgbClr val="0070C0"/>
                </a:solidFill>
              </a:rPr>
              <a:t>b) </a:t>
            </a:r>
            <a:r>
              <a:rPr lang="ru-RU" b="1" dirty="0">
                <a:solidFill>
                  <a:srgbClr val="0070C0"/>
                </a:solidFill>
              </a:rPr>
              <a:t>и вынужденного (с).  </a:t>
            </a:r>
            <a:endParaRPr lang="ru-RU" dirty="0">
              <a:solidFill>
                <a:srgbClr val="0070C0"/>
              </a:solidFill>
              <a:latin typeface="Arial" pitchFamily="34" charset="0"/>
            </a:endParaRPr>
          </a:p>
        </p:txBody>
      </p:sp>
      <p:pic>
        <p:nvPicPr>
          <p:cNvPr id="11267" name="Picture 1" descr="6-4-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795463"/>
            <a:ext cx="8732837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Прямоугольник 3"/>
          <p:cNvSpPr>
            <a:spLocks noChangeArrowheads="1"/>
          </p:cNvSpPr>
          <p:nvPr/>
        </p:nvSpPr>
        <p:spPr bwMode="auto">
          <a:xfrm>
            <a:off x="357188" y="4643438"/>
            <a:ext cx="84867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u="sng" dirty="0"/>
              <a:t>Спонтанное (самопроизвольное) излучение</a:t>
            </a:r>
            <a:r>
              <a:rPr lang="ru-RU" b="1" dirty="0"/>
              <a:t> – это излучение</a:t>
            </a:r>
          </a:p>
          <a:p>
            <a:r>
              <a:rPr lang="ru-RU" b="1" dirty="0"/>
              <a:t>фотона возбужденным атомом без внешних воздействий.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11269" name="Прямоугольник 4"/>
          <p:cNvSpPr>
            <a:spLocks noChangeArrowheads="1"/>
          </p:cNvSpPr>
          <p:nvPr/>
        </p:nvSpPr>
        <p:spPr bwMode="auto">
          <a:xfrm>
            <a:off x="382588" y="5500688"/>
            <a:ext cx="87614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u="sng"/>
              <a:t>Вынужденное (индуцированное) излучение</a:t>
            </a:r>
            <a:r>
              <a:rPr lang="ru-RU" b="1"/>
              <a:t> – это излучение</a:t>
            </a:r>
          </a:p>
          <a:p>
            <a:r>
              <a:rPr lang="ru-RU" b="1"/>
              <a:t>фотона возбужденным атомом под действием внешнего моно-</a:t>
            </a:r>
          </a:p>
          <a:p>
            <a:r>
              <a:rPr lang="ru-RU" b="1"/>
              <a:t>хроматического излучения. </a:t>
            </a:r>
            <a:endParaRPr lang="ru-RU">
              <a:latin typeface="Arial" pitchFamily="34" charset="0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1115616" y="123938"/>
            <a:ext cx="5767387" cy="47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2500" b="1" u="sng" dirty="0"/>
              <a:t>Спонтанное и вынужденное излучение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71600" y="1462988"/>
            <a:ext cx="163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поглощение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220072" y="1462988"/>
            <a:ext cx="1443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излучение</a:t>
            </a:r>
            <a:endParaRPr lang="ru-RU" dirty="0"/>
          </a:p>
        </p:txBody>
      </p:sp>
      <p:pic>
        <p:nvPicPr>
          <p:cNvPr id="415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0" y="2222774"/>
            <a:ext cx="614363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574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76871"/>
            <a:ext cx="614363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574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454" y="2233532"/>
            <a:ext cx="614363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574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366088"/>
            <a:ext cx="614363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575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136404"/>
            <a:ext cx="614363" cy="265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9713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4">
            <a:extLst>
              <a:ext uri="{FF2B5EF4-FFF2-40B4-BE49-F238E27FC236}">
                <a16:creationId xmlns:a16="http://schemas.microsoft.com/office/drawing/2014/main" xmlns="" id="{09BDF640-C8AF-4308-B33D-5710094EE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78305" y="2636838"/>
            <a:ext cx="40322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en-US" sz="3600" b="1" dirty="0">
                <a:latin typeface="Arial Black" panose="020B0A04020102020204" pitchFamily="34" charset="0"/>
              </a:rPr>
              <a:t>ПРИМЕНЕНИЕ ЛАЗЕРА</a:t>
            </a:r>
          </a:p>
        </p:txBody>
      </p:sp>
      <p:sp>
        <p:nvSpPr>
          <p:cNvPr id="5135" name="Freeform 15">
            <a:extLst>
              <a:ext uri="{FF2B5EF4-FFF2-40B4-BE49-F238E27FC236}">
                <a16:creationId xmlns:a16="http://schemas.microsoft.com/office/drawing/2014/main" xmlns="" id="{BBEC76B4-DF85-4901-83A4-992B82E305AB}"/>
              </a:ext>
            </a:extLst>
          </p:cNvPr>
          <p:cNvSpPr>
            <a:spLocks noEditPoints="1"/>
          </p:cNvSpPr>
          <p:nvPr/>
        </p:nvSpPr>
        <p:spPr bwMode="auto">
          <a:xfrm>
            <a:off x="827088" y="1484313"/>
            <a:ext cx="36512" cy="3175"/>
          </a:xfrm>
          <a:custGeom>
            <a:avLst/>
            <a:gdLst>
              <a:gd name="T0" fmla="*/ 0 w 23"/>
              <a:gd name="T1" fmla="*/ 0 h 2"/>
              <a:gd name="T2" fmla="*/ 23 w 23"/>
              <a:gd name="T3" fmla="*/ 0 h 2"/>
              <a:gd name="T4" fmla="*/ 23 w 23"/>
              <a:gd name="T5" fmla="*/ 2 h 2"/>
              <a:gd name="T6" fmla="*/ 0 w 23"/>
              <a:gd name="T7" fmla="*/ 2 h 2"/>
              <a:gd name="T8" fmla="*/ 0 w 23"/>
              <a:gd name="T9" fmla="*/ 0 h 2"/>
              <a:gd name="T10" fmla="*/ 4 w 23"/>
              <a:gd name="T11" fmla="*/ 0 h 2"/>
              <a:gd name="T12" fmla="*/ 19 w 23"/>
              <a:gd name="T13" fmla="*/ 0 h 2"/>
              <a:gd name="T14" fmla="*/ 19 w 23"/>
              <a:gd name="T15" fmla="*/ 2 h 2"/>
              <a:gd name="T16" fmla="*/ 4 w 23"/>
              <a:gd name="T17" fmla="*/ 2 h 2"/>
              <a:gd name="T18" fmla="*/ 4 w 23"/>
              <a:gd name="T19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3" h="2">
                <a:moveTo>
                  <a:pt x="0" y="0"/>
                </a:moveTo>
                <a:lnTo>
                  <a:pt x="23" y="0"/>
                </a:lnTo>
                <a:lnTo>
                  <a:pt x="23" y="2"/>
                </a:lnTo>
                <a:lnTo>
                  <a:pt x="0" y="2"/>
                </a:lnTo>
                <a:lnTo>
                  <a:pt x="0" y="0"/>
                </a:lnTo>
                <a:close/>
                <a:moveTo>
                  <a:pt x="4" y="0"/>
                </a:moveTo>
                <a:lnTo>
                  <a:pt x="19" y="0"/>
                </a:lnTo>
                <a:lnTo>
                  <a:pt x="19" y="2"/>
                </a:lnTo>
                <a:lnTo>
                  <a:pt x="4" y="2"/>
                </a:lnTo>
                <a:lnTo>
                  <a:pt x="4" y="0"/>
                </a:lnTo>
                <a:close/>
              </a:path>
            </a:pathLst>
          </a:custGeom>
          <a:solidFill>
            <a:srgbClr val="CFCFC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93" name="Oval 873">
            <a:extLst>
              <a:ext uri="{FF2B5EF4-FFF2-40B4-BE49-F238E27FC236}">
                <a16:creationId xmlns:a16="http://schemas.microsoft.com/office/drawing/2014/main" xmlns="" id="{C1008C1B-568D-418C-8455-4F0C4F35A1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188" y="1989138"/>
            <a:ext cx="2127250" cy="1152525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5994" name="Oval 874">
            <a:extLst>
              <a:ext uri="{FF2B5EF4-FFF2-40B4-BE49-F238E27FC236}">
                <a16:creationId xmlns:a16="http://schemas.microsoft.com/office/drawing/2014/main" xmlns="" id="{59E855A3-57A9-49E4-B968-35F1F3101E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3429000"/>
            <a:ext cx="2087563" cy="1296988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5995" name="Oval 875">
            <a:extLst>
              <a:ext uri="{FF2B5EF4-FFF2-40B4-BE49-F238E27FC236}">
                <a16:creationId xmlns:a16="http://schemas.microsoft.com/office/drawing/2014/main" xmlns="" id="{183E538D-2AB9-4167-8DDD-CB36096CF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4888" y="3573463"/>
            <a:ext cx="2159000" cy="1079500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5996" name="Oval 876">
            <a:extLst>
              <a:ext uri="{FF2B5EF4-FFF2-40B4-BE49-F238E27FC236}">
                <a16:creationId xmlns:a16="http://schemas.microsoft.com/office/drawing/2014/main" xmlns="" id="{2EBA623F-8726-4B7A-A3AF-A01FCA1522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1773238"/>
            <a:ext cx="2305050" cy="1296987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5997" name="Oval 877">
            <a:extLst>
              <a:ext uri="{FF2B5EF4-FFF2-40B4-BE49-F238E27FC236}">
                <a16:creationId xmlns:a16="http://schemas.microsoft.com/office/drawing/2014/main" xmlns="" id="{3975C936-DF86-45C1-90F9-3F4EAB1C47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2363" y="549275"/>
            <a:ext cx="2520950" cy="1225550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5999" name="Text Box 879">
            <a:extLst>
              <a:ext uri="{FF2B5EF4-FFF2-40B4-BE49-F238E27FC236}">
                <a16:creationId xmlns:a16="http://schemas.microsoft.com/office/drawing/2014/main" xmlns="" id="{8FE7A62A-C288-43FD-B842-0773AE1D99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836613"/>
            <a:ext cx="25209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en-US" dirty="0">
                <a:solidFill>
                  <a:srgbClr val="FFFF00"/>
                </a:solidFill>
              </a:rPr>
              <a:t>Полиграфическая промышленность</a:t>
            </a:r>
          </a:p>
        </p:txBody>
      </p:sp>
      <p:sp>
        <p:nvSpPr>
          <p:cNvPr id="6000" name="Text Box 880">
            <a:extLst>
              <a:ext uri="{FF2B5EF4-FFF2-40B4-BE49-F238E27FC236}">
                <a16:creationId xmlns:a16="http://schemas.microsoft.com/office/drawing/2014/main" xmlns="" id="{59B90BEF-B319-4A3A-81DD-9352A6A481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49500"/>
            <a:ext cx="244792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en-US" dirty="0">
                <a:solidFill>
                  <a:srgbClr val="FFFF00"/>
                </a:solidFill>
              </a:rPr>
              <a:t>микроэлектроника</a:t>
            </a:r>
          </a:p>
        </p:txBody>
      </p:sp>
      <p:sp>
        <p:nvSpPr>
          <p:cNvPr id="6001" name="Text Box 881">
            <a:extLst>
              <a:ext uri="{FF2B5EF4-FFF2-40B4-BE49-F238E27FC236}">
                <a16:creationId xmlns:a16="http://schemas.microsoft.com/office/drawing/2014/main" xmlns="" id="{38CCD789-A082-4839-9F29-F6E285ACF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2205038"/>
            <a:ext cx="22320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altLang="en-US" dirty="0">
                <a:solidFill>
                  <a:srgbClr val="FFFF00"/>
                </a:solidFill>
              </a:rPr>
              <a:t>машиностроение</a:t>
            </a:r>
          </a:p>
        </p:txBody>
      </p:sp>
      <p:sp>
        <p:nvSpPr>
          <p:cNvPr id="6002" name="Text Box 882">
            <a:extLst>
              <a:ext uri="{FF2B5EF4-FFF2-40B4-BE49-F238E27FC236}">
                <a16:creationId xmlns:a16="http://schemas.microsoft.com/office/drawing/2014/main" xmlns="" id="{C0322D3D-5310-48B7-B74E-87432C9C54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716338"/>
            <a:ext cx="29527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dirty="0">
                <a:solidFill>
                  <a:srgbClr val="FFFF00"/>
                </a:solidFill>
              </a:rPr>
              <a:t>промышленность</a:t>
            </a:r>
            <a:r>
              <a:rPr kumimoji="0" lang="ru-RU" altLang="en-US" sz="2000" dirty="0">
                <a:solidFill>
                  <a:srgbClr val="FFFF00"/>
                </a:solidFill>
              </a:rPr>
              <a:t> строительных материалов</a:t>
            </a:r>
          </a:p>
        </p:txBody>
      </p:sp>
      <p:sp>
        <p:nvSpPr>
          <p:cNvPr id="6003" name="Text Box 883">
            <a:extLst>
              <a:ext uri="{FF2B5EF4-FFF2-40B4-BE49-F238E27FC236}">
                <a16:creationId xmlns:a16="http://schemas.microsoft.com/office/drawing/2014/main" xmlns="" id="{1A59DC6E-189C-40EB-A86F-F3E62CA771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3933825"/>
            <a:ext cx="23764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en-US" dirty="0">
                <a:solidFill>
                  <a:srgbClr val="FFFF00"/>
                </a:solidFill>
              </a:rPr>
              <a:t>голография</a:t>
            </a:r>
          </a:p>
        </p:txBody>
      </p:sp>
      <p:sp>
        <p:nvSpPr>
          <p:cNvPr id="6004" name="Oval 884">
            <a:extLst>
              <a:ext uri="{FF2B5EF4-FFF2-40B4-BE49-F238E27FC236}">
                <a16:creationId xmlns:a16="http://schemas.microsoft.com/office/drawing/2014/main" xmlns="" id="{177F30A5-E039-4669-9436-DE5D78F3E7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16463" y="4652963"/>
            <a:ext cx="2159000" cy="1079500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6005" name="Oval 885">
            <a:extLst>
              <a:ext uri="{FF2B5EF4-FFF2-40B4-BE49-F238E27FC236}">
                <a16:creationId xmlns:a16="http://schemas.microsoft.com/office/drawing/2014/main" xmlns="" id="{3F2F9839-3AF8-49E1-A4D4-5A9B7101CC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9975" y="4652963"/>
            <a:ext cx="2159000" cy="1079500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6006" name="Text Box 886">
            <a:extLst>
              <a:ext uri="{FF2B5EF4-FFF2-40B4-BE49-F238E27FC236}">
                <a16:creationId xmlns:a16="http://schemas.microsoft.com/office/drawing/2014/main" xmlns="" id="{AF2AFDA7-AB7F-442F-B24A-B73C76831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8538" y="4941888"/>
            <a:ext cx="2089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sz="2000" dirty="0">
                <a:solidFill>
                  <a:srgbClr val="FFFF00"/>
                </a:solidFill>
              </a:rPr>
              <a:t>для связи</a:t>
            </a:r>
          </a:p>
        </p:txBody>
      </p:sp>
      <p:sp>
        <p:nvSpPr>
          <p:cNvPr id="6007" name="Text Box 887">
            <a:extLst>
              <a:ext uri="{FF2B5EF4-FFF2-40B4-BE49-F238E27FC236}">
                <a16:creationId xmlns:a16="http://schemas.microsoft.com/office/drawing/2014/main" xmlns="" id="{413F146C-C724-4800-B202-CD5D196A7A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9338" y="4797425"/>
            <a:ext cx="20161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en-US" sz="2000" dirty="0">
                <a:solidFill>
                  <a:srgbClr val="FFFF00"/>
                </a:solidFill>
              </a:rPr>
              <a:t>Химические и </a:t>
            </a:r>
            <a:r>
              <a:rPr lang="ru-RU" altLang="en-US" dirty="0">
                <a:solidFill>
                  <a:srgbClr val="FFFF00"/>
                </a:solidFill>
              </a:rPr>
              <a:t>термоядерные</a:t>
            </a:r>
            <a:r>
              <a:rPr lang="ru-RU" altLang="en-US" sz="2000" dirty="0">
                <a:solidFill>
                  <a:srgbClr val="FFFF00"/>
                </a:solidFill>
              </a:rPr>
              <a:t> реакции</a:t>
            </a:r>
          </a:p>
        </p:txBody>
      </p:sp>
      <p:sp>
        <p:nvSpPr>
          <p:cNvPr id="5134" name="Oval 14">
            <a:extLst>
              <a:ext uri="{FF2B5EF4-FFF2-40B4-BE49-F238E27FC236}">
                <a16:creationId xmlns:a16="http://schemas.microsoft.com/office/drawing/2014/main" xmlns="" id="{CF9BAC61-7F93-4D91-811D-F6638C3698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549275"/>
            <a:ext cx="2447925" cy="1225550"/>
          </a:xfrm>
          <a:prstGeom prst="ellipse">
            <a:avLst/>
          </a:prstGeom>
          <a:gradFill rotWithShape="1">
            <a:gsLst>
              <a:gs pos="0">
                <a:srgbClr val="FFCC00">
                  <a:alpha val="10001"/>
                </a:srgbClr>
              </a:gs>
              <a:gs pos="100000">
                <a:srgbClr val="FFCC00">
                  <a:gamma/>
                  <a:shade val="46275"/>
                  <a:invGamma/>
                  <a:alpha val="39999"/>
                </a:srgb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0" lang="en-US" altLang="en-US" b="1" i="1">
              <a:solidFill>
                <a:srgbClr val="EAF50B"/>
              </a:solidFill>
            </a:endParaRPr>
          </a:p>
        </p:txBody>
      </p:sp>
      <p:sp>
        <p:nvSpPr>
          <p:cNvPr id="6009" name="Text Box 889">
            <a:extLst>
              <a:ext uri="{FF2B5EF4-FFF2-40B4-BE49-F238E27FC236}">
                <a16:creationId xmlns:a16="http://schemas.microsoft.com/office/drawing/2014/main" xmlns="" id="{886ABCC5-50FB-408D-B4A4-D813A03A66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981075"/>
            <a:ext cx="19446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en-US" b="1">
                <a:solidFill>
                  <a:srgbClr val="FFFF00"/>
                </a:solidFill>
              </a:rPr>
              <a:t>Медицина</a:t>
            </a:r>
          </a:p>
        </p:txBody>
      </p:sp>
    </p:spTree>
    <p:extLst>
      <p:ext uri="{BB962C8B-B14F-4D97-AF65-F5344CB8AC3E}">
        <p14:creationId xmlns:p14="http://schemas.microsoft.com/office/powerpoint/2010/main" val="42505096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5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0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0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60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0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6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0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60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6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60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60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6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60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60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6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60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60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6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/>
      <p:bldP spid="5993" grpId="0" animBg="1"/>
      <p:bldP spid="5994" grpId="0" animBg="1"/>
      <p:bldP spid="5995" grpId="0" animBg="1"/>
      <p:bldP spid="5996" grpId="0" animBg="1"/>
      <p:bldP spid="5997" grpId="0" animBg="1"/>
      <p:bldP spid="5999" grpId="0"/>
      <p:bldP spid="6000" grpId="0"/>
      <p:bldP spid="6001" grpId="0"/>
      <p:bldP spid="6002" grpId="0"/>
      <p:bldP spid="6003" grpId="0"/>
      <p:bldP spid="6004" grpId="0" animBg="1"/>
      <p:bldP spid="6005" grpId="0" animBg="1"/>
      <p:bldP spid="6006" grpId="0"/>
      <p:bldP spid="6007" grpId="0"/>
      <p:bldP spid="513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5" name="Rectangle 5">
            <a:extLst>
              <a:ext uri="{FF2B5EF4-FFF2-40B4-BE49-F238E27FC236}">
                <a16:creationId xmlns:a16="http://schemas.microsoft.com/office/drawing/2014/main" xmlns="" id="{151654F8-3961-4CA5-90A1-E8CC1EA9C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xmlns="" id="{74CB0ACD-88DF-443C-9C0B-458835DEBD28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68413"/>
            <a:ext cx="4038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600" dirty="0"/>
              <a:t>Очень перспективно применение лазерного луча для связи, особенно в космическом пространстве</a:t>
            </a:r>
          </a:p>
        </p:txBody>
      </p:sp>
      <p:pic>
        <p:nvPicPr>
          <p:cNvPr id="61444" name="Picture 4" descr="1019674247-3">
            <a:extLst>
              <a:ext uri="{FF2B5EF4-FFF2-40B4-BE49-F238E27FC236}">
                <a16:creationId xmlns:a16="http://schemas.microsoft.com/office/drawing/2014/main" xmlns="" id="{8F0E8A8B-C7A6-44D8-A612-9881433F2CE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0200" y="3933825"/>
            <a:ext cx="4038600" cy="2535238"/>
          </a:xfrm>
          <a:noFill/>
          <a:ln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1448" name="Picture 8" descr="int7">
            <a:extLst>
              <a:ext uri="{FF2B5EF4-FFF2-40B4-BE49-F238E27FC236}">
                <a16:creationId xmlns:a16="http://schemas.microsoft.com/office/drawing/2014/main" xmlns="" id="{765F5B42-5488-460F-AADE-E5731FCB30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1268413"/>
            <a:ext cx="3048000" cy="2286000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6114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44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1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68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5" grpId="0"/>
      <p:bldP spid="6144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xmlns="" id="{8D6F81BB-ECBB-48F7-8365-5BC5DD9FD2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xmlns="" id="{00870537-A414-4EA3-BE27-216C20DF6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898900" cy="12525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dirty="0">
                <a:solidFill>
                  <a:srgbClr val="FFFF00"/>
                </a:solidFill>
              </a:rPr>
              <a:t>	</a:t>
            </a:r>
            <a:r>
              <a:rPr lang="ru-RU" altLang="en-US" dirty="0"/>
              <a:t>В медицинском </a:t>
            </a:r>
            <a:r>
              <a:rPr lang="ru-RU" altLang="en-US" dirty="0" smtClean="0"/>
              <a:t>оборудовании</a:t>
            </a:r>
            <a:endParaRPr lang="ru-RU" altLang="en-US" dirty="0"/>
          </a:p>
        </p:txBody>
      </p:sp>
      <p:pic>
        <p:nvPicPr>
          <p:cNvPr id="66564" name="Picture 4" descr="wave">
            <a:extLst>
              <a:ext uri="{FF2B5EF4-FFF2-40B4-BE49-F238E27FC236}">
                <a16:creationId xmlns:a16="http://schemas.microsoft.com/office/drawing/2014/main" xmlns="" id="{7C7C1399-5314-42E8-8057-F6D023ABE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625" y="1484313"/>
            <a:ext cx="2252663" cy="2951162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6565" name="Picture 5" descr="3">
            <a:extLst>
              <a:ext uri="{FF2B5EF4-FFF2-40B4-BE49-F238E27FC236}">
                <a16:creationId xmlns:a16="http://schemas.microsoft.com/office/drawing/2014/main" xmlns="" id="{FC7AC0D1-A9F1-421D-BC50-391C644EC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708920"/>
            <a:ext cx="3384550" cy="2384425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599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65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18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65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18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66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2" grpId="0"/>
      <p:bldP spid="6656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xmlns="" id="{FF4970FB-630D-407F-8214-FFC06C59EA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xmlns="" id="{2BAF5082-5FEC-4995-8920-874AB665BDC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3394075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600" dirty="0"/>
              <a:t>С помощью луча лазера можно проводить хирургические операции: например, «приваривать» отслоившуюся от глазного дна сетчатку</a:t>
            </a:r>
          </a:p>
        </p:txBody>
      </p:sp>
      <p:pic>
        <p:nvPicPr>
          <p:cNvPr id="63493" name="Picture 5" descr="p20040708041">
            <a:extLst>
              <a:ext uri="{FF2B5EF4-FFF2-40B4-BE49-F238E27FC236}">
                <a16:creationId xmlns:a16="http://schemas.microsoft.com/office/drawing/2014/main" xmlns="" id="{44CF141E-B763-4F70-8681-E73E93284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3800" y="3789363"/>
            <a:ext cx="2592388" cy="1846262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494" name="Picture 6" descr="vis3">
            <a:extLst>
              <a:ext uri="{FF2B5EF4-FFF2-40B4-BE49-F238E27FC236}">
                <a16:creationId xmlns:a16="http://schemas.microsoft.com/office/drawing/2014/main" xmlns="" id="{058FB7FF-C362-4C8D-BE66-83938334C44F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03800" y="1556792"/>
            <a:ext cx="2800350" cy="2105025"/>
          </a:xfrm>
          <a:noFill/>
          <a:ln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792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34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21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0" grpId="0"/>
      <p:bldP spid="634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xmlns="" id="{757B635E-9BDE-4E51-BD23-44CBAC234D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xmlns="" id="{CB6514D6-A192-4716-8E85-F6A32431C58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47050" cy="20447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800" dirty="0"/>
              <a:t>Лазеры используются для различных видов обработки материалов: металлов, бетона, стекла, тканей, кожи и т.п. </a:t>
            </a:r>
          </a:p>
        </p:txBody>
      </p:sp>
      <p:pic>
        <p:nvPicPr>
          <p:cNvPr id="54276" name="Picture 4" descr="19">
            <a:extLst>
              <a:ext uri="{FF2B5EF4-FFF2-40B4-BE49-F238E27FC236}">
                <a16:creationId xmlns:a16="http://schemas.microsoft.com/office/drawing/2014/main" xmlns="" id="{7A5E0DC0-2C22-485B-A8F4-871984F6D3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3789363"/>
            <a:ext cx="2592388" cy="2047875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54277" name="Picture 5" descr="6">
            <a:extLst>
              <a:ext uri="{FF2B5EF4-FFF2-40B4-BE49-F238E27FC236}">
                <a16:creationId xmlns:a16="http://schemas.microsoft.com/office/drawing/2014/main" xmlns="" id="{4A0F4D8E-216B-4948-A07D-366948D78B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789363"/>
            <a:ext cx="2808287" cy="1998662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10455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4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4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/>
      <p:bldP spid="5427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xmlns="" id="{2B6FBBF7-8472-4B00-8BF2-E734AF175B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xmlns="" id="{C5883CC3-00B6-4F09-AFF0-284843F80D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684338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dirty="0">
                <a:solidFill>
                  <a:srgbClr val="FFFF00"/>
                </a:solidFill>
              </a:rPr>
              <a:t>	</a:t>
            </a:r>
            <a:r>
              <a:rPr lang="ru-RU" altLang="en-US" dirty="0"/>
              <a:t>Огромная мощность лазерного луча используется для испарения материалов в вакууме, для сварки и</a:t>
            </a:r>
            <a:r>
              <a:rPr lang="ru-RU" altLang="en-US" b="1" dirty="0"/>
              <a:t> </a:t>
            </a:r>
            <a:r>
              <a:rPr lang="ru-RU" altLang="en-US" dirty="0"/>
              <a:t>т. д.</a:t>
            </a:r>
          </a:p>
        </p:txBody>
      </p:sp>
      <p:pic>
        <p:nvPicPr>
          <p:cNvPr id="65540" name="Picture 4" descr="lazer_v_dvizh200_150">
            <a:extLst>
              <a:ext uri="{FF2B5EF4-FFF2-40B4-BE49-F238E27FC236}">
                <a16:creationId xmlns:a16="http://schemas.microsoft.com/office/drawing/2014/main" xmlns="" id="{BA77C063-A024-44C6-B3AC-3274B83650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1477" y="3356992"/>
            <a:ext cx="2232025" cy="1800225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65541" name="Picture 5" descr="sm_laser2">
            <a:extLst>
              <a:ext uri="{FF2B5EF4-FFF2-40B4-BE49-F238E27FC236}">
                <a16:creationId xmlns:a16="http://schemas.microsoft.com/office/drawing/2014/main" xmlns="" id="{28CA0766-F99A-4DE9-8312-1DA8F86E74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263" y="3359529"/>
            <a:ext cx="2376487" cy="1800225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75573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55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8" grpId="0"/>
      <p:bldP spid="65539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xmlns="" id="{69BDEA92-DDC0-4C0F-B00D-FD7CFEF280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13574" y="0"/>
            <a:ext cx="8229600" cy="1139825"/>
          </a:xfrm>
        </p:spPr>
        <p:txBody>
          <a:bodyPr/>
          <a:lstStyle/>
          <a:p>
            <a:r>
              <a:rPr lang="ru-RU" altLang="en-US" dirty="0"/>
              <a:t>Применение лазера</a:t>
            </a:r>
          </a:p>
        </p:txBody>
      </p:sp>
      <p:sp>
        <p:nvSpPr>
          <p:cNvPr id="70660" name="Text Box 4">
            <a:extLst>
              <a:ext uri="{FF2B5EF4-FFF2-40B4-BE49-F238E27FC236}">
                <a16:creationId xmlns:a16="http://schemas.microsoft.com/office/drawing/2014/main" xmlns="" id="{4A50D8B1-A985-467B-B86C-9BE05E03209B}"/>
              </a:ext>
            </a:extLst>
          </p:cNvPr>
          <p:cNvSpPr txBox="1">
            <a:spLocks noGrp="1" noChangeArrowheads="1"/>
          </p:cNvSpPr>
          <p:nvPr>
            <p:ph type="body" sz="half" idx="1"/>
          </p:nvPr>
        </p:nvSpPr>
        <p:spPr>
          <a:xfrm>
            <a:off x="468313" y="1341438"/>
            <a:ext cx="4038600" cy="4530725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kumimoji="1" lang="ru-RU" altLang="en-US" sz="2200">
                <a:solidFill>
                  <a:srgbClr val="FFFF00"/>
                </a:solidFill>
              </a:rPr>
              <a:t>	</a:t>
            </a:r>
            <a:endParaRPr kumimoji="1" lang="ru-RU" altLang="en-US" sz="2200"/>
          </a:p>
        </p:txBody>
      </p:sp>
      <p:sp>
        <p:nvSpPr>
          <p:cNvPr id="70669" name="Text Box 13">
            <a:extLst>
              <a:ext uri="{FF2B5EF4-FFF2-40B4-BE49-F238E27FC236}">
                <a16:creationId xmlns:a16="http://schemas.microsoft.com/office/drawing/2014/main" xmlns="" id="{FBCC8F70-07C3-4C81-A28D-845BDAF864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981075"/>
            <a:ext cx="4752975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en-US" dirty="0"/>
              <a:t> </a:t>
            </a:r>
            <a:r>
              <a:rPr lang="ru-RU" altLang="en-US" sz="2400" dirty="0"/>
              <a:t>В последние годы в одной из важнейших областей микроэлектроники - фотолитографии, без применения которой практически невозможно изготовление сверхминиатюрных печатных плат, интегральных схем и других элементов микроэлектронной техники, обычные источники света заменяются на лазерные</a:t>
            </a:r>
            <a:r>
              <a:rPr lang="ru-RU" altLang="en-US" sz="2400" dirty="0">
                <a:solidFill>
                  <a:srgbClr val="FFFF00"/>
                </a:solidFill>
              </a:rPr>
              <a:t>.</a:t>
            </a:r>
            <a:r>
              <a:rPr lang="ru-RU" altLang="en-US" sz="2200" dirty="0">
                <a:solidFill>
                  <a:srgbClr val="FFFF00"/>
                </a:solidFill>
              </a:rPr>
              <a:t>              </a:t>
            </a:r>
          </a:p>
        </p:txBody>
      </p:sp>
      <p:pic>
        <p:nvPicPr>
          <p:cNvPr id="70672" name="Picture 16" descr="Рисунок11">
            <a:extLst>
              <a:ext uri="{FF2B5EF4-FFF2-40B4-BE49-F238E27FC236}">
                <a16:creationId xmlns:a16="http://schemas.microsoft.com/office/drawing/2014/main" xmlns="" id="{3F74951A-CF92-456F-AE07-32F24C984A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9700" y="2492375"/>
            <a:ext cx="32861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428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06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706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8" grpId="0"/>
      <p:bldP spid="7066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xmlns="" id="{42A0C96C-91DA-4FA7-8B8D-0F6CBEF2A7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xmlns="" id="{E13DC3DB-69EA-4FF3-BAF8-459ED5D1972E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827088" y="1916113"/>
            <a:ext cx="4038600" cy="2333625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600" b="1" dirty="0"/>
              <a:t>Лазеры применяются для записи и хранения информации (лазерные диски).</a:t>
            </a:r>
          </a:p>
          <a:p>
            <a:endParaRPr lang="ru-RU" altLang="en-US" sz="2600" b="1" dirty="0">
              <a:solidFill>
                <a:schemeClr val="bg1"/>
              </a:solidFill>
            </a:endParaRPr>
          </a:p>
        </p:txBody>
      </p:sp>
      <p:grpSp>
        <p:nvGrpSpPr>
          <p:cNvPr id="67589" name="Group 5">
            <a:extLst>
              <a:ext uri="{FF2B5EF4-FFF2-40B4-BE49-F238E27FC236}">
                <a16:creationId xmlns:a16="http://schemas.microsoft.com/office/drawing/2014/main" xmlns="" id="{6044E530-3188-4493-9E87-634FEDE8FF1D}"/>
              </a:ext>
            </a:extLst>
          </p:cNvPr>
          <p:cNvGrpSpPr>
            <a:grpSpLocks/>
          </p:cNvGrpSpPr>
          <p:nvPr/>
        </p:nvGrpSpPr>
        <p:grpSpPr bwMode="auto">
          <a:xfrm>
            <a:off x="4427538" y="3068638"/>
            <a:ext cx="3529012" cy="2305050"/>
            <a:chOff x="215" y="2259"/>
            <a:chExt cx="407" cy="251"/>
          </a:xfrm>
        </p:grpSpPr>
        <p:grpSp>
          <p:nvGrpSpPr>
            <p:cNvPr id="67590" name="Group 6">
              <a:extLst>
                <a:ext uri="{FF2B5EF4-FFF2-40B4-BE49-F238E27FC236}">
                  <a16:creationId xmlns:a16="http://schemas.microsoft.com/office/drawing/2014/main" xmlns="" id="{3DF84B06-9D63-48FE-93F4-CEA9726315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35" y="2259"/>
              <a:ext cx="287" cy="165"/>
              <a:chOff x="4419" y="695"/>
              <a:chExt cx="822" cy="474"/>
            </a:xfrm>
          </p:grpSpPr>
          <p:sp>
            <p:nvSpPr>
              <p:cNvPr id="67591" name="Oval 7">
                <a:extLst>
                  <a:ext uri="{FF2B5EF4-FFF2-40B4-BE49-F238E27FC236}">
                    <a16:creationId xmlns:a16="http://schemas.microsoft.com/office/drawing/2014/main" xmlns="" id="{745B8A89-AEB6-4DD8-BF07-46F3D80899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9" y="695"/>
                <a:ext cx="822" cy="474"/>
              </a:xfrm>
              <a:prstGeom prst="ellipse">
                <a:avLst/>
              </a:pr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2" name="Oval 8">
                <a:extLst>
                  <a:ext uri="{FF2B5EF4-FFF2-40B4-BE49-F238E27FC236}">
                    <a16:creationId xmlns:a16="http://schemas.microsoft.com/office/drawing/2014/main" xmlns="" id="{C55D5E1B-7116-47F4-B946-DB162F63EA9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0" y="716"/>
                <a:ext cx="740" cy="432"/>
              </a:xfrm>
              <a:prstGeom prst="ellipse">
                <a:avLst/>
              </a:prstGeom>
              <a:gradFill rotWithShape="1">
                <a:gsLst>
                  <a:gs pos="0">
                    <a:srgbClr val="CCECFF"/>
                  </a:gs>
                  <a:gs pos="100000">
                    <a:srgbClr val="CCE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3" name="Oval 9">
                <a:extLst>
                  <a:ext uri="{FF2B5EF4-FFF2-40B4-BE49-F238E27FC236}">
                    <a16:creationId xmlns:a16="http://schemas.microsoft.com/office/drawing/2014/main" xmlns="" id="{83C4156C-2A57-4492-BA94-B216F3A1C2A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2" y="870"/>
                <a:ext cx="236" cy="12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CEC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4" name="Freeform 10">
                <a:extLst>
                  <a:ext uri="{FF2B5EF4-FFF2-40B4-BE49-F238E27FC236}">
                    <a16:creationId xmlns:a16="http://schemas.microsoft.com/office/drawing/2014/main" xmlns="" id="{87C36C71-0CCF-4900-8FCD-9A45C32AC7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8" y="942"/>
                <a:ext cx="276" cy="150"/>
              </a:xfrm>
              <a:custGeom>
                <a:avLst/>
                <a:gdLst>
                  <a:gd name="T0" fmla="*/ 252 w 276"/>
                  <a:gd name="T1" fmla="*/ 0 h 150"/>
                  <a:gd name="T2" fmla="*/ 0 w 276"/>
                  <a:gd name="T3" fmla="*/ 36 h 150"/>
                  <a:gd name="T4" fmla="*/ 48 w 276"/>
                  <a:gd name="T5" fmla="*/ 120 h 150"/>
                  <a:gd name="T6" fmla="*/ 102 w 276"/>
                  <a:gd name="T7" fmla="*/ 150 h 150"/>
                  <a:gd name="T8" fmla="*/ 276 w 276"/>
                  <a:gd name="T9" fmla="*/ 36 h 150"/>
                  <a:gd name="T10" fmla="*/ 252 w 276"/>
                  <a:gd name="T11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6" h="150">
                    <a:moveTo>
                      <a:pt x="252" y="0"/>
                    </a:moveTo>
                    <a:lnTo>
                      <a:pt x="0" y="36"/>
                    </a:lnTo>
                    <a:lnTo>
                      <a:pt x="48" y="120"/>
                    </a:lnTo>
                    <a:lnTo>
                      <a:pt x="102" y="150"/>
                    </a:lnTo>
                    <a:lnTo>
                      <a:pt x="276" y="3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5" name="Freeform 11">
                <a:extLst>
                  <a:ext uri="{FF2B5EF4-FFF2-40B4-BE49-F238E27FC236}">
                    <a16:creationId xmlns:a16="http://schemas.microsoft.com/office/drawing/2014/main" xmlns="" id="{BE12A4E3-7CB2-4AEF-A3CF-7E29F0D8F51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4926" y="780"/>
                <a:ext cx="276" cy="150"/>
              </a:xfrm>
              <a:custGeom>
                <a:avLst/>
                <a:gdLst>
                  <a:gd name="T0" fmla="*/ 252 w 276"/>
                  <a:gd name="T1" fmla="*/ 0 h 150"/>
                  <a:gd name="T2" fmla="*/ 0 w 276"/>
                  <a:gd name="T3" fmla="*/ 36 h 150"/>
                  <a:gd name="T4" fmla="*/ 48 w 276"/>
                  <a:gd name="T5" fmla="*/ 120 h 150"/>
                  <a:gd name="T6" fmla="*/ 102 w 276"/>
                  <a:gd name="T7" fmla="*/ 150 h 150"/>
                  <a:gd name="T8" fmla="*/ 276 w 276"/>
                  <a:gd name="T9" fmla="*/ 36 h 150"/>
                  <a:gd name="T10" fmla="*/ 252 w 276"/>
                  <a:gd name="T11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6" h="150">
                    <a:moveTo>
                      <a:pt x="252" y="0"/>
                    </a:moveTo>
                    <a:lnTo>
                      <a:pt x="0" y="36"/>
                    </a:lnTo>
                    <a:lnTo>
                      <a:pt x="48" y="120"/>
                    </a:lnTo>
                    <a:lnTo>
                      <a:pt x="102" y="150"/>
                    </a:lnTo>
                    <a:lnTo>
                      <a:pt x="276" y="3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  <p:grpSp>
          <p:nvGrpSpPr>
            <p:cNvPr id="67596" name="Group 12">
              <a:extLst>
                <a:ext uri="{FF2B5EF4-FFF2-40B4-BE49-F238E27FC236}">
                  <a16:creationId xmlns:a16="http://schemas.microsoft.com/office/drawing/2014/main" xmlns="" id="{0E991F75-D467-4633-BF81-9B1021D896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5" y="2345"/>
              <a:ext cx="287" cy="165"/>
              <a:chOff x="4419" y="695"/>
              <a:chExt cx="822" cy="474"/>
            </a:xfrm>
          </p:grpSpPr>
          <p:sp>
            <p:nvSpPr>
              <p:cNvPr id="67597" name="Oval 13">
                <a:extLst>
                  <a:ext uri="{FF2B5EF4-FFF2-40B4-BE49-F238E27FC236}">
                    <a16:creationId xmlns:a16="http://schemas.microsoft.com/office/drawing/2014/main" xmlns="" id="{33874146-EE7A-48D0-8E5D-962362B01F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19" y="695"/>
                <a:ext cx="822" cy="474"/>
              </a:xfrm>
              <a:prstGeom prst="ellipse">
                <a:avLst/>
              </a:pr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8" name="Oval 14">
                <a:extLst>
                  <a:ext uri="{FF2B5EF4-FFF2-40B4-BE49-F238E27FC236}">
                    <a16:creationId xmlns:a16="http://schemas.microsoft.com/office/drawing/2014/main" xmlns="" id="{5D49E1FC-6386-4B81-9E29-2C4A8AB73A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60" y="716"/>
                <a:ext cx="740" cy="432"/>
              </a:xfrm>
              <a:prstGeom prst="ellipse">
                <a:avLst/>
              </a:prstGeom>
              <a:gradFill rotWithShape="1">
                <a:gsLst>
                  <a:gs pos="0">
                    <a:srgbClr val="CCECFF"/>
                  </a:gs>
                  <a:gs pos="100000">
                    <a:srgbClr val="CCE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599" name="Oval 15">
                <a:extLst>
                  <a:ext uri="{FF2B5EF4-FFF2-40B4-BE49-F238E27FC236}">
                    <a16:creationId xmlns:a16="http://schemas.microsoft.com/office/drawing/2014/main" xmlns="" id="{1F4E2695-8D92-4E24-9323-16BE7B695B0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12" y="870"/>
                <a:ext cx="236" cy="124"/>
              </a:xfrm>
              <a:prstGeom prst="ellipse">
                <a:avLst/>
              </a:prstGeom>
              <a:solidFill>
                <a:schemeClr val="bg1"/>
              </a:solidFill>
              <a:ln w="28575">
                <a:solidFill>
                  <a:srgbClr val="CCECFF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600" name="Freeform 16">
                <a:extLst>
                  <a:ext uri="{FF2B5EF4-FFF2-40B4-BE49-F238E27FC236}">
                    <a16:creationId xmlns:a16="http://schemas.microsoft.com/office/drawing/2014/main" xmlns="" id="{6C2BC770-C3C6-40BA-AE25-4C4BFBA38CC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8" y="942"/>
                <a:ext cx="276" cy="150"/>
              </a:xfrm>
              <a:custGeom>
                <a:avLst/>
                <a:gdLst>
                  <a:gd name="T0" fmla="*/ 252 w 276"/>
                  <a:gd name="T1" fmla="*/ 0 h 150"/>
                  <a:gd name="T2" fmla="*/ 0 w 276"/>
                  <a:gd name="T3" fmla="*/ 36 h 150"/>
                  <a:gd name="T4" fmla="*/ 48 w 276"/>
                  <a:gd name="T5" fmla="*/ 120 h 150"/>
                  <a:gd name="T6" fmla="*/ 102 w 276"/>
                  <a:gd name="T7" fmla="*/ 150 h 150"/>
                  <a:gd name="T8" fmla="*/ 276 w 276"/>
                  <a:gd name="T9" fmla="*/ 36 h 150"/>
                  <a:gd name="T10" fmla="*/ 252 w 276"/>
                  <a:gd name="T11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6" h="150">
                    <a:moveTo>
                      <a:pt x="252" y="0"/>
                    </a:moveTo>
                    <a:lnTo>
                      <a:pt x="0" y="36"/>
                    </a:lnTo>
                    <a:lnTo>
                      <a:pt x="48" y="120"/>
                    </a:lnTo>
                    <a:lnTo>
                      <a:pt x="102" y="150"/>
                    </a:lnTo>
                    <a:lnTo>
                      <a:pt x="276" y="3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67601" name="Freeform 17">
                <a:extLst>
                  <a:ext uri="{FF2B5EF4-FFF2-40B4-BE49-F238E27FC236}">
                    <a16:creationId xmlns:a16="http://schemas.microsoft.com/office/drawing/2014/main" xmlns="" id="{156D2BF7-CA3C-430F-9C99-B4FC6CAFEBE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 flipV="1">
                <a:off x="4926" y="780"/>
                <a:ext cx="276" cy="150"/>
              </a:xfrm>
              <a:custGeom>
                <a:avLst/>
                <a:gdLst>
                  <a:gd name="T0" fmla="*/ 252 w 276"/>
                  <a:gd name="T1" fmla="*/ 0 h 150"/>
                  <a:gd name="T2" fmla="*/ 0 w 276"/>
                  <a:gd name="T3" fmla="*/ 36 h 150"/>
                  <a:gd name="T4" fmla="*/ 48 w 276"/>
                  <a:gd name="T5" fmla="*/ 120 h 150"/>
                  <a:gd name="T6" fmla="*/ 102 w 276"/>
                  <a:gd name="T7" fmla="*/ 150 h 150"/>
                  <a:gd name="T8" fmla="*/ 276 w 276"/>
                  <a:gd name="T9" fmla="*/ 36 h 150"/>
                  <a:gd name="T10" fmla="*/ 252 w 276"/>
                  <a:gd name="T11" fmla="*/ 0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76" h="150">
                    <a:moveTo>
                      <a:pt x="252" y="0"/>
                    </a:moveTo>
                    <a:lnTo>
                      <a:pt x="0" y="36"/>
                    </a:lnTo>
                    <a:lnTo>
                      <a:pt x="48" y="120"/>
                    </a:lnTo>
                    <a:lnTo>
                      <a:pt x="102" y="150"/>
                    </a:lnTo>
                    <a:lnTo>
                      <a:pt x="276" y="36"/>
                    </a:lnTo>
                    <a:lnTo>
                      <a:pt x="252" y="0"/>
                    </a:lnTo>
                    <a:close/>
                  </a:path>
                </a:pathLst>
              </a:custGeom>
              <a:solidFill>
                <a:srgbClr val="CCEC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85919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75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67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6" grpId="0"/>
      <p:bldP spid="67587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xmlns="" id="{07DCA9D1-2A81-4E71-A85C-F90DCE155D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xmlns="" id="{1651C47A-D342-4043-8AC7-A236F4EDE92C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800" dirty="0"/>
              <a:t>Перспективно использование мощных лазерных лучей для осуществления управляемой термоядерной реакции.</a:t>
            </a:r>
          </a:p>
          <a:p>
            <a:endParaRPr lang="ru-RU" altLang="en-US" sz="2800" dirty="0"/>
          </a:p>
        </p:txBody>
      </p:sp>
      <p:pic>
        <p:nvPicPr>
          <p:cNvPr id="69638" name="Picture 6" descr="equinoxprom">
            <a:extLst>
              <a:ext uri="{FF2B5EF4-FFF2-40B4-BE49-F238E27FC236}">
                <a16:creationId xmlns:a16="http://schemas.microsoft.com/office/drawing/2014/main" xmlns="" id="{2161E55D-0F4F-42ED-ABE7-B8969077D558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60032" y="2132856"/>
            <a:ext cx="2857500" cy="2286000"/>
          </a:xfrm>
          <a:noFill/>
          <a:ln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13316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963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696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4" grpId="0"/>
      <p:bldP spid="6963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xmlns="" id="{113AA3E4-8569-4EC4-8774-02057A63603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xmlns="" id="{B2BD0A29-53E2-422B-9F8C-46E7C1772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536" y="836712"/>
            <a:ext cx="4608513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dirty="0">
                <a:solidFill>
                  <a:srgbClr val="FFFF00"/>
                </a:solidFill>
              </a:rPr>
              <a:t>	</a:t>
            </a:r>
            <a:r>
              <a:rPr lang="ru-RU" altLang="en-US" dirty="0"/>
              <a:t>Лазеры позволили создать </a:t>
            </a:r>
            <a:r>
              <a:rPr lang="ru-RU" altLang="en-US" dirty="0" err="1"/>
              <a:t>светолокатор</a:t>
            </a:r>
            <a:r>
              <a:rPr lang="ru-RU" altLang="en-US" dirty="0"/>
              <a:t>, с помощью которого расстояние до предметов измеряется с точностью до нескольких миллиметров</a:t>
            </a:r>
          </a:p>
        </p:txBody>
      </p:sp>
      <p:pic>
        <p:nvPicPr>
          <p:cNvPr id="71685" name="Picture 5" descr="int6">
            <a:extLst>
              <a:ext uri="{FF2B5EF4-FFF2-40B4-BE49-F238E27FC236}">
                <a16:creationId xmlns:a16="http://schemas.microsoft.com/office/drawing/2014/main" xmlns="" id="{E5B5A3AC-F4A2-4676-B26D-79B3B142E0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2492375"/>
            <a:ext cx="3048000" cy="2286000"/>
          </a:xfrm>
          <a:prstGeom prst="rect">
            <a:avLst/>
          </a:prstGeom>
          <a:noFill/>
          <a:ln w="9525"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70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2000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einste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285750"/>
            <a:ext cx="1316038" cy="174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-34925" y="2071688"/>
            <a:ext cx="307340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indent="269875" algn="ctr"/>
            <a:r>
              <a:rPr lang="ru-RU" sz="2200" b="1">
                <a:solidFill>
                  <a:srgbClr val="002060"/>
                </a:solidFill>
                <a:cs typeface="Times New Roman" pitchFamily="18" charset="0"/>
              </a:rPr>
              <a:t> Альберт Эйнштейн </a:t>
            </a:r>
          </a:p>
          <a:p>
            <a:pPr indent="269875" algn="ctr"/>
            <a:r>
              <a:rPr lang="ru-RU" sz="2200" b="1">
                <a:solidFill>
                  <a:srgbClr val="002060"/>
                </a:solidFill>
                <a:cs typeface="Times New Roman" pitchFamily="18" charset="0"/>
              </a:rPr>
              <a:t>(1879 – 1955)</a:t>
            </a:r>
          </a:p>
        </p:txBody>
      </p:sp>
      <p:sp>
        <p:nvSpPr>
          <p:cNvPr id="12292" name="Прямоугольник 4"/>
          <p:cNvSpPr>
            <a:spLocks noChangeArrowheads="1"/>
          </p:cNvSpPr>
          <p:nvPr/>
        </p:nvSpPr>
        <p:spPr bwMode="auto">
          <a:xfrm>
            <a:off x="3038475" y="450850"/>
            <a:ext cx="5646738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Вынужденное излучение было впервые</a:t>
            </a:r>
          </a:p>
          <a:p>
            <a:r>
              <a:rPr lang="ru-RU" b="1" dirty="0">
                <a:solidFill>
                  <a:srgbClr val="FF0000"/>
                </a:solidFill>
              </a:rPr>
              <a:t>предсказано и описано </a:t>
            </a:r>
            <a:r>
              <a:rPr lang="ru-RU" b="1" dirty="0" err="1">
                <a:solidFill>
                  <a:srgbClr val="FF0000"/>
                </a:solidFill>
              </a:rPr>
              <a:t>А.Эйнштейном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в 1916 г. (задача о резонансном </a:t>
            </a:r>
            <a:r>
              <a:rPr lang="ru-RU" b="1" dirty="0" err="1">
                <a:solidFill>
                  <a:srgbClr val="FF0000"/>
                </a:solidFill>
              </a:rPr>
              <a:t>взаимо</a:t>
            </a:r>
            <a:r>
              <a:rPr lang="ru-RU" b="1" dirty="0">
                <a:solidFill>
                  <a:srgbClr val="FF0000"/>
                </a:solidFill>
              </a:rPr>
              <a:t>-</a:t>
            </a:r>
          </a:p>
          <a:p>
            <a:r>
              <a:rPr lang="ru-RU" b="1" dirty="0">
                <a:solidFill>
                  <a:srgbClr val="FF0000"/>
                </a:solidFill>
              </a:rPr>
              <a:t>действии излучения с двухуровневой </a:t>
            </a:r>
          </a:p>
          <a:p>
            <a:r>
              <a:rPr lang="ru-RU" b="1" dirty="0">
                <a:solidFill>
                  <a:srgbClr val="FF0000"/>
                </a:solidFill>
              </a:rPr>
              <a:t>квантовой системой). </a:t>
            </a:r>
            <a:endParaRPr lang="ru-RU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2293" name="Прямоугольник 5"/>
          <p:cNvSpPr>
            <a:spLocks noChangeArrowheads="1"/>
          </p:cNvSpPr>
          <p:nvPr/>
        </p:nvSpPr>
        <p:spPr bwMode="auto">
          <a:xfrm>
            <a:off x="323850" y="3363913"/>
            <a:ext cx="8647113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u="sng"/>
              <a:t>Свойства вынужденного излучения</a:t>
            </a:r>
            <a:r>
              <a:rPr lang="ru-RU" b="1"/>
              <a:t>:</a:t>
            </a:r>
          </a:p>
          <a:p>
            <a:pPr>
              <a:buFont typeface="Arial" pitchFamily="34" charset="0"/>
              <a:buChar char="•"/>
            </a:pPr>
            <a:r>
              <a:rPr lang="ru-RU" b="1"/>
              <a:t> первичный (вынуждающий) фотон и вторичный (новый)</a:t>
            </a:r>
          </a:p>
          <a:p>
            <a:r>
              <a:rPr lang="ru-RU" b="1"/>
              <a:t>  фотон имеют одинаковую энергию и распространяются в</a:t>
            </a:r>
          </a:p>
          <a:p>
            <a:r>
              <a:rPr lang="ru-RU" b="1"/>
              <a:t>  одном направлении, т.е. являются тождественными;</a:t>
            </a:r>
          </a:p>
          <a:p>
            <a:pPr>
              <a:buFont typeface="Arial" pitchFamily="34" charset="0"/>
              <a:buChar char="•"/>
            </a:pPr>
            <a:r>
              <a:rPr lang="ru-RU" b="1"/>
              <a:t> вынужденное излучение </a:t>
            </a:r>
            <a:r>
              <a:rPr lang="ru-RU" b="1" i="1"/>
              <a:t>строго когерентно </a:t>
            </a:r>
            <a:r>
              <a:rPr lang="ru-RU" b="1"/>
              <a:t>с вынуждаю-</a:t>
            </a:r>
          </a:p>
          <a:p>
            <a:r>
              <a:rPr lang="ru-RU" b="1"/>
              <a:t>  щим излучением, т.е. направление вылета фотонов, их фаза</a:t>
            </a:r>
          </a:p>
          <a:p>
            <a:r>
              <a:rPr lang="ru-RU" b="1"/>
              <a:t>  и поляризация одинаковы;</a:t>
            </a:r>
          </a:p>
          <a:p>
            <a:pPr>
              <a:buFont typeface="Arial" pitchFamily="34" charset="0"/>
              <a:buChar char="•"/>
            </a:pPr>
            <a:r>
              <a:rPr lang="ru-RU" b="1"/>
              <a:t> вынужденное излучение при определенных условиях при-</a:t>
            </a:r>
          </a:p>
          <a:p>
            <a:r>
              <a:rPr lang="ru-RU" b="1"/>
              <a:t>  водит к усилению потока падающих фотонов.  </a:t>
            </a:r>
            <a:endParaRPr lang="ru-RU">
              <a:latin typeface="Arial" pitchFamily="34" charset="0"/>
            </a:endParaRPr>
          </a:p>
        </p:txBody>
      </p:sp>
      <p:sp>
        <p:nvSpPr>
          <p:cNvPr id="12294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1800">
              <a:latin typeface="Arial" pitchFamily="34" charset="0"/>
            </a:endParaRPr>
          </a:p>
        </p:txBody>
      </p:sp>
      <p:pic>
        <p:nvPicPr>
          <p:cNvPr id="12295" name="Picture 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2368550"/>
            <a:ext cx="2286000" cy="773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" descr="image109_1"/>
          <p:cNvPicPr>
            <a:picLocks noChangeAspect="1" noChangeArrowheads="1"/>
          </p:cNvPicPr>
          <p:nvPr/>
        </p:nvPicPr>
        <p:blipFill>
          <a:blip r:embed="rId4" cstate="print">
            <a:lum bright="-40000" contrast="60000"/>
          </a:blip>
          <a:srcRect l="-366" t="3164" r="65589" b="21821"/>
          <a:stretch>
            <a:fillRect/>
          </a:stretch>
        </p:blipFill>
        <p:spPr bwMode="auto">
          <a:xfrm>
            <a:off x="4139952" y="1890244"/>
            <a:ext cx="1949092" cy="1538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701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xmlns="" id="{12136F89-B5EC-4D30-994F-EC49826337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/>
              <a:t>Применение лазера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xmlns="" id="{0EC26A00-A89F-437D-AEA7-514C7014798A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1412776"/>
            <a:ext cx="4038600" cy="45307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600" b="1" dirty="0"/>
              <a:t> </a:t>
            </a:r>
            <a:endParaRPr lang="ru-RU" altLang="en-US" sz="2600" dirty="0">
              <a:solidFill>
                <a:srgbClr val="FFFF00"/>
              </a:solidFill>
            </a:endParaRP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800" dirty="0"/>
              <a:t>Получать объемные изображения предметов, используя когерентность лазерного луча </a:t>
            </a:r>
            <a:r>
              <a:rPr lang="ru-RU" altLang="en-US" sz="2800" b="1" dirty="0">
                <a:solidFill>
                  <a:schemeClr val="tx2"/>
                </a:solidFill>
                <a:hlinkClick r:id="rId2" action="ppaction://hlinkfile"/>
              </a:rPr>
              <a:t>голография</a:t>
            </a:r>
            <a:endParaRPr lang="ru-RU" altLang="en-US" sz="2800" b="1" dirty="0">
              <a:solidFill>
                <a:schemeClr val="tx2"/>
              </a:solidFill>
            </a:endParaRPr>
          </a:p>
          <a:p>
            <a:pPr>
              <a:lnSpc>
                <a:spcPct val="90000"/>
              </a:lnSpc>
            </a:pPr>
            <a:endParaRPr lang="ru-RU" altLang="en-US" sz="2600" dirty="0">
              <a:solidFill>
                <a:schemeClr val="tx2"/>
              </a:solidFill>
            </a:endParaRPr>
          </a:p>
        </p:txBody>
      </p:sp>
      <p:pic>
        <p:nvPicPr>
          <p:cNvPr id="57351" name="Picture 7" descr="foto091">
            <a:extLst>
              <a:ext uri="{FF2B5EF4-FFF2-40B4-BE49-F238E27FC236}">
                <a16:creationId xmlns:a16="http://schemas.microsoft.com/office/drawing/2014/main" xmlns="" id="{1A7D7E6C-F68F-42D4-95B1-77E17C2821FD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3438" y="1773238"/>
            <a:ext cx="4038600" cy="3125787"/>
          </a:xfrm>
          <a:ln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8497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73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2000"/>
                                        <p:tgtEl>
                                          <p:spTgt spid="57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2000"/>
                                        <p:tgtEl>
                                          <p:spTgt spid="57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680"/>
                            </p:stCondLst>
                            <p:childTnLst>
                              <p:par>
                                <p:cTn id="1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7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6" grpId="0"/>
      <p:bldP spid="57347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xmlns="" id="{1A8C93AF-8BD5-4C1C-BE3A-FEE9D349B0E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39552" y="-7233"/>
            <a:ext cx="8229600" cy="1139825"/>
          </a:xfrm>
        </p:spPr>
        <p:txBody>
          <a:bodyPr/>
          <a:lstStyle/>
          <a:p>
            <a:r>
              <a:rPr lang="ru-RU" altLang="en-US" dirty="0"/>
              <a:t>Применение лазера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xmlns="" id="{0425714F-0581-4508-A51A-3DC7A7679F8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23528" y="1412776"/>
            <a:ext cx="4038600" cy="453072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2600" dirty="0">
                <a:solidFill>
                  <a:srgbClr val="FFFF00"/>
                </a:solidFill>
              </a:rPr>
              <a:t>	</a:t>
            </a:r>
            <a:r>
              <a:rPr lang="ru-RU" altLang="en-US" sz="2600" dirty="0"/>
              <a:t>Возбуждая лазерным излучением атомы или молекулы, можно вызвать между ними химические реакции, которые в обычных условиях не идут.</a:t>
            </a:r>
          </a:p>
        </p:txBody>
      </p:sp>
      <p:pic>
        <p:nvPicPr>
          <p:cNvPr id="73737" name="Picture 9" descr="foto101">
            <a:extLst>
              <a:ext uri="{FF2B5EF4-FFF2-40B4-BE49-F238E27FC236}">
                <a16:creationId xmlns:a16="http://schemas.microsoft.com/office/drawing/2014/main" xmlns="" id="{4763E75D-3563-4754-8FBE-A0BD4199DBFC}"/>
              </a:ext>
            </a:extLst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00563" y="1052513"/>
            <a:ext cx="3784600" cy="3533775"/>
          </a:xfrm>
          <a:ln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738" name="Text Box 10">
            <a:extLst>
              <a:ext uri="{FF2B5EF4-FFF2-40B4-BE49-F238E27FC236}">
                <a16:creationId xmlns:a16="http://schemas.microsoft.com/office/drawing/2014/main" xmlns="" id="{C91AB6F5-D4A7-4DD3-8692-112C283FEE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60" y="4869160"/>
            <a:ext cx="4679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altLang="en-US" dirty="0"/>
              <a:t>Направленный непосредственно на молекулу лазерный луч не разъединял отдельные фрагменты ДНК, а соединял их вместе.</a:t>
            </a:r>
          </a:p>
        </p:txBody>
      </p:sp>
    </p:spTree>
    <p:extLst>
      <p:ext uri="{BB962C8B-B14F-4D97-AF65-F5344CB8AC3E}">
        <p14:creationId xmlns:p14="http://schemas.microsoft.com/office/powerpoint/2010/main" val="959122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680"/>
                            </p:stCondLst>
                            <p:childTnLst>
                              <p:par>
                                <p:cTn id="1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20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368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3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680"/>
                            </p:stCondLst>
                            <p:childTnLst>
                              <p:par>
                                <p:cTn id="1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1" grpId="0" build="p"/>
      <p:bldP spid="737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024" y="1397000"/>
            <a:ext cx="1943100" cy="143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Прямоугольник 2"/>
          <p:cNvSpPr>
            <a:spLocks noChangeArrowheads="1"/>
          </p:cNvSpPr>
          <p:nvPr/>
        </p:nvSpPr>
        <p:spPr bwMode="auto">
          <a:xfrm>
            <a:off x="683568" y="104003"/>
            <a:ext cx="72218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sz="2400" b="1" u="sng" dirty="0"/>
              <a:t>Условие усиления света, проходящего </a:t>
            </a:r>
            <a:endParaRPr lang="ru-RU" sz="2400" b="1" u="sng" dirty="0" smtClean="0"/>
          </a:p>
          <a:p>
            <a:pPr algn="ctr"/>
            <a:r>
              <a:rPr lang="ru-RU" sz="2400" b="1" u="sng" dirty="0" smtClean="0"/>
              <a:t>через </a:t>
            </a:r>
            <a:r>
              <a:rPr lang="ru-RU" sz="2400" b="1" u="sng" dirty="0"/>
              <a:t>среду</a:t>
            </a:r>
            <a:endParaRPr lang="ru-RU" sz="2400" u="sng" dirty="0">
              <a:latin typeface="Arial" pitchFamily="34" charset="0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1800">
              <a:latin typeface="Arial" pitchFamily="34" charset="0"/>
            </a:endParaRPr>
          </a:p>
        </p:txBody>
      </p:sp>
      <p:pic>
        <p:nvPicPr>
          <p:cNvPr id="1331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073" y="1120586"/>
            <a:ext cx="2857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1800">
              <a:latin typeface="Arial" pitchFamily="34" charset="0"/>
            </a:endParaRPr>
          </a:p>
        </p:txBody>
      </p:sp>
      <p:pic>
        <p:nvPicPr>
          <p:cNvPr id="1331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230" y="2663825"/>
            <a:ext cx="276225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1800">
              <a:latin typeface="Arial" pitchFamily="34" charset="0"/>
            </a:endParaRPr>
          </a:p>
        </p:txBody>
      </p:sp>
      <p:pic>
        <p:nvPicPr>
          <p:cNvPr id="13321" name="Picture 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970567"/>
            <a:ext cx="1231900" cy="64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2" name="Прямоугольник 9"/>
          <p:cNvSpPr>
            <a:spLocks noChangeArrowheads="1"/>
          </p:cNvSpPr>
          <p:nvPr/>
        </p:nvSpPr>
        <p:spPr bwMode="auto">
          <a:xfrm>
            <a:off x="3779912" y="1106803"/>
            <a:ext cx="504056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b="1" dirty="0"/>
              <a:t>– </a:t>
            </a:r>
            <a:r>
              <a:rPr lang="ru-RU" b="1" i="1" dirty="0"/>
              <a:t>заселенности уровней 1 и 2, т.е.</a:t>
            </a:r>
          </a:p>
          <a:p>
            <a:pPr algn="just"/>
            <a:r>
              <a:rPr lang="ru-RU" b="1" i="1" dirty="0"/>
              <a:t>   количества атомов, </a:t>
            </a:r>
            <a:r>
              <a:rPr lang="ru-RU" b="1" i="1" dirty="0" smtClean="0"/>
              <a:t>находящихся </a:t>
            </a:r>
            <a:r>
              <a:rPr lang="ru-RU" b="1" i="1" dirty="0"/>
              <a:t>в состояниях 1 и 2 в </a:t>
            </a:r>
            <a:r>
              <a:rPr lang="ru-RU" b="1" i="1" dirty="0" smtClean="0"/>
              <a:t>единице    </a:t>
            </a:r>
            <a:r>
              <a:rPr lang="ru-RU" b="1" i="1" dirty="0"/>
              <a:t>объема вещества.</a:t>
            </a:r>
            <a:r>
              <a:rPr lang="ru-RU" b="1" dirty="0"/>
              <a:t> 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13323" name="Прямоугольник 10"/>
          <p:cNvSpPr>
            <a:spLocks noChangeArrowheads="1"/>
          </p:cNvSpPr>
          <p:nvPr/>
        </p:nvSpPr>
        <p:spPr bwMode="auto">
          <a:xfrm>
            <a:off x="2747961" y="2440331"/>
            <a:ext cx="3862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/>
              <a:t>В равновесном состоянии:</a:t>
            </a:r>
            <a:endParaRPr lang="ru-RU" dirty="0">
              <a:latin typeface="Arial" pitchFamily="34" charset="0"/>
            </a:endParaRPr>
          </a:p>
        </p:txBody>
      </p:sp>
      <p:sp>
        <p:nvSpPr>
          <p:cNvPr id="1332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 sz="1800">
              <a:latin typeface="Arial" pitchFamily="34" charset="0"/>
            </a:endParaRPr>
          </a:p>
        </p:txBody>
      </p:sp>
      <p:pic>
        <p:nvPicPr>
          <p:cNvPr id="13325" name="Picture 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2911314"/>
            <a:ext cx="4886994" cy="110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6" name="Прямоугольник 13"/>
          <p:cNvSpPr>
            <a:spLocks noChangeArrowheads="1"/>
          </p:cNvSpPr>
          <p:nvPr/>
        </p:nvSpPr>
        <p:spPr bwMode="auto">
          <a:xfrm>
            <a:off x="285749" y="4795838"/>
            <a:ext cx="8618065" cy="1785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Для усиления падающей световой волны необходимо создать</a:t>
            </a:r>
          </a:p>
          <a:p>
            <a:r>
              <a:rPr lang="ru-RU" b="1" dirty="0">
                <a:solidFill>
                  <a:srgbClr val="FF0000"/>
                </a:solidFill>
              </a:rPr>
              <a:t>неравновесное состояние системы, при котором число атомов</a:t>
            </a:r>
          </a:p>
          <a:p>
            <a:r>
              <a:rPr lang="en-US" sz="2800" b="1" i="1" dirty="0">
                <a:solidFill>
                  <a:srgbClr val="FF0000"/>
                </a:solidFill>
              </a:rPr>
              <a:t>N</a:t>
            </a:r>
            <a:r>
              <a:rPr lang="en-US" sz="1600" b="1" dirty="0">
                <a:solidFill>
                  <a:srgbClr val="FF0000"/>
                </a:solidFill>
              </a:rPr>
              <a:t>2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ru-RU" b="1" dirty="0">
                <a:solidFill>
                  <a:srgbClr val="FF0000"/>
                </a:solidFill>
              </a:rPr>
              <a:t>на возбужденном уровне было бы больше, чем число </a:t>
            </a:r>
            <a:r>
              <a:rPr lang="ru-RU" b="1" dirty="0" err="1">
                <a:solidFill>
                  <a:srgbClr val="FF0000"/>
                </a:solidFill>
              </a:rPr>
              <a:t>ато</a:t>
            </a:r>
            <a:r>
              <a:rPr lang="ru-RU" b="1" dirty="0">
                <a:solidFill>
                  <a:srgbClr val="FF0000"/>
                </a:solidFill>
              </a:rPr>
              <a:t>-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мов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N</a:t>
            </a:r>
            <a:r>
              <a:rPr lang="en-US" sz="1600" b="1" dirty="0">
                <a:solidFill>
                  <a:srgbClr val="FF0000"/>
                </a:solidFill>
              </a:rPr>
              <a:t>1</a:t>
            </a:r>
            <a:r>
              <a:rPr lang="ru-RU" b="1" dirty="0">
                <a:solidFill>
                  <a:srgbClr val="FF0000"/>
                </a:solidFill>
              </a:rPr>
              <a:t> в основном состоянии. Такие состояния называются </a:t>
            </a:r>
          </a:p>
          <a:p>
            <a:r>
              <a:rPr lang="ru-RU" b="1" dirty="0">
                <a:solidFill>
                  <a:srgbClr val="FF0000"/>
                </a:solidFill>
              </a:rPr>
              <a:t>состояниями </a:t>
            </a:r>
            <a:r>
              <a:rPr lang="ru-RU" b="1" i="1" u="sng" dirty="0">
                <a:solidFill>
                  <a:srgbClr val="FF0000"/>
                </a:solidFill>
              </a:rPr>
              <a:t>с инверсной заселенностью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endParaRPr lang="ru-RU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3327" name="Прямоугольник 14"/>
          <p:cNvSpPr>
            <a:spLocks noChangeArrowheads="1"/>
          </p:cNvSpPr>
          <p:nvPr/>
        </p:nvSpPr>
        <p:spPr bwMode="auto">
          <a:xfrm>
            <a:off x="357188" y="3999268"/>
            <a:ext cx="83407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/>
              <a:t>(т.е. число актов поглощения излучения превышает число</a:t>
            </a:r>
          </a:p>
          <a:p>
            <a:r>
              <a:rPr lang="ru-RU" b="1" dirty="0"/>
              <a:t>актов появления новых фотонов).</a:t>
            </a:r>
            <a:endParaRPr lang="ru-RU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13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Прямоугольник 1"/>
          <p:cNvSpPr>
            <a:spLocks noChangeArrowheads="1"/>
          </p:cNvSpPr>
          <p:nvPr/>
        </p:nvSpPr>
        <p:spPr bwMode="auto">
          <a:xfrm>
            <a:off x="428625" y="332656"/>
            <a:ext cx="807243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500" b="1" u="sng" dirty="0">
                <a:cs typeface="Times New Roman" pitchFamily="18" charset="0"/>
              </a:rPr>
              <a:t>Трехуровневая схема оптической накачки</a:t>
            </a:r>
          </a:p>
        </p:txBody>
      </p:sp>
      <p:sp>
        <p:nvSpPr>
          <p:cNvPr id="14339" name="Прямоугольник 2"/>
          <p:cNvSpPr>
            <a:spLocks noChangeArrowheads="1"/>
          </p:cNvSpPr>
          <p:nvPr/>
        </p:nvSpPr>
        <p:spPr bwMode="auto">
          <a:xfrm>
            <a:off x="428625" y="831599"/>
            <a:ext cx="85899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/>
              <a:t>Процесс перевода среды в состояние с инверсной </a:t>
            </a:r>
            <a:r>
              <a:rPr lang="ru-RU" b="1" dirty="0" err="1"/>
              <a:t>заселенно</a:t>
            </a:r>
            <a:r>
              <a:rPr lang="ru-RU" b="1" dirty="0"/>
              <a:t>-</a:t>
            </a:r>
          </a:p>
          <a:p>
            <a:r>
              <a:rPr lang="ru-RU" b="1" dirty="0" err="1"/>
              <a:t>стью</a:t>
            </a:r>
            <a:r>
              <a:rPr lang="ru-RU" b="1" dirty="0"/>
              <a:t> называется </a:t>
            </a:r>
            <a:r>
              <a:rPr lang="ru-RU" b="1" i="1" dirty="0"/>
              <a:t>накачкой среды</a:t>
            </a:r>
            <a:r>
              <a:rPr lang="ru-RU" b="1" dirty="0"/>
              <a:t>.</a:t>
            </a:r>
            <a:endParaRPr lang="ru-RU" dirty="0">
              <a:latin typeface="Arial" pitchFamily="34" charset="0"/>
            </a:endParaRPr>
          </a:p>
        </p:txBody>
      </p:sp>
      <p:pic>
        <p:nvPicPr>
          <p:cNvPr id="14340" name="Picture 1" descr="6-4-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571625"/>
            <a:ext cx="3856038" cy="2786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1" name="Picture 2" descr="basov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4357688"/>
            <a:ext cx="1262062" cy="178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3"/>
          <p:cNvSpPr>
            <a:spLocks noChangeArrowheads="1"/>
          </p:cNvSpPr>
          <p:nvPr/>
        </p:nvSpPr>
        <p:spPr bwMode="auto">
          <a:xfrm>
            <a:off x="539552" y="6091238"/>
            <a:ext cx="3032125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ru-RU" altLang="zh-CN" sz="2200" b="1" dirty="0">
                <a:solidFill>
                  <a:srgbClr val="002060"/>
                </a:solidFill>
                <a:cs typeface="Times New Roman" pitchFamily="18" charset="0"/>
              </a:rPr>
              <a:t>Николай Геннадьевич</a:t>
            </a:r>
          </a:p>
          <a:p>
            <a:pPr algn="ctr" eaLnBrk="0" hangingPunct="0"/>
            <a:r>
              <a:rPr lang="ru-RU" altLang="zh-CN" sz="2200" b="1" dirty="0">
                <a:solidFill>
                  <a:srgbClr val="002060"/>
                </a:solidFill>
              </a:rPr>
              <a:t> </a:t>
            </a:r>
            <a:r>
              <a:rPr lang="ru-RU" altLang="zh-CN" sz="2200" b="1" dirty="0">
                <a:solidFill>
                  <a:srgbClr val="002060"/>
                </a:solidFill>
                <a:cs typeface="Times New Roman" pitchFamily="18" charset="0"/>
              </a:rPr>
              <a:t>Басов</a:t>
            </a:r>
            <a:r>
              <a:rPr lang="ru-RU" altLang="zh-CN" sz="2200" b="1" dirty="0">
                <a:solidFill>
                  <a:srgbClr val="002060"/>
                </a:solidFill>
              </a:rPr>
              <a:t> (1922 – 2001)</a:t>
            </a:r>
            <a:endParaRPr lang="ru-RU" altLang="zh-CN" sz="2200" dirty="0">
              <a:solidFill>
                <a:srgbClr val="002060"/>
              </a:solidFill>
              <a:latin typeface="Arial" pitchFamily="34" charset="0"/>
            </a:endParaRPr>
          </a:p>
        </p:txBody>
      </p:sp>
      <p:pic>
        <p:nvPicPr>
          <p:cNvPr id="14343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3" y="4143375"/>
            <a:ext cx="1419225" cy="189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Прямоугольник 7"/>
          <p:cNvSpPr>
            <a:spLocks noChangeArrowheads="1"/>
          </p:cNvSpPr>
          <p:nvPr/>
        </p:nvSpPr>
        <p:spPr bwMode="auto">
          <a:xfrm>
            <a:off x="5580112" y="6096000"/>
            <a:ext cx="324643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ru-RU" altLang="zh-CN" sz="2200" b="1" dirty="0">
                <a:solidFill>
                  <a:srgbClr val="002060"/>
                </a:solidFill>
                <a:cs typeface="Times New Roman" pitchFamily="18" charset="0"/>
              </a:rPr>
              <a:t>Александр Михайлович</a:t>
            </a:r>
          </a:p>
          <a:p>
            <a:pPr algn="ctr" eaLnBrk="0" hangingPunct="0"/>
            <a:r>
              <a:rPr lang="ru-RU" altLang="zh-CN" sz="2200" b="1" dirty="0">
                <a:solidFill>
                  <a:srgbClr val="002060"/>
                </a:solidFill>
                <a:cs typeface="Times New Roman" pitchFamily="18" charset="0"/>
              </a:rPr>
              <a:t>Прохоров</a:t>
            </a:r>
            <a:r>
              <a:rPr lang="ru-RU" altLang="zh-CN" sz="2200" b="1" dirty="0">
                <a:solidFill>
                  <a:srgbClr val="002060"/>
                </a:solidFill>
              </a:rPr>
              <a:t> (1916 – 2002)</a:t>
            </a:r>
          </a:p>
        </p:txBody>
      </p:sp>
      <p:sp>
        <p:nvSpPr>
          <p:cNvPr id="14345" name="Прямоугольник 8"/>
          <p:cNvSpPr>
            <a:spLocks noChangeArrowheads="1"/>
          </p:cNvSpPr>
          <p:nvPr/>
        </p:nvSpPr>
        <p:spPr bwMode="auto">
          <a:xfrm>
            <a:off x="4185660" y="1785938"/>
            <a:ext cx="47656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Практическое осуществление</a:t>
            </a:r>
          </a:p>
          <a:p>
            <a:r>
              <a:rPr lang="ru-RU" b="1" dirty="0">
                <a:solidFill>
                  <a:srgbClr val="FF0000"/>
                </a:solidFill>
              </a:rPr>
              <a:t>накачки среды впервые было</a:t>
            </a:r>
          </a:p>
          <a:p>
            <a:r>
              <a:rPr lang="ru-RU" b="1" dirty="0">
                <a:solidFill>
                  <a:srgbClr val="FF0000"/>
                </a:solidFill>
              </a:rPr>
              <a:t>осуществлено по трехуровневой</a:t>
            </a:r>
          </a:p>
          <a:p>
            <a:r>
              <a:rPr lang="ru-RU" b="1" dirty="0">
                <a:solidFill>
                  <a:srgbClr val="FF0000"/>
                </a:solidFill>
              </a:rPr>
              <a:t>схеме, предложенной академика-</a:t>
            </a:r>
          </a:p>
          <a:p>
            <a:r>
              <a:rPr lang="ru-RU" b="1" dirty="0">
                <a:solidFill>
                  <a:srgbClr val="FF0000"/>
                </a:solidFill>
              </a:rPr>
              <a:t>ми </a:t>
            </a:r>
            <a:r>
              <a:rPr lang="ru-RU" b="1" dirty="0" err="1">
                <a:solidFill>
                  <a:srgbClr val="FF0000"/>
                </a:solidFill>
              </a:rPr>
              <a:t>Н.Басовым</a:t>
            </a:r>
            <a:r>
              <a:rPr lang="ru-RU" b="1" dirty="0">
                <a:solidFill>
                  <a:srgbClr val="FF0000"/>
                </a:solidFill>
              </a:rPr>
              <a:t> и </a:t>
            </a:r>
            <a:r>
              <a:rPr lang="ru-RU" b="1" dirty="0" err="1">
                <a:solidFill>
                  <a:srgbClr val="FF0000"/>
                </a:solidFill>
              </a:rPr>
              <a:t>А.Прохоровым</a:t>
            </a:r>
            <a:endParaRPr lang="ru-RU" b="1" dirty="0">
              <a:solidFill>
                <a:srgbClr val="FF0000"/>
              </a:solidFill>
            </a:endParaRPr>
          </a:p>
          <a:p>
            <a:r>
              <a:rPr lang="ru-RU" b="1" dirty="0">
                <a:solidFill>
                  <a:srgbClr val="FF0000"/>
                </a:solidFill>
              </a:rPr>
              <a:t>в 1955 г.</a:t>
            </a:r>
            <a:endParaRPr lang="ru-RU" dirty="0">
              <a:solidFill>
                <a:srgbClr val="FF0000"/>
              </a:solidFill>
              <a:latin typeface="Arial" pitchFamily="34" charset="0"/>
            </a:endParaRPr>
          </a:p>
        </p:txBody>
      </p:sp>
      <p:sp>
        <p:nvSpPr>
          <p:cNvPr id="14346" name="Прямоугольник 9"/>
          <p:cNvSpPr>
            <a:spLocks noChangeArrowheads="1"/>
          </p:cNvSpPr>
          <p:nvPr/>
        </p:nvSpPr>
        <p:spPr bwMode="auto">
          <a:xfrm>
            <a:off x="2857500" y="4429125"/>
            <a:ext cx="3867150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ru-RU" b="1"/>
              <a:t>За счет специальных мо-</a:t>
            </a:r>
          </a:p>
          <a:p>
            <a:r>
              <a:rPr lang="ru-RU" b="1"/>
              <a:t>лекулярных примесей соз-</a:t>
            </a:r>
          </a:p>
          <a:p>
            <a:r>
              <a:rPr lang="ru-RU" b="1"/>
              <a:t>дается метастабильный</a:t>
            </a:r>
          </a:p>
          <a:p>
            <a:r>
              <a:rPr lang="ru-RU" b="1"/>
              <a:t>уровень </a:t>
            </a:r>
            <a:r>
              <a:rPr lang="ru-RU" sz="2800" b="1" i="1"/>
              <a:t>Е</a:t>
            </a:r>
            <a:r>
              <a:rPr lang="ru-RU" sz="1600" b="1"/>
              <a:t>2</a:t>
            </a:r>
            <a:r>
              <a:rPr lang="ru-RU" b="1"/>
              <a:t>. </a:t>
            </a:r>
            <a:endParaRPr lang="ru-RU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2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354" name="Picture 2" descr="1361851619_136185151667545234536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357166"/>
            <a:ext cx="8072494" cy="60324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357166"/>
            <a:ext cx="8496944" cy="614366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539552" y="1183392"/>
            <a:ext cx="799288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Лазер</a:t>
            </a:r>
          </a:p>
          <a:p>
            <a:r>
              <a:rPr lang="ru-RU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ight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mplification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by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timulated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mission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of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ru-RU" sz="2800" i="1" dirty="0" err="1" smtClean="0">
                <a:latin typeface="Times New Roman" pitchFamily="18" charset="0"/>
                <a:cs typeface="Times New Roman" pitchFamily="18" charset="0"/>
              </a:rPr>
              <a:t>adiation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«усиление света посредством вынужденного излучения»,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оптический квантовый генератор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— это устройство, преобразующее энергию накачки (световую, электрическую, тепловую, химическую и др.) в энергию когерентного, монохроматического, поляризованного и узконаправленного потока излучения.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8" y="260648"/>
            <a:ext cx="84969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Вынужденное излучение света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882" name="Picture 2" descr="7da5994e-8">
            <a:extLst>
              <a:ext uri="{FF2B5EF4-FFF2-40B4-BE49-F238E27FC236}">
                <a16:creationId xmlns:a16="http://schemas.microsoft.com/office/drawing/2014/main" xmlns="" id="{81E90F49-E381-4266-8FBE-8926593F871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lum bright="-12000" contrast="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1700213"/>
            <a:ext cx="4537075" cy="3359150"/>
          </a:xfrm>
          <a:noFill/>
          <a:ln>
            <a:solidFill>
              <a:srgbClr val="99FF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22883" name="Rectangle 3">
            <a:extLst>
              <a:ext uri="{FF2B5EF4-FFF2-40B4-BE49-F238E27FC236}">
                <a16:creationId xmlns:a16="http://schemas.microsoft.com/office/drawing/2014/main" xmlns="" id="{029B4404-C3FF-4586-9DA6-9A67671975E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en-US" dirty="0">
                <a:solidFill>
                  <a:schemeClr val="tx1"/>
                </a:solidFill>
              </a:rPr>
              <a:t>Устройство лазера</a:t>
            </a:r>
          </a:p>
        </p:txBody>
      </p:sp>
      <p:sp>
        <p:nvSpPr>
          <p:cNvPr id="122884" name="Rectangle 4">
            <a:extLst>
              <a:ext uri="{FF2B5EF4-FFF2-40B4-BE49-F238E27FC236}">
                <a16:creationId xmlns:a16="http://schemas.microsoft.com/office/drawing/2014/main" xmlns="" id="{A23A6C69-AC09-4AC6-8FF8-16554F7C3D3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341438"/>
            <a:ext cx="3960812" cy="4221162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ru-RU" altLang="en-US" sz="1700" dirty="0">
                <a:solidFill>
                  <a:srgbClr val="FFFF00"/>
                </a:solidFill>
              </a:rPr>
              <a:t>	</a:t>
            </a:r>
            <a:r>
              <a:rPr lang="ru-RU" altLang="en-US" sz="2400" i="1" dirty="0"/>
              <a:t>В любом лазере есть три основные части.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en-US" sz="2400" dirty="0"/>
              <a:t>	1) </a:t>
            </a:r>
            <a:r>
              <a:rPr lang="ru-RU" altLang="en-US" sz="2400" b="1" dirty="0">
                <a:solidFill>
                  <a:srgbClr val="C00000"/>
                </a:solidFill>
              </a:rPr>
              <a:t>Активная рабочая среда</a:t>
            </a:r>
            <a:r>
              <a:rPr lang="ru-RU" altLang="en-US" sz="2400" dirty="0">
                <a:solidFill>
                  <a:srgbClr val="C00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en-US" sz="2400" dirty="0"/>
              <a:t>	2) </a:t>
            </a:r>
            <a:r>
              <a:rPr lang="ru-RU" altLang="en-US" sz="2400" b="1" dirty="0">
                <a:solidFill>
                  <a:srgbClr val="C00000"/>
                </a:solidFill>
              </a:rPr>
              <a:t>Система накачки</a:t>
            </a:r>
            <a:r>
              <a:rPr lang="ru-RU" altLang="en-US" sz="2400" dirty="0">
                <a:solidFill>
                  <a:srgbClr val="C00000"/>
                </a:solidFill>
              </a:rPr>
              <a:t> </a:t>
            </a:r>
          </a:p>
          <a:p>
            <a:pPr>
              <a:buFont typeface="Wingdings" panose="05000000000000000000" pitchFamily="2" charset="2"/>
              <a:buNone/>
            </a:pPr>
            <a:r>
              <a:rPr lang="ru-RU" altLang="en-US" sz="2600" dirty="0"/>
              <a:t>   3) </a:t>
            </a:r>
            <a:r>
              <a:rPr lang="ru-RU" altLang="en-US" sz="2600" b="1" dirty="0">
                <a:solidFill>
                  <a:srgbClr val="C00000"/>
                </a:solidFill>
              </a:rPr>
              <a:t>Устройство для усиления излучаемого света — оптический резонатор</a:t>
            </a:r>
            <a:r>
              <a:rPr lang="ru-RU" altLang="en-US" sz="2600" dirty="0">
                <a:solidFill>
                  <a:srgbClr val="C00000"/>
                </a:solidFill>
              </a:rPr>
              <a:t> </a:t>
            </a:r>
            <a:r>
              <a:rPr lang="ru-RU" altLang="en-US" sz="2400" dirty="0">
                <a:solidFill>
                  <a:srgbClr val="FFFF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65458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88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68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22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68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3000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700" decel="100000" fill="hold"/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680"/>
                            </p:stCondLst>
                            <p:childTnLst>
                              <p:par>
                                <p:cTn id="24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700" decel="100000" fill="hold"/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8680"/>
                            </p:stCondLst>
                            <p:childTnLst>
                              <p:par>
                                <p:cTn id="31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3000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700" decel="100000" fill="hold"/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1680"/>
                            </p:stCondLst>
                            <p:childTnLst>
                              <p:par>
                                <p:cTn id="3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3000"/>
                                        <p:tgtEl>
                                          <p:spTgt spid="122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122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700" decel="100000" fill="hold"/>
                                        <p:tgtEl>
                                          <p:spTgt spid="122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00" accel="100000" fill="hold">
                                          <p:stCondLst>
                                            <p:cond delay="2700"/>
                                          </p:stCondLst>
                                        </p:cTn>
                                        <p:tgtEl>
                                          <p:spTgt spid="1228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883" grpId="0"/>
      <p:bldP spid="12288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38" name="Picture 38" descr="Рисунок2">
            <a:extLst>
              <a:ext uri="{FF2B5EF4-FFF2-40B4-BE49-F238E27FC236}">
                <a16:creationId xmlns:a16="http://schemas.microsoft.com/office/drawing/2014/main" xmlns="" id="{7AB0C60E-EB9B-4173-A34B-C118A0A192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9714" y="797670"/>
            <a:ext cx="2951163" cy="170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5637" name="Group 37">
            <a:extLst>
              <a:ext uri="{FF2B5EF4-FFF2-40B4-BE49-F238E27FC236}">
                <a16:creationId xmlns:a16="http://schemas.microsoft.com/office/drawing/2014/main" xmlns="" id="{65B54359-35F6-43FE-AFC8-40709BC8A266}"/>
              </a:ext>
            </a:extLst>
          </p:cNvPr>
          <p:cNvGrpSpPr>
            <a:grpSpLocks/>
          </p:cNvGrpSpPr>
          <p:nvPr/>
        </p:nvGrpSpPr>
        <p:grpSpPr bwMode="auto">
          <a:xfrm>
            <a:off x="6067425" y="620713"/>
            <a:ext cx="3076575" cy="3597275"/>
            <a:chOff x="3822" y="406"/>
            <a:chExt cx="1938" cy="2266"/>
          </a:xfrm>
        </p:grpSpPr>
        <p:pic>
          <p:nvPicPr>
            <p:cNvPr id="25607" name="Picture 7" descr="blur_line_03">
              <a:extLst>
                <a:ext uri="{FF2B5EF4-FFF2-40B4-BE49-F238E27FC236}">
                  <a16:creationId xmlns:a16="http://schemas.microsoft.com/office/drawing/2014/main" xmlns="" id="{3084B917-66FF-4746-897D-33CDB7B5258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221083">
              <a:off x="3822" y="406"/>
              <a:ext cx="1037" cy="188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25630" name="Group 30">
              <a:extLst>
                <a:ext uri="{FF2B5EF4-FFF2-40B4-BE49-F238E27FC236}">
                  <a16:creationId xmlns:a16="http://schemas.microsoft.com/office/drawing/2014/main" xmlns="" id="{05539299-ED9C-412D-9A06-60959B1FB59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82" y="1344"/>
              <a:ext cx="1678" cy="1328"/>
              <a:chOff x="3016" y="2115"/>
              <a:chExt cx="1678" cy="1328"/>
            </a:xfrm>
          </p:grpSpPr>
          <p:pic>
            <p:nvPicPr>
              <p:cNvPr id="25625" name="Picture 25" descr="empty_circle_01">
                <a:extLst>
                  <a:ext uri="{FF2B5EF4-FFF2-40B4-BE49-F238E27FC236}">
                    <a16:creationId xmlns:a16="http://schemas.microsoft.com/office/drawing/2014/main" xmlns="" id="{A0421F68-29D8-4D34-9BE2-DF2EC6617A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-1192"/>
              <a:stretch>
                <a:fillRect/>
              </a:stretch>
            </p:blipFill>
            <p:spPr bwMode="auto">
              <a:xfrm>
                <a:off x="3152" y="2115"/>
                <a:ext cx="1344" cy="13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25627" name="Text Box 27">
                <a:extLst>
                  <a:ext uri="{FF2B5EF4-FFF2-40B4-BE49-F238E27FC236}">
                    <a16:creationId xmlns:a16="http://schemas.microsoft.com/office/drawing/2014/main" xmlns="" id="{EA9EFBFC-F0B5-431D-8EEA-388DA9A9FE8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16" y="2568"/>
                <a:ext cx="1678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kumimoji="0" lang="ru-RU" altLang="en-US" sz="2000" b="1">
                    <a:solidFill>
                      <a:srgbClr val="FFFF00"/>
                    </a:solidFill>
                  </a:rPr>
                  <a:t>Конструкцией резонатора</a:t>
                </a:r>
              </a:p>
            </p:txBody>
          </p:sp>
        </p:grpSp>
      </p:grpSp>
      <p:grpSp>
        <p:nvGrpSpPr>
          <p:cNvPr id="25636" name="Group 36">
            <a:extLst>
              <a:ext uri="{FF2B5EF4-FFF2-40B4-BE49-F238E27FC236}">
                <a16:creationId xmlns:a16="http://schemas.microsoft.com/office/drawing/2014/main" xmlns="" id="{B9430D59-9A35-4A17-BFAD-A4FF934BEBE4}"/>
              </a:ext>
            </a:extLst>
          </p:cNvPr>
          <p:cNvGrpSpPr>
            <a:grpSpLocks/>
          </p:cNvGrpSpPr>
          <p:nvPr/>
        </p:nvGrpSpPr>
        <p:grpSpPr bwMode="auto">
          <a:xfrm>
            <a:off x="4787900" y="836613"/>
            <a:ext cx="2108200" cy="3862387"/>
            <a:chOff x="3016" y="527"/>
            <a:chExt cx="1328" cy="2433"/>
          </a:xfrm>
        </p:grpSpPr>
        <p:pic>
          <p:nvPicPr>
            <p:cNvPr id="25626" name="Picture 26" descr="blur_line_01">
              <a:extLst>
                <a:ext uri="{FF2B5EF4-FFF2-40B4-BE49-F238E27FC236}">
                  <a16:creationId xmlns:a16="http://schemas.microsoft.com/office/drawing/2014/main" xmlns="" id="{D9C902A6-1904-4684-A9C5-5DB34E6A3BC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-1107574">
              <a:off x="3243" y="527"/>
              <a:ext cx="234" cy="1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609" name="Picture 9" descr="empty_circle_01">
              <a:extLst>
                <a:ext uri="{FF2B5EF4-FFF2-40B4-BE49-F238E27FC236}">
                  <a16:creationId xmlns:a16="http://schemas.microsoft.com/office/drawing/2014/main" xmlns="" id="{8212CFFE-DFD6-4EEC-AC66-D627A10E013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-1192"/>
            <a:stretch>
              <a:fillRect/>
            </a:stretch>
          </p:blipFill>
          <p:spPr bwMode="auto">
            <a:xfrm rot="-1800000">
              <a:off x="3016" y="1616"/>
              <a:ext cx="1328" cy="13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635" name="Group 35">
            <a:extLst>
              <a:ext uri="{FF2B5EF4-FFF2-40B4-BE49-F238E27FC236}">
                <a16:creationId xmlns:a16="http://schemas.microsoft.com/office/drawing/2014/main" xmlns="" id="{C84C7B2C-E2DD-429A-8C2F-87AD55653DAD}"/>
              </a:ext>
            </a:extLst>
          </p:cNvPr>
          <p:cNvGrpSpPr>
            <a:grpSpLocks/>
          </p:cNvGrpSpPr>
          <p:nvPr/>
        </p:nvGrpSpPr>
        <p:grpSpPr bwMode="auto">
          <a:xfrm>
            <a:off x="2411413" y="1268413"/>
            <a:ext cx="2133600" cy="3187700"/>
            <a:chOff x="1610" y="890"/>
            <a:chExt cx="1344" cy="2008"/>
          </a:xfrm>
        </p:grpSpPr>
        <p:pic>
          <p:nvPicPr>
            <p:cNvPr id="25602" name="Picture 2" descr="blur_line_01">
              <a:extLst>
                <a:ext uri="{FF2B5EF4-FFF2-40B4-BE49-F238E27FC236}">
                  <a16:creationId xmlns:a16="http://schemas.microsoft.com/office/drawing/2014/main" xmlns="" id="{25FF4A7D-6247-4C28-835B-1FA5BEC452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345486">
              <a:off x="2290" y="890"/>
              <a:ext cx="234" cy="153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603" name="Picture 3" descr="empty_circle_01">
              <a:extLst>
                <a:ext uri="{FF2B5EF4-FFF2-40B4-BE49-F238E27FC236}">
                  <a16:creationId xmlns:a16="http://schemas.microsoft.com/office/drawing/2014/main" xmlns="" id="{AE5F1EE5-8BBF-45B8-B7DE-8281685FFC2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192"/>
            <a:stretch>
              <a:fillRect/>
            </a:stretch>
          </p:blipFill>
          <p:spPr bwMode="auto">
            <a:xfrm>
              <a:off x="1610" y="1570"/>
              <a:ext cx="1344" cy="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5634" name="Group 34">
            <a:extLst>
              <a:ext uri="{FF2B5EF4-FFF2-40B4-BE49-F238E27FC236}">
                <a16:creationId xmlns:a16="http://schemas.microsoft.com/office/drawing/2014/main" xmlns="" id="{EBF413F5-ABC4-410A-872B-C88AA5EF9F83}"/>
              </a:ext>
            </a:extLst>
          </p:cNvPr>
          <p:cNvGrpSpPr>
            <a:grpSpLocks/>
          </p:cNvGrpSpPr>
          <p:nvPr/>
        </p:nvGrpSpPr>
        <p:grpSpPr bwMode="auto">
          <a:xfrm>
            <a:off x="250825" y="260350"/>
            <a:ext cx="3313113" cy="3476625"/>
            <a:chOff x="158" y="255"/>
            <a:chExt cx="2087" cy="2190"/>
          </a:xfrm>
        </p:grpSpPr>
        <p:pic>
          <p:nvPicPr>
            <p:cNvPr id="25606" name="Picture 6" descr="blur_line_03b">
              <a:extLst>
                <a:ext uri="{FF2B5EF4-FFF2-40B4-BE49-F238E27FC236}">
                  <a16:creationId xmlns:a16="http://schemas.microsoft.com/office/drawing/2014/main" xmlns="" id="{8CB118C5-FDAE-453C-8482-542395D612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935270">
              <a:off x="1338" y="255"/>
              <a:ext cx="907" cy="154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5610" name="Picture 10" descr="empty_circle_01">
              <a:extLst>
                <a:ext uri="{FF2B5EF4-FFF2-40B4-BE49-F238E27FC236}">
                  <a16:creationId xmlns:a16="http://schemas.microsoft.com/office/drawing/2014/main" xmlns="" id="{9D36EA43-7B4F-4D22-B3E7-23C2D81D571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1192"/>
            <a:stretch>
              <a:fillRect/>
            </a:stretch>
          </p:blipFill>
          <p:spPr bwMode="auto">
            <a:xfrm rot="1462467">
              <a:off x="158" y="1117"/>
              <a:ext cx="1344" cy="132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5619" name="Text Box 19">
            <a:extLst>
              <a:ext uri="{FF2B5EF4-FFF2-40B4-BE49-F238E27FC236}">
                <a16:creationId xmlns:a16="http://schemas.microsoft.com/office/drawing/2014/main" xmlns="" id="{93D23DC4-56B0-4FE2-9A4D-F0D017E19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9714" y="858071"/>
            <a:ext cx="3097213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sz="2400" b="1" dirty="0">
                <a:solidFill>
                  <a:srgbClr val="FFFF00"/>
                </a:solidFill>
              </a:rPr>
              <a:t>Лазеры </a:t>
            </a:r>
          </a:p>
          <a:p>
            <a:pPr algn="ctr">
              <a:spcBef>
                <a:spcPct val="50000"/>
              </a:spcBef>
            </a:pPr>
            <a:r>
              <a:rPr kumimoji="0" lang="ru-RU" altLang="en-US" sz="2400" b="1" dirty="0">
                <a:solidFill>
                  <a:srgbClr val="FFFF00"/>
                </a:solidFill>
              </a:rPr>
              <a:t>различаются</a:t>
            </a:r>
          </a:p>
        </p:txBody>
      </p:sp>
      <p:sp>
        <p:nvSpPr>
          <p:cNvPr id="25620" name="Text Box 20">
            <a:extLst>
              <a:ext uri="{FF2B5EF4-FFF2-40B4-BE49-F238E27FC236}">
                <a16:creationId xmlns:a16="http://schemas.microsoft.com/office/drawing/2014/main" xmlns="" id="{0009E954-198C-4F80-B5E4-66210F626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2349500"/>
            <a:ext cx="1728787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Способом</a:t>
            </a:r>
          </a:p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 накачки</a:t>
            </a:r>
          </a:p>
        </p:txBody>
      </p:sp>
      <p:sp>
        <p:nvSpPr>
          <p:cNvPr id="25621" name="Text Box 21">
            <a:extLst>
              <a:ext uri="{FF2B5EF4-FFF2-40B4-BE49-F238E27FC236}">
                <a16:creationId xmlns:a16="http://schemas.microsoft.com/office/drawing/2014/main" xmlns="" id="{28BE8D94-DC0B-4257-B1D8-D88DC4B05E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7313" y="3068638"/>
            <a:ext cx="1800225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Рабочей </a:t>
            </a:r>
          </a:p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средой</a:t>
            </a:r>
          </a:p>
        </p:txBody>
      </p:sp>
      <p:sp>
        <p:nvSpPr>
          <p:cNvPr id="25622" name="Text Box 22">
            <a:extLst>
              <a:ext uri="{FF2B5EF4-FFF2-40B4-BE49-F238E27FC236}">
                <a16:creationId xmlns:a16="http://schemas.microsoft.com/office/drawing/2014/main" xmlns="" id="{9340C979-9C92-4B14-844D-43E6A649A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213100"/>
            <a:ext cx="226695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Режимом</a:t>
            </a:r>
          </a:p>
          <a:p>
            <a:pPr algn="ctr">
              <a:spcBef>
                <a:spcPct val="50000"/>
              </a:spcBef>
            </a:pPr>
            <a:r>
              <a:rPr kumimoji="0" lang="ru-RU" altLang="en-US" sz="2000" b="1">
                <a:solidFill>
                  <a:srgbClr val="FFFF00"/>
                </a:solidFill>
              </a:rPr>
              <a:t>работы</a:t>
            </a:r>
          </a:p>
        </p:txBody>
      </p:sp>
      <p:sp>
        <p:nvSpPr>
          <p:cNvPr id="25628" name="Text Box 28">
            <a:extLst>
              <a:ext uri="{FF2B5EF4-FFF2-40B4-BE49-F238E27FC236}">
                <a16:creationId xmlns:a16="http://schemas.microsoft.com/office/drawing/2014/main" xmlns="" id="{19D986E5-DE0E-4798-8834-D2B8AAF55D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3933825"/>
            <a:ext cx="1871663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altLang="en-US" dirty="0"/>
              <a:t>оптическая накачка, возбуждение электронным ударом, химическая накачка</a:t>
            </a:r>
          </a:p>
        </p:txBody>
      </p:sp>
      <p:sp>
        <p:nvSpPr>
          <p:cNvPr id="25629" name="Text Box 29">
            <a:extLst>
              <a:ext uri="{FF2B5EF4-FFF2-40B4-BE49-F238E27FC236}">
                <a16:creationId xmlns:a16="http://schemas.microsoft.com/office/drawing/2014/main" xmlns="" id="{D23C6609-1CEF-4D20-98F4-7ED2B13DBB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4652963"/>
            <a:ext cx="2663825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altLang="en-US" dirty="0"/>
              <a:t>газы, жидкости, стекла, кристаллы, полупроводники</a:t>
            </a:r>
          </a:p>
        </p:txBody>
      </p:sp>
      <p:sp>
        <p:nvSpPr>
          <p:cNvPr id="25631" name="Text Box 31">
            <a:extLst>
              <a:ext uri="{FF2B5EF4-FFF2-40B4-BE49-F238E27FC236}">
                <a16:creationId xmlns:a16="http://schemas.microsoft.com/office/drawing/2014/main" xmlns="" id="{CE2EEA14-A6FF-4743-8DE0-7F296C77E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76825" y="4797425"/>
            <a:ext cx="20510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altLang="en-US" dirty="0"/>
              <a:t>импульсный, непрерывный</a:t>
            </a:r>
          </a:p>
        </p:txBody>
      </p:sp>
      <p:sp>
        <p:nvSpPr>
          <p:cNvPr id="25633" name="Text Box 33">
            <a:extLst>
              <a:ext uri="{FF2B5EF4-FFF2-40B4-BE49-F238E27FC236}">
                <a16:creationId xmlns:a16="http://schemas.microsoft.com/office/drawing/2014/main" xmlns="" id="{D77C9CD3-F7E7-4F20-A531-98BCBBDF67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48488" y="4292600"/>
            <a:ext cx="1944687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ru-RU" altLang="en-US" dirty="0"/>
              <a:t>два параллельных плоских зеркала</a:t>
            </a:r>
          </a:p>
        </p:txBody>
      </p:sp>
    </p:spTree>
    <p:extLst>
      <p:ext uri="{BB962C8B-B14F-4D97-AF65-F5344CB8AC3E}">
        <p14:creationId xmlns:p14="http://schemas.microsoft.com/office/powerpoint/2010/main" val="1083867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25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256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5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5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5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5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5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256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5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5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25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25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25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56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25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19" grpId="0"/>
      <p:bldP spid="25620" grpId="0"/>
      <p:bldP spid="25621" grpId="0"/>
      <p:bldP spid="25622" grpId="0"/>
      <p:bldP spid="25628" grpId="0"/>
      <p:bldP spid="25629" grpId="0"/>
      <p:bldP spid="25631" grpId="0"/>
      <p:bldP spid="2563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9188</TotalTime>
  <Words>1220</Words>
  <Application>Microsoft Office PowerPoint</Application>
  <PresentationFormat>Экран (4:3)</PresentationFormat>
  <Paragraphs>177</Paragraphs>
  <Slides>31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Устройство лазера</vt:lpstr>
      <vt:lpstr>Презентация PowerPoint</vt:lpstr>
      <vt:lpstr>Виды лазеров </vt:lpstr>
      <vt:lpstr>Рубиновый лазер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  <vt:lpstr>Применение лазера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Святослав Власов</dc:creator>
  <cp:lastModifiedBy>Petr</cp:lastModifiedBy>
  <cp:revision>323</cp:revision>
  <dcterms:modified xsi:type="dcterms:W3CDTF">2020-11-10T08:49:05Z</dcterms:modified>
</cp:coreProperties>
</file>