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315" r:id="rId5"/>
    <p:sldId id="316" r:id="rId6"/>
    <p:sldId id="261" r:id="rId7"/>
    <p:sldId id="262" r:id="rId8"/>
    <p:sldId id="317" r:id="rId9"/>
    <p:sldId id="318" r:id="rId10"/>
    <p:sldId id="319" r:id="rId11"/>
    <p:sldId id="320" r:id="rId12"/>
    <p:sldId id="323" r:id="rId13"/>
    <p:sldId id="324" r:id="rId14"/>
    <p:sldId id="326" r:id="rId15"/>
    <p:sldId id="328" r:id="rId16"/>
    <p:sldId id="329" r:id="rId17"/>
    <p:sldId id="330" r:id="rId18"/>
    <p:sldId id="333" r:id="rId19"/>
    <p:sldId id="331" r:id="rId20"/>
    <p:sldId id="33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D86D-9351-4190-A26D-036D017734E2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03606-BF56-4DD8-ACDC-F55E3A5BA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594962E-2073-4D99-987A-3F88D41B6253}" type="slidenum">
              <a:rPr lang="ru-RU"/>
              <a:pPr/>
              <a:t>4</a:t>
            </a:fld>
            <a:endParaRPr lang="ru-RU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096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5CD3775-B66F-412A-BC0A-61F66E07F3C4}" type="slidenum">
              <a:rPr lang="ru-RU"/>
              <a:pPr/>
              <a:t>5</a:t>
            </a:fld>
            <a:endParaRPr lang="ru-RU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8C95512-94C0-498C-816C-EFA30E395AAC}" type="slidenum">
              <a:rPr lang="ru-RU"/>
              <a:pPr/>
              <a:t>12</a:t>
            </a:fld>
            <a:endParaRPr lang="ru-RU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81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28985B7-5905-47A3-A642-7D22C934FABF}" type="slidenum">
              <a:rPr lang="ru-RU"/>
              <a:pPr/>
              <a:t>13</a:t>
            </a:fld>
            <a:endParaRPr lang="ru-RU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491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680EB-402F-4AAD-AAA8-1F35B65E5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8225280" cy="21919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480" y="3934493"/>
            <a:ext cx="8225280" cy="2193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5E470-A056-4D6B-9A36-DF96A8C80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9AFF6-E6B6-4CD4-8E00-8DFEA52A8BBB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03CB-A1D4-48F1-8C08-86653A34C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539552" y="1657836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Интерференция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1580" y="3284984"/>
            <a:ext cx="4042420" cy="3233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Полосы равного наклона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680520" cy="4680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10" descr="in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3810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Полосы равной толщины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7"/>
            <a:ext cx="5832648" cy="49847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68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smtClean="0"/>
              <a:t>Кольца Ньютона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4014720" cy="4526396"/>
          </a:xfrm>
        </p:spPr>
        <p:txBody>
          <a:bodyPr tIns="22532">
            <a:normAutofit fontScale="92500"/>
          </a:bodyPr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ru-RU" sz="2500" dirty="0" smtClean="0"/>
              <a:t>Простая интерференционная картина возникает в тонкой прослойке воздуха между стеклянной пластиной и положенной на нее плоско-выпуклой линзой, сферическая поверхность которой имеет большой радиус кривизны.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2"/>
          </p:nvPr>
        </p:nvSpPr>
        <p:spPr>
          <a:xfrm>
            <a:off x="4672800" y="1604329"/>
            <a:ext cx="4014720" cy="4526396"/>
          </a:xfrm>
        </p:spPr>
        <p:txBody>
          <a:bodyPr/>
          <a:lstStyle/>
          <a:p>
            <a:pPr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6" charset="0"/>
              <a:buChar char="•"/>
            </a:pPr>
            <a:endParaRPr lang="ru-RU" smtClean="0">
              <a:latin typeface="Times New Roman" pitchFamily="16" charset="0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572000" cy="438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146360"/>
          </a:xfrm>
        </p:spPr>
        <p:txBody>
          <a:bodyPr/>
          <a:lstStyle/>
          <a:p>
            <a:pPr eaLnBrk="1"/>
            <a:endParaRPr lang="ru-RU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589240"/>
            <a:ext cx="8228160" cy="979303"/>
          </a:xfrm>
        </p:spPr>
        <p:txBody>
          <a:bodyPr>
            <a:normAutofit lnSpcReduction="10000"/>
          </a:bodyPr>
          <a:lstStyle/>
          <a:p>
            <a:pPr eaLnBrk="1">
              <a:buSzPct val="45000"/>
              <a:buFont typeface="Wingdings" charset="2"/>
              <a:buChar char=""/>
            </a:pPr>
            <a:r>
              <a:rPr lang="ru-RU" dirty="0" smtClean="0"/>
              <a:t>Интерференционная картина имеет вид концентрических колец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2"/>
          </p:nvPr>
        </p:nvSpPr>
        <p:spPr>
          <a:xfrm>
            <a:off x="456481" y="1604329"/>
            <a:ext cx="8228160" cy="2158787"/>
          </a:xfrm>
        </p:spPr>
        <p:txBody>
          <a:bodyPr/>
          <a:lstStyle/>
          <a:p>
            <a:pPr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itchFamily="16" charset="0"/>
              <a:buChar char="•"/>
            </a:pPr>
            <a:endParaRPr lang="ru-RU" smtClean="0">
              <a:latin typeface="Times New Roman" pitchFamily="16" charset="0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680520" cy="3542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6" descr="p0238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 l="9589" t="56976" b="6976"/>
          <a:stretch>
            <a:fillRect/>
          </a:stretch>
        </p:blipFill>
        <p:spPr bwMode="auto">
          <a:xfrm>
            <a:off x="3635896" y="2420888"/>
            <a:ext cx="5334000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77\ФИЗИКА 3\Интерференция света\2007\post-19-1140975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3457">
            <a:off x="4360639" y="841356"/>
            <a:ext cx="4343400" cy="3047619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4293096"/>
            <a:ext cx="419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Просветление оптики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n</a:t>
            </a:r>
            <a:r>
              <a:rPr lang="ru-RU" sz="2400" b="1" dirty="0">
                <a:latin typeface="Arial" charset="0"/>
              </a:rPr>
              <a:t>(плёнки)</a:t>
            </a:r>
            <a:r>
              <a:rPr lang="en-US" sz="2400" b="1" dirty="0">
                <a:latin typeface="Arial" charset="0"/>
              </a:rPr>
              <a:t>&lt;n</a:t>
            </a:r>
            <a:r>
              <a:rPr lang="ru-RU" sz="2400" b="1" dirty="0">
                <a:latin typeface="Arial" charset="0"/>
              </a:rPr>
              <a:t>(стекла)</a:t>
            </a:r>
            <a:endParaRPr lang="en-US" sz="2400" b="1" dirty="0">
              <a:latin typeface="Arial" charset="0"/>
            </a:endParaRPr>
          </a:p>
        </p:txBody>
      </p:sp>
      <p:pic>
        <p:nvPicPr>
          <p:cNvPr id="11269" name="Picture 5" descr="Image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048000" cy="3276600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971600" y="0"/>
            <a:ext cx="6624736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Применение интерференции света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 descr="D:\77\ФИЗИКА 3\Интерференция света\2007\obekt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9037">
            <a:off x="4213774" y="3793223"/>
            <a:ext cx="2743200" cy="277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Arial" charset="0"/>
              </a:rPr>
              <a:t>Применение интерференции</a:t>
            </a:r>
          </a:p>
        </p:txBody>
      </p:sp>
      <p:pic>
        <p:nvPicPr>
          <p:cNvPr id="8199" name="Picture 7" descr="P1010080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1066800" y="0"/>
            <a:ext cx="7010400" cy="6858000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2819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Просветление оптики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77\ФИЗИКА 3\Интерференция света\2007\DasiSun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7807">
            <a:off x="4730413" y="2601577"/>
            <a:ext cx="3962400" cy="2630043"/>
          </a:xfrm>
          <a:prstGeom prst="rect">
            <a:avLst/>
          </a:prstGeom>
          <a:noFill/>
        </p:spPr>
      </p:pic>
      <p:pic>
        <p:nvPicPr>
          <p:cNvPr id="3075" name="Picture 3" descr="D:\77\ФИЗИКА 3\Интерференция света\2007\li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8302">
            <a:off x="342591" y="2284576"/>
            <a:ext cx="3155594" cy="3886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075240" cy="218809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Явление интерференции также применяется в очень точных измерительных приборах, называемых интерферометрами. Все интерферометры основаны на одном и том же принципе и различаются лишь </a:t>
            </a:r>
            <a:r>
              <a:rPr lang="ru-RU" dirty="0" err="1" smtClean="0"/>
              <a:t>конструкционно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77\ФИЗИКА 3\Интерференция света\2007\1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93387">
            <a:off x="3034809" y="3798051"/>
            <a:ext cx="2519362" cy="280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332656"/>
            <a:ext cx="6063208" cy="62967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Интерферометр Майкельсона — </a:t>
            </a:r>
            <a:r>
              <a:rPr lang="ru-RU" dirty="0" err="1" smtClean="0"/>
              <a:t>двухлучевой</a:t>
            </a:r>
            <a:r>
              <a:rPr lang="ru-RU" dirty="0" smtClean="0"/>
              <a:t> интерферометр, изобретённый Альбертом Майкельсоном. </a:t>
            </a:r>
          </a:p>
          <a:p>
            <a:pPr algn="ctr">
              <a:buNone/>
            </a:pPr>
            <a:r>
              <a:rPr lang="ru-RU" dirty="0" smtClean="0"/>
              <a:t>Данный прибор позволил впервые измерить длину волны света. В опыте Майкельсона интерферометр был использован Майкельсоном для проверки гипотезы о светоносном эфире. Устройство используется и сегодня в астрономических, физических исследованиях, а также в измерительной технике.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8125" t="14583" r="3125" b="8333"/>
          <a:stretch>
            <a:fillRect/>
          </a:stretch>
        </p:blipFill>
        <p:spPr bwMode="auto">
          <a:xfrm>
            <a:off x="6516216" y="0"/>
            <a:ext cx="228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498" name="Picture 2" descr="http://900igr.net/datas/fizika/Interferentsija-sveta-i-ejo-primenenie/0016-016-Interferome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457200"/>
            <a:ext cx="7927032" cy="2286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mtClean="0"/>
              <a:t>   Российский физик В. П. Линник (1889-1984) использовал принцип действия интерферометра Майкельсона для создания микроинтерферометра (комбинация интерферометра и микроскопа), служащего для контроля чистоты обработки поверхности.</a:t>
            </a:r>
            <a:endParaRPr lang="ru-RU"/>
          </a:p>
        </p:txBody>
      </p:sp>
      <p:pic>
        <p:nvPicPr>
          <p:cNvPr id="4098" name="Picture 2" descr="D:\77\ФИЗИКА 3\Интерференция света\2007\116610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971800"/>
            <a:ext cx="2752725" cy="2381250"/>
          </a:xfrm>
          <a:prstGeom prst="rect">
            <a:avLst/>
          </a:prstGeom>
          <a:noFill/>
        </p:spPr>
      </p:pic>
      <p:pic>
        <p:nvPicPr>
          <p:cNvPr id="4099" name="Picture 3" descr="D:\77\ФИЗИКА 3\Интерференция света\2007\mii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24200"/>
            <a:ext cx="2362200" cy="3514725"/>
          </a:xfrm>
          <a:prstGeom prst="rect">
            <a:avLst/>
          </a:prstGeom>
          <a:noFill/>
        </p:spPr>
      </p:pic>
      <p:pic>
        <p:nvPicPr>
          <p:cNvPr id="4100" name="Picture 4" descr="D:\77\ФИЗИКА 3\Интерференция света\2007\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3157639" cy="179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3025" y="0"/>
            <a:ext cx="9070975" cy="5375275"/>
          </a:xfrm>
          <a:prstGeom prst="rect">
            <a:avLst/>
          </a:prstGeom>
        </p:spPr>
        <p:txBody>
          <a:bodyPr/>
          <a:lstStyle/>
          <a:p>
            <a:pPr marL="430213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Интерференция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—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одно из наиболее убедительных доказательств волновых свойств.</a:t>
            </a:r>
          </a:p>
          <a:p>
            <a:pPr marL="430213" marR="0" lvl="0" indent="-323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Интерференция присуща волнам любой природы.</a:t>
            </a:r>
          </a:p>
          <a:p>
            <a:pPr marL="430213" marR="0" lvl="0" indent="-323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Интерференцией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световых волн называется сложение двух когерентных волн, вследствие которого наблюдается усиление или ослабление результирующих световых колебаний в различных точках пространства.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533400"/>
            <a:ext cx="7467600" cy="1981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Явление интерференции волн, рассеянных от некоторого объекта (или прошедших через него) с «опорной» волной, лежит в основе голографии (в т.ч. оптической, акустической или </a:t>
            </a:r>
            <a:r>
              <a:rPr lang="ru-RU" dirty="0" err="1" smtClean="0"/>
              <a:t>СВЧ-голографии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026" name="Picture 2" descr="D:\77\ФИЗИКА 3\Интерференция света\2007\31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2888">
            <a:off x="4245147" y="2808238"/>
            <a:ext cx="4343400" cy="1686946"/>
          </a:xfrm>
          <a:prstGeom prst="rect">
            <a:avLst/>
          </a:prstGeom>
          <a:noFill/>
        </p:spPr>
      </p:pic>
      <p:pic>
        <p:nvPicPr>
          <p:cNvPr id="1027" name="Picture 3" descr="D:\77\ФИЗИКА 3\Интерференция света\2007\blu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8413">
            <a:off x="442728" y="2900655"/>
            <a:ext cx="3629804" cy="2342873"/>
          </a:xfrm>
          <a:prstGeom prst="rect">
            <a:avLst/>
          </a:prstGeom>
          <a:noFill/>
        </p:spPr>
      </p:pic>
      <p:pic>
        <p:nvPicPr>
          <p:cNvPr id="1028" name="Picture 4" descr="D:\77\ФИЗИКА 3\Интерференция света\2007\Golografiy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437112"/>
            <a:ext cx="3057525" cy="221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188640"/>
            <a:ext cx="9070975" cy="1171575"/>
          </a:xfrm>
          <a:prstGeom prst="rect">
            <a:avLst/>
          </a:prstGeom>
        </p:spPr>
        <p:txBody>
          <a:bodyPr tIns="3888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Когерентные волны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611040"/>
            <a:ext cx="9070975" cy="4989513"/>
          </a:xfrm>
          <a:prstGeom prst="rect">
            <a:avLst/>
          </a:prstGeom>
        </p:spPr>
        <p:txBody>
          <a:bodyPr/>
          <a:lstStyle/>
          <a:p>
            <a:pPr marL="430213" marR="0" lvl="0" indent="-323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образования устойчивой интерференционной картины необходимо, чтобы источники волн были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когерентными.</a:t>
            </a:r>
          </a:p>
          <a:p>
            <a:pPr marL="430213" marR="0" lvl="0" indent="-323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Волны, имеющие одинаковую частоту и постоянную во времени разность фаз, называются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когерентными.</a:t>
            </a:r>
          </a:p>
          <a:p>
            <a:pPr marL="430213" marR="0" lvl="0" indent="-323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источники света, кроме лазеров, некогерентные.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68"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smtClean="0"/>
              <a:t>Интерференционные максимумы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0246" indent="-293764" algn="just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ru-RU" i="1" dirty="0" smtClean="0"/>
              <a:t>Интерференционные максимумы</a:t>
            </a:r>
            <a:r>
              <a:rPr lang="ru-RU" dirty="0" smtClean="0"/>
              <a:t> наблюдаются в точках, для которых разность хода волн </a:t>
            </a:r>
            <a:r>
              <a:rPr lang="ru-RU" dirty="0" smtClean="0">
                <a:cs typeface="Arial" charset="0"/>
              </a:rPr>
              <a:t>∆</a:t>
            </a:r>
            <a:r>
              <a:rPr lang="ru-RU" i="1" dirty="0" err="1" smtClean="0">
                <a:cs typeface="Arial" charset="0"/>
              </a:rPr>
              <a:t>d</a:t>
            </a:r>
            <a:r>
              <a:rPr lang="ru-RU" dirty="0" smtClean="0">
                <a:cs typeface="Arial" charset="0"/>
              </a:rPr>
              <a:t> равна четному числу полуволн, или, что то же самое, целому числу волн: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ru-RU" dirty="0" smtClean="0">
                <a:cs typeface="Arial" charset="0"/>
              </a:rPr>
              <a:t>                </a:t>
            </a:r>
            <a:r>
              <a:rPr lang="ru-RU" i="1" dirty="0" smtClean="0">
                <a:cs typeface="Arial" charset="0"/>
              </a:rPr>
              <a:t>    </a:t>
            </a:r>
            <a:r>
              <a:rPr lang="ru-RU" dirty="0" smtClean="0">
                <a:cs typeface="Arial" charset="0"/>
              </a:rPr>
              <a:t>         </a:t>
            </a:r>
          </a:p>
        </p:txBody>
      </p:sp>
      <p:graphicFrame>
        <p:nvGraphicFramePr>
          <p:cNvPr id="9220" name="Object 3"/>
          <p:cNvGraphicFramePr>
            <a:graphicFrameLocks noChangeAspect="1"/>
          </p:cNvGraphicFramePr>
          <p:nvPr/>
        </p:nvGraphicFramePr>
        <p:xfrm>
          <a:off x="1403648" y="4725144"/>
          <a:ext cx="6223680" cy="1144921"/>
        </p:xfrm>
        <a:graphic>
          <a:graphicData uri="http://schemas.openxmlformats.org/presentationml/2006/ole">
            <p:oleObj spid="_x0000_s82946" r:id="rId4" imgW="491432" imgH="393647" progId="Equation.3">
              <p:embed/>
            </p:oleObj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68"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smtClean="0"/>
              <a:t>Интерференционные минимумы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0246" indent="-293764" algn="just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ru-RU" i="1" dirty="0" smtClean="0"/>
              <a:t>Интерференционные минимумы</a:t>
            </a:r>
            <a:r>
              <a:rPr lang="ru-RU" dirty="0" smtClean="0"/>
              <a:t> наблюдаются в точках, для которых разность хода волн </a:t>
            </a:r>
            <a:r>
              <a:rPr lang="ru-RU" dirty="0" smtClean="0">
                <a:cs typeface="Arial" charset="0"/>
              </a:rPr>
              <a:t>∆</a:t>
            </a:r>
            <a:r>
              <a:rPr lang="ru-RU" i="1" dirty="0" err="1" smtClean="0">
                <a:cs typeface="Arial" charset="0"/>
              </a:rPr>
              <a:t>d</a:t>
            </a:r>
            <a:r>
              <a:rPr lang="ru-RU" i="1" dirty="0" smtClean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равна нечетному числу полуволн:</a:t>
            </a:r>
          </a:p>
          <a:p>
            <a:pPr marL="390246" indent="-293764">
              <a:buNone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endParaRPr lang="ru-RU" dirty="0" smtClean="0">
              <a:cs typeface="Arial" charset="0"/>
            </a:endParaRP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85288" algn="l"/>
                <a:tab pos="892813" algn="l"/>
                <a:tab pos="1300340" algn="l"/>
                <a:tab pos="1707865" algn="l"/>
                <a:tab pos="2115392" algn="l"/>
                <a:tab pos="2522917" algn="l"/>
                <a:tab pos="2930444" algn="l"/>
                <a:tab pos="3337969" algn="l"/>
                <a:tab pos="3745496" algn="l"/>
                <a:tab pos="4153021" algn="l"/>
                <a:tab pos="4560548" algn="l"/>
                <a:tab pos="4968073" algn="l"/>
                <a:tab pos="5375600" algn="l"/>
                <a:tab pos="5783125" algn="l"/>
                <a:tab pos="6190652" algn="l"/>
                <a:tab pos="6598177" algn="l"/>
                <a:tab pos="7005704" algn="l"/>
                <a:tab pos="7413229" algn="l"/>
                <a:tab pos="7820756" algn="l"/>
                <a:tab pos="8228281" algn="l"/>
              </a:tabLst>
            </a:pPr>
            <a:r>
              <a:rPr lang="ru-RU" dirty="0" smtClean="0">
                <a:cs typeface="Arial" charset="0"/>
              </a:rPr>
              <a:t>          </a:t>
            </a:r>
            <a:r>
              <a:rPr lang="ru-RU" dirty="0" smtClean="0"/>
              <a:t> </a:t>
            </a:r>
          </a:p>
        </p:txBody>
      </p:sp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3096000" y="3060322"/>
          <a:ext cx="2949120" cy="737357"/>
        </p:xfrm>
        <a:graphic>
          <a:graphicData uri="http://schemas.openxmlformats.org/presentationml/2006/ole">
            <p:oleObj spid="_x0000_s83970" r:id="rId4" imgW="3251520" imgH="812880" progId="">
              <p:embed/>
            </p:oleObj>
          </a:graphicData>
        </a:graphic>
      </p:graphicFrame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096000" y="3060322"/>
          <a:ext cx="2949120" cy="737357"/>
        </p:xfrm>
        <a:graphic>
          <a:graphicData uri="http://schemas.openxmlformats.org/presentationml/2006/ole">
            <p:oleObj spid="_x0000_s83971" r:id="rId5" imgW="3251520" imgH="812880" progId="">
              <p:embed/>
            </p:oleObj>
          </a:graphicData>
        </a:graphic>
      </p:graphicFrame>
      <p:graphicFrame>
        <p:nvGraphicFramePr>
          <p:cNvPr id="10246" name="Object 5"/>
          <p:cNvGraphicFramePr>
            <a:graphicFrameLocks noChangeAspect="1"/>
          </p:cNvGraphicFramePr>
          <p:nvPr/>
        </p:nvGraphicFramePr>
        <p:xfrm>
          <a:off x="1187624" y="4077072"/>
          <a:ext cx="6040800" cy="1143480"/>
        </p:xfrm>
        <a:graphic>
          <a:graphicData uri="http://schemas.openxmlformats.org/presentationml/2006/ole">
            <p:oleObj spid="_x0000_s83972" r:id="rId6" imgW="491449" imgH="393660" progId="Equation.3">
              <p:embed/>
            </p:oleObj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AMCONF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19977" y="1"/>
            <a:ext cx="824023" cy="1772816"/>
          </a:xfrm>
          <a:prstGeom prst="rect">
            <a:avLst/>
          </a:prstGeom>
          <a:noFill/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0" y="0"/>
            <a:ext cx="9070975" cy="1285875"/>
          </a:xfrm>
          <a:prstGeom prst="rect">
            <a:avLst/>
          </a:prstGeom>
        </p:spPr>
        <p:txBody>
          <a:bodyPr tIns="3888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можно наблюдать интерференцию света?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479550"/>
            <a:ext cx="9070975" cy="4989513"/>
          </a:xfrm>
          <a:prstGeom prst="rect">
            <a:avLst/>
          </a:prstGeom>
        </p:spPr>
        <p:txBody>
          <a:bodyPr/>
          <a:lstStyle/>
          <a:p>
            <a:pPr marL="430213" marR="0" lvl="0" indent="-323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наблюдать интерференцию света, надо получить когерентные световые пучки.</a:t>
            </a:r>
          </a:p>
          <a:p>
            <a:pPr marL="430213" marR="0" lvl="0" indent="-323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этого, до появления лазеров, во всех приборах для наблюдения интерференции света когерентные пучки получались путем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разделения и последующего сведения световых лучей, исходящих из одного источника света.</a:t>
            </a:r>
          </a:p>
          <a:p>
            <a:pPr marL="430213" marR="0" lvl="0" indent="-323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этого использовались щели, зеркала и призмы.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z="2800" b="1" dirty="0">
                <a:solidFill>
                  <a:schemeClr val="folHlink"/>
                </a:solidFill>
                <a:effectLst/>
              </a:rPr>
              <a:t>Опыт английского учёного Т. Юнга по интерференции света 1801 г.</a:t>
            </a:r>
            <a:br>
              <a:rPr lang="ru-RU" sz="2800" b="1" dirty="0">
                <a:solidFill>
                  <a:schemeClr val="folHlink"/>
                </a:solidFill>
                <a:effectLst/>
              </a:rPr>
            </a:br>
            <a:endParaRPr lang="ru-RU" sz="2800" b="1" dirty="0">
              <a:solidFill>
                <a:schemeClr val="folHlink"/>
              </a:solidFill>
              <a:effectLst/>
            </a:endParaRPr>
          </a:p>
        </p:txBody>
      </p:sp>
      <p:pic>
        <p:nvPicPr>
          <p:cNvPr id="10" name="Picture 6" descr="3-7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8001000" cy="47244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Результат опыта К.Йёнс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67600" cy="3276600"/>
          </a:xfrm>
          <a:prstGeom prst="rect">
            <a:avLst/>
          </a:prstGeom>
          <a:noFill/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755576" y="3356992"/>
            <a:ext cx="77724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На экране образуются интерференционные полосы. С помощью этого опыта Т.Юнг впервые определил длины волн, соответствующие свету различного цвета.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8880">
            <a:normAutofit fontScale="90000"/>
          </a:bodyPr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Интерференция в тонких пленках</a:t>
            </a:r>
          </a:p>
        </p:txBody>
      </p:sp>
      <p:pic>
        <p:nvPicPr>
          <p:cNvPr id="8" name="Picture 16" descr="fl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99"/>
            <a:ext cx="2742308" cy="3020209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71" y="4644930"/>
            <a:ext cx="5970761" cy="2211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12" descr="wav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95600"/>
            <a:ext cx="2895600" cy="39624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700808"/>
            <a:ext cx="3440515" cy="2889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410</Words>
  <Application>Microsoft Office PowerPoint</Application>
  <PresentationFormat>Экран (4:3)</PresentationFormat>
  <Paragraphs>41</Paragraphs>
  <Slides>20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Microsoft Equation 3.0</vt:lpstr>
      <vt:lpstr>Интерференция</vt:lpstr>
      <vt:lpstr>Слайд 2</vt:lpstr>
      <vt:lpstr>Слайд 3</vt:lpstr>
      <vt:lpstr>Интерференционные максимумы </vt:lpstr>
      <vt:lpstr>Интерференционные минимумы</vt:lpstr>
      <vt:lpstr>Слайд 6</vt:lpstr>
      <vt:lpstr>Опыт английского учёного Т. Юнга по интерференции света 1801 г. </vt:lpstr>
      <vt:lpstr>Слайд 8</vt:lpstr>
      <vt:lpstr>Интерференция в тонких пленках</vt:lpstr>
      <vt:lpstr>Полосы равного наклона</vt:lpstr>
      <vt:lpstr>Полосы равной толщины</vt:lpstr>
      <vt:lpstr>Кольца Ньютона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Шаповалова</cp:lastModifiedBy>
  <cp:revision>44</cp:revision>
  <dcterms:created xsi:type="dcterms:W3CDTF">2018-02-27T06:46:35Z</dcterms:created>
  <dcterms:modified xsi:type="dcterms:W3CDTF">2019-09-18T04:21:02Z</dcterms:modified>
</cp:coreProperties>
</file>