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9"/>
  </p:notesMasterIdLst>
  <p:sldIdLst>
    <p:sldId id="328" r:id="rId2"/>
    <p:sldId id="300" r:id="rId3"/>
    <p:sldId id="271" r:id="rId4"/>
    <p:sldId id="402" r:id="rId5"/>
    <p:sldId id="403" r:id="rId6"/>
    <p:sldId id="404" r:id="rId7"/>
    <p:sldId id="302" r:id="rId8"/>
    <p:sldId id="279" r:id="rId9"/>
    <p:sldId id="304" r:id="rId10"/>
    <p:sldId id="280" r:id="rId11"/>
    <p:sldId id="305" r:id="rId12"/>
    <p:sldId id="282" r:id="rId13"/>
    <p:sldId id="306" r:id="rId14"/>
    <p:sldId id="410" r:id="rId15"/>
    <p:sldId id="276" r:id="rId16"/>
    <p:sldId id="307" r:id="rId17"/>
    <p:sldId id="283" r:id="rId18"/>
    <p:sldId id="412" r:id="rId19"/>
    <p:sldId id="406" r:id="rId20"/>
    <p:sldId id="408" r:id="rId21"/>
    <p:sldId id="409" r:id="rId22"/>
    <p:sldId id="414" r:id="rId23"/>
    <p:sldId id="415" r:id="rId24"/>
    <p:sldId id="416" r:id="rId25"/>
    <p:sldId id="417" r:id="rId26"/>
    <p:sldId id="418" r:id="rId27"/>
    <p:sldId id="419" r:id="rId28"/>
    <p:sldId id="420" r:id="rId29"/>
    <p:sldId id="421" r:id="rId30"/>
    <p:sldId id="422" r:id="rId31"/>
    <p:sldId id="423" r:id="rId32"/>
    <p:sldId id="424" r:id="rId33"/>
    <p:sldId id="425" r:id="rId34"/>
    <p:sldId id="426" r:id="rId35"/>
    <p:sldId id="427" r:id="rId36"/>
    <p:sldId id="428" r:id="rId37"/>
    <p:sldId id="429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2883" autoAdjust="0"/>
  </p:normalViewPr>
  <p:slideViewPr>
    <p:cSldViewPr>
      <p:cViewPr varScale="1">
        <p:scale>
          <a:sx n="97" d="100"/>
          <a:sy n="97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A7D6F-4579-4B4E-81FD-980A305781AB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77F5F-D62C-4F71-9F77-DD2F51879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59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77F5F-D62C-4F71-9F77-DD2F51879B5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472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D68B5-78C7-448C-86CA-8816011D56E4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55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C4A6FF-7CCC-4166-882B-5C241A75EF18}" type="datetimeFigureOut">
              <a:rPr lang="ru-RU" smtClean="0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9CED4E-C623-49B2-9916-1A3303881D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29599A-42A1-4BB6-8C76-BDA566EB2AF5}" type="datetimeFigureOut">
              <a:rPr lang="ru-RU" smtClean="0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B59F5-6A26-4056-AFBB-6A8FD99BAA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15D21-F0BD-452E-AEC0-132E4C5A9302}" type="datetimeFigureOut">
              <a:rPr lang="ru-RU" smtClean="0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63626-603E-4AB7-B97D-AA1BCB614F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548781-B8EB-4EF8-8D6D-AA658153C72C}" type="datetimeFigureOut">
              <a:rPr lang="ru-RU" smtClean="0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6EC35-85ED-4A20-9A4E-545D88A996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E1E80-7175-4AE8-8C38-62ED09F1674E}" type="datetimeFigureOut">
              <a:rPr lang="ru-RU" smtClean="0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BAD42-7BE6-4B22-A727-12949B9B01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E4571-B63B-4E3B-AFC7-EB40904B2FAA}" type="datetimeFigureOut">
              <a:rPr lang="ru-RU" smtClean="0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011E7-C31D-49C9-A664-32A7A7E3EA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7F097F-0855-4796-AFCC-096536782FC5}" type="datetimeFigureOut">
              <a:rPr lang="ru-RU" smtClean="0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B5D11-7296-4979-8C81-F9CABE147E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847CCB-C414-44A3-B7FA-F2516E277C97}" type="datetimeFigureOut">
              <a:rPr lang="ru-RU" smtClean="0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EEE24-C111-42FC-8EC5-87DCF8C625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777FED-E026-4A79-A6C5-4427853C70AE}" type="datetimeFigureOut">
              <a:rPr lang="ru-RU" smtClean="0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03F3A-8A64-4295-BF4D-DEBF7A13F9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3C588C-8C45-4A20-A0E8-8241532306D4}" type="datetimeFigureOut">
              <a:rPr lang="ru-RU" smtClean="0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107DF-4D31-4873-AE94-188CC6D256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4161E-76D7-4DE6-84FC-4C0171A89CAD}" type="datetimeFigureOut">
              <a:rPr lang="ru-RU" smtClean="0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E028-3E37-4380-9E0F-1D9E8273F4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0855E6F-1444-451E-8ABE-177ADB728152}" type="datetimeFigureOut">
              <a:rPr lang="ru-RU" smtClean="0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E04A9AC-2BFC-43A7-8711-F81D698A97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8.jpe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../Documents%20and%20Settings/tsv/&#1056;&#1072;&#1073;&#1086;&#1095;&#1080;&#1081;%20&#1089;&#1090;&#1086;&#1083;/&#1050;&#1042;%20&#1060;&#1048;&#1047;/1_1_%20&#1047;&#1072;&#1082;&#1086;&#1085;&#1099;%20&#1090;&#1077;&#1087;&#1083;&#1086;&#1074;&#1086;&#1075;&#1086;%20&#1080;&#1079;&#1083;&#1091;&#1095;&#1077;&#1085;&#1080;&#1103;%20%20&#1050;&#1074;&#1072;&#1085;&#1090;&#1086;&#1074;&#1072;&#1103;%20&#1092;&#1080;&#1079;&#1080;&#1082;&#1072;%20%20&#1052;&#1043;&#1058;&#1059;%20&#1080;&#1084;_%20&#1053;_&#1069;_%20&#1041;&#1072;&#1091;&#1084;&#1072;&#1085;&#1072;_%20&#1050;&#1072;&#1092;&#1077;&#1076;&#1088;&#1072;%20&#1092;&#1080;&#1079;&#1080;&#1082;&#1080;.files/ch1_1_text.files/image1_4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52.jpe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5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4.png"/><Relationship Id="rId5" Type="http://schemas.openxmlformats.org/officeDocument/2006/relationships/image" Target="../media/image66.wmf"/><Relationship Id="rId4" Type="http://schemas.openxmlformats.org/officeDocument/2006/relationships/oleObject" Target="../embeddings/oleObject2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28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3.jpe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.bin"/><Relationship Id="rId9" Type="http://schemas.openxmlformats.org/officeDocument/2006/relationships/image" Target="../../Documents%20and%20Settings/tsv/&#1056;&#1072;&#1073;&#1086;&#1095;&#1080;&#1081;%20&#1089;&#1090;&#1086;&#1083;/&#1050;&#1042;%20&#1060;&#1048;&#1047;/1_1_%20&#1047;&#1072;&#1082;&#1086;&#1085;&#1099;%20&#1090;&#1077;&#1087;&#1083;&#1086;&#1074;&#1086;&#1075;&#1086;%20&#1080;&#1079;&#1083;&#1091;&#1095;&#1077;&#1085;&#1080;&#1103;%20%20&#1050;&#1074;&#1072;&#1085;&#1090;&#1086;&#1074;&#1072;&#1103;%20&#1092;&#1080;&#1079;&#1080;&#1082;&#1072;%20%20&#1052;&#1043;&#1058;&#1059;%20&#1080;&#1084;_%20&#1053;_&#1069;_%20&#1041;&#1072;&#1091;&#1084;&#1072;&#1085;&#1072;_%20&#1050;&#1072;&#1092;&#1077;&#1076;&#1088;&#1072;%20&#1092;&#1080;&#1079;&#1080;&#1082;&#1080;.files/ch1_1_text.files/image1_2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28775"/>
            <a:ext cx="8132763" cy="23050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Лекция 9. Тепловое излучение.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979613" y="115888"/>
            <a:ext cx="7056437" cy="57785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Закон Стефана-Больцмана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sz="quarter" idx="13"/>
          </p:nvPr>
        </p:nvSpPr>
        <p:spPr>
          <a:xfrm>
            <a:off x="3132138" y="836613"/>
            <a:ext cx="5903912" cy="57610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dirty="0" smtClean="0">
                <a:latin typeface="Arial" charset="0"/>
                <a:cs typeface="Arial" charset="0"/>
              </a:rPr>
              <a:t>Стефан (1879), анализируя экспериментальные данные, пришел к выводу, что энергетическая светимость любого тела пропорциональна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четвертой степени абсолютной температуры.</a:t>
            </a: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2400" dirty="0" smtClean="0">
                <a:latin typeface="Arial" charset="0"/>
                <a:cs typeface="Arial" charset="0"/>
              </a:rPr>
              <a:t>Больцман (1884), исходя из термодинамических соображений, получил для энергетической светимости  абсолютно черного тел</a:t>
            </a:r>
            <a:r>
              <a:rPr lang="ru-RU" sz="2600" dirty="0" smtClean="0">
                <a:latin typeface="Arial" charset="0"/>
                <a:cs typeface="Arial" charset="0"/>
              </a:rPr>
              <a:t>а</a:t>
            </a:r>
          </a:p>
          <a:p>
            <a:pPr marL="0" indent="0" eaLnBrk="1" hangingPunct="1">
              <a:buFont typeface="Arial" charset="0"/>
              <a:buNone/>
            </a:pPr>
            <a:endParaRPr lang="ru-RU" sz="26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400" dirty="0" smtClean="0">
              <a:latin typeface="Arial" charset="0"/>
              <a:cs typeface="Arial" charset="0"/>
            </a:endParaRPr>
          </a:p>
        </p:txBody>
      </p:sp>
      <p:pic>
        <p:nvPicPr>
          <p:cNvPr id="2867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5888"/>
            <a:ext cx="17732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179388" y="2814971"/>
            <a:ext cx="2952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Arial" charset="0"/>
              </a:rPr>
              <a:t>СТЕФАН Йозеф (1835 -1893)</a:t>
            </a:r>
          </a:p>
          <a:p>
            <a:r>
              <a:rPr lang="ru-RU" sz="1600" dirty="0">
                <a:latin typeface="Arial" charset="0"/>
              </a:rPr>
              <a:t>австрийский физик, основатель австрийской физической школы. </a:t>
            </a:r>
          </a:p>
        </p:txBody>
      </p:sp>
      <p:pic>
        <p:nvPicPr>
          <p:cNvPr id="28678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" y="3933825"/>
            <a:ext cx="13366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107950" y="5878513"/>
            <a:ext cx="33115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Arial" charset="0"/>
              </a:rPr>
              <a:t>Больцман Людвиг (1844–1906)  австрийский физик-теоретик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576262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Закон Стефана-Больцмана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sz="quarter" idx="13"/>
          </p:nvPr>
        </p:nvSpPr>
        <p:spPr>
          <a:xfrm>
            <a:off x="531033" y="836712"/>
            <a:ext cx="8496300" cy="5761037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Закон Стефана - Больцмана: </a:t>
            </a:r>
            <a:r>
              <a:rPr lang="ru-RU" dirty="0" smtClean="0">
                <a:latin typeface="Arial" charset="0"/>
                <a:cs typeface="Arial" charset="0"/>
              </a:rPr>
              <a:t>Энергетическая светимость абсолютно черного тела пропорциональна четвертой степени абсолютной температуры: </a:t>
            </a:r>
          </a:p>
          <a:p>
            <a:pPr marL="0" indent="0" eaLnBrk="1" hangingPunct="1">
              <a:buFont typeface="Arial" charset="0"/>
              <a:buNone/>
            </a:pPr>
            <a:endParaRPr lang="ru-RU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2400" dirty="0" smtClean="0">
                <a:latin typeface="Arial" charset="0"/>
                <a:cs typeface="Arial" charset="0"/>
              </a:rPr>
              <a:t>где     </a:t>
            </a:r>
            <a:r>
              <a:rPr lang="ru-RU" sz="2400" dirty="0" smtClean="0">
                <a:latin typeface="Arial" charset="0"/>
                <a:cs typeface="Arial" charset="0"/>
                <a:sym typeface="Symbol"/>
              </a:rPr>
              <a:t></a:t>
            </a:r>
            <a:r>
              <a:rPr lang="ru-RU" sz="2400" dirty="0" smtClean="0">
                <a:latin typeface="Arial" charset="0"/>
                <a:cs typeface="Arial" charset="0"/>
              </a:rPr>
              <a:t>  </a:t>
            </a:r>
            <a:r>
              <a:rPr lang="ru-RU" dirty="0" smtClean="0">
                <a:latin typeface="Arial" charset="0"/>
                <a:cs typeface="Arial" charset="0"/>
              </a:rPr>
              <a:t>- постоянная Стефана-Больцмана.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Внимание! </a:t>
            </a:r>
            <a:r>
              <a:rPr lang="ru-RU" dirty="0" smtClean="0">
                <a:latin typeface="Arial" charset="0"/>
                <a:cs typeface="Arial" charset="0"/>
              </a:rPr>
              <a:t>К нечерным телам закон не применим.</a:t>
            </a:r>
          </a:p>
          <a:p>
            <a:pPr marL="0" indent="0" eaLnBrk="1" hangingPunct="1">
              <a:buFont typeface="Arial" charset="0"/>
              <a:buNone/>
            </a:pPr>
            <a:endParaRPr lang="ru-RU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15616" y="3850100"/>
            <a:ext cx="3663567" cy="109106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90135"/>
              </p:ext>
            </p:extLst>
          </p:nvPr>
        </p:nvGraphicFramePr>
        <p:xfrm>
          <a:off x="1187624" y="2060848"/>
          <a:ext cx="1874082" cy="713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Формула" r:id="rId4" imgW="533160" imgH="203040" progId="Equation.3">
                  <p:embed/>
                </p:oleObj>
              </mc:Choice>
              <mc:Fallback>
                <p:oleObj name="Формула" r:id="rId4" imgW="533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2060848"/>
                        <a:ext cx="1874082" cy="713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964612" cy="778098"/>
          </a:xfrm>
        </p:spPr>
        <p:txBody>
          <a:bodyPr/>
          <a:lstStyle/>
          <a:p>
            <a:pPr algn="l" eaLnBrk="1" hangingPunct="1">
              <a:spcBef>
                <a:spcPct val="20000"/>
              </a:spcBef>
              <a:defRPr/>
            </a:pPr>
            <a:r>
              <a:rPr lang="ru-RU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Спектр </a:t>
            </a:r>
            <a:r>
              <a:rPr lang="ru-RU" sz="3200" dirty="0">
                <a:solidFill>
                  <a:srgbClr val="FF0000"/>
                </a:solidFill>
                <a:latin typeface="Arial" charset="0"/>
                <a:cs typeface="Arial" charset="0"/>
              </a:rPr>
              <a:t>излучения черного тела.</a:t>
            </a:r>
            <a:br>
              <a:rPr lang="ru-RU" sz="3200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27650" name="Объект 7"/>
          <p:cNvSpPr>
            <a:spLocks noGrp="1"/>
          </p:cNvSpPr>
          <p:nvPr>
            <p:ph sz="quarter" idx="13"/>
          </p:nvPr>
        </p:nvSpPr>
        <p:spPr>
          <a:xfrm>
            <a:off x="633413" y="1566863"/>
            <a:ext cx="8229600" cy="4525962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endParaRPr lang="ru-RU" smtClean="0">
              <a:ea typeface="Calibri" pitchFamily="34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765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61" y="1073778"/>
            <a:ext cx="4096990" cy="350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323850" y="4508500"/>
            <a:ext cx="85693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Arial" charset="0"/>
              </a:rPr>
              <a:t>При теоретических исследованиях удобнее пользоваться функцией частоты           , в экспериментальных работах – функцией длины волны</a:t>
            </a:r>
          </a:p>
          <a:p>
            <a:r>
              <a:rPr lang="ru-RU" sz="2400" dirty="0">
                <a:latin typeface="Arial" charset="0"/>
              </a:rPr>
              <a:t>Обе функции связаны друг с другом формулой</a:t>
            </a:r>
          </a:p>
          <a:p>
            <a:endParaRPr lang="ru-RU" sz="2400" dirty="0">
              <a:latin typeface="Arial" charset="0"/>
            </a:endParaRPr>
          </a:p>
        </p:txBody>
      </p:sp>
      <p:sp>
        <p:nvSpPr>
          <p:cNvPr id="7" name="Прямоугольник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79912" y="5261138"/>
            <a:ext cx="1048171" cy="400110"/>
          </a:xfrm>
          <a:prstGeom prst="rect">
            <a:avLst/>
          </a:prstGeom>
          <a:blipFill rotWithShape="1">
            <a:blip r:embed="rId4"/>
            <a:stretch>
              <a:fillRect b="-13636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90212"/>
              </p:ext>
            </p:extLst>
          </p:nvPr>
        </p:nvGraphicFramePr>
        <p:xfrm>
          <a:off x="3131840" y="4920346"/>
          <a:ext cx="879115" cy="391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Формула" r:id="rId5" imgW="482400" imgH="215640" progId="Equation.3">
                  <p:embed/>
                </p:oleObj>
              </mc:Choice>
              <mc:Fallback>
                <p:oleObj name="Формула" r:id="rId5" imgW="482400" imgH="21564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920346"/>
                        <a:ext cx="879115" cy="3919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685908"/>
              </p:ext>
            </p:extLst>
          </p:nvPr>
        </p:nvGraphicFramePr>
        <p:xfrm>
          <a:off x="2771800" y="5949280"/>
          <a:ext cx="2446337" cy="76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Формула" r:id="rId7" imgW="1257120" imgH="393480" progId="Equation.3">
                  <p:embed/>
                </p:oleObj>
              </mc:Choice>
              <mc:Fallback>
                <p:oleObj name="Формула" r:id="rId7" imgW="1257120" imgH="39348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949280"/>
                        <a:ext cx="2446337" cy="766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68313" y="403225"/>
            <a:ext cx="8229600" cy="722313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accent1"/>
                </a:solidFill>
                <a:latin typeface="Arial" charset="0"/>
                <a:cs typeface="Arial" charset="0"/>
              </a:rPr>
              <a:t>Закон смещения Вина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6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542712" y="1268759"/>
                <a:ext cx="6277438" cy="4608165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 eaLnBrk="1" hangingPunct="1">
                  <a:buFont typeface="Arial" charset="0"/>
                  <a:buNone/>
                </a:pPr>
                <a:endParaRPr lang="ru-RU" sz="2400" dirty="0" smtClean="0">
                  <a:latin typeface="Arial" charset="0"/>
                  <a:cs typeface="Arial" charset="0"/>
                </a:endParaRPr>
              </a:p>
              <a:p>
                <a:pPr marL="0" indent="0" algn="just">
                  <a:buNone/>
                </a:pPr>
                <a:r>
                  <a:rPr lang="ru-RU" sz="3600" dirty="0">
                    <a:latin typeface="Arial" charset="0"/>
                    <a:cs typeface="Arial" charset="0"/>
                  </a:rPr>
                  <a:t>Вин (1893), воспользовавшись кроме термодинамики, электромагнитной теорией, показал, что</a:t>
                </a:r>
              </a:p>
              <a:p>
                <a:pPr marL="0" indent="0" algn="just" eaLnBrk="1" hangingPunct="1">
                  <a:buFont typeface="Arial" charset="0"/>
                  <a:buNone/>
                </a:pPr>
                <a:r>
                  <a:rPr lang="ru-RU" sz="44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Закон Вина: </a:t>
                </a:r>
                <a:r>
                  <a:rPr lang="ru-RU" sz="4400" dirty="0" smtClean="0">
                    <a:latin typeface="Arial" charset="0"/>
                    <a:cs typeface="Arial" charset="0"/>
                  </a:rPr>
                  <a:t>Длина волны, на которую приходится максимум спектральной плотности энергетической светимости абсолютно черного тела, обратно пропорциональна абсолютной температуре:                             </a:t>
                </a:r>
              </a:p>
              <a:p>
                <a:pPr marL="0" indent="0" algn="just" eaLnBrk="1" hangingPunct="1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900" i="1" smtClean="0">
                          <a:latin typeface="Cambria Math"/>
                          <a:ea typeface="Cambria Math"/>
                          <a:cs typeface="Arial" charset="0"/>
                        </a:rPr>
                        <m:t>𝜆</m:t>
                      </m:r>
                      <m:r>
                        <a:rPr lang="ru-RU" sz="5900" b="0" i="1" smtClean="0"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ru-RU" sz="5900" b="0" i="1" smtClean="0"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5900" b="0" i="1" smtClean="0">
                              <a:latin typeface="Cambria Math"/>
                              <a:ea typeface="Cambria Math"/>
                              <a:cs typeface="Arial" charset="0"/>
                            </a:rPr>
                            <m:t>𝑏</m:t>
                          </m:r>
                        </m:num>
                        <m:den>
                          <m:r>
                            <a:rPr lang="en-US" sz="5900" b="0" i="1" smtClean="0">
                              <a:latin typeface="Cambria Math"/>
                              <a:ea typeface="Cambria Math"/>
                              <a:cs typeface="Arial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ru-RU" sz="5900" dirty="0" smtClean="0">
                  <a:latin typeface="Arial" charset="0"/>
                  <a:cs typeface="Arial" charset="0"/>
                </a:endParaRPr>
              </a:p>
              <a:p>
                <a:pPr marL="0" indent="0" algn="just" eaLnBrk="1" hangingPunct="1">
                  <a:buFont typeface="Arial" charset="0"/>
                  <a:buNone/>
                </a:pPr>
                <a:endParaRPr lang="ru-RU" sz="4400" dirty="0" smtClean="0">
                  <a:latin typeface="Arial" charset="0"/>
                  <a:cs typeface="Arial" charset="0"/>
                </a:endParaRPr>
              </a:p>
              <a:p>
                <a:pPr marL="0" indent="0" algn="just">
                  <a:buNone/>
                </a:pPr>
                <a:r>
                  <a:rPr lang="ru-RU" sz="4400" dirty="0" smtClean="0">
                    <a:latin typeface="Arial" charset="0"/>
                    <a:cs typeface="Arial" charset="0"/>
                  </a:rPr>
                  <a:t>где      </a:t>
                </a:r>
                <a:r>
                  <a:rPr lang="en-US" sz="4400" i="1" dirty="0" smtClean="0">
                    <a:latin typeface="Arial" charset="0"/>
                    <a:cs typeface="Arial" charset="0"/>
                  </a:rPr>
                  <a:t>b</a:t>
                </a:r>
                <a:r>
                  <a:rPr lang="en-US" sz="4400" dirty="0" smtClean="0">
                    <a:latin typeface="Arial" charset="0"/>
                    <a:cs typeface="Arial" charset="0"/>
                  </a:rPr>
                  <a:t>=2,9</a:t>
                </a:r>
                <a:r>
                  <a:rPr lang="en-US" sz="4400" dirty="0" smtClean="0">
                    <a:latin typeface="Arial" charset="0"/>
                    <a:cs typeface="Arial" charset="0"/>
                    <a:sym typeface="Symbol"/>
                  </a:rPr>
                  <a:t>10</a:t>
                </a:r>
                <a:r>
                  <a:rPr lang="en-US" sz="4400" baseline="30000" dirty="0" smtClean="0">
                    <a:latin typeface="Arial" charset="0"/>
                    <a:cs typeface="Arial" charset="0"/>
                    <a:sym typeface="Symbol"/>
                  </a:rPr>
                  <a:t>-3</a:t>
                </a:r>
                <a:r>
                  <a:rPr lang="en-US" sz="4400" dirty="0" smtClean="0">
                    <a:latin typeface="Arial" charset="0"/>
                    <a:cs typeface="Arial" charset="0"/>
                    <a:sym typeface="Symbol"/>
                  </a:rPr>
                  <a:t> </a:t>
                </a:r>
                <a:r>
                  <a:rPr lang="ru-RU" sz="4400" dirty="0" smtClean="0">
                    <a:latin typeface="Arial" charset="0"/>
                    <a:cs typeface="Arial" charset="0"/>
                    <a:sym typeface="Symbol"/>
                  </a:rPr>
                  <a:t>м</a:t>
                </a:r>
                <a:r>
                  <a:rPr lang="en-US" sz="4400" dirty="0">
                    <a:latin typeface="Arial" charset="0"/>
                    <a:cs typeface="Arial" charset="0"/>
                    <a:sym typeface="Symbol"/>
                  </a:rPr>
                  <a:t> </a:t>
                </a:r>
                <a:r>
                  <a:rPr lang="en-US" sz="4400" dirty="0" smtClean="0">
                    <a:latin typeface="Arial" charset="0"/>
                    <a:cs typeface="Arial" charset="0"/>
                    <a:sym typeface="Symbol"/>
                  </a:rPr>
                  <a:t></a:t>
                </a:r>
                <a:r>
                  <a:rPr lang="ru-RU" sz="4400" dirty="0" smtClean="0">
                    <a:latin typeface="Arial" charset="0"/>
                    <a:cs typeface="Arial" charset="0"/>
                    <a:sym typeface="Symbol"/>
                  </a:rPr>
                  <a:t>К</a:t>
                </a:r>
                <a:r>
                  <a:rPr lang="ru-RU" sz="4400" dirty="0" smtClean="0">
                    <a:latin typeface="Arial" charset="0"/>
                    <a:cs typeface="Arial" charset="0"/>
                  </a:rPr>
                  <a:t>   - постоянная Вина.</a:t>
                </a:r>
              </a:p>
              <a:p>
                <a:pPr marL="0" indent="0" eaLnBrk="1" hangingPunct="1">
                  <a:buFont typeface="Arial" charset="0"/>
                  <a:buNone/>
                </a:pPr>
                <a:endParaRPr lang="ru-RU" sz="2400" b="1" dirty="0" smtClean="0"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Font typeface="Arial" charset="0"/>
                  <a:buNone/>
                </a:pPr>
                <a:endParaRPr lang="ru-RU" sz="2400" dirty="0" smtClean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1746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542712" y="1268759"/>
                <a:ext cx="6277438" cy="4608165"/>
              </a:xfrm>
              <a:blipFill rotWithShape="1">
                <a:blip r:embed="rId2"/>
                <a:stretch>
                  <a:fillRect l="-1068" r="-12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37" y="332656"/>
            <a:ext cx="15287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67812" y="2637706"/>
            <a:ext cx="23749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Arial" charset="0"/>
              </a:rPr>
              <a:t>Вильгельм Карл Вин (1864-1928) немецкий физик член-корр. Берлинской 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501007"/>
            <a:ext cx="6400800" cy="3051881"/>
          </a:xfrm>
        </p:spPr>
        <p:txBody>
          <a:bodyPr/>
          <a:lstStyle/>
          <a:p>
            <a:pPr algn="just"/>
            <a:r>
              <a:rPr lang="ru-RU" dirty="0" smtClean="0"/>
              <a:t>При увеличении частоты максимум спектральной плотности энергетической светимости смещается в сторону коротких длин волн</a:t>
            </a:r>
            <a:endParaRPr lang="ru-RU" dirty="0"/>
          </a:p>
        </p:txBody>
      </p:sp>
      <p:pic>
        <p:nvPicPr>
          <p:cNvPr id="4" name="Picture 4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063" y="332656"/>
            <a:ext cx="4929187" cy="2901950"/>
          </a:xfrm>
          <a:prstGeom prst="rect">
            <a:avLst/>
          </a:prstGeom>
          <a:noFill/>
          <a:effectLst/>
        </p:spPr>
      </p:pic>
      <p:pic>
        <p:nvPicPr>
          <p:cNvPr id="5" name="Picture 10" descr="Рис.1.4"/>
          <p:cNvPicPr>
            <a:picLocks noChangeAspect="1" noChangeArrowheads="1"/>
          </p:cNvPicPr>
          <p:nvPr/>
        </p:nvPicPr>
        <p:blipFill>
          <a:blip r:embed="rId3" r:link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86" y="166885"/>
            <a:ext cx="3757402" cy="306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780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1081087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Формула Рэлея-Джинса и понятие об «ультрафиолетовой катастрофе»</a:t>
            </a:r>
          </a:p>
        </p:txBody>
      </p:sp>
      <p:sp>
        <p:nvSpPr>
          <p:cNvPr id="32770" name="Объект 2"/>
          <p:cNvSpPr>
            <a:spLocks noGrp="1"/>
          </p:cNvSpPr>
          <p:nvPr>
            <p:ph sz="quarter" idx="13"/>
          </p:nvPr>
        </p:nvSpPr>
        <p:spPr>
          <a:xfrm>
            <a:off x="2843213" y="1268413"/>
            <a:ext cx="5997575" cy="5400675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400" dirty="0" smtClean="0"/>
              <a:t>Рэлей и Джинс, исходя из теоремы классической статистики о равнораспределении энергии по степеням свободы, приписали каждому электромагнитному колебанию энергию, равную </a:t>
            </a:r>
            <a:r>
              <a:rPr lang="en-US" sz="2400" b="1" i="1" dirty="0" err="1" smtClean="0"/>
              <a:t>kT</a:t>
            </a:r>
            <a:r>
              <a:rPr lang="ru-RU" sz="2400" dirty="0" smtClean="0"/>
              <a:t> и получили выражение для </a:t>
            </a:r>
            <a:r>
              <a:rPr lang="ru-RU" sz="2400" dirty="0" err="1" smtClean="0"/>
              <a:t>испускательной</a:t>
            </a:r>
            <a:r>
              <a:rPr lang="ru-RU" sz="2400" dirty="0" smtClean="0"/>
              <a:t> способности абсолютно черного тела, которое называют </a:t>
            </a:r>
            <a:r>
              <a:rPr lang="ru-RU" sz="2400" dirty="0" smtClean="0">
                <a:solidFill>
                  <a:srgbClr val="FF0000"/>
                </a:solidFill>
              </a:rPr>
              <a:t>формулой Рэлея-Джинса</a:t>
            </a:r>
          </a:p>
          <a:p>
            <a:pPr marL="0" indent="0">
              <a:buFont typeface="Arial" charset="0"/>
              <a:buNone/>
            </a:pPr>
            <a:endParaRPr lang="ru-RU" sz="2400" dirty="0" smtClean="0"/>
          </a:p>
          <a:p>
            <a:pPr marL="0" indent="0">
              <a:buFont typeface="Arial" charset="0"/>
              <a:buNone/>
            </a:pPr>
            <a:endParaRPr lang="ru-RU" sz="2400" dirty="0" smtClean="0"/>
          </a:p>
        </p:txBody>
      </p:sp>
      <p:pic>
        <p:nvPicPr>
          <p:cNvPr id="3277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3" y="1268413"/>
            <a:ext cx="1371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Прямоугольник 9"/>
          <p:cNvSpPr>
            <a:spLocks noChangeArrowheads="1"/>
          </p:cNvSpPr>
          <p:nvPr/>
        </p:nvSpPr>
        <p:spPr bwMode="auto">
          <a:xfrm>
            <a:off x="419100" y="2924175"/>
            <a:ext cx="26400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Джон Уильям Стретт Рэлей (1842–1919), английский физик</a:t>
            </a:r>
          </a:p>
        </p:txBody>
      </p:sp>
      <p:pic>
        <p:nvPicPr>
          <p:cNvPr id="32774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438" y="3860800"/>
            <a:ext cx="1417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Прямоугольник 11"/>
          <p:cNvSpPr>
            <a:spLocks noChangeArrowheads="1"/>
          </p:cNvSpPr>
          <p:nvPr/>
        </p:nvSpPr>
        <p:spPr bwMode="auto">
          <a:xfrm>
            <a:off x="419100" y="5540375"/>
            <a:ext cx="278447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Джеймс Хопвуд Джинс (1877–1946), английский математик, физик и астроном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827197"/>
              </p:ext>
            </p:extLst>
          </p:nvPr>
        </p:nvGraphicFramePr>
        <p:xfrm>
          <a:off x="4499992" y="5082417"/>
          <a:ext cx="2447925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Формула" r:id="rId5" imgW="939600" imgH="419040" progId="Equation.3">
                  <p:embed/>
                </p:oleObj>
              </mc:Choice>
              <mc:Fallback>
                <p:oleObj name="Формула" r:id="rId5" imgW="939600" imgH="41904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5082417"/>
                        <a:ext cx="2447925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115252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Формула Рэлея-Джинса и понятие об «ультрафиолетовой катастрофе»</a:t>
            </a:r>
          </a:p>
        </p:txBody>
      </p:sp>
      <p:sp>
        <p:nvSpPr>
          <p:cNvPr id="33797" name="Объект 6"/>
          <p:cNvSpPr>
            <a:spLocks noGrp="1"/>
          </p:cNvSpPr>
          <p:nvPr>
            <p:ph sz="quarter" idx="13"/>
          </p:nvPr>
        </p:nvSpPr>
        <p:spPr>
          <a:xfrm>
            <a:off x="4211960" y="1341439"/>
            <a:ext cx="4752653" cy="3097944"/>
          </a:xfrm>
        </p:spPr>
        <p:txBody>
          <a:bodyPr>
            <a:normAutofit/>
          </a:bodyPr>
          <a:lstStyle/>
          <a:p>
            <a:pPr marL="0" indent="0" algn="just">
              <a:buFont typeface="Arial" charset="0"/>
              <a:buNone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Формула удовлетворительно согласуется с экспериментальными данными при больших длинах волн и резко расходится  с опытом для малых длин волн (ультрафиолетовая часть спектра) (см. рис.) . </a:t>
            </a:r>
          </a:p>
        </p:txBody>
      </p:sp>
      <p:sp>
        <p:nvSpPr>
          <p:cNvPr id="33796" name="Прямоугольник 7"/>
          <p:cNvSpPr>
            <a:spLocks noChangeArrowheads="1"/>
          </p:cNvSpPr>
          <p:nvPr/>
        </p:nvSpPr>
        <p:spPr bwMode="auto">
          <a:xfrm>
            <a:off x="179388" y="5654502"/>
            <a:ext cx="87852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400" dirty="0"/>
              <a:t>Этот результат получил название «</a:t>
            </a:r>
            <a:r>
              <a:rPr lang="ru-RU" sz="2400" i="1" dirty="0">
                <a:solidFill>
                  <a:srgbClr val="CC3300"/>
                </a:solidFill>
              </a:rPr>
              <a:t>ультрафиолетовой катастрофы»,</a:t>
            </a:r>
            <a:r>
              <a:rPr lang="ru-RU" sz="2400" dirty="0"/>
              <a:t> так как с точки зрения классической физики вывод Рэлея-Джинса был сделан безупречно.</a:t>
            </a:r>
          </a:p>
        </p:txBody>
      </p:sp>
      <p:pic>
        <p:nvPicPr>
          <p:cNvPr id="8" name="Picture 13" descr="15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69" y="1498130"/>
            <a:ext cx="4131199" cy="294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717968"/>
              </p:ext>
            </p:extLst>
          </p:nvPr>
        </p:nvGraphicFramePr>
        <p:xfrm>
          <a:off x="1907704" y="4444827"/>
          <a:ext cx="5186362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Формула" r:id="rId4" imgW="2070100" imgH="482600" progId="Equation.3">
                  <p:embed/>
                </p:oleObj>
              </mc:Choice>
              <mc:Fallback>
                <p:oleObj name="Формула" r:id="rId4" imgW="20701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444827"/>
                        <a:ext cx="5186362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606425" y="115888"/>
            <a:ext cx="8229600" cy="72072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accent1"/>
                </a:solidFill>
                <a:latin typeface="Arial" charset="0"/>
                <a:cs typeface="Arial" charset="0"/>
              </a:rPr>
              <a:t>Гипотеза и формула Планка</a:t>
            </a:r>
          </a:p>
        </p:txBody>
      </p:sp>
      <p:sp>
        <p:nvSpPr>
          <p:cNvPr id="34818" name="Объект 2"/>
          <p:cNvSpPr>
            <a:spLocks noGrp="1"/>
          </p:cNvSpPr>
          <p:nvPr>
            <p:ph sz="quarter" idx="13"/>
          </p:nvPr>
        </p:nvSpPr>
        <p:spPr>
          <a:xfrm>
            <a:off x="2209800" y="908050"/>
            <a:ext cx="6826250" cy="5545138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ru-RU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Гипотеза Планка:  </a:t>
            </a:r>
            <a:r>
              <a:rPr lang="ru-RU" dirty="0" smtClean="0">
                <a:latin typeface="Arial" charset="0"/>
                <a:cs typeface="Arial" charset="0"/>
              </a:rPr>
              <a:t>Электромагнитное излучение испускается телами не непрерывно, а в виде отдельных порций энергии (квантов), величина которых                                      </a:t>
            </a:r>
          </a:p>
          <a:p>
            <a:pPr marL="0" indent="0">
              <a:buFont typeface="Arial" charset="0"/>
              <a:buNone/>
            </a:pPr>
            <a:endParaRPr lang="ru-RU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ru-RU" dirty="0" smtClean="0">
                <a:latin typeface="Arial" charset="0"/>
                <a:cs typeface="Arial" charset="0"/>
              </a:rPr>
              <a:t>где </a:t>
            </a:r>
            <a:r>
              <a:rPr lang="en-US" dirty="0" smtClean="0">
                <a:latin typeface="Arial" charset="0"/>
                <a:cs typeface="Arial" charset="0"/>
              </a:rPr>
              <a:t>h=6,63</a:t>
            </a:r>
            <a:r>
              <a:rPr lang="en-US" sz="2400" dirty="0">
                <a:latin typeface="Arial" charset="0"/>
                <a:cs typeface="Arial" charset="0"/>
                <a:sym typeface="Symbol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  <a:sym typeface="Symbol"/>
              </a:rPr>
              <a:t>10</a:t>
            </a:r>
            <a:r>
              <a:rPr lang="en-US" sz="2400" baseline="30000" dirty="0" smtClean="0">
                <a:latin typeface="Arial" charset="0"/>
                <a:cs typeface="Arial" charset="0"/>
                <a:sym typeface="Symbol"/>
              </a:rPr>
              <a:t>-34</a:t>
            </a:r>
            <a:r>
              <a:rPr lang="en-US" sz="2400" dirty="0" smtClean="0">
                <a:latin typeface="Arial" charset="0"/>
                <a:cs typeface="Arial" charset="0"/>
                <a:sym typeface="Symbol"/>
              </a:rPr>
              <a:t> </a:t>
            </a:r>
            <a:r>
              <a:rPr lang="ru-RU" sz="2400" dirty="0" smtClean="0">
                <a:latin typeface="Arial" charset="0"/>
                <a:cs typeface="Arial" charset="0"/>
                <a:sym typeface="Symbol"/>
              </a:rPr>
              <a:t>Дж</a:t>
            </a:r>
            <a:r>
              <a:rPr lang="en-US" sz="2400" dirty="0">
                <a:latin typeface="Arial" charset="0"/>
                <a:cs typeface="Arial" charset="0"/>
                <a:sym typeface="Symbol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  <a:sym typeface="Symbol"/>
              </a:rPr>
              <a:t></a:t>
            </a:r>
            <a:r>
              <a:rPr lang="ru-RU" sz="2400" dirty="0" smtClean="0">
                <a:latin typeface="Arial" charset="0"/>
                <a:cs typeface="Arial" charset="0"/>
                <a:sym typeface="Symbol"/>
              </a:rPr>
              <a:t>с</a:t>
            </a:r>
            <a:r>
              <a:rPr lang="ru-RU" dirty="0" smtClean="0">
                <a:latin typeface="Arial" charset="0"/>
                <a:cs typeface="Arial" charset="0"/>
              </a:rPr>
              <a:t>   - постоянная Планка, а                              - постоянная Планка с чертой                        </a:t>
            </a:r>
            <a:r>
              <a:rPr lang="ru-RU" sz="2000" dirty="0">
                <a:latin typeface="Arial" charset="0"/>
                <a:cs typeface="Arial" charset="0"/>
                <a:sym typeface="Symbol"/>
              </a:rPr>
              <a:t>Дж</a:t>
            </a:r>
            <a:r>
              <a:rPr lang="en-US" sz="2000" dirty="0">
                <a:latin typeface="Arial" charset="0"/>
                <a:cs typeface="Arial" charset="0"/>
                <a:sym typeface="Symbol"/>
              </a:rPr>
              <a:t> </a:t>
            </a:r>
            <a:r>
              <a:rPr lang="ru-RU" sz="2000" dirty="0">
                <a:latin typeface="Arial" charset="0"/>
                <a:cs typeface="Arial" charset="0"/>
                <a:sym typeface="Symbol"/>
              </a:rPr>
              <a:t>с</a:t>
            </a:r>
            <a:endParaRPr lang="ru-RU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ru-RU" dirty="0" smtClean="0"/>
              <a:t> </a:t>
            </a:r>
          </a:p>
          <a:p>
            <a:pPr marL="0" indent="0">
              <a:buFont typeface="Arial" charset="0"/>
              <a:buNone/>
            </a:pPr>
            <a:r>
              <a:rPr lang="ru-RU" dirty="0" smtClean="0"/>
              <a:t>Формула Планка </a:t>
            </a:r>
          </a:p>
        </p:txBody>
      </p:sp>
      <p:sp>
        <p:nvSpPr>
          <p:cNvPr id="34822" name="Прямоугольник 1"/>
          <p:cNvSpPr>
            <a:spLocks noChangeArrowheads="1"/>
          </p:cNvSpPr>
          <p:nvPr/>
        </p:nvSpPr>
        <p:spPr bwMode="auto">
          <a:xfrm>
            <a:off x="179389" y="3933825"/>
            <a:ext cx="20883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charset="0"/>
              </a:rPr>
              <a:t>Макс Карл Эрнст Людвиг Планк (1858—1947), немецкий физик</a:t>
            </a:r>
          </a:p>
        </p:txBody>
      </p:sp>
      <p:pic>
        <p:nvPicPr>
          <p:cNvPr id="3482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24025"/>
            <a:ext cx="18145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049549"/>
              </p:ext>
            </p:extLst>
          </p:nvPr>
        </p:nvGraphicFramePr>
        <p:xfrm>
          <a:off x="4067944" y="2105305"/>
          <a:ext cx="1981777" cy="690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2" name="Формула" r:id="rId4" imgW="1130040" imgH="393480" progId="Equation.3">
                  <p:embed/>
                </p:oleObj>
              </mc:Choice>
              <mc:Fallback>
                <p:oleObj name="Формула" r:id="rId4" imgW="11300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67944" y="2105305"/>
                        <a:ext cx="1981777" cy="690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467093"/>
              </p:ext>
            </p:extLst>
          </p:nvPr>
        </p:nvGraphicFramePr>
        <p:xfrm>
          <a:off x="8558292" y="2852936"/>
          <a:ext cx="239520" cy="313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3" name="Формула" r:id="rId6" imgW="126720" imgH="164880" progId="Equation.3">
                  <p:embed/>
                </p:oleObj>
              </mc:Choice>
              <mc:Fallback>
                <p:oleObj name="Формула" r:id="rId6" imgW="1267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58292" y="2852936"/>
                        <a:ext cx="239520" cy="313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710828"/>
              </p:ext>
            </p:extLst>
          </p:nvPr>
        </p:nvGraphicFramePr>
        <p:xfrm>
          <a:off x="6228184" y="3140968"/>
          <a:ext cx="1791951" cy="47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4" name="Формула" r:id="rId8" imgW="863280" imgH="228600" progId="Equation.3">
                  <p:embed/>
                </p:oleObj>
              </mc:Choice>
              <mc:Fallback>
                <p:oleObj name="Формула" r:id="rId8" imgW="8632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28184" y="3140968"/>
                        <a:ext cx="1791951" cy="474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147077"/>
              </p:ext>
            </p:extLst>
          </p:nvPr>
        </p:nvGraphicFramePr>
        <p:xfrm>
          <a:off x="2138363" y="4533989"/>
          <a:ext cx="6580188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5" name="Формула" r:id="rId10" imgW="2527200" imgH="457200" progId="Equation.3">
                  <p:embed/>
                </p:oleObj>
              </mc:Choice>
              <mc:Fallback>
                <p:oleObj name="Формула" r:id="rId10" imgW="2527200" imgH="4572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4533989"/>
                        <a:ext cx="6580188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P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0"/>
            <a:ext cx="2928938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Прямоугольник 2"/>
          <p:cNvSpPr>
            <a:spLocks noChangeArrowheads="1"/>
          </p:cNvSpPr>
          <p:nvPr/>
        </p:nvSpPr>
        <p:spPr bwMode="auto">
          <a:xfrm>
            <a:off x="142875" y="3571875"/>
            <a:ext cx="8858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0" dirty="0"/>
              <a:t>      Теоретически вывод этой формулы М. Планк изложил 14 декабря 1900 г. на заседании Немецкого физического общества. </a:t>
            </a:r>
          </a:p>
          <a:p>
            <a:pPr algn="ctr"/>
            <a:r>
              <a:rPr lang="ru-RU" sz="3600" b="0" dirty="0"/>
              <a:t>      Этот день стал </a:t>
            </a:r>
            <a:r>
              <a:rPr lang="ru-RU" sz="3600" i="1" dirty="0">
                <a:solidFill>
                  <a:srgbClr val="CC3300"/>
                </a:solidFill>
              </a:rPr>
              <a:t>датой рождения квантовой физики.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3995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23925"/>
          </a:xfrm>
        </p:spPr>
        <p:txBody>
          <a:bodyPr/>
          <a:lstStyle/>
          <a:p>
            <a:r>
              <a:rPr lang="ru-RU" sz="2400" b="1" smtClean="0">
                <a:solidFill>
                  <a:srgbClr val="800000"/>
                </a:solidFill>
              </a:rPr>
              <a:t>Практическое применение законов Стефана – Больцмана и Вина</a:t>
            </a:r>
          </a:p>
        </p:txBody>
      </p:sp>
      <p:pic>
        <p:nvPicPr>
          <p:cNvPr id="41987" name="Рисунок 9" descr="З-н_Вина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422275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2847975" y="1574800"/>
            <a:ext cx="6286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b="0" i="0" baseline="0" dirty="0"/>
              <a:t>Как измерить температуру внутри мартеновской печи?</a:t>
            </a:r>
          </a:p>
        </p:txBody>
      </p:sp>
      <p:sp>
        <p:nvSpPr>
          <p:cNvPr id="41991" name="Text Box 4"/>
          <p:cNvSpPr txBox="1">
            <a:spLocks noChangeArrowheads="1"/>
          </p:cNvSpPr>
          <p:nvPr/>
        </p:nvSpPr>
        <p:spPr bwMode="auto">
          <a:xfrm>
            <a:off x="3491880" y="2102588"/>
            <a:ext cx="441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b="0" i="0" baseline="0" dirty="0"/>
              <a:t>Как измерить температуру Солнца?</a:t>
            </a:r>
          </a:p>
        </p:txBody>
      </p:sp>
      <p:sp>
        <p:nvSpPr>
          <p:cNvPr id="41992" name="Text Box 4"/>
          <p:cNvSpPr txBox="1">
            <a:spLocks noChangeArrowheads="1"/>
          </p:cNvSpPr>
          <p:nvPr/>
        </p:nvSpPr>
        <p:spPr bwMode="auto">
          <a:xfrm>
            <a:off x="2857500" y="2643188"/>
            <a:ext cx="6286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b="0" i="0" baseline="0" dirty="0"/>
              <a:t>Законы Вина и Стефана – Больцмана широко применяются для дистанционного определения  температуры нагретых тел.</a:t>
            </a:r>
          </a:p>
        </p:txBody>
      </p:sp>
      <p:sp>
        <p:nvSpPr>
          <p:cNvPr id="41993" name="Text Box 4"/>
          <p:cNvSpPr txBox="1">
            <a:spLocks noChangeArrowheads="1"/>
          </p:cNvSpPr>
          <p:nvPr/>
        </p:nvSpPr>
        <p:spPr bwMode="auto">
          <a:xfrm>
            <a:off x="3286125" y="3770313"/>
            <a:ext cx="5848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b="0" i="0" baseline="0" dirty="0"/>
              <a:t>Радиационной (</a:t>
            </a:r>
            <a:r>
              <a:rPr lang="ru-RU" b="0" i="0" baseline="0" dirty="0" err="1"/>
              <a:t>излучательной</a:t>
            </a:r>
            <a:r>
              <a:rPr lang="ru-RU" b="0" i="0" baseline="0" dirty="0"/>
              <a:t>)  температурой называется температура тела, определённая путём измерения мощности излучения тела с помощью закона Стефана –Больцмана.</a:t>
            </a: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4286250" y="5154613"/>
            <a:ext cx="4848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b="0" i="0" baseline="0"/>
              <a:t>Цветовой  температурой называется температура тела, определённая путём определения максимума излучательной способности тела с помощью закона Вина.</a:t>
            </a:r>
          </a:p>
        </p:txBody>
      </p:sp>
    </p:spTree>
    <p:extLst>
      <p:ext uri="{BB962C8B-B14F-4D97-AF65-F5344CB8AC3E}">
        <p14:creationId xmlns:p14="http://schemas.microsoft.com/office/powerpoint/2010/main" val="40562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1277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accent1"/>
                </a:solidFill>
                <a:latin typeface="Arial" charset="0"/>
                <a:cs typeface="Arial" charset="0"/>
              </a:rPr>
              <a:t>Тепловое излучение</a:t>
            </a:r>
            <a:r>
              <a:rPr lang="ru-RU" sz="3600" smtClean="0">
                <a:solidFill>
                  <a:schemeClr val="accent1"/>
                </a:solidFill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sz="quarter" idx="13"/>
          </p:nvPr>
        </p:nvSpPr>
        <p:spPr>
          <a:xfrm>
            <a:off x="323850" y="981075"/>
            <a:ext cx="8640763" cy="54006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800" dirty="0" smtClean="0">
                <a:latin typeface="Arial" charset="0"/>
                <a:cs typeface="Arial" charset="0"/>
              </a:rPr>
              <a:t>– это испускание электромагнитных волн телами  за счет их внутренней энергии.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800" dirty="0" smtClean="0">
                <a:latin typeface="Arial" charset="0"/>
                <a:cs typeface="Arial" charset="0"/>
              </a:rPr>
              <a:t>Тепловое излучение имеет место при любой температуре </a:t>
            </a:r>
            <a:r>
              <a:rPr lang="ru-RU" sz="28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Т &gt; 0 К</a:t>
            </a:r>
            <a:r>
              <a:rPr lang="ru-RU" sz="2800" dirty="0" smtClean="0">
                <a:latin typeface="Arial" charset="0"/>
                <a:cs typeface="Arial" charset="0"/>
              </a:rPr>
              <a:t>, но при невысоких температурах излучаются практически длинные (инфракрасные) электромагнитные волны.</a:t>
            </a:r>
          </a:p>
        </p:txBody>
      </p:sp>
      <p:pic>
        <p:nvPicPr>
          <p:cNvPr id="1945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30371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763" y="4321175"/>
            <a:ext cx="144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43037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429577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539552" y="25265"/>
            <a:ext cx="8134350" cy="667431"/>
          </a:xfrm>
        </p:spPr>
        <p:txBody>
          <a:bodyPr/>
          <a:lstStyle/>
          <a:p>
            <a:pPr algn="just">
              <a:defRPr/>
            </a:pPr>
            <a:r>
              <a:rPr lang="ru-RU" sz="2400" dirty="0">
                <a:solidFill>
                  <a:srgbClr val="800000"/>
                </a:solidFill>
              </a:rPr>
              <a:t>Лабораторная работа №</a:t>
            </a:r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ru-RU" sz="2400" dirty="0">
                <a:solidFill>
                  <a:srgbClr val="800000"/>
                </a:solidFill>
              </a:rPr>
              <a:t>32 </a:t>
            </a:r>
            <a:r>
              <a:rPr lang="ru-RU" sz="2400" dirty="0" smtClean="0"/>
              <a:t>	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7" y="4510088"/>
            <a:ext cx="58007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365104"/>
            <a:ext cx="141287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3137" y="1052736"/>
            <a:ext cx="76328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b="0" i="0" dirty="0">
                <a:latin typeface="Arial" pitchFamily="34" charset="0"/>
                <a:cs typeface="Arial" pitchFamily="34" charset="0"/>
              </a:rPr>
              <a:t>Прямые методы измерения температуры в случае высоких температур приходится заменять косвенными,  позволяющими  определять температуру тела, не вступая в непосредственный контакт с ним</a:t>
            </a:r>
            <a:r>
              <a:rPr lang="ru-RU" sz="2800" b="0" i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2800" b="0" i="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0" i="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Основой косвенных методов является возможность исследования излучения, испускаемого нагретым телом. </a:t>
            </a:r>
            <a:r>
              <a:rPr lang="ru-RU" sz="2800" b="0" i="0" dirty="0">
                <a:latin typeface="Arial" pitchFamily="34" charset="0"/>
                <a:cs typeface="Arial" pitchFamily="34" charset="0"/>
              </a:rPr>
              <a:t>Приборы, в которых для измерения температуры используются тепловое излучение, называются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оптическими пирометрами</a:t>
            </a:r>
            <a:r>
              <a:rPr lang="ru-RU" sz="2800" b="0" i="0" dirty="0">
                <a:latin typeface="Arial" pitchFamily="34" charset="0"/>
                <a:cs typeface="Arial" pitchFamily="34" charset="0"/>
              </a:rPr>
              <a:t>.  </a:t>
            </a:r>
            <a:endParaRPr lang="ru-RU" sz="2800" b="0" i="0" baseline="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9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5688012" cy="938213"/>
          </a:xfrm>
        </p:spPr>
        <p:txBody>
          <a:bodyPr/>
          <a:lstStyle/>
          <a:p>
            <a:r>
              <a:rPr lang="ru-RU" sz="2400" dirty="0">
                <a:solidFill>
                  <a:srgbClr val="800000"/>
                </a:solidFill>
              </a:rPr>
              <a:t>Лабораторная работа № 32</a:t>
            </a:r>
          </a:p>
        </p:txBody>
      </p:sp>
      <p:pic>
        <p:nvPicPr>
          <p:cNvPr id="44035" name="Picture 5" descr="23386_html_m2f90daf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941888"/>
            <a:ext cx="51847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7" descr="LW61-5_clip_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08050"/>
            <a:ext cx="30956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8523" y="786904"/>
            <a:ext cx="503359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Изменяя напряжение, подаваемое на эталонную лампу, можно добиться одинаковой яркости обеих нитей. Рис.  показывает наблюдаемую в окуляр картину в случаях, когда яркость нити </a:t>
            </a:r>
            <a:r>
              <a:rPr lang="ru-RU" sz="2200" i="1" dirty="0"/>
              <a:t>Э</a:t>
            </a:r>
            <a:r>
              <a:rPr lang="ru-RU" sz="2200" dirty="0"/>
              <a:t> меньше (</a:t>
            </a:r>
            <a:r>
              <a:rPr lang="ru-RU" sz="2200" i="1" dirty="0"/>
              <a:t>а</a:t>
            </a:r>
            <a:r>
              <a:rPr lang="ru-RU" sz="2200" dirty="0"/>
              <a:t>), больше (</a:t>
            </a:r>
            <a:r>
              <a:rPr lang="ru-RU" sz="2200" i="1" dirty="0"/>
              <a:t>б</a:t>
            </a:r>
            <a:r>
              <a:rPr lang="ru-RU" sz="2200" dirty="0"/>
              <a:t>) и равна (</a:t>
            </a:r>
            <a:r>
              <a:rPr lang="ru-RU" sz="2200" i="1" dirty="0"/>
              <a:t>в</a:t>
            </a:r>
            <a:r>
              <a:rPr lang="ru-RU" sz="2200" dirty="0"/>
              <a:t>) яркости нити </a:t>
            </a:r>
            <a:r>
              <a:rPr lang="ru-RU" sz="2200" i="1" dirty="0"/>
              <a:t>Л</a:t>
            </a:r>
            <a:r>
              <a:rPr lang="ru-RU" sz="2200" dirty="0"/>
              <a:t>. В последнем случае эталонная нить становится незаметной на фоне исследуемой (поэтому приборы такого типа называют пирометрами с исчезающей нитью). </a:t>
            </a:r>
            <a:endParaRPr lang="ru-RU" sz="2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фотоэффект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743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2"/>
          <p:cNvSpPr txBox="1">
            <a:spLocks noChangeArrowheads="1"/>
          </p:cNvSpPr>
          <p:nvPr/>
        </p:nvSpPr>
        <p:spPr bwMode="auto">
          <a:xfrm>
            <a:off x="357188" y="3000375"/>
            <a:ext cx="2484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Макс Планк</a:t>
            </a:r>
          </a:p>
        </p:txBody>
      </p:sp>
      <p:sp>
        <p:nvSpPr>
          <p:cNvPr id="1028" name="Прямоугольник 6"/>
          <p:cNvSpPr>
            <a:spLocks noChangeArrowheads="1"/>
          </p:cNvSpPr>
          <p:nvPr/>
        </p:nvSpPr>
        <p:spPr bwMode="auto">
          <a:xfrm>
            <a:off x="3000375" y="214313"/>
            <a:ext cx="571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Атомы испускают электромагнитную энергию не непрерывно, а отдельными порциями –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квантами.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5680075" y="1571625"/>
          <a:ext cx="196373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Формула" r:id="rId3" imgW="558720" imgH="190440" progId="Equation.3">
                  <p:embed/>
                </p:oleObj>
              </mc:Choice>
              <mc:Fallback>
                <p:oleObj name="Формула" r:id="rId3" imgW="5587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571625"/>
                        <a:ext cx="1963738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031" name="Прямоугольник 15"/>
          <p:cNvSpPr>
            <a:spLocks noChangeArrowheads="1"/>
          </p:cNvSpPr>
          <p:nvPr/>
        </p:nvSpPr>
        <p:spPr bwMode="auto">
          <a:xfrm>
            <a:off x="2928938" y="2433638"/>
            <a:ext cx="6000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где </a:t>
            </a:r>
            <a:r>
              <a:rPr lang="ru-RU" sz="3000">
                <a:latin typeface="Times New Roman" pitchFamily="18" charset="0"/>
              </a:rPr>
              <a:t>ν </a:t>
            </a:r>
            <a:r>
              <a:rPr lang="ru-RU" sz="2400">
                <a:latin typeface="Times New Roman" pitchFamily="18" charset="0"/>
              </a:rPr>
              <a:t>– частота излучения, Гц;</a:t>
            </a:r>
          </a:p>
          <a:p>
            <a:pPr algn="just"/>
            <a:r>
              <a:rPr lang="en-US" sz="2400" b="1" i="1">
                <a:latin typeface="Times New Roman" pitchFamily="18" charset="0"/>
              </a:rPr>
              <a:t>h</a:t>
            </a:r>
            <a:r>
              <a:rPr lang="ru-RU" sz="2400" b="1">
                <a:latin typeface="Times New Roman" pitchFamily="18" charset="0"/>
              </a:rPr>
              <a:t> – постоянная Планка, </a:t>
            </a:r>
            <a:r>
              <a:rPr lang="en-US" sz="2400" i="1">
                <a:latin typeface="Times New Roman" pitchFamily="18" charset="0"/>
              </a:rPr>
              <a:t>h</a:t>
            </a:r>
            <a:r>
              <a:rPr lang="en-US" sz="2400">
                <a:latin typeface="Times New Roman" pitchFamily="18" charset="0"/>
              </a:rPr>
              <a:t>=6</a:t>
            </a:r>
            <a:r>
              <a:rPr lang="ru-RU" sz="2400">
                <a:latin typeface="Times New Roman" pitchFamily="18" charset="0"/>
              </a:rPr>
              <a:t>,</a:t>
            </a:r>
            <a:r>
              <a:rPr lang="en-US" sz="2400">
                <a:latin typeface="Times New Roman" pitchFamily="18" charset="0"/>
              </a:rPr>
              <a:t>63∙10</a:t>
            </a:r>
            <a:r>
              <a:rPr lang="en-US" sz="2400" baseline="30000">
                <a:latin typeface="Times New Roman" pitchFamily="18" charset="0"/>
              </a:rPr>
              <a:t>-34</a:t>
            </a:r>
            <a:r>
              <a:rPr lang="en-US" sz="2400">
                <a:latin typeface="Times New Roman" pitchFamily="18" charset="0"/>
              </a:rPr>
              <a:t> </a:t>
            </a:r>
            <a:r>
              <a:rPr lang="ru-RU" sz="2400">
                <a:latin typeface="Times New Roman" pitchFamily="18" charset="0"/>
              </a:rPr>
              <a:t>Дж∙с.</a:t>
            </a:r>
            <a:endParaRPr lang="ru-RU" sz="3000" b="1" i="1">
              <a:latin typeface="Times New Roman" pitchFamily="18" charset="0"/>
            </a:endParaRPr>
          </a:p>
        </p:txBody>
      </p:sp>
      <p:pic>
        <p:nvPicPr>
          <p:cNvPr id="1032" name="Picture 18" descr="Max Planck (1858-194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42875"/>
            <a:ext cx="2071688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Прямоугольник 10"/>
          <p:cNvSpPr>
            <a:spLocks noChangeArrowheads="1"/>
          </p:cNvSpPr>
          <p:nvPr/>
        </p:nvSpPr>
        <p:spPr bwMode="auto">
          <a:xfrm>
            <a:off x="3786188" y="1500188"/>
            <a:ext cx="1571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Энергия кванта</a:t>
            </a:r>
          </a:p>
        </p:txBody>
      </p:sp>
      <p:sp>
        <p:nvSpPr>
          <p:cNvPr id="19" name="Правая фигурная скобка 18"/>
          <p:cNvSpPr/>
          <p:nvPr/>
        </p:nvSpPr>
        <p:spPr>
          <a:xfrm rot="5400000">
            <a:off x="4450011" y="-407740"/>
            <a:ext cx="571500" cy="7816355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5" name="Прямоугольник 6"/>
          <p:cNvSpPr>
            <a:spLocks noChangeArrowheads="1"/>
          </p:cNvSpPr>
          <p:nvPr/>
        </p:nvSpPr>
        <p:spPr bwMode="auto">
          <a:xfrm>
            <a:off x="1714500" y="3714750"/>
            <a:ext cx="571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КВАНТОВАЯ ТЕОРИЯ</a:t>
            </a:r>
          </a:p>
        </p:txBody>
      </p:sp>
      <p:sp>
        <p:nvSpPr>
          <p:cNvPr id="1036" name="TextBox 2"/>
          <p:cNvSpPr txBox="1">
            <a:spLocks noChangeArrowheads="1"/>
          </p:cNvSpPr>
          <p:nvPr/>
        </p:nvSpPr>
        <p:spPr bwMode="auto">
          <a:xfrm>
            <a:off x="2373313" y="4800600"/>
            <a:ext cx="2484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Генрих Герц</a:t>
            </a:r>
          </a:p>
          <a:p>
            <a:pPr algn="ctr"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1887 г. открытие фотоэффекта</a:t>
            </a:r>
          </a:p>
        </p:txBody>
      </p:sp>
      <p:pic>
        <p:nvPicPr>
          <p:cNvPr id="1037" name="Picture 20" descr="Heinrich Rudolf Hertz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929063"/>
            <a:ext cx="2222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TextBox 2"/>
          <p:cNvSpPr txBox="1">
            <a:spLocks noChangeArrowheads="1"/>
          </p:cNvSpPr>
          <p:nvPr/>
        </p:nvSpPr>
        <p:spPr bwMode="auto">
          <a:xfrm>
            <a:off x="4730750" y="4286250"/>
            <a:ext cx="24844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Александр Григорьевич Столетов </a:t>
            </a:r>
          </a:p>
          <a:p>
            <a:pPr algn="ctr"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1888 г. первые исследования фотоэффекта</a:t>
            </a:r>
          </a:p>
        </p:txBody>
      </p:sp>
      <p:pic>
        <p:nvPicPr>
          <p:cNvPr id="1039" name="Picture 22" descr="Alexander stoleto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910013"/>
            <a:ext cx="196056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92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755576" y="404664"/>
            <a:ext cx="8178112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ru-RU" sz="2400" b="1" i="1" dirty="0"/>
              <a:t>Внешний </a:t>
            </a:r>
            <a:r>
              <a:rPr lang="ru-RU" sz="2400" b="1" i="1" dirty="0" smtClean="0"/>
              <a:t>фотоэффект - </a:t>
            </a:r>
            <a:r>
              <a:rPr lang="ru-RU" sz="2400" dirty="0"/>
              <a:t>явление вырывания электронов из вещества под действием </a:t>
            </a:r>
            <a:r>
              <a:rPr lang="ru-RU" sz="2400" dirty="0" smtClean="0"/>
              <a:t>электро-магнитного излучения.</a:t>
            </a:r>
          </a:p>
          <a:p>
            <a:pPr algn="just"/>
            <a:r>
              <a:rPr lang="ru-RU" sz="2400" b="1" i="1" dirty="0"/>
              <a:t>Внутренний </a:t>
            </a:r>
            <a:r>
              <a:rPr lang="ru-RU" sz="2400" b="1" i="1" dirty="0" smtClean="0"/>
              <a:t>фотоэффект - </a:t>
            </a:r>
            <a:r>
              <a:rPr lang="ru-RU" sz="2400" dirty="0"/>
              <a:t>явление увеличения концентрации носителей заряда в веществе, а следовательно, и увеличения электропроводности вещества под действием электро-магнитного излучения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/>
              <a:t> </a:t>
            </a:r>
            <a:r>
              <a:rPr lang="ru-RU" sz="1800" dirty="0"/>
              <a:t>1887 г. Герц обнаружил, что освещение ультрафиолетовым светом электродов искрового промежутка, находящегося под напряжением, </a:t>
            </a:r>
            <a:r>
              <a:rPr lang="ru-RU" sz="1800" dirty="0" smtClean="0"/>
              <a:t>облегчает </a:t>
            </a:r>
            <a:r>
              <a:rPr lang="ru-RU" sz="1800" dirty="0"/>
              <a:t>проскакивание искры между ними.</a:t>
            </a:r>
          </a:p>
        </p:txBody>
      </p:sp>
      <p:pic>
        <p:nvPicPr>
          <p:cNvPr id="2051" name="Picture 3" descr="EX Her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69" y="3861048"/>
            <a:ext cx="322076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081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699792" y="332656"/>
            <a:ext cx="6233896" cy="247955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sz="2000" dirty="0"/>
              <a:t>Русский физик А.Г. Столетов изучил закономерности явления, которые впоследствии были названы законами Столетова для фотоэффекта. Два электрода (один в виде сетки, другой – плоский), находящиеся в вакууме, присоединены к батарее. Включенный в цепь амперметр служит для измерения возникающей силы тока. </a:t>
            </a:r>
            <a:endParaRPr lang="ru-RU" sz="2000" dirty="0" smtClean="0"/>
          </a:p>
        </p:txBody>
      </p:sp>
      <p:pic>
        <p:nvPicPr>
          <p:cNvPr id="3074" name="Picture 2" descr="0004 006 Issledovanie javlenija fotoeffek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4" y="116632"/>
            <a:ext cx="24003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23528" y="2708920"/>
            <a:ext cx="8496944" cy="36004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ru-RU" sz="2000" dirty="0"/>
              <a:t>В колбу вывели электроды, подключенные к источнику напряжения. В результате действия света на катод, с него начали выбиваться электроны. Под действием разности потенциалов электроны начали свое движение в направлении анода. Так как напряжение способствовало направленному движению электронов, то в цепи появился ток.  </a:t>
            </a:r>
            <a:endParaRPr lang="ru-RU" sz="2000" dirty="0" smtClean="0"/>
          </a:p>
          <a:p>
            <a:pPr algn="just"/>
            <a:r>
              <a:rPr lang="ru-RU" sz="2000" dirty="0" smtClean="0"/>
              <a:t>Данный </a:t>
            </a:r>
            <a:r>
              <a:rPr lang="ru-RU" sz="2000" dirty="0"/>
              <a:t>ток получил название </a:t>
            </a:r>
            <a:r>
              <a:rPr lang="ru-RU" sz="2000" b="1" i="1" u="sng" dirty="0"/>
              <a:t>фототока,</a:t>
            </a:r>
            <a:r>
              <a:rPr lang="ru-RU" sz="2000" dirty="0"/>
              <a:t> а частицы, вылетевшие с поверхности катода - </a:t>
            </a:r>
            <a:r>
              <a:rPr lang="ru-RU" sz="2000" b="1" i="1" u="sng" dirty="0"/>
              <a:t>фотоэлектронами.</a:t>
            </a:r>
          </a:p>
        </p:txBody>
      </p:sp>
    </p:spTree>
    <p:extLst>
      <p:ext uri="{BB962C8B-B14F-4D97-AF65-F5344CB8AC3E}">
        <p14:creationId xmlns:p14="http://schemas.microsoft.com/office/powerpoint/2010/main" val="2202162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Вольт-амперная </a:t>
            </a:r>
            <a:r>
              <a:rPr lang="ru-RU" sz="3200" dirty="0" smtClean="0"/>
              <a:t>характеристика. </a:t>
            </a:r>
            <a:r>
              <a:rPr lang="ru-RU" sz="3200" b="1" dirty="0">
                <a:effectLst/>
              </a:rPr>
              <a:t>Законы внешнего фотоэффекта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46522" y="3659634"/>
            <a:ext cx="3064384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800" dirty="0" smtClean="0"/>
              <a:t>Освещенность Е1</a:t>
            </a:r>
            <a:r>
              <a:rPr lang="en-US" sz="1800" dirty="0" smtClean="0"/>
              <a:t>&lt;</a:t>
            </a:r>
            <a:r>
              <a:rPr lang="ru-RU" sz="1800" dirty="0" smtClean="0"/>
              <a:t>Е2</a:t>
            </a:r>
            <a:endParaRPr lang="ru-RU" sz="1800" dirty="0"/>
          </a:p>
        </p:txBody>
      </p:sp>
      <p:pic>
        <p:nvPicPr>
          <p:cNvPr id="4" name="Picture 7" descr="Ток насыщения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5703"/>
            <a:ext cx="3743325" cy="2573337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238610" y="4221088"/>
            <a:ext cx="7272808" cy="20162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None/>
            </a:pPr>
            <a:r>
              <a:rPr lang="ru-RU" sz="2200" dirty="0"/>
              <a:t>Число фотоэлектронов, вырываемых светом из катода за 1 с, прямо пропорционально интенсивности  света</a:t>
            </a:r>
            <a:r>
              <a:rPr lang="ru-RU" sz="2200" dirty="0" smtClean="0"/>
              <a:t>.</a:t>
            </a:r>
          </a:p>
          <a:p>
            <a:pPr marL="82296" indent="0" algn="just"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1 закон внешнего фотоэффекта -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Фототок насыщения прямо пропорционален интенсивности света, падающего на катод.</a:t>
            </a:r>
          </a:p>
          <a:p>
            <a:pPr marL="82296" indent="0" algn="just">
              <a:buNone/>
            </a:pP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190938" y="1178760"/>
            <a:ext cx="4752528" cy="261028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None/>
            </a:pPr>
            <a:r>
              <a:rPr lang="ru-RU" sz="2200" dirty="0"/>
              <a:t>При увеличении напряжения сила тока растет и достигает максимального значения (ток насыщения). </a:t>
            </a:r>
            <a:r>
              <a:rPr lang="ru-RU" sz="2200" dirty="0" smtClean="0"/>
              <a:t>(Все электронные, вырванные с поверхности металла достигают анода).</a:t>
            </a:r>
          </a:p>
          <a:p>
            <a:pPr marL="82296" indent="0">
              <a:buNone/>
            </a:pPr>
            <a:endParaRPr lang="ru-RU" sz="1800" dirty="0"/>
          </a:p>
          <a:p>
            <a:pPr marL="82296" indent="0">
              <a:buNone/>
            </a:pPr>
            <a:endParaRPr lang="ru-RU" sz="18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614874" y="1484784"/>
            <a:ext cx="792088" cy="854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472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563888" y="1447800"/>
            <a:ext cx="5369800" cy="4800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ru-RU" dirty="0"/>
              <a:t>При увеличении напряжения сила тока растет и достигает максимального значения (ток насыщения). Логично предположить, что в результате уменьшения напряжения на электродах, частицы начнут двигаться медленнее, что приведет к уменьшению фототока в колбе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Если продолжать уменьшать напряжение в цепи, и в конечном итоге поменять полярность, то электроны начнут двигаться в противоположном направлении. Это напряжение называется </a:t>
            </a:r>
            <a:r>
              <a:rPr lang="ru-RU" b="1" u="sng" dirty="0"/>
              <a:t>запирающим.</a:t>
            </a:r>
            <a:r>
              <a:rPr lang="ru-RU" dirty="0"/>
              <a:t>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lang="ru-RU" sz="2900" dirty="0"/>
              <a:t>Вольт-амперная </a:t>
            </a:r>
            <a:r>
              <a:rPr lang="ru-RU" sz="2900" dirty="0" smtClean="0"/>
              <a:t>характеристика. </a:t>
            </a:r>
            <a:r>
              <a:rPr lang="ru-RU" sz="2900" b="1" dirty="0">
                <a:effectLst/>
              </a:rPr>
              <a:t>Законы внешнего фотоэффекта</a:t>
            </a:r>
            <a:endParaRPr lang="ru-RU" sz="2900" dirty="0"/>
          </a:p>
        </p:txBody>
      </p:sp>
      <p:pic>
        <p:nvPicPr>
          <p:cNvPr id="4100" name="Picture 4" descr="I 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12776"/>
            <a:ext cx="3714322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259781" y="3140968"/>
            <a:ext cx="5184576" cy="2088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385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131840" y="1154076"/>
            <a:ext cx="5826972" cy="52676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200" dirty="0"/>
              <a:t>Его величина определяется работой электрического поля по торможению электрона</a:t>
            </a:r>
            <a:r>
              <a:rPr lang="ru-RU" sz="2200" dirty="0" smtClean="0"/>
              <a:t>:</a:t>
            </a:r>
          </a:p>
          <a:p>
            <a:endParaRPr lang="ru-RU" sz="2200" dirty="0"/>
          </a:p>
          <a:p>
            <a:endParaRPr lang="ru-RU" sz="2200" dirty="0" smtClean="0"/>
          </a:p>
          <a:p>
            <a:r>
              <a:rPr lang="ru-RU" sz="2200" dirty="0" smtClean="0"/>
              <a:t>Значение  </a:t>
            </a:r>
            <a:r>
              <a:rPr lang="en-US" sz="2200" i="1" dirty="0" smtClean="0"/>
              <a:t>U</a:t>
            </a:r>
            <a:r>
              <a:rPr lang="ru-RU" sz="2200" i="1" dirty="0" smtClean="0"/>
              <a:t>з </a:t>
            </a:r>
            <a:r>
              <a:rPr lang="ru-RU" sz="2200" dirty="0" smtClean="0"/>
              <a:t>не зависит от интенсивности света, но зависит от частоты.</a:t>
            </a:r>
          </a:p>
          <a:p>
            <a:endParaRPr lang="ru-RU" sz="2200" i="1" dirty="0" smtClean="0"/>
          </a:p>
          <a:p>
            <a:pPr algn="just"/>
            <a:r>
              <a:rPr lang="ru-RU" sz="2200" b="1" dirty="0" smtClean="0">
                <a:solidFill>
                  <a:srgbClr val="FF0000"/>
                </a:solidFill>
              </a:rPr>
              <a:t>2 </a:t>
            </a:r>
            <a:r>
              <a:rPr lang="ru-RU" sz="2200" b="1" dirty="0">
                <a:solidFill>
                  <a:srgbClr val="FF0000"/>
                </a:solidFill>
              </a:rPr>
              <a:t>закон внешнего фотоэффекта -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Максимальная кинетическая энергия фотоэлектронов зависит от частоты света и не зависит от его интенсивности.</a:t>
            </a:r>
          </a:p>
          <a:p>
            <a:endParaRPr lang="ru-RU" sz="2200" dirty="0"/>
          </a:p>
          <a:p>
            <a:endParaRPr lang="ru-RU" sz="2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1076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900" dirty="0" smtClean="0"/>
              <a:t>Вольт-амперная характеристика. </a:t>
            </a:r>
            <a:r>
              <a:rPr lang="ru-RU" sz="2900" b="1" dirty="0" smtClean="0">
                <a:effectLst/>
              </a:rPr>
              <a:t>Законы внешнего фотоэффекта</a:t>
            </a:r>
            <a:endParaRPr lang="ru-RU" sz="29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4" y="3356992"/>
            <a:ext cx="3109542" cy="200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820685"/>
              </p:ext>
            </p:extLst>
          </p:nvPr>
        </p:nvGraphicFramePr>
        <p:xfrm>
          <a:off x="4237038" y="2349500"/>
          <a:ext cx="142716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Формула" r:id="rId4" imgW="761760" imgH="419040" progId="Equation.3">
                  <p:embed/>
                </p:oleObj>
              </mc:Choice>
              <mc:Fallback>
                <p:oleObj name="Формула" r:id="rId4" imgW="7617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37038" y="2349500"/>
                        <a:ext cx="1427162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Ток насыщения"/>
          <p:cNvPicPr>
            <a:picLocks noChangeAspect="1" noChangeArrowheads="1"/>
          </p:cNvPicPr>
          <p:nvPr/>
        </p:nvPicPr>
        <p:blipFill>
          <a:blip r:embed="rId6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4"/>
            <a:ext cx="3142412" cy="2160241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311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419872" y="1447800"/>
            <a:ext cx="5513816" cy="480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/>
            <a:r>
              <a:rPr lang="ru-RU" sz="2200" dirty="0"/>
              <a:t>Движение электронов начинается только при достижении света определенной начальной частоты. Эта частота называется красной границей. Если частота излучения меньше красной границы, то фотоэффект не происходит, а значит, фототок равен нулю</a:t>
            </a:r>
            <a:r>
              <a:rPr lang="ru-RU" sz="2200" dirty="0" smtClean="0"/>
              <a:t>.</a:t>
            </a:r>
          </a:p>
          <a:p>
            <a:pPr algn="just"/>
            <a:r>
              <a:rPr lang="ru-RU" sz="2200" b="1" dirty="0" smtClean="0">
                <a:solidFill>
                  <a:srgbClr val="FF0000"/>
                </a:solidFill>
              </a:rPr>
              <a:t>3 </a:t>
            </a:r>
            <a:r>
              <a:rPr lang="ru-RU" sz="2200" b="1" dirty="0">
                <a:solidFill>
                  <a:srgbClr val="FF0000"/>
                </a:solidFill>
              </a:rPr>
              <a:t>закон внешнего фотоэффекта -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</a:rPr>
              <a:t>Для каждого вещества существует  </a:t>
            </a:r>
            <a:r>
              <a:rPr lang="ru-RU" sz="2200" b="1" i="1" dirty="0">
                <a:solidFill>
                  <a:srgbClr val="FF0000"/>
                </a:solidFill>
              </a:rPr>
              <a:t>красная граница фотоэффекта</a:t>
            </a:r>
            <a:r>
              <a:rPr lang="ru-RU" sz="2200" b="1" dirty="0">
                <a:solidFill>
                  <a:srgbClr val="FF0000"/>
                </a:solidFill>
              </a:rPr>
              <a:t>, т. е. наименьшая частота </a:t>
            </a:r>
            <a:r>
              <a:rPr lang="ru-RU" sz="2200" b="1" i="1" dirty="0" err="1">
                <a:solidFill>
                  <a:srgbClr val="FF0000"/>
                </a:solidFill>
              </a:rPr>
              <a:t>ν</a:t>
            </a:r>
            <a:r>
              <a:rPr lang="ru-RU" sz="2200" b="1" i="1" baseline="-25000" dirty="0" err="1">
                <a:solidFill>
                  <a:srgbClr val="FF0000"/>
                </a:solidFill>
              </a:rPr>
              <a:t>min</a:t>
            </a:r>
            <a:r>
              <a:rPr lang="ru-RU" sz="2200" b="1" dirty="0">
                <a:solidFill>
                  <a:srgbClr val="FF0000"/>
                </a:solidFill>
              </a:rPr>
              <a:t>, при которой еще возможен внешний фотоэффект.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dirty="0"/>
              <a:t>Вольт-амперная </a:t>
            </a:r>
            <a:r>
              <a:rPr lang="ru-RU" sz="2900" dirty="0" smtClean="0"/>
              <a:t>характеристика. </a:t>
            </a:r>
            <a:r>
              <a:rPr lang="ru-RU" sz="2900" b="1" dirty="0">
                <a:effectLst/>
              </a:rPr>
              <a:t>Законы внешнего фотоэффекта</a:t>
            </a:r>
            <a:endParaRPr lang="ru-RU" sz="2900" dirty="0"/>
          </a:p>
        </p:txBody>
      </p:sp>
      <p:pic>
        <p:nvPicPr>
          <p:cNvPr id="8196" name="Picture 4" descr="1495966602 snimok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11" y="1412776"/>
            <a:ext cx="322330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922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1277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accent1"/>
                </a:solidFill>
                <a:latin typeface="Arial" charset="0"/>
                <a:cs typeface="Arial" charset="0"/>
              </a:rPr>
              <a:t>Равновесное излучение:</a:t>
            </a:r>
          </a:p>
        </p:txBody>
      </p:sp>
      <p:sp>
        <p:nvSpPr>
          <p:cNvPr id="109570" name="Объект 2"/>
          <p:cNvSpPr>
            <a:spLocks noGrp="1"/>
          </p:cNvSpPr>
          <p:nvPr>
            <p:ph sz="quarter" idx="13"/>
          </p:nvPr>
        </p:nvSpPr>
        <p:spPr>
          <a:xfrm>
            <a:off x="323850" y="981075"/>
            <a:ext cx="8640763" cy="54006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ru-RU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Равновесным </a:t>
            </a:r>
            <a:r>
              <a:rPr lang="ru-RU" dirty="0" smtClean="0">
                <a:latin typeface="Arial" charset="0"/>
                <a:cs typeface="Arial" charset="0"/>
              </a:rPr>
              <a:t>состоянием системы тело-излучение является состояние, при котором распределение энергии между телом и излучением остается неизменным для каждой длины волны.</a:t>
            </a:r>
          </a:p>
        </p:txBody>
      </p:sp>
      <p:pic>
        <p:nvPicPr>
          <p:cNvPr id="10957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911" y="3573017"/>
            <a:ext cx="1920840" cy="209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288616" y="1556792"/>
            <a:ext cx="6521928" cy="237626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82296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1905 г. теоретическое объяснение наблюдаемых закономерностей фотоэффекта было дано Эйнштейном на основе гипотезы М. Планка о том, что свет излучается и поглощается определенными </a:t>
            </a:r>
            <a:r>
              <a:rPr lang="ru-RU" dirty="0" smtClean="0"/>
              <a:t>порциями. </a:t>
            </a:r>
          </a:p>
          <a:p>
            <a:pPr marL="82296" indent="0" algn="just">
              <a:buNone/>
            </a:pPr>
            <a:r>
              <a:rPr lang="ru-RU" dirty="0" smtClean="0"/>
              <a:t>Эйнштейн </a:t>
            </a:r>
            <a:r>
              <a:rPr lang="ru-RU" dirty="0"/>
              <a:t>сделал следующий шаг в развитии квантовых представлений. Он пришел к выводу, что свет имеет прерывистую (дискретную) структуру. </a:t>
            </a:r>
            <a:r>
              <a:rPr lang="ru-RU" dirty="0" smtClean="0"/>
              <a:t> Он не только излучается, но и поглощается и распространяется в виде квантов.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/>
              <a:t>Теория Эйнштейна для внешнего фотоэффекта</a:t>
            </a:r>
            <a:endParaRPr lang="ru-RU" sz="2900" dirty="0"/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" y="1052736"/>
            <a:ext cx="2268538" cy="2216150"/>
          </a:xfrm>
          <a:prstGeom prst="rect">
            <a:avLst/>
          </a:prstGeom>
          <a:noFill/>
          <a:ln w="6350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83568" y="3933056"/>
            <a:ext cx="7920880" cy="237626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None/>
            </a:pPr>
            <a:r>
              <a:rPr lang="ru-RU" dirty="0"/>
              <a:t>При взаимодействии с веществом фотон </a:t>
            </a:r>
            <a:r>
              <a:rPr lang="ru-RU" b="1" u="sng" dirty="0"/>
              <a:t>целиком передает всю свою энергию </a:t>
            </a:r>
            <a:r>
              <a:rPr lang="ru-RU" b="1" u="sng" dirty="0" err="1"/>
              <a:t>hν</a:t>
            </a:r>
            <a:r>
              <a:rPr lang="ru-RU" b="1" u="sng" dirty="0"/>
              <a:t> одному </a:t>
            </a:r>
            <a:r>
              <a:rPr lang="ru-RU" b="1" u="sng" dirty="0" smtClean="0"/>
              <a:t>электрону. </a:t>
            </a:r>
            <a:r>
              <a:rPr lang="ru-RU" dirty="0" smtClean="0"/>
              <a:t>Часть </a:t>
            </a:r>
            <a:r>
              <a:rPr lang="ru-RU" dirty="0"/>
              <a:t>этой энергии электрон </a:t>
            </a:r>
            <a:r>
              <a:rPr lang="ru-RU" dirty="0" smtClean="0"/>
              <a:t>затрачивается </a:t>
            </a:r>
            <a:r>
              <a:rPr lang="ru-RU" dirty="0"/>
              <a:t>на преодоление потенциального барьера на границе металл -вакуум. Для этого электрон должен совершить работу выхода </a:t>
            </a:r>
            <a:r>
              <a:rPr lang="ru-RU" dirty="0" smtClean="0"/>
              <a:t>A. </a:t>
            </a:r>
          </a:p>
          <a:p>
            <a:pPr marL="82296" indent="0" algn="just">
              <a:buNone/>
            </a:pPr>
            <a:r>
              <a:rPr lang="ru-RU" b="1" i="1" dirty="0" smtClean="0"/>
              <a:t>Работа выхода </a:t>
            </a:r>
            <a:r>
              <a:rPr lang="ru-RU" dirty="0" smtClean="0"/>
              <a:t>– это энергия, необходимая электроны чтобы покинуть поверхность металла.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08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699792" y="2225151"/>
            <a:ext cx="3744416" cy="131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576" y="1447800"/>
            <a:ext cx="8178112" cy="4800600"/>
          </a:xfrm>
          <a:prstGeom prst="rect">
            <a:avLst/>
          </a:prstGeom>
        </p:spPr>
        <p:txBody>
          <a:bodyPr/>
          <a:lstStyle/>
          <a:p>
            <a:r>
              <a:rPr lang="ru-RU" sz="2200" i="1" dirty="0"/>
              <a:t>Энергия кванта света расходуется на работу выхода и на сообщение электрону кинетической </a:t>
            </a:r>
            <a:r>
              <a:rPr lang="ru-RU" sz="2200" i="1" dirty="0" smtClean="0"/>
              <a:t>энергии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/>
              <a:t>Теория Эйнштейна для внешнего фотоэффекта</a:t>
            </a:r>
            <a:endParaRPr lang="ru-RU" sz="29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014420" y="2225151"/>
            <a:ext cx="3213100" cy="1317625"/>
            <a:chOff x="2919170" y="3063501"/>
            <a:chExt cx="3213100" cy="1317625"/>
          </a:xfrm>
        </p:grpSpPr>
        <p:sp>
          <p:nvSpPr>
            <p:cNvPr id="5" name="Line 11"/>
            <p:cNvSpPr>
              <a:spLocks noChangeShapeType="1"/>
            </p:cNvSpPr>
            <p:nvPr/>
          </p:nvSpPr>
          <p:spPr bwMode="auto">
            <a:xfrm>
              <a:off x="5078170" y="3782639"/>
              <a:ext cx="105410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2919170" y="3063501"/>
              <a:ext cx="3187700" cy="1317625"/>
              <a:chOff x="2919170" y="3063501"/>
              <a:chExt cx="3187700" cy="1317625"/>
            </a:xfrm>
          </p:grpSpPr>
          <p:sp>
            <p:nvSpPr>
              <p:cNvPr id="6" name="Rectangle 12"/>
              <p:cNvSpPr>
                <a:spLocks noChangeArrowheads="1"/>
              </p:cNvSpPr>
              <p:nvPr/>
            </p:nvSpPr>
            <p:spPr bwMode="auto">
              <a:xfrm>
                <a:off x="5438533" y="3711201"/>
                <a:ext cx="279400" cy="669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4400" dirty="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ru-RU" sz="4400" dirty="0"/>
              </a:p>
            </p:txBody>
          </p:sp>
          <p:sp>
            <p:nvSpPr>
              <p:cNvPr id="7" name="Rectangle 13"/>
              <p:cNvSpPr>
                <a:spLocks noChangeArrowheads="1"/>
              </p:cNvSpPr>
              <p:nvPr/>
            </p:nvSpPr>
            <p:spPr bwMode="auto">
              <a:xfrm>
                <a:off x="5870333" y="3063501"/>
                <a:ext cx="236537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ru-RU" sz="2800" b="1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ru-RU" sz="2800" b="1"/>
              </a:p>
            </p:txBody>
          </p:sp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5222633" y="3134939"/>
                <a:ext cx="660400" cy="669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4400" i="1" dirty="0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  <a:r>
                  <a:rPr lang="el-GR" sz="44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υ</a:t>
                </a:r>
                <a:endParaRPr lang="el-GR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4143133" y="3422276"/>
                <a:ext cx="315912" cy="669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ru-RU" sz="4400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ru-RU" sz="4400" dirty="0"/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2919170" y="3422276"/>
                <a:ext cx="279400" cy="669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4400" i="1" dirty="0">
                    <a:solidFill>
                      <a:srgbClr val="000000"/>
                    </a:solidFill>
                    <a:latin typeface="Times New Roman" pitchFamily="18" charset="0"/>
                  </a:rPr>
                  <a:t>h</a:t>
                </a:r>
                <a:endParaRPr lang="ru-RU" sz="4400" dirty="0"/>
              </a:p>
            </p:txBody>
          </p:sp>
          <p:sp>
            <p:nvSpPr>
              <p:cNvPr id="11" name="Rectangle 17"/>
              <p:cNvSpPr>
                <a:spLocks noChangeArrowheads="1"/>
              </p:cNvSpPr>
              <p:nvPr/>
            </p:nvSpPr>
            <p:spPr bwMode="auto">
              <a:xfrm>
                <a:off x="4646370" y="3350839"/>
                <a:ext cx="306388" cy="669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4400" dirty="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endParaRPr lang="ru-RU" sz="4400" dirty="0"/>
              </a:p>
            </p:txBody>
          </p:sp>
          <p:sp>
            <p:nvSpPr>
              <p:cNvPr id="12" name="Rectangle 18"/>
              <p:cNvSpPr>
                <a:spLocks noChangeArrowheads="1"/>
              </p:cNvSpPr>
              <p:nvPr/>
            </p:nvSpPr>
            <p:spPr bwMode="auto">
              <a:xfrm>
                <a:off x="3709745" y="3422276"/>
                <a:ext cx="304800" cy="669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44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ru-RU" sz="4400"/>
              </a:p>
            </p:txBody>
          </p:sp>
          <p:sp>
            <p:nvSpPr>
              <p:cNvPr id="13" name="Rectangle 19"/>
              <p:cNvSpPr>
                <a:spLocks noChangeArrowheads="1"/>
              </p:cNvSpPr>
              <p:nvPr/>
            </p:nvSpPr>
            <p:spPr bwMode="auto">
              <a:xfrm>
                <a:off x="3135070" y="3422276"/>
                <a:ext cx="647700" cy="669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ru-RU" sz="4400" i="1" dirty="0">
                    <a:solidFill>
                      <a:srgbClr val="000000"/>
                    </a:solidFill>
                    <a:latin typeface="Symbol" pitchFamily="18" charset="2"/>
                  </a:rPr>
                  <a:t>n</a:t>
                </a:r>
                <a:endParaRPr lang="ru-RU" sz="4400" dirty="0"/>
              </a:p>
            </p:txBody>
          </p:sp>
        </p:grpSp>
      </p:grpSp>
      <p:sp>
        <p:nvSpPr>
          <p:cNvPr id="17" name="Прямоугольник 16"/>
          <p:cNvSpPr/>
          <p:nvPr/>
        </p:nvSpPr>
        <p:spPr>
          <a:xfrm>
            <a:off x="1051564" y="393305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Это уравнение объясняет:</a:t>
            </a:r>
          </a:p>
          <a:p>
            <a:pPr algn="just"/>
            <a:r>
              <a:rPr lang="ru-RU" dirty="0"/>
              <a:t>Интенсивность света пропорциональна числу квантов энергии в световом пучке, определяет число вырванных </a:t>
            </a:r>
            <a:r>
              <a:rPr lang="ru-RU" dirty="0" smtClean="0"/>
              <a:t>электронов </a:t>
            </a:r>
            <a:r>
              <a:rPr lang="ru-RU" b="1" u="sng" dirty="0" smtClean="0"/>
              <a:t>(1-й закон фотоэффекта). </a:t>
            </a:r>
            <a:r>
              <a:rPr lang="ru-RU" dirty="0" smtClean="0"/>
              <a:t>;</a:t>
            </a:r>
            <a:endParaRPr lang="ru-RU" dirty="0"/>
          </a:p>
          <a:p>
            <a:pPr algn="just"/>
            <a:r>
              <a:rPr lang="ru-RU" dirty="0"/>
              <a:t>Скорость электронов определяется только частотой света и работой выхода, т.е. зависит от типа металла и состояния поверхности, а от интенсивности света не </a:t>
            </a:r>
            <a:r>
              <a:rPr lang="ru-RU" dirty="0" smtClean="0"/>
              <a:t>зависит </a:t>
            </a:r>
            <a:r>
              <a:rPr lang="ru-RU" b="1" u="sng" dirty="0" smtClean="0"/>
              <a:t>(2-й закон фотоэффекта). 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Для того, чтобы электрон покинул металл, энергия кванта должна быть не меньше работы выхода А </a:t>
            </a:r>
            <a:r>
              <a:rPr lang="ru-RU" b="1" u="sng" dirty="0" smtClean="0"/>
              <a:t>(3-й закон фотоэффекта).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4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900" dirty="0" smtClean="0"/>
              <a:t>Теория Эйнштейна для внешнего фотоэффекта</a:t>
            </a:r>
            <a:endParaRPr lang="ru-RU" sz="2900" dirty="0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23850" y="2512375"/>
            <a:ext cx="8497888" cy="647700"/>
          </a:xfrm>
          <a:prstGeom prst="rect">
            <a:avLst/>
          </a:prstGeom>
          <a:noFill/>
          <a:ln w="952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chemeClr val="folHlink"/>
                </a:solidFill>
                <a:cs typeface="Arial" charset="0"/>
              </a:rPr>
              <a:t> </a:t>
            </a:r>
            <a:r>
              <a:rPr lang="ru-RU" sz="22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Минимальная частота света </a:t>
            </a:r>
            <a:r>
              <a:rPr lang="ru-RU" sz="22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(максимальная длина волны) соответствует  </a:t>
            </a:r>
            <a:r>
              <a:rPr lang="en-US" sz="22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</a:t>
            </a:r>
            <a:r>
              <a:rPr lang="ru-RU" sz="22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= 0</a:t>
            </a:r>
            <a:r>
              <a:rPr lang="ru-RU" sz="2200" dirty="0">
                <a:solidFill>
                  <a:schemeClr val="folHlink"/>
                </a:solidFill>
                <a:cs typeface="Arial" charset="0"/>
              </a:rPr>
              <a:t> </a:t>
            </a:r>
            <a:endParaRPr lang="en-US" sz="2200" dirty="0">
              <a:solidFill>
                <a:schemeClr val="folHlink"/>
              </a:solidFill>
              <a:cs typeface="Arial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361490"/>
              </p:ext>
            </p:extLst>
          </p:nvPr>
        </p:nvGraphicFramePr>
        <p:xfrm>
          <a:off x="1298272" y="3573016"/>
          <a:ext cx="2045509" cy="1133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Формула" r:id="rId3" imgW="711000" imgH="393480" progId="Equation.3">
                  <p:embed/>
                </p:oleObj>
              </mc:Choice>
              <mc:Fallback>
                <p:oleObj name="Формула" r:id="rId3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272" y="3573016"/>
                        <a:ext cx="2045509" cy="1133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178348"/>
              </p:ext>
            </p:extLst>
          </p:nvPr>
        </p:nvGraphicFramePr>
        <p:xfrm>
          <a:off x="5076056" y="1355324"/>
          <a:ext cx="1780271" cy="1080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Формула" r:id="rId5" imgW="711000" imgH="431640" progId="Equation.3">
                  <p:embed/>
                </p:oleObj>
              </mc:Choice>
              <mc:Fallback>
                <p:oleObj name="Формула" r:id="rId5" imgW="711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355324"/>
                        <a:ext cx="1780271" cy="1080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489707"/>
              </p:ext>
            </p:extLst>
          </p:nvPr>
        </p:nvGraphicFramePr>
        <p:xfrm>
          <a:off x="3995936" y="3573016"/>
          <a:ext cx="1812100" cy="108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Формула" r:id="rId7" imgW="723600" imgH="431640" progId="Equation.3">
                  <p:embed/>
                </p:oleObj>
              </mc:Choice>
              <mc:Fallback>
                <p:oleObj name="Формула" r:id="rId7" imgW="723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573016"/>
                        <a:ext cx="1812100" cy="1080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725653"/>
              </p:ext>
            </p:extLst>
          </p:nvPr>
        </p:nvGraphicFramePr>
        <p:xfrm>
          <a:off x="1457325" y="1504950"/>
          <a:ext cx="222726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Формула" r:id="rId9" imgW="774360" imgH="228600" progId="Equation.3">
                  <p:embed/>
                </p:oleObj>
              </mc:Choice>
              <mc:Fallback>
                <p:oleObj name="Формула" r:id="rId9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1504950"/>
                        <a:ext cx="2227263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63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760" y="188640"/>
            <a:ext cx="7498080" cy="706090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/>
              </a:rPr>
              <a:t>Применение фотоэффекта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907722"/>
            <a:ext cx="8466144" cy="147714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ru-RU" sz="2200" i="1" dirty="0"/>
              <a:t>Вакуумный фотоэлемент</a:t>
            </a:r>
            <a:r>
              <a:rPr lang="ru-RU" sz="2200" dirty="0"/>
              <a:t> применяется в фотометрии для измерения силы света, яркости, освещенности, в кино для воспроизведения звука, в фототелеграфах, в управлении производственными процессами</a:t>
            </a:r>
          </a:p>
        </p:txBody>
      </p:sp>
      <p:pic>
        <p:nvPicPr>
          <p:cNvPr id="10242" name="Picture 2" descr="p011f245W962R8z6 768x5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5875040" cy="440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777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116632"/>
            <a:ext cx="8367524" cy="219722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/>
            <a:r>
              <a:rPr lang="ru-RU" i="1" dirty="0"/>
              <a:t>Полупроводниковые фотоэлементы</a:t>
            </a:r>
            <a:r>
              <a:rPr lang="ru-RU" dirty="0"/>
              <a:t> используются при автоматическом управлении электрическими цепями (например, в турникетах метро), в цепях переменного тока, в качестве </a:t>
            </a:r>
            <a:r>
              <a:rPr lang="ru-RU" dirty="0" err="1"/>
              <a:t>невозобновляемых</a:t>
            </a:r>
            <a:r>
              <a:rPr lang="ru-RU" dirty="0"/>
              <a:t> источников тока в часах, микрокалькуляторах,  используются в солнечных батареях на искусственных спутниках Земли, межпланетных и орбитальных автоматических станциях.</a:t>
            </a:r>
          </a:p>
        </p:txBody>
      </p:sp>
      <p:pic>
        <p:nvPicPr>
          <p:cNvPr id="13314" name="Picture 2" descr="image12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476250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018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5" y="116632"/>
            <a:ext cx="8539683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С явлением фотоэффекта связаны </a:t>
            </a:r>
            <a:r>
              <a:rPr lang="ru-RU" i="1" dirty="0"/>
              <a:t>фотохимические процессы</a:t>
            </a:r>
            <a:r>
              <a:rPr lang="ru-RU" dirty="0"/>
              <a:t>, протекающие под действием света в фотографических материалах и в живых организмах.</a:t>
            </a:r>
          </a:p>
        </p:txBody>
      </p:sp>
      <p:pic>
        <p:nvPicPr>
          <p:cNvPr id="14338" name="Picture 2" descr="Fotosint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3233"/>
            <a:ext cx="7099523" cy="504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005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Фотоны. Давление </a:t>
            </a:r>
            <a:r>
              <a:rPr lang="ru-RU" b="1" dirty="0" smtClean="0">
                <a:effectLst/>
              </a:rPr>
              <a:t>света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576" y="1412776"/>
            <a:ext cx="8250120" cy="525658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В результате исследования явлений, связанных с взаимодействием света и вещества (тепловое излучение и фотоэффект), физики пришли к выводу, что </a:t>
            </a:r>
            <a:r>
              <a:rPr lang="ru-RU" b="1" i="1" u="sng" dirty="0"/>
              <a:t>свет состоит из отдельных порций энергии — фотонов.</a:t>
            </a:r>
            <a:r>
              <a:rPr lang="ru-RU" dirty="0"/>
              <a:t> Излучение света, его распространение и поглощение происходит строго этими порциями.</a:t>
            </a:r>
          </a:p>
          <a:p>
            <a:pPr algn="just"/>
            <a:r>
              <a:rPr lang="ru-RU" dirty="0"/>
              <a:t>Фотоны обладают </a:t>
            </a:r>
            <a:r>
              <a:rPr lang="ru-RU" i="1" u="sng" dirty="0"/>
              <a:t>энергией</a:t>
            </a:r>
            <a:r>
              <a:rPr lang="ru-RU" u="sng" dirty="0"/>
              <a:t> и </a:t>
            </a:r>
            <a:r>
              <a:rPr lang="ru-RU" i="1" u="sng" dirty="0"/>
              <a:t>импульсом</a:t>
            </a:r>
            <a:r>
              <a:rPr lang="ru-RU" dirty="0"/>
              <a:t> и могут обмениваться ими с частицами вещества (скажем, с электронами или атомами). При этом мы говорим о столкновении фотона и частицы. При упругом столкновении фотон меняет направление движения — свет рассеивается. При неупругом столкновении фотон поглощается отдельной частицей или совокупностью частиц вещества — так происходит поглощение света. Словом, фотон ведёт себя как частица и поэтому — наряду с электроном, протоном, ней- троном и некоторыми другими частицами — причислен к разряду элементарных частиц.</a:t>
            </a:r>
          </a:p>
          <a:p>
            <a:pPr algn="just"/>
            <a:r>
              <a:rPr lang="ru-RU" b="1" i="1" dirty="0"/>
              <a:t>Фотон</a:t>
            </a:r>
            <a:r>
              <a:rPr lang="ru-RU" dirty="0"/>
              <a:t> — </a:t>
            </a:r>
            <a:r>
              <a:rPr lang="ru-RU" dirty="0" smtClean="0">
                <a:solidFill>
                  <a:srgbClr val="FF0000"/>
                </a:solidFill>
              </a:rPr>
              <a:t>элементарная частица</a:t>
            </a:r>
            <a:r>
              <a:rPr lang="ru-RU" dirty="0" smtClean="0"/>
              <a:t>, </a:t>
            </a:r>
            <a:r>
              <a:rPr lang="ru-RU" dirty="0"/>
              <a:t>квант электромагнитного излучения (в узком смысле — света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126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11560" y="260648"/>
                <a:ext cx="8250120" cy="566469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ru-RU" sz="2400" b="1" i="1" dirty="0" smtClean="0"/>
                  <a:t>Свойства фотона:</a:t>
                </a:r>
                <a:endParaRPr lang="ru-RU" sz="2400" dirty="0"/>
              </a:p>
              <a:p>
                <a:pPr algn="just"/>
                <a:r>
                  <a:rPr lang="ru-RU" sz="2400" dirty="0"/>
                  <a:t>Это </a:t>
                </a:r>
                <a:r>
                  <a:rPr lang="ru-RU" sz="2400" dirty="0" smtClean="0"/>
                  <a:t>частица</a:t>
                </a:r>
                <a:r>
                  <a:rPr lang="ru-RU" sz="2400" dirty="0"/>
                  <a:t>, </a:t>
                </a:r>
                <a:r>
                  <a:rPr lang="ru-RU" sz="2400" dirty="0" smtClean="0"/>
                  <a:t>масса покоя которой равна нулю. </a:t>
                </a:r>
              </a:p>
              <a:p>
                <a:pPr algn="just"/>
                <a:r>
                  <a:rPr lang="ru-RU" sz="2400" dirty="0" smtClean="0"/>
                  <a:t>Эта частица способная движется со </a:t>
                </a:r>
                <a:r>
                  <a:rPr lang="ru-RU" sz="2400" dirty="0"/>
                  <a:t>скоростью света.</a:t>
                </a:r>
              </a:p>
              <a:p>
                <a:r>
                  <a:rPr lang="ru-RU" sz="2400" dirty="0"/>
                  <a:t>Заряд фотона также равен нулю.</a:t>
                </a:r>
              </a:p>
              <a:p>
                <a:pPr algn="just"/>
                <a:r>
                  <a:rPr lang="ru-RU" sz="2400" dirty="0" smtClean="0"/>
                  <a:t>Фотону </a:t>
                </a:r>
                <a:r>
                  <a:rPr lang="ru-RU" sz="2400" dirty="0"/>
                  <a:t>как элементарной частице свойственен </a:t>
                </a:r>
                <a:r>
                  <a:rPr lang="ru-RU" sz="2400" i="1" dirty="0"/>
                  <a:t>корпускулярно-волновой дуализм</a:t>
                </a:r>
                <a:r>
                  <a:rPr lang="ru-RU" sz="2400" dirty="0"/>
                  <a:t>, он проявляет одновременно свойства частицы и волны. </a:t>
                </a:r>
                <a:endParaRPr lang="ru-RU" sz="2400" dirty="0" smtClean="0"/>
              </a:p>
              <a:p>
                <a:pPr algn="just"/>
                <a:r>
                  <a:rPr lang="ru-RU" b="1" dirty="0"/>
                  <a:t>Энергия </a:t>
                </a:r>
                <a:r>
                  <a:rPr lang="ru-RU" b="1" dirty="0" smtClean="0"/>
                  <a:t>фотона</a:t>
                </a:r>
                <a:r>
                  <a:rPr lang="ru-RU" dirty="0" smtClean="0"/>
                  <a:t>: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или 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h𝑐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algn="just"/>
                <a:r>
                  <a:rPr lang="ru-RU" b="1" dirty="0" smtClean="0"/>
                  <a:t>Импульс </a:t>
                </a:r>
                <a:r>
                  <a:rPr lang="ru-RU" b="1" dirty="0"/>
                  <a:t>фотона</a:t>
                </a:r>
                <a:r>
                  <a:rPr lang="ru-RU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  <a:ea typeface="Cambria Math"/>
                      </a:rPr>
                      <m:t>p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𝜈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a:rPr lang="ru-RU" i="1"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algn="just"/>
                <a:r>
                  <a:rPr lang="ru-RU" b="1" dirty="0" smtClean="0"/>
                  <a:t>Масса </a:t>
                </a:r>
                <a:r>
                  <a:rPr lang="ru-RU" b="1" dirty="0"/>
                  <a:t>фотона</a:t>
                </a:r>
                <a:r>
                  <a:rPr lang="ru-RU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  <m:r>
                      <a:rPr lang="ru-RU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u-RU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𝜀</m:t>
                        </m:r>
                      </m:num>
                      <m:den>
                        <m:sSup>
                          <m:sSupPr>
                            <m:ctrlPr>
                              <a:rPr lang="ru-RU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h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𝜈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60648"/>
                <a:ext cx="8250120" cy="5664696"/>
              </a:xfrm>
              <a:blipFill rotWithShape="1">
                <a:blip r:embed="rId3"/>
                <a:stretch>
                  <a:fillRect t="-861" r="-1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06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116632"/>
            <a:ext cx="6512511" cy="1143000"/>
          </a:xfrm>
        </p:spPr>
        <p:txBody>
          <a:bodyPr/>
          <a:lstStyle/>
          <a:p>
            <a:pPr algn="ctr"/>
            <a:r>
              <a:rPr lang="ru-RU" sz="3200" dirty="0" smtClean="0"/>
              <a:t>Характеристики теплового излучения</a:t>
            </a:r>
            <a:endParaRPr lang="ru-RU" sz="3200" dirty="0"/>
          </a:p>
        </p:txBody>
      </p:sp>
      <p:sp>
        <p:nvSpPr>
          <p:cNvPr id="8" name="Text Box 2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387022" y="1268760"/>
            <a:ext cx="849694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ru-RU" dirty="0" smtClean="0">
                <a:cs typeface="Times New Roman" pitchFamily="18" charset="0"/>
              </a:rPr>
              <a:t>Энергия</a:t>
            </a:r>
            <a:r>
              <a:rPr lang="ru-RU" dirty="0">
                <a:cs typeface="Times New Roman" pitchFamily="18" charset="0"/>
              </a:rPr>
              <a:t>, излучаемая с единицы </a:t>
            </a:r>
            <a:r>
              <a:rPr lang="ru-RU" dirty="0" smtClean="0">
                <a:cs typeface="Times New Roman" pitchFamily="18" charset="0"/>
              </a:rPr>
              <a:t>поверхности тела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за единицу времени – </a:t>
            </a:r>
            <a:r>
              <a:rPr lang="en-US" i="1" dirty="0">
                <a:cs typeface="Times New Roman" pitchFamily="18" charset="0"/>
              </a:rPr>
              <a:t>R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b="1" dirty="0" smtClean="0">
                <a:cs typeface="Times New Roman" pitchFamily="18" charset="0"/>
              </a:rPr>
              <a:t>энергетическая </a:t>
            </a:r>
            <a:r>
              <a:rPr lang="ru-RU" b="1" dirty="0">
                <a:cs typeface="Times New Roman" pitchFamily="18" charset="0"/>
              </a:rPr>
              <a:t>светимость</a:t>
            </a:r>
            <a:r>
              <a:rPr lang="ru-RU" dirty="0" smtClean="0">
                <a:cs typeface="Times New Roman" pitchFamily="18" charset="0"/>
              </a:rPr>
              <a:t>(плотность </a:t>
            </a:r>
            <a:r>
              <a:rPr lang="ru-RU" dirty="0">
                <a:cs typeface="Times New Roman" pitchFamily="18" charset="0"/>
              </a:rPr>
              <a:t>потока </a:t>
            </a:r>
            <a:r>
              <a:rPr lang="ru-RU" dirty="0" smtClean="0">
                <a:cs typeface="Times New Roman" pitchFamily="18" charset="0"/>
              </a:rPr>
              <a:t>излучения) 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12700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93152"/>
            <a:ext cx="1941513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34427"/>
            <a:ext cx="185518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13074" y="3212976"/>
            <a:ext cx="8064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cs typeface="Times New Roman" pitchFamily="18" charset="0"/>
              </a:rPr>
              <a:t>Спектральная плотность энергетической светимости </a:t>
            </a:r>
            <a:r>
              <a:rPr lang="ru-RU" sz="2200" dirty="0" smtClean="0">
                <a:cs typeface="Times New Roman" pitchFamily="18" charset="0"/>
              </a:rPr>
              <a:t>- энергия</a:t>
            </a:r>
            <a:r>
              <a:rPr lang="ru-RU" sz="2200" dirty="0">
                <a:cs typeface="Times New Roman" pitchFamily="18" charset="0"/>
              </a:rPr>
              <a:t>, излучаемая единицей </a:t>
            </a:r>
            <a:r>
              <a:rPr lang="ru-RU" sz="2200" dirty="0" smtClean="0">
                <a:cs typeface="Times New Roman" pitchFamily="18" charset="0"/>
              </a:rPr>
              <a:t>поверхности тела </a:t>
            </a:r>
            <a:r>
              <a:rPr lang="ru-RU" sz="2200" dirty="0">
                <a:cs typeface="Times New Roman" pitchFamily="18" charset="0"/>
              </a:rPr>
              <a:t>за единицу времени в единичном </a:t>
            </a:r>
            <a:r>
              <a:rPr lang="ru-RU" sz="2200" dirty="0" smtClean="0">
                <a:cs typeface="Times New Roman" pitchFamily="18" charset="0"/>
              </a:rPr>
              <a:t> интервале </a:t>
            </a:r>
            <a:r>
              <a:rPr lang="ru-RU" sz="2200" dirty="0">
                <a:cs typeface="Times New Roman" pitchFamily="18" charset="0"/>
              </a:rPr>
              <a:t>длин волн </a:t>
            </a:r>
            <a:r>
              <a:rPr lang="ru-RU" sz="2200" dirty="0" smtClean="0">
                <a:cs typeface="Times New Roman" pitchFamily="18" charset="0"/>
              </a:rPr>
              <a:t>от </a:t>
            </a:r>
            <a:r>
              <a:rPr lang="ru-RU" sz="2200" dirty="0" smtClean="0">
                <a:cs typeface="Times New Roman" pitchFamily="18" charset="0"/>
                <a:sym typeface="Symbol"/>
              </a:rPr>
              <a:t> до +</a:t>
            </a:r>
            <a:r>
              <a:rPr lang="en-US" sz="2200" dirty="0" smtClean="0">
                <a:cs typeface="Times New Roman" pitchFamily="18" charset="0"/>
                <a:sym typeface="Symbol"/>
              </a:rPr>
              <a:t>d</a:t>
            </a:r>
            <a:r>
              <a:rPr lang="ru-RU" sz="2200" dirty="0" smtClean="0">
                <a:cs typeface="Times New Roman" pitchFamily="18" charset="0"/>
                <a:sym typeface="Symbol"/>
              </a:rPr>
              <a:t></a:t>
            </a:r>
            <a:endParaRPr lang="ru-RU" sz="2200" dirty="0">
              <a:cs typeface="Times New Roman" pitchFamily="18" charset="0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51" y="4581128"/>
            <a:ext cx="3615731" cy="88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538" y="4710796"/>
            <a:ext cx="2697163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661248"/>
            <a:ext cx="2448272" cy="100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97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79245" y="2470448"/>
            <a:ext cx="7920880" cy="882119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Спектральная поглощательная способность – отношение энергии, поглощенной телом к энергии, падающей на тело на единицу площади, </a:t>
            </a:r>
            <a:r>
              <a:rPr lang="ru-RU" dirty="0">
                <a:cs typeface="Times New Roman" pitchFamily="18" charset="0"/>
              </a:rPr>
              <a:t>за единицу времени в единичном  интервале длин волн от </a:t>
            </a:r>
            <a:r>
              <a:rPr lang="ru-RU" dirty="0">
                <a:cs typeface="Times New Roman" pitchFamily="18" charset="0"/>
                <a:sym typeface="Symbol"/>
              </a:rPr>
              <a:t> до +</a:t>
            </a:r>
            <a:r>
              <a:rPr lang="en-US" dirty="0">
                <a:cs typeface="Times New Roman" pitchFamily="18" charset="0"/>
                <a:sym typeface="Symbol"/>
              </a:rPr>
              <a:t>d</a:t>
            </a:r>
            <a:r>
              <a:rPr lang="ru-RU" dirty="0">
                <a:cs typeface="Times New Roman" pitchFamily="18" charset="0"/>
                <a:sym typeface="Symbol"/>
              </a:rPr>
              <a:t></a:t>
            </a:r>
            <a:endParaRPr lang="ru-RU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61804" y="260648"/>
            <a:ext cx="1219200" cy="1371600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990204" y="1619548"/>
            <a:ext cx="754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707388"/>
              </p:ext>
            </p:extLst>
          </p:nvPr>
        </p:nvGraphicFramePr>
        <p:xfrm>
          <a:off x="8229204" y="1695748"/>
          <a:ext cx="21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Equation" r:id="rId3" imgW="215640" imgH="304560" progId="Equation.DSMT4">
                  <p:embed/>
                </p:oleObj>
              </mc:Choice>
              <mc:Fallback>
                <p:oleObj name="Equation" r:id="rId3" imgW="215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204" y="1695748"/>
                        <a:ext cx="215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764388"/>
              </p:ext>
            </p:extLst>
          </p:nvPr>
        </p:nvGraphicFramePr>
        <p:xfrm>
          <a:off x="837804" y="1848148"/>
          <a:ext cx="203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Equation" r:id="rId5" imgW="203040" imgH="317160" progId="Equation.DSMT4">
                  <p:embed/>
                </p:oleObj>
              </mc:Choice>
              <mc:Fallback>
                <p:oleObj name="Equation" r:id="rId5" imgW="2030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804" y="1848148"/>
                        <a:ext cx="203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990204" y="131474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083765"/>
              </p:ext>
            </p:extLst>
          </p:nvPr>
        </p:nvGraphicFramePr>
        <p:xfrm>
          <a:off x="7695804" y="1771948"/>
          <a:ext cx="292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Equation" r:id="rId7" imgW="291960" imgH="228600" progId="Equation.DSMT4">
                  <p:embed/>
                </p:oleObj>
              </mc:Choice>
              <mc:Fallback>
                <p:oleObj name="Equation" r:id="rId7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5804" y="1771948"/>
                        <a:ext cx="2921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81004" y="260648"/>
            <a:ext cx="42672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99729" y="260648"/>
            <a:ext cx="1362075" cy="1352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047604" y="1632248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3352404" y="1632248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1904604" y="2102148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3352404" y="2102148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816391"/>
              </p:ext>
            </p:extLst>
          </p:nvPr>
        </p:nvGraphicFramePr>
        <p:xfrm>
          <a:off x="3796904" y="1708448"/>
          <a:ext cx="393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name="Equation" r:id="rId9" imgW="393480" imgH="317160" progId="Equation.DSMT4">
                  <p:embed/>
                </p:oleObj>
              </mc:Choice>
              <mc:Fallback>
                <p:oleObj name="Equation" r:id="rId9" imgW="3934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6904" y="1708448"/>
                        <a:ext cx="393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10" y="3960455"/>
            <a:ext cx="5980186" cy="28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77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675" y="188640"/>
            <a:ext cx="7521575" cy="549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Абсолютно черное тело</a:t>
            </a:r>
            <a:endParaRPr lang="ru-RU" dirty="0"/>
          </a:p>
        </p:txBody>
      </p:sp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323850" y="1052736"/>
            <a:ext cx="84963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это тело, поглощательная способность которого  для всех частот и температур равна</a:t>
            </a:r>
            <a:r>
              <a:rPr lang="ru-RU" dirty="0"/>
              <a:t>:</a:t>
            </a:r>
          </a:p>
          <a:p>
            <a:endParaRPr lang="ru-RU" dirty="0"/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179388" y="2293938"/>
            <a:ext cx="8785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Сажа, черный бархат </a:t>
            </a:r>
            <a:r>
              <a:rPr lang="ru-RU" sz="2000" dirty="0" smtClean="0"/>
              <a:t>имеют </a:t>
            </a:r>
            <a:r>
              <a:rPr lang="ru-RU" sz="2000" dirty="0"/>
              <a:t>поглощательную способность близкую к 1 лишь в ограниченном интервале частот.</a:t>
            </a:r>
          </a:p>
        </p:txBody>
      </p:sp>
      <p:pic>
        <p:nvPicPr>
          <p:cNvPr id="19461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3573016"/>
            <a:ext cx="1885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187" y="350100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191726"/>
              </p:ext>
            </p:extLst>
          </p:nvPr>
        </p:nvGraphicFramePr>
        <p:xfrm>
          <a:off x="4211187" y="1641476"/>
          <a:ext cx="133667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Формула" r:id="rId5" imgW="495000" imgH="241200" progId="Equation.3">
                  <p:embed/>
                </p:oleObj>
              </mc:Choice>
              <mc:Fallback>
                <p:oleObj name="Формула" r:id="rId5" imgW="495000" imgH="24120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187" y="1641476"/>
                        <a:ext cx="1336675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84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accent1"/>
                </a:solidFill>
                <a:latin typeface="Arial" charset="0"/>
                <a:cs typeface="Arial" charset="0"/>
              </a:rPr>
              <a:t>Абсолютно чёрное тело</a:t>
            </a:r>
          </a:p>
        </p:txBody>
      </p:sp>
      <p:sp>
        <p:nvSpPr>
          <p:cNvPr id="24577" name="Объект 2"/>
          <p:cNvSpPr>
            <a:spLocks noGrp="1"/>
          </p:cNvSpPr>
          <p:nvPr>
            <p:ph sz="quarter" idx="13"/>
          </p:nvPr>
        </p:nvSpPr>
        <p:spPr>
          <a:xfrm>
            <a:off x="251520" y="961231"/>
            <a:ext cx="8642350" cy="47831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dirty="0" smtClean="0">
                <a:solidFill>
                  <a:srgbClr val="C0504D"/>
                </a:solidFill>
                <a:latin typeface="Arial" charset="0"/>
                <a:cs typeface="Arial" charset="0"/>
              </a:rPr>
              <a:t>Модель абсолютно черного тела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– представляет собой почти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замкнутую полость с малым отверстием.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dirty="0" smtClean="0">
                <a:solidFill>
                  <a:srgbClr val="C0504D"/>
                </a:solidFill>
                <a:latin typeface="Arial" charset="0"/>
                <a:cs typeface="Arial" charset="0"/>
              </a:rPr>
              <a:t>Серое тело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– это тело, для которого</a:t>
            </a:r>
          </a:p>
          <a:p>
            <a:pPr marL="0" indent="0" eaLnBrk="1" hangingPunct="1">
              <a:buFont typeface="Arial" charset="0"/>
              <a:buNone/>
            </a:pPr>
            <a:endParaRPr lang="ru-RU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Абсолютно белое тело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– это тело, для которого </a:t>
            </a:r>
            <a:endParaRPr lang="ru-RU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400" dirty="0" smtClean="0">
              <a:latin typeface="Arial" charset="0"/>
              <a:cs typeface="Arial" charset="0"/>
            </a:endParaRPr>
          </a:p>
        </p:txBody>
      </p:sp>
      <p:pic>
        <p:nvPicPr>
          <p:cNvPr id="24578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0272" y="1484784"/>
            <a:ext cx="182086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997486"/>
              </p:ext>
            </p:extLst>
          </p:nvPr>
        </p:nvGraphicFramePr>
        <p:xfrm>
          <a:off x="1259632" y="2272505"/>
          <a:ext cx="34956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Формула" r:id="rId4" imgW="1295280" imgH="241200" progId="Equation.3">
                  <p:embed/>
                </p:oleObj>
              </mc:Choice>
              <mc:Fallback>
                <p:oleObj name="Формула" r:id="rId4" imgW="1295280" imgH="2412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272505"/>
                        <a:ext cx="349567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586725"/>
              </p:ext>
            </p:extLst>
          </p:nvPr>
        </p:nvGraphicFramePr>
        <p:xfrm>
          <a:off x="5623184" y="3212976"/>
          <a:ext cx="14049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Формула" r:id="rId6" imgW="520560" imgH="241200" progId="Equation.3">
                  <p:embed/>
                </p:oleObj>
              </mc:Choice>
              <mc:Fallback>
                <p:oleObj name="Формула" r:id="rId6" imgW="520560" imgH="2412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3184" y="3212976"/>
                        <a:ext cx="1404937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0" descr="Рис.1.2"/>
          <p:cNvPicPr>
            <a:picLocks noChangeAspect="1" noChangeArrowheads="1"/>
          </p:cNvPicPr>
          <p:nvPr/>
        </p:nvPicPr>
        <p:blipFill>
          <a:blip r:embed="rId8" r:link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4799012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8"/>
          <p:cNvSpPr>
            <a:spLocks noChangeArrowheads="1"/>
          </p:cNvSpPr>
          <p:nvPr/>
        </p:nvSpPr>
        <p:spPr bwMode="auto">
          <a:xfrm>
            <a:off x="5329770" y="5115360"/>
            <a:ext cx="33845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ko-KR" b="0" dirty="0">
                <a:solidFill>
                  <a:srgbClr val="CC3300"/>
                </a:solidFill>
                <a:latin typeface="Arial" charset="0"/>
              </a:rPr>
              <a:t>Спектральная поглощательная способность тела:</a:t>
            </a:r>
            <a:r>
              <a:rPr lang="ru-RU" altLang="ko-KR" b="0" dirty="0">
                <a:latin typeface="Arial" charset="0"/>
              </a:rPr>
              <a:t> 1 </a:t>
            </a:r>
            <a:r>
              <a:rPr lang="ru-RU" altLang="ko-KR" b="0" dirty="0">
                <a:latin typeface="Arial" charset="0"/>
                <a:sym typeface="Symbol" pitchFamily="18" charset="2"/>
              </a:rPr>
              <a:t></a:t>
            </a:r>
            <a:r>
              <a:rPr lang="ru-RU" altLang="ko-KR" b="0" dirty="0">
                <a:latin typeface="Arial" charset="0"/>
              </a:rPr>
              <a:t> абсолютно черное тело; 2 </a:t>
            </a:r>
            <a:r>
              <a:rPr lang="ru-RU" altLang="ko-KR" b="0" dirty="0">
                <a:latin typeface="Arial" charset="0"/>
                <a:sym typeface="Symbol" pitchFamily="18" charset="2"/>
              </a:rPr>
              <a:t></a:t>
            </a:r>
            <a:r>
              <a:rPr lang="ru-RU" altLang="ko-KR" b="0" dirty="0">
                <a:latin typeface="Arial" charset="0"/>
              </a:rPr>
              <a:t> серое тело; </a:t>
            </a:r>
            <a:r>
              <a:rPr lang="ru-RU" altLang="ko-KR" b="0" dirty="0" smtClean="0">
                <a:latin typeface="Arial" charset="0"/>
              </a:rPr>
              <a:t> </a:t>
            </a:r>
            <a:r>
              <a:rPr lang="ru-RU" altLang="ko-KR" b="0" dirty="0">
                <a:latin typeface="Arial" charset="0"/>
              </a:rPr>
              <a:t>3 </a:t>
            </a:r>
            <a:r>
              <a:rPr lang="ru-RU" altLang="ko-KR" b="0" dirty="0">
                <a:latin typeface="Arial" charset="0"/>
                <a:sym typeface="Symbol" pitchFamily="18" charset="2"/>
              </a:rPr>
              <a:t></a:t>
            </a:r>
            <a:r>
              <a:rPr lang="ru-RU" altLang="ko-KR" b="0" dirty="0">
                <a:latin typeface="Arial" charset="0"/>
              </a:rPr>
              <a:t> реальное тело</a:t>
            </a:r>
            <a:endParaRPr lang="ru-RU" b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704856" cy="165618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Для всех </a:t>
            </a:r>
            <a:r>
              <a:rPr lang="ru-RU" dirty="0" smtClean="0">
                <a:solidFill>
                  <a:schemeClr val="tx1"/>
                </a:solidFill>
              </a:rPr>
              <a:t>тел отношение </a:t>
            </a:r>
            <a:r>
              <a:rPr lang="ru-RU" dirty="0" err="1">
                <a:solidFill>
                  <a:schemeClr val="tx1"/>
                </a:solidFill>
              </a:rPr>
              <a:t>испускательной</a:t>
            </a:r>
            <a:r>
              <a:rPr lang="ru-RU" dirty="0">
                <a:solidFill>
                  <a:schemeClr val="tx1"/>
                </a:solidFill>
              </a:rPr>
              <a:t> способности тела к его поглощательной способности не зависит от природы тела, </a:t>
            </a:r>
            <a:r>
              <a:rPr lang="ru-RU" dirty="0"/>
              <a:t>оно является для всех тел одной и той же (универсальной) функцией частоты и температуры»</a:t>
            </a:r>
            <a:endParaRPr lang="ru-RU" dirty="0">
              <a:latin typeface="Franklin Gothic Book" pitchFamily="34" charset="0"/>
            </a:endParaRPr>
          </a:p>
          <a:p>
            <a:pPr algn="just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93196"/>
            <a:ext cx="8229600" cy="71913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smtClean="0">
                <a:solidFill>
                  <a:schemeClr val="accent1"/>
                </a:solidFill>
                <a:latin typeface="Arial" charset="0"/>
                <a:cs typeface="Arial" charset="0"/>
              </a:rPr>
              <a:t>Закон Кирхгофа</a:t>
            </a:r>
            <a:endParaRPr lang="ru-RU" sz="4000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60166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372716"/>
              </p:ext>
            </p:extLst>
          </p:nvPr>
        </p:nvGraphicFramePr>
        <p:xfrm>
          <a:off x="755576" y="4694902"/>
          <a:ext cx="12303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Формула" r:id="rId4" imgW="482400" imgH="215640" progId="Equation.3">
                  <p:embed/>
                </p:oleObj>
              </mc:Choice>
              <mc:Fallback>
                <p:oleObj name="Формула" r:id="rId4" imgW="482400" imgH="21564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694902"/>
                        <a:ext cx="12303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15412"/>
              </p:ext>
            </p:extLst>
          </p:nvPr>
        </p:nvGraphicFramePr>
        <p:xfrm>
          <a:off x="2595146" y="4694776"/>
          <a:ext cx="12636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Формула" r:id="rId6" imgW="495000" imgH="215640" progId="Equation.3">
                  <p:embed/>
                </p:oleObj>
              </mc:Choice>
              <mc:Fallback>
                <p:oleObj name="Формула" r:id="rId6" imgW="495000" imgH="21564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146" y="4694776"/>
                        <a:ext cx="12636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79712" y="4869160"/>
            <a:ext cx="552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Или                           - универсальная функция Кирхгофа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83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719137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Закон Кирхгофа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sz="quarter" idx="13"/>
          </p:nvPr>
        </p:nvSpPr>
        <p:spPr>
          <a:xfrm>
            <a:off x="501650" y="908720"/>
            <a:ext cx="8174806" cy="56165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dirty="0" smtClean="0">
                <a:latin typeface="Arial" charset="0"/>
                <a:cs typeface="Arial" charset="0"/>
              </a:rPr>
              <a:t>Из закона Кирхгофа </a:t>
            </a:r>
          </a:p>
          <a:p>
            <a:pPr marL="0" indent="0">
              <a:buNone/>
            </a:pPr>
            <a:r>
              <a:rPr lang="ru-RU" dirty="0">
                <a:latin typeface="Arial" charset="0"/>
                <a:cs typeface="Arial" charset="0"/>
              </a:rPr>
              <a:t>Так как для абсолютно черного тела                 то универсальная функция Кирхгофа есть </a:t>
            </a:r>
            <a:r>
              <a:rPr lang="ru-RU" b="1" i="1" dirty="0" err="1">
                <a:latin typeface="Arial" charset="0"/>
                <a:cs typeface="Arial" charset="0"/>
              </a:rPr>
              <a:t>испускательная</a:t>
            </a:r>
            <a:r>
              <a:rPr lang="ru-RU" b="1" i="1" dirty="0">
                <a:latin typeface="Arial" charset="0"/>
                <a:cs typeface="Arial" charset="0"/>
              </a:rPr>
              <a:t> способность абсолютно черного </a:t>
            </a:r>
            <a:r>
              <a:rPr lang="ru-RU" b="1" i="1" dirty="0" smtClean="0">
                <a:latin typeface="Arial" charset="0"/>
                <a:cs typeface="Arial" charset="0"/>
              </a:rPr>
              <a:t>тела: </a:t>
            </a:r>
            <a:endParaRPr lang="ru-RU" b="1" i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dirty="0" smtClean="0">
              <a:latin typeface="Arial" charset="0"/>
              <a:cs typeface="Arial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ru-RU" dirty="0" smtClean="0">
                <a:latin typeface="Arial" charset="0"/>
                <a:cs typeface="Arial" charset="0"/>
              </a:rPr>
              <a:t>Чем больше </a:t>
            </a:r>
            <a:r>
              <a:rPr lang="ru-RU" dirty="0" err="1" smtClean="0">
                <a:latin typeface="Arial" charset="0"/>
                <a:cs typeface="Arial" charset="0"/>
              </a:rPr>
              <a:t>испускательная</a:t>
            </a:r>
            <a:r>
              <a:rPr lang="ru-RU" dirty="0" smtClean="0">
                <a:latin typeface="Arial" charset="0"/>
                <a:cs typeface="Arial" charset="0"/>
              </a:rPr>
              <a:t> способность тела, тем больше и его поглощательная способность. Это означает, что тело сильнее поглощающее какие-либо лучи будет эти лучи сильнее и испускать.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dirty="0" smtClean="0">
                <a:latin typeface="Arial" charset="0"/>
                <a:cs typeface="Arial" charset="0"/>
              </a:rPr>
              <a:t>При этом у абсолютно черного тела максимальна не только поглощательная, но и </a:t>
            </a:r>
            <a:r>
              <a:rPr lang="ru-RU" dirty="0" err="1" smtClean="0">
                <a:latin typeface="Arial" charset="0"/>
                <a:cs typeface="Arial" charset="0"/>
              </a:rPr>
              <a:t>излучательная</a:t>
            </a:r>
            <a:r>
              <a:rPr lang="ru-RU" dirty="0" smtClean="0">
                <a:latin typeface="Arial" charset="0"/>
                <a:cs typeface="Arial" charset="0"/>
              </a:rPr>
              <a:t> способность.</a:t>
            </a:r>
          </a:p>
          <a:p>
            <a:pPr marL="0" indent="0" algn="just" eaLnBrk="1" hangingPunct="1">
              <a:buFont typeface="Arial" charset="0"/>
              <a:buNone/>
            </a:pPr>
            <a:endParaRPr lang="ru-RU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4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220381"/>
              </p:ext>
            </p:extLst>
          </p:nvPr>
        </p:nvGraphicFramePr>
        <p:xfrm>
          <a:off x="3419872" y="908720"/>
          <a:ext cx="23606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8" name="Формула" r:id="rId3" imgW="1130040" imgH="241200" progId="Equation.3">
                  <p:embed/>
                </p:oleObj>
              </mc:Choice>
              <mc:Fallback>
                <p:oleObj name="Формула" r:id="rId3" imgW="1130040" imgH="2412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908720"/>
                        <a:ext cx="236061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293926"/>
              </p:ext>
            </p:extLst>
          </p:nvPr>
        </p:nvGraphicFramePr>
        <p:xfrm>
          <a:off x="5436096" y="1340768"/>
          <a:ext cx="1080442" cy="527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9" name="Формула" r:id="rId5" imgW="495000" imgH="241200" progId="Equation.3">
                  <p:embed/>
                </p:oleObj>
              </mc:Choice>
              <mc:Fallback>
                <p:oleObj name="Формула" r:id="rId5" imgW="495000" imgH="2412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340768"/>
                        <a:ext cx="1080442" cy="527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237224"/>
              </p:ext>
            </p:extLst>
          </p:nvPr>
        </p:nvGraphicFramePr>
        <p:xfrm>
          <a:off x="3203848" y="2708920"/>
          <a:ext cx="22685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0" name="Формула" r:id="rId7" imgW="888840" imgH="253800" progId="Equation.3">
                  <p:embed/>
                </p:oleObj>
              </mc:Choice>
              <mc:Fallback>
                <p:oleObj name="Формула" r:id="rId7" imgW="888840" imgH="2538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708920"/>
                        <a:ext cx="226853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1121"/>
              </p:ext>
            </p:extLst>
          </p:nvPr>
        </p:nvGraphicFramePr>
        <p:xfrm>
          <a:off x="3217862" y="5648325"/>
          <a:ext cx="2547007" cy="660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1" name="Формула" r:id="rId9" imgW="977760" imgH="253800" progId="Equation.3">
                  <p:embed/>
                </p:oleObj>
              </mc:Choice>
              <mc:Fallback>
                <p:oleObj name="Формула" r:id="rId9" imgW="977760" imgH="2538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2" y="5648325"/>
                        <a:ext cx="2547007" cy="6609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 fontAlgn="auto">
          <a:spcBef>
            <a:spcPts val="0"/>
          </a:spcBef>
          <a:spcAft>
            <a:spcPts val="0"/>
          </a:spcAft>
          <a:defRPr>
            <a:noFill/>
            <a:latin typeface="+mn-lt"/>
            <a:cs typeface="+mn-cs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2688</TotalTime>
  <Words>1415</Words>
  <Application>Microsoft Office PowerPoint</Application>
  <PresentationFormat>Экран (4:3)</PresentationFormat>
  <Paragraphs>161</Paragraphs>
  <Slides>37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Воздушный поток</vt:lpstr>
      <vt:lpstr>Equation</vt:lpstr>
      <vt:lpstr>Формула</vt:lpstr>
      <vt:lpstr>Лекция 9. Тепловое излучение. </vt:lpstr>
      <vt:lpstr>Тепловое излучение:</vt:lpstr>
      <vt:lpstr>Равновесное излучение:</vt:lpstr>
      <vt:lpstr>Характеристики теплового излучения</vt:lpstr>
      <vt:lpstr>Презентация PowerPoint</vt:lpstr>
      <vt:lpstr>Абсолютно черное тело</vt:lpstr>
      <vt:lpstr>Абсолютно чёрное тело</vt:lpstr>
      <vt:lpstr>Презентация PowerPoint</vt:lpstr>
      <vt:lpstr>Закон Кирхгофа</vt:lpstr>
      <vt:lpstr>Закон Стефана-Больцмана</vt:lpstr>
      <vt:lpstr>Закон Стефана-Больцмана</vt:lpstr>
      <vt:lpstr>Спектр излучения черного тела. </vt:lpstr>
      <vt:lpstr>Закон смещения Вина</vt:lpstr>
      <vt:lpstr>Презентация PowerPoint</vt:lpstr>
      <vt:lpstr>Формула Рэлея-Джинса и понятие об «ультрафиолетовой катастрофе»</vt:lpstr>
      <vt:lpstr>Формула Рэлея-Джинса и понятие об «ультрафиолетовой катастрофе»</vt:lpstr>
      <vt:lpstr>Гипотеза и формула Планка</vt:lpstr>
      <vt:lpstr>Презентация PowerPoint</vt:lpstr>
      <vt:lpstr>Практическое применение законов Стефана – Больцмана и Вина</vt:lpstr>
      <vt:lpstr>Лабораторная работа № 32  </vt:lpstr>
      <vt:lpstr>Лабораторная работа № 32</vt:lpstr>
      <vt:lpstr>фотоэффект</vt:lpstr>
      <vt:lpstr>Презентация PowerPoint</vt:lpstr>
      <vt:lpstr>Презентация PowerPoint</vt:lpstr>
      <vt:lpstr>Презентация PowerPoint</vt:lpstr>
      <vt:lpstr>Вольт-амперная характеристика. Законы внешнего фотоэффекта</vt:lpstr>
      <vt:lpstr>Вольт-амперная характеристика. Законы внешнего фотоэффекта</vt:lpstr>
      <vt:lpstr>Презентация PowerPoint</vt:lpstr>
      <vt:lpstr>Вольт-амперная характеристика. Законы внешнего фотоэффекта</vt:lpstr>
      <vt:lpstr>Теория Эйнштейна для внешнего фотоэффекта</vt:lpstr>
      <vt:lpstr>Теория Эйнштейна для внешнего фотоэффекта</vt:lpstr>
      <vt:lpstr>Теория Эйнштейна для внешнего фотоэффекта</vt:lpstr>
      <vt:lpstr>Применение фотоэффекта</vt:lpstr>
      <vt:lpstr>Презентация PowerPoint</vt:lpstr>
      <vt:lpstr>Презентация PowerPoint</vt:lpstr>
      <vt:lpstr>Фотоны. Давление света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Тепловое излучение</dc:title>
  <dc:creator>User</dc:creator>
  <cp:lastModifiedBy>User-PC</cp:lastModifiedBy>
  <cp:revision>174</cp:revision>
  <dcterms:created xsi:type="dcterms:W3CDTF">2013-05-31T13:48:47Z</dcterms:created>
  <dcterms:modified xsi:type="dcterms:W3CDTF">2021-02-07T02:09:44Z</dcterms:modified>
</cp:coreProperties>
</file>