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notesMasterIdLst>
    <p:notesMasterId r:id="rId13"/>
  </p:notesMasterIdLst>
  <p:sldSz cx="15240000" cy="8572500"/>
  <p:notesSz cx="8572500" cy="15240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sv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sv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sv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svg"/><Relationship Id="rId3" Type="http://schemas.openxmlformats.org/officeDocument/2006/relationships/image" Target="../media/image-4-3.png"/><Relationship Id="rId4" Type="http://schemas.openxmlformats.org/officeDocument/2006/relationships/image" Target="../media/image-4-4.sv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sv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sv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sv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CFD8D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747000" y="-4127500"/>
            <a:ext cx="9969500" cy="16827500"/>
          </a:xfrm>
          <a:prstGeom prst="rect">
            <a:avLst/>
          </a:prstGeom>
        </p:spPr>
      </p:pic>
      <p:sp>
        <p:nvSpPr>
          <p:cNvPr id="3" name="Text 0"/>
          <p:cNvSpPr txBox="1"/>
          <p:nvPr/>
        </p:nvSpPr>
        <p:spPr>
          <a:xfrm>
            <a:off x="635000" y="2667000"/>
            <a:ext cx="6858000" cy="1397000"/>
          </a:xfrm>
          <a:prstGeom prst="rect">
            <a:avLst/>
          </a:prstGeom>
          <a:noFill/>
          <a:ln/>
        </p:spPr>
        <p:txBody>
          <a:bodyPr wrap="square" lIns="0" tIns="0" rIns="0" bIns="0" rtlCol="0" anchor="b"/>
          <a:lstStyle/>
          <a:p>
            <a:pPr algn="l" indent="0" marL="0">
              <a:lnSpc>
                <a:spcPts val="5500"/>
              </a:lnSpc>
              <a:buNone/>
            </a:pPr>
            <a:r>
              <a:rPr lang="en-US" sz="5000" dirty="0">
                <a:solidFill>
                  <a:srgbClr val="263238"/>
                </a:solidFill>
                <a:latin typeface="Oswald-Bold" pitchFamily="34" charset="0"/>
                <a:ea typeface="Oswald-Bold" pitchFamily="34" charset="-122"/>
                <a:cs typeface="Oswald-Bold" pitchFamily="34" charset="-120"/>
              </a:rPr>
              <a:t>Лекция №2 Накопители данных</a:t>
            </a:r>
            <a:endParaRPr lang="en-US" sz="5000" dirty="0"/>
          </a:p>
        </p:txBody>
      </p:sp>
      <p:sp>
        <p:nvSpPr>
          <p:cNvPr id="4" name="Text 1"/>
          <p:cNvSpPr txBox="1"/>
          <p:nvPr/>
        </p:nvSpPr>
        <p:spPr>
          <a:xfrm>
            <a:off x="635000" y="4381500"/>
            <a:ext cx="5715000" cy="670278"/>
          </a:xfrm>
          <a:prstGeom prst="rect">
            <a:avLst/>
          </a:prstGeom>
          <a:noFill/>
          <a:ln/>
        </p:spPr>
        <p:txBody>
          <a:bodyPr wrap="square" lIns="0" tIns="0" rIns="0" bIns="0" rtlCol="0" anchor="t"/>
          <a:lstStyle/>
          <a:p>
            <a:pPr algn="l" indent="0" marL="0">
              <a:lnSpc>
                <a:spcPts val="2640"/>
              </a:lnSpc>
              <a:buNone/>
            </a:pPr>
            <a:r>
              <a:rPr lang="en-US" sz="2200" dirty="0">
                <a:solidFill>
                  <a:srgbClr val="263238"/>
                </a:solidFill>
                <a:latin typeface="Oswald-Regular" pitchFamily="34" charset="0"/>
                <a:ea typeface="Oswald-Regular" pitchFamily="34" charset="-122"/>
                <a:cs typeface="Oswald-Regular" pitchFamily="34" charset="-120"/>
              </a:rPr>
              <a:t>Накопители данных — устройства для хранения информации.</a:t>
            </a:r>
            <a:endParaRPr lang="en-US" sz="2200" dirty="0"/>
          </a:p>
        </p:txBody>
      </p:sp>
      <p:sp>
        <p:nvSpPr>
          <p:cNvPr id="5" name="Text 2"/>
          <p:cNvSpPr txBox="1"/>
          <p:nvPr/>
        </p:nvSpPr>
        <p:spPr>
          <a:xfrm>
            <a:off x="635000" y="6149387"/>
            <a:ext cx="3048000" cy="274226"/>
          </a:xfrm>
          <a:prstGeom prst="rect">
            <a:avLst/>
          </a:prstGeom>
          <a:noFill/>
          <a:ln/>
        </p:spPr>
        <p:txBody>
          <a:bodyPr wrap="square" lIns="0" tIns="0" rIns="0" bIns="0" rtlCol="0" anchor="ctr"/>
          <a:lstStyle/>
          <a:p>
            <a:pPr algn="l" indent="0" marL="0">
              <a:lnSpc>
                <a:spcPts val="2160"/>
              </a:lnSpc>
              <a:buNone/>
            </a:pPr>
            <a:r>
              <a:rPr lang="en-US" sz="1800" dirty="0">
                <a:solidFill>
                  <a:srgbClr val="263238"/>
                </a:solidFill>
                <a:latin typeface="Oswald-Bold" pitchFamily="34" charset="0"/>
                <a:ea typeface="Oswald-Bold" pitchFamily="34" charset="-122"/>
                <a:cs typeface="Oswald-Bold" pitchFamily="34" charset="-120"/>
              </a:rPr>
              <a:t>Борисенко Павел Николаевич</a:t>
            </a:r>
            <a:endParaRPr lang="en-US" sz="1800" dirty="0"/>
          </a:p>
        </p:txBody>
      </p:sp>
      <p:sp>
        <p:nvSpPr>
          <p:cNvPr id="6" name="Text 3"/>
          <p:cNvSpPr txBox="1"/>
          <p:nvPr/>
        </p:nvSpPr>
        <p:spPr>
          <a:xfrm>
            <a:off x="3873500" y="6149387"/>
            <a:ext cx="3048000" cy="274226"/>
          </a:xfrm>
          <a:prstGeom prst="rect">
            <a:avLst/>
          </a:prstGeom>
          <a:noFill/>
          <a:ln/>
        </p:spPr>
        <p:txBody>
          <a:bodyPr wrap="square" lIns="0" tIns="0" rIns="0" bIns="0" rtlCol="0" anchor="ctr"/>
          <a:lstStyle/>
          <a:p>
            <a:pPr algn="l" indent="0" marL="0">
              <a:lnSpc>
                <a:spcPts val="2160"/>
              </a:lnSpc>
              <a:buNone/>
            </a:pPr>
            <a:r>
              <a:rPr lang="en-US" sz="1800" dirty="0">
                <a:solidFill>
                  <a:srgbClr val="263238"/>
                </a:solidFill>
                <a:latin typeface="Oswald-Bold" pitchFamily="34" charset="0"/>
                <a:ea typeface="Oswald-Bold" pitchFamily="34" charset="-122"/>
                <a:cs typeface="Oswald-Bold" pitchFamily="34" charset="-120"/>
              </a:rPr>
              <a:t>Октябрь 2024</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CFD8D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7366000" cy="8572500"/>
          </a:xfrm>
          <a:prstGeom prst="rect">
            <a:avLst/>
          </a:prstGeom>
        </p:spPr>
      </p:pic>
      <p:pic>
        <p:nvPicPr>
          <p:cNvPr id="3" name="Image 1" descr="preencoded.pn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33500" y="3009900"/>
            <a:ext cx="6159500" cy="2540000"/>
          </a:xfrm>
          <a:prstGeom prst="rect">
            <a:avLst/>
          </a:prstGeom>
        </p:spPr>
      </p:pic>
      <p:sp>
        <p:nvSpPr>
          <p:cNvPr id="4" name="Text 0"/>
          <p:cNvSpPr txBox="1"/>
          <p:nvPr/>
        </p:nvSpPr>
        <p:spPr>
          <a:xfrm>
            <a:off x="1968500" y="3615502"/>
            <a:ext cx="4826000" cy="1277761"/>
          </a:xfrm>
          <a:prstGeom prst="rect">
            <a:avLst/>
          </a:prstGeom>
          <a:noFill/>
          <a:ln/>
        </p:spPr>
        <p:txBody>
          <a:bodyPr wrap="square" lIns="0" tIns="0" rIns="0" bIns="0" rtlCol="0" anchor="ctr"/>
          <a:lstStyle/>
          <a:p>
            <a:pPr algn="l" indent="0" marL="0">
              <a:lnSpc>
                <a:spcPts val="3355"/>
              </a:lnSpc>
              <a:buNone/>
            </a:pPr>
            <a:r>
              <a:rPr lang="en-US" sz="3195" dirty="0">
                <a:solidFill>
                  <a:srgbClr val="FFFFFF"/>
                </a:solidFill>
                <a:latin typeface="Oswald-Bold" pitchFamily="34" charset="0"/>
                <a:ea typeface="Oswald-Bold" pitchFamily="34" charset="-122"/>
                <a:cs typeface="Oswald-Bold" pitchFamily="34" charset="-120"/>
              </a:rPr>
              <a:t>Тенденции развития накопительных технологий и будущие инновации.</a:t>
            </a:r>
            <a:endParaRPr lang="en-US" sz="3195" dirty="0"/>
          </a:p>
        </p:txBody>
      </p:sp>
      <p:sp>
        <p:nvSpPr>
          <p:cNvPr id="5" name="Text 1"/>
          <p:cNvSpPr txBox="1"/>
          <p:nvPr/>
        </p:nvSpPr>
        <p:spPr>
          <a:xfrm>
            <a:off x="7874000" y="1158287"/>
            <a:ext cx="6731000" cy="365713"/>
          </a:xfrm>
          <a:prstGeom prst="rect">
            <a:avLst/>
          </a:prstGeom>
          <a:noFill/>
          <a:ln/>
        </p:spPr>
        <p:txBody>
          <a:bodyPr wrap="square" lIns="0" tIns="0" rIns="0" bIns="0" rtlCol="0" anchor="b"/>
          <a:lstStyle/>
          <a:p>
            <a:pPr algn="l" indent="0" marL="0">
              <a:lnSpc>
                <a:spcPts val="2880"/>
              </a:lnSpc>
              <a:buNone/>
            </a:pPr>
            <a:r>
              <a:rPr lang="en-US" sz="2400" dirty="0">
                <a:solidFill>
                  <a:srgbClr val="263238"/>
                </a:solidFill>
                <a:latin typeface="Oswald-Bold" pitchFamily="34" charset="0"/>
                <a:ea typeface="Oswald-Bold" pitchFamily="34" charset="-122"/>
                <a:cs typeface="Oswald-Bold" pitchFamily="34" charset="-120"/>
              </a:rPr>
              <a:t>Тенденции накопительных технологий</a:t>
            </a:r>
            <a:endParaRPr lang="en-US" sz="2400" dirty="0"/>
          </a:p>
        </p:txBody>
      </p:sp>
      <p:sp>
        <p:nvSpPr>
          <p:cNvPr id="6" name="Text 2"/>
          <p:cNvSpPr txBox="1"/>
          <p:nvPr/>
        </p:nvSpPr>
        <p:spPr>
          <a:xfrm>
            <a:off x="7874000" y="1651000"/>
            <a:ext cx="6731000" cy="528226"/>
          </a:xfrm>
          <a:prstGeom prst="rect">
            <a:avLst/>
          </a:prstGeom>
          <a:noFill/>
          <a:ln/>
        </p:spPr>
        <p:txBody>
          <a:bodyPr wrap="square" lIns="0" tIns="0" rIns="0" bIns="0" rtlCol="0" anchor="t"/>
          <a:lstStyle/>
          <a:p>
            <a:pPr algn="l" indent="0" marL="0">
              <a:lnSpc>
                <a:spcPts val="2080"/>
              </a:lnSpc>
              <a:buNone/>
            </a:pPr>
            <a:r>
              <a:rPr lang="en-US" sz="1600" dirty="0">
                <a:solidFill>
                  <a:srgbClr val="263238"/>
                </a:solidFill>
                <a:latin typeface="Oswald-Regular" pitchFamily="34" charset="0"/>
                <a:ea typeface="Oswald-Regular" pitchFamily="34" charset="-122"/>
                <a:cs typeface="Oswald-Regular" pitchFamily="34" charset="-120"/>
              </a:rPr>
              <a:t>Увеличение емкости и скорости передачи данных, уменьшение размеров и веса устройств, повышение энергоэффективности.</a:t>
            </a:r>
            <a:endParaRPr lang="en-US" sz="1600" dirty="0"/>
          </a:p>
        </p:txBody>
      </p:sp>
      <p:sp>
        <p:nvSpPr>
          <p:cNvPr id="7" name="Text 3"/>
          <p:cNvSpPr txBox="1"/>
          <p:nvPr/>
        </p:nvSpPr>
        <p:spPr>
          <a:xfrm>
            <a:off x="7874000" y="3444287"/>
            <a:ext cx="6731000" cy="365713"/>
          </a:xfrm>
          <a:prstGeom prst="rect">
            <a:avLst/>
          </a:prstGeom>
          <a:noFill/>
          <a:ln/>
        </p:spPr>
        <p:txBody>
          <a:bodyPr wrap="square" lIns="0" tIns="0" rIns="0" bIns="0" rtlCol="0" anchor="b"/>
          <a:lstStyle/>
          <a:p>
            <a:pPr algn="l" indent="0" marL="0">
              <a:lnSpc>
                <a:spcPts val="2880"/>
              </a:lnSpc>
              <a:buNone/>
            </a:pPr>
            <a:r>
              <a:rPr lang="en-US" sz="2400" dirty="0">
                <a:solidFill>
                  <a:srgbClr val="263238"/>
                </a:solidFill>
                <a:latin typeface="Oswald-Bold" pitchFamily="34" charset="0"/>
                <a:ea typeface="Oswald-Bold" pitchFamily="34" charset="-122"/>
                <a:cs typeface="Oswald-Bold" pitchFamily="34" charset="-120"/>
              </a:rPr>
              <a:t>Инновации накопителей</a:t>
            </a:r>
            <a:endParaRPr lang="en-US" sz="2400" dirty="0"/>
          </a:p>
        </p:txBody>
      </p:sp>
      <p:sp>
        <p:nvSpPr>
          <p:cNvPr id="8" name="Text 4"/>
          <p:cNvSpPr txBox="1"/>
          <p:nvPr/>
        </p:nvSpPr>
        <p:spPr>
          <a:xfrm>
            <a:off x="7874000" y="3937000"/>
            <a:ext cx="6731000" cy="792339"/>
          </a:xfrm>
          <a:prstGeom prst="rect">
            <a:avLst/>
          </a:prstGeom>
          <a:noFill/>
          <a:ln/>
        </p:spPr>
        <p:txBody>
          <a:bodyPr wrap="square" lIns="0" tIns="0" rIns="0" bIns="0" rtlCol="0" anchor="t"/>
          <a:lstStyle/>
          <a:p>
            <a:pPr algn="l" indent="0" marL="0">
              <a:lnSpc>
                <a:spcPts val="2080"/>
              </a:lnSpc>
              <a:buNone/>
            </a:pPr>
            <a:r>
              <a:rPr lang="en-US" sz="1600" dirty="0">
                <a:solidFill>
                  <a:srgbClr val="263238"/>
                </a:solidFill>
                <a:latin typeface="Oswald-Regular" pitchFamily="34" charset="0"/>
                <a:ea typeface="Oswald-Regular" pitchFamily="34" charset="-122"/>
                <a:cs typeface="Oswald-Regular" pitchFamily="34" charset="-120"/>
              </a:rPr>
              <a:t>Развитие технологий твердотельных накопителей (SSD), создание новых типов памяти, основанных на мемристорной памяти, и использование квантовых точек для хранения данных — это будущие инновации в области накопителей.</a:t>
            </a:r>
            <a:endParaRPr lang="en-US" sz="1600" dirty="0"/>
          </a:p>
        </p:txBody>
      </p:sp>
      <p:sp>
        <p:nvSpPr>
          <p:cNvPr id="9" name="Text 5"/>
          <p:cNvSpPr txBox="1"/>
          <p:nvPr/>
        </p:nvSpPr>
        <p:spPr>
          <a:xfrm>
            <a:off x="7874000" y="5730287"/>
            <a:ext cx="6731000" cy="365713"/>
          </a:xfrm>
          <a:prstGeom prst="rect">
            <a:avLst/>
          </a:prstGeom>
          <a:noFill/>
          <a:ln/>
        </p:spPr>
        <p:txBody>
          <a:bodyPr wrap="square" lIns="0" tIns="0" rIns="0" bIns="0" rtlCol="0" anchor="b"/>
          <a:lstStyle/>
          <a:p>
            <a:pPr algn="l" indent="0" marL="0">
              <a:lnSpc>
                <a:spcPts val="2880"/>
              </a:lnSpc>
              <a:buNone/>
            </a:pPr>
            <a:r>
              <a:rPr lang="en-US" sz="2400" dirty="0">
                <a:solidFill>
                  <a:srgbClr val="263238"/>
                </a:solidFill>
                <a:latin typeface="Oswald-Bold" pitchFamily="34" charset="0"/>
                <a:ea typeface="Oswald-Bold" pitchFamily="34" charset="-122"/>
                <a:cs typeface="Oswald-Bold" pitchFamily="34" charset="-120"/>
              </a:rPr>
              <a:t>Квантовые накопители на горизонте</a:t>
            </a:r>
            <a:endParaRPr lang="en-US" sz="2400" dirty="0"/>
          </a:p>
        </p:txBody>
      </p:sp>
      <p:sp>
        <p:nvSpPr>
          <p:cNvPr id="10" name="Text 6"/>
          <p:cNvSpPr txBox="1"/>
          <p:nvPr/>
        </p:nvSpPr>
        <p:spPr>
          <a:xfrm>
            <a:off x="7874000" y="6223000"/>
            <a:ext cx="6731000" cy="528226"/>
          </a:xfrm>
          <a:prstGeom prst="rect">
            <a:avLst/>
          </a:prstGeom>
          <a:noFill/>
          <a:ln/>
        </p:spPr>
        <p:txBody>
          <a:bodyPr wrap="square" lIns="0" tIns="0" rIns="0" bIns="0" rtlCol="0" anchor="t"/>
          <a:lstStyle/>
          <a:p>
            <a:pPr algn="l" indent="0" marL="0">
              <a:lnSpc>
                <a:spcPts val="2080"/>
              </a:lnSpc>
              <a:buNone/>
            </a:pPr>
            <a:r>
              <a:rPr lang="en-US" sz="1600" dirty="0">
                <a:solidFill>
                  <a:srgbClr val="263238"/>
                </a:solidFill>
                <a:latin typeface="Oswald-Regular" pitchFamily="34" charset="0"/>
                <a:ea typeface="Oswald-Regular" pitchFamily="34" charset="-122"/>
                <a:cs typeface="Oswald-Regular" pitchFamily="34" charset="-120"/>
              </a:rPr>
              <a:t>Разработка квантовых компьютеров и квантовых накопителей, способных обрабатывать и хранить огромные объемы данных с высокой скоростью и точностью.</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CFD8D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alphaModFix amt="5000"/>
            <a:extLst>
              <a:ext uri="{96DAC541-7B7A-43D3-8B79-37D633B846F1}">
                <asvg:svgBlip xmlns:asvg="http://schemas.microsoft.com/office/drawing/2016/SVG/main" r:embed="rId2"/>
              </a:ext>
            </a:extLst>
          </a:blip>
          <a:stretch>
            <a:fillRect/>
          </a:stretch>
        </p:blipFill>
        <p:spPr>
          <a:xfrm>
            <a:off x="5524500" y="5334000"/>
            <a:ext cx="4191000" cy="635000"/>
          </a:xfrm>
          <a:prstGeom prst="rect">
            <a:avLst/>
          </a:prstGeom>
        </p:spPr>
      </p:pic>
      <p:sp>
        <p:nvSpPr>
          <p:cNvPr id="3" name="Text 0"/>
          <p:cNvSpPr txBox="1"/>
          <p:nvPr/>
        </p:nvSpPr>
        <p:spPr>
          <a:xfrm>
            <a:off x="4254500" y="2667000"/>
            <a:ext cx="6731000" cy="2032000"/>
          </a:xfrm>
          <a:prstGeom prst="rect">
            <a:avLst/>
          </a:prstGeom>
          <a:noFill/>
          <a:ln/>
        </p:spPr>
        <p:txBody>
          <a:bodyPr wrap="square" lIns="0" tIns="0" rIns="0" bIns="0" rtlCol="0" anchor="b"/>
          <a:lstStyle/>
          <a:p>
            <a:pPr algn="ctr" indent="0" marL="0">
              <a:lnSpc>
                <a:spcPts val="8000"/>
              </a:lnSpc>
              <a:buNone/>
            </a:pPr>
            <a:r>
              <a:rPr lang="en-US" sz="8000" dirty="0">
                <a:solidFill>
                  <a:srgbClr val="263238"/>
                </a:solidFill>
                <a:latin typeface="Oswald-Bold" pitchFamily="34" charset="0"/>
                <a:ea typeface="Oswald-Bold" pitchFamily="34" charset="-122"/>
                <a:cs typeface="Oswald-Bold" pitchFamily="34" charset="-120"/>
              </a:rPr>
              <a:t>Спасибо за</a:t>
            </a:r>
            <a:endParaRPr lang="en-US" sz="8000" dirty="0"/>
          </a:p>
          <a:p>
            <a:pPr algn="ctr" indent="0" marL="0">
              <a:lnSpc>
                <a:spcPts val="8000"/>
              </a:lnSpc>
              <a:buNone/>
            </a:pPr>
            <a:r>
              <a:rPr lang="en-US" sz="8000" dirty="0">
                <a:solidFill>
                  <a:srgbClr val="263238"/>
                </a:solidFill>
                <a:latin typeface="Oswald-Bold" pitchFamily="34" charset="0"/>
                <a:ea typeface="Oswald-Bold" pitchFamily="34" charset="-122"/>
                <a:cs typeface="Oswald-Bold" pitchFamily="34" charset="-120"/>
              </a:rPr>
              <a:t>внимание</a:t>
            </a:r>
            <a:endParaRPr lang="en-US" sz="8000" dirty="0"/>
          </a:p>
        </p:txBody>
      </p:sp>
      <p:sp>
        <p:nvSpPr>
          <p:cNvPr id="4" name="Text 1"/>
          <p:cNvSpPr txBox="1"/>
          <p:nvPr/>
        </p:nvSpPr>
        <p:spPr>
          <a:xfrm>
            <a:off x="5651500" y="5537200"/>
            <a:ext cx="3937000" cy="228600"/>
          </a:xfrm>
          <a:prstGeom prst="rect">
            <a:avLst/>
          </a:prstGeom>
          <a:noFill/>
          <a:ln/>
        </p:spPr>
        <p:txBody>
          <a:bodyPr wrap="square" lIns="0" tIns="0" rIns="0" bIns="0" rtlCol="0" anchor="ctr"/>
          <a:lstStyle/>
          <a:p>
            <a:pPr algn="ctr" indent="0" marL="0">
              <a:lnSpc>
                <a:spcPts val="1800"/>
              </a:lnSpc>
              <a:buNone/>
            </a:pPr>
            <a:r>
              <a:rPr lang="en-US" sz="1800" dirty="0">
                <a:solidFill>
                  <a:srgbClr val="263238"/>
                </a:solidFill>
                <a:latin typeface="Oswald-Bold" pitchFamily="34" charset="0"/>
                <a:ea typeface="Oswald-Bold" pitchFamily="34" charset="-122"/>
                <a:cs typeface="Oswald-Bold" pitchFamily="34" charset="-120"/>
              </a:rPr>
              <a:t>pall983bpn@yandex.ru</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CFD8D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7366000" cy="8572500"/>
          </a:xfrm>
          <a:prstGeom prst="rect">
            <a:avLst/>
          </a:prstGeom>
        </p:spPr>
      </p:pic>
      <p:pic>
        <p:nvPicPr>
          <p:cNvPr id="3" name="Image 1" descr="preencoded.pn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33500" y="3009900"/>
            <a:ext cx="6159500" cy="2540000"/>
          </a:xfrm>
          <a:prstGeom prst="rect">
            <a:avLst/>
          </a:prstGeom>
        </p:spPr>
      </p:pic>
      <p:sp>
        <p:nvSpPr>
          <p:cNvPr id="4" name="Text 0"/>
          <p:cNvSpPr txBox="1"/>
          <p:nvPr/>
        </p:nvSpPr>
        <p:spPr>
          <a:xfrm>
            <a:off x="1968500" y="3498380"/>
            <a:ext cx="4826000" cy="1512006"/>
          </a:xfrm>
          <a:prstGeom prst="rect">
            <a:avLst/>
          </a:prstGeom>
          <a:noFill/>
          <a:ln/>
        </p:spPr>
        <p:txBody>
          <a:bodyPr wrap="square" lIns="0" tIns="0" rIns="0" bIns="0" rtlCol="0" anchor="ctr"/>
          <a:lstStyle/>
          <a:p>
            <a:pPr algn="l" indent="0" marL="0">
              <a:lnSpc>
                <a:spcPts val="3969"/>
              </a:lnSpc>
              <a:buNone/>
            </a:pPr>
            <a:r>
              <a:rPr lang="en-US" sz="3780" dirty="0">
                <a:solidFill>
                  <a:srgbClr val="FFFFFF"/>
                </a:solidFill>
                <a:latin typeface="Oswald-Bold" pitchFamily="34" charset="0"/>
                <a:ea typeface="Oswald-Bold" pitchFamily="34" charset="-122"/>
                <a:cs typeface="Oswald-Bold" pitchFamily="34" charset="-120"/>
              </a:rPr>
              <a:t>Жесткие диски: основные компоненты и технологии</a:t>
            </a:r>
            <a:endParaRPr lang="en-US" sz="3780" dirty="0"/>
          </a:p>
        </p:txBody>
      </p:sp>
      <p:sp>
        <p:nvSpPr>
          <p:cNvPr id="5" name="Text 1"/>
          <p:cNvSpPr txBox="1"/>
          <p:nvPr/>
        </p:nvSpPr>
        <p:spPr>
          <a:xfrm>
            <a:off x="7874000" y="1158287"/>
            <a:ext cx="6731000" cy="365713"/>
          </a:xfrm>
          <a:prstGeom prst="rect">
            <a:avLst/>
          </a:prstGeom>
          <a:noFill/>
          <a:ln/>
        </p:spPr>
        <p:txBody>
          <a:bodyPr wrap="square" lIns="0" tIns="0" rIns="0" bIns="0" rtlCol="0" anchor="b"/>
          <a:lstStyle/>
          <a:p>
            <a:pPr algn="l" indent="0" marL="0">
              <a:lnSpc>
                <a:spcPts val="2880"/>
              </a:lnSpc>
              <a:buNone/>
            </a:pPr>
            <a:r>
              <a:rPr lang="en-US" sz="2400" dirty="0">
                <a:solidFill>
                  <a:srgbClr val="263238"/>
                </a:solidFill>
                <a:latin typeface="Oswald-Bold" pitchFamily="34" charset="0"/>
                <a:ea typeface="Oswald-Bold" pitchFamily="34" charset="-122"/>
                <a:cs typeface="Oswald-Bold" pitchFamily="34" charset="-120"/>
              </a:rPr>
              <a:t>Устройство жёстких дисков</a:t>
            </a:r>
            <a:endParaRPr lang="en-US" sz="2400" dirty="0"/>
          </a:p>
        </p:txBody>
      </p:sp>
      <p:sp>
        <p:nvSpPr>
          <p:cNvPr id="6" name="Text 2"/>
          <p:cNvSpPr txBox="1"/>
          <p:nvPr/>
        </p:nvSpPr>
        <p:spPr>
          <a:xfrm>
            <a:off x="7874000" y="1651000"/>
            <a:ext cx="6731000" cy="546100"/>
          </a:xfrm>
          <a:prstGeom prst="rect">
            <a:avLst/>
          </a:prstGeom>
          <a:noFill/>
          <a:ln/>
        </p:spPr>
        <p:txBody>
          <a:bodyPr wrap="square" lIns="0" tIns="0" rIns="0" bIns="0" rtlCol="0" anchor="t"/>
          <a:lstStyle/>
          <a:p>
            <a:pPr algn="l" indent="0" marL="0">
              <a:lnSpc>
                <a:spcPts val="1435"/>
              </a:lnSpc>
              <a:buNone/>
            </a:pPr>
            <a:r>
              <a:rPr lang="en-US" sz="1104" dirty="0">
                <a:solidFill>
                  <a:srgbClr val="263238"/>
                </a:solidFill>
                <a:latin typeface="Oswald-Regular" pitchFamily="34" charset="0"/>
                <a:ea typeface="Oswald-Regular" pitchFamily="34" charset="-122"/>
                <a:cs typeface="Oswald-Regular" pitchFamily="34" charset="-120"/>
              </a:rPr>
              <a:t>Включает в себя несколько основных компонентов, таких как пластины, головки чтения-записи, двигатель, контроллер и корпус. Жесткий диск — это устройство для хранения данных на компьютере. Он используется для записи, чтения и хранения информации.</a:t>
            </a:r>
            <a:endParaRPr lang="en-US" sz="1104" dirty="0"/>
          </a:p>
        </p:txBody>
      </p:sp>
      <p:sp>
        <p:nvSpPr>
          <p:cNvPr id="7" name="Text 3"/>
          <p:cNvSpPr txBox="1"/>
          <p:nvPr/>
        </p:nvSpPr>
        <p:spPr>
          <a:xfrm>
            <a:off x="7874000" y="3444287"/>
            <a:ext cx="6731000" cy="365713"/>
          </a:xfrm>
          <a:prstGeom prst="rect">
            <a:avLst/>
          </a:prstGeom>
          <a:noFill/>
          <a:ln/>
        </p:spPr>
        <p:txBody>
          <a:bodyPr wrap="square" lIns="0" tIns="0" rIns="0" bIns="0" rtlCol="0" anchor="b"/>
          <a:lstStyle/>
          <a:p>
            <a:pPr algn="l" indent="0" marL="0">
              <a:lnSpc>
                <a:spcPts val="2880"/>
              </a:lnSpc>
              <a:buNone/>
            </a:pPr>
            <a:r>
              <a:rPr lang="en-US" sz="2400" dirty="0">
                <a:solidFill>
                  <a:srgbClr val="263238"/>
                </a:solidFill>
                <a:latin typeface="Oswald-Bold" pitchFamily="34" charset="0"/>
                <a:ea typeface="Oswald-Bold" pitchFamily="34" charset="-122"/>
                <a:cs typeface="Oswald-Bold" pitchFamily="34" charset="-120"/>
              </a:rPr>
              <a:t>Принцип работы жёстких дисков</a:t>
            </a:r>
            <a:endParaRPr lang="en-US" sz="2400" dirty="0"/>
          </a:p>
        </p:txBody>
      </p:sp>
      <p:sp>
        <p:nvSpPr>
          <p:cNvPr id="8" name="Text 4"/>
          <p:cNvSpPr txBox="1"/>
          <p:nvPr/>
        </p:nvSpPr>
        <p:spPr>
          <a:xfrm>
            <a:off x="7874000" y="3937000"/>
            <a:ext cx="6731000" cy="546100"/>
          </a:xfrm>
          <a:prstGeom prst="rect">
            <a:avLst/>
          </a:prstGeom>
          <a:noFill/>
          <a:ln/>
        </p:spPr>
        <p:txBody>
          <a:bodyPr wrap="square" lIns="0" tIns="0" rIns="0" bIns="0" rtlCol="0" anchor="t"/>
          <a:lstStyle/>
          <a:p>
            <a:pPr algn="l" indent="0" marL="0">
              <a:lnSpc>
                <a:spcPts val="1435"/>
              </a:lnSpc>
              <a:buNone/>
            </a:pPr>
            <a:r>
              <a:rPr lang="en-US" sz="1104" dirty="0">
                <a:solidFill>
                  <a:srgbClr val="263238"/>
                </a:solidFill>
                <a:latin typeface="Oswald-Regular" pitchFamily="34" charset="0"/>
                <a:ea typeface="Oswald-Regular" pitchFamily="34" charset="-122"/>
                <a:cs typeface="Oswald-Regular" pitchFamily="34" charset="-120"/>
              </a:rPr>
              <a:t>Данные записываются на пластины в виде магнитных дорожек и секторов. Магнитные свойства дорожек позволяют считывать информацию с помощью специальных устройств — считывающих головок. Этот принцип записи и хранения данных лежит в основе работы жёстких дисков.</a:t>
            </a:r>
            <a:endParaRPr lang="en-US" sz="1104" dirty="0"/>
          </a:p>
        </p:txBody>
      </p:sp>
      <p:sp>
        <p:nvSpPr>
          <p:cNvPr id="9" name="Text 5"/>
          <p:cNvSpPr txBox="1"/>
          <p:nvPr/>
        </p:nvSpPr>
        <p:spPr>
          <a:xfrm>
            <a:off x="7874000" y="5730287"/>
            <a:ext cx="6731000" cy="365713"/>
          </a:xfrm>
          <a:prstGeom prst="rect">
            <a:avLst/>
          </a:prstGeom>
          <a:noFill/>
          <a:ln/>
        </p:spPr>
        <p:txBody>
          <a:bodyPr wrap="square" lIns="0" tIns="0" rIns="0" bIns="0" rtlCol="0" anchor="b"/>
          <a:lstStyle/>
          <a:p>
            <a:pPr algn="l" indent="0" marL="0">
              <a:lnSpc>
                <a:spcPts val="2880"/>
              </a:lnSpc>
              <a:buNone/>
            </a:pPr>
            <a:r>
              <a:rPr lang="en-US" sz="2400" dirty="0">
                <a:solidFill>
                  <a:srgbClr val="263238"/>
                </a:solidFill>
                <a:latin typeface="Oswald-Bold" pitchFamily="34" charset="0"/>
                <a:ea typeface="Oswald-Bold" pitchFamily="34" charset="-122"/>
                <a:cs typeface="Oswald-Bold" pitchFamily="34" charset="-120"/>
              </a:rPr>
              <a:t>Характеристики жёстких дисков</a:t>
            </a:r>
            <a:endParaRPr lang="en-US" sz="2400" dirty="0"/>
          </a:p>
        </p:txBody>
      </p:sp>
      <p:sp>
        <p:nvSpPr>
          <p:cNvPr id="10" name="Text 6"/>
          <p:cNvSpPr txBox="1"/>
          <p:nvPr/>
        </p:nvSpPr>
        <p:spPr>
          <a:xfrm>
            <a:off x="7874000" y="6223000"/>
            <a:ext cx="6731000" cy="1092200"/>
          </a:xfrm>
          <a:prstGeom prst="rect">
            <a:avLst/>
          </a:prstGeom>
          <a:noFill/>
          <a:ln/>
        </p:spPr>
        <p:txBody>
          <a:bodyPr wrap="square" lIns="0" tIns="0" rIns="0" bIns="0" rtlCol="0" anchor="t"/>
          <a:lstStyle/>
          <a:p>
            <a:pPr algn="l" indent="0" marL="0">
              <a:lnSpc>
                <a:spcPts val="1435"/>
              </a:lnSpc>
              <a:buNone/>
            </a:pPr>
            <a:r>
              <a:rPr lang="en-US" sz="1104" dirty="0">
                <a:solidFill>
                  <a:srgbClr val="263238"/>
                </a:solidFill>
                <a:latin typeface="Oswald-Regular" pitchFamily="34" charset="0"/>
                <a:ea typeface="Oswald-Regular" pitchFamily="34" charset="-122"/>
                <a:cs typeface="Oswald-Regular" pitchFamily="34" charset="-120"/>
              </a:rPr>
              <a:t>Текст:  Жесткие диски характеризуются ёмкостью, скоростью вращения пластин, скоростью чтения и записи, временем доступа и буферной памятью. Они являются основным устройством для хранения данных в компьютерах и других электронных устройствах. Жесткие диски могут быть внутренними или внешними, в зависимости от их назначения и способа подключения к компьютеру.  Новые предложения:  Существуют разные типы жестких дисков, которые отличаются по своим характеристикам и подходят для разных задач. Например, для использования в серверах и мощных рабочих станциях требуются жесткие диски с высокой производительностью, а для домашнего использования можно выбрать более доступные по цене модели.</a:t>
            </a:r>
            <a:endParaRPr lang="en-US" sz="110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CFD8D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5240000" cy="5080000"/>
          </a:xfrm>
          <a:prstGeom prst="rect">
            <a:avLst/>
          </a:prstGeom>
        </p:spPr>
      </p:pic>
      <p:sp>
        <p:nvSpPr>
          <p:cNvPr id="3" name="Text 0"/>
          <p:cNvSpPr txBox="1"/>
          <p:nvPr/>
        </p:nvSpPr>
        <p:spPr>
          <a:xfrm>
            <a:off x="635000" y="5651500"/>
            <a:ext cx="8001000" cy="1759656"/>
          </a:xfrm>
          <a:prstGeom prst="rect">
            <a:avLst/>
          </a:prstGeom>
          <a:noFill/>
          <a:ln/>
        </p:spPr>
        <p:txBody>
          <a:bodyPr wrap="square" lIns="0" tIns="0" rIns="0" bIns="0" rtlCol="0" anchor="t"/>
          <a:lstStyle/>
          <a:p>
            <a:pPr algn="l" indent="0" marL="0">
              <a:lnSpc>
                <a:spcPts val="4620"/>
              </a:lnSpc>
              <a:buNone/>
            </a:pPr>
            <a:r>
              <a:rPr lang="en-US" sz="4400" dirty="0">
                <a:solidFill>
                  <a:srgbClr val="263238"/>
                </a:solidFill>
                <a:latin typeface="Oswald-Bold" pitchFamily="34" charset="0"/>
                <a:ea typeface="Oswald-Bold" pitchFamily="34" charset="-122"/>
                <a:cs typeface="Oswald-Bold" pitchFamily="34" charset="-120"/>
              </a:rPr>
              <a:t>SSD-накопители и их преимущества в производительности</a:t>
            </a:r>
            <a:endParaRPr lang="en-US" sz="4400" dirty="0"/>
          </a:p>
        </p:txBody>
      </p:sp>
      <p:sp>
        <p:nvSpPr>
          <p:cNvPr id="4" name="Text 1"/>
          <p:cNvSpPr txBox="1"/>
          <p:nvPr/>
        </p:nvSpPr>
        <p:spPr>
          <a:xfrm>
            <a:off x="8953500" y="5659967"/>
            <a:ext cx="5715000" cy="321733"/>
          </a:xfrm>
          <a:prstGeom prst="rect">
            <a:avLst/>
          </a:prstGeom>
          <a:noFill/>
          <a:ln/>
        </p:spPr>
        <p:txBody>
          <a:bodyPr wrap="square" lIns="0" tIns="0" rIns="0" bIns="0" rtlCol="0" anchor="b"/>
          <a:lstStyle/>
          <a:p>
            <a:pPr algn="l" indent="0" marL="0">
              <a:lnSpc>
                <a:spcPts val="2534"/>
              </a:lnSpc>
              <a:buNone/>
            </a:pPr>
            <a:r>
              <a:rPr lang="en-US" sz="2112" dirty="0">
                <a:solidFill>
                  <a:srgbClr val="263238"/>
                </a:solidFill>
                <a:latin typeface="Oswald-Bold" pitchFamily="34" charset="0"/>
                <a:ea typeface="Oswald-Bold" pitchFamily="34" charset="-122"/>
                <a:cs typeface="Oswald-Bold" pitchFamily="34" charset="-120"/>
              </a:rPr>
              <a:t>SSD-накопители</a:t>
            </a:r>
            <a:endParaRPr lang="en-US" sz="2112" dirty="0"/>
          </a:p>
        </p:txBody>
      </p:sp>
      <p:sp>
        <p:nvSpPr>
          <p:cNvPr id="5" name="Text 2"/>
          <p:cNvSpPr txBox="1"/>
          <p:nvPr/>
        </p:nvSpPr>
        <p:spPr>
          <a:xfrm>
            <a:off x="8953500" y="6032500"/>
            <a:ext cx="5715000" cy="923807"/>
          </a:xfrm>
          <a:prstGeom prst="rect">
            <a:avLst/>
          </a:prstGeom>
          <a:noFill/>
          <a:ln/>
        </p:spPr>
        <p:txBody>
          <a:bodyPr wrap="square" lIns="0" tIns="0" rIns="0" bIns="0" rtlCol="0" anchor="t"/>
          <a:lstStyle/>
          <a:p>
            <a:pPr algn="l" indent="0" marL="0">
              <a:lnSpc>
                <a:spcPts val="1820"/>
              </a:lnSpc>
              <a:buNone/>
            </a:pPr>
            <a:r>
              <a:rPr lang="en-US" sz="1400" dirty="0">
                <a:solidFill>
                  <a:srgbClr val="263238"/>
                </a:solidFill>
                <a:latin typeface="Oswald-Regular" pitchFamily="34" charset="0"/>
                <a:ea typeface="Oswald-Regular" pitchFamily="34" charset="-122"/>
                <a:cs typeface="Oswald-Regular" pitchFamily="34" charset="-120"/>
              </a:rPr>
              <a:t>Обладают значительными преимуществами в производительности перед механическими жесткими дисками. Они обеспечивают более высокую скорость чтения/записи информации, что позволяет ускорить процесс работы с данными на компьютере или другом устройстве хранения информации.</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CFD8D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alphaModFix amt="5000"/>
            <a:extLst>
              <a:ext uri="{96DAC541-7B7A-43D3-8B79-37D633B846F1}">
                <asvg:svgBlip xmlns:asvg="http://schemas.microsoft.com/office/drawing/2016/SVG/main" r:embed="rId2"/>
              </a:ext>
            </a:extLst>
          </a:blip>
          <a:stretch>
            <a:fillRect/>
          </a:stretch>
        </p:blipFill>
        <p:spPr>
          <a:xfrm>
            <a:off x="5207000" y="5892800"/>
            <a:ext cx="12700" cy="1778000"/>
          </a:xfrm>
          <a:prstGeom prst="rect">
            <a:avLst/>
          </a:prstGeom>
        </p:spPr>
      </p:pic>
      <p:pic>
        <p:nvPicPr>
          <p:cNvPr id="3" name="Image 1" descr="preencoded.png">    </p:cNvPr>
          <p:cNvPicPr>
            <a:picLocks noChangeAspect="1"/>
          </p:cNvPicPr>
          <p:nvPr/>
        </p:nvPicPr>
        <p:blipFill>
          <a:blip r:embed="rId3">
            <a:alphaModFix amt="5000"/>
            <a:extLst>
              <a:ext uri="{96DAC541-7B7A-43D3-8B79-37D633B846F1}">
                <asvg:svgBlip xmlns:asvg="http://schemas.microsoft.com/office/drawing/2016/SVG/main" r:embed="rId4"/>
              </a:ext>
            </a:extLst>
          </a:blip>
          <a:stretch>
            <a:fillRect/>
          </a:stretch>
        </p:blipFill>
        <p:spPr>
          <a:xfrm>
            <a:off x="10033000" y="5892800"/>
            <a:ext cx="12700" cy="1778000"/>
          </a:xfrm>
          <a:prstGeom prst="rect">
            <a:avLst/>
          </a:prstGeom>
        </p:spPr>
      </p:pic>
      <p:pic>
        <p:nvPicPr>
          <p:cNvPr id="4" name="Image 2" descr="preencoded.png">    </p:cNvPr>
          <p:cNvPicPr>
            <a:picLocks noChangeAspect="1"/>
          </p:cNvPicPr>
          <p:nvPr/>
        </p:nvPicPr>
        <p:blipFill>
          <a:blip r:embed="rId5"/>
          <a:stretch>
            <a:fillRect/>
          </a:stretch>
        </p:blipFill>
        <p:spPr>
          <a:xfrm>
            <a:off x="0" y="0"/>
            <a:ext cx="15240000" cy="3556000"/>
          </a:xfrm>
          <a:prstGeom prst="rect">
            <a:avLst/>
          </a:prstGeom>
        </p:spPr>
      </p:pic>
      <p:sp>
        <p:nvSpPr>
          <p:cNvPr id="5" name="Text 0"/>
          <p:cNvSpPr txBox="1"/>
          <p:nvPr/>
        </p:nvSpPr>
        <p:spPr>
          <a:xfrm>
            <a:off x="635000" y="4191000"/>
            <a:ext cx="13970000" cy="1199915"/>
          </a:xfrm>
          <a:prstGeom prst="rect">
            <a:avLst/>
          </a:prstGeom>
          <a:noFill/>
          <a:ln/>
        </p:spPr>
        <p:txBody>
          <a:bodyPr wrap="square" lIns="0" tIns="0" rIns="0" bIns="0" rtlCol="0" anchor="t"/>
          <a:lstStyle/>
          <a:p>
            <a:pPr algn="ctr" indent="0" marL="0">
              <a:lnSpc>
                <a:spcPts val="4725"/>
              </a:lnSpc>
              <a:buNone/>
            </a:pPr>
            <a:r>
              <a:rPr lang="en-US" sz="4500" dirty="0">
                <a:solidFill>
                  <a:srgbClr val="263238"/>
                </a:solidFill>
                <a:latin typeface="Oswald-Bold" pitchFamily="34" charset="0"/>
                <a:ea typeface="Oswald-Bold" pitchFamily="34" charset="-122"/>
                <a:cs typeface="Oswald-Bold" pitchFamily="34" charset="-120"/>
              </a:rPr>
              <a:t>Магнитные ленты и их применение в архивировании данных</a:t>
            </a:r>
            <a:endParaRPr lang="en-US" sz="4500" dirty="0"/>
          </a:p>
        </p:txBody>
      </p:sp>
      <p:sp>
        <p:nvSpPr>
          <p:cNvPr id="6" name="Text 1"/>
          <p:cNvSpPr txBox="1"/>
          <p:nvPr/>
        </p:nvSpPr>
        <p:spPr>
          <a:xfrm>
            <a:off x="635000" y="5942894"/>
            <a:ext cx="4318000" cy="343606"/>
          </a:xfrm>
          <a:prstGeom prst="rect">
            <a:avLst/>
          </a:prstGeom>
          <a:noFill/>
          <a:ln/>
        </p:spPr>
        <p:txBody>
          <a:bodyPr wrap="square" lIns="0" tIns="0" rIns="0" bIns="0" rtlCol="0" anchor="b"/>
          <a:lstStyle/>
          <a:p>
            <a:pPr algn="ctr" indent="0" marL="0">
              <a:lnSpc>
                <a:spcPts val="2707"/>
              </a:lnSpc>
              <a:buNone/>
            </a:pPr>
            <a:r>
              <a:rPr lang="en-US" sz="2256" dirty="0">
                <a:solidFill>
                  <a:srgbClr val="263238"/>
                </a:solidFill>
                <a:latin typeface="Oswald-Bold" pitchFamily="34" charset="0"/>
                <a:ea typeface="Oswald-Bold" pitchFamily="34" charset="-122"/>
                <a:cs typeface="Oswald-Bold" pitchFamily="34" charset="-120"/>
              </a:rPr>
              <a:t>Принцип действия магнитных лент</a:t>
            </a:r>
            <a:endParaRPr lang="en-US" sz="2256" dirty="0"/>
          </a:p>
        </p:txBody>
      </p:sp>
      <p:sp>
        <p:nvSpPr>
          <p:cNvPr id="7" name="Text 2"/>
          <p:cNvSpPr txBox="1"/>
          <p:nvPr/>
        </p:nvSpPr>
        <p:spPr>
          <a:xfrm>
            <a:off x="635000" y="6413500"/>
            <a:ext cx="4318000" cy="792339"/>
          </a:xfrm>
          <a:prstGeom prst="rect">
            <a:avLst/>
          </a:prstGeom>
          <a:noFill/>
          <a:ln/>
        </p:spPr>
        <p:txBody>
          <a:bodyPr wrap="square" lIns="0" tIns="0" rIns="0" bIns="0" rtlCol="0" anchor="t"/>
          <a:lstStyle/>
          <a:p>
            <a:pPr algn="ctr" indent="0" marL="0">
              <a:lnSpc>
                <a:spcPts val="2080"/>
              </a:lnSpc>
              <a:buNone/>
            </a:pPr>
            <a:r>
              <a:rPr lang="en-US" sz="1600" dirty="0">
                <a:solidFill>
                  <a:srgbClr val="263238"/>
                </a:solidFill>
                <a:latin typeface="Oswald-Regular" pitchFamily="34" charset="0"/>
                <a:ea typeface="Oswald-Regular" pitchFamily="34" charset="-122"/>
                <a:cs typeface="Oswald-Regular" pitchFamily="34" charset="-120"/>
              </a:rPr>
              <a:t>Магнитные ленты работают по принципу намагничивания частиц ферромагнитного материала, который нанесен на ленту.</a:t>
            </a:r>
            <a:endParaRPr lang="en-US" sz="1600" dirty="0"/>
          </a:p>
        </p:txBody>
      </p:sp>
      <p:sp>
        <p:nvSpPr>
          <p:cNvPr id="8" name="Text 3"/>
          <p:cNvSpPr txBox="1"/>
          <p:nvPr/>
        </p:nvSpPr>
        <p:spPr>
          <a:xfrm>
            <a:off x="5461000" y="5942894"/>
            <a:ext cx="4318000" cy="343606"/>
          </a:xfrm>
          <a:prstGeom prst="rect">
            <a:avLst/>
          </a:prstGeom>
          <a:noFill/>
          <a:ln/>
        </p:spPr>
        <p:txBody>
          <a:bodyPr wrap="square" lIns="0" tIns="0" rIns="0" bIns="0" rtlCol="0" anchor="b"/>
          <a:lstStyle/>
          <a:p>
            <a:pPr algn="ctr" indent="0" marL="0">
              <a:lnSpc>
                <a:spcPts val="2707"/>
              </a:lnSpc>
              <a:buNone/>
            </a:pPr>
            <a:r>
              <a:rPr lang="en-US" sz="2256" dirty="0">
                <a:solidFill>
                  <a:srgbClr val="263238"/>
                </a:solidFill>
                <a:latin typeface="Oswald-Bold" pitchFamily="34" charset="0"/>
                <a:ea typeface="Oswald-Bold" pitchFamily="34" charset="-122"/>
                <a:cs typeface="Oswald-Bold" pitchFamily="34" charset="-120"/>
              </a:rPr>
              <a:t>Преимущества магнитных лент</a:t>
            </a:r>
            <a:endParaRPr lang="en-US" sz="2256" dirty="0"/>
          </a:p>
        </p:txBody>
      </p:sp>
      <p:sp>
        <p:nvSpPr>
          <p:cNvPr id="9" name="Text 4"/>
          <p:cNvSpPr txBox="1"/>
          <p:nvPr/>
        </p:nvSpPr>
        <p:spPr>
          <a:xfrm>
            <a:off x="5461000" y="6413500"/>
            <a:ext cx="4318000" cy="792339"/>
          </a:xfrm>
          <a:prstGeom prst="rect">
            <a:avLst/>
          </a:prstGeom>
          <a:noFill/>
          <a:ln/>
        </p:spPr>
        <p:txBody>
          <a:bodyPr wrap="square" lIns="0" tIns="0" rIns="0" bIns="0" rtlCol="0" anchor="t"/>
          <a:lstStyle/>
          <a:p>
            <a:pPr algn="ctr" indent="0" marL="0">
              <a:lnSpc>
                <a:spcPts val="2080"/>
              </a:lnSpc>
              <a:buNone/>
            </a:pPr>
            <a:r>
              <a:rPr lang="en-US" sz="1600" dirty="0">
                <a:solidFill>
                  <a:srgbClr val="263238"/>
                </a:solidFill>
                <a:latin typeface="Oswald-Regular" pitchFamily="34" charset="0"/>
                <a:ea typeface="Oswald-Regular" pitchFamily="34" charset="-122"/>
                <a:cs typeface="Oswald-Regular" pitchFamily="34" charset="-120"/>
              </a:rPr>
              <a:t>Включают высокую плотность записи данных, долговечность, низкую стоимость хранения данных и возможность быстрого доступа к ним.</a:t>
            </a:r>
            <a:endParaRPr lang="en-US" sz="1600" dirty="0"/>
          </a:p>
        </p:txBody>
      </p:sp>
      <p:sp>
        <p:nvSpPr>
          <p:cNvPr id="10" name="Text 5"/>
          <p:cNvSpPr txBox="1"/>
          <p:nvPr/>
        </p:nvSpPr>
        <p:spPr>
          <a:xfrm>
            <a:off x="10287000" y="5942894"/>
            <a:ext cx="4318000" cy="343606"/>
          </a:xfrm>
          <a:prstGeom prst="rect">
            <a:avLst/>
          </a:prstGeom>
          <a:noFill/>
          <a:ln/>
        </p:spPr>
        <p:txBody>
          <a:bodyPr wrap="square" lIns="0" tIns="0" rIns="0" bIns="0" rtlCol="0" anchor="b"/>
          <a:lstStyle/>
          <a:p>
            <a:pPr algn="ctr" indent="0" marL="0">
              <a:lnSpc>
                <a:spcPts val="2707"/>
              </a:lnSpc>
              <a:buNone/>
            </a:pPr>
            <a:r>
              <a:rPr lang="en-US" sz="2256" dirty="0">
                <a:solidFill>
                  <a:srgbClr val="263238"/>
                </a:solidFill>
                <a:latin typeface="Oswald-Bold" pitchFamily="34" charset="0"/>
                <a:ea typeface="Oswald-Bold" pitchFamily="34" charset="-122"/>
                <a:cs typeface="Oswald-Bold" pitchFamily="34" charset="-120"/>
              </a:rPr>
              <a:t>Магнитные ленты</a:t>
            </a:r>
            <a:endParaRPr lang="en-US" sz="2256" dirty="0"/>
          </a:p>
        </p:txBody>
      </p:sp>
      <p:sp>
        <p:nvSpPr>
          <p:cNvPr id="11" name="Text 6"/>
          <p:cNvSpPr txBox="1"/>
          <p:nvPr/>
        </p:nvSpPr>
        <p:spPr>
          <a:xfrm>
            <a:off x="10287000" y="6413500"/>
            <a:ext cx="4318000" cy="792339"/>
          </a:xfrm>
          <a:prstGeom prst="rect">
            <a:avLst/>
          </a:prstGeom>
          <a:noFill/>
          <a:ln/>
        </p:spPr>
        <p:txBody>
          <a:bodyPr wrap="square" lIns="0" tIns="0" rIns="0" bIns="0" rtlCol="0" anchor="t"/>
          <a:lstStyle/>
          <a:p>
            <a:pPr algn="ctr" indent="0" marL="0">
              <a:lnSpc>
                <a:spcPts val="2080"/>
              </a:lnSpc>
              <a:buNone/>
            </a:pPr>
            <a:r>
              <a:rPr lang="en-US" sz="1600" dirty="0">
                <a:solidFill>
                  <a:srgbClr val="263238"/>
                </a:solidFill>
                <a:latin typeface="Oswald-Regular" pitchFamily="34" charset="0"/>
                <a:ea typeface="Oswald-Regular" pitchFamily="34" charset="-122"/>
                <a:cs typeface="Oswald-Regular" pitchFamily="34" charset="-120"/>
              </a:rPr>
              <a:t>Магнитные ленты широко используются для архивирования данных благодаря своей надежности и долговечности.</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CFD8D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6223000" cy="8572500"/>
          </a:xfrm>
          <a:prstGeom prst="rect">
            <a:avLst/>
          </a:prstGeom>
        </p:spPr>
      </p:pic>
      <p:pic>
        <p:nvPicPr>
          <p:cNvPr id="3" name="Image 1" descr="preencoded.png">    </p:cNvPr>
          <p:cNvPicPr>
            <a:picLocks noChangeAspect="1"/>
          </p:cNvPicPr>
          <p:nvPr/>
        </p:nvPicPr>
        <p:blipFill>
          <a:blip r:embed="rId2">
            <a:alphaModFix amt="5000"/>
            <a:extLst>
              <a:ext uri="{96DAC541-7B7A-43D3-8B79-37D633B846F1}">
                <asvg:svgBlip xmlns:asvg="http://schemas.microsoft.com/office/drawing/2016/SVG/main" r:embed="rId3"/>
              </a:ext>
            </a:extLst>
          </a:blip>
          <a:stretch>
            <a:fillRect/>
          </a:stretch>
        </p:blipFill>
        <p:spPr>
          <a:xfrm>
            <a:off x="0" y="5207000"/>
            <a:ext cx="15240000" cy="2540000"/>
          </a:xfrm>
          <a:prstGeom prst="rect">
            <a:avLst/>
          </a:prstGeom>
        </p:spPr>
      </p:pic>
      <p:sp>
        <p:nvSpPr>
          <p:cNvPr id="4" name="Text 0"/>
          <p:cNvSpPr txBox="1"/>
          <p:nvPr/>
        </p:nvSpPr>
        <p:spPr>
          <a:xfrm>
            <a:off x="7112000" y="762000"/>
            <a:ext cx="7493000" cy="1355372"/>
          </a:xfrm>
          <a:prstGeom prst="rect">
            <a:avLst/>
          </a:prstGeom>
          <a:noFill/>
          <a:ln/>
        </p:spPr>
        <p:txBody>
          <a:bodyPr wrap="square" lIns="0" tIns="0" rIns="0" bIns="0" rtlCol="0" anchor="t"/>
          <a:lstStyle/>
          <a:p>
            <a:pPr algn="l" indent="0" marL="0">
              <a:lnSpc>
                <a:spcPts val="3557"/>
              </a:lnSpc>
              <a:buNone/>
            </a:pPr>
            <a:r>
              <a:rPr lang="en-US" sz="3388" dirty="0">
                <a:solidFill>
                  <a:srgbClr val="263238"/>
                </a:solidFill>
                <a:latin typeface="Oswald-Bold" pitchFamily="34" charset="0"/>
                <a:ea typeface="Oswald-Bold" pitchFamily="34" charset="-122"/>
                <a:cs typeface="Oswald-Bold" pitchFamily="34" charset="-120"/>
              </a:rPr>
              <a:t>Статистические данные использования различных типов накопителей в современных компьютерах и серверах</a:t>
            </a:r>
            <a:endParaRPr lang="en-US" sz="3388" dirty="0"/>
          </a:p>
        </p:txBody>
      </p:sp>
      <p:sp>
        <p:nvSpPr>
          <p:cNvPr id="5" name="Text 1"/>
          <p:cNvSpPr txBox="1"/>
          <p:nvPr/>
        </p:nvSpPr>
        <p:spPr>
          <a:xfrm>
            <a:off x="7112000" y="3190287"/>
            <a:ext cx="7493000" cy="365713"/>
          </a:xfrm>
          <a:prstGeom prst="rect">
            <a:avLst/>
          </a:prstGeom>
          <a:noFill/>
          <a:ln/>
        </p:spPr>
        <p:txBody>
          <a:bodyPr wrap="square" lIns="0" tIns="0" rIns="0" bIns="0" rtlCol="0" anchor="b"/>
          <a:lstStyle/>
          <a:p>
            <a:pPr algn="l" indent="0" marL="0">
              <a:lnSpc>
                <a:spcPts val="2880"/>
              </a:lnSpc>
              <a:buNone/>
            </a:pPr>
            <a:r>
              <a:rPr lang="en-US" sz="2400" dirty="0">
                <a:solidFill>
                  <a:srgbClr val="263238"/>
                </a:solidFill>
                <a:latin typeface="Oswald-Bold" pitchFamily="34" charset="0"/>
                <a:ea typeface="Oswald-Bold" pitchFamily="34" charset="-122"/>
                <a:cs typeface="Oswald-Bold" pitchFamily="34" charset="-120"/>
              </a:rPr>
              <a:t>Накопители в компьютерах и серверах</a:t>
            </a:r>
            <a:endParaRPr lang="en-US" sz="2400" dirty="0"/>
          </a:p>
        </p:txBody>
      </p:sp>
      <p:sp>
        <p:nvSpPr>
          <p:cNvPr id="6" name="Text 2"/>
          <p:cNvSpPr txBox="1"/>
          <p:nvPr/>
        </p:nvSpPr>
        <p:spPr>
          <a:xfrm>
            <a:off x="7112000" y="5793787"/>
            <a:ext cx="7493000" cy="365713"/>
          </a:xfrm>
          <a:prstGeom prst="rect">
            <a:avLst/>
          </a:prstGeom>
          <a:noFill/>
          <a:ln/>
        </p:spPr>
        <p:txBody>
          <a:bodyPr wrap="square" lIns="0" tIns="0" rIns="0" bIns="0" rtlCol="0" anchor="b"/>
          <a:lstStyle/>
          <a:p>
            <a:pPr algn="l" indent="0" marL="0">
              <a:lnSpc>
                <a:spcPts val="2880"/>
              </a:lnSpc>
              <a:buNone/>
            </a:pPr>
            <a:r>
              <a:rPr lang="en-US" sz="2400" dirty="0">
                <a:solidFill>
                  <a:srgbClr val="263238"/>
                </a:solidFill>
                <a:latin typeface="Oswald-Bold" pitchFamily="34" charset="0"/>
                <a:ea typeface="Oswald-Bold" pitchFamily="34" charset="-122"/>
                <a:cs typeface="Oswald-Bold" pitchFamily="34" charset="-120"/>
              </a:rPr>
              <a:t>Накопительная статистика компьютеров и серверов</a:t>
            </a:r>
            <a:endParaRPr lang="en-US" sz="2400" dirty="0"/>
          </a:p>
        </p:txBody>
      </p:sp>
      <p:sp>
        <p:nvSpPr>
          <p:cNvPr id="7" name="Text 3"/>
          <p:cNvSpPr txBox="1"/>
          <p:nvPr/>
        </p:nvSpPr>
        <p:spPr>
          <a:xfrm>
            <a:off x="7112000" y="3619500"/>
            <a:ext cx="7493000" cy="1320565"/>
          </a:xfrm>
          <a:prstGeom prst="rect">
            <a:avLst/>
          </a:prstGeom>
          <a:noFill/>
          <a:ln/>
        </p:spPr>
        <p:txBody>
          <a:bodyPr wrap="square" lIns="0" tIns="0" rIns="0" bIns="0" rtlCol="0" anchor="t"/>
          <a:lstStyle/>
          <a:p>
            <a:pPr algn="l" indent="0" marL="0">
              <a:lnSpc>
                <a:spcPts val="2080"/>
              </a:lnSpc>
              <a:buNone/>
            </a:pPr>
            <a:r>
              <a:rPr lang="en-US" sz="1600" dirty="0">
                <a:solidFill>
                  <a:srgbClr val="263238"/>
                </a:solidFill>
                <a:latin typeface="Oswald-Regular" pitchFamily="34" charset="0"/>
                <a:ea typeface="Oswald-Regular" pitchFamily="34" charset="-122"/>
                <a:cs typeface="Oswald-Regular" pitchFamily="34" charset="-120"/>
              </a:rPr>
              <a:t>В современных компьютерах и серверах используются разные типы накопителей, такие как жесткие диски (HDD), твердотельные накопители (SSD), гибридные диски (SSHD), оптические диски (CD, DVD, Blu-ray) и флеш-накопители (USB, SD-карты). В данной лекции мы рассмотрим статистику использования этих устройств на примере конкретных моделей компьютеров и серверов.</a:t>
            </a:r>
            <a:endParaRPr lang="en-US" sz="1600" dirty="0"/>
          </a:p>
        </p:txBody>
      </p:sp>
      <p:sp>
        <p:nvSpPr>
          <p:cNvPr id="8" name="Text 4"/>
          <p:cNvSpPr txBox="1"/>
          <p:nvPr/>
        </p:nvSpPr>
        <p:spPr>
          <a:xfrm>
            <a:off x="7112000" y="6223000"/>
            <a:ext cx="7493000" cy="792339"/>
          </a:xfrm>
          <a:prstGeom prst="rect">
            <a:avLst/>
          </a:prstGeom>
          <a:noFill/>
          <a:ln/>
        </p:spPr>
        <p:txBody>
          <a:bodyPr wrap="square" lIns="0" tIns="0" rIns="0" bIns="0" rtlCol="0" anchor="t"/>
          <a:lstStyle/>
          <a:p>
            <a:pPr algn="l" indent="0" marL="0">
              <a:lnSpc>
                <a:spcPts val="2080"/>
              </a:lnSpc>
              <a:buNone/>
            </a:pPr>
            <a:r>
              <a:rPr lang="en-US" sz="1600" dirty="0">
                <a:solidFill>
                  <a:srgbClr val="263238"/>
                </a:solidFill>
                <a:latin typeface="Oswald-Regular" pitchFamily="34" charset="0"/>
                <a:ea typeface="Oswald-Regular" pitchFamily="34" charset="-122"/>
                <a:cs typeface="Oswald-Regular" pitchFamily="34" charset="-120"/>
              </a:rPr>
              <a:t>В 2020 году доля HDD в компьютерах составила около 70%, доля SSD — около 30%. В серверах доля SSD значительно выше, чем в персональных компьютерах, и составляет около 50%.</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CFD8D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4953000" cy="8572500"/>
          </a:xfrm>
          <a:prstGeom prst="rect">
            <a:avLst/>
          </a:prstGeom>
        </p:spPr>
      </p:pic>
      <p:sp>
        <p:nvSpPr>
          <p:cNvPr id="3" name="Text 0"/>
          <p:cNvSpPr txBox="1"/>
          <p:nvPr/>
        </p:nvSpPr>
        <p:spPr>
          <a:xfrm>
            <a:off x="5461000" y="1747896"/>
            <a:ext cx="9144000" cy="1173104"/>
          </a:xfrm>
          <a:prstGeom prst="rect">
            <a:avLst/>
          </a:prstGeom>
          <a:noFill/>
          <a:ln/>
        </p:spPr>
        <p:txBody>
          <a:bodyPr wrap="square" lIns="0" tIns="0" rIns="0" bIns="0" rtlCol="0" anchor="b"/>
          <a:lstStyle/>
          <a:p>
            <a:pPr algn="l" indent="0" marL="0">
              <a:lnSpc>
                <a:spcPts val="4620"/>
              </a:lnSpc>
              <a:buNone/>
            </a:pPr>
            <a:r>
              <a:rPr lang="en-US" sz="4400" dirty="0">
                <a:solidFill>
                  <a:srgbClr val="263238"/>
                </a:solidFill>
                <a:latin typeface="Oswald-Bold" pitchFamily="34" charset="0"/>
                <a:ea typeface="Oswald-Bold" pitchFamily="34" charset="-122"/>
                <a:cs typeface="Oswald-Bold" pitchFamily="34" charset="-120"/>
              </a:rPr>
              <a:t>RAID-технологии для повышения надежности хранения данных</a:t>
            </a:r>
            <a:endParaRPr lang="en-US" sz="4400" dirty="0"/>
          </a:p>
        </p:txBody>
      </p:sp>
      <p:sp>
        <p:nvSpPr>
          <p:cNvPr id="4" name="Text 1"/>
          <p:cNvSpPr txBox="1"/>
          <p:nvPr/>
        </p:nvSpPr>
        <p:spPr>
          <a:xfrm>
            <a:off x="5461000" y="4523787"/>
            <a:ext cx="4318000" cy="365713"/>
          </a:xfrm>
          <a:prstGeom prst="rect">
            <a:avLst/>
          </a:prstGeom>
          <a:noFill/>
          <a:ln/>
        </p:spPr>
        <p:txBody>
          <a:bodyPr wrap="square" lIns="0" tIns="0" rIns="0" bIns="0" rtlCol="0" anchor="b"/>
          <a:lstStyle/>
          <a:p>
            <a:pPr algn="l" indent="0" marL="0">
              <a:lnSpc>
                <a:spcPts val="2880"/>
              </a:lnSpc>
              <a:buNone/>
            </a:pPr>
            <a:r>
              <a:rPr lang="en-US" sz="2400" dirty="0">
                <a:solidFill>
                  <a:srgbClr val="263238"/>
                </a:solidFill>
                <a:latin typeface="Oswald-Bold" pitchFamily="34" charset="0"/>
                <a:ea typeface="Oswald-Bold" pitchFamily="34" charset="-122"/>
                <a:cs typeface="Oswald-Bold" pitchFamily="34" charset="-120"/>
              </a:rPr>
              <a:t>RAID-технологии</a:t>
            </a:r>
            <a:endParaRPr lang="en-US" sz="2400" dirty="0"/>
          </a:p>
        </p:txBody>
      </p:sp>
      <p:sp>
        <p:nvSpPr>
          <p:cNvPr id="5" name="Text 2"/>
          <p:cNvSpPr txBox="1"/>
          <p:nvPr/>
        </p:nvSpPr>
        <p:spPr>
          <a:xfrm>
            <a:off x="10287000" y="4523787"/>
            <a:ext cx="4318000" cy="365713"/>
          </a:xfrm>
          <a:prstGeom prst="rect">
            <a:avLst/>
          </a:prstGeom>
          <a:noFill/>
          <a:ln/>
        </p:spPr>
        <p:txBody>
          <a:bodyPr wrap="square" lIns="0" tIns="0" rIns="0" bIns="0" rtlCol="0" anchor="b"/>
          <a:lstStyle/>
          <a:p>
            <a:pPr algn="l" indent="0" marL="0">
              <a:lnSpc>
                <a:spcPts val="2880"/>
              </a:lnSpc>
              <a:buNone/>
            </a:pPr>
            <a:r>
              <a:rPr lang="en-US" sz="2400" dirty="0">
                <a:solidFill>
                  <a:srgbClr val="263238"/>
                </a:solidFill>
                <a:latin typeface="Oswald-Bold" pitchFamily="34" charset="0"/>
                <a:ea typeface="Oswald-Bold" pitchFamily="34" charset="-122"/>
                <a:cs typeface="Oswald-Bold" pitchFamily="34" charset="-120"/>
              </a:rPr>
              <a:t>RAID и надёжность данных</a:t>
            </a:r>
            <a:endParaRPr lang="en-US" sz="2400" dirty="0"/>
          </a:p>
        </p:txBody>
      </p:sp>
      <p:sp>
        <p:nvSpPr>
          <p:cNvPr id="6" name="Text 3"/>
          <p:cNvSpPr txBox="1"/>
          <p:nvPr/>
        </p:nvSpPr>
        <p:spPr>
          <a:xfrm>
            <a:off x="5461000" y="5016500"/>
            <a:ext cx="4318000" cy="1320565"/>
          </a:xfrm>
          <a:prstGeom prst="rect">
            <a:avLst/>
          </a:prstGeom>
          <a:noFill/>
          <a:ln/>
        </p:spPr>
        <p:txBody>
          <a:bodyPr wrap="square" lIns="0" tIns="0" rIns="0" bIns="0" rtlCol="0" anchor="t"/>
          <a:lstStyle/>
          <a:p>
            <a:pPr algn="l" indent="0" marL="0">
              <a:lnSpc>
                <a:spcPts val="2080"/>
              </a:lnSpc>
              <a:buNone/>
            </a:pPr>
            <a:r>
              <a:rPr lang="en-US" sz="1600" dirty="0">
                <a:solidFill>
                  <a:srgbClr val="263238"/>
                </a:solidFill>
                <a:latin typeface="Oswald-Regular" pitchFamily="34" charset="0"/>
                <a:ea typeface="Oswald-Regular" pitchFamily="34" charset="-122"/>
                <a:cs typeface="Oswald-Regular" pitchFamily="34" charset="-120"/>
              </a:rPr>
              <a:t>Представляют собой метод хранения данных, при котором информация распределяется по нескольким дискам. Это позволяет повысить надежность хранения данных, так как при выходе из строя одного из дисков, данные могут быть восстановлены с других дисков.</a:t>
            </a:r>
            <a:endParaRPr lang="en-US" sz="1600" dirty="0"/>
          </a:p>
        </p:txBody>
      </p:sp>
      <p:sp>
        <p:nvSpPr>
          <p:cNvPr id="7" name="Text 4"/>
          <p:cNvSpPr txBox="1"/>
          <p:nvPr/>
        </p:nvSpPr>
        <p:spPr>
          <a:xfrm>
            <a:off x="10287000" y="5016500"/>
            <a:ext cx="4318000" cy="1056452"/>
          </a:xfrm>
          <a:prstGeom prst="rect">
            <a:avLst/>
          </a:prstGeom>
          <a:noFill/>
          <a:ln/>
        </p:spPr>
        <p:txBody>
          <a:bodyPr wrap="square" lIns="0" tIns="0" rIns="0" bIns="0" rtlCol="0" anchor="t"/>
          <a:lstStyle/>
          <a:p>
            <a:pPr algn="l" indent="0" marL="0">
              <a:lnSpc>
                <a:spcPts val="2080"/>
              </a:lnSpc>
              <a:buNone/>
            </a:pPr>
            <a:r>
              <a:rPr lang="en-US" sz="1600" dirty="0">
                <a:solidFill>
                  <a:srgbClr val="263238"/>
                </a:solidFill>
                <a:latin typeface="Oswald-Regular" pitchFamily="34" charset="0"/>
                <a:ea typeface="Oswald-Regular" pitchFamily="34" charset="-122"/>
                <a:cs typeface="Oswald-Regular" pitchFamily="34" charset="-120"/>
              </a:rPr>
              <a:t>RAID-технологии обеспечивают высокую производительность и надежность хранения данных. Они используются в серверах, хранилищах данных, персональных компьютерах и других устройствах.</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CFD8D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6223000" cy="8572500"/>
          </a:xfrm>
          <a:prstGeom prst="rect">
            <a:avLst/>
          </a:prstGeom>
        </p:spPr>
      </p:pic>
      <p:pic>
        <p:nvPicPr>
          <p:cNvPr id="3" name="Image 1" descr="preencoded.png">    </p:cNvPr>
          <p:cNvPicPr>
            <a:picLocks noChangeAspect="1"/>
          </p:cNvPicPr>
          <p:nvPr/>
        </p:nvPicPr>
        <p:blipFill>
          <a:blip r:embed="rId2">
            <a:alphaModFix amt="5000"/>
            <a:extLst>
              <a:ext uri="{96DAC541-7B7A-43D3-8B79-37D633B846F1}">
                <asvg:svgBlip xmlns:asvg="http://schemas.microsoft.com/office/drawing/2016/SVG/main" r:embed="rId3"/>
              </a:ext>
            </a:extLst>
          </a:blip>
          <a:stretch>
            <a:fillRect/>
          </a:stretch>
        </p:blipFill>
        <p:spPr>
          <a:xfrm>
            <a:off x="0" y="5207000"/>
            <a:ext cx="15240000" cy="2540000"/>
          </a:xfrm>
          <a:prstGeom prst="rect">
            <a:avLst/>
          </a:prstGeom>
        </p:spPr>
      </p:pic>
      <p:sp>
        <p:nvSpPr>
          <p:cNvPr id="4" name="Text 0"/>
          <p:cNvSpPr txBox="1"/>
          <p:nvPr/>
        </p:nvSpPr>
        <p:spPr>
          <a:xfrm>
            <a:off x="7112000" y="762000"/>
            <a:ext cx="7493000" cy="1425928"/>
          </a:xfrm>
          <a:prstGeom prst="rect">
            <a:avLst/>
          </a:prstGeom>
          <a:noFill/>
          <a:ln/>
        </p:spPr>
        <p:txBody>
          <a:bodyPr wrap="square" lIns="0" tIns="0" rIns="0" bIns="0" rtlCol="0" anchor="t"/>
          <a:lstStyle/>
          <a:p>
            <a:pPr algn="l" indent="0" marL="0">
              <a:lnSpc>
                <a:spcPts val="3742"/>
              </a:lnSpc>
              <a:buNone/>
            </a:pPr>
            <a:r>
              <a:rPr lang="en-US" sz="3564" dirty="0">
                <a:solidFill>
                  <a:srgbClr val="263238"/>
                </a:solidFill>
                <a:latin typeface="Oswald-Bold" pitchFamily="34" charset="0"/>
                <a:ea typeface="Oswald-Bold" pitchFamily="34" charset="-122"/>
                <a:cs typeface="Oswald-Bold" pitchFamily="34" charset="-120"/>
              </a:rPr>
              <a:t>Перспективные накопительные технологии, такие как твердотельные накопители на основе памяти NAND</a:t>
            </a:r>
            <a:endParaRPr lang="en-US" sz="3564" dirty="0"/>
          </a:p>
        </p:txBody>
      </p:sp>
      <p:sp>
        <p:nvSpPr>
          <p:cNvPr id="5" name="Text 1"/>
          <p:cNvSpPr txBox="1"/>
          <p:nvPr/>
        </p:nvSpPr>
        <p:spPr>
          <a:xfrm>
            <a:off x="7112000" y="3190287"/>
            <a:ext cx="7493000" cy="365713"/>
          </a:xfrm>
          <a:prstGeom prst="rect">
            <a:avLst/>
          </a:prstGeom>
          <a:noFill/>
          <a:ln/>
        </p:spPr>
        <p:txBody>
          <a:bodyPr wrap="square" lIns="0" tIns="0" rIns="0" bIns="0" rtlCol="0" anchor="b"/>
          <a:lstStyle/>
          <a:p>
            <a:pPr algn="l" indent="0" marL="0">
              <a:lnSpc>
                <a:spcPts val="2880"/>
              </a:lnSpc>
              <a:buNone/>
            </a:pPr>
            <a:r>
              <a:rPr lang="en-US" sz="2400" dirty="0">
                <a:solidFill>
                  <a:srgbClr val="263238"/>
                </a:solidFill>
                <a:latin typeface="Oswald-Bold" pitchFamily="34" charset="0"/>
                <a:ea typeface="Oswald-Bold" pitchFamily="34" charset="-122"/>
                <a:cs typeface="Oswald-Bold" pitchFamily="34" charset="-120"/>
              </a:rPr>
              <a:t>Твердотельные накопители</a:t>
            </a:r>
            <a:endParaRPr lang="en-US" sz="2400" dirty="0"/>
          </a:p>
        </p:txBody>
      </p:sp>
      <p:sp>
        <p:nvSpPr>
          <p:cNvPr id="6" name="Text 2"/>
          <p:cNvSpPr txBox="1"/>
          <p:nvPr/>
        </p:nvSpPr>
        <p:spPr>
          <a:xfrm>
            <a:off x="7112000" y="5793787"/>
            <a:ext cx="7493000" cy="365713"/>
          </a:xfrm>
          <a:prstGeom prst="rect">
            <a:avLst/>
          </a:prstGeom>
          <a:noFill/>
          <a:ln/>
        </p:spPr>
        <p:txBody>
          <a:bodyPr wrap="square" lIns="0" tIns="0" rIns="0" bIns="0" rtlCol="0" anchor="b"/>
          <a:lstStyle/>
          <a:p>
            <a:pPr algn="l" indent="0" marL="0">
              <a:lnSpc>
                <a:spcPts val="2880"/>
              </a:lnSpc>
              <a:buNone/>
            </a:pPr>
            <a:r>
              <a:rPr lang="en-US" sz="2400" dirty="0">
                <a:solidFill>
                  <a:srgbClr val="263238"/>
                </a:solidFill>
                <a:latin typeface="Oswald-Bold" pitchFamily="34" charset="0"/>
                <a:ea typeface="Oswald-Bold" pitchFamily="34" charset="-122"/>
                <a:cs typeface="Oswald-Bold" pitchFamily="34" charset="-120"/>
              </a:rPr>
              <a:t>Технология NAND</a:t>
            </a:r>
            <a:endParaRPr lang="en-US" sz="2400" dirty="0"/>
          </a:p>
        </p:txBody>
      </p:sp>
      <p:sp>
        <p:nvSpPr>
          <p:cNvPr id="7" name="Text 3"/>
          <p:cNvSpPr txBox="1"/>
          <p:nvPr/>
        </p:nvSpPr>
        <p:spPr>
          <a:xfrm>
            <a:off x="7112000" y="3619500"/>
            <a:ext cx="7493000" cy="1056452"/>
          </a:xfrm>
          <a:prstGeom prst="rect">
            <a:avLst/>
          </a:prstGeom>
          <a:noFill/>
          <a:ln/>
        </p:spPr>
        <p:txBody>
          <a:bodyPr wrap="square" lIns="0" tIns="0" rIns="0" bIns="0" rtlCol="0" anchor="t"/>
          <a:lstStyle/>
          <a:p>
            <a:pPr algn="l" indent="0" marL="0">
              <a:lnSpc>
                <a:spcPts val="2080"/>
              </a:lnSpc>
              <a:buNone/>
            </a:pPr>
            <a:r>
              <a:rPr lang="en-US" sz="1600" dirty="0">
                <a:solidFill>
                  <a:srgbClr val="263238"/>
                </a:solidFill>
                <a:latin typeface="Oswald-Regular" pitchFamily="34" charset="0"/>
                <a:ea typeface="Oswald-Regular" pitchFamily="34" charset="-122"/>
                <a:cs typeface="Oswald-Regular" pitchFamily="34" charset="-120"/>
              </a:rPr>
              <a:t>Это устройства хранения данных, которые используют полупроводниковые технологии, в отличие от традиционных жестких дисков, использующих магнитные пластины. Они обеспечивают более высокую скорость чтения и записи, а также более устойчивы к механическим повреждениям.</a:t>
            </a:r>
            <a:endParaRPr lang="en-US" sz="1600" dirty="0"/>
          </a:p>
        </p:txBody>
      </p:sp>
      <p:sp>
        <p:nvSpPr>
          <p:cNvPr id="8" name="Text 4"/>
          <p:cNvSpPr txBox="1"/>
          <p:nvPr/>
        </p:nvSpPr>
        <p:spPr>
          <a:xfrm>
            <a:off x="7112000" y="6223000"/>
            <a:ext cx="7493000" cy="528226"/>
          </a:xfrm>
          <a:prstGeom prst="rect">
            <a:avLst/>
          </a:prstGeom>
          <a:noFill/>
          <a:ln/>
        </p:spPr>
        <p:txBody>
          <a:bodyPr wrap="square" lIns="0" tIns="0" rIns="0" bIns="0" rtlCol="0" anchor="t"/>
          <a:lstStyle/>
          <a:p>
            <a:pPr algn="l" indent="0" marL="0">
              <a:lnSpc>
                <a:spcPts val="2080"/>
              </a:lnSpc>
              <a:buNone/>
            </a:pPr>
            <a:r>
              <a:rPr lang="en-US" sz="1600" dirty="0">
                <a:solidFill>
                  <a:srgbClr val="263238"/>
                </a:solidFill>
                <a:latin typeface="Oswald-Regular" pitchFamily="34" charset="0"/>
                <a:ea typeface="Oswald-Regular" pitchFamily="34" charset="-122"/>
                <a:cs typeface="Oswald-Regular" pitchFamily="34" charset="-120"/>
              </a:rPr>
              <a:t>NAND - это флеш-память, которая используется в твердотельных накопителях. Она названа в честь логической операции И-НЕ, на которой основана ее работа.</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CFD8D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4953000" cy="8572500"/>
          </a:xfrm>
          <a:prstGeom prst="rect">
            <a:avLst/>
          </a:prstGeom>
        </p:spPr>
      </p:pic>
      <p:sp>
        <p:nvSpPr>
          <p:cNvPr id="3" name="Text 0"/>
          <p:cNvSpPr txBox="1"/>
          <p:nvPr/>
        </p:nvSpPr>
        <p:spPr>
          <a:xfrm>
            <a:off x="5461000" y="1161344"/>
            <a:ext cx="9144000" cy="1759656"/>
          </a:xfrm>
          <a:prstGeom prst="rect">
            <a:avLst/>
          </a:prstGeom>
          <a:noFill/>
          <a:ln/>
        </p:spPr>
        <p:txBody>
          <a:bodyPr wrap="square" lIns="0" tIns="0" rIns="0" bIns="0" rtlCol="0" anchor="b"/>
          <a:lstStyle/>
          <a:p>
            <a:pPr algn="l" indent="0" marL="0">
              <a:lnSpc>
                <a:spcPts val="4620"/>
              </a:lnSpc>
              <a:buNone/>
            </a:pPr>
            <a:r>
              <a:rPr lang="en-US" sz="4400" dirty="0">
                <a:solidFill>
                  <a:srgbClr val="263238"/>
                </a:solidFill>
                <a:latin typeface="Oswald-Bold" pitchFamily="34" charset="0"/>
                <a:ea typeface="Oswald-Bold" pitchFamily="34" charset="-122"/>
                <a:cs typeface="Oswald-Bold" pitchFamily="34" charset="-120"/>
              </a:rPr>
              <a:t>Влияние облачных хранилищ и интернет-сервисов на общий объем хранимых данных</a:t>
            </a:r>
            <a:endParaRPr lang="en-US" sz="4400" dirty="0"/>
          </a:p>
        </p:txBody>
      </p:sp>
      <p:sp>
        <p:nvSpPr>
          <p:cNvPr id="4" name="Text 1"/>
          <p:cNvSpPr txBox="1"/>
          <p:nvPr/>
        </p:nvSpPr>
        <p:spPr>
          <a:xfrm>
            <a:off x="5461000" y="4523787"/>
            <a:ext cx="4318000" cy="365713"/>
          </a:xfrm>
          <a:prstGeom prst="rect">
            <a:avLst/>
          </a:prstGeom>
          <a:noFill/>
          <a:ln/>
        </p:spPr>
        <p:txBody>
          <a:bodyPr wrap="square" lIns="0" tIns="0" rIns="0" bIns="0" rtlCol="0" anchor="b"/>
          <a:lstStyle/>
          <a:p>
            <a:pPr algn="l" indent="0" marL="0">
              <a:lnSpc>
                <a:spcPts val="2880"/>
              </a:lnSpc>
              <a:buNone/>
            </a:pPr>
            <a:r>
              <a:rPr lang="en-US" sz="2400" dirty="0">
                <a:solidFill>
                  <a:srgbClr val="263238"/>
                </a:solidFill>
                <a:latin typeface="Oswald-Bold" pitchFamily="34" charset="0"/>
                <a:ea typeface="Oswald-Bold" pitchFamily="34" charset="-122"/>
                <a:cs typeface="Oswald-Bold" pitchFamily="34" charset="-120"/>
              </a:rPr>
              <a:t>Облачные хранилища</a:t>
            </a:r>
            <a:endParaRPr lang="en-US" sz="2400" dirty="0"/>
          </a:p>
        </p:txBody>
      </p:sp>
      <p:sp>
        <p:nvSpPr>
          <p:cNvPr id="5" name="Text 2"/>
          <p:cNvSpPr txBox="1"/>
          <p:nvPr/>
        </p:nvSpPr>
        <p:spPr>
          <a:xfrm>
            <a:off x="10287000" y="4158074"/>
            <a:ext cx="4318000" cy="731426"/>
          </a:xfrm>
          <a:prstGeom prst="rect">
            <a:avLst/>
          </a:prstGeom>
          <a:noFill/>
          <a:ln/>
        </p:spPr>
        <p:txBody>
          <a:bodyPr wrap="square" lIns="0" tIns="0" rIns="0" bIns="0" rtlCol="0" anchor="b"/>
          <a:lstStyle/>
          <a:p>
            <a:pPr algn="l" indent="0" marL="0">
              <a:lnSpc>
                <a:spcPts val="2880"/>
              </a:lnSpc>
              <a:buNone/>
            </a:pPr>
            <a:r>
              <a:rPr lang="en-US" sz="2400" dirty="0">
                <a:solidFill>
                  <a:srgbClr val="263238"/>
                </a:solidFill>
                <a:latin typeface="Oswald-Bold" pitchFamily="34" charset="0"/>
                <a:ea typeface="Oswald-Bold" pitchFamily="34" charset="-122"/>
                <a:cs typeface="Oswald-Bold" pitchFamily="34" charset="-120"/>
              </a:rPr>
              <a:t>Централизованное управление информацией</a:t>
            </a:r>
            <a:endParaRPr lang="en-US" sz="2400" dirty="0"/>
          </a:p>
        </p:txBody>
      </p:sp>
      <p:sp>
        <p:nvSpPr>
          <p:cNvPr id="6" name="Text 3"/>
          <p:cNvSpPr txBox="1"/>
          <p:nvPr/>
        </p:nvSpPr>
        <p:spPr>
          <a:xfrm>
            <a:off x="5461000" y="5016500"/>
            <a:ext cx="4318000" cy="1848791"/>
          </a:xfrm>
          <a:prstGeom prst="rect">
            <a:avLst/>
          </a:prstGeom>
          <a:noFill/>
          <a:ln/>
        </p:spPr>
        <p:txBody>
          <a:bodyPr wrap="square" lIns="0" tIns="0" rIns="0" bIns="0" rtlCol="0" anchor="t"/>
          <a:lstStyle/>
          <a:p>
            <a:pPr algn="l" indent="0" marL="0">
              <a:lnSpc>
                <a:spcPts val="2080"/>
              </a:lnSpc>
              <a:buNone/>
            </a:pPr>
            <a:r>
              <a:rPr lang="en-US" sz="1600" dirty="0">
                <a:solidFill>
                  <a:srgbClr val="263238"/>
                </a:solidFill>
                <a:latin typeface="Oswald-Regular" pitchFamily="34" charset="0"/>
                <a:ea typeface="Oswald-Regular" pitchFamily="34" charset="-122"/>
                <a:cs typeface="Oswald-Regular" pitchFamily="34" charset="-120"/>
              </a:rPr>
              <a:t>— это модель хранения данных, при которой информация хранится на серверах в сети Интернет, а не на локальном устройстве пользователя. Это позволяет пользователям получать доступ к своим данным с любого устройства, подключённого к Интернету, и обеспечивает гибкость и масштабируемость хранения информации.</a:t>
            </a:r>
            <a:endParaRPr lang="en-US" sz="1600" dirty="0"/>
          </a:p>
        </p:txBody>
      </p:sp>
      <p:sp>
        <p:nvSpPr>
          <p:cNvPr id="7" name="Text 4"/>
          <p:cNvSpPr txBox="1"/>
          <p:nvPr/>
        </p:nvSpPr>
        <p:spPr>
          <a:xfrm>
            <a:off x="10287000" y="5016500"/>
            <a:ext cx="4318000" cy="792339"/>
          </a:xfrm>
          <a:prstGeom prst="rect">
            <a:avLst/>
          </a:prstGeom>
          <a:noFill/>
          <a:ln/>
        </p:spPr>
        <p:txBody>
          <a:bodyPr wrap="square" lIns="0" tIns="0" rIns="0" bIns="0" rtlCol="0" anchor="t"/>
          <a:lstStyle/>
          <a:p>
            <a:pPr algn="l" indent="0" marL="0">
              <a:lnSpc>
                <a:spcPts val="2080"/>
              </a:lnSpc>
              <a:buNone/>
            </a:pPr>
            <a:r>
              <a:rPr lang="en-US" sz="1600" dirty="0">
                <a:solidFill>
                  <a:srgbClr val="263238"/>
                </a:solidFill>
                <a:latin typeface="Oswald-Regular" pitchFamily="34" charset="0"/>
                <a:ea typeface="Oswald-Regular" pitchFamily="34" charset="-122"/>
                <a:cs typeface="Oswald-Regular" pitchFamily="34" charset="-120"/>
              </a:rPr>
              <a:t>— это подход к управлению данными, при котором все данные хранятся в одном централизованном хранилище.</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CFD8DC"/>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alphaModFix amt="5000"/>
            <a:extLst>
              <a:ext uri="{96DAC541-7B7A-43D3-8B79-37D633B846F1}">
                <asvg:svgBlip xmlns:asvg="http://schemas.microsoft.com/office/drawing/2016/SVG/main" r:embed="rId2"/>
              </a:ext>
            </a:extLst>
          </a:blip>
          <a:stretch>
            <a:fillRect/>
          </a:stretch>
        </p:blipFill>
        <p:spPr>
          <a:xfrm>
            <a:off x="5397500" y="0"/>
            <a:ext cx="5651500" cy="8572500"/>
          </a:xfrm>
          <a:prstGeom prst="rect">
            <a:avLst/>
          </a:prstGeom>
        </p:spPr>
      </p:pic>
      <p:pic>
        <p:nvPicPr>
          <p:cNvPr id="3" name="Image 1" descr="preencoded.png">    </p:cNvPr>
          <p:cNvPicPr>
            <a:picLocks noChangeAspect="1"/>
          </p:cNvPicPr>
          <p:nvPr/>
        </p:nvPicPr>
        <p:blipFill>
          <a:blip r:embed="rId3"/>
          <a:stretch>
            <a:fillRect/>
          </a:stretch>
        </p:blipFill>
        <p:spPr>
          <a:xfrm>
            <a:off x="11049000" y="0"/>
            <a:ext cx="4191000" cy="8572500"/>
          </a:xfrm>
          <a:prstGeom prst="rect">
            <a:avLst/>
          </a:prstGeom>
        </p:spPr>
      </p:pic>
      <p:sp>
        <p:nvSpPr>
          <p:cNvPr id="4" name="Text 0"/>
          <p:cNvSpPr txBox="1"/>
          <p:nvPr/>
        </p:nvSpPr>
        <p:spPr>
          <a:xfrm>
            <a:off x="635000" y="3113146"/>
            <a:ext cx="4191000" cy="2346207"/>
          </a:xfrm>
          <a:prstGeom prst="rect">
            <a:avLst/>
          </a:prstGeom>
          <a:noFill/>
          <a:ln/>
        </p:spPr>
        <p:txBody>
          <a:bodyPr wrap="square" lIns="0" tIns="0" rIns="0" bIns="0" rtlCol="0" anchor="ctr"/>
          <a:lstStyle/>
          <a:p>
            <a:pPr algn="l" indent="0" marL="0">
              <a:lnSpc>
                <a:spcPts val="4620"/>
              </a:lnSpc>
              <a:buNone/>
            </a:pPr>
            <a:r>
              <a:rPr lang="en-US" sz="4400" dirty="0">
                <a:solidFill>
                  <a:srgbClr val="263238"/>
                </a:solidFill>
                <a:latin typeface="Oswald-Bold" pitchFamily="34" charset="0"/>
                <a:ea typeface="Oswald-Bold" pitchFamily="34" charset="-122"/>
                <a:cs typeface="Oswald-Bold" pitchFamily="34" charset="-120"/>
              </a:rPr>
              <a:t>Вопросы безопасности и защиты данных в накопителях</a:t>
            </a:r>
            <a:endParaRPr lang="en-US" sz="4400" dirty="0"/>
          </a:p>
        </p:txBody>
      </p:sp>
      <p:sp>
        <p:nvSpPr>
          <p:cNvPr id="5" name="Text 1"/>
          <p:cNvSpPr txBox="1"/>
          <p:nvPr/>
        </p:nvSpPr>
        <p:spPr>
          <a:xfrm>
            <a:off x="6159500" y="2745787"/>
            <a:ext cx="4191000" cy="365713"/>
          </a:xfrm>
          <a:prstGeom prst="rect">
            <a:avLst/>
          </a:prstGeom>
          <a:noFill/>
          <a:ln/>
        </p:spPr>
        <p:txBody>
          <a:bodyPr wrap="square" lIns="0" tIns="0" rIns="0" bIns="0" rtlCol="0" anchor="b"/>
          <a:lstStyle/>
          <a:p>
            <a:pPr algn="l" indent="0" marL="0">
              <a:lnSpc>
                <a:spcPts val="2880"/>
              </a:lnSpc>
              <a:buNone/>
            </a:pPr>
            <a:r>
              <a:rPr lang="en-US" sz="2400" dirty="0">
                <a:solidFill>
                  <a:srgbClr val="263238"/>
                </a:solidFill>
                <a:latin typeface="Oswald-Bold" pitchFamily="34" charset="0"/>
                <a:ea typeface="Oswald-Bold" pitchFamily="34" charset="-122"/>
                <a:cs typeface="Oswald-Bold" pitchFamily="34" charset="-120"/>
              </a:rPr>
              <a:t>Безопасность данных</a:t>
            </a:r>
            <a:endParaRPr lang="en-US" sz="2400" dirty="0"/>
          </a:p>
        </p:txBody>
      </p:sp>
      <p:sp>
        <p:nvSpPr>
          <p:cNvPr id="6" name="Text 2"/>
          <p:cNvSpPr txBox="1"/>
          <p:nvPr/>
        </p:nvSpPr>
        <p:spPr>
          <a:xfrm>
            <a:off x="6159500" y="3238500"/>
            <a:ext cx="4191000" cy="3169356"/>
          </a:xfrm>
          <a:prstGeom prst="rect">
            <a:avLst/>
          </a:prstGeom>
          <a:noFill/>
          <a:ln/>
        </p:spPr>
        <p:txBody>
          <a:bodyPr wrap="square" lIns="0" tIns="0" rIns="0" bIns="0" rtlCol="0" anchor="t"/>
          <a:lstStyle/>
          <a:p>
            <a:pPr algn="l" indent="0" marL="0">
              <a:lnSpc>
                <a:spcPts val="2080"/>
              </a:lnSpc>
              <a:buNone/>
            </a:pPr>
            <a:r>
              <a:rPr lang="en-US" sz="1600" dirty="0">
                <a:solidFill>
                  <a:srgbClr val="263238"/>
                </a:solidFill>
                <a:latin typeface="Oswald-Regular" pitchFamily="34" charset="0"/>
                <a:ea typeface="Oswald-Regular" pitchFamily="34" charset="-122"/>
                <a:cs typeface="Oswald-Regular" pitchFamily="34" charset="-120"/>
              </a:rPr>
              <a:t>Вопросы безопасности и защиты данных являются ключевыми при использовании накопителей. В современных условиях, когда информация становится всё более ценной и уязвимой для различных угроз, вопросы безопасности и защиты данных приобретают особую значимость. Для обеспечения надёжной защиты информации необходимо использовать современные технологии шифрования данных и регулярно обновлять программное обеспечение. Это поможет предотвратить несанкционированный доступ к данным и сохранить конфиденциальность информации.</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2024-10-04T14:15:12Z</dcterms:created>
  <dcterms:modified xsi:type="dcterms:W3CDTF">2024-10-04T14:15:12Z</dcterms:modified>
</cp:coreProperties>
</file>