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3"/>
  </p:notesMasterIdLst>
  <p:sldIdLst>
    <p:sldId id="377" r:id="rId2"/>
    <p:sldId id="260" r:id="rId3"/>
    <p:sldId id="288" r:id="rId4"/>
    <p:sldId id="261" r:id="rId5"/>
    <p:sldId id="418" r:id="rId6"/>
    <p:sldId id="262" r:id="rId7"/>
    <p:sldId id="378" r:id="rId8"/>
    <p:sldId id="379" r:id="rId9"/>
    <p:sldId id="380" r:id="rId10"/>
    <p:sldId id="381" r:id="rId11"/>
    <p:sldId id="382" r:id="rId12"/>
    <p:sldId id="385" r:id="rId13"/>
    <p:sldId id="387" r:id="rId14"/>
    <p:sldId id="389" r:id="rId15"/>
    <p:sldId id="390" r:id="rId16"/>
    <p:sldId id="271" r:id="rId17"/>
    <p:sldId id="272" r:id="rId18"/>
    <p:sldId id="274" r:id="rId19"/>
    <p:sldId id="419" r:id="rId20"/>
    <p:sldId id="392" r:id="rId21"/>
    <p:sldId id="393" r:id="rId22"/>
    <p:sldId id="394" r:id="rId23"/>
    <p:sldId id="39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12" r:id="rId33"/>
    <p:sldId id="415" r:id="rId34"/>
    <p:sldId id="416" r:id="rId35"/>
    <p:sldId id="409" r:id="rId36"/>
    <p:sldId id="410" r:id="rId37"/>
    <p:sldId id="411" r:id="rId38"/>
    <p:sldId id="420" r:id="rId39"/>
    <p:sldId id="277" r:id="rId40"/>
    <p:sldId id="417" r:id="rId41"/>
    <p:sldId id="422" r:id="rId42"/>
    <p:sldId id="424" r:id="rId43"/>
    <p:sldId id="426" r:id="rId44"/>
    <p:sldId id="443" r:id="rId45"/>
    <p:sldId id="452" r:id="rId46"/>
    <p:sldId id="453" r:id="rId47"/>
    <p:sldId id="444" r:id="rId48"/>
    <p:sldId id="445" r:id="rId49"/>
    <p:sldId id="447" r:id="rId50"/>
    <p:sldId id="448" r:id="rId51"/>
    <p:sldId id="44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18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57A97-D9C0-4E46-9662-0C8539F2B7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6BC9F05-FAAD-48DB-960B-928FA8D970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Механика</a:t>
          </a:r>
        </a:p>
      </dgm:t>
    </dgm:pt>
    <dgm:pt modelId="{E40BE98A-8057-4FB1-95F6-D9078C3B9DDC}" type="parTrans" cxnId="{C1AA125B-5B9E-4C8C-A657-29477C10BF38}">
      <dgm:prSet/>
      <dgm:spPr/>
      <dgm:t>
        <a:bodyPr/>
        <a:lstStyle/>
        <a:p>
          <a:endParaRPr lang="ru-RU"/>
        </a:p>
      </dgm:t>
    </dgm:pt>
    <dgm:pt modelId="{4D5DE2CB-0FE4-4CCD-B7C7-E0AAD016828E}" type="sibTrans" cxnId="{C1AA125B-5B9E-4C8C-A657-29477C10BF38}">
      <dgm:prSet/>
      <dgm:spPr/>
      <dgm:t>
        <a:bodyPr/>
        <a:lstStyle/>
        <a:p>
          <a:endParaRPr lang="ru-RU"/>
        </a:p>
      </dgm:t>
    </dgm:pt>
    <dgm:pt modelId="{2000A328-90C3-4891-8F70-C0040FFEE0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Классическая механика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«c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4414529-08C3-4EE5-A608-EAE3439B8E70}" type="parTrans" cxnId="{29D69727-7003-4319-BDC8-A768BCD7805C}">
      <dgm:prSet/>
      <dgm:spPr/>
      <dgm:t>
        <a:bodyPr/>
        <a:lstStyle/>
        <a:p>
          <a:endParaRPr lang="ru-RU"/>
        </a:p>
      </dgm:t>
    </dgm:pt>
    <dgm:pt modelId="{1FF9A95C-586F-4250-9E50-AB79E8D75931}" type="sibTrans" cxnId="{29D69727-7003-4319-BDC8-A768BCD7805C}">
      <dgm:prSet/>
      <dgm:spPr/>
      <dgm:t>
        <a:bodyPr/>
        <a:lstStyle/>
        <a:p>
          <a:endParaRPr lang="ru-RU"/>
        </a:p>
      </dgm:t>
    </dgm:pt>
    <dgm:pt modelId="{9E7E0029-B4D5-4CA7-A36B-FFF620F08D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Релятивистская механика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~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E95AE6A-4B53-449C-B344-1085AB15240D}" type="parTrans" cxnId="{DD26F8B5-902B-4819-B7FA-343B32090B03}">
      <dgm:prSet/>
      <dgm:spPr/>
      <dgm:t>
        <a:bodyPr/>
        <a:lstStyle/>
        <a:p>
          <a:endParaRPr lang="ru-RU"/>
        </a:p>
      </dgm:t>
    </dgm:pt>
    <dgm:pt modelId="{6B748767-CE1C-4685-889A-1479B0D58B7B}" type="sibTrans" cxnId="{DD26F8B5-902B-4819-B7FA-343B32090B03}">
      <dgm:prSet/>
      <dgm:spPr/>
      <dgm:t>
        <a:bodyPr/>
        <a:lstStyle/>
        <a:p>
          <a:endParaRPr lang="ru-RU"/>
        </a:p>
      </dgm:t>
    </dgm:pt>
    <dgm:pt modelId="{C05BAC57-69DF-4ABD-B442-433B676A31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Квантовая механика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движение микрочастиц )</a:t>
          </a:r>
        </a:p>
      </dgm:t>
    </dgm:pt>
    <dgm:pt modelId="{52CFC8B0-004C-4FD8-9F96-A2A57F9A6A3F}" type="parTrans" cxnId="{597F73D6-FAD2-49F9-9C38-337853CEA1C8}">
      <dgm:prSet/>
      <dgm:spPr/>
      <dgm:t>
        <a:bodyPr/>
        <a:lstStyle/>
        <a:p>
          <a:endParaRPr lang="ru-RU"/>
        </a:p>
      </dgm:t>
    </dgm:pt>
    <dgm:pt modelId="{B1BBDE88-F6D7-489A-91C1-5A1D47BA88ED}" type="sibTrans" cxnId="{597F73D6-FAD2-49F9-9C38-337853CEA1C8}">
      <dgm:prSet/>
      <dgm:spPr/>
      <dgm:t>
        <a:bodyPr/>
        <a:lstStyle/>
        <a:p>
          <a:endParaRPr lang="ru-RU"/>
        </a:p>
      </dgm:t>
    </dgm:pt>
    <dgm:pt modelId="{EBD927E5-A594-429E-96D0-3411F8500742}" type="pres">
      <dgm:prSet presAssocID="{31257A97-D9C0-4E46-9662-0C8539F2B7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C4E0D1-060C-4D17-BDBA-3E1B29F115FA}" type="pres">
      <dgm:prSet presAssocID="{E6BC9F05-FAAD-48DB-960B-928FA8D9701F}" presName="hierRoot1" presStyleCnt="0">
        <dgm:presLayoutVars>
          <dgm:hierBranch/>
        </dgm:presLayoutVars>
      </dgm:prSet>
      <dgm:spPr/>
    </dgm:pt>
    <dgm:pt modelId="{934ACD17-538A-4F0B-A76D-51AAD4CB0171}" type="pres">
      <dgm:prSet presAssocID="{E6BC9F05-FAAD-48DB-960B-928FA8D9701F}" presName="rootComposite1" presStyleCnt="0"/>
      <dgm:spPr/>
    </dgm:pt>
    <dgm:pt modelId="{F24102F0-35C5-422C-BE5C-C8CA11A93821}" type="pres">
      <dgm:prSet presAssocID="{E6BC9F05-FAAD-48DB-960B-928FA8D970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51EE1-3507-4A24-B274-64B525E18618}" type="pres">
      <dgm:prSet presAssocID="{E6BC9F05-FAAD-48DB-960B-928FA8D970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7119B5-14E5-4919-A150-994FB961617F}" type="pres">
      <dgm:prSet presAssocID="{E6BC9F05-FAAD-48DB-960B-928FA8D9701F}" presName="hierChild2" presStyleCnt="0"/>
      <dgm:spPr/>
    </dgm:pt>
    <dgm:pt modelId="{F6C96F9F-1302-4E5F-B0B9-EFD8D2EA1A99}" type="pres">
      <dgm:prSet presAssocID="{A4414529-08C3-4EE5-A608-EAE3439B8E7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0F65ECFD-4FD7-4945-9679-1679D11800C9}" type="pres">
      <dgm:prSet presAssocID="{2000A328-90C3-4891-8F70-C0040FFEE0E2}" presName="hierRoot2" presStyleCnt="0">
        <dgm:presLayoutVars>
          <dgm:hierBranch/>
        </dgm:presLayoutVars>
      </dgm:prSet>
      <dgm:spPr/>
    </dgm:pt>
    <dgm:pt modelId="{C89F6400-30C4-4411-95B1-56F5F6CE38E6}" type="pres">
      <dgm:prSet presAssocID="{2000A328-90C3-4891-8F70-C0040FFEE0E2}" presName="rootComposite" presStyleCnt="0"/>
      <dgm:spPr/>
    </dgm:pt>
    <dgm:pt modelId="{5802F42B-4B28-49CC-B6AA-41802EA008C8}" type="pres">
      <dgm:prSet presAssocID="{2000A328-90C3-4891-8F70-C0040FFEE0E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8052A-6593-4FEF-B96F-DD793B251B07}" type="pres">
      <dgm:prSet presAssocID="{2000A328-90C3-4891-8F70-C0040FFEE0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D596D8D2-399A-48AB-A0AF-4FADFD2F5D73}" type="pres">
      <dgm:prSet presAssocID="{2000A328-90C3-4891-8F70-C0040FFEE0E2}" presName="hierChild4" presStyleCnt="0"/>
      <dgm:spPr/>
    </dgm:pt>
    <dgm:pt modelId="{EB165E47-0E8D-4C99-8A9C-5284F1FD8705}" type="pres">
      <dgm:prSet presAssocID="{2000A328-90C3-4891-8F70-C0040FFEE0E2}" presName="hierChild5" presStyleCnt="0"/>
      <dgm:spPr/>
    </dgm:pt>
    <dgm:pt modelId="{E47F9772-E0E0-41EF-BBF1-3C5811EDDFB1}" type="pres">
      <dgm:prSet presAssocID="{7E95AE6A-4B53-449C-B344-1085AB15240D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7181D4F-BE1E-476B-8734-B22A17C80842}" type="pres">
      <dgm:prSet presAssocID="{9E7E0029-B4D5-4CA7-A36B-FFF620F08D20}" presName="hierRoot2" presStyleCnt="0">
        <dgm:presLayoutVars>
          <dgm:hierBranch/>
        </dgm:presLayoutVars>
      </dgm:prSet>
      <dgm:spPr/>
    </dgm:pt>
    <dgm:pt modelId="{81F22B94-141B-4708-B54B-75411BA3EC23}" type="pres">
      <dgm:prSet presAssocID="{9E7E0029-B4D5-4CA7-A36B-FFF620F08D20}" presName="rootComposite" presStyleCnt="0"/>
      <dgm:spPr/>
    </dgm:pt>
    <dgm:pt modelId="{C94BC410-8CD1-49DC-9A0B-53CCDBE36253}" type="pres">
      <dgm:prSet presAssocID="{9E7E0029-B4D5-4CA7-A36B-FFF620F08D2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EBADB-2B03-48D3-8E65-35A2AF6DFA37}" type="pres">
      <dgm:prSet presAssocID="{9E7E0029-B4D5-4CA7-A36B-FFF620F08D20}" presName="rootConnector" presStyleLbl="node2" presStyleIdx="1" presStyleCnt="3"/>
      <dgm:spPr/>
      <dgm:t>
        <a:bodyPr/>
        <a:lstStyle/>
        <a:p>
          <a:endParaRPr lang="ru-RU"/>
        </a:p>
      </dgm:t>
    </dgm:pt>
    <dgm:pt modelId="{AEA1AE79-D361-449A-8932-A84B3032D15B}" type="pres">
      <dgm:prSet presAssocID="{9E7E0029-B4D5-4CA7-A36B-FFF620F08D20}" presName="hierChild4" presStyleCnt="0"/>
      <dgm:spPr/>
    </dgm:pt>
    <dgm:pt modelId="{9A78AB62-ED24-4AD0-950C-E5C45C9702BC}" type="pres">
      <dgm:prSet presAssocID="{9E7E0029-B4D5-4CA7-A36B-FFF620F08D20}" presName="hierChild5" presStyleCnt="0"/>
      <dgm:spPr/>
    </dgm:pt>
    <dgm:pt modelId="{0BD4EAA9-4C41-43B5-A74E-5B45DE08B174}" type="pres">
      <dgm:prSet presAssocID="{52CFC8B0-004C-4FD8-9F96-A2A57F9A6A3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7ECDFA5-BE17-4110-8504-BA66871A25EF}" type="pres">
      <dgm:prSet presAssocID="{C05BAC57-69DF-4ABD-B442-433B676A31F9}" presName="hierRoot2" presStyleCnt="0">
        <dgm:presLayoutVars>
          <dgm:hierBranch/>
        </dgm:presLayoutVars>
      </dgm:prSet>
      <dgm:spPr/>
    </dgm:pt>
    <dgm:pt modelId="{F5FA6119-9C0C-4DEE-99DC-409E943C39A8}" type="pres">
      <dgm:prSet presAssocID="{C05BAC57-69DF-4ABD-B442-433B676A31F9}" presName="rootComposite" presStyleCnt="0"/>
      <dgm:spPr/>
    </dgm:pt>
    <dgm:pt modelId="{CDEEAE3C-5BB5-46C4-A9B7-D5E59B1D3CA9}" type="pres">
      <dgm:prSet presAssocID="{C05BAC57-69DF-4ABD-B442-433B676A31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1F864-82C4-45F6-AC49-4B83F6EC5E0F}" type="pres">
      <dgm:prSet presAssocID="{C05BAC57-69DF-4ABD-B442-433B676A31F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3C7661-88A8-405B-8115-7190F46F2835}" type="pres">
      <dgm:prSet presAssocID="{C05BAC57-69DF-4ABD-B442-433B676A31F9}" presName="hierChild4" presStyleCnt="0"/>
      <dgm:spPr/>
    </dgm:pt>
    <dgm:pt modelId="{49815532-5F2C-4229-A253-722F2D40E6D8}" type="pres">
      <dgm:prSet presAssocID="{C05BAC57-69DF-4ABD-B442-433B676A31F9}" presName="hierChild5" presStyleCnt="0"/>
      <dgm:spPr/>
    </dgm:pt>
    <dgm:pt modelId="{987F1E33-2E28-409C-97E8-4C8560D0304A}" type="pres">
      <dgm:prSet presAssocID="{E6BC9F05-FAAD-48DB-960B-928FA8D9701F}" presName="hierChild3" presStyleCnt="0"/>
      <dgm:spPr/>
    </dgm:pt>
  </dgm:ptLst>
  <dgm:cxnLst>
    <dgm:cxn modelId="{ED7636BA-25BA-4221-880B-00ABC62661F2}" type="presOf" srcId="{E6BC9F05-FAAD-48DB-960B-928FA8D9701F}" destId="{58951EE1-3507-4A24-B274-64B525E18618}" srcOrd="1" destOrd="0" presId="urn:microsoft.com/office/officeart/2005/8/layout/orgChart1"/>
    <dgm:cxn modelId="{76B0E07E-F106-419A-9D42-6814BAE9FD90}" type="presOf" srcId="{2000A328-90C3-4891-8F70-C0040FFEE0E2}" destId="{5802F42B-4B28-49CC-B6AA-41802EA008C8}" srcOrd="0" destOrd="0" presId="urn:microsoft.com/office/officeart/2005/8/layout/orgChart1"/>
    <dgm:cxn modelId="{5447FB4D-90F3-4E45-B9CB-D42F2DAFCA35}" type="presOf" srcId="{9E7E0029-B4D5-4CA7-A36B-FFF620F08D20}" destId="{C94BC410-8CD1-49DC-9A0B-53CCDBE36253}" srcOrd="0" destOrd="0" presId="urn:microsoft.com/office/officeart/2005/8/layout/orgChart1"/>
    <dgm:cxn modelId="{6152B904-59FA-4714-961A-2E9DB6D0EAA2}" type="presOf" srcId="{C05BAC57-69DF-4ABD-B442-433B676A31F9}" destId="{0601F864-82C4-45F6-AC49-4B83F6EC5E0F}" srcOrd="1" destOrd="0" presId="urn:microsoft.com/office/officeart/2005/8/layout/orgChart1"/>
    <dgm:cxn modelId="{E3C66719-E1E7-4A5F-9F7C-3506875566E9}" type="presOf" srcId="{A4414529-08C3-4EE5-A608-EAE3439B8E70}" destId="{F6C96F9F-1302-4E5F-B0B9-EFD8D2EA1A99}" srcOrd="0" destOrd="0" presId="urn:microsoft.com/office/officeart/2005/8/layout/orgChart1"/>
    <dgm:cxn modelId="{39838436-5EE2-4D1F-BEFD-25E28F8AF002}" type="presOf" srcId="{52CFC8B0-004C-4FD8-9F96-A2A57F9A6A3F}" destId="{0BD4EAA9-4C41-43B5-A74E-5B45DE08B174}" srcOrd="0" destOrd="0" presId="urn:microsoft.com/office/officeart/2005/8/layout/orgChart1"/>
    <dgm:cxn modelId="{6BB0F9ED-2482-4CA1-BF46-3B4ECCE1155F}" type="presOf" srcId="{2000A328-90C3-4891-8F70-C0040FFEE0E2}" destId="{9608052A-6593-4FEF-B96F-DD793B251B07}" srcOrd="1" destOrd="0" presId="urn:microsoft.com/office/officeart/2005/8/layout/orgChart1"/>
    <dgm:cxn modelId="{AC4D0496-340C-4FBA-B1DA-34436E0770B3}" type="presOf" srcId="{7E95AE6A-4B53-449C-B344-1085AB15240D}" destId="{E47F9772-E0E0-41EF-BBF1-3C5811EDDFB1}" srcOrd="0" destOrd="0" presId="urn:microsoft.com/office/officeart/2005/8/layout/orgChart1"/>
    <dgm:cxn modelId="{C1AA125B-5B9E-4C8C-A657-29477C10BF38}" srcId="{31257A97-D9C0-4E46-9662-0C8539F2B77F}" destId="{E6BC9F05-FAAD-48DB-960B-928FA8D9701F}" srcOrd="0" destOrd="0" parTransId="{E40BE98A-8057-4FB1-95F6-D9078C3B9DDC}" sibTransId="{4D5DE2CB-0FE4-4CCD-B7C7-E0AAD016828E}"/>
    <dgm:cxn modelId="{A328CCE8-A68A-476F-86A3-5C1AA432E1B8}" type="presOf" srcId="{E6BC9F05-FAAD-48DB-960B-928FA8D9701F}" destId="{F24102F0-35C5-422C-BE5C-C8CA11A93821}" srcOrd="0" destOrd="0" presId="urn:microsoft.com/office/officeart/2005/8/layout/orgChart1"/>
    <dgm:cxn modelId="{EA69B742-5BF7-4853-8D0B-2D44B5334D64}" type="presOf" srcId="{31257A97-D9C0-4E46-9662-0C8539F2B77F}" destId="{EBD927E5-A594-429E-96D0-3411F8500742}" srcOrd="0" destOrd="0" presId="urn:microsoft.com/office/officeart/2005/8/layout/orgChart1"/>
    <dgm:cxn modelId="{29D69727-7003-4319-BDC8-A768BCD7805C}" srcId="{E6BC9F05-FAAD-48DB-960B-928FA8D9701F}" destId="{2000A328-90C3-4891-8F70-C0040FFEE0E2}" srcOrd="0" destOrd="0" parTransId="{A4414529-08C3-4EE5-A608-EAE3439B8E70}" sibTransId="{1FF9A95C-586F-4250-9E50-AB79E8D75931}"/>
    <dgm:cxn modelId="{182E9A94-19BD-4077-8128-0E4CD807A387}" type="presOf" srcId="{9E7E0029-B4D5-4CA7-A36B-FFF620F08D20}" destId="{499EBADB-2B03-48D3-8E65-35A2AF6DFA37}" srcOrd="1" destOrd="0" presId="urn:microsoft.com/office/officeart/2005/8/layout/orgChart1"/>
    <dgm:cxn modelId="{597F73D6-FAD2-49F9-9C38-337853CEA1C8}" srcId="{E6BC9F05-FAAD-48DB-960B-928FA8D9701F}" destId="{C05BAC57-69DF-4ABD-B442-433B676A31F9}" srcOrd="2" destOrd="0" parTransId="{52CFC8B0-004C-4FD8-9F96-A2A57F9A6A3F}" sibTransId="{B1BBDE88-F6D7-489A-91C1-5A1D47BA88ED}"/>
    <dgm:cxn modelId="{DD26F8B5-902B-4819-B7FA-343B32090B03}" srcId="{E6BC9F05-FAAD-48DB-960B-928FA8D9701F}" destId="{9E7E0029-B4D5-4CA7-A36B-FFF620F08D20}" srcOrd="1" destOrd="0" parTransId="{7E95AE6A-4B53-449C-B344-1085AB15240D}" sibTransId="{6B748767-CE1C-4685-889A-1479B0D58B7B}"/>
    <dgm:cxn modelId="{44D8BAAB-1411-41C5-B019-C7CC07C37A2A}" type="presOf" srcId="{C05BAC57-69DF-4ABD-B442-433B676A31F9}" destId="{CDEEAE3C-5BB5-46C4-A9B7-D5E59B1D3CA9}" srcOrd="0" destOrd="0" presId="urn:microsoft.com/office/officeart/2005/8/layout/orgChart1"/>
    <dgm:cxn modelId="{827E6C85-7D22-4F38-9F3F-49D87BC1A004}" type="presParOf" srcId="{EBD927E5-A594-429E-96D0-3411F8500742}" destId="{0DC4E0D1-060C-4D17-BDBA-3E1B29F115FA}" srcOrd="0" destOrd="0" presId="urn:microsoft.com/office/officeart/2005/8/layout/orgChart1"/>
    <dgm:cxn modelId="{D6EB96EC-F606-4410-890C-5EE7C73E16DC}" type="presParOf" srcId="{0DC4E0D1-060C-4D17-BDBA-3E1B29F115FA}" destId="{934ACD17-538A-4F0B-A76D-51AAD4CB0171}" srcOrd="0" destOrd="0" presId="urn:microsoft.com/office/officeart/2005/8/layout/orgChart1"/>
    <dgm:cxn modelId="{8E5BC1EC-7588-4A55-A0C2-001A8BD637F9}" type="presParOf" srcId="{934ACD17-538A-4F0B-A76D-51AAD4CB0171}" destId="{F24102F0-35C5-422C-BE5C-C8CA11A93821}" srcOrd="0" destOrd="0" presId="urn:microsoft.com/office/officeart/2005/8/layout/orgChart1"/>
    <dgm:cxn modelId="{E6E2CF05-7C7B-4FFE-801C-C016B3839B9F}" type="presParOf" srcId="{934ACD17-538A-4F0B-A76D-51AAD4CB0171}" destId="{58951EE1-3507-4A24-B274-64B525E18618}" srcOrd="1" destOrd="0" presId="urn:microsoft.com/office/officeart/2005/8/layout/orgChart1"/>
    <dgm:cxn modelId="{CD1094F3-F139-49E7-8C7B-948B45BD9669}" type="presParOf" srcId="{0DC4E0D1-060C-4D17-BDBA-3E1B29F115FA}" destId="{247119B5-14E5-4919-A150-994FB961617F}" srcOrd="1" destOrd="0" presId="urn:microsoft.com/office/officeart/2005/8/layout/orgChart1"/>
    <dgm:cxn modelId="{538309A8-DCC9-4D86-9FF7-9BE90B81966C}" type="presParOf" srcId="{247119B5-14E5-4919-A150-994FB961617F}" destId="{F6C96F9F-1302-4E5F-B0B9-EFD8D2EA1A99}" srcOrd="0" destOrd="0" presId="urn:microsoft.com/office/officeart/2005/8/layout/orgChart1"/>
    <dgm:cxn modelId="{D1935F25-AE41-4FB3-BB74-83CA245839D0}" type="presParOf" srcId="{247119B5-14E5-4919-A150-994FB961617F}" destId="{0F65ECFD-4FD7-4945-9679-1679D11800C9}" srcOrd="1" destOrd="0" presId="urn:microsoft.com/office/officeart/2005/8/layout/orgChart1"/>
    <dgm:cxn modelId="{63A45275-05DE-43D5-B2E2-C36CD37E774B}" type="presParOf" srcId="{0F65ECFD-4FD7-4945-9679-1679D11800C9}" destId="{C89F6400-30C4-4411-95B1-56F5F6CE38E6}" srcOrd="0" destOrd="0" presId="urn:microsoft.com/office/officeart/2005/8/layout/orgChart1"/>
    <dgm:cxn modelId="{97998BBA-B00C-4FF9-89E9-67577158B005}" type="presParOf" srcId="{C89F6400-30C4-4411-95B1-56F5F6CE38E6}" destId="{5802F42B-4B28-49CC-B6AA-41802EA008C8}" srcOrd="0" destOrd="0" presId="urn:microsoft.com/office/officeart/2005/8/layout/orgChart1"/>
    <dgm:cxn modelId="{87DA34BA-A010-41BD-9B8C-6D49D28D6411}" type="presParOf" srcId="{C89F6400-30C4-4411-95B1-56F5F6CE38E6}" destId="{9608052A-6593-4FEF-B96F-DD793B251B07}" srcOrd="1" destOrd="0" presId="urn:microsoft.com/office/officeart/2005/8/layout/orgChart1"/>
    <dgm:cxn modelId="{614181B4-78DB-476E-9185-F9E37B02343C}" type="presParOf" srcId="{0F65ECFD-4FD7-4945-9679-1679D11800C9}" destId="{D596D8D2-399A-48AB-A0AF-4FADFD2F5D73}" srcOrd="1" destOrd="0" presId="urn:microsoft.com/office/officeart/2005/8/layout/orgChart1"/>
    <dgm:cxn modelId="{2644C493-97A8-41D1-B888-4FC7331A4C59}" type="presParOf" srcId="{0F65ECFD-4FD7-4945-9679-1679D11800C9}" destId="{EB165E47-0E8D-4C99-8A9C-5284F1FD8705}" srcOrd="2" destOrd="0" presId="urn:microsoft.com/office/officeart/2005/8/layout/orgChart1"/>
    <dgm:cxn modelId="{B556D703-08A0-4B20-8DEF-7FA3DFEE207B}" type="presParOf" srcId="{247119B5-14E5-4919-A150-994FB961617F}" destId="{E47F9772-E0E0-41EF-BBF1-3C5811EDDFB1}" srcOrd="2" destOrd="0" presId="urn:microsoft.com/office/officeart/2005/8/layout/orgChart1"/>
    <dgm:cxn modelId="{172100EE-44BA-446A-81D8-E1B47E387D6C}" type="presParOf" srcId="{247119B5-14E5-4919-A150-994FB961617F}" destId="{A7181D4F-BE1E-476B-8734-B22A17C80842}" srcOrd="3" destOrd="0" presId="urn:microsoft.com/office/officeart/2005/8/layout/orgChart1"/>
    <dgm:cxn modelId="{FFBC9A9C-B6D3-4E61-88CD-21F85FB2CA24}" type="presParOf" srcId="{A7181D4F-BE1E-476B-8734-B22A17C80842}" destId="{81F22B94-141B-4708-B54B-75411BA3EC23}" srcOrd="0" destOrd="0" presId="urn:microsoft.com/office/officeart/2005/8/layout/orgChart1"/>
    <dgm:cxn modelId="{7D780C42-D16A-424E-86EE-A383EF410585}" type="presParOf" srcId="{81F22B94-141B-4708-B54B-75411BA3EC23}" destId="{C94BC410-8CD1-49DC-9A0B-53CCDBE36253}" srcOrd="0" destOrd="0" presId="urn:microsoft.com/office/officeart/2005/8/layout/orgChart1"/>
    <dgm:cxn modelId="{7B0D9767-0EA4-42BC-A4B7-F20C8F8D5F1B}" type="presParOf" srcId="{81F22B94-141B-4708-B54B-75411BA3EC23}" destId="{499EBADB-2B03-48D3-8E65-35A2AF6DFA37}" srcOrd="1" destOrd="0" presId="urn:microsoft.com/office/officeart/2005/8/layout/orgChart1"/>
    <dgm:cxn modelId="{AE3DC5F8-BCE4-41A8-9B2B-C311D13A3757}" type="presParOf" srcId="{A7181D4F-BE1E-476B-8734-B22A17C80842}" destId="{AEA1AE79-D361-449A-8932-A84B3032D15B}" srcOrd="1" destOrd="0" presId="urn:microsoft.com/office/officeart/2005/8/layout/orgChart1"/>
    <dgm:cxn modelId="{DF2B003F-B611-4232-8AF9-4AC3266C351C}" type="presParOf" srcId="{A7181D4F-BE1E-476B-8734-B22A17C80842}" destId="{9A78AB62-ED24-4AD0-950C-E5C45C9702BC}" srcOrd="2" destOrd="0" presId="urn:microsoft.com/office/officeart/2005/8/layout/orgChart1"/>
    <dgm:cxn modelId="{AA9FBB38-D617-49B8-B225-CCBFD3ABCFA7}" type="presParOf" srcId="{247119B5-14E5-4919-A150-994FB961617F}" destId="{0BD4EAA9-4C41-43B5-A74E-5B45DE08B174}" srcOrd="4" destOrd="0" presId="urn:microsoft.com/office/officeart/2005/8/layout/orgChart1"/>
    <dgm:cxn modelId="{6CD6A53E-DB9A-4AA0-A980-9368F98669BF}" type="presParOf" srcId="{247119B5-14E5-4919-A150-994FB961617F}" destId="{47ECDFA5-BE17-4110-8504-BA66871A25EF}" srcOrd="5" destOrd="0" presId="urn:microsoft.com/office/officeart/2005/8/layout/orgChart1"/>
    <dgm:cxn modelId="{614F30C3-29C4-475C-BCEF-456C731FE3E8}" type="presParOf" srcId="{47ECDFA5-BE17-4110-8504-BA66871A25EF}" destId="{F5FA6119-9C0C-4DEE-99DC-409E943C39A8}" srcOrd="0" destOrd="0" presId="urn:microsoft.com/office/officeart/2005/8/layout/orgChart1"/>
    <dgm:cxn modelId="{2AB6F801-4A01-40CD-8A95-0C6C9583D366}" type="presParOf" srcId="{F5FA6119-9C0C-4DEE-99DC-409E943C39A8}" destId="{CDEEAE3C-5BB5-46C4-A9B7-D5E59B1D3CA9}" srcOrd="0" destOrd="0" presId="urn:microsoft.com/office/officeart/2005/8/layout/orgChart1"/>
    <dgm:cxn modelId="{C972C53F-D7F4-4E0A-9B0D-1DE372505F92}" type="presParOf" srcId="{F5FA6119-9C0C-4DEE-99DC-409E943C39A8}" destId="{0601F864-82C4-45F6-AC49-4B83F6EC5E0F}" srcOrd="1" destOrd="0" presId="urn:microsoft.com/office/officeart/2005/8/layout/orgChart1"/>
    <dgm:cxn modelId="{F08443FB-C5EC-45F4-A089-D64F05204C6D}" type="presParOf" srcId="{47ECDFA5-BE17-4110-8504-BA66871A25EF}" destId="{1E3C7661-88A8-405B-8115-7190F46F2835}" srcOrd="1" destOrd="0" presId="urn:microsoft.com/office/officeart/2005/8/layout/orgChart1"/>
    <dgm:cxn modelId="{154851FB-871A-4700-BE11-3CE5E6189EB2}" type="presParOf" srcId="{47ECDFA5-BE17-4110-8504-BA66871A25EF}" destId="{49815532-5F2C-4229-A253-722F2D40E6D8}" srcOrd="2" destOrd="0" presId="urn:microsoft.com/office/officeart/2005/8/layout/orgChart1"/>
    <dgm:cxn modelId="{DA77209D-3C19-49FE-B903-9DDAE81A195A}" type="presParOf" srcId="{0DC4E0D1-060C-4D17-BDBA-3E1B29F115FA}" destId="{987F1E33-2E28-409C-97E8-4C8560D030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4EAA9-4C41-43B5-A74E-5B45DE08B174}">
      <dsp:nvSpPr>
        <dsp:cNvPr id="0" name=""/>
        <dsp:cNvSpPr/>
      </dsp:nvSpPr>
      <dsp:spPr>
        <a:xfrm>
          <a:off x="3783806" y="1851286"/>
          <a:ext cx="2677070" cy="46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07"/>
              </a:lnTo>
              <a:lnTo>
                <a:pt x="2677070" y="232307"/>
              </a:lnTo>
              <a:lnTo>
                <a:pt x="267707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9772-E0E0-41EF-BBF1-3C5811EDDFB1}">
      <dsp:nvSpPr>
        <dsp:cNvPr id="0" name=""/>
        <dsp:cNvSpPr/>
      </dsp:nvSpPr>
      <dsp:spPr>
        <a:xfrm>
          <a:off x="3738086" y="1851286"/>
          <a:ext cx="91440" cy="46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6F9F-1302-4E5F-B0B9-EFD8D2EA1A99}">
      <dsp:nvSpPr>
        <dsp:cNvPr id="0" name=""/>
        <dsp:cNvSpPr/>
      </dsp:nvSpPr>
      <dsp:spPr>
        <a:xfrm>
          <a:off x="1106735" y="1851286"/>
          <a:ext cx="2677070" cy="464615"/>
        </a:xfrm>
        <a:custGeom>
          <a:avLst/>
          <a:gdLst/>
          <a:ahLst/>
          <a:cxnLst/>
          <a:rect l="0" t="0" r="0" b="0"/>
          <a:pathLst>
            <a:path>
              <a:moveTo>
                <a:pt x="2677070" y="0"/>
              </a:moveTo>
              <a:lnTo>
                <a:pt x="2677070" y="232307"/>
              </a:lnTo>
              <a:lnTo>
                <a:pt x="0" y="232307"/>
              </a:lnTo>
              <a:lnTo>
                <a:pt x="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102F0-35C5-422C-BE5C-C8CA11A93821}">
      <dsp:nvSpPr>
        <dsp:cNvPr id="0" name=""/>
        <dsp:cNvSpPr/>
      </dsp:nvSpPr>
      <dsp:spPr>
        <a:xfrm>
          <a:off x="2677578" y="745058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Механика</a:t>
          </a:r>
        </a:p>
      </dsp:txBody>
      <dsp:txXfrm>
        <a:off x="2677578" y="745058"/>
        <a:ext cx="2212455" cy="1106227"/>
      </dsp:txXfrm>
    </dsp:sp>
    <dsp:sp modelId="{5802F42B-4B28-49CC-B6AA-41802EA008C8}">
      <dsp:nvSpPr>
        <dsp:cNvPr id="0" name=""/>
        <dsp:cNvSpPr/>
      </dsp:nvSpPr>
      <dsp:spPr>
        <a:xfrm>
          <a:off x="508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Классическая механика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«c</a:t>
          </a:r>
          <a:endParaRPr kumimoji="0" lang="ru-RU" sz="1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8" y="2315901"/>
        <a:ext cx="2212455" cy="1106227"/>
      </dsp:txXfrm>
    </dsp:sp>
    <dsp:sp modelId="{C94BC410-8CD1-49DC-9A0B-53CCDBE36253}">
      <dsp:nvSpPr>
        <dsp:cNvPr id="0" name=""/>
        <dsp:cNvSpPr/>
      </dsp:nvSpPr>
      <dsp:spPr>
        <a:xfrm>
          <a:off x="2677578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Релятивистская механика</a:t>
          </a:r>
          <a:endParaRPr kumimoji="0" 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~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</a:t>
          </a:r>
          <a:endParaRPr kumimoji="0" lang="ru-RU" sz="1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677578" y="2315901"/>
        <a:ext cx="2212455" cy="1106227"/>
      </dsp:txXfrm>
    </dsp:sp>
    <dsp:sp modelId="{CDEEAE3C-5BB5-46C4-A9B7-D5E59B1D3CA9}">
      <dsp:nvSpPr>
        <dsp:cNvPr id="0" name=""/>
        <dsp:cNvSpPr/>
      </dsp:nvSpPr>
      <dsp:spPr>
        <a:xfrm>
          <a:off x="5354649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Квантовая механика</a:t>
          </a:r>
          <a:endParaRPr kumimoji="0" 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</a:t>
          </a: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движение микрочастиц )</a:t>
          </a:r>
        </a:p>
      </dsp:txBody>
      <dsp:txXfrm>
        <a:off x="5354649" y="2315901"/>
        <a:ext cx="2212455" cy="110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9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46.wmf"/><Relationship Id="rId7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6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563B-35F0-4EFF-9587-D666BA6809D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EDF1-5675-4FAD-83C9-B8F71FECA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3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5799C9-4158-4255-89E1-50343B7CEC6C}" type="slidenum">
              <a:rPr lang="ru-RU" altLang="ru-RU" sz="1200" smtClean="0"/>
              <a:pPr eaLnBrk="1" hangingPunct="1"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52BC3-DE38-4ED6-9FE7-F20CFF84A43D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52BC3-DE38-4ED6-9FE7-F20CFF84A43D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083966-2BFC-4731-9B98-0E41EE79CE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5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A523F0-CC5F-49F2-8F49-058BFE67C824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BC037F-1BCB-4D43-882E-5F95DB88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2.bin"/><Relationship Id="rId9" Type="http://schemas.openxmlformats.org/officeDocument/2006/relationships/slide" Target="slide5.xml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12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slide" Target="slide5.xml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7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slide" Target="slide6.xml"/><Relationship Id="rId4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slide" Target="slide6.xml"/><Relationship Id="rId4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slide" Target="slide6.xml"/><Relationship Id="rId4" Type="http://schemas.openxmlformats.org/officeDocument/2006/relationships/oleObject" Target="../embeddings/oleObject8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slide" Target="slide6.xml"/><Relationship Id="rId4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slide" Target="slide6.x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9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slide" Target="slide6.x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0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0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Механика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46125" y="1628775"/>
          <a:ext cx="7567613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3" y="9082"/>
            <a:ext cx="1944019" cy="19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9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Ускорение при криволинейном движении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827088" y="1628775"/>
            <a:ext cx="3035300" cy="3097213"/>
            <a:chOff x="521" y="1026"/>
            <a:chExt cx="1912" cy="1951"/>
          </a:xfrm>
        </p:grpSpPr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521" y="1071"/>
              <a:ext cx="1587" cy="1633"/>
              <a:chOff x="3651" y="6081"/>
              <a:chExt cx="2839" cy="3028"/>
            </a:xfrm>
          </p:grpSpPr>
          <p:sp>
            <p:nvSpPr>
              <p:cNvPr id="31749" name="Arc 5"/>
              <p:cNvSpPr>
                <a:spLocks/>
              </p:cNvSpPr>
              <p:nvPr/>
            </p:nvSpPr>
            <p:spPr bwMode="auto">
              <a:xfrm rot="11073170" flipV="1">
                <a:off x="3651" y="6915"/>
                <a:ext cx="2752" cy="1692"/>
              </a:xfrm>
              <a:custGeom>
                <a:avLst/>
                <a:gdLst>
                  <a:gd name="G0" fmla="+- 8872 0 0"/>
                  <a:gd name="G1" fmla="+- 21600 0 0"/>
                  <a:gd name="G2" fmla="+- 21600 0 0"/>
                  <a:gd name="T0" fmla="*/ 0 w 30472"/>
                  <a:gd name="T1" fmla="*/ 1906 h 21600"/>
                  <a:gd name="T2" fmla="*/ 30472 w 30472"/>
                  <a:gd name="T3" fmla="*/ 21600 h 21600"/>
                  <a:gd name="T4" fmla="*/ 8872 w 304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2" h="21600" fill="none" extrusionOk="0">
                    <a:moveTo>
                      <a:pt x="0" y="1906"/>
                    </a:moveTo>
                    <a:cubicBezTo>
                      <a:pt x="2789" y="649"/>
                      <a:pt x="5813" y="-1"/>
                      <a:pt x="8872" y="0"/>
                    </a:cubicBezTo>
                    <a:cubicBezTo>
                      <a:pt x="20801" y="0"/>
                      <a:pt x="30472" y="9670"/>
                      <a:pt x="30472" y="21600"/>
                    </a:cubicBezTo>
                  </a:path>
                  <a:path w="30472" h="21600" stroke="0" extrusionOk="0">
                    <a:moveTo>
                      <a:pt x="0" y="1906"/>
                    </a:moveTo>
                    <a:cubicBezTo>
                      <a:pt x="2789" y="649"/>
                      <a:pt x="5813" y="-1"/>
                      <a:pt x="8872" y="0"/>
                    </a:cubicBezTo>
                    <a:cubicBezTo>
                      <a:pt x="20801" y="0"/>
                      <a:pt x="30472" y="9670"/>
                      <a:pt x="30472" y="21600"/>
                    </a:cubicBezTo>
                    <a:lnTo>
                      <a:pt x="88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 flipV="1">
                <a:off x="4362" y="6081"/>
                <a:ext cx="1862" cy="11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Line 7"/>
              <p:cNvSpPr>
                <a:spLocks noChangeShapeType="1"/>
              </p:cNvSpPr>
              <p:nvPr/>
            </p:nvSpPr>
            <p:spPr bwMode="auto">
              <a:xfrm rot="5400000" flipV="1">
                <a:off x="4004" y="7597"/>
                <a:ext cx="1870" cy="11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 flipV="1">
                <a:off x="4362" y="6615"/>
                <a:ext cx="976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 flipV="1">
                <a:off x="5515" y="8486"/>
                <a:ext cx="975" cy="6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 rot="5400000" flipV="1">
                <a:off x="4978" y="6975"/>
                <a:ext cx="1871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>
                <a:off x="4362" y="7239"/>
                <a:ext cx="2128" cy="12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1756" name="Object 12"/>
            <p:cNvGraphicFramePr>
              <a:graphicFrameLocks noChangeAspect="1"/>
            </p:cNvGraphicFramePr>
            <p:nvPr/>
          </p:nvGraphicFramePr>
          <p:xfrm>
            <a:off x="2154" y="2251"/>
            <a:ext cx="279" cy="408"/>
          </p:xfrm>
          <a:graphic>
            <a:graphicData uri="http://schemas.openxmlformats.org/presentationml/2006/ole">
              <p:oleObj spid="_x0000_s86088" name="Формула" r:id="rId3" imgW="126725" imgH="177415" progId="Equation.3">
                <p:embed/>
              </p:oleObj>
            </a:graphicData>
          </a:graphic>
        </p:graphicFrame>
        <p:graphicFrame>
          <p:nvGraphicFramePr>
            <p:cNvPr id="31758" name="Object 14"/>
            <p:cNvGraphicFramePr>
              <a:graphicFrameLocks noChangeAspect="1"/>
            </p:cNvGraphicFramePr>
            <p:nvPr/>
          </p:nvGraphicFramePr>
          <p:xfrm>
            <a:off x="1156" y="2478"/>
            <a:ext cx="395" cy="499"/>
          </p:xfrm>
          <a:graphic>
            <a:graphicData uri="http://schemas.openxmlformats.org/presentationml/2006/ole">
              <p:oleObj spid="_x0000_s86089" name="Формула" r:id="rId4" imgW="177646" imgH="228402" progId="Equation.3">
                <p:embed/>
              </p:oleObj>
            </a:graphicData>
          </a:graphic>
        </p:graphicFrame>
        <p:graphicFrame>
          <p:nvGraphicFramePr>
            <p:cNvPr id="31760" name="Object 16"/>
            <p:cNvGraphicFramePr>
              <a:graphicFrameLocks noChangeAspect="1"/>
            </p:cNvGraphicFramePr>
            <p:nvPr/>
          </p:nvGraphicFramePr>
          <p:xfrm>
            <a:off x="930" y="1026"/>
            <a:ext cx="353" cy="499"/>
          </p:xfrm>
          <a:graphic>
            <a:graphicData uri="http://schemas.openxmlformats.org/presentationml/2006/ole">
              <p:oleObj spid="_x0000_s86090" name="Формула" r:id="rId5" imgW="165028" imgH="228501" progId="Equation.3">
                <p:embed/>
              </p:oleObj>
            </a:graphicData>
          </a:graphic>
        </p:graphicFrame>
        <p:graphicFrame>
          <p:nvGraphicFramePr>
            <p:cNvPr id="31762" name="Object 18"/>
            <p:cNvGraphicFramePr>
              <a:graphicFrameLocks noChangeAspect="1"/>
            </p:cNvGraphicFramePr>
            <p:nvPr/>
          </p:nvGraphicFramePr>
          <p:xfrm>
            <a:off x="1927" y="1117"/>
            <a:ext cx="287" cy="363"/>
          </p:xfrm>
          <a:graphic>
            <a:graphicData uri="http://schemas.openxmlformats.org/presentationml/2006/ole">
              <p:oleObj spid="_x0000_s86091" name="Формула" r:id="rId6" imgW="139579" imgH="177646" progId="Equation.3">
                <p:embed/>
              </p:oleObj>
            </a:graphicData>
          </a:graphic>
        </p:graphicFrame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762375" y="1484313"/>
            <a:ext cx="513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Тангенциальная составляющая</a:t>
            </a:r>
          </a:p>
          <a:p>
            <a:r>
              <a:rPr lang="ru-RU" sz="2000">
                <a:latin typeface="Verdana" pitchFamily="34" charset="0"/>
              </a:rPr>
              <a:t>характеризует быстроту изменения скорости по модулю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41763" y="3519488"/>
            <a:ext cx="4302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Нормальная составляющая</a:t>
            </a:r>
          </a:p>
          <a:p>
            <a:r>
              <a:rPr lang="ru-RU" sz="2000">
                <a:latin typeface="Verdana" pitchFamily="34" charset="0"/>
              </a:rPr>
              <a:t>характеризует изменение </a:t>
            </a:r>
          </a:p>
          <a:p>
            <a:r>
              <a:rPr lang="ru-RU" sz="2000">
                <a:latin typeface="Verdana" pitchFamily="34" charset="0"/>
              </a:rPr>
              <a:t>направления вектора скорости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5076825" y="2420938"/>
          <a:ext cx="1325563" cy="971550"/>
        </p:xfrm>
        <a:graphic>
          <a:graphicData uri="http://schemas.openxmlformats.org/presentationml/2006/ole">
            <p:oleObj spid="_x0000_s86092" name="Формула" r:id="rId7" imgW="533169" imgH="393529" progId="Equation.3">
              <p:embed/>
            </p:oleObj>
          </a:graphicData>
        </a:graphic>
      </p:graphicFrame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5427663" y="4643438"/>
          <a:ext cx="1368425" cy="1095375"/>
        </p:xfrm>
        <a:graphic>
          <a:graphicData uri="http://schemas.openxmlformats.org/presentationml/2006/ole">
            <p:oleObj spid="_x0000_s86093" name="Формула" r:id="rId8" imgW="520700" imgH="419100" progId="Equation.3">
              <p:embed/>
            </p:oleObj>
          </a:graphicData>
        </a:graphic>
      </p:graphicFrame>
      <p:graphicFrame>
        <p:nvGraphicFramePr>
          <p:cNvPr id="31770" name="Object 26"/>
          <p:cNvGraphicFramePr>
            <a:graphicFrameLocks noChangeAspect="1"/>
          </p:cNvGraphicFramePr>
          <p:nvPr/>
        </p:nvGraphicFramePr>
        <p:xfrm>
          <a:off x="476250" y="5049838"/>
          <a:ext cx="3600450" cy="1452562"/>
        </p:xfrm>
        <a:graphic>
          <a:graphicData uri="http://schemas.openxmlformats.org/presentationml/2006/ole">
            <p:oleObj spid="_x0000_s86094" name="Формула" r:id="rId9" imgW="1333500" imgH="558800" progId="Equation.3">
              <p:embed/>
            </p:oleObj>
          </a:graphicData>
        </a:graphic>
      </p:graphicFrame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37063" y="5859463"/>
            <a:ext cx="258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latin typeface="Verdana" pitchFamily="34" charset="0"/>
              </a:rPr>
              <a:t>полное ускорение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908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5289" y="0"/>
            <a:ext cx="7993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sz="2800" b="1" dirty="0">
                <a:latin typeface="Arial" charset="0"/>
              </a:rPr>
              <a:t>Прямолинейное и равномерное движение тела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1835174"/>
              </p:ext>
            </p:extLst>
          </p:nvPr>
        </p:nvGraphicFramePr>
        <p:xfrm>
          <a:off x="250825" y="1184257"/>
          <a:ext cx="2327275" cy="665162"/>
        </p:xfrm>
        <a:graphic>
          <a:graphicData uri="http://schemas.openxmlformats.org/presentationml/2006/ole">
            <p:oleObj spid="_x0000_s87162" name="Формула" r:id="rId3" imgW="621760" imgH="177646" progId="Equation.3">
              <p:embed/>
            </p:oleObj>
          </a:graphicData>
        </a:graphic>
      </p:graphicFrame>
      <p:grpSp>
        <p:nvGrpSpPr>
          <p:cNvPr id="24580" name="Group 46"/>
          <p:cNvGrpSpPr>
            <a:grpSpLocks/>
          </p:cNvGrpSpPr>
          <p:nvPr/>
        </p:nvGrpSpPr>
        <p:grpSpPr bwMode="auto">
          <a:xfrm>
            <a:off x="208941" y="2082006"/>
            <a:ext cx="8642350" cy="1855788"/>
            <a:chOff x="158" y="2614"/>
            <a:chExt cx="5444" cy="1169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58" y="3067"/>
              <a:ext cx="5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3" name="Group 7"/>
            <p:cNvGrpSpPr>
              <a:grpSpLocks/>
            </p:cNvGrpSpPr>
            <p:nvPr/>
          </p:nvGrpSpPr>
          <p:grpSpPr bwMode="auto">
            <a:xfrm>
              <a:off x="431" y="2976"/>
              <a:ext cx="4717" cy="807"/>
              <a:chOff x="431" y="3430"/>
              <a:chExt cx="4717" cy="807"/>
            </a:xfrm>
          </p:grpSpPr>
          <p:grpSp>
            <p:nvGrpSpPr>
              <p:cNvPr id="24605" name="Group 8"/>
              <p:cNvGrpSpPr>
                <a:grpSpLocks/>
              </p:cNvGrpSpPr>
              <p:nvPr/>
            </p:nvGrpSpPr>
            <p:grpSpPr bwMode="auto">
              <a:xfrm>
                <a:off x="612" y="3430"/>
                <a:ext cx="4536" cy="182"/>
                <a:chOff x="612" y="3430"/>
                <a:chExt cx="4536" cy="182"/>
              </a:xfrm>
            </p:grpSpPr>
            <p:sp>
              <p:nvSpPr>
                <p:cNvPr id="24611" name="Line 9"/>
                <p:cNvSpPr>
                  <a:spLocks noChangeShapeType="1"/>
                </p:cNvSpPr>
                <p:nvPr/>
              </p:nvSpPr>
              <p:spPr bwMode="auto">
                <a:xfrm>
                  <a:off x="612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2" name="Line 10"/>
                <p:cNvSpPr>
                  <a:spLocks noChangeShapeType="1"/>
                </p:cNvSpPr>
                <p:nvPr/>
              </p:nvSpPr>
              <p:spPr bwMode="auto">
                <a:xfrm>
                  <a:off x="1066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3" name="Line 11"/>
                <p:cNvSpPr>
                  <a:spLocks noChangeShapeType="1"/>
                </p:cNvSpPr>
                <p:nvPr/>
              </p:nvSpPr>
              <p:spPr bwMode="auto">
                <a:xfrm>
                  <a:off x="1519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4" name="Line 12"/>
                <p:cNvSpPr>
                  <a:spLocks noChangeShapeType="1"/>
                </p:cNvSpPr>
                <p:nvPr/>
              </p:nvSpPr>
              <p:spPr bwMode="auto">
                <a:xfrm>
                  <a:off x="1973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5" name="Line 13"/>
                <p:cNvSpPr>
                  <a:spLocks noChangeShapeType="1"/>
                </p:cNvSpPr>
                <p:nvPr/>
              </p:nvSpPr>
              <p:spPr bwMode="auto">
                <a:xfrm>
                  <a:off x="2426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6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7" name="Line 15"/>
                <p:cNvSpPr>
                  <a:spLocks noChangeShapeType="1"/>
                </p:cNvSpPr>
                <p:nvPr/>
              </p:nvSpPr>
              <p:spPr bwMode="auto">
                <a:xfrm>
                  <a:off x="3334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8" name="Line 16"/>
                <p:cNvSpPr>
                  <a:spLocks noChangeShapeType="1"/>
                </p:cNvSpPr>
                <p:nvPr/>
              </p:nvSpPr>
              <p:spPr bwMode="auto">
                <a:xfrm>
                  <a:off x="3787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9" name="Line 17"/>
                <p:cNvSpPr>
                  <a:spLocks noChangeShapeType="1"/>
                </p:cNvSpPr>
                <p:nvPr/>
              </p:nvSpPr>
              <p:spPr bwMode="auto">
                <a:xfrm>
                  <a:off x="4241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20" name="Line 18"/>
                <p:cNvSpPr>
                  <a:spLocks noChangeShapeType="1"/>
                </p:cNvSpPr>
                <p:nvPr/>
              </p:nvSpPr>
              <p:spPr bwMode="auto">
                <a:xfrm>
                  <a:off x="4694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21" name="Line 19"/>
                <p:cNvSpPr>
                  <a:spLocks noChangeShapeType="1"/>
                </p:cNvSpPr>
                <p:nvPr/>
              </p:nvSpPr>
              <p:spPr bwMode="auto">
                <a:xfrm>
                  <a:off x="5148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606" name="Line 20"/>
              <p:cNvSpPr>
                <a:spLocks noChangeShapeType="1"/>
              </p:cNvSpPr>
              <p:nvPr/>
            </p:nvSpPr>
            <p:spPr bwMode="auto">
              <a:xfrm>
                <a:off x="612" y="3793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21"/>
              <p:cNvSpPr>
                <a:spLocks noChangeShapeType="1"/>
              </p:cNvSpPr>
              <p:nvPr/>
            </p:nvSpPr>
            <p:spPr bwMode="auto">
              <a:xfrm>
                <a:off x="1973" y="3793"/>
                <a:ext cx="22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Text Box 22"/>
              <p:cNvSpPr txBox="1">
                <a:spLocks noChangeArrowheads="1"/>
              </p:cNvSpPr>
              <p:nvPr/>
            </p:nvSpPr>
            <p:spPr bwMode="auto">
              <a:xfrm>
                <a:off x="431" y="3929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sz="2400"/>
              </a:p>
            </p:txBody>
          </p:sp>
          <p:graphicFrame>
            <p:nvGraphicFramePr>
              <p:cNvPr id="24609" name="Object 23"/>
              <p:cNvGraphicFramePr>
                <a:graphicFrameLocks noChangeAspect="1"/>
              </p:cNvGraphicFramePr>
              <p:nvPr/>
            </p:nvGraphicFramePr>
            <p:xfrm>
              <a:off x="431" y="3838"/>
              <a:ext cx="955" cy="353"/>
            </p:xfrm>
            <a:graphic>
              <a:graphicData uri="http://schemas.openxmlformats.org/presentationml/2006/ole">
                <p:oleObj spid="_x0000_s87163" name="Формула" r:id="rId4" imgW="583693" imgH="215713" progId="Equation.3">
                  <p:embed/>
                </p:oleObj>
              </a:graphicData>
            </a:graphic>
          </p:graphicFrame>
          <p:graphicFrame>
            <p:nvGraphicFramePr>
              <p:cNvPr id="24610" name="Object 24"/>
              <p:cNvGraphicFramePr>
                <a:graphicFrameLocks noChangeAspect="1"/>
              </p:cNvGraphicFramePr>
              <p:nvPr/>
            </p:nvGraphicFramePr>
            <p:xfrm>
              <a:off x="2028" y="3884"/>
              <a:ext cx="2408" cy="353"/>
            </p:xfrm>
            <a:graphic>
              <a:graphicData uri="http://schemas.openxmlformats.org/presentationml/2006/ole">
                <p:oleObj spid="_x0000_s87164" name="Формула" r:id="rId5" imgW="1473200" imgH="215900" progId="Equation.3">
                  <p:embed/>
                </p:oleObj>
              </a:graphicData>
            </a:graphic>
          </p:graphicFrame>
        </p:grpSp>
        <p:grpSp>
          <p:nvGrpSpPr>
            <p:cNvPr id="24584" name="Group 25"/>
            <p:cNvGrpSpPr>
              <a:grpSpLocks/>
            </p:cNvGrpSpPr>
            <p:nvPr/>
          </p:nvGrpSpPr>
          <p:grpSpPr bwMode="auto">
            <a:xfrm>
              <a:off x="249" y="2886"/>
              <a:ext cx="363" cy="182"/>
              <a:chOff x="204" y="3339"/>
              <a:chExt cx="363" cy="182"/>
            </a:xfrm>
          </p:grpSpPr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3" name="Oval 27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5" name="Group 29"/>
            <p:cNvGrpSpPr>
              <a:grpSpLocks/>
            </p:cNvGrpSpPr>
            <p:nvPr/>
          </p:nvGrpSpPr>
          <p:grpSpPr bwMode="auto">
            <a:xfrm>
              <a:off x="1610" y="2886"/>
              <a:ext cx="363" cy="182"/>
              <a:chOff x="204" y="3339"/>
              <a:chExt cx="363" cy="182"/>
            </a:xfrm>
          </p:grpSpPr>
          <p:sp>
            <p:nvSpPr>
              <p:cNvPr id="24599" name="Rectangle 30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0" name="Oval 31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1" name="Oval 32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6" name="Group 33"/>
            <p:cNvGrpSpPr>
              <a:grpSpLocks/>
            </p:cNvGrpSpPr>
            <p:nvPr/>
          </p:nvGrpSpPr>
          <p:grpSpPr bwMode="auto">
            <a:xfrm>
              <a:off x="3878" y="2886"/>
              <a:ext cx="363" cy="182"/>
              <a:chOff x="204" y="3339"/>
              <a:chExt cx="363" cy="182"/>
            </a:xfrm>
          </p:grpSpPr>
          <p:sp>
            <p:nvSpPr>
              <p:cNvPr id="24596" name="Rectangle 34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597" name="Oval 35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598" name="Oval 36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7" name="Group 37"/>
            <p:cNvGrpSpPr>
              <a:grpSpLocks/>
            </p:cNvGrpSpPr>
            <p:nvPr/>
          </p:nvGrpSpPr>
          <p:grpSpPr bwMode="auto">
            <a:xfrm>
              <a:off x="431" y="2614"/>
              <a:ext cx="395" cy="317"/>
              <a:chOff x="431" y="2614"/>
              <a:chExt cx="395" cy="317"/>
            </a:xfrm>
          </p:grpSpPr>
          <p:sp>
            <p:nvSpPr>
              <p:cNvPr id="24594" name="Line 38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5" name="Object 39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p:oleObj spid="_x0000_s87165" name="Формула" r:id="rId6" imgW="139579" imgH="177646" progId="Equation.3">
                  <p:embed/>
                </p:oleObj>
              </a:graphicData>
            </a:graphic>
          </p:graphicFrame>
        </p:grpSp>
        <p:grpSp>
          <p:nvGrpSpPr>
            <p:cNvPr id="24588" name="Group 40"/>
            <p:cNvGrpSpPr>
              <a:grpSpLocks/>
            </p:cNvGrpSpPr>
            <p:nvPr/>
          </p:nvGrpSpPr>
          <p:grpSpPr bwMode="auto">
            <a:xfrm>
              <a:off x="1837" y="2614"/>
              <a:ext cx="395" cy="317"/>
              <a:chOff x="431" y="2614"/>
              <a:chExt cx="395" cy="317"/>
            </a:xfrm>
          </p:grpSpPr>
          <p:sp>
            <p:nvSpPr>
              <p:cNvPr id="24592" name="Line 41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3" name="Object 42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p:oleObj spid="_x0000_s87166" name="Формула" r:id="rId7" imgW="139579" imgH="177646" progId="Equation.3">
                  <p:embed/>
                </p:oleObj>
              </a:graphicData>
            </a:graphic>
          </p:graphicFrame>
        </p:grpSp>
        <p:grpSp>
          <p:nvGrpSpPr>
            <p:cNvPr id="24589" name="Group 43"/>
            <p:cNvGrpSpPr>
              <a:grpSpLocks/>
            </p:cNvGrpSpPr>
            <p:nvPr/>
          </p:nvGrpSpPr>
          <p:grpSpPr bwMode="auto">
            <a:xfrm>
              <a:off x="4105" y="2614"/>
              <a:ext cx="395" cy="317"/>
              <a:chOff x="431" y="2614"/>
              <a:chExt cx="395" cy="317"/>
            </a:xfrm>
          </p:grpSpPr>
          <p:sp>
            <p:nvSpPr>
              <p:cNvPr id="24590" name="Line 44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1" name="Object 45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p:oleObj spid="_x0000_s87167" name="Формула" r:id="rId8" imgW="139579" imgH="177646" progId="Equation.3">
                  <p:embed/>
                </p:oleObj>
              </a:graphicData>
            </a:graphic>
          </p:graphicFrame>
        </p:grpSp>
      </p:grpSp>
      <p:sp>
        <p:nvSpPr>
          <p:cNvPr id="24581" name="Oval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6712371"/>
              </p:ext>
            </p:extLst>
          </p:nvPr>
        </p:nvGraphicFramePr>
        <p:xfrm>
          <a:off x="3041886" y="950358"/>
          <a:ext cx="1185863" cy="1223962"/>
        </p:xfrm>
        <a:graphic>
          <a:graphicData uri="http://schemas.openxmlformats.org/presentationml/2006/ole">
            <p:oleObj spid="_x0000_s87168" name="Формула" r:id="rId10" imgW="406224" imgH="418918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1846323"/>
              </p:ext>
            </p:extLst>
          </p:nvPr>
        </p:nvGraphicFramePr>
        <p:xfrm>
          <a:off x="5020704" y="1111703"/>
          <a:ext cx="2376488" cy="750888"/>
        </p:xfrm>
        <a:graphic>
          <a:graphicData uri="http://schemas.openxmlformats.org/presentationml/2006/ole">
            <p:oleObj spid="_x0000_s87169" name="Формула" r:id="rId11" imgW="723586" imgH="228501" progId="Equation.3">
              <p:embed/>
            </p:oleObj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212023" y="3772551"/>
            <a:ext cx="3462337" cy="2800350"/>
            <a:chOff x="173038" y="844550"/>
            <a:chExt cx="3462337" cy="2800350"/>
          </a:xfrm>
        </p:grpSpPr>
        <p:graphicFrame>
          <p:nvGraphicFramePr>
            <p:cNvPr id="6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39100597"/>
                </p:ext>
              </p:extLst>
            </p:nvPr>
          </p:nvGraphicFramePr>
          <p:xfrm>
            <a:off x="173038" y="844550"/>
            <a:ext cx="547687" cy="704850"/>
          </p:xfrm>
          <a:graphic>
            <a:graphicData uri="http://schemas.openxmlformats.org/presentationml/2006/ole">
              <p:oleObj spid="_x0000_s87170" name="Формула" r:id="rId12" imgW="177646" imgH="228402" progId="Equation.3">
                <p:embed/>
              </p:oleObj>
            </a:graphicData>
          </a:graphic>
        </p:graphicFrame>
        <p:grpSp>
          <p:nvGrpSpPr>
            <p:cNvPr id="69" name="Группа 68"/>
            <p:cNvGrpSpPr/>
            <p:nvPr/>
          </p:nvGrpSpPr>
          <p:grpSpPr>
            <a:xfrm>
              <a:off x="323850" y="1125538"/>
              <a:ext cx="3311525" cy="2519362"/>
              <a:chOff x="323850" y="1125538"/>
              <a:chExt cx="3311525" cy="2519362"/>
            </a:xfrm>
          </p:grpSpPr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H="1" flipV="1">
                <a:off x="682625" y="1125538"/>
                <a:ext cx="1588" cy="2519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6"/>
              <p:cNvSpPr>
                <a:spLocks noChangeShapeType="1"/>
              </p:cNvSpPr>
              <p:nvPr/>
            </p:nvSpPr>
            <p:spPr bwMode="auto">
              <a:xfrm>
                <a:off x="682625" y="2638425"/>
                <a:ext cx="29527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323850" y="2420938"/>
                <a:ext cx="382588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latin typeface="Arial" charset="0"/>
                  </a:rPr>
                  <a:t>0</a:t>
                </a: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3275013" y="2638425"/>
                <a:ext cx="303212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t</a:t>
                </a:r>
                <a:endParaRPr lang="ru-RU" sz="2800" b="1">
                  <a:latin typeface="Arial" charset="0"/>
                </a:endParaRPr>
              </a:p>
            </p:txBody>
          </p:sp>
          <p:grpSp>
            <p:nvGrpSpPr>
              <p:cNvPr id="74" name="Group 56"/>
              <p:cNvGrpSpPr>
                <a:grpSpLocks/>
              </p:cNvGrpSpPr>
              <p:nvPr/>
            </p:nvGrpSpPr>
            <p:grpSpPr bwMode="auto">
              <a:xfrm>
                <a:off x="684213" y="1557338"/>
                <a:ext cx="2243137" cy="704850"/>
                <a:chOff x="431" y="981"/>
                <a:chExt cx="1413" cy="444"/>
              </a:xfrm>
            </p:grpSpPr>
            <p:sp>
              <p:nvSpPr>
                <p:cNvPr id="78" name="Line 46"/>
                <p:cNvSpPr>
                  <a:spLocks noChangeShapeType="1"/>
                </p:cNvSpPr>
                <p:nvPr/>
              </p:nvSpPr>
              <p:spPr bwMode="auto">
                <a:xfrm>
                  <a:off x="431" y="1071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79" name="Object 54"/>
                <p:cNvGraphicFramePr>
                  <a:graphicFrameLocks noChangeAspect="1"/>
                </p:cNvGraphicFramePr>
                <p:nvPr/>
              </p:nvGraphicFramePr>
              <p:xfrm>
                <a:off x="1450" y="981"/>
                <a:ext cx="394" cy="444"/>
              </p:xfrm>
              <a:graphic>
                <a:graphicData uri="http://schemas.openxmlformats.org/presentationml/2006/ole">
                  <p:oleObj spid="_x0000_s87171" name="Формула" r:id="rId13" imgW="203112" imgH="228501" progId="Equation.3">
                    <p:embed/>
                  </p:oleObj>
                </a:graphicData>
              </a:graphic>
            </p:graphicFrame>
          </p:grpSp>
          <p:grpSp>
            <p:nvGrpSpPr>
              <p:cNvPr id="75" name="Group 57"/>
              <p:cNvGrpSpPr>
                <a:grpSpLocks/>
              </p:cNvGrpSpPr>
              <p:nvPr/>
            </p:nvGrpSpPr>
            <p:grpSpPr bwMode="auto">
              <a:xfrm>
                <a:off x="684213" y="2636838"/>
                <a:ext cx="2320925" cy="704850"/>
                <a:chOff x="431" y="1661"/>
                <a:chExt cx="1462" cy="444"/>
              </a:xfrm>
            </p:grpSpPr>
            <p:sp>
              <p:nvSpPr>
                <p:cNvPr id="76" name="Line 47"/>
                <p:cNvSpPr>
                  <a:spLocks noChangeShapeType="1"/>
                </p:cNvSpPr>
                <p:nvPr/>
              </p:nvSpPr>
              <p:spPr bwMode="auto">
                <a:xfrm>
                  <a:off x="431" y="2069"/>
                  <a:ext cx="1360" cy="0"/>
                </a:xfrm>
                <a:prstGeom prst="line">
                  <a:avLst/>
                </a:prstGeom>
                <a:noFill/>
                <a:ln w="57150">
                  <a:solidFill>
                    <a:srgbClr val="A8007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77" name="Object 55"/>
                <p:cNvGraphicFramePr>
                  <a:graphicFrameLocks noChangeAspect="1"/>
                </p:cNvGraphicFramePr>
                <p:nvPr/>
              </p:nvGraphicFramePr>
              <p:xfrm>
                <a:off x="1449" y="1661"/>
                <a:ext cx="444" cy="444"/>
              </p:xfrm>
              <a:graphic>
                <a:graphicData uri="http://schemas.openxmlformats.org/presentationml/2006/ole">
                  <p:oleObj spid="_x0000_s87172" name="Формула" r:id="rId14" imgW="228600" imgH="228600" progId="Equation.3">
                    <p:embed/>
                  </p:oleObj>
                </a:graphicData>
              </a:graphic>
            </p:graphicFrame>
          </p:grpSp>
        </p:grpSp>
      </p:grpSp>
      <p:grpSp>
        <p:nvGrpSpPr>
          <p:cNvPr id="80" name="Группа 79"/>
          <p:cNvGrpSpPr/>
          <p:nvPr/>
        </p:nvGrpSpPr>
        <p:grpSpPr>
          <a:xfrm>
            <a:off x="4657116" y="3774254"/>
            <a:ext cx="3635375" cy="2592387"/>
            <a:chOff x="0" y="3789363"/>
            <a:chExt cx="3635375" cy="2592387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5661025"/>
              <a:ext cx="6111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/>
                <a:t>х</a:t>
              </a:r>
              <a:r>
                <a:rPr lang="ru-RU" sz="1800" b="1"/>
                <a:t>01</a:t>
              </a: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 flipH="1" flipV="1">
              <a:off x="682625" y="4005263"/>
              <a:ext cx="1588" cy="23764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682625" y="5518150"/>
              <a:ext cx="2952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14"/>
            <p:cNvSpPr txBox="1">
              <a:spLocks noChangeArrowheads="1"/>
            </p:cNvSpPr>
            <p:nvPr/>
          </p:nvSpPr>
          <p:spPr bwMode="auto">
            <a:xfrm>
              <a:off x="323850" y="5300663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latin typeface="Arial" charset="0"/>
                </a:rPr>
                <a:t>0</a:t>
              </a: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3275013" y="5518150"/>
              <a:ext cx="3032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t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250825" y="3789363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Arial" charset="0"/>
                </a:rPr>
                <a:t>x</a:t>
              </a:r>
              <a:endParaRPr lang="ru-RU" sz="2800" b="1" dirty="0">
                <a:latin typeface="Arial" charset="0"/>
              </a:endParaRPr>
            </a:p>
          </p:txBody>
        </p:sp>
        <p:sp>
          <p:nvSpPr>
            <p:cNvPr id="87" name="Line 48"/>
            <p:cNvSpPr>
              <a:spLocks noChangeShapeType="1"/>
            </p:cNvSpPr>
            <p:nvPr/>
          </p:nvSpPr>
          <p:spPr bwMode="auto">
            <a:xfrm flipV="1">
              <a:off x="684213" y="4221163"/>
              <a:ext cx="1655762" cy="172878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684213" y="4437063"/>
              <a:ext cx="2303462" cy="863600"/>
            </a:xfrm>
            <a:prstGeom prst="line">
              <a:avLst/>
            </a:prstGeom>
            <a:noFill/>
            <a:ln w="57150">
              <a:solidFill>
                <a:srgbClr val="A8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9596193"/>
              </p:ext>
            </p:extLst>
          </p:nvPr>
        </p:nvGraphicFramePr>
        <p:xfrm>
          <a:off x="6776760" y="5608495"/>
          <a:ext cx="1122426" cy="1158239"/>
        </p:xfrm>
        <a:graphic>
          <a:graphicData uri="http://schemas.openxmlformats.org/presentationml/2006/ole">
            <p:oleObj spid="_x0000_s87173" name="Формула" r:id="rId15" imgW="647640" imgH="7110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049479" y="4021388"/>
                <a:ext cx="7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479" y="4021388"/>
                <a:ext cx="72072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" name="TextBox 90"/>
              <p:cNvSpPr txBox="1"/>
              <p:nvPr/>
            </p:nvSpPr>
            <p:spPr>
              <a:xfrm>
                <a:off x="7450696" y="4916222"/>
                <a:ext cx="7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96" y="4916222"/>
                <a:ext cx="720726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59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3527" y="0"/>
            <a:ext cx="8641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Прямолинейное равноускоренное движение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9551082"/>
              </p:ext>
            </p:extLst>
          </p:nvPr>
        </p:nvGraphicFramePr>
        <p:xfrm>
          <a:off x="719138" y="1892300"/>
          <a:ext cx="2301875" cy="2100263"/>
        </p:xfrm>
        <a:graphic>
          <a:graphicData uri="http://schemas.openxmlformats.org/presentationml/2006/ole">
            <p:oleObj spid="_x0000_s88167" name="Формула" r:id="rId3" imgW="723600" imgH="660240" progId="Equation.3">
              <p:embed/>
            </p:oleObj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435475" y="1274763"/>
            <a:ext cx="4192588" cy="3403600"/>
            <a:chOff x="4435475" y="1274763"/>
            <a:chExt cx="4192588" cy="3403600"/>
          </a:xfrm>
        </p:grpSpPr>
        <p:graphicFrame>
          <p:nvGraphicFramePr>
            <p:cNvPr id="307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59870764"/>
                </p:ext>
              </p:extLst>
            </p:nvPr>
          </p:nvGraphicFramePr>
          <p:xfrm>
            <a:off x="4740275" y="1274763"/>
            <a:ext cx="508000" cy="593725"/>
          </p:xfrm>
          <a:graphic>
            <a:graphicData uri="http://schemas.openxmlformats.org/presentationml/2006/ole">
              <p:oleObj spid="_x0000_s88168" name="Формула" r:id="rId4" imgW="177646" imgH="228402" progId="Equation.3">
                <p:embed/>
              </p:oleObj>
            </a:graphicData>
          </a:graphic>
        </p:graphicFrame>
        <p:grpSp>
          <p:nvGrpSpPr>
            <p:cNvPr id="30725" name="Group 34"/>
            <p:cNvGrpSpPr>
              <a:grpSpLocks/>
            </p:cNvGrpSpPr>
            <p:nvPr/>
          </p:nvGrpSpPr>
          <p:grpSpPr bwMode="auto">
            <a:xfrm>
              <a:off x="4435475" y="1700213"/>
              <a:ext cx="4192588" cy="2978150"/>
              <a:chOff x="2794" y="1071"/>
              <a:chExt cx="2641" cy="1876"/>
            </a:xfrm>
          </p:grpSpPr>
          <p:sp>
            <p:nvSpPr>
              <p:cNvPr id="30743" name="Line 7"/>
              <p:cNvSpPr>
                <a:spLocks noChangeShapeType="1"/>
              </p:cNvSpPr>
              <p:nvPr/>
            </p:nvSpPr>
            <p:spPr bwMode="auto">
              <a:xfrm flipH="1" flipV="1">
                <a:off x="3288" y="1097"/>
                <a:ext cx="16" cy="17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Line 8"/>
              <p:cNvSpPr>
                <a:spLocks noChangeShapeType="1"/>
              </p:cNvSpPr>
              <p:nvPr/>
            </p:nvSpPr>
            <p:spPr bwMode="auto">
              <a:xfrm>
                <a:off x="3288" y="2387"/>
                <a:ext cx="21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Line 9"/>
              <p:cNvSpPr>
                <a:spLocks noChangeShapeType="1"/>
              </p:cNvSpPr>
              <p:nvPr/>
            </p:nvSpPr>
            <p:spPr bwMode="auto">
              <a:xfrm flipV="1">
                <a:off x="3288" y="1306"/>
                <a:ext cx="1849" cy="79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Text Box 10"/>
              <p:cNvSpPr txBox="1">
                <a:spLocks noChangeArrowheads="1"/>
              </p:cNvSpPr>
              <p:nvPr/>
            </p:nvSpPr>
            <p:spPr bwMode="auto">
              <a:xfrm>
                <a:off x="3031" y="2345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0</a:t>
                </a:r>
                <a:endParaRPr lang="ru-RU" sz="2400" b="1">
                  <a:latin typeface="Arial" charset="0"/>
                </a:endParaRPr>
              </a:p>
            </p:txBody>
          </p:sp>
          <p:sp>
            <p:nvSpPr>
              <p:cNvPr id="30747" name="Text Box 11"/>
              <p:cNvSpPr txBox="1">
                <a:spLocks noChangeArrowheads="1"/>
              </p:cNvSpPr>
              <p:nvPr/>
            </p:nvSpPr>
            <p:spPr bwMode="auto">
              <a:xfrm>
                <a:off x="5196" y="244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t</a:t>
                </a:r>
                <a:endParaRPr lang="ru-RU" sz="2400" b="1">
                  <a:latin typeface="Arial" charset="0"/>
                </a:endParaRPr>
              </a:p>
            </p:txBody>
          </p:sp>
          <p:graphicFrame>
            <p:nvGraphicFramePr>
              <p:cNvPr id="30748" name="Object 13"/>
              <p:cNvGraphicFramePr>
                <a:graphicFrameLocks noChangeAspect="1"/>
              </p:cNvGraphicFramePr>
              <p:nvPr/>
            </p:nvGraphicFramePr>
            <p:xfrm>
              <a:off x="2835" y="1933"/>
              <a:ext cx="468" cy="374"/>
            </p:xfrm>
            <a:graphic>
              <a:graphicData uri="http://schemas.openxmlformats.org/presentationml/2006/ole">
                <p:oleObj spid="_x0000_s88169" name="Формула" r:id="rId5" imgW="253890" imgH="228501" progId="Equation.3">
                  <p:embed/>
                </p:oleObj>
              </a:graphicData>
            </a:graphic>
          </p:graphicFrame>
          <p:sp>
            <p:nvSpPr>
              <p:cNvPr id="30749" name="Line 14"/>
              <p:cNvSpPr>
                <a:spLocks noChangeShapeType="1"/>
              </p:cNvSpPr>
              <p:nvPr/>
            </p:nvSpPr>
            <p:spPr bwMode="auto">
              <a:xfrm>
                <a:off x="3304" y="1438"/>
                <a:ext cx="861" cy="1406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0750" name="Object 15"/>
              <p:cNvGraphicFramePr>
                <a:graphicFrameLocks noChangeAspect="1"/>
              </p:cNvGraphicFramePr>
              <p:nvPr/>
            </p:nvGraphicFramePr>
            <p:xfrm>
              <a:off x="2794" y="1257"/>
              <a:ext cx="491" cy="374"/>
            </p:xfrm>
            <a:graphic>
              <a:graphicData uri="http://schemas.openxmlformats.org/presentationml/2006/ole">
                <p:oleObj spid="_x0000_s88170" name="Формула" r:id="rId6" imgW="266584" imgH="228501" progId="Equation.3">
                  <p:embed/>
                </p:oleObj>
              </a:graphicData>
            </a:graphic>
          </p:graphicFrame>
          <p:sp>
            <p:nvSpPr>
              <p:cNvPr id="30751" name="Text Box 16"/>
              <p:cNvSpPr txBox="1">
                <a:spLocks noChangeArrowheads="1"/>
              </p:cNvSpPr>
              <p:nvPr/>
            </p:nvSpPr>
            <p:spPr bwMode="auto">
              <a:xfrm>
                <a:off x="4876" y="107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FF0066"/>
                    </a:solidFill>
                  </a:rPr>
                  <a:t>1</a:t>
                </a:r>
              </a:p>
            </p:txBody>
          </p:sp>
          <p:sp>
            <p:nvSpPr>
              <p:cNvPr id="30752" name="Text Box 17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A80070"/>
                    </a:solidFill>
                  </a:rPr>
                  <a:t>2</a:t>
                </a:r>
              </a:p>
            </p:txBody>
          </p:sp>
        </p:grpSp>
      </p:grpSp>
      <p:graphicFrame>
        <p:nvGraphicFramePr>
          <p:cNvPr id="307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7482406"/>
              </p:ext>
            </p:extLst>
          </p:nvPr>
        </p:nvGraphicFramePr>
        <p:xfrm>
          <a:off x="5429250" y="4724400"/>
          <a:ext cx="1811338" cy="1989138"/>
        </p:xfrm>
        <a:graphic>
          <a:graphicData uri="http://schemas.openxmlformats.org/presentationml/2006/ole">
            <p:oleObj spid="_x0000_s88171" name="Формула" r:id="rId7" imgW="647640" imgH="711000" progId="Equation.3">
              <p:embed/>
            </p:oleObj>
          </a:graphicData>
        </a:graphic>
      </p:graphicFrame>
      <p:grpSp>
        <p:nvGrpSpPr>
          <p:cNvPr id="30727" name="Group 33"/>
          <p:cNvGrpSpPr>
            <a:grpSpLocks/>
          </p:cNvGrpSpPr>
          <p:nvPr/>
        </p:nvGrpSpPr>
        <p:grpSpPr bwMode="auto">
          <a:xfrm>
            <a:off x="468313" y="4221163"/>
            <a:ext cx="4032250" cy="1825625"/>
            <a:chOff x="295" y="2659"/>
            <a:chExt cx="2540" cy="1150"/>
          </a:xfrm>
        </p:grpSpPr>
        <p:sp>
          <p:nvSpPr>
            <p:cNvPr id="30729" name="Line 19"/>
            <p:cNvSpPr>
              <a:spLocks noChangeShapeType="1"/>
            </p:cNvSpPr>
            <p:nvPr/>
          </p:nvSpPr>
          <p:spPr bwMode="auto">
            <a:xfrm>
              <a:off x="295" y="3521"/>
              <a:ext cx="25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Text Box 20"/>
            <p:cNvSpPr txBox="1">
              <a:spLocks noChangeArrowheads="1"/>
            </p:cNvSpPr>
            <p:nvPr/>
          </p:nvSpPr>
          <p:spPr bwMode="auto">
            <a:xfrm>
              <a:off x="2608" y="352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х</a:t>
              </a:r>
            </a:p>
          </p:txBody>
        </p:sp>
        <p:sp>
          <p:nvSpPr>
            <p:cNvPr id="30731" name="Oval 21"/>
            <p:cNvSpPr>
              <a:spLocks noChangeArrowheads="1"/>
            </p:cNvSpPr>
            <p:nvPr/>
          </p:nvSpPr>
          <p:spPr bwMode="auto">
            <a:xfrm>
              <a:off x="703" y="3022"/>
              <a:ext cx="91" cy="9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30732" name="Oval 22"/>
            <p:cNvSpPr>
              <a:spLocks noChangeArrowheads="1"/>
            </p:cNvSpPr>
            <p:nvPr/>
          </p:nvSpPr>
          <p:spPr bwMode="auto">
            <a:xfrm>
              <a:off x="1927" y="3248"/>
              <a:ext cx="91" cy="90"/>
            </a:xfrm>
            <a:prstGeom prst="ellipse">
              <a:avLst/>
            </a:prstGeom>
            <a:solidFill>
              <a:srgbClr val="A800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30733" name="Rectangle 23"/>
            <p:cNvSpPr>
              <a:spLocks noChangeArrowheads="1"/>
            </p:cNvSpPr>
            <p:nvPr/>
          </p:nvSpPr>
          <p:spPr bwMode="auto">
            <a:xfrm>
              <a:off x="657" y="275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FF0066"/>
                  </a:solidFill>
                </a:rPr>
                <a:t>1</a:t>
              </a:r>
            </a:p>
          </p:txBody>
        </p:sp>
        <p:sp>
          <p:nvSpPr>
            <p:cNvPr id="30734" name="Text Box 24"/>
            <p:cNvSpPr txBox="1">
              <a:spLocks noChangeArrowheads="1"/>
            </p:cNvSpPr>
            <p:nvPr/>
          </p:nvSpPr>
          <p:spPr bwMode="auto">
            <a:xfrm>
              <a:off x="1882" y="297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>
                  <a:solidFill>
                    <a:srgbClr val="A80070"/>
                  </a:solidFill>
                </a:rPr>
                <a:t>2</a:t>
              </a:r>
            </a:p>
          </p:txBody>
        </p:sp>
        <p:sp>
          <p:nvSpPr>
            <p:cNvPr id="30735" name="Line 25"/>
            <p:cNvSpPr>
              <a:spLocks noChangeShapeType="1"/>
            </p:cNvSpPr>
            <p:nvPr/>
          </p:nvSpPr>
          <p:spPr bwMode="auto">
            <a:xfrm>
              <a:off x="748" y="3067"/>
              <a:ext cx="45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26"/>
            <p:cNvSpPr>
              <a:spLocks noChangeShapeType="1"/>
            </p:cNvSpPr>
            <p:nvPr/>
          </p:nvSpPr>
          <p:spPr bwMode="auto">
            <a:xfrm>
              <a:off x="1973" y="3294"/>
              <a:ext cx="726" cy="0"/>
            </a:xfrm>
            <a:prstGeom prst="lin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37" name="Object 27"/>
            <p:cNvGraphicFramePr>
              <a:graphicFrameLocks noChangeAspect="1"/>
            </p:cNvGraphicFramePr>
            <p:nvPr/>
          </p:nvGraphicFramePr>
          <p:xfrm>
            <a:off x="2291" y="2931"/>
            <a:ext cx="398" cy="374"/>
          </p:xfrm>
          <a:graphic>
            <a:graphicData uri="http://schemas.openxmlformats.org/presentationml/2006/ole">
              <p:oleObj spid="_x0000_s88172" name="Формула" r:id="rId8" imgW="215806" imgH="228501" progId="Equation.3">
                <p:embed/>
              </p:oleObj>
            </a:graphicData>
          </a:graphic>
        </p:graphicFrame>
        <p:graphicFrame>
          <p:nvGraphicFramePr>
            <p:cNvPr id="30738" name="Object 28"/>
            <p:cNvGraphicFramePr>
              <a:graphicFrameLocks noChangeAspect="1"/>
            </p:cNvGraphicFramePr>
            <p:nvPr/>
          </p:nvGraphicFramePr>
          <p:xfrm>
            <a:off x="885" y="2659"/>
            <a:ext cx="375" cy="374"/>
          </p:xfrm>
          <a:graphic>
            <a:graphicData uri="http://schemas.openxmlformats.org/presentationml/2006/ole">
              <p:oleObj spid="_x0000_s88173" name="Формула" r:id="rId9" imgW="203112" imgH="228501" progId="Equation.3">
                <p:embed/>
              </p:oleObj>
            </a:graphicData>
          </a:graphic>
        </p:graphicFrame>
        <p:sp>
          <p:nvSpPr>
            <p:cNvPr id="30739" name="Line 30"/>
            <p:cNvSpPr>
              <a:spLocks noChangeShapeType="1"/>
            </p:cNvSpPr>
            <p:nvPr/>
          </p:nvSpPr>
          <p:spPr bwMode="auto">
            <a:xfrm flipH="1">
              <a:off x="1474" y="3294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Line 29"/>
            <p:cNvSpPr>
              <a:spLocks noChangeShapeType="1"/>
            </p:cNvSpPr>
            <p:nvPr/>
          </p:nvSpPr>
          <p:spPr bwMode="auto">
            <a:xfrm>
              <a:off x="748" y="3067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41" name="Object 31"/>
            <p:cNvGraphicFramePr>
              <a:graphicFrameLocks noChangeAspect="1"/>
            </p:cNvGraphicFramePr>
            <p:nvPr/>
          </p:nvGraphicFramePr>
          <p:xfrm>
            <a:off x="793" y="3067"/>
            <a:ext cx="224" cy="318"/>
          </p:xfrm>
          <a:graphic>
            <a:graphicData uri="http://schemas.openxmlformats.org/presentationml/2006/ole">
              <p:oleObj spid="_x0000_s88174" name="Формула" r:id="rId10" imgW="152268" imgH="215713" progId="Equation.3">
                <p:embed/>
              </p:oleObj>
            </a:graphicData>
          </a:graphic>
        </p:graphicFrame>
        <p:graphicFrame>
          <p:nvGraphicFramePr>
            <p:cNvPr id="30742" name="Object 32"/>
            <p:cNvGraphicFramePr>
              <a:graphicFrameLocks noChangeAspect="1"/>
            </p:cNvGraphicFramePr>
            <p:nvPr/>
          </p:nvGraphicFramePr>
          <p:xfrm>
            <a:off x="1519" y="2976"/>
            <a:ext cx="262" cy="318"/>
          </p:xfrm>
          <a:graphic>
            <a:graphicData uri="http://schemas.openxmlformats.org/presentationml/2006/ole">
              <p:oleObj spid="_x0000_s88175" name="Формула" r:id="rId11" imgW="177569" imgH="215619" progId="Equation.3">
                <p:embed/>
              </p:oleObj>
            </a:graphicData>
          </a:graphic>
        </p:graphicFrame>
      </p:grpSp>
      <p:sp>
        <p:nvSpPr>
          <p:cNvPr id="30728" name="Oval 3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97632" y="564456"/>
            <a:ext cx="8805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b="1" dirty="0">
                <a:latin typeface="Arial" charset="0"/>
              </a:rPr>
              <a:t>Равноускоренное движение – это движение при котором скорость тела за равные промежутки времени меняется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xmlns="" val="97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187450" y="0"/>
            <a:ext cx="657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Arial" charset="0"/>
              </a:rPr>
              <a:t>Прямолинейное равноускоренное движение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49213"/>
              </p:ext>
            </p:extLst>
          </p:nvPr>
        </p:nvGraphicFramePr>
        <p:xfrm>
          <a:off x="5364088" y="2385201"/>
          <a:ext cx="2590800" cy="1260475"/>
        </p:xfrm>
        <a:graphic>
          <a:graphicData uri="http://schemas.openxmlformats.org/presentationml/2006/ole">
            <p:oleObj spid="_x0000_s89164" name="Формула" r:id="rId3" imgW="888840" imgH="431640" progId="Equation.3">
              <p:embed/>
            </p:oleObj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9757853"/>
              </p:ext>
            </p:extLst>
          </p:nvPr>
        </p:nvGraphicFramePr>
        <p:xfrm>
          <a:off x="4945063" y="3626886"/>
          <a:ext cx="3443287" cy="1223962"/>
        </p:xfrm>
        <a:graphic>
          <a:graphicData uri="http://schemas.openxmlformats.org/presentationml/2006/ole">
            <p:oleObj spid="_x0000_s89165" name="Формула" r:id="rId4" imgW="1180800" imgH="419040" progId="Equation.3">
              <p:embed/>
            </p:oleObj>
          </a:graphicData>
        </a:graphic>
      </p:graphicFrame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532820" y="4221163"/>
            <a:ext cx="3143250" cy="2520950"/>
            <a:chOff x="204" y="845"/>
            <a:chExt cx="1980" cy="1588"/>
          </a:xfrm>
        </p:grpSpPr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 flipV="1">
              <a:off x="522" y="918"/>
              <a:ext cx="0" cy="1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522" y="2144"/>
              <a:ext cx="1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7"/>
            <p:cNvSpPr>
              <a:spLocks/>
            </p:cNvSpPr>
            <p:nvPr/>
          </p:nvSpPr>
          <p:spPr bwMode="auto">
            <a:xfrm>
              <a:off x="521" y="1071"/>
              <a:ext cx="1343" cy="1054"/>
            </a:xfrm>
            <a:custGeom>
              <a:avLst/>
              <a:gdLst>
                <a:gd name="T0" fmla="*/ 0 w 771"/>
                <a:gd name="T1" fmla="*/ 1054 h 1180"/>
                <a:gd name="T2" fmla="*/ 474 w 771"/>
                <a:gd name="T3" fmla="*/ 933 h 1180"/>
                <a:gd name="T4" fmla="*/ 948 w 771"/>
                <a:gd name="T5" fmla="*/ 567 h 1180"/>
                <a:gd name="T6" fmla="*/ 1343 w 771"/>
                <a:gd name="T7" fmla="*/ 0 h 1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1" h="1180">
                  <a:moveTo>
                    <a:pt x="0" y="1180"/>
                  </a:moveTo>
                  <a:cubicBezTo>
                    <a:pt x="90" y="1157"/>
                    <a:pt x="181" y="1135"/>
                    <a:pt x="272" y="1044"/>
                  </a:cubicBezTo>
                  <a:cubicBezTo>
                    <a:pt x="363" y="953"/>
                    <a:pt x="461" y="809"/>
                    <a:pt x="544" y="635"/>
                  </a:cubicBezTo>
                  <a:cubicBezTo>
                    <a:pt x="627" y="461"/>
                    <a:pt x="699" y="230"/>
                    <a:pt x="771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204" y="845"/>
              <a:ext cx="3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S</a:t>
              </a:r>
              <a:r>
                <a:rPr lang="en-US" sz="2000" b="1">
                  <a:latin typeface="Arial" charset="0"/>
                </a:rPr>
                <a:t>x</a:t>
              </a:r>
              <a:endParaRPr lang="ru-RU" sz="2000" b="1">
                <a:latin typeface="Arial" charset="0"/>
              </a:endParaRP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2004" y="2144"/>
              <a:ext cx="1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Arial" charset="0"/>
                </a:rPr>
                <a:t>t</a:t>
              </a:r>
              <a:endParaRPr lang="ru-RU" sz="2400" b="1">
                <a:latin typeface="Arial" charset="0"/>
              </a:endParaRPr>
            </a:p>
          </p:txBody>
        </p:sp>
        <p:sp>
          <p:nvSpPr>
            <p:cNvPr id="32780" name="Text Box 14"/>
            <p:cNvSpPr txBox="1">
              <a:spLocks noChangeArrowheads="1"/>
            </p:cNvSpPr>
            <p:nvPr/>
          </p:nvSpPr>
          <p:spPr bwMode="auto">
            <a:xfrm>
              <a:off x="295" y="197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0</a:t>
              </a:r>
              <a:endParaRPr lang="ru-RU" sz="2800" b="1">
                <a:latin typeface="Arial" charset="0"/>
              </a:endParaRPr>
            </a:p>
          </p:txBody>
        </p:sp>
      </p:grpSp>
      <p:sp>
        <p:nvSpPr>
          <p:cNvPr id="32774" name="Oval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4345" y="1131076"/>
            <a:ext cx="4192588" cy="3403600"/>
            <a:chOff x="4435475" y="1274763"/>
            <a:chExt cx="4192588" cy="3403600"/>
          </a:xfrm>
        </p:grpSpPr>
        <p:graphicFrame>
          <p:nvGraphicFramePr>
            <p:cNvPr id="2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88932123"/>
                </p:ext>
              </p:extLst>
            </p:nvPr>
          </p:nvGraphicFramePr>
          <p:xfrm>
            <a:off x="4740275" y="1274763"/>
            <a:ext cx="508000" cy="593725"/>
          </p:xfrm>
          <a:graphic>
            <a:graphicData uri="http://schemas.openxmlformats.org/presentationml/2006/ole">
              <p:oleObj spid="_x0000_s89166" name="Формула" r:id="rId6" imgW="177646" imgH="228402" progId="Equation.3">
                <p:embed/>
              </p:oleObj>
            </a:graphicData>
          </a:graphic>
        </p:graphicFrame>
        <p:grpSp>
          <p:nvGrpSpPr>
            <p:cNvPr id="24" name="Group 34"/>
            <p:cNvGrpSpPr>
              <a:grpSpLocks/>
            </p:cNvGrpSpPr>
            <p:nvPr/>
          </p:nvGrpSpPr>
          <p:grpSpPr bwMode="auto">
            <a:xfrm>
              <a:off x="4435475" y="1700213"/>
              <a:ext cx="4192588" cy="2978150"/>
              <a:chOff x="2794" y="1071"/>
              <a:chExt cx="2641" cy="1876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flipH="1" flipV="1">
                <a:off x="3288" y="1097"/>
                <a:ext cx="16" cy="17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3288" y="2387"/>
                <a:ext cx="21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 flipV="1">
                <a:off x="3288" y="1306"/>
                <a:ext cx="1849" cy="79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031" y="2345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0</a:t>
                </a:r>
                <a:endParaRPr lang="ru-RU" sz="2400" b="1">
                  <a:latin typeface="Arial" charset="0"/>
                </a:endParaRP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5196" y="244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t</a:t>
                </a:r>
                <a:endParaRPr lang="ru-RU" sz="2400" b="1">
                  <a:latin typeface="Arial" charset="0"/>
                </a:endParaRPr>
              </a:p>
            </p:txBody>
          </p:sp>
          <p:graphicFrame>
            <p:nvGraphicFramePr>
              <p:cNvPr id="30" name="Object 13"/>
              <p:cNvGraphicFramePr>
                <a:graphicFrameLocks noChangeAspect="1"/>
              </p:cNvGraphicFramePr>
              <p:nvPr/>
            </p:nvGraphicFramePr>
            <p:xfrm>
              <a:off x="2835" y="1933"/>
              <a:ext cx="468" cy="374"/>
            </p:xfrm>
            <a:graphic>
              <a:graphicData uri="http://schemas.openxmlformats.org/presentationml/2006/ole">
                <p:oleObj spid="_x0000_s89167" name="Формула" r:id="rId7" imgW="253890" imgH="228501" progId="Equation.3">
                  <p:embed/>
                </p:oleObj>
              </a:graphicData>
            </a:graphic>
          </p:graphicFrame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3304" y="1438"/>
                <a:ext cx="861" cy="1406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2" name="Object 15"/>
              <p:cNvGraphicFramePr>
                <a:graphicFrameLocks noChangeAspect="1"/>
              </p:cNvGraphicFramePr>
              <p:nvPr/>
            </p:nvGraphicFramePr>
            <p:xfrm>
              <a:off x="2794" y="1257"/>
              <a:ext cx="491" cy="374"/>
            </p:xfrm>
            <a:graphic>
              <a:graphicData uri="http://schemas.openxmlformats.org/presentationml/2006/ole">
                <p:oleObj spid="_x0000_s89168" name="Формула" r:id="rId8" imgW="266584" imgH="228501" progId="Equation.3">
                  <p:embed/>
                </p:oleObj>
              </a:graphicData>
            </a:graphic>
          </p:graphicFrame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4876" y="107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FF0066"/>
                    </a:solidFill>
                  </a:rPr>
                  <a:t>1</a:t>
                </a:r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A80070"/>
                    </a:solidFill>
                  </a:rPr>
                  <a:t>2</a:t>
                </a:r>
              </a:p>
            </p:txBody>
          </p:sp>
        </p:grp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971759"/>
              </p:ext>
            </p:extLst>
          </p:nvPr>
        </p:nvGraphicFramePr>
        <p:xfrm>
          <a:off x="3096051" y="2276872"/>
          <a:ext cx="1037219" cy="1139032"/>
        </p:xfrm>
        <a:graphic>
          <a:graphicData uri="http://schemas.openxmlformats.org/presentationml/2006/ole">
            <p:oleObj spid="_x0000_s89169" name="Формула" r:id="rId9" imgW="647640" imgH="711000" progId="Equation.3">
              <p:embed/>
            </p:oleObj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575471"/>
              </p:ext>
            </p:extLst>
          </p:nvPr>
        </p:nvGraphicFramePr>
        <p:xfrm>
          <a:off x="5580112" y="4831556"/>
          <a:ext cx="2028825" cy="1169987"/>
        </p:xfrm>
        <a:graphic>
          <a:graphicData uri="http://schemas.openxmlformats.org/presentationml/2006/ole">
            <p:oleObj spid="_x0000_s89170" name="Формула" r:id="rId10" imgW="749160" imgH="43164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062780"/>
              </p:ext>
            </p:extLst>
          </p:nvPr>
        </p:nvGraphicFramePr>
        <p:xfrm>
          <a:off x="5484567" y="1546208"/>
          <a:ext cx="2301875" cy="766762"/>
        </p:xfrm>
        <a:graphic>
          <a:graphicData uri="http://schemas.openxmlformats.org/presentationml/2006/ole">
            <p:oleObj spid="_x0000_s89171" name="Формула" r:id="rId11" imgW="7236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34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10" y="116632"/>
            <a:ext cx="851865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Движение материальной точки по окружности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3851920" y="3221347"/>
            <a:ext cx="4167188" cy="1592263"/>
            <a:chOff x="2710" y="1000"/>
            <a:chExt cx="2625" cy="1003"/>
          </a:xfrm>
        </p:grpSpPr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2738" y="1196"/>
              <a:ext cx="15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Verdana" pitchFamily="34" charset="0"/>
                </a:rPr>
                <a:t>Угловая скорость</a:t>
              </a:r>
            </a:p>
          </p:txBody>
        </p:sp>
        <p:graphicFrame>
          <p:nvGraphicFramePr>
            <p:cNvPr id="37912" name="Object 24"/>
            <p:cNvGraphicFramePr>
              <a:graphicFrameLocks noChangeAspect="1"/>
            </p:cNvGraphicFramePr>
            <p:nvPr/>
          </p:nvGraphicFramePr>
          <p:xfrm>
            <a:off x="4564" y="1000"/>
            <a:ext cx="771" cy="596"/>
          </p:xfrm>
          <a:graphic>
            <a:graphicData uri="http://schemas.openxmlformats.org/presentationml/2006/ole">
              <p:oleObj spid="_x0000_s90198" name="Формула" r:id="rId3" imgW="507780" imgH="393529" progId="Equation.3">
                <p:embed/>
              </p:oleObj>
            </a:graphicData>
          </a:graphic>
        </p:graphicFrame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2710" y="1735"/>
              <a:ext cx="17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Verdana" pitchFamily="34" charset="0"/>
                </a:rPr>
                <a:t>Линейная скорость</a:t>
              </a:r>
            </a:p>
          </p:txBody>
        </p:sp>
        <p:graphicFrame>
          <p:nvGraphicFramePr>
            <p:cNvPr id="3791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80774273"/>
                </p:ext>
              </p:extLst>
            </p:nvPr>
          </p:nvGraphicFramePr>
          <p:xfrm>
            <a:off x="4572" y="1767"/>
            <a:ext cx="751" cy="236"/>
          </p:xfrm>
          <a:graphic>
            <a:graphicData uri="http://schemas.openxmlformats.org/presentationml/2006/ole">
              <p:oleObj spid="_x0000_s90199" name="Формула" r:id="rId4" imgW="558720" imgH="177480" progId="Equation.3">
                <p:embed/>
              </p:oleObj>
            </a:graphicData>
          </a:graphic>
        </p:graphicFrame>
      </p:grp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7959" name="Group 71"/>
          <p:cNvGrpSpPr>
            <a:grpSpLocks/>
          </p:cNvGrpSpPr>
          <p:nvPr/>
        </p:nvGrpSpPr>
        <p:grpSpPr bwMode="auto">
          <a:xfrm>
            <a:off x="231775" y="2341079"/>
            <a:ext cx="2832100" cy="2646362"/>
            <a:chOff x="703" y="1083"/>
            <a:chExt cx="1784" cy="1667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703" y="1117"/>
              <a:ext cx="1769" cy="1633"/>
              <a:chOff x="3428" y="8562"/>
              <a:chExt cx="2946" cy="3439"/>
            </a:xfrm>
          </p:grpSpPr>
          <p:sp>
            <p:nvSpPr>
              <p:cNvPr id="37893" name="Oval 5"/>
              <p:cNvSpPr>
                <a:spLocks noChangeArrowheads="1"/>
              </p:cNvSpPr>
              <p:nvPr/>
            </p:nvSpPr>
            <p:spPr bwMode="auto">
              <a:xfrm>
                <a:off x="3428" y="10235"/>
                <a:ext cx="2210" cy="929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 flipV="1">
                <a:off x="4533" y="8562"/>
                <a:ext cx="0" cy="34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V="1">
                <a:off x="5177" y="10700"/>
                <a:ext cx="1197" cy="3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 flipV="1">
                <a:off x="4533" y="8562"/>
                <a:ext cx="1" cy="21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4533" y="10700"/>
                <a:ext cx="644" cy="3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 flipV="1">
                <a:off x="5177" y="10514"/>
                <a:ext cx="369" cy="5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 flipV="1">
                <a:off x="4533" y="10514"/>
                <a:ext cx="1013" cy="1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Arc 12"/>
              <p:cNvSpPr>
                <a:spLocks/>
              </p:cNvSpPr>
              <p:nvPr/>
            </p:nvSpPr>
            <p:spPr bwMode="auto">
              <a:xfrm rot="2156989">
                <a:off x="4753" y="10586"/>
                <a:ext cx="276" cy="342"/>
              </a:xfrm>
              <a:custGeom>
                <a:avLst/>
                <a:gdLst>
                  <a:gd name="G0" fmla="+- 0 0 0"/>
                  <a:gd name="G1" fmla="+- 19889 0 0"/>
                  <a:gd name="G2" fmla="+- 21600 0 0"/>
                  <a:gd name="T0" fmla="*/ 8425 w 21547"/>
                  <a:gd name="T1" fmla="*/ 0 h 19889"/>
                  <a:gd name="T2" fmla="*/ 21547 w 21547"/>
                  <a:gd name="T3" fmla="*/ 18374 h 19889"/>
                  <a:gd name="T4" fmla="*/ 0 w 21547"/>
                  <a:gd name="T5" fmla="*/ 19889 h 19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7" h="19889" fill="none" extrusionOk="0">
                    <a:moveTo>
                      <a:pt x="8425" y="-1"/>
                    </a:moveTo>
                    <a:cubicBezTo>
                      <a:pt x="15906" y="3169"/>
                      <a:pt x="20976" y="10268"/>
                      <a:pt x="21546" y="18374"/>
                    </a:cubicBezTo>
                  </a:path>
                  <a:path w="21547" h="19889" stroke="0" extrusionOk="0">
                    <a:moveTo>
                      <a:pt x="8425" y="-1"/>
                    </a:moveTo>
                    <a:cubicBezTo>
                      <a:pt x="15906" y="3169"/>
                      <a:pt x="20976" y="10268"/>
                      <a:pt x="21546" y="18374"/>
                    </a:cubicBezTo>
                    <a:lnTo>
                      <a:pt x="0" y="1988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7901" name="Object 13"/>
            <p:cNvGraphicFramePr>
              <a:graphicFrameLocks noChangeAspect="1"/>
            </p:cNvGraphicFramePr>
            <p:nvPr/>
          </p:nvGraphicFramePr>
          <p:xfrm>
            <a:off x="1463" y="1083"/>
            <a:ext cx="267" cy="317"/>
          </p:xfrm>
          <a:graphic>
            <a:graphicData uri="http://schemas.openxmlformats.org/presentationml/2006/ole">
              <p:oleObj spid="_x0000_s90200" name="Формула" r:id="rId5" imgW="152202" imgH="177569" progId="Equation.3">
                <p:embed/>
              </p:oleObj>
            </a:graphicData>
          </a:graphic>
        </p:graphicFrame>
        <p:graphicFrame>
          <p:nvGraphicFramePr>
            <p:cNvPr id="37903" name="Object 15"/>
            <p:cNvGraphicFramePr>
              <a:graphicFrameLocks noChangeAspect="1"/>
            </p:cNvGraphicFramePr>
            <p:nvPr/>
          </p:nvGraphicFramePr>
          <p:xfrm>
            <a:off x="2236" y="1797"/>
            <a:ext cx="251" cy="318"/>
          </p:xfrm>
          <a:graphic>
            <a:graphicData uri="http://schemas.openxmlformats.org/presentationml/2006/ole">
              <p:oleObj spid="_x0000_s90201" name="Формула" r:id="rId6" imgW="139579" imgH="177646" progId="Equation.3">
                <p:embed/>
              </p:oleObj>
            </a:graphicData>
          </a:graphic>
        </p:graphicFrame>
        <p:graphicFrame>
          <p:nvGraphicFramePr>
            <p:cNvPr id="37905" name="Object 17"/>
            <p:cNvGraphicFramePr>
              <a:graphicFrameLocks noChangeAspect="1"/>
            </p:cNvGraphicFramePr>
            <p:nvPr/>
          </p:nvGraphicFramePr>
          <p:xfrm>
            <a:off x="1429" y="2341"/>
            <a:ext cx="242" cy="317"/>
          </p:xfrm>
          <a:graphic>
            <a:graphicData uri="http://schemas.openxmlformats.org/presentationml/2006/ole">
              <p:oleObj spid="_x0000_s90202" name="Формула" r:id="rId7" imgW="152268" imgH="203024" progId="Equation.3">
                <p:embed/>
              </p:oleObj>
            </a:graphicData>
          </a:graphic>
        </p:graphicFrame>
        <p:graphicFrame>
          <p:nvGraphicFramePr>
            <p:cNvPr id="37908" name="Object 20"/>
            <p:cNvGraphicFramePr>
              <a:graphicFrameLocks noChangeAspect="1"/>
            </p:cNvGraphicFramePr>
            <p:nvPr/>
          </p:nvGraphicFramePr>
          <p:xfrm>
            <a:off x="1746" y="1668"/>
            <a:ext cx="363" cy="305"/>
          </p:xfrm>
          <a:graphic>
            <a:graphicData uri="http://schemas.openxmlformats.org/presentationml/2006/ole">
              <p:oleObj spid="_x0000_s90203" name="Формула" r:id="rId8" imgW="241195" imgH="203112" progId="Equation.3">
                <p:embed/>
              </p:oleObj>
            </a:graphicData>
          </a:graphic>
        </p:graphicFrame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1565" y="1933"/>
              <a:ext cx="3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Arc 26"/>
            <p:cNvSpPr>
              <a:spLocks/>
            </p:cNvSpPr>
            <p:nvPr/>
          </p:nvSpPr>
          <p:spPr bwMode="auto">
            <a:xfrm rot="16154410" flipH="1">
              <a:off x="1290" y="1300"/>
              <a:ext cx="181" cy="4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06"/>
                <a:gd name="T2" fmla="*/ 4594 w 21600"/>
                <a:gd name="T3" fmla="*/ 42706 h 42706"/>
                <a:gd name="T4" fmla="*/ 0 w 21600"/>
                <a:gd name="T5" fmla="*/ 21600 h 4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59"/>
                    <a:pt x="14520" y="40545"/>
                    <a:pt x="4593" y="42705"/>
                  </a:cubicBezTo>
                </a:path>
                <a:path w="21600" h="4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59"/>
                    <a:pt x="14520" y="40545"/>
                    <a:pt x="4593" y="4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1" name="Line 63"/>
            <p:cNvSpPr>
              <a:spLocks noChangeShapeType="1"/>
            </p:cNvSpPr>
            <p:nvPr/>
          </p:nvSpPr>
          <p:spPr bwMode="auto">
            <a:xfrm flipV="1">
              <a:off x="1377" y="1735"/>
              <a:ext cx="0" cy="397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7956" name="Object 68"/>
            <p:cNvGraphicFramePr>
              <a:graphicFrameLocks noChangeAspect="1"/>
            </p:cNvGraphicFramePr>
            <p:nvPr/>
          </p:nvGraphicFramePr>
          <p:xfrm>
            <a:off x="896" y="1735"/>
            <a:ext cx="368" cy="321"/>
          </p:xfrm>
          <a:graphic>
            <a:graphicData uri="http://schemas.openxmlformats.org/presentationml/2006/ole">
              <p:oleObj spid="_x0000_s90204" name="Формула" r:id="rId9" imgW="228501" imgH="203112" progId="Equation.3">
                <p:embed/>
              </p:oleObj>
            </a:graphicData>
          </a:graphic>
        </p:graphicFrame>
      </p:grpSp>
      <p:sp>
        <p:nvSpPr>
          <p:cNvPr id="65" name="Прямоугольник 7"/>
          <p:cNvSpPr>
            <a:spLocks noChangeArrowheads="1"/>
          </p:cNvSpPr>
          <p:nvPr/>
        </p:nvSpPr>
        <p:spPr bwMode="auto">
          <a:xfrm>
            <a:off x="257612" y="1123699"/>
            <a:ext cx="8706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Вектор угла поворота движущегося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- вектор углового перемещения          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615753"/>
              </p:ext>
            </p:extLst>
          </p:nvPr>
        </p:nvGraphicFramePr>
        <p:xfrm>
          <a:off x="6075974" y="908720"/>
          <a:ext cx="475034" cy="726232"/>
        </p:xfrm>
        <a:graphic>
          <a:graphicData uri="http://schemas.openxmlformats.org/presentationml/2006/ole">
            <p:oleObj spid="_x0000_s90205" name="Equation" r:id="rId10" imgW="228501" imgH="304668" progId="">
              <p:embed/>
            </p:oleObj>
          </a:graphicData>
        </a:graphic>
      </p:graphicFrame>
      <p:sp>
        <p:nvSpPr>
          <p:cNvPr id="67" name="Прямоугольник 4"/>
          <p:cNvSpPr>
            <a:spLocks noChangeArrowheads="1"/>
          </p:cNvSpPr>
          <p:nvPr/>
        </p:nvSpPr>
        <p:spPr bwMode="auto">
          <a:xfrm>
            <a:off x="3086100" y="1862362"/>
            <a:ext cx="5979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Модуль вектора угла поворота равен углу поворота, а его направление подчиняется правилу правого винта. 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683568" y="4869160"/>
            <a:ext cx="77048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i="1" dirty="0"/>
              <a:t>Угловая скорость</a:t>
            </a:r>
            <a:r>
              <a:rPr lang="ru-RU" altLang="ru-RU" sz="2400" dirty="0"/>
              <a:t> – это векторная величина, равная первой производной угла поворота тела по </a:t>
            </a:r>
            <a:r>
              <a:rPr lang="ru-RU" altLang="ru-RU" sz="2400" dirty="0" smtClean="0"/>
              <a:t>времени. </a:t>
            </a:r>
            <a:r>
              <a:rPr lang="ru-RU" altLang="ru-RU" sz="2400" dirty="0">
                <a:cs typeface="Times New Roman" pitchFamily="18" charset="0"/>
              </a:rPr>
              <a:t>Вектор угловой скорости направлен вдоль оси вращения по правилу правого винта.</a:t>
            </a:r>
            <a:r>
              <a:rPr lang="ru-RU" altLang="ru-RU" sz="2400" dirty="0"/>
              <a:t> </a:t>
            </a:r>
          </a:p>
          <a:p>
            <a:pPr algn="just"/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45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Движение материальной точки по окружности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lum bright="-42000" contrast="4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25" y="2663825"/>
            <a:ext cx="8101013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900113" y="692150"/>
            <a:ext cx="72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При равномерном вращательном движении период равен: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894016" y="2600402"/>
            <a:ext cx="720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Число</a:t>
            </a:r>
            <a:r>
              <a:rPr lang="ru-RU" altLang="ru-RU" b="1" dirty="0"/>
              <a:t> </a:t>
            </a:r>
            <a:r>
              <a:rPr lang="ru-RU" altLang="ru-RU" sz="2400" b="1" dirty="0"/>
              <a:t>оборотов в единицу времени (частота ):</a:t>
            </a:r>
          </a:p>
        </p:txBody>
      </p:sp>
      <p:graphicFrame>
        <p:nvGraphicFramePr>
          <p:cNvPr id="1229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4561103"/>
              </p:ext>
            </p:extLst>
          </p:nvPr>
        </p:nvGraphicFramePr>
        <p:xfrm>
          <a:off x="3419872" y="1489549"/>
          <a:ext cx="1425575" cy="938212"/>
        </p:xfrm>
        <a:graphic>
          <a:graphicData uri="http://schemas.openxmlformats.org/presentationml/2006/ole">
            <p:oleObj spid="_x0000_s7260" name="Equation" r:id="rId3" imgW="558558" imgH="393529" progId="">
              <p:embed/>
            </p:oleObj>
          </a:graphicData>
        </a:graphic>
      </p:graphicFrame>
      <p:graphicFrame>
        <p:nvGraphicFramePr>
          <p:cNvPr id="1229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4796748"/>
              </p:ext>
            </p:extLst>
          </p:nvPr>
        </p:nvGraphicFramePr>
        <p:xfrm>
          <a:off x="3243516" y="3113165"/>
          <a:ext cx="2170113" cy="938212"/>
        </p:xfrm>
        <a:graphic>
          <a:graphicData uri="http://schemas.openxmlformats.org/presentationml/2006/ole">
            <p:oleObj spid="_x0000_s7261" name="Equation" r:id="rId4" imgW="850531" imgH="393529" progId="">
              <p:embed/>
            </p:oleObj>
          </a:graphicData>
        </a:graphic>
      </p:graphicFrame>
      <p:graphicFrame>
        <p:nvGraphicFramePr>
          <p:cNvPr id="12292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7676790"/>
              </p:ext>
            </p:extLst>
          </p:nvPr>
        </p:nvGraphicFramePr>
        <p:xfrm>
          <a:off x="3242772" y="4481391"/>
          <a:ext cx="2111375" cy="576263"/>
        </p:xfrm>
        <a:graphic>
          <a:graphicData uri="http://schemas.openxmlformats.org/presentationml/2006/ole">
            <p:oleObj spid="_x0000_s7262" name="Equation" r:id="rId5" imgW="609336" imgH="177723" progId="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5C28-FD57-4AD3-B8AD-CB83BD99CD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Угловое ускорение – это  векторная величина, равная производной угловой скорости по времени:</a:t>
            </a:r>
          </a:p>
        </p:txBody>
      </p: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683568" y="2564904"/>
            <a:ext cx="374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Направление вектора ускорения при ускоренном движении: </a:t>
            </a:r>
          </a:p>
        </p:txBody>
      </p:sp>
      <p:sp>
        <p:nvSpPr>
          <p:cNvPr id="13319" name="Прямоугольник 13"/>
          <p:cNvSpPr>
            <a:spLocks noChangeArrowheads="1"/>
          </p:cNvSpPr>
          <p:nvPr/>
        </p:nvSpPr>
        <p:spPr bwMode="auto">
          <a:xfrm>
            <a:off x="4866306" y="2573855"/>
            <a:ext cx="374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Направление вектора ускорения при замедленном движении: </a:t>
            </a:r>
          </a:p>
        </p:txBody>
      </p:sp>
      <p:graphicFrame>
        <p:nvGraphicFramePr>
          <p:cNvPr id="133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006337"/>
              </p:ext>
            </p:extLst>
          </p:nvPr>
        </p:nvGraphicFramePr>
        <p:xfrm>
          <a:off x="3348912" y="1182973"/>
          <a:ext cx="1706562" cy="1320800"/>
        </p:xfrm>
        <a:graphic>
          <a:graphicData uri="http://schemas.openxmlformats.org/presentationml/2006/ole">
            <p:oleObj spid="_x0000_s8240" name="Equation" r:id="rId3" imgW="583947" imgH="482391" progId="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C77CE-924C-4A10-AEDD-A237C2091DF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3943703"/>
            <a:ext cx="7578799" cy="2060332"/>
            <a:chOff x="971550" y="4914900"/>
            <a:chExt cx="7362825" cy="16462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71550" y="4914900"/>
              <a:ext cx="7362825" cy="1646238"/>
              <a:chOff x="971550" y="4914900"/>
              <a:chExt cx="7362825" cy="1646238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971550" y="4914900"/>
                <a:ext cx="2987675" cy="1576388"/>
                <a:chOff x="300" y="2954"/>
                <a:chExt cx="1882" cy="993"/>
              </a:xfrm>
            </p:grpSpPr>
            <p:grpSp>
              <p:nvGrpSpPr>
                <p:cNvPr id="24" name="Group 35"/>
                <p:cNvGrpSpPr>
                  <a:grpSpLocks/>
                </p:cNvGrpSpPr>
                <p:nvPr/>
              </p:nvGrpSpPr>
              <p:grpSpPr bwMode="auto">
                <a:xfrm>
                  <a:off x="1349" y="2954"/>
                  <a:ext cx="833" cy="952"/>
                  <a:chOff x="3564" y="9777"/>
                  <a:chExt cx="2128" cy="3028"/>
                </a:xfrm>
              </p:grpSpPr>
              <p:sp>
                <p:nvSpPr>
                  <p:cNvPr id="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830" y="11915"/>
                    <a:ext cx="1774" cy="89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0757"/>
                    <a:ext cx="2" cy="160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9866"/>
                    <a:ext cx="0" cy="249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0757"/>
                    <a:ext cx="0" cy="1603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1648"/>
                    <a:ext cx="0" cy="71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Arc 41"/>
                  <p:cNvSpPr>
                    <a:spLocks/>
                  </p:cNvSpPr>
                  <p:nvPr/>
                </p:nvSpPr>
                <p:spPr bwMode="auto">
                  <a:xfrm flipH="1">
                    <a:off x="3564" y="11737"/>
                    <a:ext cx="621" cy="53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8" y="11291"/>
                    <a:ext cx="621" cy="6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ε</a:t>
                    </a:r>
                    <a:endParaRPr lang="ru-RU"/>
                  </a:p>
                </p:txBody>
              </p:sp>
              <p:sp>
                <p:nvSpPr>
                  <p:cNvPr id="3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7" y="10579"/>
                    <a:ext cx="887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008000"/>
                        </a:solidFill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>
                        <a:solidFill>
                          <a:srgbClr val="008000"/>
                        </a:solidFill>
                      </a:rPr>
                      <a:t>1</a:t>
                    </a:r>
                    <a:endParaRPr lang="ru-RU"/>
                  </a:p>
                </p:txBody>
              </p:sp>
              <p:sp>
                <p:nvSpPr>
                  <p:cNvPr id="3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7" y="9777"/>
                    <a:ext cx="975" cy="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/>
                      <a:t>2</a:t>
                    </a:r>
                    <a:endParaRPr lang="ru-RU"/>
                  </a:p>
                </p:txBody>
              </p:sp>
            </p:grpSp>
            <p:graphicFrame>
              <p:nvGraphicFramePr>
                <p:cNvPr id="25" name="Object 55"/>
                <p:cNvGraphicFramePr>
                  <a:graphicFrameLocks noChangeAspect="1"/>
                </p:cNvGraphicFramePr>
                <p:nvPr/>
              </p:nvGraphicFramePr>
              <p:xfrm>
                <a:off x="300" y="3276"/>
                <a:ext cx="851" cy="671"/>
              </p:xfrm>
              <a:graphic>
                <a:graphicData uri="http://schemas.openxmlformats.org/presentationml/2006/ole">
                  <p:oleObj spid="_x0000_s8241" name="Формула" r:id="rId4" imgW="495085" imgH="393529" progId="Equation.3">
                    <p:embed/>
                  </p:oleObj>
                </a:graphicData>
              </a:graphic>
            </p:graphicFrame>
          </p:grpSp>
          <p:grpSp>
            <p:nvGrpSpPr>
              <p:cNvPr id="11" name="Group 60"/>
              <p:cNvGrpSpPr>
                <a:grpSpLocks/>
              </p:cNvGrpSpPr>
              <p:nvPr/>
            </p:nvGrpSpPr>
            <p:grpSpPr bwMode="auto">
              <a:xfrm>
                <a:off x="5157788" y="4914900"/>
                <a:ext cx="3176587" cy="1646238"/>
                <a:chOff x="2852" y="3039"/>
                <a:chExt cx="2001" cy="1037"/>
              </a:xfrm>
            </p:grpSpPr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>
                  <a:off x="3986" y="3039"/>
                  <a:ext cx="867" cy="1037"/>
                  <a:chOff x="6668" y="10579"/>
                  <a:chExt cx="2039" cy="2850"/>
                </a:xfrm>
              </p:grpSpPr>
              <p:sp>
                <p:nvSpPr>
                  <p:cNvPr id="1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845" y="11915"/>
                    <a:ext cx="1773" cy="89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1024"/>
                    <a:ext cx="0" cy="1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0757"/>
                    <a:ext cx="1" cy="1603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1558"/>
                    <a:ext cx="0" cy="80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7732" y="12360"/>
                    <a:ext cx="1" cy="71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Arc 51"/>
                  <p:cNvSpPr>
                    <a:spLocks/>
                  </p:cNvSpPr>
                  <p:nvPr/>
                </p:nvSpPr>
                <p:spPr bwMode="auto">
                  <a:xfrm flipH="1">
                    <a:off x="6668" y="11737"/>
                    <a:ext cx="620" cy="53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2" y="10579"/>
                    <a:ext cx="886" cy="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008000"/>
                        </a:solidFill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>
                        <a:solidFill>
                          <a:srgbClr val="008000"/>
                        </a:solidFill>
                      </a:rPr>
                      <a:t>1</a:t>
                    </a:r>
                    <a:endParaRPr lang="ru-RU"/>
                  </a:p>
                </p:txBody>
              </p:sp>
              <p:sp>
                <p:nvSpPr>
                  <p:cNvPr id="22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2" y="11291"/>
                    <a:ext cx="975" cy="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/>
                      <a:t>2</a:t>
                    </a:r>
                    <a:endParaRPr lang="ru-RU"/>
                  </a:p>
                </p:txBody>
              </p:sp>
              <p:sp>
                <p:nvSpPr>
                  <p:cNvPr id="2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" y="12805"/>
                    <a:ext cx="621" cy="6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ε</a:t>
                    </a:r>
                    <a:endParaRPr lang="ru-RU"/>
                  </a:p>
                </p:txBody>
              </p:sp>
            </p:grpSp>
            <p:graphicFrame>
              <p:nvGraphicFramePr>
                <p:cNvPr id="14" name="Object 57"/>
                <p:cNvGraphicFramePr>
                  <a:graphicFrameLocks noChangeAspect="1"/>
                </p:cNvGraphicFramePr>
                <p:nvPr/>
              </p:nvGraphicFramePr>
              <p:xfrm>
                <a:off x="2852" y="3294"/>
                <a:ext cx="833" cy="669"/>
              </p:xfrm>
              <a:graphic>
                <a:graphicData uri="http://schemas.openxmlformats.org/presentationml/2006/ole">
                  <p:oleObj spid="_x0000_s8242" name="Формула" r:id="rId5" imgW="482391" imgH="393529" progId="Equation.3">
                    <p:embed/>
                  </p:oleObj>
                </a:graphicData>
              </a:graphic>
            </p:graphicFrame>
          </p:grpSp>
          <p:sp>
            <p:nvSpPr>
              <p:cNvPr id="12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041650" y="5994400"/>
                <a:ext cx="44450" cy="4445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AutoShape 74"/>
            <p:cNvSpPr>
              <a:spLocks noChangeAspect="1" noChangeArrowheads="1"/>
            </p:cNvSpPr>
            <p:nvPr/>
          </p:nvSpPr>
          <p:spPr bwMode="auto">
            <a:xfrm>
              <a:off x="7137400" y="5815013"/>
              <a:ext cx="46038" cy="460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291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95537" y="2708920"/>
            <a:ext cx="8185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/>
              <a:t>В случае равнопеременного движения точки по окружности (</a:t>
            </a:r>
            <a:r>
              <a:rPr lang="ru-RU" altLang="ru-RU" sz="2400" dirty="0">
                <a:sym typeface="Symbol" pitchFamily="18" charset="2"/>
              </a:rPr>
              <a:t></a:t>
            </a:r>
            <a:r>
              <a:rPr lang="ru-RU" altLang="ru-RU" sz="2400" dirty="0"/>
              <a:t>=</a:t>
            </a:r>
            <a:r>
              <a:rPr lang="en-US" altLang="ru-RU" sz="2400" dirty="0" err="1"/>
              <a:t>const</a:t>
            </a:r>
            <a:r>
              <a:rPr lang="ru-RU" altLang="ru-RU" sz="2400" dirty="0"/>
              <a:t>):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827584" y="260648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Связь между линейными и угловыми величинами выражается следующими формулами:</a:t>
            </a:r>
          </a:p>
          <a:p>
            <a:r>
              <a:rPr lang="ru-RU" altLang="ru-RU" sz="2400" dirty="0"/>
              <a:t> </a:t>
            </a:r>
          </a:p>
        </p:txBody>
      </p:sp>
      <p:graphicFrame>
        <p:nvGraphicFramePr>
          <p:cNvPr id="15362" name="Объект 1"/>
          <p:cNvGraphicFramePr>
            <a:graphicFrameLocks noChangeAspect="1"/>
          </p:cNvGraphicFramePr>
          <p:nvPr/>
        </p:nvGraphicFramePr>
        <p:xfrm>
          <a:off x="1187450" y="4508500"/>
          <a:ext cx="2376488" cy="712788"/>
        </p:xfrm>
        <a:graphic>
          <a:graphicData uri="http://schemas.openxmlformats.org/presentationml/2006/ole">
            <p:oleObj spid="_x0000_s10324" name="Equation" r:id="rId3" imgW="761669" imgH="228501" progId="">
              <p:embed/>
            </p:oleObj>
          </a:graphicData>
        </a:graphic>
      </p:graphicFrame>
      <p:graphicFrame>
        <p:nvGraphicFramePr>
          <p:cNvPr id="15363" name="Объект 3"/>
          <p:cNvGraphicFramePr>
            <a:graphicFrameLocks noChangeAspect="1"/>
          </p:cNvGraphicFramePr>
          <p:nvPr/>
        </p:nvGraphicFramePr>
        <p:xfrm>
          <a:off x="4427538" y="4149725"/>
          <a:ext cx="2811462" cy="1308100"/>
        </p:xfrm>
        <a:graphic>
          <a:graphicData uri="http://schemas.openxmlformats.org/presentationml/2006/ole">
            <p:oleObj spid="_x0000_s10325" name="Equation" r:id="rId4" imgW="901309" imgH="418918" progId="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33054-5C37-406F-A91A-EF4070A02E1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11560" y="1628800"/>
                <a:ext cx="7992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99288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39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14520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Динамика.</a:t>
            </a:r>
            <a:br>
              <a:rPr lang="ru-RU" dirty="0" smtClean="0"/>
            </a:br>
            <a:r>
              <a:rPr lang="ru-RU" dirty="0" smtClean="0"/>
              <a:t>Законы Ньютона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11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627784" y="519112"/>
            <a:ext cx="5159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 smtClean="0"/>
              <a:t> Механика (Классическая механика)</a:t>
            </a:r>
            <a:endParaRPr lang="ru-RU" altLang="ru-RU" sz="2400" b="1" dirty="0"/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611560" y="1196752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i="1" dirty="0"/>
              <a:t>Механика</a:t>
            </a:r>
            <a:r>
              <a:rPr lang="ru-RU" altLang="ru-RU" sz="2000" i="1" dirty="0"/>
              <a:t> </a:t>
            </a:r>
            <a:r>
              <a:rPr lang="ru-RU" altLang="ru-RU" b="1" dirty="0"/>
              <a:t>— часть физики, которая изучает закономерности механического движения и причины, вызывающие или изменяющие это движение. 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683568" y="2420888"/>
            <a:ext cx="783227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/>
              <a:t>Механическое движение</a:t>
            </a:r>
            <a:r>
              <a:rPr lang="ru-RU" altLang="ru-RU" sz="2400" i="1" dirty="0"/>
              <a:t> </a:t>
            </a:r>
            <a:r>
              <a:rPr lang="ru-RU" altLang="ru-RU" b="1" dirty="0"/>
              <a:t>— это изменение с течением времени взаимного расположения тел или их частей.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7920880" cy="184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/>
              <a:t>Разделы механики: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Кинематика.</a:t>
            </a:r>
            <a:r>
              <a:rPr lang="ru-RU" dirty="0"/>
              <a:t> </a:t>
            </a:r>
            <a:r>
              <a:rPr lang="ru-RU" b="1" dirty="0"/>
              <a:t>Изучает движение тел, не рассматривая причины, которые это движение обусловливают.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Динамика.</a:t>
            </a:r>
            <a:r>
              <a:rPr lang="ru-RU" dirty="0"/>
              <a:t>  </a:t>
            </a:r>
            <a:r>
              <a:rPr lang="ru-RU" b="1" dirty="0"/>
              <a:t>Изучает законы движения тел и причины, которые вызывают или изменяют это движение.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Статика. Изучает законы равновесия системы тел.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74ABA-4536-496E-91E1-EBD874D40A0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4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97059" y="2367775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sng" dirty="0"/>
              <a:t>1 закон Ньютона: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/>
              <a:t>Существуют такие системы отсчета, относительно которых тело движется прямолинейно и равномерно или покоится при отсутствии внешних воздействий. Такие </a:t>
            </a:r>
            <a:r>
              <a:rPr lang="ru-RU" sz="2400" b="1" dirty="0" err="1"/>
              <a:t>с.о</a:t>
            </a:r>
            <a:r>
              <a:rPr lang="ru-RU" sz="2400" b="1" dirty="0"/>
              <a:t>. называются инерциальными (ИСО).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5002" y="5315487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cs typeface="Times New Roman" pitchFamily="18" charset="0"/>
              </a:rPr>
              <a:t>Инерция – явление при котором скорость тела остается неизменной при отсутствии на него внешних воздействий.</a:t>
            </a:r>
          </a:p>
        </p:txBody>
      </p:sp>
      <p:sp>
        <p:nvSpPr>
          <p:cNvPr id="48133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445" y="4484490"/>
            <a:ext cx="864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 smtClean="0"/>
              <a:t>Т.е., если </a:t>
            </a:r>
            <a:r>
              <a:rPr lang="ru-RU" sz="2400" b="1" dirty="0"/>
              <a:t>на тело не действуют другие тела, то оно либо покоится, либо движется прямолинейно и равномерно.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691" y="784825"/>
            <a:ext cx="8589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Динамика – раздел механики, который отвечает на вопрос: ПОЧЕМУ движется тело?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8497" y="1616180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Причина изменения скорости тела – воздействие на него других тел.</a:t>
            </a:r>
          </a:p>
        </p:txBody>
      </p:sp>
    </p:spTree>
    <p:extLst>
      <p:ext uri="{BB962C8B-B14F-4D97-AF65-F5344CB8AC3E}">
        <p14:creationId xmlns:p14="http://schemas.microsoft.com/office/powerpoint/2010/main" xmlns="" val="22460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124075" y="44450"/>
            <a:ext cx="447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Законы Ньютона</a:t>
            </a: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Инертность – свойство тела сохранять свою скорость при отсутствии внешних воздействий.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Мера инертности – масса тела. (Чем больше масса тела, тем труднее изменить его скорость).</a:t>
            </a:r>
          </a:p>
        </p:txBody>
      </p:sp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5003800" y="2852738"/>
          <a:ext cx="1800225" cy="746125"/>
        </p:xfrm>
        <a:graphic>
          <a:graphicData uri="http://schemas.openxmlformats.org/presentationml/2006/ole">
            <p:oleObj spid="_x0000_s91152" name="Формула" r:id="rId3" imgW="520474" imgH="215806" progId="Equation.3">
              <p:embed/>
            </p:oleObj>
          </a:graphicData>
        </a:graphic>
      </p:graphicFrame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250825" y="3716338"/>
            <a:ext cx="788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– количественная мера взаимодействия тел.</a:t>
            </a:r>
          </a:p>
        </p:txBody>
      </p:sp>
      <p:graphicFrame>
        <p:nvGraphicFramePr>
          <p:cNvPr id="49159" name="Object 13"/>
          <p:cNvGraphicFramePr>
            <a:graphicFrameLocks noChangeAspect="1"/>
          </p:cNvGraphicFramePr>
          <p:nvPr/>
        </p:nvGraphicFramePr>
        <p:xfrm>
          <a:off x="3924300" y="4221163"/>
          <a:ext cx="1709738" cy="646112"/>
        </p:xfrm>
        <a:graphic>
          <a:graphicData uri="http://schemas.openxmlformats.org/presentationml/2006/ole">
            <p:oleObj spid="_x0000_s91153" name="Формула" r:id="rId4" imgW="520474" imgH="215806" progId="Equation.3">
              <p:embed/>
            </p:oleObj>
          </a:graphicData>
        </a:graphic>
      </p:graphicFrame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250825" y="5157788"/>
            <a:ext cx="540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Равнодействующая – векторная сумма всех сил, действующих на тело.</a:t>
            </a:r>
          </a:p>
        </p:txBody>
      </p:sp>
      <p:grpSp>
        <p:nvGrpSpPr>
          <p:cNvPr id="49161" name="Group 15"/>
          <p:cNvGrpSpPr>
            <a:grpSpLocks/>
          </p:cNvGrpSpPr>
          <p:nvPr/>
        </p:nvGrpSpPr>
        <p:grpSpPr bwMode="auto">
          <a:xfrm>
            <a:off x="5724525" y="4724400"/>
            <a:ext cx="2598738" cy="1847850"/>
            <a:chOff x="113" y="1207"/>
            <a:chExt cx="1728" cy="1325"/>
          </a:xfrm>
        </p:grpSpPr>
        <p:grpSp>
          <p:nvGrpSpPr>
            <p:cNvPr id="49163" name="Group 16"/>
            <p:cNvGrpSpPr>
              <a:grpSpLocks/>
            </p:cNvGrpSpPr>
            <p:nvPr/>
          </p:nvGrpSpPr>
          <p:grpSpPr bwMode="auto">
            <a:xfrm>
              <a:off x="113" y="1207"/>
              <a:ext cx="362" cy="372"/>
              <a:chOff x="1688" y="371"/>
              <a:chExt cx="362" cy="372"/>
            </a:xfrm>
          </p:grpSpPr>
          <p:sp>
            <p:nvSpPr>
              <p:cNvPr id="49176" name="Text Box 17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36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9177" name="Line 18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4" name="Group 19"/>
            <p:cNvGrpSpPr>
              <a:grpSpLocks/>
            </p:cNvGrpSpPr>
            <p:nvPr/>
          </p:nvGrpSpPr>
          <p:grpSpPr bwMode="auto">
            <a:xfrm>
              <a:off x="1383" y="2160"/>
              <a:ext cx="360" cy="372"/>
              <a:chOff x="1688" y="371"/>
              <a:chExt cx="360" cy="372"/>
            </a:xfrm>
          </p:grpSpPr>
          <p:sp>
            <p:nvSpPr>
              <p:cNvPr id="49174" name="Text Box 20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360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FF0066"/>
                    </a:solidFill>
                    <a:latin typeface="Arial" charset="0"/>
                  </a:rPr>
                  <a:t>2</a:t>
                </a:r>
                <a:endParaRPr lang="ru-RU" sz="20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49175" name="Line 21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5" name="Group 22"/>
            <p:cNvGrpSpPr>
              <a:grpSpLocks/>
            </p:cNvGrpSpPr>
            <p:nvPr/>
          </p:nvGrpSpPr>
          <p:grpSpPr bwMode="auto">
            <a:xfrm>
              <a:off x="1292" y="1570"/>
              <a:ext cx="549" cy="372"/>
              <a:chOff x="1688" y="371"/>
              <a:chExt cx="549" cy="372"/>
            </a:xfrm>
          </p:grpSpPr>
          <p:sp>
            <p:nvSpPr>
              <p:cNvPr id="49172" name="Text Box 23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549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r>
                  <a:rPr lang="ru-RU" sz="2000" b="1">
                    <a:solidFill>
                      <a:schemeClr val="accent1"/>
                    </a:solidFill>
                    <a:latin typeface="Arial" charset="0"/>
                  </a:rPr>
                  <a:t>рез</a:t>
                </a:r>
              </a:p>
            </p:txBody>
          </p:sp>
          <p:sp>
            <p:nvSpPr>
              <p:cNvPr id="49173" name="Line 24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6" name="Line 25"/>
            <p:cNvSpPr>
              <a:spLocks noChangeShapeType="1"/>
            </p:cNvSpPr>
            <p:nvPr/>
          </p:nvSpPr>
          <p:spPr bwMode="auto">
            <a:xfrm>
              <a:off x="476" y="2115"/>
              <a:ext cx="1361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Line 26"/>
            <p:cNvSpPr>
              <a:spLocks noChangeShapeType="1"/>
            </p:cNvSpPr>
            <p:nvPr/>
          </p:nvSpPr>
          <p:spPr bwMode="auto">
            <a:xfrm flipH="1" flipV="1">
              <a:off x="476" y="1208"/>
              <a:ext cx="0" cy="907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Oval 27"/>
            <p:cNvSpPr>
              <a:spLocks noChangeArrowheads="1"/>
            </p:cNvSpPr>
            <p:nvPr/>
          </p:nvSpPr>
          <p:spPr bwMode="auto">
            <a:xfrm>
              <a:off x="431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9169" name="Line 28"/>
            <p:cNvSpPr>
              <a:spLocks noChangeShapeType="1"/>
            </p:cNvSpPr>
            <p:nvPr/>
          </p:nvSpPr>
          <p:spPr bwMode="auto">
            <a:xfrm flipV="1">
              <a:off x="476" y="1208"/>
              <a:ext cx="1361" cy="90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Line 29"/>
            <p:cNvSpPr>
              <a:spLocks noChangeShapeType="1"/>
            </p:cNvSpPr>
            <p:nvPr/>
          </p:nvSpPr>
          <p:spPr bwMode="auto">
            <a:xfrm>
              <a:off x="476" y="1208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Line 30"/>
            <p:cNvSpPr>
              <a:spLocks noChangeShapeType="1"/>
            </p:cNvSpPr>
            <p:nvPr/>
          </p:nvSpPr>
          <p:spPr bwMode="auto">
            <a:xfrm>
              <a:off x="1837" y="1208"/>
              <a:ext cx="0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2" name="Oval 3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250825" y="857250"/>
            <a:ext cx="864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2 закон Ньютона:</a:t>
            </a:r>
          </a:p>
          <a:p>
            <a:pPr eaLnBrk="1" hangingPunct="1"/>
            <a:r>
              <a:rPr lang="ru-RU" sz="2400" b="1">
                <a:latin typeface="Arial" charset="0"/>
              </a:rPr>
              <a:t>Ускорение тела прямо пропорционально силе, действующей на тело и обратно пропорционально массе этого тела.</a:t>
            </a:r>
          </a:p>
        </p:txBody>
      </p:sp>
      <p:graphicFrame>
        <p:nvGraphicFramePr>
          <p:cNvPr id="50180" name="Object 7"/>
          <p:cNvGraphicFramePr>
            <a:graphicFrameLocks noChangeAspect="1"/>
          </p:cNvGraphicFramePr>
          <p:nvPr/>
        </p:nvGraphicFramePr>
        <p:xfrm>
          <a:off x="3851275" y="2276475"/>
          <a:ext cx="2016125" cy="1641475"/>
        </p:xfrm>
        <a:graphic>
          <a:graphicData uri="http://schemas.openxmlformats.org/presentationml/2006/ole">
            <p:oleObj spid="_x0000_s92176" name="Формула" r:id="rId3" imgW="545863" imgH="444307" progId="Equation.3">
              <p:embed/>
            </p:oleObj>
          </a:graphicData>
        </a:graphic>
      </p:graphicFrame>
      <p:graphicFrame>
        <p:nvGraphicFramePr>
          <p:cNvPr id="501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7652754"/>
              </p:ext>
            </p:extLst>
          </p:nvPr>
        </p:nvGraphicFramePr>
        <p:xfrm>
          <a:off x="1043608" y="3284984"/>
          <a:ext cx="2592388" cy="2089150"/>
        </p:xfrm>
        <a:graphic>
          <a:graphicData uri="http://schemas.openxmlformats.org/presentationml/2006/ole">
            <p:oleObj spid="_x0000_s92177" name="Формула" r:id="rId4" imgW="850900" imgH="685800" progId="Equation.3">
              <p:embed/>
            </p:oleObj>
          </a:graphicData>
        </a:graphic>
      </p:graphicFrame>
      <p:sp>
        <p:nvSpPr>
          <p:cNvPr id="50182" name="Oval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7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24075" y="44450"/>
            <a:ext cx="447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Законы Ньютона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500402" y="836712"/>
            <a:ext cx="86423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3 закон Ньютона: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Силы, с которыми тела действуют друг на друга, равны по модулю и противоположны по направлению.</a:t>
            </a:r>
          </a:p>
        </p:txBody>
      </p:sp>
      <p:graphicFrame>
        <p:nvGraphicFramePr>
          <p:cNvPr id="512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4550854"/>
              </p:ext>
            </p:extLst>
          </p:nvPr>
        </p:nvGraphicFramePr>
        <p:xfrm>
          <a:off x="1115616" y="2585178"/>
          <a:ext cx="2349500" cy="876300"/>
        </p:xfrm>
        <a:graphic>
          <a:graphicData uri="http://schemas.openxmlformats.org/presentationml/2006/ole">
            <p:oleObj spid="_x0000_s93193" name="Формула" r:id="rId3" imgW="647640" imgH="241200" progId="Equation.3">
              <p:embed/>
            </p:oleObj>
          </a:graphicData>
        </a:graphic>
      </p:graphicFrame>
      <p:sp>
        <p:nvSpPr>
          <p:cNvPr id="51205" name="Oval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703762" y="2636118"/>
            <a:ext cx="3298825" cy="3265487"/>
            <a:chOff x="2426" y="1661"/>
            <a:chExt cx="2078" cy="2057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288" y="2478"/>
              <a:ext cx="272" cy="2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426" y="1661"/>
              <a:ext cx="2041" cy="1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470" y="2284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Земля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923" y="3430"/>
              <a:ext cx="5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Луна</a:t>
              </a: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424" y="2614"/>
              <a:ext cx="182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3696" y="3158"/>
              <a:ext cx="227" cy="409"/>
              <a:chOff x="3651" y="3203"/>
              <a:chExt cx="227" cy="409"/>
            </a:xfrm>
          </p:grpSpPr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3742" y="3475"/>
                <a:ext cx="136" cy="137"/>
              </a:xfrm>
              <a:prstGeom prst="ellipse">
                <a:avLst/>
              </a:prstGeom>
              <a:solidFill>
                <a:srgbClr val="F4F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3651" y="3203"/>
                <a:ext cx="182" cy="3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3742" y="3022"/>
              <a:ext cx="428" cy="327"/>
              <a:chOff x="872" y="3228"/>
              <a:chExt cx="428" cy="327"/>
            </a:xfrm>
          </p:grpSpPr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872" y="3228"/>
                <a:ext cx="4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F</a:t>
                </a:r>
                <a:r>
                  <a:rPr lang="ru-RU" sz="1800" b="1">
                    <a:latin typeface="Arial" charset="0"/>
                  </a:rPr>
                  <a:t>пр</a:t>
                </a: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3016" y="2750"/>
              <a:ext cx="428" cy="327"/>
              <a:chOff x="872" y="3228"/>
              <a:chExt cx="428" cy="327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872" y="3228"/>
                <a:ext cx="4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F</a:t>
                </a:r>
                <a:r>
                  <a:rPr lang="ru-RU" sz="1800" b="1">
                    <a:latin typeface="Arial" charset="0"/>
                  </a:rPr>
                  <a:t>пр</a:t>
                </a:r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87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835150" y="0"/>
            <a:ext cx="534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latin typeface="Arial" charset="0"/>
              </a:rPr>
              <a:t>Закон всемирного тяготения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864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Все тела во Вселенной притягиваются друг к другу с силами прямо пропорциональными произведению их масс и обратно пропорциональными квадрату расстояния между их центрами.</a:t>
            </a:r>
          </a:p>
        </p:txBody>
      </p:sp>
      <p:grpSp>
        <p:nvGrpSpPr>
          <p:cNvPr id="53252" name="Group 6"/>
          <p:cNvGrpSpPr>
            <a:grpSpLocks/>
          </p:cNvGrpSpPr>
          <p:nvPr/>
        </p:nvGrpSpPr>
        <p:grpSpPr bwMode="auto">
          <a:xfrm>
            <a:off x="250825" y="4365625"/>
            <a:ext cx="4176713" cy="1697038"/>
            <a:chOff x="612" y="1253"/>
            <a:chExt cx="2631" cy="1069"/>
          </a:xfrm>
        </p:grpSpPr>
        <p:sp>
          <p:nvSpPr>
            <p:cNvPr id="53256" name="Oval 7"/>
            <p:cNvSpPr>
              <a:spLocks noChangeArrowheads="1"/>
            </p:cNvSpPr>
            <p:nvPr/>
          </p:nvSpPr>
          <p:spPr bwMode="auto">
            <a:xfrm>
              <a:off x="612" y="125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3257" name="Oval 8"/>
            <p:cNvSpPr>
              <a:spLocks noChangeArrowheads="1"/>
            </p:cNvSpPr>
            <p:nvPr/>
          </p:nvSpPr>
          <p:spPr bwMode="auto">
            <a:xfrm>
              <a:off x="2517" y="134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3258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Line 10"/>
            <p:cNvSpPr>
              <a:spLocks noChangeShapeType="1"/>
            </p:cNvSpPr>
            <p:nvPr/>
          </p:nvSpPr>
          <p:spPr bwMode="auto">
            <a:xfrm>
              <a:off x="2880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Line 11"/>
            <p:cNvSpPr>
              <a:spLocks noChangeShapeType="1"/>
            </p:cNvSpPr>
            <p:nvPr/>
          </p:nvSpPr>
          <p:spPr bwMode="auto">
            <a:xfrm>
              <a:off x="1066" y="2251"/>
              <a:ext cx="18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1" name="Line 12"/>
            <p:cNvSpPr>
              <a:spLocks noChangeShapeType="1"/>
            </p:cNvSpPr>
            <p:nvPr/>
          </p:nvSpPr>
          <p:spPr bwMode="auto">
            <a:xfrm>
              <a:off x="106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Line 13"/>
            <p:cNvSpPr>
              <a:spLocks noChangeShapeType="1"/>
            </p:cNvSpPr>
            <p:nvPr/>
          </p:nvSpPr>
          <p:spPr bwMode="auto">
            <a:xfrm flipH="1">
              <a:off x="233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63" name="Group 14"/>
            <p:cNvGrpSpPr>
              <a:grpSpLocks/>
            </p:cNvGrpSpPr>
            <p:nvPr/>
          </p:nvGrpSpPr>
          <p:grpSpPr bwMode="auto">
            <a:xfrm>
              <a:off x="1247" y="1389"/>
              <a:ext cx="342" cy="327"/>
              <a:chOff x="554" y="54"/>
              <a:chExt cx="342" cy="327"/>
            </a:xfrm>
          </p:grpSpPr>
          <p:sp>
            <p:nvSpPr>
              <p:cNvPr id="53268" name="Text Box 15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53269" name="Line 16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64" name="Group 17"/>
            <p:cNvGrpSpPr>
              <a:grpSpLocks/>
            </p:cNvGrpSpPr>
            <p:nvPr/>
          </p:nvGrpSpPr>
          <p:grpSpPr bwMode="auto">
            <a:xfrm>
              <a:off x="2290" y="1389"/>
              <a:ext cx="342" cy="327"/>
              <a:chOff x="554" y="54"/>
              <a:chExt cx="342" cy="327"/>
            </a:xfrm>
          </p:grpSpPr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2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265" name="Text Box 20"/>
            <p:cNvSpPr txBox="1">
              <a:spLocks noChangeArrowheads="1"/>
            </p:cNvSpPr>
            <p:nvPr/>
          </p:nvSpPr>
          <p:spPr bwMode="auto">
            <a:xfrm>
              <a:off x="1837" y="1842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r</a:t>
              </a:r>
              <a:endParaRPr lang="ru-RU"/>
            </a:p>
          </p:txBody>
        </p:sp>
      </p:grpSp>
      <p:graphicFrame>
        <p:nvGraphicFramePr>
          <p:cNvPr id="53253" name="Object 21"/>
          <p:cNvGraphicFramePr>
            <a:graphicFrameLocks noChangeAspect="1"/>
          </p:cNvGraphicFramePr>
          <p:nvPr/>
        </p:nvGraphicFramePr>
        <p:xfrm>
          <a:off x="5508625" y="4508500"/>
          <a:ext cx="2736850" cy="1370013"/>
        </p:xfrm>
        <a:graphic>
          <a:graphicData uri="http://schemas.openxmlformats.org/presentationml/2006/ole">
            <p:oleObj spid="_x0000_s94217" name="Формула" r:id="rId3" imgW="787058" imgH="393529" progId="Equation.3">
              <p:embed/>
            </p:oleObj>
          </a:graphicData>
        </a:graphic>
      </p:graphicFrame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971550" y="1557338"/>
            <a:ext cx="233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Исаак Ньютон</a:t>
            </a:r>
          </a:p>
        </p:txBody>
      </p:sp>
      <p:sp>
        <p:nvSpPr>
          <p:cNvPr id="53255" name="Oval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8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835150" y="0"/>
            <a:ext cx="534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latin typeface="Arial" charset="0"/>
              </a:rPr>
              <a:t>Закон всемирного тяготения</a:t>
            </a:r>
          </a:p>
        </p:txBody>
      </p:sp>
      <p:graphicFrame>
        <p:nvGraphicFramePr>
          <p:cNvPr id="54275" name="Object 5"/>
          <p:cNvGraphicFramePr>
            <a:graphicFrameLocks noChangeAspect="1"/>
          </p:cNvGraphicFramePr>
          <p:nvPr/>
        </p:nvGraphicFramePr>
        <p:xfrm>
          <a:off x="900113" y="3429000"/>
          <a:ext cx="4033837" cy="1176338"/>
        </p:xfrm>
        <a:graphic>
          <a:graphicData uri="http://schemas.openxmlformats.org/presentationml/2006/ole">
            <p:oleObj spid="_x0000_s95248" name="Формула" r:id="rId3" imgW="1435100" imgH="419100" progId="Equation.3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250825" y="1700213"/>
          <a:ext cx="2016125" cy="1395412"/>
        </p:xfrm>
        <a:graphic>
          <a:graphicData uri="http://schemas.openxmlformats.org/presentationml/2006/ole">
            <p:oleObj spid="_x0000_s95249" name="Формула" r:id="rId4" imgW="660400" imgH="457200" progId="Equation.3">
              <p:embed/>
            </p:oleObj>
          </a:graphicData>
        </a:graphic>
      </p:graphicFrame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484438" y="1628775"/>
            <a:ext cx="6480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Гравитационная постоянная – величина. Численно равная силе взаимодействия двух тел массами по 1 кг , находящихся на расстоянии 1 м друг от друга.</a:t>
            </a:r>
          </a:p>
        </p:txBody>
      </p:sp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1798 г. Генри Кавендиш</a:t>
            </a:r>
          </a:p>
        </p:txBody>
      </p:sp>
      <p:sp>
        <p:nvSpPr>
          <p:cNvPr id="54279" name="Oval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8"/>
          <p:cNvGraphicFramePr>
            <a:graphicFrameLocks noChangeAspect="1"/>
          </p:cNvGraphicFramePr>
          <p:nvPr/>
        </p:nvGraphicFramePr>
        <p:xfrm>
          <a:off x="4572000" y="981075"/>
          <a:ext cx="3125788" cy="4968875"/>
        </p:xfrm>
        <a:graphic>
          <a:graphicData uri="http://schemas.openxmlformats.org/presentationml/2006/ole">
            <p:oleObj spid="_x0000_s96274" name="Формула" r:id="rId3" imgW="990600" imgH="1574800" progId="Equation.3">
              <p:embed/>
            </p:oleObj>
          </a:graphicData>
        </a:graphic>
      </p:graphicFrame>
      <p:grpSp>
        <p:nvGrpSpPr>
          <p:cNvPr id="55299" name="Group 34"/>
          <p:cNvGrpSpPr>
            <a:grpSpLocks/>
          </p:cNvGrpSpPr>
          <p:nvPr/>
        </p:nvGrpSpPr>
        <p:grpSpPr bwMode="auto">
          <a:xfrm>
            <a:off x="539750" y="908050"/>
            <a:ext cx="2160588" cy="2232025"/>
            <a:chOff x="748" y="2704"/>
            <a:chExt cx="1361" cy="1406"/>
          </a:xfrm>
        </p:grpSpPr>
        <p:grpSp>
          <p:nvGrpSpPr>
            <p:cNvPr id="55303" name="Group 30"/>
            <p:cNvGrpSpPr>
              <a:grpSpLocks/>
            </p:cNvGrpSpPr>
            <p:nvPr/>
          </p:nvGrpSpPr>
          <p:grpSpPr bwMode="auto">
            <a:xfrm>
              <a:off x="930" y="2704"/>
              <a:ext cx="1179" cy="1406"/>
              <a:chOff x="930" y="2704"/>
              <a:chExt cx="1179" cy="1406"/>
            </a:xfrm>
          </p:grpSpPr>
          <p:sp>
            <p:nvSpPr>
              <p:cNvPr id="55307" name="Oval 20"/>
              <p:cNvSpPr>
                <a:spLocks noChangeArrowheads="1"/>
              </p:cNvSpPr>
              <p:nvPr/>
            </p:nvSpPr>
            <p:spPr bwMode="auto">
              <a:xfrm>
                <a:off x="930" y="2931"/>
                <a:ext cx="1179" cy="11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55308" name="Rectangle 21"/>
              <p:cNvSpPr>
                <a:spLocks noChangeArrowheads="1"/>
              </p:cNvSpPr>
              <p:nvPr/>
            </p:nvSpPr>
            <p:spPr bwMode="auto">
              <a:xfrm>
                <a:off x="1383" y="2795"/>
                <a:ext cx="272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55309" name="Line 22"/>
              <p:cNvSpPr>
                <a:spLocks noChangeShapeType="1"/>
              </p:cNvSpPr>
              <p:nvPr/>
            </p:nvSpPr>
            <p:spPr bwMode="auto">
              <a:xfrm flipV="1">
                <a:off x="1519" y="3203"/>
                <a:ext cx="499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Text Box 23"/>
              <p:cNvSpPr txBox="1">
                <a:spLocks noChangeArrowheads="1"/>
              </p:cNvSpPr>
              <p:nvPr/>
            </p:nvSpPr>
            <p:spPr bwMode="auto">
              <a:xfrm>
                <a:off x="1701" y="3339"/>
                <a:ext cx="3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R</a:t>
                </a:r>
                <a:r>
                  <a:rPr lang="ru-RU" sz="2000" b="1">
                    <a:latin typeface="Arial" charset="0"/>
                  </a:rPr>
                  <a:t>з</a:t>
                </a:r>
              </a:p>
            </p:txBody>
          </p:sp>
          <p:sp>
            <p:nvSpPr>
              <p:cNvPr id="55311" name="Text Box 24"/>
              <p:cNvSpPr txBox="1">
                <a:spLocks noChangeArrowheads="1"/>
              </p:cNvSpPr>
              <p:nvPr/>
            </p:nvSpPr>
            <p:spPr bwMode="auto">
              <a:xfrm>
                <a:off x="975" y="3339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/>
                  <a:t>М</a:t>
                </a:r>
                <a:r>
                  <a:rPr lang="ru-RU" sz="2000" b="1"/>
                  <a:t>з</a:t>
                </a:r>
              </a:p>
            </p:txBody>
          </p:sp>
          <p:sp>
            <p:nvSpPr>
              <p:cNvPr id="55312" name="Text Box 25"/>
              <p:cNvSpPr txBox="1">
                <a:spLocks noChangeArrowheads="1"/>
              </p:cNvSpPr>
              <p:nvPr/>
            </p:nvSpPr>
            <p:spPr bwMode="auto">
              <a:xfrm>
                <a:off x="1701" y="2704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m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55313" name="Line 26"/>
              <p:cNvSpPr>
                <a:spLocks noChangeShapeType="1"/>
              </p:cNvSpPr>
              <p:nvPr/>
            </p:nvSpPr>
            <p:spPr bwMode="auto">
              <a:xfrm>
                <a:off x="1519" y="2886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Line 27"/>
              <p:cNvSpPr>
                <a:spLocks noChangeShapeType="1"/>
              </p:cNvSpPr>
              <p:nvPr/>
            </p:nvSpPr>
            <p:spPr bwMode="auto">
              <a:xfrm flipV="1">
                <a:off x="1519" y="333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04" name="Oval 31"/>
            <p:cNvSpPr>
              <a:spLocks noChangeArrowheads="1"/>
            </p:cNvSpPr>
            <p:nvPr/>
          </p:nvSpPr>
          <p:spPr bwMode="auto">
            <a:xfrm>
              <a:off x="748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5305" name="Line 32"/>
            <p:cNvSpPr>
              <a:spLocks noChangeShapeType="1"/>
            </p:cNvSpPr>
            <p:nvPr/>
          </p:nvSpPr>
          <p:spPr bwMode="auto">
            <a:xfrm>
              <a:off x="839" y="2886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06" name="Text Box 33"/>
            <p:cNvSpPr txBox="1">
              <a:spLocks noChangeArrowheads="1"/>
            </p:cNvSpPr>
            <p:nvPr/>
          </p:nvSpPr>
          <p:spPr bwMode="auto">
            <a:xfrm>
              <a:off x="748" y="2931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</p:grpSp>
      <p:sp>
        <p:nvSpPr>
          <p:cNvPr id="55300" name="Text Box 50"/>
          <p:cNvSpPr txBox="1">
            <a:spLocks noChangeArrowheads="1"/>
          </p:cNvSpPr>
          <p:nvPr/>
        </p:nvSpPr>
        <p:spPr bwMode="auto">
          <a:xfrm>
            <a:off x="2339975" y="0"/>
            <a:ext cx="364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Сила тяжести</a:t>
            </a:r>
          </a:p>
        </p:txBody>
      </p:sp>
      <p:graphicFrame>
        <p:nvGraphicFramePr>
          <p:cNvPr id="5530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6623681"/>
              </p:ext>
            </p:extLst>
          </p:nvPr>
        </p:nvGraphicFramePr>
        <p:xfrm>
          <a:off x="684213" y="5013325"/>
          <a:ext cx="1943100" cy="1181100"/>
        </p:xfrm>
        <a:graphic>
          <a:graphicData uri="http://schemas.openxmlformats.org/presentationml/2006/ole">
            <p:oleObj spid="_x0000_s96275" name="Формула" r:id="rId4" imgW="647640" imgH="393480" progId="Equation.3">
              <p:embed/>
            </p:oleObj>
          </a:graphicData>
        </a:graphic>
      </p:graphicFrame>
      <p:sp>
        <p:nvSpPr>
          <p:cNvPr id="55302" name="Oval 5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7729" y="4756979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поверхности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9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Вес – это сила, с которой тело действует на опору или подвес</a:t>
            </a:r>
            <a:r>
              <a:rPr lang="ru-RU" sz="2400" b="1" dirty="0" smtClean="0">
                <a:latin typeface="Arial" charset="0"/>
              </a:rPr>
              <a:t>. По 3 закону Ньютона эта сила численно равна силе с которой на тело действует опора (сила реакции опоры) или подвес (сила натяжения нити)</a:t>
            </a:r>
            <a:endParaRPr lang="ru-RU" sz="2400" b="1" dirty="0">
              <a:latin typeface="Arial" charset="0"/>
            </a:endParaRPr>
          </a:p>
        </p:txBody>
      </p:sp>
      <p:graphicFrame>
        <p:nvGraphicFramePr>
          <p:cNvPr id="593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6842186"/>
              </p:ext>
            </p:extLst>
          </p:nvPr>
        </p:nvGraphicFramePr>
        <p:xfrm>
          <a:off x="3381374" y="2708920"/>
          <a:ext cx="1584325" cy="673100"/>
        </p:xfrm>
        <a:graphic>
          <a:graphicData uri="http://schemas.openxmlformats.org/presentationml/2006/ole">
            <p:oleObj spid="_x0000_s97289" name="Формула" r:id="rId3" imgW="507780" imgH="215806" progId="Equation.3">
              <p:embed/>
            </p:oleObj>
          </a:graphicData>
        </a:graphic>
      </p:graphicFrame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1114425" y="4076700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>
            <a:off x="3489325" y="479742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3778250" y="4292600"/>
            <a:ext cx="719138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0" name="Line 11"/>
          <p:cNvSpPr>
            <a:spLocks noChangeShapeType="1"/>
          </p:cNvSpPr>
          <p:nvPr/>
        </p:nvSpPr>
        <p:spPr bwMode="auto">
          <a:xfrm>
            <a:off x="1619250" y="4076700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1" name="Oval 12"/>
          <p:cNvSpPr>
            <a:spLocks noChangeArrowheads="1"/>
          </p:cNvSpPr>
          <p:nvPr/>
        </p:nvSpPr>
        <p:spPr bwMode="auto">
          <a:xfrm>
            <a:off x="1474788" y="4940300"/>
            <a:ext cx="287337" cy="2889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2" name="Line 13"/>
          <p:cNvSpPr>
            <a:spLocks noChangeShapeType="1"/>
          </p:cNvSpPr>
          <p:nvPr/>
        </p:nvSpPr>
        <p:spPr bwMode="auto">
          <a:xfrm>
            <a:off x="1619250" y="4940300"/>
            <a:ext cx="0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3" name="Line 14"/>
          <p:cNvSpPr>
            <a:spLocks noChangeShapeType="1"/>
          </p:cNvSpPr>
          <p:nvPr/>
        </p:nvSpPr>
        <p:spPr bwMode="auto">
          <a:xfrm>
            <a:off x="4138613" y="4797425"/>
            <a:ext cx="0" cy="7191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4" name="Line 15"/>
          <p:cNvSpPr>
            <a:spLocks noChangeShapeType="1"/>
          </p:cNvSpPr>
          <p:nvPr/>
        </p:nvSpPr>
        <p:spPr bwMode="auto">
          <a:xfrm>
            <a:off x="6154738" y="4221163"/>
            <a:ext cx="1439862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5" name="Rectangle 16"/>
          <p:cNvSpPr>
            <a:spLocks noChangeArrowheads="1"/>
          </p:cNvSpPr>
          <p:nvPr/>
        </p:nvSpPr>
        <p:spPr bwMode="auto">
          <a:xfrm rot="2644490">
            <a:off x="6659563" y="4437063"/>
            <a:ext cx="719137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6" name="Line 17"/>
          <p:cNvSpPr>
            <a:spLocks noChangeShapeType="1"/>
          </p:cNvSpPr>
          <p:nvPr/>
        </p:nvSpPr>
        <p:spPr bwMode="auto">
          <a:xfrm flipH="1">
            <a:off x="6370638" y="4870450"/>
            <a:ext cx="504825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7" name="Line 19"/>
          <p:cNvSpPr>
            <a:spLocks noChangeShapeType="1"/>
          </p:cNvSpPr>
          <p:nvPr/>
        </p:nvSpPr>
        <p:spPr bwMode="auto">
          <a:xfrm>
            <a:off x="1619250" y="4292600"/>
            <a:ext cx="0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8" name="Line 20"/>
          <p:cNvSpPr>
            <a:spLocks noChangeShapeType="1"/>
          </p:cNvSpPr>
          <p:nvPr/>
        </p:nvSpPr>
        <p:spPr bwMode="auto">
          <a:xfrm>
            <a:off x="4138613" y="4076700"/>
            <a:ext cx="0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 flipH="1">
            <a:off x="6875463" y="4365625"/>
            <a:ext cx="504825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9410" name="Group 24"/>
          <p:cNvGrpSpPr>
            <a:grpSpLocks/>
          </p:cNvGrpSpPr>
          <p:nvPr/>
        </p:nvGrpSpPr>
        <p:grpSpPr bwMode="auto">
          <a:xfrm>
            <a:off x="6515100" y="5302250"/>
            <a:ext cx="420688" cy="519113"/>
            <a:chOff x="3185" y="2639"/>
            <a:chExt cx="265" cy="327"/>
          </a:xfrm>
        </p:grpSpPr>
        <p:sp>
          <p:nvSpPr>
            <p:cNvPr id="59427" name="Text Box 22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8" name="Line 2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1" name="Group 25"/>
          <p:cNvGrpSpPr>
            <a:grpSpLocks/>
          </p:cNvGrpSpPr>
          <p:nvPr/>
        </p:nvGrpSpPr>
        <p:grpSpPr bwMode="auto">
          <a:xfrm>
            <a:off x="4210050" y="5013325"/>
            <a:ext cx="420688" cy="519113"/>
            <a:chOff x="3185" y="2639"/>
            <a:chExt cx="265" cy="327"/>
          </a:xfrm>
        </p:grpSpPr>
        <p:sp>
          <p:nvSpPr>
            <p:cNvPr id="59425" name="Text Box 26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6" name="Line 27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2" name="Group 28"/>
          <p:cNvGrpSpPr>
            <a:grpSpLocks/>
          </p:cNvGrpSpPr>
          <p:nvPr/>
        </p:nvGrpSpPr>
        <p:grpSpPr bwMode="auto">
          <a:xfrm>
            <a:off x="1690688" y="5227638"/>
            <a:ext cx="420687" cy="519112"/>
            <a:chOff x="3185" y="2639"/>
            <a:chExt cx="265" cy="327"/>
          </a:xfrm>
        </p:grpSpPr>
        <p:sp>
          <p:nvSpPr>
            <p:cNvPr id="59423" name="Text Box 29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4" name="Line 30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3" name="Group 31"/>
          <p:cNvGrpSpPr>
            <a:grpSpLocks/>
          </p:cNvGrpSpPr>
          <p:nvPr/>
        </p:nvGrpSpPr>
        <p:grpSpPr bwMode="auto">
          <a:xfrm>
            <a:off x="1690688" y="4364038"/>
            <a:ext cx="401637" cy="519112"/>
            <a:chOff x="3185" y="2639"/>
            <a:chExt cx="253" cy="327"/>
          </a:xfrm>
        </p:grpSpPr>
        <p:sp>
          <p:nvSpPr>
            <p:cNvPr id="59421" name="Text Box 32"/>
            <p:cNvSpPr txBox="1">
              <a:spLocks noChangeArrowheads="1"/>
            </p:cNvSpPr>
            <p:nvPr/>
          </p:nvSpPr>
          <p:spPr bwMode="auto">
            <a:xfrm>
              <a:off x="3185" y="2639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T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22" name="Line 3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4" name="Group 37"/>
          <p:cNvGrpSpPr>
            <a:grpSpLocks/>
          </p:cNvGrpSpPr>
          <p:nvPr/>
        </p:nvGrpSpPr>
        <p:grpSpPr bwMode="auto">
          <a:xfrm>
            <a:off x="4210050" y="3789363"/>
            <a:ext cx="441325" cy="519112"/>
            <a:chOff x="3185" y="2640"/>
            <a:chExt cx="278" cy="327"/>
          </a:xfrm>
        </p:grpSpPr>
        <p:sp>
          <p:nvSpPr>
            <p:cNvPr id="59419" name="Text Box 38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N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20" name="Line 39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5" name="Group 40"/>
          <p:cNvGrpSpPr>
            <a:grpSpLocks/>
          </p:cNvGrpSpPr>
          <p:nvPr/>
        </p:nvGrpSpPr>
        <p:grpSpPr bwMode="auto">
          <a:xfrm>
            <a:off x="6875463" y="3862388"/>
            <a:ext cx="441325" cy="519112"/>
            <a:chOff x="3185" y="2640"/>
            <a:chExt cx="278" cy="327"/>
          </a:xfrm>
        </p:grpSpPr>
        <p:sp>
          <p:nvSpPr>
            <p:cNvPr id="59417" name="Text Box 41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N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18" name="Line 42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16" name="Oval 4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7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0419" name="Group 21"/>
          <p:cNvGrpSpPr>
            <a:grpSpLocks/>
          </p:cNvGrpSpPr>
          <p:nvPr/>
        </p:nvGrpSpPr>
        <p:grpSpPr bwMode="auto">
          <a:xfrm>
            <a:off x="468313" y="1341438"/>
            <a:ext cx="1873250" cy="2282825"/>
            <a:chOff x="295" y="845"/>
            <a:chExt cx="1180" cy="1438"/>
          </a:xfrm>
        </p:grpSpPr>
        <p:sp>
          <p:nvSpPr>
            <p:cNvPr id="60425" name="Line 5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Rectangle 6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0427" name="Line 8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28" name="Group 9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60437" name="Text Box 10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60438" name="Line 11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429" name="Group 12"/>
            <p:cNvGrpSpPr>
              <a:grpSpLocks/>
            </p:cNvGrpSpPr>
            <p:nvPr/>
          </p:nvGrpSpPr>
          <p:grpSpPr bwMode="auto">
            <a:xfrm>
              <a:off x="916" y="845"/>
              <a:ext cx="328" cy="328"/>
              <a:chOff x="3185" y="2640"/>
              <a:chExt cx="239" cy="248"/>
            </a:xfrm>
          </p:grpSpPr>
          <p:sp>
            <p:nvSpPr>
              <p:cNvPr id="60435" name="Text Box 13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N</a:t>
                </a:r>
                <a:endParaRPr lang="ru-RU" sz="2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0436" name="Line 14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430" name="Line 17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Line 7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32" name="Group 2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60433" name="Text Box 18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60434" name="Line 19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0420" name="Group 55"/>
          <p:cNvGrpSpPr>
            <a:grpSpLocks/>
          </p:cNvGrpSpPr>
          <p:nvPr/>
        </p:nvGrpSpPr>
        <p:grpSpPr bwMode="auto">
          <a:xfrm>
            <a:off x="3132138" y="1268413"/>
            <a:ext cx="5327650" cy="2859087"/>
            <a:chOff x="1973" y="799"/>
            <a:chExt cx="3356" cy="1801"/>
          </a:xfrm>
        </p:grpSpPr>
        <p:graphicFrame>
          <p:nvGraphicFramePr>
            <p:cNvPr id="60422" name="Object 52"/>
            <p:cNvGraphicFramePr>
              <a:graphicFrameLocks noChangeAspect="1"/>
            </p:cNvGraphicFramePr>
            <p:nvPr/>
          </p:nvGraphicFramePr>
          <p:xfrm>
            <a:off x="1973" y="799"/>
            <a:ext cx="1374" cy="1801"/>
          </p:xfrm>
          <a:graphic>
            <a:graphicData uri="http://schemas.openxmlformats.org/presentationml/2006/ole">
              <p:oleObj spid="_x0000_s98313" name="Формула" r:id="rId3" imgW="736600" imgH="965200" progId="Equation.3">
                <p:embed/>
              </p:oleObj>
            </a:graphicData>
          </a:graphic>
        </p:graphicFrame>
        <p:sp>
          <p:nvSpPr>
            <p:cNvPr id="60423" name="Text Box 53"/>
            <p:cNvSpPr txBox="1">
              <a:spLocks noChangeArrowheads="1"/>
            </p:cNvSpPr>
            <p:nvPr/>
          </p:nvSpPr>
          <p:spPr bwMode="auto">
            <a:xfrm>
              <a:off x="3560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0424" name="Text Box 54"/>
            <p:cNvSpPr txBox="1">
              <a:spLocks noChangeArrowheads="1"/>
            </p:cNvSpPr>
            <p:nvPr/>
          </p:nvSpPr>
          <p:spPr bwMode="auto">
            <a:xfrm>
              <a:off x="3334" y="1797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</p:grpSp>
      <p:sp>
        <p:nvSpPr>
          <p:cNvPr id="60421" name="Oval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1443" name="Group 18"/>
          <p:cNvGrpSpPr>
            <a:grpSpLocks/>
          </p:cNvGrpSpPr>
          <p:nvPr/>
        </p:nvGrpSpPr>
        <p:grpSpPr bwMode="auto">
          <a:xfrm>
            <a:off x="539750" y="1196975"/>
            <a:ext cx="1873250" cy="2282825"/>
            <a:chOff x="295" y="845"/>
            <a:chExt cx="1180" cy="1438"/>
          </a:xfrm>
        </p:grpSpPr>
        <p:sp>
          <p:nvSpPr>
            <p:cNvPr id="61462" name="Line 19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Rectangle 20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464" name="Line 21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65" name="Group 22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61474" name="Text Box 23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61475" name="Line 24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466" name="Group 25"/>
            <p:cNvGrpSpPr>
              <a:grpSpLocks/>
            </p:cNvGrpSpPr>
            <p:nvPr/>
          </p:nvGrpSpPr>
          <p:grpSpPr bwMode="auto">
            <a:xfrm>
              <a:off x="916" y="845"/>
              <a:ext cx="328" cy="328"/>
              <a:chOff x="3185" y="2640"/>
              <a:chExt cx="239" cy="248"/>
            </a:xfrm>
          </p:grpSpPr>
          <p:sp>
            <p:nvSpPr>
              <p:cNvPr id="61472" name="Text Box 26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N</a:t>
                </a:r>
                <a:endParaRPr lang="ru-RU" sz="2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1473" name="Line 27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467" name="Line 28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8" name="Line 29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69" name="Group 3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61470" name="Text Box 31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61471" name="Line 32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44" name="Group 56"/>
          <p:cNvGrpSpPr>
            <a:grpSpLocks/>
          </p:cNvGrpSpPr>
          <p:nvPr/>
        </p:nvGrpSpPr>
        <p:grpSpPr bwMode="auto">
          <a:xfrm>
            <a:off x="2411413" y="1268413"/>
            <a:ext cx="455612" cy="793750"/>
            <a:chOff x="1519" y="799"/>
            <a:chExt cx="287" cy="500"/>
          </a:xfrm>
        </p:grpSpPr>
        <p:sp>
          <p:nvSpPr>
            <p:cNvPr id="61458" name="Line 48"/>
            <p:cNvSpPr>
              <a:spLocks noChangeShapeType="1"/>
            </p:cNvSpPr>
            <p:nvPr/>
          </p:nvSpPr>
          <p:spPr bwMode="auto">
            <a:xfrm flipV="1">
              <a:off x="1519" y="845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59" name="Group 52"/>
            <p:cNvGrpSpPr>
              <a:grpSpLocks/>
            </p:cNvGrpSpPr>
            <p:nvPr/>
          </p:nvGrpSpPr>
          <p:grpSpPr bwMode="auto">
            <a:xfrm>
              <a:off x="1565" y="799"/>
              <a:ext cx="241" cy="327"/>
              <a:chOff x="2822" y="1777"/>
              <a:chExt cx="241" cy="327"/>
            </a:xfrm>
          </p:grpSpPr>
          <p:sp>
            <p:nvSpPr>
              <p:cNvPr id="61460" name="Text Box 50"/>
              <p:cNvSpPr txBox="1">
                <a:spLocks noChangeArrowheads="1"/>
              </p:cNvSpPr>
              <p:nvPr/>
            </p:nvSpPr>
            <p:spPr bwMode="auto">
              <a:xfrm>
                <a:off x="2822" y="1777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a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61461" name="Line 5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45" name="Group 65"/>
          <p:cNvGrpSpPr>
            <a:grpSpLocks/>
          </p:cNvGrpSpPr>
          <p:nvPr/>
        </p:nvGrpSpPr>
        <p:grpSpPr bwMode="auto">
          <a:xfrm>
            <a:off x="3132138" y="1125538"/>
            <a:ext cx="5688012" cy="4281487"/>
            <a:chOff x="1973" y="709"/>
            <a:chExt cx="3583" cy="2697"/>
          </a:xfrm>
        </p:grpSpPr>
        <p:graphicFrame>
          <p:nvGraphicFramePr>
            <p:cNvPr id="61454" name="Object 59"/>
            <p:cNvGraphicFramePr>
              <a:graphicFrameLocks noChangeAspect="1"/>
            </p:cNvGraphicFramePr>
            <p:nvPr/>
          </p:nvGraphicFramePr>
          <p:xfrm>
            <a:off x="1973" y="799"/>
            <a:ext cx="1587" cy="2607"/>
          </p:xfrm>
          <a:graphic>
            <a:graphicData uri="http://schemas.openxmlformats.org/presentationml/2006/ole">
              <p:oleObj spid="_x0000_s99358" name="Формула" r:id="rId3" imgW="850900" imgH="1397000" progId="Equation.3">
                <p:embed/>
              </p:oleObj>
            </a:graphicData>
          </a:graphic>
        </p:graphicFrame>
        <p:sp>
          <p:nvSpPr>
            <p:cNvPr id="61455" name="Text Box 60"/>
            <p:cNvSpPr txBox="1">
              <a:spLocks noChangeArrowheads="1"/>
            </p:cNvSpPr>
            <p:nvPr/>
          </p:nvSpPr>
          <p:spPr bwMode="auto">
            <a:xfrm>
              <a:off x="3787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1456" name="Text Box 61"/>
            <p:cNvSpPr txBox="1">
              <a:spLocks noChangeArrowheads="1"/>
            </p:cNvSpPr>
            <p:nvPr/>
          </p:nvSpPr>
          <p:spPr bwMode="auto">
            <a:xfrm>
              <a:off x="3696" y="2614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graphicFrame>
          <p:nvGraphicFramePr>
            <p:cNvPr id="61457" name="Object 64"/>
            <p:cNvGraphicFramePr>
              <a:graphicFrameLocks noChangeAspect="1"/>
            </p:cNvGraphicFramePr>
            <p:nvPr/>
          </p:nvGraphicFramePr>
          <p:xfrm>
            <a:off x="2880" y="709"/>
            <a:ext cx="953" cy="464"/>
          </p:xfrm>
          <a:graphic>
            <a:graphicData uri="http://schemas.openxmlformats.org/presentationml/2006/ole">
              <p:oleObj spid="_x0000_s99359" name="Формула" r:id="rId4" imgW="469900" imgH="228600" progId="Equation.3">
                <p:embed/>
              </p:oleObj>
            </a:graphicData>
          </a:graphic>
        </p:graphicFrame>
      </p:grpSp>
      <p:grpSp>
        <p:nvGrpSpPr>
          <p:cNvPr id="61446" name="Group 71"/>
          <p:cNvGrpSpPr>
            <a:grpSpLocks/>
          </p:cNvGrpSpPr>
          <p:nvPr/>
        </p:nvGrpSpPr>
        <p:grpSpPr bwMode="auto">
          <a:xfrm>
            <a:off x="3059113" y="5661025"/>
            <a:ext cx="4619625" cy="1074738"/>
            <a:chOff x="1927" y="3566"/>
            <a:chExt cx="2910" cy="677"/>
          </a:xfrm>
        </p:grpSpPr>
        <p:sp>
          <p:nvSpPr>
            <p:cNvPr id="61449" name="Text Box 66"/>
            <p:cNvSpPr txBox="1">
              <a:spLocks noChangeArrowheads="1"/>
            </p:cNvSpPr>
            <p:nvPr/>
          </p:nvSpPr>
          <p:spPr bwMode="auto">
            <a:xfrm>
              <a:off x="1927" y="3566"/>
              <a:ext cx="5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/>
                <a:t>если</a:t>
              </a:r>
            </a:p>
          </p:txBody>
        </p:sp>
        <p:graphicFrame>
          <p:nvGraphicFramePr>
            <p:cNvPr id="61450" name="Object 67"/>
            <p:cNvGraphicFramePr>
              <a:graphicFrameLocks noChangeAspect="1"/>
            </p:cNvGraphicFramePr>
            <p:nvPr/>
          </p:nvGraphicFramePr>
          <p:xfrm>
            <a:off x="2492" y="3566"/>
            <a:ext cx="822" cy="334"/>
          </p:xfrm>
          <a:graphic>
            <a:graphicData uri="http://schemas.openxmlformats.org/presentationml/2006/ole">
              <p:oleObj spid="_x0000_s99360" name="Формула" r:id="rId5" imgW="406048" imgH="164957" progId="Equation.3">
                <p:embed/>
              </p:oleObj>
            </a:graphicData>
          </a:graphic>
        </p:graphicFrame>
        <p:sp>
          <p:nvSpPr>
            <p:cNvPr id="61451" name="Text Box 68"/>
            <p:cNvSpPr txBox="1">
              <a:spLocks noChangeArrowheads="1"/>
            </p:cNvSpPr>
            <p:nvPr/>
          </p:nvSpPr>
          <p:spPr bwMode="auto">
            <a:xfrm>
              <a:off x="2018" y="3929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/>
                <a:t>то</a:t>
              </a:r>
            </a:p>
          </p:txBody>
        </p:sp>
        <p:graphicFrame>
          <p:nvGraphicFramePr>
            <p:cNvPr id="61452" name="Object 69"/>
            <p:cNvGraphicFramePr>
              <a:graphicFrameLocks noChangeAspect="1"/>
            </p:cNvGraphicFramePr>
            <p:nvPr/>
          </p:nvGraphicFramePr>
          <p:xfrm>
            <a:off x="2472" y="3884"/>
            <a:ext cx="771" cy="359"/>
          </p:xfrm>
          <a:graphic>
            <a:graphicData uri="http://schemas.openxmlformats.org/presentationml/2006/ole">
              <p:oleObj spid="_x0000_s99361" name="Формула" r:id="rId6" imgW="380670" imgH="177646" progId="Equation.3">
                <p:embed/>
              </p:oleObj>
            </a:graphicData>
          </a:graphic>
        </p:graphicFrame>
        <p:sp>
          <p:nvSpPr>
            <p:cNvPr id="61453" name="Text Box 70"/>
            <p:cNvSpPr txBox="1">
              <a:spLocks noChangeArrowheads="1"/>
            </p:cNvSpPr>
            <p:nvPr/>
          </p:nvSpPr>
          <p:spPr bwMode="auto">
            <a:xfrm>
              <a:off x="3288" y="3929"/>
              <a:ext cx="1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/>
                <a:t>- невесомость</a:t>
              </a:r>
            </a:p>
          </p:txBody>
        </p:sp>
      </p:grpSp>
      <p:sp>
        <p:nvSpPr>
          <p:cNvPr id="61447" name="Oval 7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448" name="Line 73"/>
          <p:cNvSpPr>
            <a:spLocks noChangeShapeType="1"/>
          </p:cNvSpPr>
          <p:nvPr/>
        </p:nvSpPr>
        <p:spPr bwMode="auto">
          <a:xfrm>
            <a:off x="468313" y="6207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1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Всякое движение твердого тела может быть представлено как сумма </a:t>
            </a:r>
            <a:r>
              <a:rPr lang="ru-RU" altLang="ru-RU" i="1">
                <a:solidFill>
                  <a:srgbClr val="FF0000"/>
                </a:solidFill>
              </a:rPr>
              <a:t>поступательного</a:t>
            </a:r>
            <a:r>
              <a:rPr lang="ru-RU" altLang="ru-RU"/>
              <a:t> и </a:t>
            </a:r>
            <a:r>
              <a:rPr lang="ru-RU" altLang="ru-RU" i="1">
                <a:solidFill>
                  <a:srgbClr val="FF0000"/>
                </a:solidFill>
              </a:rPr>
              <a:t>вращательного</a:t>
            </a:r>
            <a:r>
              <a:rPr lang="ru-RU" altLang="ru-RU"/>
              <a:t> движений.</a:t>
            </a:r>
          </a:p>
        </p:txBody>
      </p:sp>
      <p:sp>
        <p:nvSpPr>
          <p:cNvPr id="10243" name="Text Box 89"/>
          <p:cNvSpPr txBox="1">
            <a:spLocks noChangeArrowheads="1"/>
          </p:cNvSpPr>
          <p:nvPr/>
        </p:nvSpPr>
        <p:spPr bwMode="auto">
          <a:xfrm>
            <a:off x="0" y="1052513"/>
            <a:ext cx="4067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i="1"/>
              <a:t>Поступательное движение</a:t>
            </a:r>
            <a:r>
              <a:rPr lang="ru-RU" altLang="ja-JP"/>
              <a:t> – движение тела, при котором прямая, соединяющая две любые точки тела, остается параллельной самой себе при движении этого тела.</a:t>
            </a:r>
            <a:endParaRPr lang="ru-RU" altLang="ru-RU"/>
          </a:p>
        </p:txBody>
      </p:sp>
      <p:pic>
        <p:nvPicPr>
          <p:cNvPr id="10244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0"/>
          <a:stretch>
            <a:fillRect/>
          </a:stretch>
        </p:blipFill>
        <p:spPr bwMode="auto">
          <a:xfrm>
            <a:off x="539750" y="2997200"/>
            <a:ext cx="2879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1"/>
          <p:cNvSpPr txBox="1">
            <a:spLocks noChangeArrowheads="1"/>
          </p:cNvSpPr>
          <p:nvPr/>
        </p:nvSpPr>
        <p:spPr bwMode="auto">
          <a:xfrm>
            <a:off x="0" y="5516563"/>
            <a:ext cx="414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i="1"/>
              <a:t>Следствие.</a:t>
            </a:r>
            <a:r>
              <a:rPr lang="ru-RU" altLang="ja-JP"/>
              <a:t> Все точки тела движутся по одинаковым траекториям. </a:t>
            </a:r>
            <a:endParaRPr lang="ru-RU" altLang="ru-RU"/>
          </a:p>
        </p:txBody>
      </p:sp>
      <p:sp>
        <p:nvSpPr>
          <p:cNvPr id="10246" name="Text Box 92"/>
          <p:cNvSpPr txBox="1">
            <a:spLocks noChangeArrowheads="1"/>
          </p:cNvSpPr>
          <p:nvPr/>
        </p:nvSpPr>
        <p:spPr bwMode="auto">
          <a:xfrm>
            <a:off x="4427538" y="981075"/>
            <a:ext cx="45370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b="1" i="1">
                <a:solidFill>
                  <a:srgbClr val="0070C0"/>
                </a:solidFill>
              </a:rPr>
              <a:t>Вращательное движение твердого тела </a:t>
            </a:r>
            <a:r>
              <a:rPr lang="ru-RU" altLang="ja-JP" i="1">
                <a:solidFill>
                  <a:srgbClr val="0070C0"/>
                </a:solidFill>
              </a:rPr>
              <a:t>вокруг оси</a:t>
            </a:r>
            <a:r>
              <a:rPr lang="ru-RU" altLang="ja-JP">
                <a:solidFill>
                  <a:srgbClr val="0070C0"/>
                </a:solidFill>
              </a:rPr>
              <a:t> – движение тела, при котором все точки тела описывают окружности в плоскостях, перпендикулярных к оси вращения и с центрами, лежащими на этой оси. 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10247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08"/>
          <a:stretch>
            <a:fillRect/>
          </a:stretch>
        </p:blipFill>
        <p:spPr bwMode="auto">
          <a:xfrm>
            <a:off x="4643438" y="3573463"/>
            <a:ext cx="424973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500563" y="5572125"/>
            <a:ext cx="42148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Точки тела находятся на разном </a:t>
            </a:r>
          </a:p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расстоянии от оси вращения</a:t>
            </a:r>
            <a:r>
              <a:rPr lang="ru-RU" altLang="ja-JP" sz="1800" dirty="0">
                <a:solidFill>
                  <a:schemeClr val="accent1"/>
                </a:solidFill>
              </a:rPr>
              <a:t>, </a:t>
            </a:r>
          </a:p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их  скорость разная. </a:t>
            </a:r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2467" name="Group 54"/>
          <p:cNvGrpSpPr>
            <a:grpSpLocks/>
          </p:cNvGrpSpPr>
          <p:nvPr/>
        </p:nvGrpSpPr>
        <p:grpSpPr bwMode="auto">
          <a:xfrm>
            <a:off x="179388" y="908050"/>
            <a:ext cx="2327275" cy="2282825"/>
            <a:chOff x="340" y="2659"/>
            <a:chExt cx="1466" cy="1438"/>
          </a:xfrm>
        </p:grpSpPr>
        <p:grpSp>
          <p:nvGrpSpPr>
            <p:cNvPr id="62478" name="Group 18"/>
            <p:cNvGrpSpPr>
              <a:grpSpLocks/>
            </p:cNvGrpSpPr>
            <p:nvPr/>
          </p:nvGrpSpPr>
          <p:grpSpPr bwMode="auto">
            <a:xfrm>
              <a:off x="340" y="2659"/>
              <a:ext cx="1180" cy="1438"/>
              <a:chOff x="295" y="845"/>
              <a:chExt cx="1180" cy="1438"/>
            </a:xfrm>
          </p:grpSpPr>
          <p:sp>
            <p:nvSpPr>
              <p:cNvPr id="62484" name="Line 19"/>
              <p:cNvSpPr>
                <a:spLocks noChangeShapeType="1"/>
              </p:cNvSpPr>
              <p:nvPr/>
            </p:nvSpPr>
            <p:spPr bwMode="auto">
              <a:xfrm>
                <a:off x="295" y="1684"/>
                <a:ext cx="11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5" name="Rectangle 20"/>
              <p:cNvSpPr>
                <a:spLocks noChangeArrowheads="1"/>
              </p:cNvSpPr>
              <p:nvPr/>
            </p:nvSpPr>
            <p:spPr bwMode="auto">
              <a:xfrm>
                <a:off x="544" y="1264"/>
                <a:ext cx="620" cy="42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2486" name="Line 21"/>
              <p:cNvSpPr>
                <a:spLocks noChangeShapeType="1"/>
              </p:cNvSpPr>
              <p:nvPr/>
            </p:nvSpPr>
            <p:spPr bwMode="auto">
              <a:xfrm>
                <a:off x="855" y="1084"/>
                <a:ext cx="0" cy="5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87" name="Group 22"/>
              <p:cNvGrpSpPr>
                <a:grpSpLocks/>
              </p:cNvGrpSpPr>
              <p:nvPr/>
            </p:nvGrpSpPr>
            <p:grpSpPr bwMode="auto">
              <a:xfrm>
                <a:off x="916" y="1864"/>
                <a:ext cx="328" cy="328"/>
                <a:chOff x="3185" y="2639"/>
                <a:chExt cx="239" cy="248"/>
              </a:xfrm>
            </p:grpSpPr>
            <p:sp>
              <p:nvSpPr>
                <p:cNvPr id="624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185" y="2639"/>
                  <a:ext cx="193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sz="2800" b="1">
                      <a:solidFill>
                        <a:srgbClr val="CC3300"/>
                      </a:solidFill>
                    </a:rPr>
                    <a:t>Р</a:t>
                  </a:r>
                </a:p>
              </p:txBody>
            </p:sp>
            <p:sp>
              <p:nvSpPr>
                <p:cNvPr id="62497" name="Line 24"/>
                <p:cNvSpPr>
                  <a:spLocks noChangeShapeType="1"/>
                </p:cNvSpPr>
                <p:nvPr/>
              </p:nvSpPr>
              <p:spPr bwMode="auto">
                <a:xfrm>
                  <a:off x="3243" y="265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488" name="Group 25"/>
              <p:cNvGrpSpPr>
                <a:grpSpLocks/>
              </p:cNvGrpSpPr>
              <p:nvPr/>
            </p:nvGrpSpPr>
            <p:grpSpPr bwMode="auto">
              <a:xfrm>
                <a:off x="916" y="845"/>
                <a:ext cx="328" cy="328"/>
                <a:chOff x="3185" y="2640"/>
                <a:chExt cx="239" cy="248"/>
              </a:xfrm>
            </p:grpSpPr>
            <p:sp>
              <p:nvSpPr>
                <p:cNvPr id="6249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85" y="2640"/>
                  <a:ext cx="203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2"/>
                      </a:solidFill>
                      <a:latin typeface="Arial" charset="0"/>
                    </a:rPr>
                    <a:t>N</a:t>
                  </a:r>
                  <a:endParaRPr lang="ru-RU" sz="2800" b="1">
                    <a:solidFill>
                      <a:schemeClr val="accent2"/>
                    </a:solidFill>
                    <a:latin typeface="Arial" charset="0"/>
                  </a:endParaRPr>
                </a:p>
              </p:txBody>
            </p:sp>
            <p:sp>
              <p:nvSpPr>
                <p:cNvPr id="62495" name="Line 27"/>
                <p:cNvSpPr>
                  <a:spLocks noChangeShapeType="1"/>
                </p:cNvSpPr>
                <p:nvPr/>
              </p:nvSpPr>
              <p:spPr bwMode="auto">
                <a:xfrm>
                  <a:off x="3243" y="265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89" name="Line 28"/>
              <p:cNvSpPr>
                <a:spLocks noChangeShapeType="1"/>
              </p:cNvSpPr>
              <p:nvPr/>
            </p:nvSpPr>
            <p:spPr bwMode="auto">
              <a:xfrm>
                <a:off x="839" y="1480"/>
                <a:ext cx="0" cy="599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0" name="Line 29"/>
              <p:cNvSpPr>
                <a:spLocks noChangeShapeType="1"/>
              </p:cNvSpPr>
              <p:nvPr/>
            </p:nvSpPr>
            <p:spPr bwMode="auto">
              <a:xfrm>
                <a:off x="855" y="1684"/>
                <a:ext cx="0" cy="599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91" name="Group 30"/>
              <p:cNvGrpSpPr>
                <a:grpSpLocks/>
              </p:cNvGrpSpPr>
              <p:nvPr/>
            </p:nvGrpSpPr>
            <p:grpSpPr bwMode="auto">
              <a:xfrm>
                <a:off x="340" y="1752"/>
                <a:ext cx="452" cy="327"/>
                <a:chOff x="2641" y="1913"/>
                <a:chExt cx="452" cy="327"/>
              </a:xfrm>
            </p:grpSpPr>
            <p:sp>
              <p:nvSpPr>
                <p:cNvPr id="6249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41" y="1913"/>
                  <a:ext cx="45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1"/>
                      </a:solidFill>
                      <a:latin typeface="Arial" charset="0"/>
                    </a:rPr>
                    <a:t>mg</a:t>
                  </a:r>
                  <a:endParaRPr lang="ru-RU" sz="2800" b="1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62493" name="Line 32"/>
                <p:cNvSpPr>
                  <a:spLocks noChangeShapeType="1"/>
                </p:cNvSpPr>
                <p:nvPr/>
              </p:nvSpPr>
              <p:spPr bwMode="auto">
                <a:xfrm>
                  <a:off x="2744" y="1979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2479" name="Group 38"/>
            <p:cNvGrpSpPr>
              <a:grpSpLocks/>
            </p:cNvGrpSpPr>
            <p:nvPr/>
          </p:nvGrpSpPr>
          <p:grpSpPr bwMode="auto">
            <a:xfrm>
              <a:off x="1519" y="2840"/>
              <a:ext cx="287" cy="454"/>
              <a:chOff x="1519" y="2840"/>
              <a:chExt cx="287" cy="454"/>
            </a:xfrm>
          </p:grpSpPr>
          <p:sp>
            <p:nvSpPr>
              <p:cNvPr id="62480" name="Line 39"/>
              <p:cNvSpPr>
                <a:spLocks noChangeShapeType="1"/>
              </p:cNvSpPr>
              <p:nvPr/>
            </p:nvSpPr>
            <p:spPr bwMode="auto">
              <a:xfrm flipV="1">
                <a:off x="1519" y="2840"/>
                <a:ext cx="0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81" name="Group 40"/>
              <p:cNvGrpSpPr>
                <a:grpSpLocks/>
              </p:cNvGrpSpPr>
              <p:nvPr/>
            </p:nvGrpSpPr>
            <p:grpSpPr bwMode="auto">
              <a:xfrm>
                <a:off x="1565" y="2931"/>
                <a:ext cx="241" cy="327"/>
                <a:chOff x="2822" y="1777"/>
                <a:chExt cx="241" cy="327"/>
              </a:xfrm>
            </p:grpSpPr>
            <p:sp>
              <p:nvSpPr>
                <p:cNvPr id="6248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22" y="1777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latin typeface="Arial" charset="0"/>
                    </a:rPr>
                    <a:t>a</a:t>
                  </a:r>
                  <a:endParaRPr lang="ru-RU" sz="2800" b="1">
                    <a:latin typeface="Arial" charset="0"/>
                  </a:endParaRPr>
                </a:p>
              </p:txBody>
            </p:sp>
            <p:sp>
              <p:nvSpPr>
                <p:cNvPr id="62483" name="Line 42"/>
                <p:cNvSpPr>
                  <a:spLocks noChangeShapeType="1"/>
                </p:cNvSpPr>
                <p:nvPr/>
              </p:nvSpPr>
              <p:spPr bwMode="auto">
                <a:xfrm>
                  <a:off x="2880" y="1842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468" name="Group 55"/>
          <p:cNvGrpSpPr>
            <a:grpSpLocks/>
          </p:cNvGrpSpPr>
          <p:nvPr/>
        </p:nvGrpSpPr>
        <p:grpSpPr bwMode="auto">
          <a:xfrm>
            <a:off x="3132138" y="836613"/>
            <a:ext cx="5688012" cy="4281487"/>
            <a:chOff x="1973" y="709"/>
            <a:chExt cx="3583" cy="2697"/>
          </a:xfrm>
        </p:grpSpPr>
        <p:graphicFrame>
          <p:nvGraphicFramePr>
            <p:cNvPr id="62474" name="Object 44"/>
            <p:cNvGraphicFramePr>
              <a:graphicFrameLocks noChangeAspect="1"/>
            </p:cNvGraphicFramePr>
            <p:nvPr/>
          </p:nvGraphicFramePr>
          <p:xfrm>
            <a:off x="1973" y="799"/>
            <a:ext cx="1587" cy="2607"/>
          </p:xfrm>
          <a:graphic>
            <a:graphicData uri="http://schemas.openxmlformats.org/presentationml/2006/ole">
              <p:oleObj spid="_x0000_s100375" name="Формула" r:id="rId3" imgW="850900" imgH="1397000" progId="Equation.3">
                <p:embed/>
              </p:oleObj>
            </a:graphicData>
          </a:graphic>
        </p:graphicFrame>
        <p:sp>
          <p:nvSpPr>
            <p:cNvPr id="62475" name="Text Box 45"/>
            <p:cNvSpPr txBox="1">
              <a:spLocks noChangeArrowheads="1"/>
            </p:cNvSpPr>
            <p:nvPr/>
          </p:nvSpPr>
          <p:spPr bwMode="auto">
            <a:xfrm>
              <a:off x="3787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2476" name="Text Box 46"/>
            <p:cNvSpPr txBox="1">
              <a:spLocks noChangeArrowheads="1"/>
            </p:cNvSpPr>
            <p:nvPr/>
          </p:nvSpPr>
          <p:spPr bwMode="auto">
            <a:xfrm>
              <a:off x="3696" y="2614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graphicFrame>
          <p:nvGraphicFramePr>
            <p:cNvPr id="62477" name="Object 47"/>
            <p:cNvGraphicFramePr>
              <a:graphicFrameLocks noChangeAspect="1"/>
            </p:cNvGraphicFramePr>
            <p:nvPr/>
          </p:nvGraphicFramePr>
          <p:xfrm>
            <a:off x="2880" y="709"/>
            <a:ext cx="953" cy="464"/>
          </p:xfrm>
          <a:graphic>
            <a:graphicData uri="http://schemas.openxmlformats.org/presentationml/2006/ole">
              <p:oleObj spid="_x0000_s100376" name="Формула" r:id="rId4" imgW="469900" imgH="228600" progId="Equation.3">
                <p:embed/>
              </p:oleObj>
            </a:graphicData>
          </a:graphic>
        </p:graphicFrame>
      </p:grpSp>
      <p:sp>
        <p:nvSpPr>
          <p:cNvPr id="62469" name="Text Box 56"/>
          <p:cNvSpPr txBox="1">
            <a:spLocks noChangeArrowheads="1"/>
          </p:cNvSpPr>
          <p:nvPr/>
        </p:nvSpPr>
        <p:spPr bwMode="auto">
          <a:xfrm>
            <a:off x="250825" y="5229225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Перегрузка – явление увеличения веса тела.</a:t>
            </a:r>
          </a:p>
        </p:txBody>
      </p:sp>
      <p:grpSp>
        <p:nvGrpSpPr>
          <p:cNvPr id="62470" name="Group 59"/>
          <p:cNvGrpSpPr>
            <a:grpSpLocks/>
          </p:cNvGrpSpPr>
          <p:nvPr/>
        </p:nvGrpSpPr>
        <p:grpSpPr bwMode="auto">
          <a:xfrm>
            <a:off x="468313" y="5688013"/>
            <a:ext cx="7624762" cy="1038225"/>
            <a:chOff x="295" y="3583"/>
            <a:chExt cx="4803" cy="654"/>
          </a:xfrm>
        </p:grpSpPr>
        <p:graphicFrame>
          <p:nvGraphicFramePr>
            <p:cNvPr id="62472" name="Object 57"/>
            <p:cNvGraphicFramePr>
              <a:graphicFrameLocks noChangeAspect="1"/>
            </p:cNvGraphicFramePr>
            <p:nvPr/>
          </p:nvGraphicFramePr>
          <p:xfrm>
            <a:off x="295" y="3583"/>
            <a:ext cx="2041" cy="654"/>
          </p:xfrm>
          <a:graphic>
            <a:graphicData uri="http://schemas.openxmlformats.org/presentationml/2006/ole">
              <p:oleObj spid="_x0000_s100377" name="Формула" r:id="rId5" imgW="1308100" imgH="419100" progId="Equation.3">
                <p:embed/>
              </p:oleObj>
            </a:graphicData>
          </a:graphic>
        </p:graphicFrame>
        <p:sp>
          <p:nvSpPr>
            <p:cNvPr id="62473" name="Text Box 58"/>
            <p:cNvSpPr txBox="1">
              <a:spLocks noChangeArrowheads="1"/>
            </p:cNvSpPr>
            <p:nvPr/>
          </p:nvSpPr>
          <p:spPr bwMode="auto">
            <a:xfrm>
              <a:off x="2426" y="3748"/>
              <a:ext cx="2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>
                  <a:latin typeface="Arial" charset="0"/>
                </a:rPr>
                <a:t>- коэффициент перегрузки</a:t>
              </a:r>
            </a:p>
          </p:txBody>
        </p:sp>
      </p:grpSp>
      <p:sp>
        <p:nvSpPr>
          <p:cNvPr id="62471" name="Oval 6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9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827088" y="2854325"/>
            <a:ext cx="288925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827088" y="981075"/>
            <a:ext cx="3673475" cy="1439863"/>
            <a:chOff x="158" y="799"/>
            <a:chExt cx="2314" cy="907"/>
          </a:xfrm>
        </p:grpSpPr>
        <p:sp>
          <p:nvSpPr>
            <p:cNvPr id="63534" name="Rectangle 5"/>
            <p:cNvSpPr>
              <a:spLocks noChangeArrowheads="1"/>
            </p:cNvSpPr>
            <p:nvPr/>
          </p:nvSpPr>
          <p:spPr bwMode="auto">
            <a:xfrm>
              <a:off x="158" y="799"/>
              <a:ext cx="182" cy="9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3535" name="Group 6"/>
            <p:cNvGrpSpPr>
              <a:grpSpLocks/>
            </p:cNvGrpSpPr>
            <p:nvPr/>
          </p:nvGrpSpPr>
          <p:grpSpPr bwMode="auto">
            <a:xfrm>
              <a:off x="340" y="1162"/>
              <a:ext cx="2132" cy="227"/>
              <a:chOff x="1519" y="1706"/>
              <a:chExt cx="2132" cy="227"/>
            </a:xfrm>
          </p:grpSpPr>
          <p:sp>
            <p:nvSpPr>
              <p:cNvPr id="63536" name="Rectangle 7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132" cy="22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7" name="Oval 8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8" name="Oval 9"/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9" name="Oval 10"/>
              <p:cNvSpPr>
                <a:spLocks noChangeArrowheads="1"/>
              </p:cNvSpPr>
              <p:nvPr/>
            </p:nvSpPr>
            <p:spPr bwMode="auto">
              <a:xfrm>
                <a:off x="2472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0" name="Oval 11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1" name="Oval 12"/>
              <p:cNvSpPr>
                <a:spLocks noChangeArrowheads="1"/>
              </p:cNvSpPr>
              <p:nvPr/>
            </p:nvSpPr>
            <p:spPr bwMode="auto">
              <a:xfrm>
                <a:off x="3424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2" name="Oval 13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3" name="Oval 14"/>
              <p:cNvSpPr>
                <a:spLocks noChangeArrowheads="1"/>
              </p:cNvSpPr>
              <p:nvPr/>
            </p:nvSpPr>
            <p:spPr bwMode="auto">
              <a:xfrm>
                <a:off x="3107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</p:grpSp>
      <p:grpSp>
        <p:nvGrpSpPr>
          <p:cNvPr id="92175" name="Group 15"/>
          <p:cNvGrpSpPr>
            <a:grpSpLocks/>
          </p:cNvGrpSpPr>
          <p:nvPr/>
        </p:nvGrpSpPr>
        <p:grpSpPr bwMode="auto">
          <a:xfrm>
            <a:off x="4500563" y="1125538"/>
            <a:ext cx="1368425" cy="647700"/>
            <a:chOff x="2472" y="890"/>
            <a:chExt cx="862" cy="408"/>
          </a:xfrm>
        </p:grpSpPr>
        <p:sp>
          <p:nvSpPr>
            <p:cNvPr id="63531" name="Line 16"/>
            <p:cNvSpPr>
              <a:spLocks noChangeShapeType="1"/>
            </p:cNvSpPr>
            <p:nvPr/>
          </p:nvSpPr>
          <p:spPr bwMode="auto">
            <a:xfrm>
              <a:off x="2472" y="1298"/>
              <a:ext cx="86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2" name="Text Box 17"/>
            <p:cNvSpPr txBox="1">
              <a:spLocks noChangeArrowheads="1"/>
            </p:cNvSpPr>
            <p:nvPr/>
          </p:nvSpPr>
          <p:spPr bwMode="auto">
            <a:xfrm>
              <a:off x="3016" y="890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latin typeface="Arial" charset="0"/>
                </a:rPr>
                <a:t>F</a:t>
              </a:r>
              <a:endParaRPr lang="ru-RU" sz="3600" b="1">
                <a:latin typeface="Arial" charset="0"/>
              </a:endParaRPr>
            </a:p>
          </p:txBody>
        </p:sp>
        <p:sp>
          <p:nvSpPr>
            <p:cNvPr id="63533" name="Line 18"/>
            <p:cNvSpPr>
              <a:spLocks noChangeShapeType="1"/>
            </p:cNvSpPr>
            <p:nvPr/>
          </p:nvSpPr>
          <p:spPr bwMode="auto">
            <a:xfrm>
              <a:off x="3107" y="935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1116013" y="3429000"/>
            <a:ext cx="5472112" cy="360363"/>
            <a:chOff x="1474" y="2205"/>
            <a:chExt cx="3447" cy="227"/>
          </a:xfrm>
        </p:grpSpPr>
        <p:sp>
          <p:nvSpPr>
            <p:cNvPr id="63523" name="Rectangle 20"/>
            <p:cNvSpPr>
              <a:spLocks noChangeArrowheads="1"/>
            </p:cNvSpPr>
            <p:nvPr/>
          </p:nvSpPr>
          <p:spPr bwMode="auto">
            <a:xfrm>
              <a:off x="1474" y="2205"/>
              <a:ext cx="3447" cy="22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4" name="Oval 21"/>
            <p:cNvSpPr>
              <a:spLocks noChangeArrowheads="1"/>
            </p:cNvSpPr>
            <p:nvPr/>
          </p:nvSpPr>
          <p:spPr bwMode="auto">
            <a:xfrm>
              <a:off x="1474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5" name="Oval 22"/>
            <p:cNvSpPr>
              <a:spLocks noChangeArrowheads="1"/>
            </p:cNvSpPr>
            <p:nvPr/>
          </p:nvSpPr>
          <p:spPr bwMode="auto">
            <a:xfrm>
              <a:off x="1973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6" name="Oval 23"/>
            <p:cNvSpPr>
              <a:spLocks noChangeArrowheads="1"/>
            </p:cNvSpPr>
            <p:nvPr/>
          </p:nvSpPr>
          <p:spPr bwMode="auto">
            <a:xfrm>
              <a:off x="3107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7" name="Oval 24"/>
            <p:cNvSpPr>
              <a:spLocks noChangeArrowheads="1"/>
            </p:cNvSpPr>
            <p:nvPr/>
          </p:nvSpPr>
          <p:spPr bwMode="auto">
            <a:xfrm>
              <a:off x="2517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8" name="Oval 25"/>
            <p:cNvSpPr>
              <a:spLocks noChangeArrowheads="1"/>
            </p:cNvSpPr>
            <p:nvPr/>
          </p:nvSpPr>
          <p:spPr bwMode="auto">
            <a:xfrm>
              <a:off x="4694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9" name="Oval 26"/>
            <p:cNvSpPr>
              <a:spLocks noChangeArrowheads="1"/>
            </p:cNvSpPr>
            <p:nvPr/>
          </p:nvSpPr>
          <p:spPr bwMode="auto">
            <a:xfrm>
              <a:off x="3651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30" name="Oval 27"/>
            <p:cNvSpPr>
              <a:spLocks noChangeArrowheads="1"/>
            </p:cNvSpPr>
            <p:nvPr/>
          </p:nvSpPr>
          <p:spPr bwMode="auto">
            <a:xfrm>
              <a:off x="4150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1403350" y="3646488"/>
            <a:ext cx="2449513" cy="0"/>
            <a:chOff x="521" y="2478"/>
            <a:chExt cx="1543" cy="0"/>
          </a:xfrm>
        </p:grpSpPr>
        <p:sp>
          <p:nvSpPr>
            <p:cNvPr id="63519" name="Line 29"/>
            <p:cNvSpPr>
              <a:spLocks noChangeShapeType="1"/>
            </p:cNvSpPr>
            <p:nvPr/>
          </p:nvSpPr>
          <p:spPr bwMode="auto">
            <a:xfrm>
              <a:off x="521" y="247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Line 30"/>
            <p:cNvSpPr>
              <a:spLocks noChangeShapeType="1"/>
            </p:cNvSpPr>
            <p:nvPr/>
          </p:nvSpPr>
          <p:spPr bwMode="auto">
            <a:xfrm flipH="1">
              <a:off x="748" y="247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Line 31"/>
            <p:cNvSpPr>
              <a:spLocks noChangeShapeType="1"/>
            </p:cNvSpPr>
            <p:nvPr/>
          </p:nvSpPr>
          <p:spPr bwMode="auto">
            <a:xfrm>
              <a:off x="1519" y="247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Line 32"/>
            <p:cNvSpPr>
              <a:spLocks noChangeShapeType="1"/>
            </p:cNvSpPr>
            <p:nvPr/>
          </p:nvSpPr>
          <p:spPr bwMode="auto">
            <a:xfrm flipH="1">
              <a:off x="1882" y="247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93" name="Group 33"/>
          <p:cNvGrpSpPr>
            <a:grpSpLocks/>
          </p:cNvGrpSpPr>
          <p:nvPr/>
        </p:nvGrpSpPr>
        <p:grpSpPr bwMode="auto">
          <a:xfrm>
            <a:off x="5292725" y="2781300"/>
            <a:ext cx="1295400" cy="865188"/>
            <a:chOff x="2971" y="1933"/>
            <a:chExt cx="816" cy="545"/>
          </a:xfrm>
        </p:grpSpPr>
        <p:sp>
          <p:nvSpPr>
            <p:cNvPr id="63515" name="Line 34"/>
            <p:cNvSpPr>
              <a:spLocks noChangeShapeType="1"/>
            </p:cNvSpPr>
            <p:nvPr/>
          </p:nvSpPr>
          <p:spPr bwMode="auto">
            <a:xfrm flipH="1">
              <a:off x="2971" y="2478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16" name="Group 35"/>
            <p:cNvGrpSpPr>
              <a:grpSpLocks/>
            </p:cNvGrpSpPr>
            <p:nvPr/>
          </p:nvGrpSpPr>
          <p:grpSpPr bwMode="auto">
            <a:xfrm>
              <a:off x="3061" y="1933"/>
              <a:ext cx="595" cy="442"/>
              <a:chOff x="3775" y="1366"/>
              <a:chExt cx="588" cy="410"/>
            </a:xfrm>
          </p:grpSpPr>
          <p:sp>
            <p:nvSpPr>
              <p:cNvPr id="63517" name="Text Box 36"/>
              <p:cNvSpPr txBox="1">
                <a:spLocks noChangeArrowheads="1"/>
              </p:cNvSpPr>
              <p:nvPr/>
            </p:nvSpPr>
            <p:spPr bwMode="auto">
              <a:xfrm>
                <a:off x="3775" y="1366"/>
                <a:ext cx="588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упр</a:t>
                </a:r>
              </a:p>
            </p:txBody>
          </p:sp>
          <p:sp>
            <p:nvSpPr>
              <p:cNvPr id="63518" name="Line 37"/>
              <p:cNvSpPr>
                <a:spLocks noChangeShapeType="1"/>
              </p:cNvSpPr>
              <p:nvPr/>
            </p:nvSpPr>
            <p:spPr bwMode="auto">
              <a:xfrm>
                <a:off x="3878" y="138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827088" y="4725988"/>
            <a:ext cx="3960812" cy="1439862"/>
            <a:chOff x="158" y="3158"/>
            <a:chExt cx="2495" cy="907"/>
          </a:xfrm>
        </p:grpSpPr>
        <p:sp>
          <p:nvSpPr>
            <p:cNvPr id="63499" name="Rectangle 39"/>
            <p:cNvSpPr>
              <a:spLocks noChangeArrowheads="1"/>
            </p:cNvSpPr>
            <p:nvPr/>
          </p:nvSpPr>
          <p:spPr bwMode="auto">
            <a:xfrm>
              <a:off x="158" y="3158"/>
              <a:ext cx="182" cy="9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3500" name="Group 40"/>
            <p:cNvGrpSpPr>
              <a:grpSpLocks/>
            </p:cNvGrpSpPr>
            <p:nvPr/>
          </p:nvGrpSpPr>
          <p:grpSpPr bwMode="auto">
            <a:xfrm>
              <a:off x="340" y="3612"/>
              <a:ext cx="1587" cy="227"/>
              <a:chOff x="431" y="3612"/>
              <a:chExt cx="1587" cy="227"/>
            </a:xfrm>
          </p:grpSpPr>
          <p:sp>
            <p:nvSpPr>
              <p:cNvPr id="63507" name="Rectangle 41"/>
              <p:cNvSpPr>
                <a:spLocks noChangeArrowheads="1"/>
              </p:cNvSpPr>
              <p:nvPr/>
            </p:nvSpPr>
            <p:spPr bwMode="auto">
              <a:xfrm>
                <a:off x="431" y="3612"/>
                <a:ext cx="1587" cy="22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08" name="Oval 42"/>
              <p:cNvSpPr>
                <a:spLocks noChangeArrowheads="1"/>
              </p:cNvSpPr>
              <p:nvPr/>
            </p:nvSpPr>
            <p:spPr bwMode="auto">
              <a:xfrm>
                <a:off x="43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09" name="Oval 43"/>
              <p:cNvSpPr>
                <a:spLocks noChangeArrowheads="1"/>
              </p:cNvSpPr>
              <p:nvPr/>
            </p:nvSpPr>
            <p:spPr bwMode="auto">
              <a:xfrm>
                <a:off x="657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0" name="Oval 44"/>
              <p:cNvSpPr>
                <a:spLocks noChangeArrowheads="1"/>
              </p:cNvSpPr>
              <p:nvPr/>
            </p:nvSpPr>
            <p:spPr bwMode="auto">
              <a:xfrm>
                <a:off x="111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1" name="Oval 45"/>
              <p:cNvSpPr>
                <a:spLocks noChangeArrowheads="1"/>
              </p:cNvSpPr>
              <p:nvPr/>
            </p:nvSpPr>
            <p:spPr bwMode="auto">
              <a:xfrm>
                <a:off x="884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2" name="Oval 46"/>
              <p:cNvSpPr>
                <a:spLocks noChangeArrowheads="1"/>
              </p:cNvSpPr>
              <p:nvPr/>
            </p:nvSpPr>
            <p:spPr bwMode="auto">
              <a:xfrm>
                <a:off x="179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3" name="Oval 47"/>
              <p:cNvSpPr>
                <a:spLocks noChangeArrowheads="1"/>
              </p:cNvSpPr>
              <p:nvPr/>
            </p:nvSpPr>
            <p:spPr bwMode="auto">
              <a:xfrm>
                <a:off x="1338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4" name="Oval 48"/>
              <p:cNvSpPr>
                <a:spLocks noChangeArrowheads="1"/>
              </p:cNvSpPr>
              <p:nvPr/>
            </p:nvSpPr>
            <p:spPr bwMode="auto">
              <a:xfrm>
                <a:off x="1565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63501" name="Line 49"/>
            <p:cNvSpPr>
              <a:spLocks noChangeShapeType="1"/>
            </p:cNvSpPr>
            <p:nvPr/>
          </p:nvSpPr>
          <p:spPr bwMode="auto">
            <a:xfrm flipH="1">
              <a:off x="1247" y="3748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Line 50"/>
            <p:cNvSpPr>
              <a:spLocks noChangeShapeType="1"/>
            </p:cNvSpPr>
            <p:nvPr/>
          </p:nvSpPr>
          <p:spPr bwMode="auto">
            <a:xfrm>
              <a:off x="1927" y="3748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Text Box 51"/>
            <p:cNvSpPr txBox="1">
              <a:spLocks noChangeArrowheads="1"/>
            </p:cNvSpPr>
            <p:nvPr/>
          </p:nvSpPr>
          <p:spPr bwMode="auto">
            <a:xfrm>
              <a:off x="2064" y="3294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Arial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упр</a:t>
              </a:r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>
              <a:off x="1338" y="3203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>
                  <a:latin typeface="Arial" charset="0"/>
                </a:rPr>
                <a:t>F</a:t>
              </a:r>
              <a:endParaRPr lang="ru-RU" sz="3600" b="1">
                <a:latin typeface="Arial" charset="0"/>
              </a:endParaRPr>
            </a:p>
          </p:txBody>
        </p:sp>
        <p:sp>
          <p:nvSpPr>
            <p:cNvPr id="63505" name="Line 53"/>
            <p:cNvSpPr>
              <a:spLocks noChangeShapeType="1"/>
            </p:cNvSpPr>
            <p:nvPr/>
          </p:nvSpPr>
          <p:spPr bwMode="auto">
            <a:xfrm>
              <a:off x="1429" y="324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Line 54"/>
            <p:cNvSpPr>
              <a:spLocks noChangeShapeType="1"/>
            </p:cNvSpPr>
            <p:nvPr/>
          </p:nvSpPr>
          <p:spPr bwMode="auto">
            <a:xfrm>
              <a:off x="2109" y="3339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7" name="Oval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3498" name="Text Box 58"/>
          <p:cNvSpPr txBox="1">
            <a:spLocks noChangeArrowheads="1"/>
          </p:cNvSpPr>
          <p:nvPr/>
        </p:nvSpPr>
        <p:spPr bwMode="auto">
          <a:xfrm>
            <a:off x="2247900" y="9525"/>
            <a:ext cx="415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Сила упругости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5388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3" y="403448"/>
            <a:ext cx="9107397" cy="60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07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215502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Различают </a:t>
            </a:r>
            <a:r>
              <a:rPr lang="ru-RU" sz="2800" b="1" dirty="0" smtClean="0">
                <a:solidFill>
                  <a:srgbClr val="FF0000"/>
                </a:solidFill>
              </a:rPr>
              <a:t>внешнее</a:t>
            </a:r>
            <a:r>
              <a:rPr lang="ru-RU" sz="2800" dirty="0" smtClean="0"/>
              <a:t> (</a:t>
            </a:r>
            <a:r>
              <a:rPr lang="ru-RU" sz="2800" i="1" dirty="0" smtClean="0"/>
              <a:t>сухое</a:t>
            </a:r>
            <a:r>
              <a:rPr lang="ru-RU" sz="2800" dirty="0" smtClean="0"/>
              <a:t>) и </a:t>
            </a:r>
            <a:r>
              <a:rPr lang="ru-RU" sz="2800" b="1" dirty="0" smtClean="0">
                <a:solidFill>
                  <a:srgbClr val="FF0000"/>
                </a:solidFill>
              </a:rPr>
              <a:t>внутреннее</a:t>
            </a:r>
            <a:r>
              <a:rPr lang="ru-RU" sz="2800" dirty="0" smtClean="0"/>
              <a:t> (</a:t>
            </a:r>
            <a:r>
              <a:rPr lang="ru-RU" sz="2800" i="1" dirty="0" smtClean="0"/>
              <a:t>жидкое или вязкое</a:t>
            </a:r>
            <a:r>
              <a:rPr lang="ru-RU" sz="2800" dirty="0" smtClean="0"/>
              <a:t>) трение.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Внешним трением </a:t>
            </a:r>
            <a:r>
              <a:rPr lang="ru-RU" sz="2800" dirty="0" smtClean="0"/>
              <a:t>называется</a:t>
            </a:r>
            <a:r>
              <a:rPr lang="ru-RU" sz="2800" b="1" i="1" dirty="0" smtClean="0"/>
              <a:t> </a:t>
            </a:r>
            <a:r>
              <a:rPr lang="ru-RU" sz="2800" dirty="0" smtClean="0"/>
              <a:t>трение, возникающее в плоскости касания двух соприкасающихся тел при их относительном перемещении.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покоя </a:t>
            </a:r>
            <a:r>
              <a:rPr lang="ru-RU" sz="2800" dirty="0" smtClean="0"/>
              <a:t>(</a:t>
            </a:r>
            <a:r>
              <a:rPr lang="ru-RU" sz="2400" dirty="0" smtClean="0"/>
              <a:t>соприкасающиеся тела неподвижны относительно друг друга</a:t>
            </a:r>
            <a:r>
              <a:rPr lang="ru-RU" sz="2800" dirty="0" smtClean="0"/>
              <a:t>)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скольжения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качения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627063" indent="-627063" algn="just">
              <a:buFont typeface="Wingdings" pitchFamily="2" charset="2"/>
              <a:buChar char="Ø"/>
            </a:pPr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786322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(</a:t>
            </a:r>
            <a:r>
              <a:rPr lang="ru-RU" sz="2400" dirty="0" smtClean="0"/>
              <a:t>происходит относительное перемещение этих тел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286248" y="4857760"/>
            <a:ext cx="214314" cy="8572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215502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Различают </a:t>
            </a:r>
            <a:r>
              <a:rPr lang="ru-RU" sz="2800" b="1" dirty="0" smtClean="0">
                <a:solidFill>
                  <a:srgbClr val="FF0000"/>
                </a:solidFill>
              </a:rPr>
              <a:t>внешнее</a:t>
            </a:r>
            <a:r>
              <a:rPr lang="ru-RU" sz="2800" dirty="0" smtClean="0"/>
              <a:t> (</a:t>
            </a:r>
            <a:r>
              <a:rPr lang="ru-RU" sz="2800" i="1" dirty="0" smtClean="0"/>
              <a:t>сухое</a:t>
            </a:r>
            <a:r>
              <a:rPr lang="ru-RU" sz="2800" dirty="0" smtClean="0"/>
              <a:t>) и </a:t>
            </a:r>
            <a:r>
              <a:rPr lang="ru-RU" sz="2800" b="1" dirty="0" smtClean="0">
                <a:solidFill>
                  <a:srgbClr val="FF0000"/>
                </a:solidFill>
              </a:rPr>
              <a:t>внутреннее</a:t>
            </a:r>
            <a:r>
              <a:rPr lang="ru-RU" sz="2800" dirty="0" smtClean="0"/>
              <a:t> (</a:t>
            </a:r>
            <a:r>
              <a:rPr lang="ru-RU" sz="2800" i="1" dirty="0" smtClean="0"/>
              <a:t>жидкое или вязкое</a:t>
            </a:r>
            <a:r>
              <a:rPr lang="ru-RU" sz="2800" dirty="0" smtClean="0"/>
              <a:t>) трение.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Внутренним трением </a:t>
            </a:r>
            <a:r>
              <a:rPr lang="ru-RU" sz="2800" dirty="0" smtClean="0"/>
              <a:t>называется</a:t>
            </a:r>
            <a:r>
              <a:rPr lang="ru-RU" sz="2800" b="1" i="1" dirty="0" smtClean="0"/>
              <a:t> </a:t>
            </a:r>
            <a:r>
              <a:rPr lang="ru-RU" sz="2800" dirty="0" smtClean="0"/>
              <a:t>трение между частями одного и того же тела(между различными слоями жидкости или газа, скорости которых  меняются от слоя к слою).</a:t>
            </a:r>
          </a:p>
          <a:p>
            <a:pPr marL="627063" indent="-627063"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262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555875" y="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Сила трения</a:t>
            </a:r>
          </a:p>
        </p:txBody>
      </p:sp>
      <p:sp>
        <p:nvSpPr>
          <p:cNvPr id="6861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 flipV="1">
            <a:off x="1331913" y="1989138"/>
            <a:ext cx="65532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124075" y="1485900"/>
            <a:ext cx="936625" cy="43180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2627313" y="1700213"/>
            <a:ext cx="792162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627313" y="1701800"/>
            <a:ext cx="0" cy="10810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1331913" y="1917700"/>
            <a:ext cx="792162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2555875" y="838200"/>
            <a:ext cx="0" cy="10810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908175" y="2206625"/>
            <a:ext cx="658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1"/>
                </a:solidFill>
              </a:rPr>
              <a:t>mg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2071688" y="230822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203575" y="1125538"/>
            <a:ext cx="88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A80070"/>
                </a:solidFill>
              </a:rPr>
              <a:t>F</a:t>
            </a:r>
            <a:r>
              <a:rPr lang="ru-RU" sz="1800" b="1">
                <a:solidFill>
                  <a:srgbClr val="A80070"/>
                </a:solidFill>
              </a:rPr>
              <a:t>тяги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222625" y="1155700"/>
            <a:ext cx="360363" cy="0"/>
          </a:xfrm>
          <a:prstGeom prst="line">
            <a:avLst/>
          </a:prstGeom>
          <a:noFill/>
          <a:ln w="3810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1187450" y="134302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C3C00"/>
                </a:solidFill>
              </a:rPr>
              <a:t>F</a:t>
            </a:r>
            <a:r>
              <a:rPr lang="ru-RU" sz="1800" b="1">
                <a:solidFill>
                  <a:srgbClr val="FC3C00"/>
                </a:solidFill>
              </a:rPr>
              <a:t>тр</a:t>
            </a: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1206500" y="1373188"/>
            <a:ext cx="360363" cy="0"/>
          </a:xfrm>
          <a:prstGeom prst="line">
            <a:avLst/>
          </a:prstGeom>
          <a:noFill/>
          <a:ln w="3810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2051050" y="5508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N</a:t>
            </a:r>
            <a:endParaRPr lang="ru-RU" sz="1800" b="1">
              <a:solidFill>
                <a:schemeClr val="accent2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2070100" y="5810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2627313" y="1701800"/>
            <a:ext cx="1370012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>
            <a:off x="755650" y="1917700"/>
            <a:ext cx="1368425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3203575" y="1125538"/>
            <a:ext cx="884238" cy="519112"/>
            <a:chOff x="2517" y="2704"/>
            <a:chExt cx="557" cy="327"/>
          </a:xfrm>
        </p:grpSpPr>
        <p:sp>
          <p:nvSpPr>
            <p:cNvPr id="68642" name="Text Box 36"/>
            <p:cNvSpPr txBox="1">
              <a:spLocks noChangeArrowheads="1"/>
            </p:cNvSpPr>
            <p:nvPr/>
          </p:nvSpPr>
          <p:spPr bwMode="auto">
            <a:xfrm>
              <a:off x="2517" y="2704"/>
              <a:ext cx="5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80070"/>
                  </a:solidFill>
                </a:rPr>
                <a:t>F</a:t>
              </a:r>
              <a:r>
                <a:rPr lang="ru-RU" sz="1800" b="1">
                  <a:solidFill>
                    <a:srgbClr val="A80070"/>
                  </a:solidFill>
                </a:rPr>
                <a:t>тяги</a:t>
              </a:r>
            </a:p>
          </p:txBody>
        </p:sp>
        <p:sp>
          <p:nvSpPr>
            <p:cNvPr id="68643" name="Line 37"/>
            <p:cNvSpPr>
              <a:spLocks noChangeShapeType="1"/>
            </p:cNvSpPr>
            <p:nvPr/>
          </p:nvSpPr>
          <p:spPr bwMode="auto">
            <a:xfrm>
              <a:off x="2529" y="2723"/>
              <a:ext cx="227" cy="0"/>
            </a:xfrm>
            <a:prstGeom prst="lin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10" name="Group 38"/>
          <p:cNvGrpSpPr>
            <a:grpSpLocks/>
          </p:cNvGrpSpPr>
          <p:nvPr/>
        </p:nvGrpSpPr>
        <p:grpSpPr bwMode="auto">
          <a:xfrm>
            <a:off x="1187450" y="1343025"/>
            <a:ext cx="654050" cy="519113"/>
            <a:chOff x="2517" y="2704"/>
            <a:chExt cx="412" cy="327"/>
          </a:xfrm>
        </p:grpSpPr>
        <p:sp>
          <p:nvSpPr>
            <p:cNvPr id="68640" name="Text Box 39"/>
            <p:cNvSpPr txBox="1">
              <a:spLocks noChangeArrowheads="1"/>
            </p:cNvSpPr>
            <p:nvPr/>
          </p:nvSpPr>
          <p:spPr bwMode="auto">
            <a:xfrm>
              <a:off x="2517" y="2704"/>
              <a:ext cx="4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C3C00"/>
                  </a:solidFill>
                </a:rPr>
                <a:t>F</a:t>
              </a:r>
              <a:r>
                <a:rPr lang="ru-RU" sz="1800" b="1">
                  <a:solidFill>
                    <a:srgbClr val="FC3C00"/>
                  </a:solidFill>
                </a:rPr>
                <a:t>тр</a:t>
              </a:r>
            </a:p>
          </p:txBody>
        </p:sp>
        <p:sp>
          <p:nvSpPr>
            <p:cNvPr id="68641" name="Line 40"/>
            <p:cNvSpPr>
              <a:spLocks noChangeShapeType="1"/>
            </p:cNvSpPr>
            <p:nvPr/>
          </p:nvSpPr>
          <p:spPr bwMode="auto">
            <a:xfrm>
              <a:off x="2529" y="2723"/>
              <a:ext cx="227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2627313" y="1700213"/>
            <a:ext cx="2016125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 flipH="1">
            <a:off x="179388" y="1917700"/>
            <a:ext cx="1944687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3203575" y="1125538"/>
            <a:ext cx="88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A80070"/>
                </a:solidFill>
              </a:rPr>
              <a:t>F</a:t>
            </a:r>
            <a:r>
              <a:rPr lang="ru-RU" sz="1800" b="1">
                <a:solidFill>
                  <a:srgbClr val="A80070"/>
                </a:solidFill>
              </a:rPr>
              <a:t>тяги</a:t>
            </a: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3222625" y="1155700"/>
            <a:ext cx="360363" cy="0"/>
          </a:xfrm>
          <a:prstGeom prst="line">
            <a:avLst/>
          </a:prstGeom>
          <a:noFill/>
          <a:ln w="3810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1187450" y="134302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C3C00"/>
                </a:solidFill>
              </a:rPr>
              <a:t>F</a:t>
            </a:r>
            <a:r>
              <a:rPr lang="ru-RU" sz="1800" b="1">
                <a:solidFill>
                  <a:srgbClr val="FC3C00"/>
                </a:solidFill>
              </a:rPr>
              <a:t>тр</a:t>
            </a: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1206500" y="1373188"/>
            <a:ext cx="360363" cy="0"/>
          </a:xfrm>
          <a:prstGeom prst="line">
            <a:avLst/>
          </a:prstGeom>
          <a:noFill/>
          <a:ln w="3810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250825" y="27813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C</a:t>
            </a:r>
            <a:r>
              <a:rPr lang="ru-RU" sz="2400" b="1" dirty="0">
                <a:latin typeface="Arial" charset="0"/>
              </a:rPr>
              <a:t>илу трения, действующую между двумя телами, неподвижными относительно друг друга называют силой трения покоя.</a:t>
            </a: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250825" y="38608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Наибольшее значение силы трения, при котором скольжение еще не наступает, называется максимальной силой трения покоя.</a:t>
            </a:r>
          </a:p>
        </p:txBody>
      </p:sp>
      <p:graphicFrame>
        <p:nvGraphicFramePr>
          <p:cNvPr id="105527" name="Object 55"/>
          <p:cNvGraphicFramePr>
            <a:graphicFrameLocks noChangeAspect="1"/>
          </p:cNvGraphicFramePr>
          <p:nvPr/>
        </p:nvGraphicFramePr>
        <p:xfrm>
          <a:off x="3203575" y="5013325"/>
          <a:ext cx="2590800" cy="769938"/>
        </p:xfrm>
        <a:graphic>
          <a:graphicData uri="http://schemas.openxmlformats.org/presentationml/2006/ole">
            <p:oleObj spid="_x0000_s105481" name="Формула" r:id="rId4" imgW="812447" imgH="241195" progId="Equation.3">
              <p:embed/>
            </p:oleObj>
          </a:graphicData>
        </a:graphic>
      </p:graphicFrame>
      <p:sp>
        <p:nvSpPr>
          <p:cNvPr id="68639" name="Text Box 56"/>
          <p:cNvSpPr txBox="1">
            <a:spLocks noChangeArrowheads="1"/>
          </p:cNvSpPr>
          <p:nvPr/>
        </p:nvSpPr>
        <p:spPr bwMode="auto">
          <a:xfrm>
            <a:off x="250825" y="5734050"/>
            <a:ext cx="849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трения не зависит от площади соприкосновения тел.</a:t>
            </a:r>
          </a:p>
        </p:txBody>
      </p:sp>
    </p:spTree>
    <p:extLst>
      <p:ext uri="{BB962C8B-B14F-4D97-AF65-F5344CB8AC3E}">
        <p14:creationId xmlns:p14="http://schemas.microsoft.com/office/powerpoint/2010/main" xmlns="" val="11962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26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28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0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2" dur="2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4" dur="2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6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8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0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2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4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6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8" dur="20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0" dur="2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2" dur="2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4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6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8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0" dur="20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2" dur="2000" fill="hold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4" dur="20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6" dur="2000" fill="hold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8" dur="2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70" dur="20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0" grpId="0" animBg="1"/>
      <p:bldP spid="105480" grpId="1" animBg="1"/>
      <p:bldP spid="105481" grpId="0" animBg="1"/>
      <p:bldP spid="105482" grpId="0" animBg="1"/>
      <p:bldP spid="105482" grpId="1" animBg="1"/>
      <p:bldP spid="105484" grpId="0" animBg="1"/>
      <p:bldP spid="105485" grpId="0"/>
      <p:bldP spid="105486" grpId="0" animBg="1"/>
      <p:bldP spid="105495" grpId="0"/>
      <p:bldP spid="105496" grpId="0" animBg="1"/>
      <p:bldP spid="105499" grpId="0"/>
      <p:bldP spid="105500" grpId="0" animBg="1"/>
      <p:bldP spid="105502" grpId="0"/>
      <p:bldP spid="105503" grpId="0" animBg="1"/>
      <p:bldP spid="105505" grpId="0" animBg="1"/>
      <p:bldP spid="105505" grpId="1" animBg="1"/>
      <p:bldP spid="105505" grpId="2" animBg="1"/>
      <p:bldP spid="105506" grpId="0" animBg="1"/>
      <p:bldP spid="105506" grpId="1" animBg="1"/>
      <p:bldP spid="105506" grpId="2" animBg="1"/>
      <p:bldP spid="105515" grpId="0" animBg="1"/>
      <p:bldP spid="105515" grpId="1" animBg="1"/>
      <p:bldP spid="105516" grpId="0" animBg="1"/>
      <p:bldP spid="105516" grpId="1" animBg="1"/>
      <p:bldP spid="105518" grpId="0"/>
      <p:bldP spid="105519" grpId="0" animBg="1"/>
      <p:bldP spid="105521" grpId="0"/>
      <p:bldP spid="105522" grpId="0" animBg="1"/>
      <p:bldP spid="105525" grpId="0"/>
      <p:bldP spid="1055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555875" y="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Сила трения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250825" y="11430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трения скольжения всегда направлена противоположно направлению относительной скорости соприкасающихся тел.</a:t>
            </a: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1908175" y="5157788"/>
          <a:ext cx="4608513" cy="941387"/>
        </p:xfrm>
        <a:graphic>
          <a:graphicData uri="http://schemas.openxmlformats.org/presentationml/2006/ole">
            <p:oleObj spid="_x0000_s106519" name="Формула" r:id="rId3" imgW="1180588" imgH="241195" progId="Equation.3">
              <p:embed/>
            </p:oleObj>
          </a:graphicData>
        </a:graphic>
      </p:graphicFrame>
      <p:sp>
        <p:nvSpPr>
          <p:cNvPr id="69637" name="Line 8"/>
          <p:cNvSpPr>
            <a:spLocks noChangeShapeType="1"/>
          </p:cNvSpPr>
          <p:nvPr/>
        </p:nvSpPr>
        <p:spPr bwMode="auto">
          <a:xfrm flipV="1">
            <a:off x="395288" y="4076700"/>
            <a:ext cx="65532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6536" name="Group 40"/>
          <p:cNvGrpSpPr>
            <a:grpSpLocks/>
          </p:cNvGrpSpPr>
          <p:nvPr/>
        </p:nvGrpSpPr>
        <p:grpSpPr bwMode="auto">
          <a:xfrm>
            <a:off x="250825" y="2492375"/>
            <a:ext cx="3168650" cy="2247900"/>
            <a:chOff x="1020" y="2432"/>
            <a:chExt cx="1996" cy="1416"/>
          </a:xfrm>
        </p:grpSpPr>
        <p:grpSp>
          <p:nvGrpSpPr>
            <p:cNvPr id="69659" name="Group 37"/>
            <p:cNvGrpSpPr>
              <a:grpSpLocks/>
            </p:cNvGrpSpPr>
            <p:nvPr/>
          </p:nvGrpSpPr>
          <p:grpSpPr bwMode="auto">
            <a:xfrm>
              <a:off x="1020" y="2524"/>
              <a:ext cx="1827" cy="1324"/>
              <a:chOff x="1020" y="2524"/>
              <a:chExt cx="1827" cy="1324"/>
            </a:xfrm>
          </p:grpSpPr>
          <p:sp>
            <p:nvSpPr>
              <p:cNvPr id="69662" name="Rectangle 9"/>
              <p:cNvSpPr>
                <a:spLocks noChangeArrowheads="1"/>
              </p:cNvSpPr>
              <p:nvPr/>
            </p:nvSpPr>
            <p:spPr bwMode="auto">
              <a:xfrm>
                <a:off x="1610" y="3113"/>
                <a:ext cx="590" cy="272"/>
              </a:xfrm>
              <a:prstGeom prst="rect">
                <a:avLst/>
              </a:prstGeom>
              <a:solidFill>
                <a:schemeClr val="folHlink"/>
              </a:solidFill>
              <a:ln w="5715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9663" name="Line 10"/>
              <p:cNvSpPr>
                <a:spLocks noChangeShapeType="1"/>
              </p:cNvSpPr>
              <p:nvPr/>
            </p:nvSpPr>
            <p:spPr bwMode="auto">
              <a:xfrm>
                <a:off x="1927" y="3248"/>
                <a:ext cx="499" cy="0"/>
              </a:xfrm>
              <a:prstGeom prst="line">
                <a:avLst/>
              </a:prstGeom>
              <a:noFill/>
              <a:ln w="5715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4" name="Line 11"/>
              <p:cNvSpPr>
                <a:spLocks noChangeShapeType="1"/>
              </p:cNvSpPr>
              <p:nvPr/>
            </p:nvSpPr>
            <p:spPr bwMode="auto">
              <a:xfrm>
                <a:off x="1927" y="3249"/>
                <a:ext cx="0" cy="453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5" name="Line 12"/>
              <p:cNvSpPr>
                <a:spLocks noChangeShapeType="1"/>
              </p:cNvSpPr>
              <p:nvPr/>
            </p:nvSpPr>
            <p:spPr bwMode="auto">
              <a:xfrm flipH="1">
                <a:off x="1111" y="3385"/>
                <a:ext cx="499" cy="0"/>
              </a:xfrm>
              <a:prstGeom prst="line">
                <a:avLst/>
              </a:prstGeom>
              <a:noFill/>
              <a:ln w="5715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6" name="Line 13"/>
              <p:cNvSpPr>
                <a:spLocks noChangeShapeType="1"/>
              </p:cNvSpPr>
              <p:nvPr/>
            </p:nvSpPr>
            <p:spPr bwMode="auto">
              <a:xfrm>
                <a:off x="1882" y="2886"/>
                <a:ext cx="0" cy="50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9667" name="Group 36"/>
              <p:cNvGrpSpPr>
                <a:grpSpLocks/>
              </p:cNvGrpSpPr>
              <p:nvPr/>
            </p:nvGrpSpPr>
            <p:grpSpPr bwMode="auto">
              <a:xfrm>
                <a:off x="1474" y="3521"/>
                <a:ext cx="415" cy="327"/>
                <a:chOff x="1474" y="3612"/>
                <a:chExt cx="415" cy="327"/>
              </a:xfrm>
            </p:grpSpPr>
            <p:sp>
              <p:nvSpPr>
                <p:cNvPr id="6968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74" y="3612"/>
                  <a:ext cx="41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1"/>
                      </a:solidFill>
                    </a:rPr>
                    <a:t>mg</a:t>
                  </a:r>
                  <a:endParaRPr lang="ru-RU" sz="28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9685" name="Line 15"/>
                <p:cNvSpPr>
                  <a:spLocks noChangeShapeType="1"/>
                </p:cNvSpPr>
                <p:nvPr/>
              </p:nvSpPr>
              <p:spPr bwMode="auto">
                <a:xfrm>
                  <a:off x="1577" y="3631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68" name="Text Box 16"/>
              <p:cNvSpPr txBox="1">
                <a:spLocks noChangeArrowheads="1"/>
              </p:cNvSpPr>
              <p:nvPr/>
            </p:nvSpPr>
            <p:spPr bwMode="auto">
              <a:xfrm>
                <a:off x="2290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69" name="Line 17"/>
              <p:cNvSpPr>
                <a:spLocks noChangeShapeType="1"/>
              </p:cNvSpPr>
              <p:nvPr/>
            </p:nvSpPr>
            <p:spPr bwMode="auto">
              <a:xfrm>
                <a:off x="2302" y="290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0" name="Text Box 18"/>
              <p:cNvSpPr txBox="1">
                <a:spLocks noChangeArrowheads="1"/>
              </p:cNvSpPr>
              <p:nvPr/>
            </p:nvSpPr>
            <p:spPr bwMode="auto">
              <a:xfrm>
                <a:off x="1020" y="3023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71" name="Line 19"/>
              <p:cNvSpPr>
                <a:spLocks noChangeShapeType="1"/>
              </p:cNvSpPr>
              <p:nvPr/>
            </p:nvSpPr>
            <p:spPr bwMode="auto">
              <a:xfrm>
                <a:off x="1032" y="30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2" name="Text Box 20"/>
              <p:cNvSpPr txBox="1">
                <a:spLocks noChangeArrowheads="1"/>
              </p:cNvSpPr>
              <p:nvPr/>
            </p:nvSpPr>
            <p:spPr bwMode="auto">
              <a:xfrm>
                <a:off x="1564" y="2524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</a:rPr>
                  <a:t>N</a:t>
                </a:r>
                <a:endParaRPr lang="ru-RU" sz="18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673" name="Line 21"/>
              <p:cNvSpPr>
                <a:spLocks noChangeShapeType="1"/>
              </p:cNvSpPr>
              <p:nvPr/>
            </p:nvSpPr>
            <p:spPr bwMode="auto">
              <a:xfrm>
                <a:off x="1576" y="254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9674" name="Group 24"/>
              <p:cNvGrpSpPr>
                <a:grpSpLocks/>
              </p:cNvGrpSpPr>
              <p:nvPr/>
            </p:nvGrpSpPr>
            <p:grpSpPr bwMode="auto">
              <a:xfrm>
                <a:off x="2290" y="2886"/>
                <a:ext cx="557" cy="327"/>
                <a:chOff x="2517" y="2704"/>
                <a:chExt cx="557" cy="327"/>
              </a:xfrm>
            </p:grpSpPr>
            <p:sp>
              <p:nvSpPr>
                <p:cNvPr id="696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17" y="2704"/>
                  <a:ext cx="55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rgbClr val="A80070"/>
                      </a:solidFill>
                    </a:rPr>
                    <a:t>F</a:t>
                  </a:r>
                  <a:r>
                    <a:rPr lang="ru-RU" sz="1800" b="1">
                      <a:solidFill>
                        <a:srgbClr val="A80070"/>
                      </a:solidFill>
                    </a:rPr>
                    <a:t>тяги</a:t>
                  </a:r>
                </a:p>
              </p:txBody>
            </p:sp>
            <p:sp>
              <p:nvSpPr>
                <p:cNvPr id="69683" name="Line 26"/>
                <p:cNvSpPr>
                  <a:spLocks noChangeShapeType="1"/>
                </p:cNvSpPr>
                <p:nvPr/>
              </p:nvSpPr>
              <p:spPr bwMode="auto">
                <a:xfrm>
                  <a:off x="2529" y="272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A8007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9675" name="Group 27"/>
              <p:cNvGrpSpPr>
                <a:grpSpLocks/>
              </p:cNvGrpSpPr>
              <p:nvPr/>
            </p:nvGrpSpPr>
            <p:grpSpPr bwMode="auto">
              <a:xfrm>
                <a:off x="1020" y="3023"/>
                <a:ext cx="412" cy="327"/>
                <a:chOff x="2517" y="2704"/>
                <a:chExt cx="412" cy="327"/>
              </a:xfrm>
            </p:grpSpPr>
            <p:sp>
              <p:nvSpPr>
                <p:cNvPr id="696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17" y="2704"/>
                  <a:ext cx="41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rgbClr val="FC3C00"/>
                      </a:solidFill>
                    </a:rPr>
                    <a:t>F</a:t>
                  </a:r>
                  <a:r>
                    <a:rPr lang="ru-RU" sz="1800" b="1">
                      <a:solidFill>
                        <a:srgbClr val="FC3C00"/>
                      </a:solidFill>
                    </a:rPr>
                    <a:t>тр</a:t>
                  </a:r>
                </a:p>
              </p:txBody>
            </p:sp>
            <p:sp>
              <p:nvSpPr>
                <p:cNvPr id="69681" name="Line 29"/>
                <p:cNvSpPr>
                  <a:spLocks noChangeShapeType="1"/>
                </p:cNvSpPr>
                <p:nvPr/>
              </p:nvSpPr>
              <p:spPr bwMode="auto">
                <a:xfrm>
                  <a:off x="2529" y="272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FC3C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76" name="Text Box 32"/>
              <p:cNvSpPr txBox="1">
                <a:spLocks noChangeArrowheads="1"/>
              </p:cNvSpPr>
              <p:nvPr/>
            </p:nvSpPr>
            <p:spPr bwMode="auto">
              <a:xfrm>
                <a:off x="2290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77" name="Line 33"/>
              <p:cNvSpPr>
                <a:spLocks noChangeShapeType="1"/>
              </p:cNvSpPr>
              <p:nvPr/>
            </p:nvSpPr>
            <p:spPr bwMode="auto">
              <a:xfrm>
                <a:off x="2302" y="290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8" name="Text Box 34"/>
              <p:cNvSpPr txBox="1">
                <a:spLocks noChangeArrowheads="1"/>
              </p:cNvSpPr>
              <p:nvPr/>
            </p:nvSpPr>
            <p:spPr bwMode="auto">
              <a:xfrm>
                <a:off x="1020" y="3023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79" name="Line 35"/>
              <p:cNvSpPr>
                <a:spLocks noChangeShapeType="1"/>
              </p:cNvSpPr>
              <p:nvPr/>
            </p:nvSpPr>
            <p:spPr bwMode="auto">
              <a:xfrm>
                <a:off x="1032" y="30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60" name="Line 38"/>
            <p:cNvSpPr>
              <a:spLocks noChangeShapeType="1"/>
            </p:cNvSpPr>
            <p:nvPr/>
          </p:nvSpPr>
          <p:spPr bwMode="auto">
            <a:xfrm>
              <a:off x="2109" y="2795"/>
              <a:ext cx="9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61" name="Object 39"/>
            <p:cNvGraphicFramePr>
              <a:graphicFrameLocks noChangeAspect="1"/>
            </p:cNvGraphicFramePr>
            <p:nvPr/>
          </p:nvGraphicFramePr>
          <p:xfrm>
            <a:off x="2608" y="2432"/>
            <a:ext cx="277" cy="352"/>
          </p:xfrm>
          <a:graphic>
            <a:graphicData uri="http://schemas.openxmlformats.org/presentationml/2006/ole">
              <p:oleObj spid="_x0000_s106520" name="Формула" r:id="rId4" imgW="139579" imgH="177646" progId="Equation.3">
                <p:embed/>
              </p:oleObj>
            </a:graphicData>
          </a:graphic>
        </p:graphicFrame>
      </p:grpSp>
      <p:grpSp>
        <p:nvGrpSpPr>
          <p:cNvPr id="106569" name="Group 73"/>
          <p:cNvGrpSpPr>
            <a:grpSpLocks/>
          </p:cNvGrpSpPr>
          <p:nvPr/>
        </p:nvGrpSpPr>
        <p:grpSpPr bwMode="auto">
          <a:xfrm>
            <a:off x="4427538" y="2565400"/>
            <a:ext cx="3246437" cy="2030413"/>
            <a:chOff x="2880" y="2614"/>
            <a:chExt cx="2045" cy="1279"/>
          </a:xfrm>
        </p:grpSpPr>
        <p:sp>
          <p:nvSpPr>
            <p:cNvPr id="69641" name="Rectangle 43"/>
            <p:cNvSpPr>
              <a:spLocks noChangeArrowheads="1"/>
            </p:cNvSpPr>
            <p:nvPr/>
          </p:nvSpPr>
          <p:spPr bwMode="auto">
            <a:xfrm>
              <a:off x="3833" y="3248"/>
              <a:ext cx="590" cy="272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9642" name="Line 44"/>
            <p:cNvSpPr>
              <a:spLocks noChangeShapeType="1"/>
            </p:cNvSpPr>
            <p:nvPr/>
          </p:nvSpPr>
          <p:spPr bwMode="auto">
            <a:xfrm>
              <a:off x="3606" y="3385"/>
              <a:ext cx="499" cy="0"/>
            </a:xfrm>
            <a:prstGeom prst="line">
              <a:avLst/>
            </a:prstGeom>
            <a:noFill/>
            <a:ln w="57150">
              <a:solidFill>
                <a:srgbClr val="A8007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Line 45"/>
            <p:cNvSpPr>
              <a:spLocks noChangeShapeType="1"/>
            </p:cNvSpPr>
            <p:nvPr/>
          </p:nvSpPr>
          <p:spPr bwMode="auto">
            <a:xfrm>
              <a:off x="4150" y="3384"/>
              <a:ext cx="0" cy="45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Line 46"/>
            <p:cNvSpPr>
              <a:spLocks noChangeShapeType="1"/>
            </p:cNvSpPr>
            <p:nvPr/>
          </p:nvSpPr>
          <p:spPr bwMode="auto">
            <a:xfrm flipH="1">
              <a:off x="4422" y="3521"/>
              <a:ext cx="499" cy="0"/>
            </a:xfrm>
            <a:prstGeom prst="line">
              <a:avLst/>
            </a:prstGeom>
            <a:noFill/>
            <a:ln w="57150">
              <a:solidFill>
                <a:srgbClr val="FC3C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Line 47"/>
            <p:cNvSpPr>
              <a:spLocks noChangeShapeType="1"/>
            </p:cNvSpPr>
            <p:nvPr/>
          </p:nvSpPr>
          <p:spPr bwMode="auto">
            <a:xfrm>
              <a:off x="4105" y="3021"/>
              <a:ext cx="0" cy="5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6" name="Group 48"/>
            <p:cNvGrpSpPr>
              <a:grpSpLocks/>
            </p:cNvGrpSpPr>
            <p:nvPr/>
          </p:nvGrpSpPr>
          <p:grpSpPr bwMode="auto">
            <a:xfrm>
              <a:off x="3696" y="3566"/>
              <a:ext cx="415" cy="327"/>
              <a:chOff x="1474" y="3612"/>
              <a:chExt cx="415" cy="327"/>
            </a:xfrm>
          </p:grpSpPr>
          <p:sp>
            <p:nvSpPr>
              <p:cNvPr id="69657" name="Text Box 49"/>
              <p:cNvSpPr txBox="1">
                <a:spLocks noChangeArrowheads="1"/>
              </p:cNvSpPr>
              <p:nvPr/>
            </p:nvSpPr>
            <p:spPr bwMode="auto">
              <a:xfrm>
                <a:off x="1474" y="3612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</a:rPr>
                  <a:t>mg</a:t>
                </a:r>
                <a:endParaRPr lang="ru-RU" sz="2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658" name="Line 50"/>
              <p:cNvSpPr>
                <a:spLocks noChangeShapeType="1"/>
              </p:cNvSpPr>
              <p:nvPr/>
            </p:nvSpPr>
            <p:spPr bwMode="auto">
              <a:xfrm>
                <a:off x="1577" y="363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47" name="Text Box 55"/>
            <p:cNvSpPr txBox="1">
              <a:spLocks noChangeArrowheads="1"/>
            </p:cNvSpPr>
            <p:nvPr/>
          </p:nvSpPr>
          <p:spPr bwMode="auto">
            <a:xfrm>
              <a:off x="4150" y="2795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</a:rPr>
                <a:t>N</a:t>
              </a:r>
              <a:endParaRPr lang="ru-RU" sz="1800" b="1">
                <a:solidFill>
                  <a:schemeClr val="accent2"/>
                </a:solidFill>
              </a:endParaRPr>
            </a:p>
          </p:txBody>
        </p:sp>
        <p:sp>
          <p:nvSpPr>
            <p:cNvPr id="69648" name="Line 56"/>
            <p:cNvSpPr>
              <a:spLocks noChangeShapeType="1"/>
            </p:cNvSpPr>
            <p:nvPr/>
          </p:nvSpPr>
          <p:spPr bwMode="auto">
            <a:xfrm>
              <a:off x="4195" y="2840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9" name="Group 71"/>
            <p:cNvGrpSpPr>
              <a:grpSpLocks/>
            </p:cNvGrpSpPr>
            <p:nvPr/>
          </p:nvGrpSpPr>
          <p:grpSpPr bwMode="auto">
            <a:xfrm>
              <a:off x="3379" y="3022"/>
              <a:ext cx="557" cy="327"/>
              <a:chOff x="2245" y="2886"/>
              <a:chExt cx="557" cy="327"/>
            </a:xfrm>
          </p:grpSpPr>
          <p:sp>
            <p:nvSpPr>
              <p:cNvPr id="69655" name="Text Box 63"/>
              <p:cNvSpPr txBox="1">
                <a:spLocks noChangeArrowheads="1"/>
              </p:cNvSpPr>
              <p:nvPr/>
            </p:nvSpPr>
            <p:spPr bwMode="auto">
              <a:xfrm>
                <a:off x="2245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56" name="Line 64"/>
              <p:cNvSpPr>
                <a:spLocks noChangeShapeType="1"/>
              </p:cNvSpPr>
              <p:nvPr/>
            </p:nvSpPr>
            <p:spPr bwMode="auto">
              <a:xfrm>
                <a:off x="2290" y="293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650" name="Group 70"/>
            <p:cNvGrpSpPr>
              <a:grpSpLocks/>
            </p:cNvGrpSpPr>
            <p:nvPr/>
          </p:nvGrpSpPr>
          <p:grpSpPr bwMode="auto">
            <a:xfrm>
              <a:off x="4513" y="3203"/>
              <a:ext cx="412" cy="327"/>
              <a:chOff x="1202" y="3022"/>
              <a:chExt cx="412" cy="327"/>
            </a:xfrm>
          </p:grpSpPr>
          <p:sp>
            <p:nvSpPr>
              <p:cNvPr id="69653" name="Text Box 65"/>
              <p:cNvSpPr txBox="1">
                <a:spLocks noChangeArrowheads="1"/>
              </p:cNvSpPr>
              <p:nvPr/>
            </p:nvSpPr>
            <p:spPr bwMode="auto">
              <a:xfrm>
                <a:off x="1202" y="3022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54" name="Line 66"/>
              <p:cNvSpPr>
                <a:spLocks noChangeShapeType="1"/>
              </p:cNvSpPr>
              <p:nvPr/>
            </p:nvSpPr>
            <p:spPr bwMode="auto">
              <a:xfrm>
                <a:off x="1292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51" name="Line 67"/>
            <p:cNvSpPr>
              <a:spLocks noChangeShapeType="1"/>
            </p:cNvSpPr>
            <p:nvPr/>
          </p:nvSpPr>
          <p:spPr bwMode="auto">
            <a:xfrm>
              <a:off x="2880" y="2976"/>
              <a:ext cx="9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52" name="Object 68"/>
            <p:cNvGraphicFramePr>
              <a:graphicFrameLocks noChangeAspect="1"/>
            </p:cNvGraphicFramePr>
            <p:nvPr/>
          </p:nvGraphicFramePr>
          <p:xfrm>
            <a:off x="3107" y="2614"/>
            <a:ext cx="277" cy="352"/>
          </p:xfrm>
          <a:graphic>
            <a:graphicData uri="http://schemas.openxmlformats.org/presentationml/2006/ole">
              <p:oleObj spid="_x0000_s106521" name="Формула" r:id="rId5" imgW="139579" imgH="177646" progId="Equation.3">
                <p:embed/>
              </p:oleObj>
            </a:graphicData>
          </a:graphic>
        </p:graphicFrame>
      </p:grpSp>
      <p:sp>
        <p:nvSpPr>
          <p:cNvPr id="69640" name="Oval 7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7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5434 -1.4814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5.55556E-6 L -0.42534 -5.5555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1159790" y="797448"/>
            <a:ext cx="2176743" cy="3704908"/>
          </a:xfrm>
          <a:custGeom>
            <a:avLst/>
            <a:gdLst>
              <a:gd name="connsiteX0" fmla="*/ 0 w 1800225"/>
              <a:gd name="connsiteY0" fmla="*/ 0 h 3887788"/>
              <a:gd name="connsiteX1" fmla="*/ 1800225 w 1800225"/>
              <a:gd name="connsiteY1" fmla="*/ 3887788 h 3887788"/>
              <a:gd name="connsiteX0" fmla="*/ 0 w 2004620"/>
              <a:gd name="connsiteY0" fmla="*/ 0 h 3855515"/>
              <a:gd name="connsiteX1" fmla="*/ 2004620 w 2004620"/>
              <a:gd name="connsiteY1" fmla="*/ 3855515 h 3855515"/>
              <a:gd name="connsiteX0" fmla="*/ 0 w 2176743"/>
              <a:gd name="connsiteY0" fmla="*/ 0 h 3704908"/>
              <a:gd name="connsiteX1" fmla="*/ 2176743 w 2176743"/>
              <a:gd name="connsiteY1" fmla="*/ 3704908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6743" h="3704908">
                <a:moveTo>
                  <a:pt x="0" y="0"/>
                </a:moveTo>
                <a:cubicBezTo>
                  <a:pt x="600075" y="1295929"/>
                  <a:pt x="1576668" y="2408979"/>
                  <a:pt x="2176743" y="370490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827088" y="0"/>
            <a:ext cx="775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Тело на наклонной плоскости</a:t>
            </a:r>
          </a:p>
        </p:txBody>
      </p:sp>
      <p:sp>
        <p:nvSpPr>
          <p:cNvPr id="70659" name="AutoShape 5"/>
          <p:cNvSpPr>
            <a:spLocks noChangeArrowheads="1"/>
          </p:cNvSpPr>
          <p:nvPr/>
        </p:nvSpPr>
        <p:spPr bwMode="auto">
          <a:xfrm>
            <a:off x="250825" y="1628775"/>
            <a:ext cx="5041900" cy="30956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70660" name="Object 7"/>
          <p:cNvGraphicFramePr>
            <a:graphicFrameLocks noChangeAspect="1"/>
          </p:cNvGraphicFramePr>
          <p:nvPr/>
        </p:nvGraphicFramePr>
        <p:xfrm>
          <a:off x="4211638" y="4365625"/>
          <a:ext cx="360362" cy="330200"/>
        </p:xfrm>
        <a:graphic>
          <a:graphicData uri="http://schemas.openxmlformats.org/presentationml/2006/ole">
            <p:oleObj spid="_x0000_s107562" name="Формула" r:id="rId3" imgW="152334" imgH="139639" progId="Equation.3">
              <p:embed/>
            </p:oleObj>
          </a:graphicData>
        </a:graphic>
      </p:graphicFrame>
      <p:sp>
        <p:nvSpPr>
          <p:cNvPr id="70661" name="Freeform 8"/>
          <p:cNvSpPr>
            <a:spLocks/>
          </p:cNvSpPr>
          <p:nvPr/>
        </p:nvSpPr>
        <p:spPr bwMode="auto">
          <a:xfrm>
            <a:off x="4572000" y="4292600"/>
            <a:ext cx="215900" cy="431800"/>
          </a:xfrm>
          <a:custGeom>
            <a:avLst/>
            <a:gdLst>
              <a:gd name="T0" fmla="*/ 29063 w 52"/>
              <a:gd name="T1" fmla="*/ 0 h 90"/>
              <a:gd name="T2" fmla="*/ 29063 w 52"/>
              <a:gd name="T3" fmla="*/ 215900 h 90"/>
              <a:gd name="T4" fmla="*/ 215900 w 52"/>
              <a:gd name="T5" fmla="*/ 431800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90">
                <a:moveTo>
                  <a:pt x="7" y="0"/>
                </a:moveTo>
                <a:cubicBezTo>
                  <a:pt x="3" y="15"/>
                  <a:pt x="0" y="30"/>
                  <a:pt x="7" y="45"/>
                </a:cubicBezTo>
                <a:cubicBezTo>
                  <a:pt x="14" y="60"/>
                  <a:pt x="33" y="75"/>
                  <a:pt x="52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 rot="1908959">
            <a:off x="1908175" y="2492375"/>
            <a:ext cx="568325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0663" name="Line 10"/>
          <p:cNvSpPr>
            <a:spLocks noChangeShapeType="1"/>
          </p:cNvSpPr>
          <p:nvPr/>
        </p:nvSpPr>
        <p:spPr bwMode="auto">
          <a:xfrm>
            <a:off x="2268538" y="2708275"/>
            <a:ext cx="0" cy="15843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-75303 w 0"/>
              <a:gd name="connsiteY0" fmla="*/ 0 h 10000"/>
              <a:gd name="connsiteX1" fmla="*/ 10000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75303" y="0"/>
                </a:moveTo>
                <a:cubicBezTo>
                  <a:pt x="-71970" y="3333"/>
                  <a:pt x="6667" y="6667"/>
                  <a:pt x="10000" y="1000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Line 12"/>
          <p:cNvSpPr>
            <a:spLocks noChangeShapeType="1"/>
          </p:cNvSpPr>
          <p:nvPr/>
        </p:nvSpPr>
        <p:spPr bwMode="auto">
          <a:xfrm flipV="1">
            <a:off x="2195514" y="1650291"/>
            <a:ext cx="666190" cy="1057984"/>
          </a:xfrm>
          <a:custGeom>
            <a:avLst/>
            <a:gdLst>
              <a:gd name="connsiteX0" fmla="*/ 0 w 504825"/>
              <a:gd name="connsiteY0" fmla="*/ 0 h 1079500"/>
              <a:gd name="connsiteX1" fmla="*/ 504825 w 504825"/>
              <a:gd name="connsiteY1" fmla="*/ 1079500 h 1079500"/>
              <a:gd name="connsiteX0" fmla="*/ 0 w 666190"/>
              <a:gd name="connsiteY0" fmla="*/ 0 h 1057984"/>
              <a:gd name="connsiteX1" fmla="*/ 666190 w 666190"/>
              <a:gd name="connsiteY1" fmla="*/ 1057984 h 1057984"/>
              <a:gd name="connsiteX0" fmla="*/ 0 w 666190"/>
              <a:gd name="connsiteY0" fmla="*/ 0 h 1057984"/>
              <a:gd name="connsiteX1" fmla="*/ 666190 w 666190"/>
              <a:gd name="connsiteY1" fmla="*/ 1057984 h 10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190" h="1057984">
                <a:moveTo>
                  <a:pt x="0" y="0"/>
                </a:moveTo>
                <a:cubicBezTo>
                  <a:pt x="232821" y="338318"/>
                  <a:pt x="497915" y="698151"/>
                  <a:pt x="666190" y="105798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Line 13"/>
          <p:cNvSpPr>
            <a:spLocks noChangeShapeType="1"/>
          </p:cNvSpPr>
          <p:nvPr/>
        </p:nvSpPr>
        <p:spPr bwMode="auto">
          <a:xfrm flipH="1" flipV="1">
            <a:off x="827088" y="1916113"/>
            <a:ext cx="1081087" cy="649287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>
            <a:off x="323850" y="1628775"/>
            <a:ext cx="5400675" cy="3313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668" name="Object 16"/>
          <p:cNvGraphicFramePr>
            <a:graphicFrameLocks noChangeAspect="1"/>
          </p:cNvGraphicFramePr>
          <p:nvPr/>
        </p:nvGraphicFramePr>
        <p:xfrm>
          <a:off x="4140200" y="1125538"/>
          <a:ext cx="4608513" cy="855662"/>
        </p:xfrm>
        <a:graphic>
          <a:graphicData uri="http://schemas.openxmlformats.org/presentationml/2006/ole">
            <p:oleObj spid="_x0000_s107563" name="Формула" r:id="rId4" imgW="1434477" imgH="266584" progId="Equation.3">
              <p:embed/>
            </p:oleObj>
          </a:graphicData>
        </a:graphic>
      </p:graphicFrame>
      <p:graphicFrame>
        <p:nvGraphicFramePr>
          <p:cNvPr id="70669" name="Object 17"/>
          <p:cNvGraphicFramePr>
            <a:graphicFrameLocks noChangeAspect="1"/>
          </p:cNvGraphicFramePr>
          <p:nvPr/>
        </p:nvGraphicFramePr>
        <p:xfrm>
          <a:off x="4211638" y="1916113"/>
          <a:ext cx="4537075" cy="1662112"/>
        </p:xfrm>
        <a:graphic>
          <a:graphicData uri="http://schemas.openxmlformats.org/presentationml/2006/ole">
            <p:oleObj spid="_x0000_s107564" name="Формула" r:id="rId5" imgW="1803400" imgH="660400" progId="Equation.3">
              <p:embed/>
            </p:oleObj>
          </a:graphicData>
        </a:graphic>
      </p:graphicFrame>
      <p:sp>
        <p:nvSpPr>
          <p:cNvPr id="70670" name="Freeform 18"/>
          <p:cNvSpPr>
            <a:spLocks/>
          </p:cNvSpPr>
          <p:nvPr/>
        </p:nvSpPr>
        <p:spPr bwMode="auto">
          <a:xfrm>
            <a:off x="2051050" y="3141663"/>
            <a:ext cx="217488" cy="142875"/>
          </a:xfrm>
          <a:custGeom>
            <a:avLst/>
            <a:gdLst>
              <a:gd name="T0" fmla="*/ 0 w 137"/>
              <a:gd name="T1" fmla="*/ 0 h 90"/>
              <a:gd name="T2" fmla="*/ 73025 w 137"/>
              <a:gd name="T3" fmla="*/ 142875 h 90"/>
              <a:gd name="T4" fmla="*/ 217488 w 137"/>
              <a:gd name="T5" fmla="*/ 0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90">
                <a:moveTo>
                  <a:pt x="0" y="0"/>
                </a:moveTo>
                <a:cubicBezTo>
                  <a:pt x="11" y="45"/>
                  <a:pt x="23" y="90"/>
                  <a:pt x="46" y="90"/>
                </a:cubicBezTo>
                <a:cubicBezTo>
                  <a:pt x="69" y="90"/>
                  <a:pt x="103" y="45"/>
                  <a:pt x="13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671" name="Object 19"/>
          <p:cNvGraphicFramePr>
            <a:graphicFrameLocks noChangeAspect="1"/>
          </p:cNvGraphicFramePr>
          <p:nvPr/>
        </p:nvGraphicFramePr>
        <p:xfrm>
          <a:off x="1908175" y="3284538"/>
          <a:ext cx="360363" cy="330200"/>
        </p:xfrm>
        <a:graphic>
          <a:graphicData uri="http://schemas.openxmlformats.org/presentationml/2006/ole">
            <p:oleObj spid="_x0000_s107565" name="Формула" r:id="rId6" imgW="152334" imgH="139639" progId="Equation.3">
              <p:embed/>
            </p:oleObj>
          </a:graphicData>
        </a:graphic>
      </p:graphicFrame>
      <p:sp>
        <p:nvSpPr>
          <p:cNvPr id="70672" name="Line 20"/>
          <p:cNvSpPr>
            <a:spLocks noChangeShapeType="1"/>
          </p:cNvSpPr>
          <p:nvPr/>
        </p:nvSpPr>
        <p:spPr bwMode="auto">
          <a:xfrm flipV="1">
            <a:off x="2268538" y="3116280"/>
            <a:ext cx="578541" cy="1176319"/>
          </a:xfrm>
          <a:custGeom>
            <a:avLst/>
            <a:gdLst>
              <a:gd name="connsiteX0" fmla="*/ 0 w 503237"/>
              <a:gd name="connsiteY0" fmla="*/ 0 h 1079500"/>
              <a:gd name="connsiteX1" fmla="*/ 503237 w 503237"/>
              <a:gd name="connsiteY1" fmla="*/ 1079500 h 1079500"/>
              <a:gd name="connsiteX0" fmla="*/ 0 w 578541"/>
              <a:gd name="connsiteY0" fmla="*/ 0 h 1176319"/>
              <a:gd name="connsiteX1" fmla="*/ 578541 w 578541"/>
              <a:gd name="connsiteY1" fmla="*/ 1176319 h 117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541" h="1176319">
                <a:moveTo>
                  <a:pt x="0" y="0"/>
                </a:moveTo>
                <a:cubicBezTo>
                  <a:pt x="167746" y="359833"/>
                  <a:pt x="410795" y="816486"/>
                  <a:pt x="578541" y="1176319"/>
                </a:cubicBezTo>
              </a:path>
            </a:pathLst>
          </a:custGeom>
          <a:noFill/>
          <a:ln w="28575">
            <a:solidFill>
              <a:srgbClr val="9191E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3" name="Line 21"/>
          <p:cNvSpPr>
            <a:spLocks noChangeShapeType="1"/>
          </p:cNvSpPr>
          <p:nvPr/>
        </p:nvSpPr>
        <p:spPr bwMode="auto">
          <a:xfrm flipH="1" flipV="1">
            <a:off x="1520153" y="3847764"/>
            <a:ext cx="748385" cy="444836"/>
          </a:xfrm>
          <a:custGeom>
            <a:avLst/>
            <a:gdLst>
              <a:gd name="connsiteX0" fmla="*/ 0 w 576263"/>
              <a:gd name="connsiteY0" fmla="*/ 0 h 358775"/>
              <a:gd name="connsiteX1" fmla="*/ 576263 w 576263"/>
              <a:gd name="connsiteY1" fmla="*/ 358775 h 358775"/>
              <a:gd name="connsiteX0" fmla="*/ 0 w 748385"/>
              <a:gd name="connsiteY0" fmla="*/ 0 h 444836"/>
              <a:gd name="connsiteX1" fmla="*/ 748385 w 748385"/>
              <a:gd name="connsiteY1" fmla="*/ 444836 h 44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385" h="444836">
                <a:moveTo>
                  <a:pt x="0" y="0"/>
                </a:moveTo>
                <a:cubicBezTo>
                  <a:pt x="192088" y="119592"/>
                  <a:pt x="556297" y="325244"/>
                  <a:pt x="748385" y="444836"/>
                </a:cubicBezTo>
              </a:path>
            </a:pathLst>
          </a:custGeom>
          <a:noFill/>
          <a:ln w="28575">
            <a:solidFill>
              <a:srgbClr val="9191E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4" name="Line 22"/>
          <p:cNvSpPr>
            <a:spLocks noChangeShapeType="1"/>
          </p:cNvSpPr>
          <p:nvPr/>
        </p:nvSpPr>
        <p:spPr bwMode="auto">
          <a:xfrm>
            <a:off x="2268539" y="2708276"/>
            <a:ext cx="610812" cy="446424"/>
          </a:xfrm>
          <a:custGeom>
            <a:avLst/>
            <a:gdLst>
              <a:gd name="connsiteX0" fmla="*/ 0 w 503237"/>
              <a:gd name="connsiteY0" fmla="*/ 0 h 360363"/>
              <a:gd name="connsiteX1" fmla="*/ 503237 w 503237"/>
              <a:gd name="connsiteY1" fmla="*/ 360363 h 360363"/>
              <a:gd name="connsiteX0" fmla="*/ 0 w 546267"/>
              <a:gd name="connsiteY0" fmla="*/ 0 h 424909"/>
              <a:gd name="connsiteX1" fmla="*/ 546267 w 546267"/>
              <a:gd name="connsiteY1" fmla="*/ 424909 h 424909"/>
              <a:gd name="connsiteX0" fmla="*/ 0 w 610812"/>
              <a:gd name="connsiteY0" fmla="*/ 0 h 446424"/>
              <a:gd name="connsiteX1" fmla="*/ 610812 w 610812"/>
              <a:gd name="connsiteY1" fmla="*/ 446424 h 4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812" h="446424">
                <a:moveTo>
                  <a:pt x="0" y="0"/>
                </a:moveTo>
                <a:cubicBezTo>
                  <a:pt x="167746" y="120121"/>
                  <a:pt x="443066" y="326303"/>
                  <a:pt x="610812" y="446424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5" name="Line 23"/>
          <p:cNvSpPr>
            <a:spLocks noChangeShapeType="1"/>
          </p:cNvSpPr>
          <p:nvPr/>
        </p:nvSpPr>
        <p:spPr bwMode="auto">
          <a:xfrm flipH="1">
            <a:off x="1522431" y="2708275"/>
            <a:ext cx="673082" cy="1171762"/>
          </a:xfrm>
          <a:custGeom>
            <a:avLst/>
            <a:gdLst>
              <a:gd name="connsiteX0" fmla="*/ 0 w 576263"/>
              <a:gd name="connsiteY0" fmla="*/ 0 h 1225550"/>
              <a:gd name="connsiteX1" fmla="*/ 576263 w 576263"/>
              <a:gd name="connsiteY1" fmla="*/ 1225550 h 1225550"/>
              <a:gd name="connsiteX0" fmla="*/ 0 w 673082"/>
              <a:gd name="connsiteY0" fmla="*/ 0 h 1171762"/>
              <a:gd name="connsiteX1" fmla="*/ 673082 w 673082"/>
              <a:gd name="connsiteY1" fmla="*/ 1171762 h 11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082" h="1171762">
                <a:moveTo>
                  <a:pt x="0" y="0"/>
                </a:moveTo>
                <a:cubicBezTo>
                  <a:pt x="192088" y="408517"/>
                  <a:pt x="480994" y="763245"/>
                  <a:pt x="673082" y="1171762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0676" name="Group 30"/>
          <p:cNvGrpSpPr>
            <a:grpSpLocks/>
          </p:cNvGrpSpPr>
          <p:nvPr/>
        </p:nvGrpSpPr>
        <p:grpSpPr bwMode="auto">
          <a:xfrm>
            <a:off x="2339975" y="3573463"/>
            <a:ext cx="658813" cy="519112"/>
            <a:chOff x="1474" y="3612"/>
            <a:chExt cx="415" cy="327"/>
          </a:xfrm>
        </p:grpSpPr>
        <p:sp>
          <p:nvSpPr>
            <p:cNvPr id="70694" name="Text Box 31"/>
            <p:cNvSpPr txBox="1">
              <a:spLocks noChangeArrowheads="1"/>
            </p:cNvSpPr>
            <p:nvPr/>
          </p:nvSpPr>
          <p:spPr bwMode="auto">
            <a:xfrm>
              <a:off x="1474" y="3612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1"/>
                  </a:solidFill>
                </a:rPr>
                <a:t>mg</a:t>
              </a:r>
              <a:endParaRPr lang="ru-RU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0695" name="Line 32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7" name="Group 43"/>
          <p:cNvGrpSpPr>
            <a:grpSpLocks/>
          </p:cNvGrpSpPr>
          <p:nvPr/>
        </p:nvGrpSpPr>
        <p:grpSpPr bwMode="auto">
          <a:xfrm>
            <a:off x="2700338" y="1773238"/>
            <a:ext cx="441325" cy="519112"/>
            <a:chOff x="1701" y="1117"/>
            <a:chExt cx="278" cy="327"/>
          </a:xfrm>
        </p:grpSpPr>
        <p:sp>
          <p:nvSpPr>
            <p:cNvPr id="70692" name="Text Box 33"/>
            <p:cNvSpPr txBox="1">
              <a:spLocks noChangeArrowheads="1"/>
            </p:cNvSpPr>
            <p:nvPr/>
          </p:nvSpPr>
          <p:spPr bwMode="auto">
            <a:xfrm>
              <a:off x="1701" y="111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</a:rPr>
                <a:t>N</a:t>
              </a:r>
              <a:endParaRPr lang="ru-RU" sz="1800" b="1">
                <a:solidFill>
                  <a:schemeClr val="accent2"/>
                </a:solidFill>
              </a:endParaRPr>
            </a:p>
          </p:txBody>
        </p:sp>
        <p:sp>
          <p:nvSpPr>
            <p:cNvPr id="70693" name="Line 34"/>
            <p:cNvSpPr>
              <a:spLocks noChangeShapeType="1"/>
            </p:cNvSpPr>
            <p:nvPr/>
          </p:nvSpPr>
          <p:spPr bwMode="auto">
            <a:xfrm>
              <a:off x="1746" y="11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8" name="Group 38"/>
          <p:cNvGrpSpPr>
            <a:grpSpLocks/>
          </p:cNvGrpSpPr>
          <p:nvPr/>
        </p:nvGrpSpPr>
        <p:grpSpPr bwMode="auto">
          <a:xfrm>
            <a:off x="1116013" y="1628775"/>
            <a:ext cx="654050" cy="519113"/>
            <a:chOff x="1202" y="3022"/>
            <a:chExt cx="412" cy="327"/>
          </a:xfrm>
        </p:grpSpPr>
        <p:sp>
          <p:nvSpPr>
            <p:cNvPr id="70690" name="Text Box 39"/>
            <p:cNvSpPr txBox="1">
              <a:spLocks noChangeArrowheads="1"/>
            </p:cNvSpPr>
            <p:nvPr/>
          </p:nvSpPr>
          <p:spPr bwMode="auto">
            <a:xfrm>
              <a:off x="1202" y="3022"/>
              <a:ext cx="4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C3C00"/>
                  </a:solidFill>
                </a:rPr>
                <a:t>F</a:t>
              </a:r>
              <a:r>
                <a:rPr lang="ru-RU" sz="1800" b="1">
                  <a:solidFill>
                    <a:srgbClr val="FC3C00"/>
                  </a:solidFill>
                </a:rPr>
                <a:t>тр</a:t>
              </a:r>
            </a:p>
          </p:txBody>
        </p:sp>
        <p:sp>
          <p:nvSpPr>
            <p:cNvPr id="70691" name="Line 40"/>
            <p:cNvSpPr>
              <a:spLocks noChangeShapeType="1"/>
            </p:cNvSpPr>
            <p:nvPr/>
          </p:nvSpPr>
          <p:spPr bwMode="auto">
            <a:xfrm>
              <a:off x="1292" y="3067"/>
              <a:ext cx="227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9" name="Group 44"/>
          <p:cNvGrpSpPr>
            <a:grpSpLocks/>
          </p:cNvGrpSpPr>
          <p:nvPr/>
        </p:nvGrpSpPr>
        <p:grpSpPr bwMode="auto">
          <a:xfrm>
            <a:off x="2484438" y="2492375"/>
            <a:ext cx="771525" cy="519113"/>
            <a:chOff x="1474" y="3612"/>
            <a:chExt cx="486" cy="327"/>
          </a:xfrm>
        </p:grpSpPr>
        <p:sp>
          <p:nvSpPr>
            <p:cNvPr id="70688" name="Text Box 45"/>
            <p:cNvSpPr txBox="1">
              <a:spLocks noChangeArrowheads="1"/>
            </p:cNvSpPr>
            <p:nvPr/>
          </p:nvSpPr>
          <p:spPr bwMode="auto">
            <a:xfrm>
              <a:off x="1474" y="3612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1"/>
                  </a:solidFill>
                </a:rPr>
                <a:t>mg</a:t>
              </a:r>
              <a:r>
                <a:rPr lang="ru-RU" sz="1600" b="1">
                  <a:solidFill>
                    <a:schemeClr val="accent1"/>
                  </a:solidFill>
                </a:rPr>
                <a:t>х</a:t>
              </a:r>
            </a:p>
          </p:txBody>
        </p:sp>
        <p:sp>
          <p:nvSpPr>
            <p:cNvPr id="70689" name="Line 46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80" name="Group 47"/>
          <p:cNvGrpSpPr>
            <a:grpSpLocks/>
          </p:cNvGrpSpPr>
          <p:nvPr/>
        </p:nvGrpSpPr>
        <p:grpSpPr bwMode="auto">
          <a:xfrm>
            <a:off x="971550" y="3284538"/>
            <a:ext cx="771525" cy="519112"/>
            <a:chOff x="1474" y="3612"/>
            <a:chExt cx="486" cy="327"/>
          </a:xfrm>
        </p:grpSpPr>
        <p:sp>
          <p:nvSpPr>
            <p:cNvPr id="70686" name="Text Box 48"/>
            <p:cNvSpPr txBox="1">
              <a:spLocks noChangeArrowheads="1"/>
            </p:cNvSpPr>
            <p:nvPr/>
          </p:nvSpPr>
          <p:spPr bwMode="auto">
            <a:xfrm>
              <a:off x="1474" y="3612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1"/>
                  </a:solidFill>
                </a:rPr>
                <a:t>mg</a:t>
              </a:r>
              <a:r>
                <a:rPr lang="ru-RU" sz="1600" b="1">
                  <a:solidFill>
                    <a:schemeClr val="accent1"/>
                  </a:solidFill>
                </a:rPr>
                <a:t>у</a:t>
              </a:r>
            </a:p>
          </p:txBody>
        </p:sp>
        <p:sp>
          <p:nvSpPr>
            <p:cNvPr id="70687" name="Line 49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81" name="Text Box 50"/>
          <p:cNvSpPr txBox="1">
            <a:spLocks noChangeArrowheads="1"/>
          </p:cNvSpPr>
          <p:nvPr/>
        </p:nvSpPr>
        <p:spPr bwMode="auto">
          <a:xfrm>
            <a:off x="5508625" y="443706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х</a:t>
            </a:r>
          </a:p>
        </p:txBody>
      </p:sp>
      <p:sp>
        <p:nvSpPr>
          <p:cNvPr id="70682" name="Text Box 71"/>
          <p:cNvSpPr txBox="1">
            <a:spLocks noChangeArrowheads="1"/>
          </p:cNvSpPr>
          <p:nvPr/>
        </p:nvSpPr>
        <p:spPr bwMode="auto">
          <a:xfrm>
            <a:off x="3059113" y="7651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у</a:t>
            </a:r>
          </a:p>
        </p:txBody>
      </p:sp>
      <p:graphicFrame>
        <p:nvGraphicFramePr>
          <p:cNvPr id="70683" name="Object 72"/>
          <p:cNvGraphicFramePr>
            <a:graphicFrameLocks noChangeAspect="1"/>
          </p:cNvGraphicFramePr>
          <p:nvPr/>
        </p:nvGraphicFramePr>
        <p:xfrm>
          <a:off x="6388100" y="4005263"/>
          <a:ext cx="1982788" cy="769937"/>
        </p:xfrm>
        <a:graphic>
          <a:graphicData uri="http://schemas.openxmlformats.org/presentationml/2006/ole">
            <p:oleObj spid="_x0000_s107566" name="Формула" r:id="rId7" imgW="622030" imgH="241195" progId="Equation.3">
              <p:embed/>
            </p:oleObj>
          </a:graphicData>
        </a:graphic>
      </p:graphicFrame>
      <p:sp>
        <p:nvSpPr>
          <p:cNvPr id="70684" name="Oval 7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08618" name="Picture 74" descr="ang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4913313"/>
            <a:ext cx="3600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5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Импульс. Закон сохранения импульса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287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821374" y="404664"/>
            <a:ext cx="7740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Импульсом материальной точки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(количеством движения) называется векторная величина численно равная произведению массы материальной точки на ее скорость и имеющая направление скорости.</a:t>
            </a:r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683568" y="5641975"/>
            <a:ext cx="792972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/>
              <a:t>скорость изме­нения импульса материальной точки равна действующей на нее силе.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D3409-712A-4D5D-92BF-93DDB3A7097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2056" name="Прямоугольник 4"/>
          <p:cNvSpPr>
            <a:spLocks noChangeArrowheads="1"/>
          </p:cNvSpPr>
          <p:nvPr/>
        </p:nvSpPr>
        <p:spPr bwMode="auto">
          <a:xfrm>
            <a:off x="944083" y="3687415"/>
            <a:ext cx="7669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Тогда общая формулировка второго закона Ньютона</a:t>
            </a:r>
            <a:r>
              <a:rPr lang="ru-RU" altLang="ru-RU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93989" y="2780928"/>
                <a:ext cx="3830023" cy="7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3200" b="1" i="1" dirty="0" smtClean="0">
                        <a:latin typeface="Cambria Math"/>
                      </a:rPr>
                      <m:t>=</m:t>
                    </m:r>
                    <m:r>
                      <a:rPr lang="en-US" sz="3200" b="1" i="1" dirty="0" smtClean="0">
                        <a:latin typeface="Cambria Math"/>
                      </a:rPr>
                      <m:t>𝒎</m:t>
                    </m:r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3200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𝒅</m:t>
                        </m:r>
                        <m:d>
                          <m:dPr>
                            <m:ctrlPr>
                              <a:rPr lang="en-US" sz="32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latin typeface="Cambria Math"/>
                              </a:rPr>
                              <m:t>𝒎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endParaRPr lang="ru-RU" sz="32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9" y="2780928"/>
                <a:ext cx="3830023" cy="749885"/>
              </a:xfrm>
              <a:prstGeom prst="rect">
                <a:avLst/>
              </a:prstGeom>
              <a:blipFill rotWithShape="1">
                <a:blip r:embed="rId2"/>
                <a:stretch>
                  <a:fillRect l="-159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412795" y="2222623"/>
                <a:ext cx="1320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95" y="2222623"/>
                <a:ext cx="1320040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660799" y="4381050"/>
                <a:ext cx="1231876" cy="85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99" y="4381050"/>
                <a:ext cx="1231876" cy="85555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275856" y="4206908"/>
            <a:ext cx="194421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4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755650" y="620713"/>
            <a:ext cx="77767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/>
              <a:t>Модели в механике </a:t>
            </a:r>
            <a:r>
              <a:rPr lang="ru-RU" altLang="ru-RU" b="1" dirty="0"/>
              <a:t>(определения)</a:t>
            </a:r>
            <a:r>
              <a:rPr lang="ru-RU" altLang="ru-RU" sz="2400" b="1" i="1" dirty="0"/>
              <a:t>: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Материальная точка</a:t>
            </a:r>
            <a:r>
              <a:rPr lang="ru-RU" altLang="ru-RU" sz="2400" i="1" dirty="0"/>
              <a:t> </a:t>
            </a:r>
            <a:r>
              <a:rPr lang="ru-RU" altLang="ru-RU" b="1" dirty="0"/>
              <a:t>— тело, обладающее массой, размерами которого можно пренебречь. 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твердое тело </a:t>
            </a:r>
            <a:r>
              <a:rPr lang="ru-RU" altLang="ru-RU" b="1" dirty="0"/>
              <a:t>– тело, которое ни при каких условиях не может деформироваться и при всех условиях расстояние между двумя точками (или точнее между двумя частицами) этого тела остается постоянным.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упругое тело </a:t>
            </a:r>
            <a:r>
              <a:rPr lang="ru-RU" altLang="ru-RU" b="1" dirty="0"/>
              <a:t>– деформация которого подчиняется закону Гука, а после прекращения внешнего воздействия такое тело полностью восстанавливает свои первоначальные размеры  и форму.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неупругое тело </a:t>
            </a:r>
            <a:r>
              <a:rPr lang="ru-RU" altLang="ru-RU" b="1" dirty="0"/>
              <a:t>– полностью сохраняющее деформированное состояние после прекращения действия внешних сил.</a:t>
            </a:r>
          </a:p>
          <a:p>
            <a:pPr algn="just"/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51A7F-86DD-43A0-9B8B-E190491289A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32808" y="989697"/>
            <a:ext cx="88931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dirty="0"/>
              <a:t>	Рассмотрим </a:t>
            </a:r>
            <a:r>
              <a:rPr lang="ru-RU" sz="2400" dirty="0" smtClean="0"/>
              <a:t>систему тел. Силы, с которыми взаимодействуют тела, входящие в систему – внутренние, силы, с которыми действуют тела, не входящие в систему – внешние.</a:t>
            </a:r>
          </a:p>
          <a:p>
            <a:pPr algn="just"/>
            <a:r>
              <a:rPr lang="ru-RU" sz="2400" dirty="0" smtClean="0"/>
              <a:t>Если внешние силы не действуют на систему                    , то такая система называется замкнутой. 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Закон сохранения импульса</a:t>
            </a:r>
            <a:endParaRPr lang="ru-RU" sz="2600" b="1" dirty="0"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17359"/>
              </p:ext>
            </p:extLst>
          </p:nvPr>
        </p:nvGraphicFramePr>
        <p:xfrm>
          <a:off x="6228184" y="1844824"/>
          <a:ext cx="1152128" cy="503921"/>
        </p:xfrm>
        <a:graphic>
          <a:graphicData uri="http://schemas.openxmlformats.org/presentationml/2006/ole">
            <p:oleObj spid="_x0000_s108559" name="Формула" r:id="rId5" imgW="609336" imgH="266584" progId="Equation.3">
              <p:embed/>
            </p:oleObj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907704" y="3212976"/>
            <a:ext cx="4570413" cy="1008112"/>
            <a:chOff x="2117725" y="4941168"/>
            <a:chExt cx="4570413" cy="10081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31840" y="4941168"/>
              <a:ext cx="2592288" cy="1008112"/>
            </a:xfrm>
            <a:prstGeom prst="rect">
              <a:avLst/>
            </a:prstGeom>
            <a:solidFill>
              <a:srgbClr val="DDDD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67902146"/>
                </p:ext>
              </p:extLst>
            </p:nvPr>
          </p:nvGraphicFramePr>
          <p:xfrm>
            <a:off x="2117725" y="5102225"/>
            <a:ext cx="4570413" cy="633413"/>
          </p:xfrm>
          <a:graphic>
            <a:graphicData uri="http://schemas.openxmlformats.org/presentationml/2006/ole">
              <p:oleObj spid="_x0000_s108560" name="Формула" r:id="rId6" imgW="1650960" imgH="228600" progId="Equation.3">
                <p:embed/>
              </p:oleObj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576790" y="4437112"/>
            <a:ext cx="7416824" cy="842486"/>
            <a:chOff x="899592" y="3573016"/>
            <a:chExt cx="7416824" cy="122413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3573016"/>
              <a:ext cx="0" cy="1224136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99592" y="3573016"/>
              <a:ext cx="0" cy="1224136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87624" y="4077072"/>
              <a:ext cx="71287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365125" algn="just">
                <a:spcBef>
                  <a:spcPct val="50000"/>
                </a:spcBef>
              </a:pPr>
              <a:r>
                <a:rPr lang="ru-RU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импульс </a:t>
              </a:r>
              <a:r>
                <a:rPr lang="ru-RU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замкнутой системы тел </a:t>
              </a:r>
              <a:r>
                <a:rPr lang="ru-RU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сохраняется.</a:t>
              </a:r>
              <a:endPara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1118298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АБСОЛЮТНО НЕУПРУГИЙ УДАР</a:t>
            </a:r>
            <a:endParaRPr lang="ru-RU" sz="2600" b="1" dirty="0"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8" descr="ЗСИ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41940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ЗСИ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04864"/>
            <a:ext cx="41940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79712" y="4077072"/>
          <a:ext cx="4915569" cy="747060"/>
        </p:xfrm>
        <a:graphic>
          <a:graphicData uri="http://schemas.openxmlformats.org/presentationml/2006/ole">
            <p:oleObj spid="_x0000_s109578" name="Формула" r:id="rId7" imgW="1752600" imgH="266700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987824" y="5157192"/>
          <a:ext cx="2832149" cy="1272712"/>
        </p:xfrm>
        <a:graphic>
          <a:graphicData uri="http://schemas.openxmlformats.org/presentationml/2006/ole">
            <p:oleObj spid="_x0000_s109579" name="Формула" r:id="rId8" imgW="1155700" imgH="520700" progId="Equation.3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2387256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Работа. Энергия. Закон сохранения энергии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3429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Воздействия на тела сил, приводящих к изменению модуля их скорости, характеризуются величиной, зависящей как от сил, так и от перемещений тел. Эту величину в механике называют работой силы.</a:t>
            </a:r>
          </a:p>
          <a:p>
            <a:pPr algn="just"/>
            <a:r>
              <a:rPr lang="ru-RU" sz="2400" dirty="0" smtClean="0"/>
              <a:t>Работа — скалярная физическая величина, равная произведению проекции силы на ось X на перемещение по этой оси.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4641"/>
            <a:ext cx="2590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72241"/>
            <a:ext cx="4191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352800" y="3377041"/>
            <a:ext cx="6096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486494" y="4076829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 Дж (Джоуль)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795" y="5358241"/>
            <a:ext cx="296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&lt; 90°, то А положительна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5727573"/>
            <a:ext cx="290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</a:t>
            </a:r>
            <a:r>
              <a:rPr lang="en-US" b="1" dirty="0"/>
              <a:t>&gt;</a:t>
            </a:r>
            <a:r>
              <a:rPr lang="ru-RU" b="1" dirty="0"/>
              <a:t> 90°, то А отрицательна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795" y="6165304"/>
            <a:ext cx="306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= 90°, то А не совершается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4230400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8322128" cy="57717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Чтобы охарактеризовать скорость совершения работы, вводят понятие </a:t>
            </a:r>
            <a:r>
              <a:rPr lang="ru-RU" b="1" i="1" dirty="0" smtClean="0">
                <a:solidFill>
                  <a:srgbClr val="FF0000"/>
                </a:solidFill>
              </a:rPr>
              <a:t>мощности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За время </a:t>
            </a:r>
            <a:r>
              <a:rPr lang="ru-RU" i="1" dirty="0" err="1" smtClean="0"/>
              <a:t>dt</a:t>
            </a:r>
            <a:r>
              <a:rPr lang="ru-RU" i="1" dirty="0" smtClean="0"/>
              <a:t> сила F совершает рабо</a:t>
            </a:r>
            <a:r>
              <a:rPr lang="ru-RU" dirty="0" smtClean="0"/>
              <a:t>ту </a:t>
            </a:r>
            <a:r>
              <a:rPr lang="ru-RU" i="1" dirty="0" err="1" smtClean="0"/>
              <a:t>Fdr</a:t>
            </a:r>
            <a:r>
              <a:rPr lang="ru-RU" i="1" dirty="0" smtClean="0"/>
              <a:t>, и мощность, развиваемая этой </a:t>
            </a:r>
            <a:r>
              <a:rPr lang="ru-RU" dirty="0" smtClean="0"/>
              <a:t>силой, в данный момент времени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Единица мощности —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ватт </a:t>
            </a:r>
            <a:r>
              <a:rPr lang="ru-RU" b="1" i="1" dirty="0" smtClean="0"/>
              <a:t>(Вт):</a:t>
            </a:r>
          </a:p>
          <a:p>
            <a:pPr>
              <a:buNone/>
            </a:pPr>
            <a:r>
              <a:rPr lang="ru-RU" dirty="0" smtClean="0"/>
              <a:t>1 Вт — мощность, при которой за время 1 с совершается работа 1 Дж (1 Вт = 1 Дж/с).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75856" y="1288194"/>
                <a:ext cx="14396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88194"/>
                <a:ext cx="143968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5091451"/>
              </p:ext>
            </p:extLst>
          </p:nvPr>
        </p:nvGraphicFramePr>
        <p:xfrm>
          <a:off x="2114423" y="3429000"/>
          <a:ext cx="5202238" cy="1279525"/>
        </p:xfrm>
        <a:graphic>
          <a:graphicData uri="http://schemas.openxmlformats.org/presentationml/2006/ole">
            <p:oleObj spid="_x0000_s116741" name="Формула" r:id="rId4" imgW="17526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83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(греч. «деятельность»)– способность тела совершить работу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 – энергия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 = [A]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кДж = 1000 Дж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1мДж = 0,001 Дж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1МДж = 1000000 Дж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oralistft.narod.ru/images/evrart/jung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85992"/>
            <a:ext cx="2362287" cy="2618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50720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 энергия ввел в физику англ. Ученый Т.Юнг в 1807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041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planetaskazok.ru/images/stories/dr_skz/lenivii_varenik/img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0"/>
            <a:ext cx="2171715" cy="20002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Механическая энергия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071671" y="1000108"/>
            <a:ext cx="2500335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000108"/>
            <a:ext cx="2857520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228599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Кинетическая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285992"/>
            <a:ext cx="2872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92893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движения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928934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взаимодействия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orks.doklad.ru/images/MTyl8g3ePI8/790b5dc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876"/>
            <a:ext cx="1714512" cy="1088265"/>
          </a:xfrm>
          <a:prstGeom prst="rect">
            <a:avLst/>
          </a:prstGeom>
          <a:noFill/>
        </p:spPr>
      </p:pic>
      <p:pic>
        <p:nvPicPr>
          <p:cNvPr id="15372" name="Picture 12" descr="http://gearmix.ru/wp-content/uploads/2014/12/kartinki24_balloons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0329" y="4777392"/>
            <a:ext cx="1928826" cy="1446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7554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Потенциальные силы в механике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Потенциальными (консервативными) называются силы, работа </a:t>
            </a:r>
            <a:r>
              <a:rPr lang="ru-RU" sz="2000" dirty="0" smtClean="0"/>
              <a:t>которых зависит только от начального и конечного положения перемещающегося в пространстве тела и не зависит от формы траектории. При замкнутой траектории работа потенциальной силы всегда равна нулю. Примерами потенциальных сил являются силы тяжести и упругости.</a:t>
            </a:r>
          </a:p>
          <a:p>
            <a:pPr algn="just"/>
            <a:r>
              <a:rPr lang="ru-RU" sz="2000" dirty="0" smtClean="0"/>
              <a:t>Силы, работа которых зависит от формы траектории, называются </a:t>
            </a:r>
            <a:r>
              <a:rPr lang="ru-RU" sz="2000" i="1" dirty="0" err="1" smtClean="0"/>
              <a:t>непотенциальными</a:t>
            </a:r>
            <a:r>
              <a:rPr lang="ru-RU" sz="2000" i="1" dirty="0" smtClean="0"/>
              <a:t>. Примерами </a:t>
            </a:r>
            <a:r>
              <a:rPr lang="ru-RU" sz="2000" i="1" dirty="0" err="1" smtClean="0"/>
              <a:t>непотенциальных</a:t>
            </a:r>
            <a:r>
              <a:rPr lang="ru-RU" sz="2000" i="1" dirty="0" smtClean="0"/>
              <a:t> сил явля</a:t>
            </a:r>
            <a:r>
              <a:rPr lang="ru-RU" sz="2000" dirty="0" smtClean="0"/>
              <a:t>ются силы трения и сопротивления.</a:t>
            </a:r>
          </a:p>
          <a:p>
            <a:pPr algn="just"/>
            <a:r>
              <a:rPr lang="ru-RU" sz="2000" dirty="0" smtClean="0"/>
              <a:t>Система тел называется </a:t>
            </a:r>
            <a:r>
              <a:rPr lang="ru-RU" sz="2000" i="1" dirty="0" smtClean="0"/>
              <a:t>консервативной, если внутренние </a:t>
            </a:r>
            <a:r>
              <a:rPr lang="ru-RU" sz="2000" dirty="0" smtClean="0"/>
              <a:t>и внешние силы, действующие на тела системы, являются потенциальными, иначе система называется </a:t>
            </a:r>
            <a:r>
              <a:rPr lang="ru-RU" sz="2000" i="1" dirty="0" smtClean="0"/>
              <a:t>неконсервативной (диссипативной).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85599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48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Содержимое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836712"/>
                <a:ext cx="8322128" cy="5411688"/>
              </a:xfrm>
            </p:spPr>
            <p:txBody>
              <a:bodyPr/>
              <a:lstStyle/>
              <a:p>
                <a:pPr marL="82296" indent="0" algn="just">
                  <a:buNone/>
                </a:pP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Потенциальная энергия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механическая энергия системы тел, определяемая их взаимным расположением и характером сил взаимодействия между ними.</a:t>
                </a:r>
              </a:p>
              <a:p>
                <a:pPr algn="just"/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 algn="just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Потенциальная энергия тела массой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, поднятого на высоту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h над поверхнос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тью Земли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𝑚𝑑h</m:t>
                    </m:r>
                  </m:oMath>
                </a14:m>
                <a:endParaRPr lang="en-US" sz="28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ru-RU" sz="2400" dirty="0" smtClean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836712"/>
                <a:ext cx="8322128" cy="5411688"/>
              </a:xfrm>
              <a:blipFill rotWithShape="1">
                <a:blip r:embed="rId3"/>
                <a:stretch>
                  <a:fillRect l="-73" t="-901" r="-1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365104"/>
            <a:ext cx="8538152" cy="18832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Потенциальная энергия упругодеформированной пружины равна работе силы упругости при переходе пружины из деформированного состояния в недеформированное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744143"/>
              </p:ext>
            </p:extLst>
          </p:nvPr>
        </p:nvGraphicFramePr>
        <p:xfrm>
          <a:off x="3707904" y="5589240"/>
          <a:ext cx="1464189" cy="961400"/>
        </p:xfrm>
        <a:graphic>
          <a:graphicData uri="http://schemas.openxmlformats.org/presentationml/2006/ole">
            <p:oleObj spid="_x0000_s118789" name="Формула" r:id="rId4" imgW="634725" imgH="41891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03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Полная механическая энергия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329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01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044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Законы сохранения и изменения </a:t>
            </a:r>
            <a:br>
              <a:rPr lang="ru-RU" sz="2800" b="1" dirty="0" smtClean="0"/>
            </a:br>
            <a:r>
              <a:rPr lang="ru-RU" sz="2800" b="1" dirty="0" smtClean="0"/>
              <a:t>механической энергии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50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Содержимое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12776"/>
                <a:ext cx="8322128" cy="4800600"/>
              </a:xfrm>
            </p:spPr>
            <p:txBody>
              <a:bodyPr>
                <a:normAutofit/>
              </a:bodyPr>
              <a:lstStyle/>
              <a:p>
                <a:pPr marL="273050" indent="-273050"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Закон сохранения механической энергии: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системе тел, между которыми действуют только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консервативные силы,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полная механическая энергия сохраняется, т. е. не изменяется со временем.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73050" indent="-27305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ru-RU" sz="2800" b="0" i="0" smtClean="0">
                            <a:latin typeface="Cambria Math"/>
                          </a:rPr>
                          <m:t>к</m:t>
                        </m:r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р1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к2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р2</m:t>
                        </m:r>
                      </m:sub>
                    </m:sSub>
                  </m:oMath>
                </a14:m>
                <a:endParaRPr lang="ru-RU" sz="2800" dirty="0" smtClean="0"/>
              </a:p>
              <a:p>
                <a:pPr marL="273050" indent="-273050"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Закон изменения механической энергии: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в системе, на которую действуют внешние неконсервативные силы изменение полной механической энергии равно работе внешних неконсервативных сил, действующих на систему:</a:t>
                </a:r>
              </a:p>
              <a:p>
                <a:pPr marL="273050" indent="-27305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к</m:t>
                        </m:r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р1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к2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р2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некон</m:t>
                        </m:r>
                      </m:sub>
                    </m:sSub>
                  </m:oMath>
                </a14:m>
                <a:endParaRPr lang="ru-RU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73050" indent="-273050" algn="just"/>
                <a:endParaRPr lang="ru-RU" sz="2400" dirty="0" smtClean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12776"/>
                <a:ext cx="8322128" cy="4800600"/>
              </a:xfrm>
              <a:blipFill rotWithShape="1">
                <a:blip r:embed="rId2"/>
                <a:stretch>
                  <a:fillRect l="-513" t="-1017" r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586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 сохранения</a:t>
            </a:r>
            <a:br>
              <a:rPr lang="ru-RU" b="1" dirty="0" smtClean="0"/>
            </a:br>
            <a:r>
              <a:rPr lang="ru-RU" b="1" dirty="0" smtClean="0"/>
              <a:t>механической энергии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314450"/>
            <a:ext cx="65246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7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971550" y="476250"/>
            <a:ext cx="7475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 Основные определения в кинематике</a:t>
            </a:r>
            <a:endParaRPr lang="ru-RU" altLang="ru-RU" sz="2400" b="1" dirty="0"/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819150" y="1341438"/>
            <a:ext cx="7475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/>
              <a:t>Система отсчета </a:t>
            </a:r>
            <a:r>
              <a:rPr lang="ru-RU" altLang="ru-RU" b="1"/>
              <a:t>— совокупность системы координат и часов, связанных с телом отсчета.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827088" y="2133600"/>
            <a:ext cx="7475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 dirty="0"/>
              <a:t>Телом отсчета </a:t>
            </a:r>
            <a:r>
              <a:rPr lang="ru-RU" altLang="ru-RU" b="1" dirty="0"/>
              <a:t>называется  произвольно выбранное тело, по отношению к которому определяется положение материальной точки.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88938" y="3278188"/>
            <a:ext cx="43211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 dirty="0"/>
              <a:t>В физике наиболее часто используется декартовая система координат. </a:t>
            </a:r>
          </a:p>
          <a:p>
            <a:pPr algn="just"/>
            <a:r>
              <a:rPr lang="ru-RU" altLang="ru-RU" b="1" dirty="0"/>
              <a:t>В декартовой системе положение точки </a:t>
            </a:r>
            <a:r>
              <a:rPr lang="ru-RU" altLang="ru-RU" sz="2400" b="1" i="1" dirty="0"/>
              <a:t>А</a:t>
            </a:r>
            <a:r>
              <a:rPr lang="ru-RU" altLang="ru-RU" sz="2400" b="1" dirty="0"/>
              <a:t> </a:t>
            </a:r>
            <a:r>
              <a:rPr lang="ru-RU" altLang="ru-RU" b="1" dirty="0"/>
              <a:t>в данный момент времени по отношению к этой системе характеризуется тремя координатами </a:t>
            </a:r>
            <a:r>
              <a:rPr lang="en-US" altLang="ru-RU" sz="2400" b="1" i="1" dirty="0"/>
              <a:t>x</a:t>
            </a:r>
            <a:r>
              <a:rPr lang="ru-RU" altLang="ru-RU" sz="2400" b="1" i="1" dirty="0"/>
              <a:t>, </a:t>
            </a:r>
            <a:r>
              <a:rPr lang="en-US" altLang="ru-RU" sz="2400" b="1" i="1" dirty="0"/>
              <a:t>y </a:t>
            </a:r>
            <a:r>
              <a:rPr lang="ru-RU" altLang="ru-RU" sz="2400" b="1" dirty="0"/>
              <a:t>и</a:t>
            </a:r>
            <a:r>
              <a:rPr lang="ru-RU" altLang="ru-RU" sz="2400" b="1" i="1" dirty="0"/>
              <a:t> </a:t>
            </a:r>
            <a:r>
              <a:rPr lang="en-US" altLang="ru-RU" sz="2400" b="1" i="1" dirty="0"/>
              <a:t>z</a:t>
            </a:r>
            <a:r>
              <a:rPr lang="ru-RU" altLang="ru-RU" sz="2400" b="1" dirty="0"/>
              <a:t> </a:t>
            </a:r>
            <a:r>
              <a:rPr lang="ru-RU" altLang="ru-RU" b="1" dirty="0"/>
              <a:t>или радиусом-вектором </a:t>
            </a:r>
            <a:r>
              <a:rPr lang="en-US" altLang="ru-RU" sz="2400" b="1" i="1" dirty="0"/>
              <a:t>r</a:t>
            </a:r>
            <a:r>
              <a:rPr lang="ru-RU" altLang="ru-RU" sz="2400" b="1" i="1" dirty="0"/>
              <a:t>,</a:t>
            </a:r>
            <a:r>
              <a:rPr lang="ru-RU" altLang="ru-RU" b="1" dirty="0"/>
              <a:t> проведенным из начала системы координат в данную точку.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78C0-1898-400E-82DD-71706B4B33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5562003" y="3736976"/>
            <a:ext cx="2249487" cy="1011238"/>
            <a:chOff x="839" y="1706"/>
            <a:chExt cx="1417" cy="637"/>
          </a:xfrm>
        </p:grpSpPr>
        <p:sp>
          <p:nvSpPr>
            <p:cNvPr id="35" name="Arc 13"/>
            <p:cNvSpPr>
              <a:spLocks/>
            </p:cNvSpPr>
            <p:nvPr/>
          </p:nvSpPr>
          <p:spPr bwMode="auto">
            <a:xfrm>
              <a:off x="839" y="1706"/>
              <a:ext cx="1081" cy="637"/>
            </a:xfrm>
            <a:custGeom>
              <a:avLst/>
              <a:gdLst>
                <a:gd name="G0" fmla="+- 0 0 0"/>
                <a:gd name="G1" fmla="+- 19680 0 0"/>
                <a:gd name="G2" fmla="+- 21600 0 0"/>
                <a:gd name="T0" fmla="*/ 8903 w 20314"/>
                <a:gd name="T1" fmla="*/ 0 h 19680"/>
                <a:gd name="T2" fmla="*/ 20314 w 20314"/>
                <a:gd name="T3" fmla="*/ 12338 h 19680"/>
                <a:gd name="T4" fmla="*/ 0 w 20314"/>
                <a:gd name="T5" fmla="*/ 19680 h 19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4" h="19680" fill="none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</a:path>
                <a:path w="20314" h="19680" stroke="0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  <a:lnTo>
                    <a:pt x="0" y="19680"/>
                  </a:lnTo>
                  <a:close/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" name="Group 51"/>
            <p:cNvGrpSpPr>
              <a:grpSpLocks/>
            </p:cNvGrpSpPr>
            <p:nvPr/>
          </p:nvGrpSpPr>
          <p:grpSpPr bwMode="auto">
            <a:xfrm>
              <a:off x="1888" y="1905"/>
              <a:ext cx="368" cy="284"/>
              <a:chOff x="2540" y="1536"/>
              <a:chExt cx="368" cy="284"/>
            </a:xfrm>
          </p:grpSpPr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2625" y="1536"/>
                <a:ext cx="28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i="1"/>
                  <a:t>B</a:t>
                </a:r>
                <a:endParaRPr lang="ru-RU" sz="2000"/>
              </a:p>
            </p:txBody>
          </p:sp>
          <p:sp>
            <p:nvSpPr>
              <p:cNvPr id="38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540" y="1706"/>
                <a:ext cx="61" cy="6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4931765" y="2882901"/>
            <a:ext cx="3448050" cy="3302000"/>
            <a:chOff x="431" y="1162"/>
            <a:chExt cx="2172" cy="2080"/>
          </a:xfrm>
        </p:grpSpPr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2171" y="2614"/>
              <a:ext cx="43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Y</a:t>
              </a:r>
              <a:endParaRPr lang="ru-RU" sz="200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V="1">
              <a:off x="799" y="1162"/>
              <a:ext cx="0" cy="14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782" y="2642"/>
              <a:ext cx="16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431" y="2641"/>
              <a:ext cx="368" cy="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799" y="1717"/>
              <a:ext cx="518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477" y="3060"/>
              <a:ext cx="3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X</a:t>
              </a:r>
              <a:endParaRPr lang="ru-RU" sz="2000"/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454" y="1162"/>
              <a:ext cx="43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1140" y="1468"/>
              <a:ext cx="3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A</a:t>
              </a:r>
              <a:endParaRPr lang="ru-RU" sz="2000"/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588" y="2481"/>
              <a:ext cx="4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0</a:t>
              </a:r>
              <a:endParaRPr lang="ru-RU" sz="2000"/>
            </a:p>
          </p:txBody>
        </p:sp>
        <p:sp>
          <p:nvSpPr>
            <p:cNvPr id="49" name="AutoShape 21"/>
            <p:cNvSpPr>
              <a:spLocks noChangeAspect="1" noChangeArrowheads="1"/>
            </p:cNvSpPr>
            <p:nvPr/>
          </p:nvSpPr>
          <p:spPr bwMode="auto">
            <a:xfrm>
              <a:off x="1292" y="1678"/>
              <a:ext cx="56" cy="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755" y="1809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" name="Object 26"/>
            <p:cNvGraphicFramePr>
              <a:graphicFrameLocks noChangeAspect="1"/>
            </p:cNvGraphicFramePr>
            <p:nvPr/>
          </p:nvGraphicFramePr>
          <p:xfrm>
            <a:off x="809" y="1735"/>
            <a:ext cx="292" cy="479"/>
          </p:xfrm>
          <a:graphic>
            <a:graphicData uri="http://schemas.openxmlformats.org/presentationml/2006/ole">
              <p:oleObj spid="_x0000_s81967" name="Формула" r:id="rId3" imgW="139700" imgH="228600" progId="Equation.3">
                <p:embed/>
              </p:oleObj>
            </a:graphicData>
          </a:graphic>
        </p:graphicFrame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5515965" y="4367214"/>
            <a:ext cx="1711325" cy="855662"/>
            <a:chOff x="1746" y="2840"/>
            <a:chExt cx="1122" cy="601"/>
          </a:xfrm>
        </p:grpSpPr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V="1">
              <a:off x="1746" y="2840"/>
              <a:ext cx="1122" cy="6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4" name="Object 27"/>
            <p:cNvGraphicFramePr>
              <a:graphicFrameLocks noChangeAspect="1"/>
            </p:cNvGraphicFramePr>
            <p:nvPr/>
          </p:nvGraphicFramePr>
          <p:xfrm>
            <a:off x="2086" y="2840"/>
            <a:ext cx="285" cy="373"/>
          </p:xfrm>
          <a:graphic>
            <a:graphicData uri="http://schemas.openxmlformats.org/presentationml/2006/ole">
              <p:oleObj spid="_x0000_s81968" name="Формула" r:id="rId4" imgW="126780" imgH="164814" progId="Equation.3">
                <p:embed/>
              </p:oleObj>
            </a:graphicData>
          </a:graphic>
        </p:graphicFrame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371628" y="3783014"/>
            <a:ext cx="900112" cy="808037"/>
            <a:chOff x="2710" y="2302"/>
            <a:chExt cx="567" cy="480"/>
          </a:xfrm>
        </p:grpSpPr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710" y="2302"/>
              <a:ext cx="567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7" name="Object 28"/>
            <p:cNvGraphicFramePr>
              <a:graphicFrameLocks noChangeAspect="1"/>
            </p:cNvGraphicFramePr>
            <p:nvPr/>
          </p:nvGraphicFramePr>
          <p:xfrm>
            <a:off x="2710" y="2472"/>
            <a:ext cx="363" cy="310"/>
          </p:xfrm>
          <a:graphic>
            <a:graphicData uri="http://schemas.openxmlformats.org/presentationml/2006/ole">
              <p:oleObj spid="_x0000_s81969" name="Формула" r:id="rId5" imgW="215619" imgH="164885" progId="Equation.3">
                <p:embed/>
              </p:oleObj>
            </a:graphicData>
          </a:graphic>
        </p:graphicFrame>
      </p:grpSp>
      <p:graphicFrame>
        <p:nvGraphicFramePr>
          <p:cNvPr id="5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4909422"/>
              </p:ext>
            </p:extLst>
          </p:nvPr>
        </p:nvGraphicFramePr>
        <p:xfrm>
          <a:off x="6776440" y="3513139"/>
          <a:ext cx="630238" cy="482600"/>
        </p:xfrm>
        <a:graphic>
          <a:graphicData uri="http://schemas.openxmlformats.org/presentationml/2006/ole">
            <p:oleObj spid="_x0000_s81970" name="Формула" r:id="rId6" imgW="228402" imgH="1776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34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81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Векторный способ описания движения материальной точки</a:t>
            </a:r>
          </a:p>
        </p:txBody>
      </p:sp>
      <p:graphicFrame>
        <p:nvGraphicFramePr>
          <p:cNvPr id="5157" name="Object 37"/>
          <p:cNvGraphicFramePr>
            <a:graphicFrameLocks noGrp="1" noChangeAspect="1"/>
          </p:cNvGraphicFramePr>
          <p:nvPr>
            <p:ph idx="1"/>
          </p:nvPr>
        </p:nvGraphicFramePr>
        <p:xfrm>
          <a:off x="5180013" y="2349500"/>
          <a:ext cx="2206625" cy="749300"/>
        </p:xfrm>
        <a:graphic>
          <a:graphicData uri="http://schemas.openxmlformats.org/presentationml/2006/ole">
            <p:oleObj spid="_x0000_s83018" name="Формула" r:id="rId3" imgW="672808" imgH="228501" progId="Equation.3">
              <p:embed/>
            </p:oleObj>
          </a:graphicData>
        </a:graphic>
      </p:graphicFrame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1331913" y="2708275"/>
            <a:ext cx="2249487" cy="1011238"/>
            <a:chOff x="839" y="1706"/>
            <a:chExt cx="1417" cy="637"/>
          </a:xfrm>
        </p:grpSpPr>
        <p:sp>
          <p:nvSpPr>
            <p:cNvPr id="5133" name="Arc 13"/>
            <p:cNvSpPr>
              <a:spLocks/>
            </p:cNvSpPr>
            <p:nvPr/>
          </p:nvSpPr>
          <p:spPr bwMode="auto">
            <a:xfrm>
              <a:off x="839" y="1706"/>
              <a:ext cx="1081" cy="637"/>
            </a:xfrm>
            <a:custGeom>
              <a:avLst/>
              <a:gdLst>
                <a:gd name="G0" fmla="+- 0 0 0"/>
                <a:gd name="G1" fmla="+- 19680 0 0"/>
                <a:gd name="G2" fmla="+- 21600 0 0"/>
                <a:gd name="T0" fmla="*/ 8903 w 20314"/>
                <a:gd name="T1" fmla="*/ 0 h 19680"/>
                <a:gd name="T2" fmla="*/ 20314 w 20314"/>
                <a:gd name="T3" fmla="*/ 12338 h 19680"/>
                <a:gd name="T4" fmla="*/ 0 w 20314"/>
                <a:gd name="T5" fmla="*/ 19680 h 19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4" h="19680" fill="none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</a:path>
                <a:path w="20314" h="19680" stroke="0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  <a:lnTo>
                    <a:pt x="0" y="19680"/>
                  </a:lnTo>
                  <a:close/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71" name="Group 51"/>
            <p:cNvGrpSpPr>
              <a:grpSpLocks/>
            </p:cNvGrpSpPr>
            <p:nvPr/>
          </p:nvGrpSpPr>
          <p:grpSpPr bwMode="auto">
            <a:xfrm>
              <a:off x="1888" y="1905"/>
              <a:ext cx="368" cy="284"/>
              <a:chOff x="2540" y="1536"/>
              <a:chExt cx="368" cy="284"/>
            </a:xfrm>
          </p:grpSpPr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2625" y="1536"/>
                <a:ext cx="28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i="1"/>
                  <a:t>B</a:t>
                </a:r>
                <a:endParaRPr lang="ru-RU" sz="2000"/>
              </a:p>
            </p:txBody>
          </p:sp>
          <p:sp>
            <p:nvSpPr>
              <p:cNvPr id="514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540" y="1706"/>
                <a:ext cx="61" cy="6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701675" y="1854200"/>
            <a:ext cx="3448050" cy="3302000"/>
            <a:chOff x="431" y="1162"/>
            <a:chExt cx="2172" cy="2080"/>
          </a:xfrm>
        </p:grpSpPr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2171" y="2614"/>
              <a:ext cx="43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Y</a:t>
              </a:r>
              <a:endParaRPr lang="ru-RU" sz="2000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799" y="1162"/>
              <a:ext cx="0" cy="14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782" y="2642"/>
              <a:ext cx="16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431" y="2641"/>
              <a:ext cx="368" cy="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799" y="1717"/>
              <a:ext cx="518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77" y="3060"/>
              <a:ext cx="3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X</a:t>
              </a:r>
              <a:endParaRPr lang="ru-RU" sz="2000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454" y="1162"/>
              <a:ext cx="43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140" y="1468"/>
              <a:ext cx="3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A</a:t>
              </a:r>
              <a:endParaRPr lang="ru-RU" sz="2000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588" y="2481"/>
              <a:ext cx="4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0</a:t>
              </a:r>
              <a:endParaRPr lang="ru-RU" sz="2000"/>
            </a:p>
          </p:txBody>
        </p:sp>
        <p:sp>
          <p:nvSpPr>
            <p:cNvPr id="5141" name="AutoShape 21"/>
            <p:cNvSpPr>
              <a:spLocks noChangeAspect="1" noChangeArrowheads="1"/>
            </p:cNvSpPr>
            <p:nvPr/>
          </p:nvSpPr>
          <p:spPr bwMode="auto">
            <a:xfrm>
              <a:off x="1292" y="1678"/>
              <a:ext cx="56" cy="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755" y="1809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46" name="Object 26"/>
            <p:cNvGraphicFramePr>
              <a:graphicFrameLocks noChangeAspect="1"/>
            </p:cNvGraphicFramePr>
            <p:nvPr/>
          </p:nvGraphicFramePr>
          <p:xfrm>
            <a:off x="809" y="1735"/>
            <a:ext cx="292" cy="479"/>
          </p:xfrm>
          <a:graphic>
            <a:graphicData uri="http://schemas.openxmlformats.org/presentationml/2006/ole">
              <p:oleObj spid="_x0000_s83019" name="Формула" r:id="rId4" imgW="139700" imgH="228600" progId="Equation.3">
                <p:embed/>
              </p:oleObj>
            </a:graphicData>
          </a:graphic>
        </p:graphicFrame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1285875" y="3338513"/>
            <a:ext cx="1711325" cy="855662"/>
            <a:chOff x="1746" y="2840"/>
            <a:chExt cx="1122" cy="601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1746" y="2840"/>
              <a:ext cx="1122" cy="6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147" name="Object 27"/>
            <p:cNvGraphicFramePr>
              <a:graphicFrameLocks noChangeAspect="1"/>
            </p:cNvGraphicFramePr>
            <p:nvPr/>
          </p:nvGraphicFramePr>
          <p:xfrm>
            <a:off x="2086" y="2840"/>
            <a:ext cx="285" cy="373"/>
          </p:xfrm>
          <a:graphic>
            <a:graphicData uri="http://schemas.openxmlformats.org/presentationml/2006/ole">
              <p:oleObj spid="_x0000_s83020" name="Формула" r:id="rId5" imgW="126780" imgH="164814" progId="Equation.3">
                <p:embed/>
              </p:oleObj>
            </a:graphicData>
          </a:graphic>
        </p:graphicFrame>
      </p:grpSp>
      <p:grpSp>
        <p:nvGrpSpPr>
          <p:cNvPr id="5174" name="Group 54"/>
          <p:cNvGrpSpPr>
            <a:grpSpLocks/>
          </p:cNvGrpSpPr>
          <p:nvPr/>
        </p:nvGrpSpPr>
        <p:grpSpPr bwMode="auto">
          <a:xfrm>
            <a:off x="2141538" y="2754313"/>
            <a:ext cx="900112" cy="808037"/>
            <a:chOff x="2710" y="2302"/>
            <a:chExt cx="567" cy="480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710" y="2302"/>
              <a:ext cx="567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148" name="Object 28"/>
            <p:cNvGraphicFramePr>
              <a:graphicFrameLocks noChangeAspect="1"/>
            </p:cNvGraphicFramePr>
            <p:nvPr/>
          </p:nvGraphicFramePr>
          <p:xfrm>
            <a:off x="2710" y="2472"/>
            <a:ext cx="363" cy="310"/>
          </p:xfrm>
          <a:graphic>
            <a:graphicData uri="http://schemas.openxmlformats.org/presentationml/2006/ole">
              <p:oleObj spid="_x0000_s83021" name="Формула" r:id="rId6" imgW="215619" imgH="164885" progId="Equation.3">
                <p:embed/>
              </p:oleObj>
            </a:graphicData>
          </a:graphic>
        </p:graphicFrame>
      </p:grp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2546350" y="2484438"/>
          <a:ext cx="630238" cy="482600"/>
        </p:xfrm>
        <a:graphic>
          <a:graphicData uri="http://schemas.openxmlformats.org/presentationml/2006/ole">
            <p:oleObj spid="_x0000_s83022" name="Формула" r:id="rId7" imgW="228402" imgH="177646" progId="Equation.3">
              <p:embed/>
            </p:oleObj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54" name="Object 34"/>
          <p:cNvGraphicFramePr>
            <a:graphicFrameLocks noChangeAspect="1"/>
          </p:cNvGraphicFramePr>
          <p:nvPr/>
        </p:nvGraphicFramePr>
        <p:xfrm>
          <a:off x="3492500" y="1584325"/>
          <a:ext cx="481013" cy="630238"/>
        </p:xfrm>
        <a:graphic>
          <a:graphicData uri="http://schemas.openxmlformats.org/presentationml/2006/ole">
            <p:oleObj spid="_x0000_s83023" name="Формула" r:id="rId8" imgW="126780" imgH="164814" progId="Equation.3">
              <p:embed/>
            </p:oleObj>
          </a:graphicData>
        </a:graphic>
      </p:graphicFrame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3986213" y="1557338"/>
            <a:ext cx="5157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радиус-вектор</a:t>
            </a:r>
            <a:r>
              <a:rPr lang="ru-RU" sz="2000">
                <a:latin typeface="Verdana" pitchFamily="34" charset="0"/>
              </a:rPr>
              <a:t> задает положение материальной точки в пространстве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536950" y="3203575"/>
            <a:ext cx="560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Перемещение</a:t>
            </a:r>
            <a:r>
              <a:rPr lang="ru-RU" sz="2000">
                <a:solidFill>
                  <a:srgbClr val="DBBD71"/>
                </a:solidFill>
                <a:latin typeface="Verdana" pitchFamily="34" charset="0"/>
              </a:rPr>
              <a:t> </a:t>
            </a:r>
            <a:r>
              <a:rPr lang="ru-RU" sz="2000">
                <a:latin typeface="Verdana" pitchFamily="34" charset="0"/>
              </a:rPr>
              <a:t>– вектор, соединяющий начальное и конечное положения точки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466850" y="5094288"/>
            <a:ext cx="4049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Длина пути</a:t>
            </a:r>
            <a:r>
              <a:rPr lang="ru-RU" sz="2000">
                <a:latin typeface="Verdana" pitchFamily="34" charset="0"/>
              </a:rPr>
              <a:t> (длина участка траектории </a:t>
            </a:r>
            <a:r>
              <a:rPr lang="en-US" sz="2000">
                <a:latin typeface="Verdana" pitchFamily="34" charset="0"/>
              </a:rPr>
              <a:t>AB</a:t>
            </a:r>
            <a:endParaRPr lang="ru-RU" sz="2000">
              <a:latin typeface="Verdana" pitchFamily="34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411413" y="5815013"/>
            <a:ext cx="990600" cy="544512"/>
          </a:xfrm>
          <a:prstGeom prst="rect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800">
                <a:cs typeface="Arial" charset="0"/>
              </a:rPr>
              <a:t>Δ</a:t>
            </a:r>
            <a:r>
              <a:rPr lang="en-US" sz="2800"/>
              <a:t>S</a:t>
            </a:r>
            <a:endParaRPr lang="ru-RU" sz="2800"/>
          </a:p>
        </p:txBody>
      </p:sp>
      <p:pic>
        <p:nvPicPr>
          <p:cNvPr id="5166" name="Picture 46" descr="f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563" y="4049713"/>
            <a:ext cx="295116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8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Скорость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0" y="1628775"/>
          <a:ext cx="1439863" cy="969963"/>
        </p:xfrm>
        <a:graphic>
          <a:graphicData uri="http://schemas.openxmlformats.org/presentationml/2006/ole">
            <p:oleObj spid="_x0000_s84050" name="Формула" r:id="rId3" imgW="583947" imgH="393529" progId="Equation.3">
              <p:embed/>
            </p:oleObj>
          </a:graphicData>
        </a:graphic>
      </p:graphicFrame>
      <p:graphicFrame>
        <p:nvGraphicFramePr>
          <p:cNvPr id="8214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51388" y="2933700"/>
          <a:ext cx="2232025" cy="793750"/>
        </p:xfrm>
        <a:graphic>
          <a:graphicData uri="http://schemas.openxmlformats.org/presentationml/2006/ole">
            <p:oleObj spid="_x0000_s84051" name="Формула" r:id="rId4" imgW="1143000" imgH="406400" progId="Equation.3">
              <p:embed/>
            </p:oleObj>
          </a:graphicData>
        </a:graphic>
      </p:graphicFrame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56325" y="1557338"/>
            <a:ext cx="252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средняя скорость</a:t>
            </a:r>
            <a:r>
              <a:rPr lang="ru-RU" sz="2000"/>
              <a:t> материальной точки за время </a:t>
            </a:r>
            <a:r>
              <a:rPr lang="el-GR" sz="2000">
                <a:cs typeface="Arial" charset="0"/>
              </a:rPr>
              <a:t>Δ</a:t>
            </a:r>
            <a:r>
              <a:rPr lang="en-US" sz="2000">
                <a:cs typeface="Arial" charset="0"/>
              </a:rPr>
              <a:t>t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137400" y="29797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мгновенная скорость</a:t>
            </a:r>
          </a:p>
        </p:txBody>
      </p:sp>
      <p:sp>
        <p:nvSpPr>
          <p:cNvPr id="8236" name="Arc 44"/>
          <p:cNvSpPr>
            <a:spLocks/>
          </p:cNvSpPr>
          <p:nvPr/>
        </p:nvSpPr>
        <p:spPr bwMode="auto">
          <a:xfrm>
            <a:off x="969963" y="2109788"/>
            <a:ext cx="2557462" cy="2359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973138" y="2203450"/>
            <a:ext cx="639762" cy="2255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1620838" y="2203450"/>
            <a:ext cx="993775" cy="2047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3314700" y="3544888"/>
            <a:ext cx="496888" cy="11287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2051050" y="1719263"/>
            <a:ext cx="635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8249" name="Object 57"/>
          <p:cNvGraphicFramePr>
            <a:graphicFrameLocks noChangeAspect="1"/>
          </p:cNvGraphicFramePr>
          <p:nvPr/>
        </p:nvGraphicFramePr>
        <p:xfrm>
          <a:off x="684213" y="2851150"/>
          <a:ext cx="495300" cy="792163"/>
        </p:xfrm>
        <a:graphic>
          <a:graphicData uri="http://schemas.openxmlformats.org/presentationml/2006/ole">
            <p:oleObj spid="_x0000_s84052" name="Формула" r:id="rId5" imgW="139700" imgH="228600" progId="Equation.3">
              <p:embed/>
            </p:oleObj>
          </a:graphicData>
        </a:graphic>
      </p:graphicFrame>
      <p:graphicFrame>
        <p:nvGraphicFramePr>
          <p:cNvPr id="8255" name="Object 63"/>
          <p:cNvGraphicFramePr>
            <a:graphicFrameLocks noChangeAspect="1"/>
          </p:cNvGraphicFramePr>
          <p:nvPr/>
        </p:nvGraphicFramePr>
        <p:xfrm>
          <a:off x="1981200" y="1771650"/>
          <a:ext cx="398463" cy="504825"/>
        </p:xfrm>
        <a:graphic>
          <a:graphicData uri="http://schemas.openxmlformats.org/presentationml/2006/ole">
            <p:oleObj spid="_x0000_s84053" name="Формула" r:id="rId6" imgW="139579" imgH="177646" progId="Equation.3">
              <p:embed/>
            </p:oleObj>
          </a:graphicData>
        </a:graphic>
      </p:graphicFrame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620838" y="2203450"/>
            <a:ext cx="3109912" cy="2108200"/>
            <a:chOff x="1021" y="1388"/>
            <a:chExt cx="1959" cy="1328"/>
          </a:xfrm>
        </p:grpSpPr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2086" y="2245"/>
              <a:ext cx="611" cy="471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1021" y="1388"/>
              <a:ext cx="1074" cy="8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53" name="Object 61"/>
            <p:cNvGraphicFramePr>
              <a:graphicFrameLocks noChangeAspect="1"/>
            </p:cNvGraphicFramePr>
            <p:nvPr/>
          </p:nvGraphicFramePr>
          <p:xfrm>
            <a:off x="1202" y="1796"/>
            <a:ext cx="409" cy="302"/>
          </p:xfrm>
          <a:graphic>
            <a:graphicData uri="http://schemas.openxmlformats.org/presentationml/2006/ole">
              <p:oleObj spid="_x0000_s84054" name="Формула" r:id="rId7" imgW="215619" imgH="164885" progId="Equation.3">
                <p:embed/>
              </p:oleObj>
            </a:graphicData>
          </a:graphic>
        </p:graphicFrame>
        <p:graphicFrame>
          <p:nvGraphicFramePr>
            <p:cNvPr id="8257" name="Object 65"/>
            <p:cNvGraphicFramePr>
              <a:graphicFrameLocks noChangeAspect="1"/>
            </p:cNvGraphicFramePr>
            <p:nvPr/>
          </p:nvGraphicFramePr>
          <p:xfrm>
            <a:off x="2518" y="2159"/>
            <a:ext cx="462" cy="499"/>
          </p:xfrm>
          <a:graphic>
            <a:graphicData uri="http://schemas.openxmlformats.org/presentationml/2006/ole">
              <p:oleObj spid="_x0000_s84055" name="Формула" r:id="rId8" imgW="241195" imgH="253890" progId="Equation.3">
                <p:embed/>
              </p:oleObj>
            </a:graphicData>
          </a:graphic>
        </p:graphicFrame>
      </p:grpSp>
      <p:graphicFrame>
        <p:nvGraphicFramePr>
          <p:cNvPr id="8260" name="Object 68"/>
          <p:cNvGraphicFramePr>
            <a:graphicFrameLocks noChangeAspect="1"/>
          </p:cNvGraphicFramePr>
          <p:nvPr/>
        </p:nvGraphicFramePr>
        <p:xfrm>
          <a:off x="1736725" y="4778375"/>
          <a:ext cx="5761038" cy="1201738"/>
        </p:xfrm>
        <a:graphic>
          <a:graphicData uri="http://schemas.openxmlformats.org/presentationml/2006/ole">
            <p:oleObj spid="_x0000_s84056" name="Формула" r:id="rId9" imgW="2006600" imgH="419100" progId="Equation.3">
              <p:embed/>
            </p:oleObj>
          </a:graphicData>
        </a:graphic>
      </p:graphicFrame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1376363" y="1716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A</a:t>
            </a:r>
            <a:endParaRPr lang="ru-RU" sz="2400" i="1"/>
          </a:p>
        </p:txBody>
      </p:sp>
      <p:grpSp>
        <p:nvGrpSpPr>
          <p:cNvPr id="8266" name="Group 74"/>
          <p:cNvGrpSpPr>
            <a:grpSpLocks/>
          </p:cNvGrpSpPr>
          <p:nvPr/>
        </p:nvGrpSpPr>
        <p:grpSpPr bwMode="auto">
          <a:xfrm>
            <a:off x="969963" y="3159125"/>
            <a:ext cx="2684462" cy="1565275"/>
            <a:chOff x="611" y="1990"/>
            <a:chExt cx="1691" cy="986"/>
          </a:xfrm>
        </p:grpSpPr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V="1">
              <a:off x="611" y="2233"/>
              <a:ext cx="1477" cy="5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51" name="Object 59"/>
            <p:cNvGraphicFramePr>
              <a:graphicFrameLocks noChangeAspect="1"/>
            </p:cNvGraphicFramePr>
            <p:nvPr/>
          </p:nvGraphicFramePr>
          <p:xfrm>
            <a:off x="1565" y="2432"/>
            <a:ext cx="408" cy="544"/>
          </p:xfrm>
          <a:graphic>
            <a:graphicData uri="http://schemas.openxmlformats.org/presentationml/2006/ole">
              <p:oleObj spid="_x0000_s84057" name="Формула" r:id="rId10" imgW="139639" imgH="241195" progId="Equation.3">
                <p:embed/>
              </p:oleObj>
            </a:graphicData>
          </a:graphic>
        </p:graphicFrame>
        <p:sp>
          <p:nvSpPr>
            <p:cNvPr id="8264" name="Text Box 72"/>
            <p:cNvSpPr txBox="1">
              <a:spLocks noChangeArrowheads="1"/>
            </p:cNvSpPr>
            <p:nvPr/>
          </p:nvSpPr>
          <p:spPr bwMode="auto">
            <a:xfrm>
              <a:off x="2058" y="199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B</a:t>
              </a:r>
              <a:endParaRPr lang="ru-RU" sz="2400" i="1"/>
            </a:p>
          </p:txBody>
        </p:sp>
      </p:grpSp>
      <p:sp>
        <p:nvSpPr>
          <p:cNvPr id="8268" name="AutoShape 76"/>
          <p:cNvSpPr>
            <a:spLocks noChangeAspect="1" noChangeArrowheads="1"/>
          </p:cNvSpPr>
          <p:nvPr/>
        </p:nvSpPr>
        <p:spPr bwMode="auto">
          <a:xfrm>
            <a:off x="927100" y="4419600"/>
            <a:ext cx="111125" cy="1095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746125" y="44640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2084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Ускорение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4976813" y="4733925"/>
          <a:ext cx="3095625" cy="971550"/>
        </p:xfrm>
        <a:graphic>
          <a:graphicData uri="http://schemas.openxmlformats.org/presentationml/2006/ole">
            <p:oleObj spid="_x0000_s85044" name="Формула" r:id="rId3" imgW="1524000" imgH="419100" progId="Equation.3">
              <p:embed/>
            </p:oleObj>
          </a:graphicData>
        </a:graphic>
      </p:graphicFrame>
      <p:pic>
        <p:nvPicPr>
          <p:cNvPr id="30749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1762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185988" y="3249613"/>
            <a:ext cx="561975" cy="4937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71" name="Group 51"/>
          <p:cNvGrpSpPr>
            <a:grpSpLocks/>
          </p:cNvGrpSpPr>
          <p:nvPr/>
        </p:nvGrpSpPr>
        <p:grpSpPr bwMode="auto">
          <a:xfrm>
            <a:off x="2681288" y="2663825"/>
            <a:ext cx="2476500" cy="674688"/>
            <a:chOff x="1604" y="1735"/>
            <a:chExt cx="1571" cy="419"/>
          </a:xfrm>
        </p:grpSpPr>
        <p:graphicFrame>
          <p:nvGraphicFramePr>
            <p:cNvPr id="30745" name="Object 25"/>
            <p:cNvGraphicFramePr>
              <a:graphicFrameLocks noChangeAspect="1"/>
            </p:cNvGraphicFramePr>
            <p:nvPr/>
          </p:nvGraphicFramePr>
          <p:xfrm>
            <a:off x="2086" y="1735"/>
            <a:ext cx="1089" cy="365"/>
          </p:xfrm>
          <a:graphic>
            <a:graphicData uri="http://schemas.openxmlformats.org/presentationml/2006/ole">
              <p:oleObj spid="_x0000_s85045" name="Формула" r:id="rId5" imgW="774364" imgH="215806" progId="Equation.3">
                <p:embed/>
              </p:oleObj>
            </a:graphicData>
          </a:graphic>
        </p:graphicFrame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flipV="1">
              <a:off x="1604" y="2018"/>
              <a:ext cx="454" cy="136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5703888" y="1855788"/>
            <a:ext cx="322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среднее ускорение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4886325" y="4059238"/>
            <a:ext cx="379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мгновенное ускорение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141663" y="4760913"/>
            <a:ext cx="646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i="1"/>
              <a:t>X</a:t>
            </a:r>
            <a:endParaRPr lang="ru-RU" sz="2000"/>
          </a:p>
        </p:txBody>
      </p:sp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3267075" y="3878263"/>
          <a:ext cx="538163" cy="665162"/>
        </p:xfrm>
        <a:graphic>
          <a:graphicData uri="http://schemas.openxmlformats.org/presentationml/2006/ole">
            <p:oleObj spid="_x0000_s85046" name="Формула" r:id="rId6" imgW="177569" imgH="215619" progId="Equation.3">
              <p:embed/>
            </p:oleObj>
          </a:graphicData>
        </a:graphic>
      </p:graphicFrame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771775" y="3654425"/>
            <a:ext cx="433388" cy="825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72" name="Group 52"/>
          <p:cNvGrpSpPr>
            <a:grpSpLocks/>
          </p:cNvGrpSpPr>
          <p:nvPr/>
        </p:nvGrpSpPr>
        <p:grpSpPr bwMode="auto">
          <a:xfrm>
            <a:off x="927100" y="2303463"/>
            <a:ext cx="2530475" cy="2473325"/>
            <a:chOff x="584" y="1451"/>
            <a:chExt cx="1594" cy="1558"/>
          </a:xfrm>
        </p:grpSpPr>
        <p:sp>
          <p:nvSpPr>
            <p:cNvPr id="30750" name="AutoShape 30"/>
            <p:cNvSpPr>
              <a:spLocks noChangeAspect="1" noChangeArrowheads="1"/>
            </p:cNvSpPr>
            <p:nvPr/>
          </p:nvSpPr>
          <p:spPr bwMode="auto">
            <a:xfrm>
              <a:off x="1111" y="1809"/>
              <a:ext cx="54" cy="63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151" y="1848"/>
              <a:ext cx="595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4" y="1451"/>
              <a:ext cx="4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601" y="1543"/>
              <a:ext cx="0" cy="14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590" y="3009"/>
              <a:ext cx="1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Arc 7"/>
            <p:cNvSpPr>
              <a:spLocks/>
            </p:cNvSpPr>
            <p:nvPr/>
          </p:nvSpPr>
          <p:spPr bwMode="auto">
            <a:xfrm>
              <a:off x="839" y="1820"/>
              <a:ext cx="977" cy="7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612" y="1848"/>
              <a:ext cx="510" cy="1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35" name="Object 15"/>
            <p:cNvGraphicFramePr>
              <a:graphicFrameLocks noChangeAspect="1"/>
            </p:cNvGraphicFramePr>
            <p:nvPr/>
          </p:nvGraphicFramePr>
          <p:xfrm>
            <a:off x="1636" y="1611"/>
            <a:ext cx="284" cy="428"/>
          </p:xfrm>
          <a:graphic>
            <a:graphicData uri="http://schemas.openxmlformats.org/presentationml/2006/ole">
              <p:oleObj spid="_x0000_s85047" name="Формула" r:id="rId7" imgW="152268" imgH="215713" progId="Equation.3">
                <p:embed/>
              </p:oleObj>
            </a:graphicData>
          </a:graphic>
        </p:graphicFrame>
        <p:graphicFrame>
          <p:nvGraphicFramePr>
            <p:cNvPr id="30737" name="Object 17"/>
            <p:cNvGraphicFramePr>
              <a:graphicFrameLocks noChangeAspect="1"/>
            </p:cNvGraphicFramePr>
            <p:nvPr/>
          </p:nvGraphicFramePr>
          <p:xfrm>
            <a:off x="718" y="1986"/>
            <a:ext cx="278" cy="373"/>
          </p:xfrm>
          <a:graphic>
            <a:graphicData uri="http://schemas.openxmlformats.org/presentationml/2006/ole">
              <p:oleObj spid="_x0000_s85048" name="Формула" r:id="rId8" imgW="126780" imgH="164814" progId="Equation.3">
                <p:embed/>
              </p:oleObj>
            </a:graphicData>
          </a:graphic>
        </p:graphicFrame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1063" y="149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A</a:t>
              </a:r>
              <a:endParaRPr lang="ru-RU" sz="2400" i="1"/>
            </a:p>
          </p:txBody>
        </p:sp>
        <p:sp>
          <p:nvSpPr>
            <p:cNvPr id="30751" name="AutoShape 31"/>
            <p:cNvSpPr>
              <a:spLocks noChangeAspect="1" noChangeArrowheads="1"/>
            </p:cNvSpPr>
            <p:nvPr/>
          </p:nvSpPr>
          <p:spPr bwMode="auto">
            <a:xfrm>
              <a:off x="1718" y="2273"/>
              <a:ext cx="54" cy="6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1774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B</a:t>
              </a:r>
              <a:endParaRPr lang="ru-RU" sz="2400" i="1"/>
            </a:p>
          </p:txBody>
        </p:sp>
      </p:grpSp>
    </p:spTree>
    <p:extLst>
      <p:ext uri="{BB962C8B-B14F-4D97-AF65-F5344CB8AC3E}">
        <p14:creationId xmlns:p14="http://schemas.microsoft.com/office/powerpoint/2010/main" xmlns="" val="15877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10834 -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5023 L -0.17205 -0.07454 " pathEditMode="relative" ptsTypes="AA">
                                      <p:cBhvr>
                                        <p:cTn id="20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0" grpId="0" animBg="1"/>
      <p:bldP spid="307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624"/>
  <p:tag name="ISPRING_SLIDE_ID" val="{D245A6E7-9D1A-4F5B-944C-D26A05C88E9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9.144"/>
  <p:tag name="ISPRING_SLIDE_ID" val="{CD7C37AC-A4B2-417E-A910-6165CA6B4B92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410</TotalTime>
  <Words>1629</Words>
  <Application>Microsoft Office PowerPoint</Application>
  <PresentationFormat>Экран (4:3)</PresentationFormat>
  <Paragraphs>317</Paragraphs>
  <Slides>51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Солнцестояние</vt:lpstr>
      <vt:lpstr>Формула</vt:lpstr>
      <vt:lpstr>Equation</vt:lpstr>
      <vt:lpstr>Механика</vt:lpstr>
      <vt:lpstr>Слайд 2</vt:lpstr>
      <vt:lpstr>Слайд 3</vt:lpstr>
      <vt:lpstr>Слайд 4</vt:lpstr>
      <vt:lpstr>Кинематика</vt:lpstr>
      <vt:lpstr>Слайд 6</vt:lpstr>
      <vt:lpstr>Векторный способ описания движения материальной точки</vt:lpstr>
      <vt:lpstr>Скорость</vt:lpstr>
      <vt:lpstr>Ускорение</vt:lpstr>
      <vt:lpstr>Ускорение при криволинейном движении</vt:lpstr>
      <vt:lpstr>Слайд 11</vt:lpstr>
      <vt:lpstr>Слайд 12</vt:lpstr>
      <vt:lpstr>Слайд 13</vt:lpstr>
      <vt:lpstr>Движение материальной точки по окружности</vt:lpstr>
      <vt:lpstr>Движение материальной точки по окружности</vt:lpstr>
      <vt:lpstr>Слайд 16</vt:lpstr>
      <vt:lpstr>Слайд 17</vt:lpstr>
      <vt:lpstr>Слайд 18</vt:lpstr>
      <vt:lpstr>Динамика. Законы Ньютона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Импульс. Закон сохранения импульса</vt:lpstr>
      <vt:lpstr>Слайд 39</vt:lpstr>
      <vt:lpstr>Закон сохранения импульса</vt:lpstr>
      <vt:lpstr>АБСОЛЮТНО НЕУПРУГИЙ УДАР</vt:lpstr>
      <vt:lpstr>Работа. Энергия. Закон сохранения энергии</vt:lpstr>
      <vt:lpstr>Слайд 43</vt:lpstr>
      <vt:lpstr>Слайд 44</vt:lpstr>
      <vt:lpstr>Слайд 45</vt:lpstr>
      <vt:lpstr>Слайд 46</vt:lpstr>
      <vt:lpstr>Потенциальные силы в механике</vt:lpstr>
      <vt:lpstr>Слайд 48</vt:lpstr>
      <vt:lpstr>Полная механическая энергия системы</vt:lpstr>
      <vt:lpstr>Законы сохранения и изменения  механической энергии</vt:lpstr>
      <vt:lpstr>Закон сохранения механической энергии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Шаповалова</cp:lastModifiedBy>
  <cp:revision>39</cp:revision>
  <dcterms:created xsi:type="dcterms:W3CDTF">2018-09-11T10:57:56Z</dcterms:created>
  <dcterms:modified xsi:type="dcterms:W3CDTF">2021-04-29T05:35:16Z</dcterms:modified>
</cp:coreProperties>
</file>