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7" name="Google Shape;57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Relationship Id="rId4" Type="http://schemas.openxmlformats.org/officeDocument/2006/relationships/image" Target="../media/image2.png"/><Relationship Id="rId5" Type="http://schemas.openxmlformats.org/officeDocument/2006/relationships/image" Target="../media/image15.png"/><Relationship Id="rId6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Структура микропроцессорной системы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-15" id="147" name="Google Shape;14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2275" y="4581525"/>
            <a:ext cx="5380037" cy="17811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2"/>
          <p:cNvSpPr txBox="1"/>
          <p:nvPr/>
        </p:nvSpPr>
        <p:spPr>
          <a:xfrm>
            <a:off x="1790700" y="6405562"/>
            <a:ext cx="52451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3. Архитектура с общей шиной команд и данных</a:t>
            </a:r>
            <a:endParaRPr/>
          </a:p>
        </p:txBody>
      </p:sp>
      <p:sp>
        <p:nvSpPr>
          <p:cNvPr id="149" name="Google Shape;149;p22"/>
          <p:cNvSpPr txBox="1"/>
          <p:nvPr/>
        </p:nvSpPr>
        <p:spPr>
          <a:xfrm>
            <a:off x="1336675" y="84137"/>
            <a:ext cx="6475412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Фон-Неймановская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Принстонская)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архитектура организации процессора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50" name="Google Shape;150;p22"/>
          <p:cNvSpPr txBox="1"/>
          <p:nvPr/>
        </p:nvSpPr>
        <p:spPr>
          <a:xfrm>
            <a:off x="107950" y="4000500"/>
            <a:ext cx="8785225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Единая шина для данных и команд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В составе системы присутствует одна общая память, как для данных, так и для команд </a:t>
            </a:r>
            <a:endParaRPr/>
          </a:p>
        </p:txBody>
      </p:sp>
      <p:sp>
        <p:nvSpPr>
          <p:cNvPr id="151" name="Google Shape;151;p22"/>
          <p:cNvSpPr txBox="1"/>
          <p:nvPr/>
        </p:nvSpPr>
        <p:spPr>
          <a:xfrm>
            <a:off x="107950" y="836612"/>
            <a:ext cx="373697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Принципы фон Неймана (1946 г.)</a:t>
            </a:r>
            <a:endParaRPr/>
          </a:p>
        </p:txBody>
      </p:sp>
      <p:sp>
        <p:nvSpPr>
          <p:cNvPr id="152" name="Google Shape;152;p22"/>
          <p:cNvSpPr txBox="1"/>
          <p:nvPr/>
        </p:nvSpPr>
        <p:spPr>
          <a:xfrm>
            <a:off x="107950" y="1152525"/>
            <a:ext cx="8783637" cy="27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Принцип программного управления.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Программа состоит из набора команд, которые выполняются процессором друг за другом в определенной последовательности.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Принцип однородности памяти.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 программы (команды), так и данные хранятся в одной и той же памяти (и кодируются в одной и той же системе счисления – чаще всего двоичной). Над командами можно выполнять такие же действия, как и над данными.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Принцип адресуемости памяти.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Структурно основная память состоит из пронумерованных ячеек; процессору в произвольный момент времени доступна любая ячейка.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Структура МПС с фон-неймановской архитектурой." id="157" name="Google Shape;15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9250" y="0"/>
            <a:ext cx="5976937" cy="4113212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3"/>
          <p:cNvSpPr txBox="1"/>
          <p:nvPr/>
        </p:nvSpPr>
        <p:spPr>
          <a:xfrm>
            <a:off x="144462" y="4581525"/>
            <a:ext cx="8820150" cy="2152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Основное преимущество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архитектуры Фон-Неймана –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упрощение устройства МПС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так как реализуется обращение только к одной общей памяти. Кроме того, использование единой области памяти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позволяет оперативно перераспределять ресурсы между областями программ и 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что увеличивает гибкость МПС с точки зрения разработчика программного обеспечения.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Размещение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стека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общей памяти облегчает доступ к его содержимому.</a:t>
            </a:r>
            <a:endParaRPr/>
          </a:p>
        </p:txBody>
      </p:sp>
      <p:sp>
        <p:nvSpPr>
          <p:cNvPr id="159" name="Google Shape;159;p23"/>
          <p:cNvSpPr txBox="1"/>
          <p:nvPr/>
        </p:nvSpPr>
        <p:spPr>
          <a:xfrm>
            <a:off x="1476375" y="4149725"/>
            <a:ext cx="648811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4. Структура МПС с фон-Неймановской архитектурой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-16" id="164" name="Google Shape;16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1050" y="1628775"/>
            <a:ext cx="4752975" cy="25844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4"/>
          <p:cNvSpPr txBox="1"/>
          <p:nvPr/>
        </p:nvSpPr>
        <p:spPr>
          <a:xfrm>
            <a:off x="1263650" y="84137"/>
            <a:ext cx="64039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Гарвардская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архитектура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организации процессора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66" name="Google Shape;166;p24"/>
          <p:cNvSpPr txBox="1"/>
          <p:nvPr/>
        </p:nvSpPr>
        <p:spPr>
          <a:xfrm>
            <a:off x="1403350" y="4292600"/>
            <a:ext cx="61087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5. Архитектура с раздельными шинами данных и команд </a:t>
            </a:r>
            <a:endParaRPr/>
          </a:p>
        </p:txBody>
      </p:sp>
      <p:sp>
        <p:nvSpPr>
          <p:cNvPr id="167" name="Google Shape;167;p24"/>
          <p:cNvSpPr txBox="1"/>
          <p:nvPr/>
        </p:nvSpPr>
        <p:spPr>
          <a:xfrm>
            <a:off x="179387" y="476250"/>
            <a:ext cx="8856662" cy="1266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Гарвардская архитектура (разработана  Говардом Эйкеном в конце 1930-х) предполагает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наличие в системе отдельной </a:t>
            </a: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памяти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для </a:t>
            </a: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отдельной </a:t>
            </a:r>
            <a:r>
              <a:rPr b="1" i="0" lang="en-US" sz="1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памяти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для </a:t>
            </a:r>
            <a:r>
              <a:rPr b="1" i="0" lang="en-US" sz="1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команд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Обмен процессора с каждым из двух типов памяти происходит по своей индивидуальной шине.</a:t>
            </a:r>
            <a:endParaRPr/>
          </a:p>
        </p:txBody>
      </p:sp>
      <p:sp>
        <p:nvSpPr>
          <p:cNvPr id="168" name="Google Shape;168;p24"/>
          <p:cNvSpPr txBox="1"/>
          <p:nvPr/>
        </p:nvSpPr>
        <p:spPr>
          <a:xfrm>
            <a:off x="107950" y="4797425"/>
            <a:ext cx="8928100" cy="168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Недостатки.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Гарвардской архитектуре невозможны многие методы программирования (например, программа не может во время выполнения менять свой код; невозможно динамически перераспределять память между программным кодом и данными),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8000"/>
              </a:buClr>
              <a:buSzPts val="1600"/>
              <a:buFont typeface="Arial"/>
              <a:buNone/>
            </a:pPr>
            <a:r>
              <a:rPr b="1" i="0" lang="en-US" sz="1600" u="sng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Преимущества.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Гарвардская архитектура позволяет более эффективно выполнять работу в случае ограниченных ресурсов, поэтому она часто применяется в микроконтроллерах (во встраиваемых системах).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Структура МПС с гарвардской архитектурой." id="173" name="Google Shape;17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8175" y="88900"/>
            <a:ext cx="5580062" cy="3844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5"/>
          <p:cNvSpPr txBox="1"/>
          <p:nvPr/>
        </p:nvSpPr>
        <p:spPr>
          <a:xfrm>
            <a:off x="1908175" y="3998912"/>
            <a:ext cx="573881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6. Структура МПС с гарвардской архитектурой </a:t>
            </a:r>
            <a:endParaRPr/>
          </a:p>
        </p:txBody>
      </p:sp>
      <p:sp>
        <p:nvSpPr>
          <p:cNvPr id="175" name="Google Shape;175;p25"/>
          <p:cNvSpPr txBox="1"/>
          <p:nvPr/>
        </p:nvSpPr>
        <p:spPr>
          <a:xfrm>
            <a:off x="250825" y="4516437"/>
            <a:ext cx="8713787" cy="2152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Гарвардская архитектура дает определенные преимущества разработчикам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автономных систем управления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перед фон Неймановской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т.к. как гибкость и универсальность последней не имеют большого значения в данном классе задач.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Гарвардская архитектура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обеспечивает потенциально более высокую скорость выполнения программы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 сравнению с фон-Неймановской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за счет возможности реализации параллельных операций.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/>
        </p:nvSpPr>
        <p:spPr>
          <a:xfrm>
            <a:off x="147637" y="115887"/>
            <a:ext cx="881697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Особенности структуры микропроцессора для цифровой обработки сигналов</a:t>
            </a:r>
            <a:endParaRPr/>
          </a:p>
        </p:txBody>
      </p:sp>
      <p:sp>
        <p:nvSpPr>
          <p:cNvPr id="181" name="Google Shape;181;p26"/>
          <p:cNvSpPr txBox="1"/>
          <p:nvPr/>
        </p:nvSpPr>
        <p:spPr>
          <a:xfrm>
            <a:off x="158750" y="881062"/>
            <a:ext cx="8805862" cy="2619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отличии от микропроцессоров с универсальной структурой микропроцессоры предназначенные для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цифровой обработки сигналов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ЦОС, DSP – Digital Signal Processing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обладают определённой структурной специализацией, обусловленной характером решаемых ими задач в составе вычислительных средств первичной обработки информации.</a:t>
            </a:r>
            <a:endParaRPr/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настоящий момент имеются два основных структурных направления развития быстродействующих микропроцессоров этой группы:</a:t>
            </a:r>
            <a:endParaRPr/>
          </a:p>
        </p:txBody>
      </p:sp>
      <p:sp>
        <p:nvSpPr>
          <p:cNvPr id="182" name="Google Shape;182;p26"/>
          <p:cNvSpPr txBox="1"/>
          <p:nvPr/>
        </p:nvSpPr>
        <p:spPr>
          <a:xfrm>
            <a:off x="466725" y="3644900"/>
            <a:ext cx="7705725" cy="2871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Специализированные микропроцессоры для ЦОС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структура которых ориентирована на решение относительно широкого класса задач ЦОС, множество которых ограничено только допустимым частотным диапазоном обработки сигналов в реальном времени</a:t>
            </a:r>
            <a:endParaRPr/>
          </a:p>
          <a:p>
            <a:pPr indent="-342900" lvl="0" marL="34290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Микросхемы с узкоспециализированной структурой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обеспечивающей достижение наибольшей производительности при решении конкретной задачи.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/>
        </p:nvSpPr>
        <p:spPr>
          <a:xfrm>
            <a:off x="2413000" y="115887"/>
            <a:ext cx="39592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Особенности архитектуры ЦПОС</a:t>
            </a:r>
            <a:endParaRPr/>
          </a:p>
        </p:txBody>
      </p:sp>
      <p:sp>
        <p:nvSpPr>
          <p:cNvPr id="188" name="Google Shape;188;p27"/>
          <p:cNvSpPr txBox="1"/>
          <p:nvPr/>
        </p:nvSpPr>
        <p:spPr>
          <a:xfrm>
            <a:off x="395287" y="981075"/>
            <a:ext cx="8569325" cy="229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программы выполняются, как правило, в реальном масштабе времени - по мере поступления входного сигнала, что придает критическую важность вопросам повышения быстродействия;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программы содержат много логических и особенно арифметических операций и практически не содержат программ перехода;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происходит постоянный и быстрый ввод вывод данных, зачастую в аналоговой форме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программы относительно короткие и достаточно редко изменяются, зачастую остаются неизменными на протяжении всего срока эксплуатации процессора.</a:t>
            </a:r>
            <a:endParaRPr/>
          </a:p>
        </p:txBody>
      </p:sp>
      <p:sp>
        <p:nvSpPr>
          <p:cNvPr id="189" name="Google Shape;189;p27"/>
          <p:cNvSpPr txBox="1"/>
          <p:nvPr/>
        </p:nvSpPr>
        <p:spPr>
          <a:xfrm>
            <a:off x="200025" y="549275"/>
            <a:ext cx="61722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Особенностью программ цифровой обработки сигналов</a:t>
            </a:r>
            <a:endParaRPr/>
          </a:p>
        </p:txBody>
      </p:sp>
      <p:sp>
        <p:nvSpPr>
          <p:cNvPr id="190" name="Google Shape;190;p27"/>
          <p:cNvSpPr txBox="1"/>
          <p:nvPr/>
        </p:nvSpPr>
        <p:spPr>
          <a:xfrm>
            <a:off x="303212" y="3349625"/>
            <a:ext cx="298926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Особенности архитектуры</a:t>
            </a:r>
            <a:endParaRPr/>
          </a:p>
        </p:txBody>
      </p:sp>
      <p:sp>
        <p:nvSpPr>
          <p:cNvPr id="191" name="Google Shape;191;p27"/>
          <p:cNvSpPr txBox="1"/>
          <p:nvPr/>
        </p:nvSpPr>
        <p:spPr>
          <a:xfrm>
            <a:off x="250825" y="3659187"/>
            <a:ext cx="8785225" cy="3025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часто используется Гарвардская архитектура;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большая (иногда нестандартная) разрядность обрабатываемых данных – 24, 32, 48, 64, 128, что позволяет увеличить диапазон обрабатываемых чисел без применения формата с плавающей запятой или обрабатывать по несколько чисел одновременно;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аппаратные блоки, предназначенные для ускорения выполнения команды умножения –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сдвиговые регистры, матричные умножители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память команд и данных расположены на самом кристалле процессора;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возможность параллельного выполнения нескольких операций одновременно, например, ввода вывода и арифметических команд;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все команды имеют одинаковую длину и выполняются за одинаковое время, что позволяет использовать счетчик команд для отсчета временных интервалов.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ортогональная система команд.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Типовая структура ЦОС" id="196" name="Google Shape;19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11412" y="115887"/>
            <a:ext cx="5400675" cy="4319587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8"/>
          <p:cNvSpPr txBox="1"/>
          <p:nvPr/>
        </p:nvSpPr>
        <p:spPr>
          <a:xfrm>
            <a:off x="1403350" y="4460875"/>
            <a:ext cx="67691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7. Типовая структура процессора цифровой обработки сигналов</a:t>
            </a:r>
            <a:endParaRPr/>
          </a:p>
        </p:txBody>
      </p:sp>
      <p:sp>
        <p:nvSpPr>
          <p:cNvPr id="198" name="Google Shape;198;p28"/>
          <p:cNvSpPr txBox="1"/>
          <p:nvPr/>
        </p:nvSpPr>
        <p:spPr>
          <a:xfrm>
            <a:off x="250825" y="4941887"/>
            <a:ext cx="8785225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Особенность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ю БИС с полной структурной специализацией является их функциональная ориентация на выполнение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600" u="sng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фиксированной базовой операции</a:t>
            </a:r>
            <a:r>
              <a:rPr b="0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специфичной для алгоритмов ЦОС, что даёт возможность наиболее полно использовать их естественный параллелизм.</a:t>
            </a:r>
            <a:endParaRPr b="1" i="1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Основная операция ЦОС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обеспечивает выполнение </a:t>
            </a: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операции умножения с накоплением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  <a:r>
              <a:rPr b="1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Z</a:t>
            </a:r>
            <a:r>
              <a:rPr b="1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– 1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X</a:t>
            </a:r>
            <a:r>
              <a:rPr b="1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· Y</a:t>
            </a:r>
            <a:r>
              <a:rPr b="1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71437" y="476250"/>
            <a:ext cx="8964612" cy="6203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Недостаток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микропроцессоров для ЦОС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состоит в их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структурной ограниченности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направленной на получение предельной производительности при выполнении строго определённых вычислений, что приводит к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ограничению числа одновременно задействованных 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операционных устройств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поэтому не позволяющего эффективно использовать естественный параллелизм алгоритмов ЦОС. Поэтому важное значение имеет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второе направление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предполагает </a:t>
            </a:r>
            <a:r>
              <a:rPr b="1" i="0" lang="en-US" sz="16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максимальное распараллеливание процесса обработки информации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 целью получения наибольшего выигрыша в производительности при решении конкретной задачи.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Такой подход реализован на основе 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универсальных вычислительных ячеек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(УВЯ)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базе </a:t>
            </a:r>
            <a:r>
              <a:rPr b="1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программируемых логических матриц (ПЛМ или ПЛИС)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случае использования УВЯ для каждой вычислительной процедуры используется своя группа таких вычислительных ячеек (так называемый </a:t>
            </a:r>
            <a:r>
              <a:rPr b="1" i="1" lang="en-US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настраиваемый процессор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Программа загружается один раз перед началом решения задачи, а обработка потоков информации производится без промежуточного запоминания результатов, т.е. </a:t>
            </a:r>
            <a:r>
              <a:rPr b="0" i="1" lang="en-US" sz="1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работает по принципу конвейера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который на одном конце с каждым тактом загружается информацией, а на другом конце конвейера производится выгрузка результата обработки информации.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Общая структура вычислительной системы обеспечивает параллельную организацию множества конвейеров, в том числе охваченных обратными связями.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Особенность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ю такой вычислительной </a:t>
            </a: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системы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является </a:t>
            </a:r>
            <a:r>
              <a:rPr b="1" i="0" lang="en-US" sz="16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отсутствие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устройств управления, ОЗУ, магистрали данных, а также наличие большого количества информационных входов и выходов.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Подобные структуры вычислительных систем ЦОС на однородных средах называются </a:t>
            </a:r>
            <a:r>
              <a:rPr b="1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систолическими структурами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204" name="Google Shape;204;p29"/>
          <p:cNvSpPr txBox="1"/>
          <p:nvPr/>
        </p:nvSpPr>
        <p:spPr>
          <a:xfrm>
            <a:off x="2679700" y="65087"/>
            <a:ext cx="37465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 ПЛИС для ЦОС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0"/>
          <p:cNvSpPr txBox="1"/>
          <p:nvPr/>
        </p:nvSpPr>
        <p:spPr>
          <a:xfrm>
            <a:off x="3563937" y="115887"/>
            <a:ext cx="23399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Функции памяти </a:t>
            </a:r>
            <a:endParaRPr/>
          </a:p>
        </p:txBody>
      </p:sp>
      <p:sp>
        <p:nvSpPr>
          <p:cNvPr id="210" name="Google Shape;210;p30"/>
          <p:cNvSpPr txBox="1"/>
          <p:nvPr/>
        </p:nvSpPr>
        <p:spPr>
          <a:xfrm>
            <a:off x="107950" y="549275"/>
            <a:ext cx="8964612" cy="600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Память микропроцессорной системы выполняет функцию </a:t>
            </a:r>
            <a:r>
              <a:rPr b="1" i="0" lang="en-US" sz="1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временного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постоянного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хранения данных и команд.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Объем памяти определяет допустимую сложность выполняемых системой алгоритмов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а также в некоторой степени и скорость работы системы в целом.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Информация в памяти хранится в ячейках, количество разрядов которых равно количеству разрядов шины данных процессора. Обычно оно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кратно 8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(например, 8, 16, 32, 64).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Допустимое количество ячеек памяти определяется количеством разрядов шины адреса как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baseline="30000" i="1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где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количество разрядов шины адреса.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Чаще всего объем памяти измеряется в байтах независимо от разрядности ячейки памяти.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килобайт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1024 байта (обозначается Кбайт),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мегабайт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1 048 576 байт (обозначается Мбайт),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гигабайт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—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байт (обозначается Гбайт),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терабайт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(обозначается Тбайт)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Совокупность ячеек памяти называется обычно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пространством памяти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системы.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/>
          <p:nvPr/>
        </p:nvSpPr>
        <p:spPr>
          <a:xfrm>
            <a:off x="250825" y="65087"/>
            <a:ext cx="8713787" cy="18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подключения модуля памяти к системной магистрали используются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блоки сопряжения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которые включают в себя:</a:t>
            </a:r>
            <a:endParaRPr/>
          </a:p>
          <a:p>
            <a:pPr indent="0" lvl="1" marL="45720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селектор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дешифратор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адреса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indent="0" lvl="1" marL="45720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схему обработки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управляющих сигналов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магистрали и </a:t>
            </a:r>
            <a:endParaRPr/>
          </a:p>
          <a:p>
            <a:pPr indent="0" lvl="1" marL="45720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буфер 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6" name="Google Shape;216;p31"/>
          <p:cNvSpPr txBox="1"/>
          <p:nvPr/>
        </p:nvSpPr>
        <p:spPr>
          <a:xfrm>
            <a:off x="2411412" y="6165850"/>
            <a:ext cx="37861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8. Структура модуля памяти </a:t>
            </a:r>
            <a:endParaRPr/>
          </a:p>
        </p:txBody>
      </p:sp>
      <p:pic>
        <p:nvPicPr>
          <p:cNvPr id="217" name="Google Shape;21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387" y="2276475"/>
            <a:ext cx="5184775" cy="325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51275" y="1958975"/>
            <a:ext cx="5114925" cy="262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268537" y="179387"/>
            <a:ext cx="48577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Структура микропроцессорной системы</a:t>
            </a:r>
            <a:endParaRPr/>
          </a:p>
        </p:txBody>
      </p:sp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76375" y="620712"/>
            <a:ext cx="5689600" cy="39020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250825" y="4745037"/>
            <a:ext cx="8569325" cy="204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Шина адреса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(однонаправленная) – её разрядность определяет количество используемых в микропроцессорной системе устройств.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Шина данных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(двунаправленная) – её разрядность определяет производительность микропроцессорной системы.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Шина управления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(разнонаправленная) – её разрядность определяет гибкость микропропроцессорной системы.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Шина питания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(однонаправленная) – определяет универсальность микропроцессоной системы.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-19" id="223" name="Google Shape;22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612" y="2365375"/>
            <a:ext cx="4968875" cy="3151187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32"/>
          <p:cNvSpPr txBox="1"/>
          <p:nvPr/>
        </p:nvSpPr>
        <p:spPr>
          <a:xfrm>
            <a:off x="2700337" y="79375"/>
            <a:ext cx="40322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Специальные области памяти</a:t>
            </a:r>
            <a:endParaRPr/>
          </a:p>
        </p:txBody>
      </p:sp>
      <p:sp>
        <p:nvSpPr>
          <p:cNvPr id="225" name="Google Shape;225;p32"/>
          <p:cNvSpPr txBox="1"/>
          <p:nvPr/>
        </p:nvSpPr>
        <p:spPr>
          <a:xfrm>
            <a:off x="250825" y="457200"/>
            <a:ext cx="8642350" cy="2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1. Стек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Память для стека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</a:t>
            </a:r>
            <a:r>
              <a:rPr b="1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стек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Stack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— это часть оперативной памяти, предназначенная для временного хранения данных в режиме 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LIFO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 Input — First Output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или </a:t>
            </a:r>
            <a:r>
              <a:rPr b="1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память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ю </a:t>
            </a:r>
            <a:r>
              <a:rPr b="1" i="0" lang="en-US" sz="16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магазинного типа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(например, в магазине автомата патрон, установленный последним, будет извлечен первым).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Особенность стека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 сравнению с другой оперативной памятью —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это заданный и неизменяемый способ адресации.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26" name="Google Shape;226;p32"/>
          <p:cNvSpPr txBox="1"/>
          <p:nvPr/>
        </p:nvSpPr>
        <p:spPr>
          <a:xfrm>
            <a:off x="3276600" y="5516562"/>
            <a:ext cx="34305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9. Принцип работы стека </a:t>
            </a:r>
            <a:endParaRPr/>
          </a:p>
        </p:txBody>
      </p:sp>
      <p:sp>
        <p:nvSpPr>
          <p:cNvPr id="227" name="Google Shape;227;p32"/>
          <p:cNvSpPr txBox="1"/>
          <p:nvPr/>
        </p:nvSpPr>
        <p:spPr>
          <a:xfrm>
            <a:off x="252412" y="5956300"/>
            <a:ext cx="8640762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Необходимость такой адресации становится очевидной в случае многократно вложенных подпрограмм.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/>
          <p:nvPr/>
        </p:nvSpPr>
        <p:spPr>
          <a:xfrm>
            <a:off x="179387" y="280987"/>
            <a:ext cx="407511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2. Таблица векторов прерываний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33" name="Google Shape;233;p33"/>
          <p:cNvSpPr txBox="1"/>
          <p:nvPr/>
        </p:nvSpPr>
        <p:spPr>
          <a:xfrm>
            <a:off x="179387" y="857250"/>
            <a:ext cx="8785225" cy="4745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 прерыванием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interrupt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в общем случае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понимается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не только обслуживание запроса внешнего устройства, но 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любое нарушение последовательной работы процессора.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Любое прерывание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обрабатывается через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таблицу векторов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указателей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прерываний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таблице векторов прерываний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простейшем случае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находятся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адреса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начала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 обработки прерываний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которые и называются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векторами.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Длина таблицы может быть значительной (до нескольких сот элементов).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Обычно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таблица векторов прерываний располагается в начале пространства области памяти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(в ячейках памяти с малыми адресами). 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Адрес каждого вектора (или адрес начального элемента каждого вектора) представляет собой номер прерывания.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-20" id="238" name="Google Shape;23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34925"/>
            <a:ext cx="7488237" cy="3465512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4"/>
          <p:cNvSpPr txBox="1"/>
          <p:nvPr/>
        </p:nvSpPr>
        <p:spPr>
          <a:xfrm>
            <a:off x="2030412" y="3429000"/>
            <a:ext cx="6107112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10. Упрощенный алгоритм обработки прерывания </a:t>
            </a:r>
            <a:endParaRPr/>
          </a:p>
        </p:txBody>
      </p:sp>
      <p:sp>
        <p:nvSpPr>
          <p:cNvPr id="240" name="Google Shape;240;p34"/>
          <p:cNvSpPr txBox="1"/>
          <p:nvPr/>
        </p:nvSpPr>
        <p:spPr>
          <a:xfrm>
            <a:off x="250825" y="3902075"/>
            <a:ext cx="8713787" cy="284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случае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аппаратных прерываний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номер прерывания или задается устройством, запросившим прерывание (при векторных прерываниях), или же задается номером линии запроса прерываний (при радиальных прерываниях).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99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Программное прерывание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тоже обслуживается через таблицу векторов прерываний, но номер прерывания указывается в составе команды, вызывающей прерывание.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конце программы обработки прерываний </a:t>
            </a:r>
            <a:r>
              <a:rPr b="1" i="0" lang="en-US" sz="18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обязательно должна располагаться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команда выхода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 прерывания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выполнив которую, процессор возвращается к выполнению прерванной основной программы. 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5"/>
          <p:cNvSpPr txBox="1"/>
          <p:nvPr/>
        </p:nvSpPr>
        <p:spPr>
          <a:xfrm>
            <a:off x="250825" y="195262"/>
            <a:ext cx="8713787" cy="16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3. Память устройств (ввода/вывода),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подключенных к системной шине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 получает возможность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обращаться к внутренней памяти устройств ввода/вывода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каких-то еще подключенных к системной шине устройств,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 к своей собственной системной памяти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Обычно окно в пространстве памяти, выделяемое для этого, не слишком большое.</a:t>
            </a:r>
            <a:endParaRPr/>
          </a:p>
        </p:txBody>
      </p:sp>
      <p:sp>
        <p:nvSpPr>
          <p:cNvPr id="246" name="Google Shape;246;p35"/>
          <p:cNvSpPr txBox="1"/>
          <p:nvPr/>
        </p:nvSpPr>
        <p:spPr>
          <a:xfrm>
            <a:off x="250825" y="1916112"/>
            <a:ext cx="8496300" cy="106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Распределение адресных пространств памяти процессора (системной памяти)  и адресов устройств ввода/вывода.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Существует два основных подхода :</a:t>
            </a:r>
            <a:endParaRPr/>
          </a:p>
        </p:txBody>
      </p:sp>
      <p:sp>
        <p:nvSpPr>
          <p:cNvPr id="247" name="Google Shape;247;p35"/>
          <p:cNvSpPr txBox="1"/>
          <p:nvPr/>
        </p:nvSpPr>
        <p:spPr>
          <a:xfrm>
            <a:off x="250825" y="3068637"/>
            <a:ext cx="8640762" cy="31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выделение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общем адресном пространстве системы специальной области адресов для устройств ввода/вывода;</a:t>
            </a:r>
            <a:endParaRPr/>
          </a:p>
          <a:p>
            <a:pPr indent="-342900" lvl="1" marL="8001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обращении к устройствам ввода/вывода процессор может использовать те же команды, которые служат для взаимодействия с памятью. Но адресное пространство памяти должно быть уменьшено на величину адресного пространства устройств ввода/вывода. 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полное разделение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адресных пространств памяти и устройств ввода/вывода.</a:t>
            </a:r>
            <a:endParaRPr/>
          </a:p>
          <a:p>
            <a:pPr indent="-342900" lvl="1" marL="8001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память занимает все адресное пространство микропроцессорной системы. Для общения с устройствами ввода/вывода применяются специальные команды и специальные стробы обмена на магистрали.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6"/>
          <p:cNvSpPr txBox="1"/>
          <p:nvPr/>
        </p:nvSpPr>
        <p:spPr>
          <a:xfrm>
            <a:off x="2700337" y="163512"/>
            <a:ext cx="462121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Функции устройств ввода/вывода </a:t>
            </a:r>
            <a:endParaRPr/>
          </a:p>
        </p:txBody>
      </p:sp>
      <p:sp>
        <p:nvSpPr>
          <p:cNvPr id="253" name="Google Shape;253;p36"/>
          <p:cNvSpPr txBox="1"/>
          <p:nvPr/>
        </p:nvSpPr>
        <p:spPr>
          <a:xfrm>
            <a:off x="179387" y="692150"/>
            <a:ext cx="8785225" cy="4767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Устройства ввода/вывода обмениваются информацией с магистралью по тем же принципам, что и память.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Устройства ввода/вывода взаимодействуют еще и с внешними устройствами, цифровыми или аналоговыми.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Быстродействие устройств ввода/вывода может значительно отличаться от быстродействия остальной микропроцессорной системы.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Разнообразие устройств ввода/вывода неизмеримо больше, чем модулей памяти.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Устройств ввода/вывода могут иметь другие названия:</a:t>
            </a:r>
            <a:endParaRPr/>
          </a:p>
          <a:p>
            <a:pPr indent="0" lvl="2" marL="9144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устройства сопряжения, </a:t>
            </a:r>
            <a:endParaRPr/>
          </a:p>
          <a:p>
            <a:pPr indent="0" lvl="2" marL="9144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контроллеры, </a:t>
            </a:r>
            <a:endParaRPr/>
          </a:p>
          <a:p>
            <a:pPr indent="0" lvl="2" marL="9144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карты расширения, </a:t>
            </a:r>
            <a:endParaRPr/>
          </a:p>
          <a:p>
            <a:pPr indent="0" lvl="2" marL="9144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интерфейсные модули и т.д.</a:t>
            </a:r>
            <a:endParaRPr/>
          </a:p>
        </p:txBody>
      </p:sp>
      <p:sp>
        <p:nvSpPr>
          <p:cNvPr id="254" name="Google Shape;254;p36"/>
          <p:cNvSpPr txBox="1"/>
          <p:nvPr/>
        </p:nvSpPr>
        <p:spPr>
          <a:xfrm>
            <a:off x="250825" y="5681662"/>
            <a:ext cx="8713787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Объединяют все устройства ввода/вывода общие принципы обмена с магистралью и, соответственно, общие принципы организации узлов, которые осуществляют сопряжение с магистралью. 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-21" id="259" name="Google Shape;259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63712" y="115887"/>
            <a:ext cx="5903912" cy="399415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37"/>
          <p:cNvSpPr txBox="1"/>
          <p:nvPr/>
        </p:nvSpPr>
        <p:spPr>
          <a:xfrm>
            <a:off x="1817687" y="4100512"/>
            <a:ext cx="57785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11. Структура простейшего устройства ввода/вывода </a:t>
            </a:r>
            <a:endParaRPr/>
          </a:p>
        </p:txBody>
      </p:sp>
      <p:sp>
        <p:nvSpPr>
          <p:cNvPr id="261" name="Google Shape;261;p37"/>
          <p:cNvSpPr txBox="1"/>
          <p:nvPr/>
        </p:nvSpPr>
        <p:spPr>
          <a:xfrm>
            <a:off x="142875" y="4583112"/>
            <a:ext cx="8893175" cy="2014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269875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Самые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простейшие устройства ввода/вывода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выдают на </a:t>
            </a:r>
            <a:r>
              <a:rPr b="0" i="1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внешнее устройство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код данных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параллельном формате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принимают из внешнего устройства код данных тоже в параллельном формате. Их называют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параллельными </a:t>
            </a: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портами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ввода/вывода.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Они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наиболее универсальны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их часто вводят в состав микропроцессорной системы. Параллельные порты обычно имеются в составе микроконтроллеров.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Именно через параллельные порты микроконтроллер связывается с внешним миром.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8"/>
          <p:cNvSpPr txBox="1"/>
          <p:nvPr/>
        </p:nvSpPr>
        <p:spPr>
          <a:xfrm>
            <a:off x="179387" y="188912"/>
            <a:ext cx="8785225" cy="6365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Более сложные устройства ввода/вывода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(устройства сопряжения)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имеют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своем составе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внутреннюю буферную оперативную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память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даже могут иметь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микроконтроллер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на который возложено выполнение функций обмена с внешним устройством.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Каждому устройству ввода/вывода отводится свой адрес в адресном пространстве микропроцессорной системы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i="0" lang="en-US" sz="18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Дублирование адресов должно быть исключено!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за этим должны следить разработчик и пользователь микропроцессорной системы.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Устройства ввода/вывода помимо программного обмена могут также поддерживать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режим обмена по прерываниям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В этом случае они преобразуют поступающий от внешнего устройства сигнал запроса на прерывание в сигнал запроса прерывания, необходимый для данной магистрали (или в последовательность сигналов при векторном прерывании). 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Если нужно использовать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режим ПДП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устройство ввода/вывода должно выдать сигнал запроса ПДП на магистраль и обеспечить работу в циклах ПДП, принятых для данной магистрали.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9"/>
          <p:cNvSpPr txBox="1"/>
          <p:nvPr/>
        </p:nvSpPr>
        <p:spPr>
          <a:xfrm>
            <a:off x="323850" y="50800"/>
            <a:ext cx="8569325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составе микропроцессорных систем, как правило, выделяются четыре специальные группы устройств ввода/вывода:</a:t>
            </a:r>
            <a:endParaRPr/>
          </a:p>
        </p:txBody>
      </p:sp>
      <p:sp>
        <p:nvSpPr>
          <p:cNvPr id="272" name="Google Shape;272;p39"/>
          <p:cNvSpPr txBox="1"/>
          <p:nvPr/>
        </p:nvSpPr>
        <p:spPr>
          <a:xfrm>
            <a:off x="287337" y="765175"/>
            <a:ext cx="8748712" cy="5584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устройства интерфейса пользователя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Arial"/>
              <a:buAutoNum type="alphaLcPeriod"/>
            </a:pPr>
            <a:r>
              <a:rPr b="1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ввода информации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пользователем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контроллеры клавиатуры,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тумблеры,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отдельные кнопки,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мыши, трекбол,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джойстика и т.д.  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Arial"/>
              <a:buAutoNum type="alphaLcPeriod"/>
            </a:pPr>
            <a:r>
              <a:rPr b="1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вывода информации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для пользователя;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контроллеры светодиодных индикаторов,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табло жидкокристаллических, плазменных и электронно-лучевых экранов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 startAt="2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устройства ввода/вывода для длительного хранения информации;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L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дисководами (компакт-дисков или магнитных дисков), а также с накопителями на магнитной ленте.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 startAt="2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таймерные устройства. </a:t>
            </a:r>
            <a:endParaRPr/>
          </a:p>
          <a:p>
            <a:pPr indent="-342899" lvl="1" marL="8651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L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Эти устройства предназначены для того, чтобы микропроцессорная система могла выдерживать заданные временные интервалы, следить за реальным временем, считать импульсы и т.д.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AutoNum type="arabicPeriod" startAt="2"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устройства для подключения к информационным сетям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(локальным и глобальным).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/>
        </p:nvSpPr>
        <p:spPr>
          <a:xfrm>
            <a:off x="4083050" y="115887"/>
            <a:ext cx="15684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Процессор</a:t>
            </a:r>
            <a:endParaRPr/>
          </a:p>
        </p:txBody>
      </p:sp>
      <p:pic>
        <p:nvPicPr>
          <p:cNvPr descr="2-16" id="98" name="Google Shape;9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5512" y="549275"/>
            <a:ext cx="5472112" cy="408781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5"/>
          <p:cNvSpPr txBox="1"/>
          <p:nvPr/>
        </p:nvSpPr>
        <p:spPr>
          <a:xfrm>
            <a:off x="2771775" y="4724400"/>
            <a:ext cx="3789362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1. Схема включения процессора 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323850" y="5229225"/>
            <a:ext cx="8569325" cy="132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Процессор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главный элемент на системной магистрали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Конструктивно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может представлять собой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отдельную микросхему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или же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часть микросхемы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(в случае микроконтроллера) или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комплект из нескольких микросхем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101" name="Google Shape;10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88125" y="2205037"/>
            <a:ext cx="1955800" cy="19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95962" y="549275"/>
            <a:ext cx="2933700" cy="156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 rotWithShape="1">
          <a:blip r:embed="rId6">
            <a:alphaModFix/>
          </a:blip>
          <a:srcRect b="8815" l="13881" r="13499" t="13998"/>
          <a:stretch/>
        </p:blipFill>
        <p:spPr>
          <a:xfrm>
            <a:off x="5219700" y="2420937"/>
            <a:ext cx="1511300" cy="158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/>
        </p:nvSpPr>
        <p:spPr>
          <a:xfrm>
            <a:off x="179387" y="5805487"/>
            <a:ext cx="88201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обязательно имеет выводы трех шин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               шины адреса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         </a:t>
            </a:r>
            <a:r>
              <a:rPr b="1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шины данных  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     </a:t>
            </a:r>
            <a:r>
              <a:rPr b="1" i="0" lang="en-US" sz="18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шины управления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2-17" id="109" name="Google Shape;10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76375" y="125412"/>
            <a:ext cx="5975350" cy="517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6"/>
          <p:cNvSpPr txBox="1"/>
          <p:nvPr/>
        </p:nvSpPr>
        <p:spPr>
          <a:xfrm>
            <a:off x="2282825" y="5373687"/>
            <a:ext cx="4810125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Рис. 2. Внутренняя структура микропроцессора.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/>
        </p:nvSpPr>
        <p:spPr>
          <a:xfrm>
            <a:off x="179387" y="1484312"/>
            <a:ext cx="8785225" cy="311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Разрядность шины данных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определяет </a:t>
            </a:r>
            <a:r>
              <a:rPr b="1" i="0" lang="en-US" sz="1800" u="none" cap="none" strike="noStrike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скорость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работы системы.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99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Разрядность шины адреса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определяет </a:t>
            </a:r>
            <a:r>
              <a:rPr b="1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допустимую сложность</a:t>
            </a:r>
            <a:r>
              <a:rPr b="0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системы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FF00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Количество линий управления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определяет </a:t>
            </a:r>
            <a:r>
              <a:rPr b="1" i="0" lang="en-US" sz="18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разнообразие режимов обмена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эффективность обмена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процессора с другими устройствами системы.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Чем больше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тактовая частота процессора,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он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быстрее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выполняет команды.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Быстродействие процессора определяется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не только тактовой частотой, но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особенностями его структуры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(архитектуры)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Основные характеристики определяющие производительность микропроцессора: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684212" y="4652962"/>
            <a:ext cx="7056437" cy="174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Набор регистров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для хранения промежуточных данных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Система команд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процессора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Способы адресации операндов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пространстве памяти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Организация процессов выборки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использования команд</a:t>
            </a:r>
            <a:endParaRPr/>
          </a:p>
        </p:txBody>
      </p:sp>
      <p:sp>
        <p:nvSpPr>
          <p:cNvPr id="117" name="Google Shape;117;p17"/>
          <p:cNvSpPr txBox="1"/>
          <p:nvPr/>
        </p:nvSpPr>
        <p:spPr>
          <a:xfrm>
            <a:off x="179387" y="260350"/>
            <a:ext cx="8713787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Важнейшие характеристики процессора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это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количество разрядов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его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шины 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количество разрядов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его </a:t>
            </a:r>
            <a:r>
              <a:rPr b="1" i="0" lang="en-US" sz="18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шины адреса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количество управляющих сигналов в </a:t>
            </a:r>
            <a:r>
              <a:rPr b="1" i="0" lang="en-US" sz="18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шине управления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/>
        </p:nvSpPr>
        <p:spPr>
          <a:xfrm>
            <a:off x="468312" y="1254125"/>
            <a:ext cx="79216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Основные функции любого микропроцессора</a:t>
            </a:r>
            <a:r>
              <a:rPr b="0" i="0" lang="en-US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123" name="Google Shape;123;p18"/>
          <p:cNvSpPr txBox="1"/>
          <p:nvPr/>
        </p:nvSpPr>
        <p:spPr>
          <a:xfrm>
            <a:off x="468312" y="1924050"/>
            <a:ext cx="80645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выборка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чтение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выполняемых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команд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ввод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чтение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из памяти или устройства ввода/вывода;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вывод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запись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память или в устройства ввода/вывода;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обработка данных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(операндов), в том числе арифметические и/или логические операции над ними;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адресация памяти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то есть задание номера ячейки памяти, с которой будет производиться обмен;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Организация дополнительных способов взаимодействия с памятью или устройствами ввода/вывода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режим обработки прерываний и режим прямого доступа к памяти.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/>
          <p:nvPr/>
        </p:nvSpPr>
        <p:spPr>
          <a:xfrm>
            <a:off x="244475" y="5037137"/>
            <a:ext cx="2976562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Система команд может быть:</a:t>
            </a:r>
            <a:endParaRPr/>
          </a:p>
        </p:txBody>
      </p:sp>
      <p:sp>
        <p:nvSpPr>
          <p:cNvPr id="129" name="Google Shape;129;p19"/>
          <p:cNvSpPr txBox="1"/>
          <p:nvPr/>
        </p:nvSpPr>
        <p:spPr>
          <a:xfrm>
            <a:off x="250825" y="5376862"/>
            <a:ext cx="8713787" cy="1436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AutoNum type="arabicPeriod"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Ортогональная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все команды фиксированной длины, имеют одинаковое время исполнения (преимущественно за один цикл (такт) синхронизации, равноправное использование всех регистров процессора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AutoNum type="arabicPeriod"/>
            </a:pPr>
            <a:r>
              <a:rPr b="1" i="0" lang="en-US" sz="1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Неортогональная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не все команды могут использовать весь набор возможных способов адресации применительно к любому из регистров процессора</a:t>
            </a:r>
            <a:endParaRPr/>
          </a:p>
        </p:txBody>
      </p:sp>
      <p:sp>
        <p:nvSpPr>
          <p:cNvPr id="130" name="Google Shape;130;p19"/>
          <p:cNvSpPr txBox="1"/>
          <p:nvPr/>
        </p:nvSpPr>
        <p:spPr>
          <a:xfrm>
            <a:off x="250825" y="3208337"/>
            <a:ext cx="8642350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точки зрения системы команд и способов адресации операндов в основном различают </a:t>
            </a: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две архитектуры процессоров</a:t>
            </a:r>
            <a:endParaRPr/>
          </a:p>
        </p:txBody>
      </p:sp>
      <p:sp>
        <p:nvSpPr>
          <p:cNvPr id="131" name="Google Shape;131;p19"/>
          <p:cNvSpPr txBox="1"/>
          <p:nvPr/>
        </p:nvSpPr>
        <p:spPr>
          <a:xfrm>
            <a:off x="611187" y="3790950"/>
            <a:ext cx="8137525" cy="122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RISC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Reduced Instruction Set Computer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процессоры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(процессоры с сокращённым набором команд)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CISC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0" i="1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Complicated Instruction Set Computer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процессоры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(процессоры с полным набором команд)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32" name="Google Shape;132;p19"/>
          <p:cNvSpPr txBox="1"/>
          <p:nvPr/>
        </p:nvSpPr>
        <p:spPr>
          <a:xfrm>
            <a:off x="107950" y="44450"/>
            <a:ext cx="8928100" cy="314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Архитектурой микропроцессора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называется комплекс его аппаратных и программных средств, предоставляемых пользователю.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это общее понятие входит набор программно-доступных регистров и исполнительных (операционных) устройств, система основных команд и способов адресации, объем и структура адресуемой памяти, виды и способы обработки прерываний.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описании архитектуры и функционирования процессора обычно используется его представление в виде совокупности программно-доступных регистров, образующих регистровую или программную модель.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регистровую модель входит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группа регистров общего назначения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служащих для хранения операндов, и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группа служебных регистров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обеспечивающих управление выполнением программы и режимом работы процессора, организацию обращения к памяти (защита памяти, сегментная и страничная организация и др.).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/>
        </p:nvSpPr>
        <p:spPr>
          <a:xfrm>
            <a:off x="250825" y="404812"/>
            <a:ext cx="8713787" cy="548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микропроцессорах </a:t>
            </a:r>
            <a:r>
              <a:rPr b="0" i="1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полным набором команд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CISC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микропроцессоры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используется уровень микропрограммирования для того, чтобы декодировать и выполнить команду микропроцессора (т.е. используются </a:t>
            </a: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БМУ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Б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лок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икропрограммного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правления и </a:t>
            </a: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УП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правляющая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амять).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Достоинства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−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Формат команды не зависит от конструкции (аппаратуры) процессора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−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одной и той же аппаратуре при смене микропрограммы могут быть реализованы различные микропроцессоры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С точки зрения пользователя у микропроцессора только увеличивается производительность, снижается потребление энергии, уменьшаются габариты устройств.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−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Изменение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конструкции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аппаратуры)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никак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 влияет на программное обеспечение микропроцессора.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C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Недостаток</a:t>
            </a:r>
            <a:endParaRPr/>
          </a:p>
          <a:p>
            <a:pPr indent="0" lvl="0" marL="0" marR="0" rtl="0" algn="just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− Производители микросхем стараются увеличить количество команд, которые может выполнять микропроцессор, тем самым увеличивая сложность микропрограммы и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замедляя выполнение каждой команды в целом.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/>
        </p:nvSpPr>
        <p:spPr>
          <a:xfrm>
            <a:off x="107950" y="142875"/>
            <a:ext cx="8856662" cy="652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микропроцессорах </a:t>
            </a:r>
            <a:r>
              <a:rPr b="0" i="1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сокращённым набором команд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RISC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декодирование и исполнение команды производится аппаратно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поэтому </a:t>
            </a: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количество команд ограниченно минимальным набором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Для реализации более сложных операций приходится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комбинировать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команды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RISC микропроцессорах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команда и микрокоманда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совпадают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Преимущество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Достаточно сложная команда, например, </a:t>
            </a:r>
            <a:r>
              <a:rPr b="0" i="1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умножение с накоплением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может быть в принципе выполнена за один такт (не требуется выполнение микропрограммы), так как выполняется специализированным устройством. 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rgbClr val="CC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Недостаток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выполнения сложной команды требуется выполнение большого набора микрокоманд реализующих отдельную микропрограмму.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большинстве случаев 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быстродействие RISC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процессоров</a:t>
            </a:r>
            <a:r>
              <a:rPr b="1" i="0" lang="en-US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выше чем CISC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процессоров</a:t>
            </a:r>
            <a:endParaRPr/>
          </a:p>
          <a:p>
            <a:pPr indent="0" lvl="0" marL="0" marR="0" rtl="0" algn="just">
              <a:lnSpc>
                <a:spcPct val="9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выборе процессора нужно учитывать все параметры в целом, т.к. тактовая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частота RISC процессора может оказаться </a:t>
            </a:r>
            <a:r>
              <a:rPr b="1" i="0" lang="en-US" sz="1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значительно ниже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 сравнению с CISC процессором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(особенно если в нём применяются специальные меры по повышению производительности), разрядность команды может оказаться выше чем у CISC процессора (что чаще всего и бывает). В результате общий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объём исполняемой программы для RISC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процессора </a:t>
            </a: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превысит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объём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подобной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программы для CISC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процессора.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