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notesMasterIdLst>
    <p:notesMasterId r:id="rId53"/>
  </p:notesMasterIdLst>
  <p:sldIdLst>
    <p:sldId id="377" r:id="rId2"/>
    <p:sldId id="260" r:id="rId3"/>
    <p:sldId id="288" r:id="rId4"/>
    <p:sldId id="261" r:id="rId5"/>
    <p:sldId id="418" r:id="rId6"/>
    <p:sldId id="262" r:id="rId7"/>
    <p:sldId id="378" r:id="rId8"/>
    <p:sldId id="379" r:id="rId9"/>
    <p:sldId id="380" r:id="rId10"/>
    <p:sldId id="381" r:id="rId11"/>
    <p:sldId id="382" r:id="rId12"/>
    <p:sldId id="385" r:id="rId13"/>
    <p:sldId id="387" r:id="rId14"/>
    <p:sldId id="389" r:id="rId15"/>
    <p:sldId id="390" r:id="rId16"/>
    <p:sldId id="271" r:id="rId17"/>
    <p:sldId id="272" r:id="rId18"/>
    <p:sldId id="274" r:id="rId19"/>
    <p:sldId id="419" r:id="rId20"/>
    <p:sldId id="392" r:id="rId21"/>
    <p:sldId id="393" r:id="rId22"/>
    <p:sldId id="394" r:id="rId23"/>
    <p:sldId id="395" r:id="rId24"/>
    <p:sldId id="397" r:id="rId25"/>
    <p:sldId id="398" r:id="rId26"/>
    <p:sldId id="399" r:id="rId27"/>
    <p:sldId id="400" r:id="rId28"/>
    <p:sldId id="401" r:id="rId29"/>
    <p:sldId id="402" r:id="rId30"/>
    <p:sldId id="403" r:id="rId31"/>
    <p:sldId id="404" r:id="rId32"/>
    <p:sldId id="412" r:id="rId33"/>
    <p:sldId id="415" r:id="rId34"/>
    <p:sldId id="416" r:id="rId35"/>
    <p:sldId id="409" r:id="rId36"/>
    <p:sldId id="410" r:id="rId37"/>
    <p:sldId id="411" r:id="rId38"/>
    <p:sldId id="420" r:id="rId39"/>
    <p:sldId id="277" r:id="rId40"/>
    <p:sldId id="417" r:id="rId41"/>
    <p:sldId id="422" r:id="rId42"/>
    <p:sldId id="424" r:id="rId43"/>
    <p:sldId id="426" r:id="rId44"/>
    <p:sldId id="443" r:id="rId45"/>
    <p:sldId id="452" r:id="rId46"/>
    <p:sldId id="453" r:id="rId47"/>
    <p:sldId id="444" r:id="rId48"/>
    <p:sldId id="445" r:id="rId49"/>
    <p:sldId id="447" r:id="rId50"/>
    <p:sldId id="448" r:id="rId51"/>
    <p:sldId id="449" r:id="rId5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9" d="100"/>
          <a:sy n="89" d="100"/>
        </p:scale>
        <p:origin x="-120" y="-4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257A97-D9C0-4E46-9662-0C8539F2B77F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</dgm:pt>
    <dgm:pt modelId="{E6BC9F05-FAAD-48DB-960B-928FA8D9701F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Механика</a:t>
          </a:r>
        </a:p>
      </dgm:t>
    </dgm:pt>
    <dgm:pt modelId="{E40BE98A-8057-4FB1-95F6-D9078C3B9DDC}" type="parTrans" cxnId="{C1AA125B-5B9E-4C8C-A657-29477C10BF38}">
      <dgm:prSet/>
      <dgm:spPr/>
      <dgm:t>
        <a:bodyPr/>
        <a:lstStyle/>
        <a:p>
          <a:endParaRPr lang="ru-RU"/>
        </a:p>
      </dgm:t>
    </dgm:pt>
    <dgm:pt modelId="{4D5DE2CB-0FE4-4CCD-B7C7-E0AAD016828E}" type="sibTrans" cxnId="{C1AA125B-5B9E-4C8C-A657-29477C10BF38}">
      <dgm:prSet/>
      <dgm:spPr/>
      <dgm:t>
        <a:bodyPr/>
        <a:lstStyle/>
        <a:p>
          <a:endParaRPr lang="ru-RU"/>
        </a:p>
      </dgm:t>
    </dgm:pt>
    <dgm:pt modelId="{2000A328-90C3-4891-8F70-C0040FFEE0E2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Классическая механика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rPr>
            <a:t>υ</a:t>
          </a:r>
          <a:r>
            <a:rPr kumimoji="0" lang="en-US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«c</a:t>
          </a:r>
          <a:endParaRPr kumimoji="0" lang="ru-RU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gm:t>
    </dgm:pt>
    <dgm:pt modelId="{A4414529-08C3-4EE5-A608-EAE3439B8E70}" type="parTrans" cxnId="{29D69727-7003-4319-BDC8-A768BCD7805C}">
      <dgm:prSet/>
      <dgm:spPr/>
      <dgm:t>
        <a:bodyPr/>
        <a:lstStyle/>
        <a:p>
          <a:endParaRPr lang="ru-RU"/>
        </a:p>
      </dgm:t>
    </dgm:pt>
    <dgm:pt modelId="{1FF9A95C-586F-4250-9E50-AB79E8D75931}" type="sibTrans" cxnId="{29D69727-7003-4319-BDC8-A768BCD7805C}">
      <dgm:prSet/>
      <dgm:spPr/>
      <dgm:t>
        <a:bodyPr/>
        <a:lstStyle/>
        <a:p>
          <a:endParaRPr lang="ru-RU"/>
        </a:p>
      </dgm:t>
    </dgm:pt>
    <dgm:pt modelId="{9E7E0029-B4D5-4CA7-A36B-FFF620F08D20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Релятивистская механика</a:t>
          </a:r>
          <a:endParaRPr kumimoji="0" 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rPr>
            <a:t>υ</a:t>
          </a:r>
          <a:r>
            <a:rPr kumimoji="0" lang="en-US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~</a:t>
          </a:r>
          <a:r>
            <a:rPr kumimoji="0" lang="en-US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c</a:t>
          </a:r>
          <a:endParaRPr kumimoji="0" lang="ru-RU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gm:t>
    </dgm:pt>
    <dgm:pt modelId="{7E95AE6A-4B53-449C-B344-1085AB15240D}" type="parTrans" cxnId="{DD26F8B5-902B-4819-B7FA-343B32090B03}">
      <dgm:prSet/>
      <dgm:spPr/>
      <dgm:t>
        <a:bodyPr/>
        <a:lstStyle/>
        <a:p>
          <a:endParaRPr lang="ru-RU"/>
        </a:p>
      </dgm:t>
    </dgm:pt>
    <dgm:pt modelId="{6B748767-CE1C-4685-889A-1479B0D58B7B}" type="sibTrans" cxnId="{DD26F8B5-902B-4819-B7FA-343B32090B03}">
      <dgm:prSet/>
      <dgm:spPr/>
      <dgm:t>
        <a:bodyPr/>
        <a:lstStyle/>
        <a:p>
          <a:endParaRPr lang="ru-RU"/>
        </a:p>
      </dgm:t>
    </dgm:pt>
    <dgm:pt modelId="{C05BAC57-69DF-4ABD-B442-433B676A31F9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Квантовая механика</a:t>
          </a:r>
          <a:endParaRPr kumimoji="0" 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(</a:t>
          </a: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движение микрочастиц )</a:t>
          </a:r>
        </a:p>
      </dgm:t>
    </dgm:pt>
    <dgm:pt modelId="{52CFC8B0-004C-4FD8-9F96-A2A57F9A6A3F}" type="parTrans" cxnId="{597F73D6-FAD2-49F9-9C38-337853CEA1C8}">
      <dgm:prSet/>
      <dgm:spPr/>
      <dgm:t>
        <a:bodyPr/>
        <a:lstStyle/>
        <a:p>
          <a:endParaRPr lang="ru-RU"/>
        </a:p>
      </dgm:t>
    </dgm:pt>
    <dgm:pt modelId="{B1BBDE88-F6D7-489A-91C1-5A1D47BA88ED}" type="sibTrans" cxnId="{597F73D6-FAD2-49F9-9C38-337853CEA1C8}">
      <dgm:prSet/>
      <dgm:spPr/>
      <dgm:t>
        <a:bodyPr/>
        <a:lstStyle/>
        <a:p>
          <a:endParaRPr lang="ru-RU"/>
        </a:p>
      </dgm:t>
    </dgm:pt>
    <dgm:pt modelId="{EBD927E5-A594-429E-96D0-3411F8500742}" type="pres">
      <dgm:prSet presAssocID="{31257A97-D9C0-4E46-9662-0C8539F2B77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0DC4E0D1-060C-4D17-BDBA-3E1B29F115FA}" type="pres">
      <dgm:prSet presAssocID="{E6BC9F05-FAAD-48DB-960B-928FA8D9701F}" presName="hierRoot1" presStyleCnt="0">
        <dgm:presLayoutVars>
          <dgm:hierBranch/>
        </dgm:presLayoutVars>
      </dgm:prSet>
      <dgm:spPr/>
    </dgm:pt>
    <dgm:pt modelId="{934ACD17-538A-4F0B-A76D-51AAD4CB0171}" type="pres">
      <dgm:prSet presAssocID="{E6BC9F05-FAAD-48DB-960B-928FA8D9701F}" presName="rootComposite1" presStyleCnt="0"/>
      <dgm:spPr/>
    </dgm:pt>
    <dgm:pt modelId="{F24102F0-35C5-422C-BE5C-C8CA11A93821}" type="pres">
      <dgm:prSet presAssocID="{E6BC9F05-FAAD-48DB-960B-928FA8D9701F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8951EE1-3507-4A24-B274-64B525E18618}" type="pres">
      <dgm:prSet presAssocID="{E6BC9F05-FAAD-48DB-960B-928FA8D9701F}" presName="rootConnector1" presStyleLbl="node1" presStyleIdx="0" presStyleCnt="0"/>
      <dgm:spPr/>
      <dgm:t>
        <a:bodyPr/>
        <a:lstStyle/>
        <a:p>
          <a:endParaRPr lang="ru-RU"/>
        </a:p>
      </dgm:t>
    </dgm:pt>
    <dgm:pt modelId="{247119B5-14E5-4919-A150-994FB961617F}" type="pres">
      <dgm:prSet presAssocID="{E6BC9F05-FAAD-48DB-960B-928FA8D9701F}" presName="hierChild2" presStyleCnt="0"/>
      <dgm:spPr/>
    </dgm:pt>
    <dgm:pt modelId="{F6C96F9F-1302-4E5F-B0B9-EFD8D2EA1A99}" type="pres">
      <dgm:prSet presAssocID="{A4414529-08C3-4EE5-A608-EAE3439B8E70}" presName="Name35" presStyleLbl="parChTrans1D2" presStyleIdx="0" presStyleCnt="3"/>
      <dgm:spPr/>
      <dgm:t>
        <a:bodyPr/>
        <a:lstStyle/>
        <a:p>
          <a:endParaRPr lang="ru-RU"/>
        </a:p>
      </dgm:t>
    </dgm:pt>
    <dgm:pt modelId="{0F65ECFD-4FD7-4945-9679-1679D11800C9}" type="pres">
      <dgm:prSet presAssocID="{2000A328-90C3-4891-8F70-C0040FFEE0E2}" presName="hierRoot2" presStyleCnt="0">
        <dgm:presLayoutVars>
          <dgm:hierBranch/>
        </dgm:presLayoutVars>
      </dgm:prSet>
      <dgm:spPr/>
    </dgm:pt>
    <dgm:pt modelId="{C89F6400-30C4-4411-95B1-56F5F6CE38E6}" type="pres">
      <dgm:prSet presAssocID="{2000A328-90C3-4891-8F70-C0040FFEE0E2}" presName="rootComposite" presStyleCnt="0"/>
      <dgm:spPr/>
    </dgm:pt>
    <dgm:pt modelId="{5802F42B-4B28-49CC-B6AA-41802EA008C8}" type="pres">
      <dgm:prSet presAssocID="{2000A328-90C3-4891-8F70-C0040FFEE0E2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608052A-6593-4FEF-B96F-DD793B251B07}" type="pres">
      <dgm:prSet presAssocID="{2000A328-90C3-4891-8F70-C0040FFEE0E2}" presName="rootConnector" presStyleLbl="node2" presStyleIdx="0" presStyleCnt="3"/>
      <dgm:spPr/>
      <dgm:t>
        <a:bodyPr/>
        <a:lstStyle/>
        <a:p>
          <a:endParaRPr lang="ru-RU"/>
        </a:p>
      </dgm:t>
    </dgm:pt>
    <dgm:pt modelId="{D596D8D2-399A-48AB-A0AF-4FADFD2F5D73}" type="pres">
      <dgm:prSet presAssocID="{2000A328-90C3-4891-8F70-C0040FFEE0E2}" presName="hierChild4" presStyleCnt="0"/>
      <dgm:spPr/>
    </dgm:pt>
    <dgm:pt modelId="{EB165E47-0E8D-4C99-8A9C-5284F1FD8705}" type="pres">
      <dgm:prSet presAssocID="{2000A328-90C3-4891-8F70-C0040FFEE0E2}" presName="hierChild5" presStyleCnt="0"/>
      <dgm:spPr/>
    </dgm:pt>
    <dgm:pt modelId="{E47F9772-E0E0-41EF-BBF1-3C5811EDDFB1}" type="pres">
      <dgm:prSet presAssocID="{7E95AE6A-4B53-449C-B344-1085AB15240D}" presName="Name35" presStyleLbl="parChTrans1D2" presStyleIdx="1" presStyleCnt="3"/>
      <dgm:spPr/>
      <dgm:t>
        <a:bodyPr/>
        <a:lstStyle/>
        <a:p>
          <a:endParaRPr lang="ru-RU"/>
        </a:p>
      </dgm:t>
    </dgm:pt>
    <dgm:pt modelId="{A7181D4F-BE1E-476B-8734-B22A17C80842}" type="pres">
      <dgm:prSet presAssocID="{9E7E0029-B4D5-4CA7-A36B-FFF620F08D20}" presName="hierRoot2" presStyleCnt="0">
        <dgm:presLayoutVars>
          <dgm:hierBranch/>
        </dgm:presLayoutVars>
      </dgm:prSet>
      <dgm:spPr/>
    </dgm:pt>
    <dgm:pt modelId="{81F22B94-141B-4708-B54B-75411BA3EC23}" type="pres">
      <dgm:prSet presAssocID="{9E7E0029-B4D5-4CA7-A36B-FFF620F08D20}" presName="rootComposite" presStyleCnt="0"/>
      <dgm:spPr/>
    </dgm:pt>
    <dgm:pt modelId="{C94BC410-8CD1-49DC-9A0B-53CCDBE36253}" type="pres">
      <dgm:prSet presAssocID="{9E7E0029-B4D5-4CA7-A36B-FFF620F08D20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99EBADB-2B03-48D3-8E65-35A2AF6DFA37}" type="pres">
      <dgm:prSet presAssocID="{9E7E0029-B4D5-4CA7-A36B-FFF620F08D20}" presName="rootConnector" presStyleLbl="node2" presStyleIdx="1" presStyleCnt="3"/>
      <dgm:spPr/>
      <dgm:t>
        <a:bodyPr/>
        <a:lstStyle/>
        <a:p>
          <a:endParaRPr lang="ru-RU"/>
        </a:p>
      </dgm:t>
    </dgm:pt>
    <dgm:pt modelId="{AEA1AE79-D361-449A-8932-A84B3032D15B}" type="pres">
      <dgm:prSet presAssocID="{9E7E0029-B4D5-4CA7-A36B-FFF620F08D20}" presName="hierChild4" presStyleCnt="0"/>
      <dgm:spPr/>
    </dgm:pt>
    <dgm:pt modelId="{9A78AB62-ED24-4AD0-950C-E5C45C9702BC}" type="pres">
      <dgm:prSet presAssocID="{9E7E0029-B4D5-4CA7-A36B-FFF620F08D20}" presName="hierChild5" presStyleCnt="0"/>
      <dgm:spPr/>
    </dgm:pt>
    <dgm:pt modelId="{0BD4EAA9-4C41-43B5-A74E-5B45DE08B174}" type="pres">
      <dgm:prSet presAssocID="{52CFC8B0-004C-4FD8-9F96-A2A57F9A6A3F}" presName="Name35" presStyleLbl="parChTrans1D2" presStyleIdx="2" presStyleCnt="3"/>
      <dgm:spPr/>
      <dgm:t>
        <a:bodyPr/>
        <a:lstStyle/>
        <a:p>
          <a:endParaRPr lang="ru-RU"/>
        </a:p>
      </dgm:t>
    </dgm:pt>
    <dgm:pt modelId="{47ECDFA5-BE17-4110-8504-BA66871A25EF}" type="pres">
      <dgm:prSet presAssocID="{C05BAC57-69DF-4ABD-B442-433B676A31F9}" presName="hierRoot2" presStyleCnt="0">
        <dgm:presLayoutVars>
          <dgm:hierBranch/>
        </dgm:presLayoutVars>
      </dgm:prSet>
      <dgm:spPr/>
    </dgm:pt>
    <dgm:pt modelId="{F5FA6119-9C0C-4DEE-99DC-409E943C39A8}" type="pres">
      <dgm:prSet presAssocID="{C05BAC57-69DF-4ABD-B442-433B676A31F9}" presName="rootComposite" presStyleCnt="0"/>
      <dgm:spPr/>
    </dgm:pt>
    <dgm:pt modelId="{CDEEAE3C-5BB5-46C4-A9B7-D5E59B1D3CA9}" type="pres">
      <dgm:prSet presAssocID="{C05BAC57-69DF-4ABD-B442-433B676A31F9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601F864-82C4-45F6-AC49-4B83F6EC5E0F}" type="pres">
      <dgm:prSet presAssocID="{C05BAC57-69DF-4ABD-B442-433B676A31F9}" presName="rootConnector" presStyleLbl="node2" presStyleIdx="2" presStyleCnt="3"/>
      <dgm:spPr/>
      <dgm:t>
        <a:bodyPr/>
        <a:lstStyle/>
        <a:p>
          <a:endParaRPr lang="ru-RU"/>
        </a:p>
      </dgm:t>
    </dgm:pt>
    <dgm:pt modelId="{1E3C7661-88A8-405B-8115-7190F46F2835}" type="pres">
      <dgm:prSet presAssocID="{C05BAC57-69DF-4ABD-B442-433B676A31F9}" presName="hierChild4" presStyleCnt="0"/>
      <dgm:spPr/>
    </dgm:pt>
    <dgm:pt modelId="{49815532-5F2C-4229-A253-722F2D40E6D8}" type="pres">
      <dgm:prSet presAssocID="{C05BAC57-69DF-4ABD-B442-433B676A31F9}" presName="hierChild5" presStyleCnt="0"/>
      <dgm:spPr/>
    </dgm:pt>
    <dgm:pt modelId="{987F1E33-2E28-409C-97E8-4C8560D0304A}" type="pres">
      <dgm:prSet presAssocID="{E6BC9F05-FAAD-48DB-960B-928FA8D9701F}" presName="hierChild3" presStyleCnt="0"/>
      <dgm:spPr/>
    </dgm:pt>
  </dgm:ptLst>
  <dgm:cxnLst>
    <dgm:cxn modelId="{C1AA125B-5B9E-4C8C-A657-29477C10BF38}" srcId="{31257A97-D9C0-4E46-9662-0C8539F2B77F}" destId="{E6BC9F05-FAAD-48DB-960B-928FA8D9701F}" srcOrd="0" destOrd="0" parTransId="{E40BE98A-8057-4FB1-95F6-D9078C3B9DDC}" sibTransId="{4D5DE2CB-0FE4-4CCD-B7C7-E0AAD016828E}"/>
    <dgm:cxn modelId="{76B0E07E-F106-419A-9D42-6814BAE9FD90}" type="presOf" srcId="{2000A328-90C3-4891-8F70-C0040FFEE0E2}" destId="{5802F42B-4B28-49CC-B6AA-41802EA008C8}" srcOrd="0" destOrd="0" presId="urn:microsoft.com/office/officeart/2005/8/layout/orgChart1"/>
    <dgm:cxn modelId="{AC4D0496-340C-4FBA-B1DA-34436E0770B3}" type="presOf" srcId="{7E95AE6A-4B53-449C-B344-1085AB15240D}" destId="{E47F9772-E0E0-41EF-BBF1-3C5811EDDFB1}" srcOrd="0" destOrd="0" presId="urn:microsoft.com/office/officeart/2005/8/layout/orgChart1"/>
    <dgm:cxn modelId="{EA69B742-5BF7-4853-8D0B-2D44B5334D64}" type="presOf" srcId="{31257A97-D9C0-4E46-9662-0C8539F2B77F}" destId="{EBD927E5-A594-429E-96D0-3411F8500742}" srcOrd="0" destOrd="0" presId="urn:microsoft.com/office/officeart/2005/8/layout/orgChart1"/>
    <dgm:cxn modelId="{29D69727-7003-4319-BDC8-A768BCD7805C}" srcId="{E6BC9F05-FAAD-48DB-960B-928FA8D9701F}" destId="{2000A328-90C3-4891-8F70-C0040FFEE0E2}" srcOrd="0" destOrd="0" parTransId="{A4414529-08C3-4EE5-A608-EAE3439B8E70}" sibTransId="{1FF9A95C-586F-4250-9E50-AB79E8D75931}"/>
    <dgm:cxn modelId="{E3C66719-E1E7-4A5F-9F7C-3506875566E9}" type="presOf" srcId="{A4414529-08C3-4EE5-A608-EAE3439B8E70}" destId="{F6C96F9F-1302-4E5F-B0B9-EFD8D2EA1A99}" srcOrd="0" destOrd="0" presId="urn:microsoft.com/office/officeart/2005/8/layout/orgChart1"/>
    <dgm:cxn modelId="{A328CCE8-A68A-476F-86A3-5C1AA432E1B8}" type="presOf" srcId="{E6BC9F05-FAAD-48DB-960B-928FA8D9701F}" destId="{F24102F0-35C5-422C-BE5C-C8CA11A93821}" srcOrd="0" destOrd="0" presId="urn:microsoft.com/office/officeart/2005/8/layout/orgChart1"/>
    <dgm:cxn modelId="{5447FB4D-90F3-4E45-B9CB-D42F2DAFCA35}" type="presOf" srcId="{9E7E0029-B4D5-4CA7-A36B-FFF620F08D20}" destId="{C94BC410-8CD1-49DC-9A0B-53CCDBE36253}" srcOrd="0" destOrd="0" presId="urn:microsoft.com/office/officeart/2005/8/layout/orgChart1"/>
    <dgm:cxn modelId="{44D8BAAB-1411-41C5-B019-C7CC07C37A2A}" type="presOf" srcId="{C05BAC57-69DF-4ABD-B442-433B676A31F9}" destId="{CDEEAE3C-5BB5-46C4-A9B7-D5E59B1D3CA9}" srcOrd="0" destOrd="0" presId="urn:microsoft.com/office/officeart/2005/8/layout/orgChart1"/>
    <dgm:cxn modelId="{597F73D6-FAD2-49F9-9C38-337853CEA1C8}" srcId="{E6BC9F05-FAAD-48DB-960B-928FA8D9701F}" destId="{C05BAC57-69DF-4ABD-B442-433B676A31F9}" srcOrd="2" destOrd="0" parTransId="{52CFC8B0-004C-4FD8-9F96-A2A57F9A6A3F}" sibTransId="{B1BBDE88-F6D7-489A-91C1-5A1D47BA88ED}"/>
    <dgm:cxn modelId="{6152B904-59FA-4714-961A-2E9DB6D0EAA2}" type="presOf" srcId="{C05BAC57-69DF-4ABD-B442-433B676A31F9}" destId="{0601F864-82C4-45F6-AC49-4B83F6EC5E0F}" srcOrd="1" destOrd="0" presId="urn:microsoft.com/office/officeart/2005/8/layout/orgChart1"/>
    <dgm:cxn modelId="{39838436-5EE2-4D1F-BEFD-25E28F8AF002}" type="presOf" srcId="{52CFC8B0-004C-4FD8-9F96-A2A57F9A6A3F}" destId="{0BD4EAA9-4C41-43B5-A74E-5B45DE08B174}" srcOrd="0" destOrd="0" presId="urn:microsoft.com/office/officeart/2005/8/layout/orgChart1"/>
    <dgm:cxn modelId="{DD26F8B5-902B-4819-B7FA-343B32090B03}" srcId="{E6BC9F05-FAAD-48DB-960B-928FA8D9701F}" destId="{9E7E0029-B4D5-4CA7-A36B-FFF620F08D20}" srcOrd="1" destOrd="0" parTransId="{7E95AE6A-4B53-449C-B344-1085AB15240D}" sibTransId="{6B748767-CE1C-4685-889A-1479B0D58B7B}"/>
    <dgm:cxn modelId="{182E9A94-19BD-4077-8128-0E4CD807A387}" type="presOf" srcId="{9E7E0029-B4D5-4CA7-A36B-FFF620F08D20}" destId="{499EBADB-2B03-48D3-8E65-35A2AF6DFA37}" srcOrd="1" destOrd="0" presId="urn:microsoft.com/office/officeart/2005/8/layout/orgChart1"/>
    <dgm:cxn modelId="{ED7636BA-25BA-4221-880B-00ABC62661F2}" type="presOf" srcId="{E6BC9F05-FAAD-48DB-960B-928FA8D9701F}" destId="{58951EE1-3507-4A24-B274-64B525E18618}" srcOrd="1" destOrd="0" presId="urn:microsoft.com/office/officeart/2005/8/layout/orgChart1"/>
    <dgm:cxn modelId="{6BB0F9ED-2482-4CA1-BF46-3B4ECCE1155F}" type="presOf" srcId="{2000A328-90C3-4891-8F70-C0040FFEE0E2}" destId="{9608052A-6593-4FEF-B96F-DD793B251B07}" srcOrd="1" destOrd="0" presId="urn:microsoft.com/office/officeart/2005/8/layout/orgChart1"/>
    <dgm:cxn modelId="{827E6C85-7D22-4F38-9F3F-49D87BC1A004}" type="presParOf" srcId="{EBD927E5-A594-429E-96D0-3411F8500742}" destId="{0DC4E0D1-060C-4D17-BDBA-3E1B29F115FA}" srcOrd="0" destOrd="0" presId="urn:microsoft.com/office/officeart/2005/8/layout/orgChart1"/>
    <dgm:cxn modelId="{D6EB96EC-F606-4410-890C-5EE7C73E16DC}" type="presParOf" srcId="{0DC4E0D1-060C-4D17-BDBA-3E1B29F115FA}" destId="{934ACD17-538A-4F0B-A76D-51AAD4CB0171}" srcOrd="0" destOrd="0" presId="urn:microsoft.com/office/officeart/2005/8/layout/orgChart1"/>
    <dgm:cxn modelId="{8E5BC1EC-7588-4A55-A0C2-001A8BD637F9}" type="presParOf" srcId="{934ACD17-538A-4F0B-A76D-51AAD4CB0171}" destId="{F24102F0-35C5-422C-BE5C-C8CA11A93821}" srcOrd="0" destOrd="0" presId="urn:microsoft.com/office/officeart/2005/8/layout/orgChart1"/>
    <dgm:cxn modelId="{E6E2CF05-7C7B-4FFE-801C-C016B3839B9F}" type="presParOf" srcId="{934ACD17-538A-4F0B-A76D-51AAD4CB0171}" destId="{58951EE1-3507-4A24-B274-64B525E18618}" srcOrd="1" destOrd="0" presId="urn:microsoft.com/office/officeart/2005/8/layout/orgChart1"/>
    <dgm:cxn modelId="{CD1094F3-F139-49E7-8C7B-948B45BD9669}" type="presParOf" srcId="{0DC4E0D1-060C-4D17-BDBA-3E1B29F115FA}" destId="{247119B5-14E5-4919-A150-994FB961617F}" srcOrd="1" destOrd="0" presId="urn:microsoft.com/office/officeart/2005/8/layout/orgChart1"/>
    <dgm:cxn modelId="{538309A8-DCC9-4D86-9FF7-9BE90B81966C}" type="presParOf" srcId="{247119B5-14E5-4919-A150-994FB961617F}" destId="{F6C96F9F-1302-4E5F-B0B9-EFD8D2EA1A99}" srcOrd="0" destOrd="0" presId="urn:microsoft.com/office/officeart/2005/8/layout/orgChart1"/>
    <dgm:cxn modelId="{D1935F25-AE41-4FB3-BB74-83CA245839D0}" type="presParOf" srcId="{247119B5-14E5-4919-A150-994FB961617F}" destId="{0F65ECFD-4FD7-4945-9679-1679D11800C9}" srcOrd="1" destOrd="0" presId="urn:microsoft.com/office/officeart/2005/8/layout/orgChart1"/>
    <dgm:cxn modelId="{63A45275-05DE-43D5-B2E2-C36CD37E774B}" type="presParOf" srcId="{0F65ECFD-4FD7-4945-9679-1679D11800C9}" destId="{C89F6400-30C4-4411-95B1-56F5F6CE38E6}" srcOrd="0" destOrd="0" presId="urn:microsoft.com/office/officeart/2005/8/layout/orgChart1"/>
    <dgm:cxn modelId="{97998BBA-B00C-4FF9-89E9-67577158B005}" type="presParOf" srcId="{C89F6400-30C4-4411-95B1-56F5F6CE38E6}" destId="{5802F42B-4B28-49CC-B6AA-41802EA008C8}" srcOrd="0" destOrd="0" presId="urn:microsoft.com/office/officeart/2005/8/layout/orgChart1"/>
    <dgm:cxn modelId="{87DA34BA-A010-41BD-9B8C-6D49D28D6411}" type="presParOf" srcId="{C89F6400-30C4-4411-95B1-56F5F6CE38E6}" destId="{9608052A-6593-4FEF-B96F-DD793B251B07}" srcOrd="1" destOrd="0" presId="urn:microsoft.com/office/officeart/2005/8/layout/orgChart1"/>
    <dgm:cxn modelId="{614181B4-78DB-476E-9185-F9E37B02343C}" type="presParOf" srcId="{0F65ECFD-4FD7-4945-9679-1679D11800C9}" destId="{D596D8D2-399A-48AB-A0AF-4FADFD2F5D73}" srcOrd="1" destOrd="0" presId="urn:microsoft.com/office/officeart/2005/8/layout/orgChart1"/>
    <dgm:cxn modelId="{2644C493-97A8-41D1-B888-4FC7331A4C59}" type="presParOf" srcId="{0F65ECFD-4FD7-4945-9679-1679D11800C9}" destId="{EB165E47-0E8D-4C99-8A9C-5284F1FD8705}" srcOrd="2" destOrd="0" presId="urn:microsoft.com/office/officeart/2005/8/layout/orgChart1"/>
    <dgm:cxn modelId="{B556D703-08A0-4B20-8DEF-7FA3DFEE207B}" type="presParOf" srcId="{247119B5-14E5-4919-A150-994FB961617F}" destId="{E47F9772-E0E0-41EF-BBF1-3C5811EDDFB1}" srcOrd="2" destOrd="0" presId="urn:microsoft.com/office/officeart/2005/8/layout/orgChart1"/>
    <dgm:cxn modelId="{172100EE-44BA-446A-81D8-E1B47E387D6C}" type="presParOf" srcId="{247119B5-14E5-4919-A150-994FB961617F}" destId="{A7181D4F-BE1E-476B-8734-B22A17C80842}" srcOrd="3" destOrd="0" presId="urn:microsoft.com/office/officeart/2005/8/layout/orgChart1"/>
    <dgm:cxn modelId="{FFBC9A9C-B6D3-4E61-88CD-21F85FB2CA24}" type="presParOf" srcId="{A7181D4F-BE1E-476B-8734-B22A17C80842}" destId="{81F22B94-141B-4708-B54B-75411BA3EC23}" srcOrd="0" destOrd="0" presId="urn:microsoft.com/office/officeart/2005/8/layout/orgChart1"/>
    <dgm:cxn modelId="{7D780C42-D16A-424E-86EE-A383EF410585}" type="presParOf" srcId="{81F22B94-141B-4708-B54B-75411BA3EC23}" destId="{C94BC410-8CD1-49DC-9A0B-53CCDBE36253}" srcOrd="0" destOrd="0" presId="urn:microsoft.com/office/officeart/2005/8/layout/orgChart1"/>
    <dgm:cxn modelId="{7B0D9767-0EA4-42BC-A4B7-F20C8F8D5F1B}" type="presParOf" srcId="{81F22B94-141B-4708-B54B-75411BA3EC23}" destId="{499EBADB-2B03-48D3-8E65-35A2AF6DFA37}" srcOrd="1" destOrd="0" presId="urn:microsoft.com/office/officeart/2005/8/layout/orgChart1"/>
    <dgm:cxn modelId="{AE3DC5F8-BCE4-41A8-9B2B-C311D13A3757}" type="presParOf" srcId="{A7181D4F-BE1E-476B-8734-B22A17C80842}" destId="{AEA1AE79-D361-449A-8932-A84B3032D15B}" srcOrd="1" destOrd="0" presId="urn:microsoft.com/office/officeart/2005/8/layout/orgChart1"/>
    <dgm:cxn modelId="{DF2B003F-B611-4232-8AF9-4AC3266C351C}" type="presParOf" srcId="{A7181D4F-BE1E-476B-8734-B22A17C80842}" destId="{9A78AB62-ED24-4AD0-950C-E5C45C9702BC}" srcOrd="2" destOrd="0" presId="urn:microsoft.com/office/officeart/2005/8/layout/orgChart1"/>
    <dgm:cxn modelId="{AA9FBB38-D617-49B8-B225-CCBFD3ABCFA7}" type="presParOf" srcId="{247119B5-14E5-4919-A150-994FB961617F}" destId="{0BD4EAA9-4C41-43B5-A74E-5B45DE08B174}" srcOrd="4" destOrd="0" presId="urn:microsoft.com/office/officeart/2005/8/layout/orgChart1"/>
    <dgm:cxn modelId="{6CD6A53E-DB9A-4AA0-A980-9368F98669BF}" type="presParOf" srcId="{247119B5-14E5-4919-A150-994FB961617F}" destId="{47ECDFA5-BE17-4110-8504-BA66871A25EF}" srcOrd="5" destOrd="0" presId="urn:microsoft.com/office/officeart/2005/8/layout/orgChart1"/>
    <dgm:cxn modelId="{614F30C3-29C4-475C-BCEF-456C731FE3E8}" type="presParOf" srcId="{47ECDFA5-BE17-4110-8504-BA66871A25EF}" destId="{F5FA6119-9C0C-4DEE-99DC-409E943C39A8}" srcOrd="0" destOrd="0" presId="urn:microsoft.com/office/officeart/2005/8/layout/orgChart1"/>
    <dgm:cxn modelId="{2AB6F801-4A01-40CD-8A95-0C6C9583D366}" type="presParOf" srcId="{F5FA6119-9C0C-4DEE-99DC-409E943C39A8}" destId="{CDEEAE3C-5BB5-46C4-A9B7-D5E59B1D3CA9}" srcOrd="0" destOrd="0" presId="urn:microsoft.com/office/officeart/2005/8/layout/orgChart1"/>
    <dgm:cxn modelId="{C972C53F-D7F4-4E0A-9B0D-1DE372505F92}" type="presParOf" srcId="{F5FA6119-9C0C-4DEE-99DC-409E943C39A8}" destId="{0601F864-82C4-45F6-AC49-4B83F6EC5E0F}" srcOrd="1" destOrd="0" presId="urn:microsoft.com/office/officeart/2005/8/layout/orgChart1"/>
    <dgm:cxn modelId="{F08443FB-C5EC-45F4-A089-D64F05204C6D}" type="presParOf" srcId="{47ECDFA5-BE17-4110-8504-BA66871A25EF}" destId="{1E3C7661-88A8-405B-8115-7190F46F2835}" srcOrd="1" destOrd="0" presId="urn:microsoft.com/office/officeart/2005/8/layout/orgChart1"/>
    <dgm:cxn modelId="{154851FB-871A-4700-BE11-3CE5E6189EB2}" type="presParOf" srcId="{47ECDFA5-BE17-4110-8504-BA66871A25EF}" destId="{49815532-5F2C-4229-A253-722F2D40E6D8}" srcOrd="2" destOrd="0" presId="urn:microsoft.com/office/officeart/2005/8/layout/orgChart1"/>
    <dgm:cxn modelId="{DA77209D-3C19-49FE-B903-9DDAE81A195A}" type="presParOf" srcId="{0DC4E0D1-060C-4D17-BDBA-3E1B29F115FA}" destId="{987F1E33-2E28-409C-97E8-4C8560D0304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D4EAA9-4C41-43B5-A74E-5B45DE08B174}">
      <dsp:nvSpPr>
        <dsp:cNvPr id="0" name=""/>
        <dsp:cNvSpPr/>
      </dsp:nvSpPr>
      <dsp:spPr>
        <a:xfrm>
          <a:off x="3783806" y="1851286"/>
          <a:ext cx="2677070" cy="4646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2307"/>
              </a:lnTo>
              <a:lnTo>
                <a:pt x="2677070" y="232307"/>
              </a:lnTo>
              <a:lnTo>
                <a:pt x="2677070" y="46461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7F9772-E0E0-41EF-BBF1-3C5811EDDFB1}">
      <dsp:nvSpPr>
        <dsp:cNvPr id="0" name=""/>
        <dsp:cNvSpPr/>
      </dsp:nvSpPr>
      <dsp:spPr>
        <a:xfrm>
          <a:off x="3738086" y="1851286"/>
          <a:ext cx="91440" cy="46461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6461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C96F9F-1302-4E5F-B0B9-EFD8D2EA1A99}">
      <dsp:nvSpPr>
        <dsp:cNvPr id="0" name=""/>
        <dsp:cNvSpPr/>
      </dsp:nvSpPr>
      <dsp:spPr>
        <a:xfrm>
          <a:off x="1106735" y="1851286"/>
          <a:ext cx="2677070" cy="464615"/>
        </a:xfrm>
        <a:custGeom>
          <a:avLst/>
          <a:gdLst/>
          <a:ahLst/>
          <a:cxnLst/>
          <a:rect l="0" t="0" r="0" b="0"/>
          <a:pathLst>
            <a:path>
              <a:moveTo>
                <a:pt x="2677070" y="0"/>
              </a:moveTo>
              <a:lnTo>
                <a:pt x="2677070" y="232307"/>
              </a:lnTo>
              <a:lnTo>
                <a:pt x="0" y="232307"/>
              </a:lnTo>
              <a:lnTo>
                <a:pt x="0" y="46461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4102F0-35C5-422C-BE5C-C8CA11A93821}">
      <dsp:nvSpPr>
        <dsp:cNvPr id="0" name=""/>
        <dsp:cNvSpPr/>
      </dsp:nvSpPr>
      <dsp:spPr>
        <a:xfrm>
          <a:off x="2677578" y="745058"/>
          <a:ext cx="2212455" cy="11062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Механика</a:t>
          </a:r>
        </a:p>
      </dsp:txBody>
      <dsp:txXfrm>
        <a:off x="2677578" y="745058"/>
        <a:ext cx="2212455" cy="1106227"/>
      </dsp:txXfrm>
    </dsp:sp>
    <dsp:sp modelId="{5802F42B-4B28-49CC-B6AA-41802EA008C8}">
      <dsp:nvSpPr>
        <dsp:cNvPr id="0" name=""/>
        <dsp:cNvSpPr/>
      </dsp:nvSpPr>
      <dsp:spPr>
        <a:xfrm>
          <a:off x="508" y="2315901"/>
          <a:ext cx="2212455" cy="11062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Классическая механика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8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rPr>
            <a:t>υ</a:t>
          </a:r>
          <a:r>
            <a:rPr kumimoji="0" lang="en-US" sz="18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«c</a:t>
          </a:r>
          <a:endParaRPr kumimoji="0" lang="ru-RU" sz="1800" b="1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sp:txBody>
      <dsp:txXfrm>
        <a:off x="508" y="2315901"/>
        <a:ext cx="2212455" cy="1106227"/>
      </dsp:txXfrm>
    </dsp:sp>
    <dsp:sp modelId="{C94BC410-8CD1-49DC-9A0B-53CCDBE36253}">
      <dsp:nvSpPr>
        <dsp:cNvPr id="0" name=""/>
        <dsp:cNvSpPr/>
      </dsp:nvSpPr>
      <dsp:spPr>
        <a:xfrm>
          <a:off x="2677578" y="2315901"/>
          <a:ext cx="2212455" cy="11062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Релятивистская механика</a:t>
          </a:r>
          <a:endParaRPr kumimoji="0" lang="en-US" sz="18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8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rPr>
            <a:t>υ</a:t>
          </a:r>
          <a:r>
            <a:rPr kumimoji="0" lang="en-US" sz="18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~</a:t>
          </a:r>
          <a:r>
            <a:rPr kumimoji="0" lang="en-US" sz="18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c</a:t>
          </a:r>
          <a:endParaRPr kumimoji="0" lang="ru-RU" sz="1800" b="1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sp:txBody>
      <dsp:txXfrm>
        <a:off x="2677578" y="2315901"/>
        <a:ext cx="2212455" cy="1106227"/>
      </dsp:txXfrm>
    </dsp:sp>
    <dsp:sp modelId="{CDEEAE3C-5BB5-46C4-A9B7-D5E59B1D3CA9}">
      <dsp:nvSpPr>
        <dsp:cNvPr id="0" name=""/>
        <dsp:cNvSpPr/>
      </dsp:nvSpPr>
      <dsp:spPr>
        <a:xfrm>
          <a:off x="5354649" y="2315901"/>
          <a:ext cx="2212455" cy="11062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Квантовая механика</a:t>
          </a:r>
          <a:endParaRPr kumimoji="0" lang="en-US" sz="18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8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(</a:t>
          </a:r>
          <a:r>
            <a:rPr kumimoji="0" lang="ru-RU" sz="18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движение микрочастиц )</a:t>
          </a:r>
        </a:p>
      </dsp:txBody>
      <dsp:txXfrm>
        <a:off x="5354649" y="2315901"/>
        <a:ext cx="2212455" cy="11062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4" Type="http://schemas.openxmlformats.org/officeDocument/2006/relationships/image" Target="../media/image8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2" Type="http://schemas.openxmlformats.org/officeDocument/2006/relationships/image" Target="../media/image67.wmf"/><Relationship Id="rId1" Type="http://schemas.openxmlformats.org/officeDocument/2006/relationships/image" Target="../media/image66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1.wmf"/><Relationship Id="rId2" Type="http://schemas.openxmlformats.org/officeDocument/2006/relationships/image" Target="../media/image70.wmf"/><Relationship Id="rId1" Type="http://schemas.openxmlformats.org/officeDocument/2006/relationships/image" Target="../media/image69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3.wmf"/><Relationship Id="rId1" Type="http://schemas.openxmlformats.org/officeDocument/2006/relationships/image" Target="../media/image72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75.wmf"/><Relationship Id="rId1" Type="http://schemas.openxmlformats.org/officeDocument/2006/relationships/image" Target="../media/image74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77.wmf"/><Relationship Id="rId1" Type="http://schemas.openxmlformats.org/officeDocument/2006/relationships/image" Target="../media/image76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8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9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81.wmf"/><Relationship Id="rId1" Type="http://schemas.openxmlformats.org/officeDocument/2006/relationships/image" Target="../media/image80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83.wmf"/><Relationship Id="rId1" Type="http://schemas.openxmlformats.org/officeDocument/2006/relationships/image" Target="../media/image82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8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9.wmf"/><Relationship Id="rId6" Type="http://schemas.openxmlformats.org/officeDocument/2006/relationships/image" Target="../media/image10.wmf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85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8.wmf"/><Relationship Id="rId2" Type="http://schemas.openxmlformats.org/officeDocument/2006/relationships/image" Target="../media/image87.wmf"/><Relationship Id="rId1" Type="http://schemas.openxmlformats.org/officeDocument/2006/relationships/image" Target="../media/image86.wmf"/><Relationship Id="rId4" Type="http://schemas.openxmlformats.org/officeDocument/2006/relationships/image" Target="../media/image89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2.wmf"/><Relationship Id="rId2" Type="http://schemas.openxmlformats.org/officeDocument/2006/relationships/image" Target="../media/image91.wmf"/><Relationship Id="rId1" Type="http://schemas.openxmlformats.org/officeDocument/2006/relationships/image" Target="../media/image90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4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97.wmf"/><Relationship Id="rId2" Type="http://schemas.openxmlformats.org/officeDocument/2006/relationships/image" Target="../media/image96.wmf"/><Relationship Id="rId1" Type="http://schemas.openxmlformats.org/officeDocument/2006/relationships/image" Target="../media/image95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wmf"/><Relationship Id="rId2" Type="http://schemas.openxmlformats.org/officeDocument/2006/relationships/image" Target="../media/image99.wmf"/><Relationship Id="rId1" Type="http://schemas.openxmlformats.org/officeDocument/2006/relationships/image" Target="../media/image98.wmf"/><Relationship Id="rId5" Type="http://schemas.openxmlformats.org/officeDocument/2006/relationships/image" Target="../media/image102.wmf"/><Relationship Id="rId4" Type="http://schemas.openxmlformats.org/officeDocument/2006/relationships/image" Target="../media/image101.wmf"/></Relationships>
</file>

<file path=ppt/drawings/_rels/vmlDrawing2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wmf"/><Relationship Id="rId1" Type="http://schemas.openxmlformats.org/officeDocument/2006/relationships/image" Target="../media/image104.wmf"/></Relationships>
</file>

<file path=ppt/drawings/_rels/vmlDrawing2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wmf"/><Relationship Id="rId1" Type="http://schemas.openxmlformats.org/officeDocument/2006/relationships/image" Target="../media/image106.w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2.w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7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image" Target="../media/image14.wmf"/><Relationship Id="rId7" Type="http://schemas.openxmlformats.org/officeDocument/2006/relationships/image" Target="../media/image18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6" Type="http://schemas.openxmlformats.org/officeDocument/2006/relationships/image" Target="../media/image17.wmf"/><Relationship Id="rId5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5" Type="http://schemas.openxmlformats.org/officeDocument/2006/relationships/image" Target="../media/image24.wmf"/><Relationship Id="rId4" Type="http://schemas.openxmlformats.org/officeDocument/2006/relationships/image" Target="../media/image23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7" Type="http://schemas.openxmlformats.org/officeDocument/2006/relationships/image" Target="../media/image32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6" Type="http://schemas.openxmlformats.org/officeDocument/2006/relationships/image" Target="../media/image31.wmf"/><Relationship Id="rId5" Type="http://schemas.openxmlformats.org/officeDocument/2006/relationships/image" Target="../media/image30.wmf"/><Relationship Id="rId4" Type="http://schemas.openxmlformats.org/officeDocument/2006/relationships/image" Target="../media/image29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3" Type="http://schemas.openxmlformats.org/officeDocument/2006/relationships/image" Target="../media/image35.wmf"/><Relationship Id="rId7" Type="http://schemas.openxmlformats.org/officeDocument/2006/relationships/image" Target="../media/image39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Relationship Id="rId6" Type="http://schemas.openxmlformats.org/officeDocument/2006/relationships/image" Target="../media/image38.wmf"/><Relationship Id="rId5" Type="http://schemas.openxmlformats.org/officeDocument/2006/relationships/image" Target="../media/image37.wmf"/><Relationship Id="rId10" Type="http://schemas.openxmlformats.org/officeDocument/2006/relationships/image" Target="../media/image42.wmf"/><Relationship Id="rId4" Type="http://schemas.openxmlformats.org/officeDocument/2006/relationships/image" Target="../media/image36.wmf"/><Relationship Id="rId9" Type="http://schemas.openxmlformats.org/officeDocument/2006/relationships/image" Target="../media/image41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3" Type="http://schemas.openxmlformats.org/officeDocument/2006/relationships/image" Target="../media/image45.wmf"/><Relationship Id="rId7" Type="http://schemas.openxmlformats.org/officeDocument/2006/relationships/image" Target="../media/image49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Relationship Id="rId6" Type="http://schemas.openxmlformats.org/officeDocument/2006/relationships/image" Target="../media/image48.wmf"/><Relationship Id="rId5" Type="http://schemas.openxmlformats.org/officeDocument/2006/relationships/image" Target="../media/image47.wmf"/><Relationship Id="rId4" Type="http://schemas.openxmlformats.org/officeDocument/2006/relationships/image" Target="../media/image46.wmf"/><Relationship Id="rId9" Type="http://schemas.openxmlformats.org/officeDocument/2006/relationships/image" Target="../media/image51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56.wmf"/><Relationship Id="rId3" Type="http://schemas.openxmlformats.org/officeDocument/2006/relationships/image" Target="../media/image44.wmf"/><Relationship Id="rId7" Type="http://schemas.openxmlformats.org/officeDocument/2006/relationships/image" Target="../media/image55.wmf"/><Relationship Id="rId2" Type="http://schemas.openxmlformats.org/officeDocument/2006/relationships/image" Target="../media/image53.wmf"/><Relationship Id="rId1" Type="http://schemas.openxmlformats.org/officeDocument/2006/relationships/image" Target="../media/image52.wmf"/><Relationship Id="rId6" Type="http://schemas.openxmlformats.org/officeDocument/2006/relationships/image" Target="../media/image54.wmf"/><Relationship Id="rId5" Type="http://schemas.openxmlformats.org/officeDocument/2006/relationships/image" Target="../media/image46.wmf"/><Relationship Id="rId4" Type="http://schemas.openxmlformats.org/officeDocument/2006/relationships/image" Target="../media/image45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64.wmf"/><Relationship Id="rId3" Type="http://schemas.openxmlformats.org/officeDocument/2006/relationships/image" Target="../media/image59.wmf"/><Relationship Id="rId7" Type="http://schemas.openxmlformats.org/officeDocument/2006/relationships/image" Target="../media/image63.wmf"/><Relationship Id="rId2" Type="http://schemas.openxmlformats.org/officeDocument/2006/relationships/image" Target="../media/image58.wmf"/><Relationship Id="rId1" Type="http://schemas.openxmlformats.org/officeDocument/2006/relationships/image" Target="../media/image57.wmf"/><Relationship Id="rId6" Type="http://schemas.openxmlformats.org/officeDocument/2006/relationships/image" Target="../media/image62.wmf"/><Relationship Id="rId5" Type="http://schemas.openxmlformats.org/officeDocument/2006/relationships/image" Target="../media/image61.wmf"/><Relationship Id="rId4" Type="http://schemas.openxmlformats.org/officeDocument/2006/relationships/image" Target="../media/image6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4F563B-35F0-4EFF-9587-D666BA6809DD}" type="datetimeFigureOut">
              <a:rPr lang="ru-RU" smtClean="0"/>
              <a:t>17.11.2020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97EDF1-5675-4FAD-83C9-B8F71FECAD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13649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1229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E5799C9-4158-4255-89E1-50343B7CEC6C}" type="slidenum">
              <a:rPr lang="ru-RU" altLang="ru-RU" sz="1200" smtClean="0"/>
              <a:pPr eaLnBrk="1" hangingPunct="1"/>
              <a:t>3</a:t>
            </a:fld>
            <a:endParaRPr lang="ru-RU" altLang="ru-RU" sz="120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5952BC3-DE38-4ED6-9FE7-F20CFF84A43D}" type="slidenum">
              <a:rPr lang="ru-RU" smtClean="0"/>
              <a:pPr/>
              <a:t>40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5952BC3-DE38-4ED6-9FE7-F20CFF84A43D}" type="slidenum">
              <a:rPr lang="ru-RU" smtClean="0"/>
              <a:pPr/>
              <a:t>41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A523F0-CC5F-49F2-8F49-058BFE67C824}" type="datetimeFigureOut">
              <a:rPr lang="ru-RU" smtClean="0"/>
              <a:t>17.11.2020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BC037F-1BCB-4D43-882E-5F95DB88968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A523F0-CC5F-49F2-8F49-058BFE67C824}" type="datetimeFigureOut">
              <a:rPr lang="ru-RU" smtClean="0"/>
              <a:t>17.11.2020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BC037F-1BCB-4D43-882E-5F95DB8896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A523F0-CC5F-49F2-8F49-058BFE67C824}" type="datetimeFigureOut">
              <a:rPr lang="ru-RU" smtClean="0"/>
              <a:t>17.11.2020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BC037F-1BCB-4D43-882E-5F95DB8896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8F083966-2BFC-4731-9B98-0E41EE79CEB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1528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A523F0-CC5F-49F2-8F49-058BFE67C824}" type="datetimeFigureOut">
              <a:rPr lang="ru-RU" smtClean="0"/>
              <a:t>17.11.2020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BC037F-1BCB-4D43-882E-5F95DB8896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A523F0-CC5F-49F2-8F49-058BFE67C824}" type="datetimeFigureOut">
              <a:rPr lang="ru-RU" smtClean="0"/>
              <a:t>17.11.2020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BC037F-1BCB-4D43-882E-5F95DB889689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A523F0-CC5F-49F2-8F49-058BFE67C824}" type="datetimeFigureOut">
              <a:rPr lang="ru-RU" smtClean="0"/>
              <a:t>17.11.2020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BC037F-1BCB-4D43-882E-5F95DB8896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A523F0-CC5F-49F2-8F49-058BFE67C824}" type="datetimeFigureOut">
              <a:rPr lang="ru-RU" smtClean="0"/>
              <a:t>17.11.2020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BC037F-1BCB-4D43-882E-5F95DB8896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A523F0-CC5F-49F2-8F49-058BFE67C824}" type="datetimeFigureOut">
              <a:rPr lang="ru-RU" smtClean="0"/>
              <a:t>17.11.2020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BC037F-1BCB-4D43-882E-5F95DB8896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A523F0-CC5F-49F2-8F49-058BFE67C824}" type="datetimeFigureOut">
              <a:rPr lang="ru-RU" smtClean="0"/>
              <a:t>17.11.2020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BC037F-1BCB-4D43-882E-5F95DB889689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A523F0-CC5F-49F2-8F49-058BFE67C824}" type="datetimeFigureOut">
              <a:rPr lang="ru-RU" smtClean="0"/>
              <a:t>17.11.2020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BC037F-1BCB-4D43-882E-5F95DB8896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A523F0-CC5F-49F2-8F49-058BFE67C824}" type="datetimeFigureOut">
              <a:rPr lang="ru-RU" smtClean="0"/>
              <a:t>17.11.2020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BC037F-1BCB-4D43-882E-5F95DB88968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83A523F0-CC5F-49F2-8F49-058BFE67C824}" type="datetimeFigureOut">
              <a:rPr lang="ru-RU" smtClean="0"/>
              <a:t>17.11.2020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ADBC037F-1BCB-4D43-882E-5F95DB889689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6" r:id="rId12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13" Type="http://schemas.openxmlformats.org/officeDocument/2006/relationships/oleObject" Target="../embeddings/oleObject29.bin"/><Relationship Id="rId3" Type="http://schemas.openxmlformats.org/officeDocument/2006/relationships/oleObject" Target="../embeddings/oleObject24.bin"/><Relationship Id="rId7" Type="http://schemas.openxmlformats.org/officeDocument/2006/relationships/oleObject" Target="../embeddings/oleObject26.bin"/><Relationship Id="rId12" Type="http://schemas.openxmlformats.org/officeDocument/2006/relationships/image" Target="../media/image30.wmf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32.w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27.wmf"/><Relationship Id="rId11" Type="http://schemas.openxmlformats.org/officeDocument/2006/relationships/oleObject" Target="../embeddings/oleObject28.bin"/><Relationship Id="rId5" Type="http://schemas.openxmlformats.org/officeDocument/2006/relationships/oleObject" Target="../embeddings/oleObject25.bin"/><Relationship Id="rId15" Type="http://schemas.openxmlformats.org/officeDocument/2006/relationships/oleObject" Target="../embeddings/oleObject30.bin"/><Relationship Id="rId10" Type="http://schemas.openxmlformats.org/officeDocument/2006/relationships/image" Target="../media/image29.wmf"/><Relationship Id="rId4" Type="http://schemas.openxmlformats.org/officeDocument/2006/relationships/image" Target="../media/image26.wmf"/><Relationship Id="rId9" Type="http://schemas.openxmlformats.org/officeDocument/2006/relationships/oleObject" Target="../embeddings/oleObject27.bin"/><Relationship Id="rId14" Type="http://schemas.openxmlformats.org/officeDocument/2006/relationships/image" Target="../media/image31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13" Type="http://schemas.openxmlformats.org/officeDocument/2006/relationships/slide" Target="slide5.xml"/><Relationship Id="rId18" Type="http://schemas.openxmlformats.org/officeDocument/2006/relationships/oleObject" Target="../embeddings/oleObject39.bin"/><Relationship Id="rId26" Type="http://schemas.openxmlformats.org/officeDocument/2006/relationships/image" Target="../media/image43.png"/><Relationship Id="rId3" Type="http://schemas.openxmlformats.org/officeDocument/2006/relationships/oleObject" Target="../embeddings/oleObject31.bin"/><Relationship Id="rId21" Type="http://schemas.openxmlformats.org/officeDocument/2006/relationships/image" Target="../media/image40.wmf"/><Relationship Id="rId7" Type="http://schemas.openxmlformats.org/officeDocument/2006/relationships/oleObject" Target="../embeddings/oleObject33.bin"/><Relationship Id="rId12" Type="http://schemas.openxmlformats.org/officeDocument/2006/relationships/oleObject" Target="../embeddings/oleObject36.bin"/><Relationship Id="rId17" Type="http://schemas.openxmlformats.org/officeDocument/2006/relationships/image" Target="../media/image38.wmf"/><Relationship Id="rId25" Type="http://schemas.openxmlformats.org/officeDocument/2006/relationships/image" Target="../media/image42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38.bin"/><Relationship Id="rId20" Type="http://schemas.openxmlformats.org/officeDocument/2006/relationships/oleObject" Target="../embeddings/oleObject40.bin"/><Relationship Id="rId1" Type="http://schemas.openxmlformats.org/officeDocument/2006/relationships/vmlDrawing" Target="../drawings/vmlDrawing6.vml"/><Relationship Id="rId6" Type="http://schemas.openxmlformats.org/officeDocument/2006/relationships/image" Target="../media/image34.wmf"/><Relationship Id="rId11" Type="http://schemas.openxmlformats.org/officeDocument/2006/relationships/oleObject" Target="../embeddings/oleObject35.bin"/><Relationship Id="rId24" Type="http://schemas.openxmlformats.org/officeDocument/2006/relationships/oleObject" Target="../embeddings/oleObject42.bin"/><Relationship Id="rId5" Type="http://schemas.openxmlformats.org/officeDocument/2006/relationships/oleObject" Target="../embeddings/oleObject32.bin"/><Relationship Id="rId15" Type="http://schemas.openxmlformats.org/officeDocument/2006/relationships/image" Target="../media/image37.wmf"/><Relationship Id="rId23" Type="http://schemas.openxmlformats.org/officeDocument/2006/relationships/image" Target="../media/image41.wmf"/><Relationship Id="rId10" Type="http://schemas.openxmlformats.org/officeDocument/2006/relationships/image" Target="../media/image36.wmf"/><Relationship Id="rId19" Type="http://schemas.openxmlformats.org/officeDocument/2006/relationships/image" Target="../media/image39.wmf"/><Relationship Id="rId4" Type="http://schemas.openxmlformats.org/officeDocument/2006/relationships/image" Target="../media/image33.wmf"/><Relationship Id="rId9" Type="http://schemas.openxmlformats.org/officeDocument/2006/relationships/oleObject" Target="../embeddings/oleObject34.bin"/><Relationship Id="rId14" Type="http://schemas.openxmlformats.org/officeDocument/2006/relationships/oleObject" Target="../embeddings/oleObject37.bin"/><Relationship Id="rId22" Type="http://schemas.openxmlformats.org/officeDocument/2006/relationships/oleObject" Target="../embeddings/oleObject41.bin"/><Relationship Id="rId27" Type="http://schemas.openxmlformats.org/officeDocument/2006/relationships/image" Target="../media/image4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13" Type="http://schemas.openxmlformats.org/officeDocument/2006/relationships/oleObject" Target="../embeddings/oleObject48.bin"/><Relationship Id="rId18" Type="http://schemas.openxmlformats.org/officeDocument/2006/relationships/image" Target="../media/image50.wmf"/><Relationship Id="rId3" Type="http://schemas.openxmlformats.org/officeDocument/2006/relationships/oleObject" Target="../embeddings/oleObject43.bin"/><Relationship Id="rId21" Type="http://schemas.openxmlformats.org/officeDocument/2006/relationships/slide" Target="slide5.xml"/><Relationship Id="rId7" Type="http://schemas.openxmlformats.org/officeDocument/2006/relationships/oleObject" Target="../embeddings/oleObject45.bin"/><Relationship Id="rId12" Type="http://schemas.openxmlformats.org/officeDocument/2006/relationships/image" Target="../media/image47.wmf"/><Relationship Id="rId17" Type="http://schemas.openxmlformats.org/officeDocument/2006/relationships/oleObject" Target="../embeddings/oleObject50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49.wmf"/><Relationship Id="rId20" Type="http://schemas.openxmlformats.org/officeDocument/2006/relationships/image" Target="../media/image51.wmf"/><Relationship Id="rId1" Type="http://schemas.openxmlformats.org/officeDocument/2006/relationships/vmlDrawing" Target="../drawings/vmlDrawing7.vml"/><Relationship Id="rId6" Type="http://schemas.openxmlformats.org/officeDocument/2006/relationships/image" Target="../media/image44.wmf"/><Relationship Id="rId11" Type="http://schemas.openxmlformats.org/officeDocument/2006/relationships/oleObject" Target="../embeddings/oleObject47.bin"/><Relationship Id="rId5" Type="http://schemas.openxmlformats.org/officeDocument/2006/relationships/oleObject" Target="../embeddings/oleObject44.bin"/><Relationship Id="rId15" Type="http://schemas.openxmlformats.org/officeDocument/2006/relationships/oleObject" Target="../embeddings/oleObject49.bin"/><Relationship Id="rId10" Type="http://schemas.openxmlformats.org/officeDocument/2006/relationships/image" Target="../media/image46.wmf"/><Relationship Id="rId19" Type="http://schemas.openxmlformats.org/officeDocument/2006/relationships/oleObject" Target="../embeddings/oleObject51.bin"/><Relationship Id="rId4" Type="http://schemas.openxmlformats.org/officeDocument/2006/relationships/image" Target="../media/image43.wmf"/><Relationship Id="rId9" Type="http://schemas.openxmlformats.org/officeDocument/2006/relationships/oleObject" Target="../embeddings/oleObject46.bin"/><Relationship Id="rId14" Type="http://schemas.openxmlformats.org/officeDocument/2006/relationships/image" Target="../media/image48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4.bin"/><Relationship Id="rId13" Type="http://schemas.openxmlformats.org/officeDocument/2006/relationships/image" Target="../media/image46.wmf"/><Relationship Id="rId18" Type="http://schemas.openxmlformats.org/officeDocument/2006/relationships/oleObject" Target="../embeddings/oleObject59.bin"/><Relationship Id="rId3" Type="http://schemas.openxmlformats.org/officeDocument/2006/relationships/oleObject" Target="../embeddings/oleObject52.bin"/><Relationship Id="rId7" Type="http://schemas.openxmlformats.org/officeDocument/2006/relationships/slide" Target="slide5.xml"/><Relationship Id="rId12" Type="http://schemas.openxmlformats.org/officeDocument/2006/relationships/oleObject" Target="../embeddings/oleObject56.bin"/><Relationship Id="rId17" Type="http://schemas.openxmlformats.org/officeDocument/2006/relationships/image" Target="../media/image55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58.bin"/><Relationship Id="rId1" Type="http://schemas.openxmlformats.org/officeDocument/2006/relationships/vmlDrawing" Target="../drawings/vmlDrawing8.vml"/><Relationship Id="rId6" Type="http://schemas.openxmlformats.org/officeDocument/2006/relationships/image" Target="../media/image53.wmf"/><Relationship Id="rId11" Type="http://schemas.openxmlformats.org/officeDocument/2006/relationships/image" Target="../media/image45.wmf"/><Relationship Id="rId5" Type="http://schemas.openxmlformats.org/officeDocument/2006/relationships/oleObject" Target="../embeddings/oleObject53.bin"/><Relationship Id="rId15" Type="http://schemas.openxmlformats.org/officeDocument/2006/relationships/image" Target="../media/image54.wmf"/><Relationship Id="rId10" Type="http://schemas.openxmlformats.org/officeDocument/2006/relationships/oleObject" Target="../embeddings/oleObject55.bin"/><Relationship Id="rId19" Type="http://schemas.openxmlformats.org/officeDocument/2006/relationships/image" Target="../media/image56.wmf"/><Relationship Id="rId4" Type="http://schemas.openxmlformats.org/officeDocument/2006/relationships/image" Target="../media/image52.wmf"/><Relationship Id="rId9" Type="http://schemas.openxmlformats.org/officeDocument/2006/relationships/image" Target="../media/image44.wmf"/><Relationship Id="rId14" Type="http://schemas.openxmlformats.org/officeDocument/2006/relationships/oleObject" Target="../embeddings/oleObject57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wmf"/><Relationship Id="rId13" Type="http://schemas.openxmlformats.org/officeDocument/2006/relationships/oleObject" Target="../embeddings/oleObject65.bin"/><Relationship Id="rId18" Type="http://schemas.openxmlformats.org/officeDocument/2006/relationships/image" Target="../media/image64.wmf"/><Relationship Id="rId3" Type="http://schemas.openxmlformats.org/officeDocument/2006/relationships/oleObject" Target="../embeddings/oleObject60.bin"/><Relationship Id="rId7" Type="http://schemas.openxmlformats.org/officeDocument/2006/relationships/oleObject" Target="../embeddings/oleObject62.bin"/><Relationship Id="rId12" Type="http://schemas.openxmlformats.org/officeDocument/2006/relationships/image" Target="../media/image61.wmf"/><Relationship Id="rId17" Type="http://schemas.openxmlformats.org/officeDocument/2006/relationships/oleObject" Target="../embeddings/oleObject67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3.wmf"/><Relationship Id="rId1" Type="http://schemas.openxmlformats.org/officeDocument/2006/relationships/vmlDrawing" Target="../drawings/vmlDrawing9.vml"/><Relationship Id="rId6" Type="http://schemas.openxmlformats.org/officeDocument/2006/relationships/image" Target="../media/image58.wmf"/><Relationship Id="rId11" Type="http://schemas.openxmlformats.org/officeDocument/2006/relationships/oleObject" Target="../embeddings/oleObject64.bin"/><Relationship Id="rId5" Type="http://schemas.openxmlformats.org/officeDocument/2006/relationships/oleObject" Target="../embeddings/oleObject61.bin"/><Relationship Id="rId15" Type="http://schemas.openxmlformats.org/officeDocument/2006/relationships/oleObject" Target="../embeddings/oleObject66.bin"/><Relationship Id="rId10" Type="http://schemas.openxmlformats.org/officeDocument/2006/relationships/image" Target="../media/image60.wmf"/><Relationship Id="rId4" Type="http://schemas.openxmlformats.org/officeDocument/2006/relationships/image" Target="../media/image57.wmf"/><Relationship Id="rId9" Type="http://schemas.openxmlformats.org/officeDocument/2006/relationships/oleObject" Target="../embeddings/oleObject63.bin"/><Relationship Id="rId14" Type="http://schemas.openxmlformats.org/officeDocument/2006/relationships/image" Target="../media/image62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wmf"/><Relationship Id="rId3" Type="http://schemas.openxmlformats.org/officeDocument/2006/relationships/oleObject" Target="../embeddings/oleObject68.bin"/><Relationship Id="rId7" Type="http://schemas.openxmlformats.org/officeDocument/2006/relationships/oleObject" Target="../embeddings/oleObject7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67.wmf"/><Relationship Id="rId5" Type="http://schemas.openxmlformats.org/officeDocument/2006/relationships/oleObject" Target="../embeddings/oleObject69.bin"/><Relationship Id="rId4" Type="http://schemas.openxmlformats.org/officeDocument/2006/relationships/image" Target="../media/image66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wmf"/><Relationship Id="rId3" Type="http://schemas.openxmlformats.org/officeDocument/2006/relationships/oleObject" Target="../embeddings/oleObject71.bin"/><Relationship Id="rId7" Type="http://schemas.openxmlformats.org/officeDocument/2006/relationships/oleObject" Target="../embeddings/oleObject7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70.wmf"/><Relationship Id="rId5" Type="http://schemas.openxmlformats.org/officeDocument/2006/relationships/oleObject" Target="../embeddings/oleObject72.bin"/><Relationship Id="rId4" Type="http://schemas.openxmlformats.org/officeDocument/2006/relationships/image" Target="../media/image69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4.bin"/><Relationship Id="rId7" Type="http://schemas.openxmlformats.org/officeDocument/2006/relationships/image" Target="../media/image7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73.wmf"/><Relationship Id="rId5" Type="http://schemas.openxmlformats.org/officeDocument/2006/relationships/oleObject" Target="../embeddings/oleObject75.bin"/><Relationship Id="rId4" Type="http://schemas.openxmlformats.org/officeDocument/2006/relationships/image" Target="../media/image72.w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6.bin"/><Relationship Id="rId7" Type="http://schemas.openxmlformats.org/officeDocument/2006/relationships/slide" Target="slide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75.wmf"/><Relationship Id="rId5" Type="http://schemas.openxmlformats.org/officeDocument/2006/relationships/oleObject" Target="../embeddings/oleObject77.bin"/><Relationship Id="rId4" Type="http://schemas.openxmlformats.org/officeDocument/2006/relationships/image" Target="../media/image74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8.bin"/><Relationship Id="rId7" Type="http://schemas.openxmlformats.org/officeDocument/2006/relationships/slide" Target="slide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77.wmf"/><Relationship Id="rId5" Type="http://schemas.openxmlformats.org/officeDocument/2006/relationships/oleObject" Target="../embeddings/oleObject79.bin"/><Relationship Id="rId4" Type="http://schemas.openxmlformats.org/officeDocument/2006/relationships/image" Target="../media/image76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5" Type="http://schemas.openxmlformats.org/officeDocument/2006/relationships/slide" Target="slide6.xml"/><Relationship Id="rId4" Type="http://schemas.openxmlformats.org/officeDocument/2006/relationships/image" Target="../media/image78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5" Type="http://schemas.openxmlformats.org/officeDocument/2006/relationships/slide" Target="slide6.xml"/><Relationship Id="rId4" Type="http://schemas.openxmlformats.org/officeDocument/2006/relationships/image" Target="../media/image79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2.bin"/><Relationship Id="rId7" Type="http://schemas.openxmlformats.org/officeDocument/2006/relationships/slide" Target="slide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81.wmf"/><Relationship Id="rId5" Type="http://schemas.openxmlformats.org/officeDocument/2006/relationships/oleObject" Target="../embeddings/oleObject83.bin"/><Relationship Id="rId4" Type="http://schemas.openxmlformats.org/officeDocument/2006/relationships/image" Target="../media/image80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4.bin"/><Relationship Id="rId7" Type="http://schemas.openxmlformats.org/officeDocument/2006/relationships/slide" Target="slide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83.wmf"/><Relationship Id="rId5" Type="http://schemas.openxmlformats.org/officeDocument/2006/relationships/oleObject" Target="../embeddings/oleObject85.bin"/><Relationship Id="rId4" Type="http://schemas.openxmlformats.org/officeDocument/2006/relationships/image" Target="../media/image82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5" Type="http://schemas.openxmlformats.org/officeDocument/2006/relationships/slide" Target="slide6.xml"/><Relationship Id="rId4" Type="http://schemas.openxmlformats.org/officeDocument/2006/relationships/image" Target="../media/image84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5" Type="http://schemas.openxmlformats.org/officeDocument/2006/relationships/slide" Target="slide6.xml"/><Relationship Id="rId4" Type="http://schemas.openxmlformats.org/officeDocument/2006/relationships/image" Target="../media/image85.w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wmf"/><Relationship Id="rId3" Type="http://schemas.openxmlformats.org/officeDocument/2006/relationships/oleObject" Target="../embeddings/oleObject88.bin"/><Relationship Id="rId7" Type="http://schemas.openxmlformats.org/officeDocument/2006/relationships/oleObject" Target="../embeddings/oleObject9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87.wmf"/><Relationship Id="rId11" Type="http://schemas.openxmlformats.org/officeDocument/2006/relationships/slide" Target="slide6.xml"/><Relationship Id="rId5" Type="http://schemas.openxmlformats.org/officeDocument/2006/relationships/oleObject" Target="../embeddings/oleObject89.bin"/><Relationship Id="rId10" Type="http://schemas.openxmlformats.org/officeDocument/2006/relationships/image" Target="../media/image89.wmf"/><Relationship Id="rId4" Type="http://schemas.openxmlformats.org/officeDocument/2006/relationships/image" Target="../media/image86.wmf"/><Relationship Id="rId9" Type="http://schemas.openxmlformats.org/officeDocument/2006/relationships/oleObject" Target="../embeddings/oleObject9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wmf"/><Relationship Id="rId3" Type="http://schemas.openxmlformats.org/officeDocument/2006/relationships/oleObject" Target="../embeddings/oleObject92.bin"/><Relationship Id="rId7" Type="http://schemas.openxmlformats.org/officeDocument/2006/relationships/oleObject" Target="../embeddings/oleObject9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91.wmf"/><Relationship Id="rId5" Type="http://schemas.openxmlformats.org/officeDocument/2006/relationships/oleObject" Target="../embeddings/oleObject93.bin"/><Relationship Id="rId4" Type="http://schemas.openxmlformats.org/officeDocument/2006/relationships/image" Target="../media/image90.wmf"/><Relationship Id="rId9" Type="http://schemas.openxmlformats.org/officeDocument/2006/relationships/slide" Target="slide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5" Type="http://schemas.openxmlformats.org/officeDocument/2006/relationships/image" Target="../media/image94.wmf"/><Relationship Id="rId4" Type="http://schemas.openxmlformats.org/officeDocument/2006/relationships/oleObject" Target="../embeddings/oleObject95.bin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wmf"/><Relationship Id="rId3" Type="http://schemas.openxmlformats.org/officeDocument/2006/relationships/oleObject" Target="../embeddings/oleObject96.bin"/><Relationship Id="rId7" Type="http://schemas.openxmlformats.org/officeDocument/2006/relationships/oleObject" Target="../embeddings/oleObject9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96.wmf"/><Relationship Id="rId5" Type="http://schemas.openxmlformats.org/officeDocument/2006/relationships/oleObject" Target="../embeddings/oleObject97.bin"/><Relationship Id="rId4" Type="http://schemas.openxmlformats.org/officeDocument/2006/relationships/image" Target="../media/image95.wmf"/><Relationship Id="rId9" Type="http://schemas.openxmlformats.org/officeDocument/2006/relationships/slide" Target="slide6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wmf"/><Relationship Id="rId13" Type="http://schemas.openxmlformats.org/officeDocument/2006/relationships/slide" Target="slide6.xml"/><Relationship Id="rId3" Type="http://schemas.openxmlformats.org/officeDocument/2006/relationships/oleObject" Target="../embeddings/oleObject99.bin"/><Relationship Id="rId7" Type="http://schemas.openxmlformats.org/officeDocument/2006/relationships/oleObject" Target="../embeddings/oleObject101.bin"/><Relationship Id="rId12" Type="http://schemas.openxmlformats.org/officeDocument/2006/relationships/image" Target="../media/image10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99.wmf"/><Relationship Id="rId11" Type="http://schemas.openxmlformats.org/officeDocument/2006/relationships/oleObject" Target="../embeddings/oleObject103.bin"/><Relationship Id="rId5" Type="http://schemas.openxmlformats.org/officeDocument/2006/relationships/oleObject" Target="../embeddings/oleObject100.bin"/><Relationship Id="rId10" Type="http://schemas.openxmlformats.org/officeDocument/2006/relationships/image" Target="../media/image101.wmf"/><Relationship Id="rId4" Type="http://schemas.openxmlformats.org/officeDocument/2006/relationships/image" Target="../media/image98.wmf"/><Relationship Id="rId9" Type="http://schemas.openxmlformats.org/officeDocument/2006/relationships/oleObject" Target="../embeddings/oleObject102.bin"/><Relationship Id="rId14" Type="http://schemas.openxmlformats.org/officeDocument/2006/relationships/image" Target="../media/image103.gi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wmf"/><Relationship Id="rId3" Type="http://schemas.openxmlformats.org/officeDocument/2006/relationships/slideLayout" Target="../slideLayouts/slideLayout7.xml"/><Relationship Id="rId7" Type="http://schemas.openxmlformats.org/officeDocument/2006/relationships/oleObject" Target="../embeddings/oleObject105.bin"/><Relationship Id="rId2" Type="http://schemas.openxmlformats.org/officeDocument/2006/relationships/tags" Target="../tags/tag1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104.wmf"/><Relationship Id="rId5" Type="http://schemas.openxmlformats.org/officeDocument/2006/relationships/oleObject" Target="../embeddings/oleObject104.bin"/><Relationship Id="rId4" Type="http://schemas.openxmlformats.org/officeDocument/2006/relationships/notesSlide" Target="../notesSlides/notesSlide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wmf"/><Relationship Id="rId3" Type="http://schemas.openxmlformats.org/officeDocument/2006/relationships/slideLayout" Target="../slideLayouts/slideLayout7.xml"/><Relationship Id="rId7" Type="http://schemas.openxmlformats.org/officeDocument/2006/relationships/oleObject" Target="../embeddings/oleObject106.bin"/><Relationship Id="rId2" Type="http://schemas.openxmlformats.org/officeDocument/2006/relationships/tags" Target="../tags/tag2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109.jpeg"/><Relationship Id="rId5" Type="http://schemas.openxmlformats.org/officeDocument/2006/relationships/image" Target="../media/image108.jpeg"/><Relationship Id="rId10" Type="http://schemas.openxmlformats.org/officeDocument/2006/relationships/image" Target="../media/image107.wmf"/><Relationship Id="rId4" Type="http://schemas.openxmlformats.org/officeDocument/2006/relationships/notesSlide" Target="../notesSlides/notesSlide3.xml"/><Relationship Id="rId9" Type="http://schemas.openxmlformats.org/officeDocument/2006/relationships/oleObject" Target="../embeddings/oleObject107.bin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5" Type="http://schemas.openxmlformats.org/officeDocument/2006/relationships/image" Target="../media/image112.wmf"/><Relationship Id="rId4" Type="http://schemas.openxmlformats.org/officeDocument/2006/relationships/oleObject" Target="../embeddings/oleObject108.bin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gif"/><Relationship Id="rId2" Type="http://schemas.openxmlformats.org/officeDocument/2006/relationships/image" Target="../media/image1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6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5" Type="http://schemas.openxmlformats.org/officeDocument/2006/relationships/image" Target="../media/image117.wmf"/><Relationship Id="rId4" Type="http://schemas.openxmlformats.org/officeDocument/2006/relationships/oleObject" Target="../embeddings/oleObject109.bin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8.wmf"/><Relationship Id="rId4" Type="http://schemas.openxmlformats.org/officeDocument/2006/relationships/image" Target="../media/image5.wmf"/><Relationship Id="rId9" Type="http://schemas.openxmlformats.org/officeDocument/2006/relationships/oleObject" Target="../embeddings/oleObject4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13" Type="http://schemas.openxmlformats.org/officeDocument/2006/relationships/oleObject" Target="../embeddings/oleObject10.bin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12" Type="http://schemas.openxmlformats.org/officeDocument/2006/relationships/image" Target="../media/image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wmf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6.bin"/><Relationship Id="rId15" Type="http://schemas.openxmlformats.org/officeDocument/2006/relationships/image" Target="../media/image11.png"/><Relationship Id="rId10" Type="http://schemas.openxmlformats.org/officeDocument/2006/relationships/image" Target="../media/image7.wmf"/><Relationship Id="rId4" Type="http://schemas.openxmlformats.org/officeDocument/2006/relationships/image" Target="../media/image9.wmf"/><Relationship Id="rId9" Type="http://schemas.openxmlformats.org/officeDocument/2006/relationships/oleObject" Target="../embeddings/oleObject8.bin"/><Relationship Id="rId14" Type="http://schemas.openxmlformats.org/officeDocument/2006/relationships/image" Target="../media/image10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13" Type="http://schemas.openxmlformats.org/officeDocument/2006/relationships/oleObject" Target="../embeddings/oleObject16.bin"/><Relationship Id="rId18" Type="http://schemas.openxmlformats.org/officeDocument/2006/relationships/image" Target="../media/image19.w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12" Type="http://schemas.openxmlformats.org/officeDocument/2006/relationships/image" Target="../media/image16.wmf"/><Relationship Id="rId17" Type="http://schemas.openxmlformats.org/officeDocument/2006/relationships/oleObject" Target="../embeddings/oleObject18.bin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18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13.wmf"/><Relationship Id="rId11" Type="http://schemas.openxmlformats.org/officeDocument/2006/relationships/oleObject" Target="../embeddings/oleObject15.bin"/><Relationship Id="rId5" Type="http://schemas.openxmlformats.org/officeDocument/2006/relationships/oleObject" Target="../embeddings/oleObject12.bin"/><Relationship Id="rId15" Type="http://schemas.openxmlformats.org/officeDocument/2006/relationships/oleObject" Target="../embeddings/oleObject17.bin"/><Relationship Id="rId10" Type="http://schemas.openxmlformats.org/officeDocument/2006/relationships/image" Target="../media/image15.wmf"/><Relationship Id="rId4" Type="http://schemas.openxmlformats.org/officeDocument/2006/relationships/image" Target="../media/image12.wmf"/><Relationship Id="rId9" Type="http://schemas.openxmlformats.org/officeDocument/2006/relationships/oleObject" Target="../embeddings/oleObject14.bin"/><Relationship Id="rId14" Type="http://schemas.openxmlformats.org/officeDocument/2006/relationships/image" Target="../media/image17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13" Type="http://schemas.openxmlformats.org/officeDocument/2006/relationships/image" Target="../media/image24.wmf"/><Relationship Id="rId3" Type="http://schemas.openxmlformats.org/officeDocument/2006/relationships/oleObject" Target="../embeddings/oleObject19.bin"/><Relationship Id="rId7" Type="http://schemas.openxmlformats.org/officeDocument/2006/relationships/image" Target="../media/image21.wmf"/><Relationship Id="rId12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0.bin"/><Relationship Id="rId11" Type="http://schemas.openxmlformats.org/officeDocument/2006/relationships/image" Target="../media/image23.wmf"/><Relationship Id="rId5" Type="http://schemas.openxmlformats.org/officeDocument/2006/relationships/image" Target="../media/image25.emf"/><Relationship Id="rId10" Type="http://schemas.openxmlformats.org/officeDocument/2006/relationships/oleObject" Target="../embeddings/oleObject22.bin"/><Relationship Id="rId4" Type="http://schemas.openxmlformats.org/officeDocument/2006/relationships/image" Target="../media/image20.wmf"/><Relationship Id="rId9" Type="http://schemas.openxmlformats.org/officeDocument/2006/relationships/image" Target="../media/image2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7" name="Rectangle 1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Механика</a:t>
            </a:r>
          </a:p>
        </p:txBody>
      </p:sp>
      <p:graphicFrame>
        <p:nvGraphicFramePr>
          <p:cNvPr id="2" name="Схема 1"/>
          <p:cNvGraphicFramePr/>
          <p:nvPr/>
        </p:nvGraphicFramePr>
        <p:xfrm>
          <a:off x="746125" y="1628775"/>
          <a:ext cx="7567613" cy="41671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93" y="9082"/>
            <a:ext cx="1944019" cy="1944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999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b="1" dirty="0">
                <a:solidFill>
                  <a:schemeClr val="tx1"/>
                </a:solidFill>
              </a:rPr>
              <a:t>Ускорение при криволинейном движении</a:t>
            </a: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0" y="33385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1759" name="Rectangle 15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pSp>
        <p:nvGrpSpPr>
          <p:cNvPr id="31773" name="Group 29"/>
          <p:cNvGrpSpPr>
            <a:grpSpLocks/>
          </p:cNvGrpSpPr>
          <p:nvPr/>
        </p:nvGrpSpPr>
        <p:grpSpPr bwMode="auto">
          <a:xfrm>
            <a:off x="827088" y="1628775"/>
            <a:ext cx="3035300" cy="3097213"/>
            <a:chOff x="521" y="1026"/>
            <a:chExt cx="1912" cy="1951"/>
          </a:xfrm>
        </p:grpSpPr>
        <p:grpSp>
          <p:nvGrpSpPr>
            <p:cNvPr id="31748" name="Group 4"/>
            <p:cNvGrpSpPr>
              <a:grpSpLocks/>
            </p:cNvGrpSpPr>
            <p:nvPr/>
          </p:nvGrpSpPr>
          <p:grpSpPr bwMode="auto">
            <a:xfrm>
              <a:off x="521" y="1071"/>
              <a:ext cx="1587" cy="1633"/>
              <a:chOff x="3651" y="6081"/>
              <a:chExt cx="2839" cy="3028"/>
            </a:xfrm>
          </p:grpSpPr>
          <p:sp>
            <p:nvSpPr>
              <p:cNvPr id="31749" name="Arc 5"/>
              <p:cNvSpPr>
                <a:spLocks/>
              </p:cNvSpPr>
              <p:nvPr/>
            </p:nvSpPr>
            <p:spPr bwMode="auto">
              <a:xfrm rot="11073170" flipV="1">
                <a:off x="3651" y="6915"/>
                <a:ext cx="2752" cy="1692"/>
              </a:xfrm>
              <a:custGeom>
                <a:avLst/>
                <a:gdLst>
                  <a:gd name="G0" fmla="+- 8872 0 0"/>
                  <a:gd name="G1" fmla="+- 21600 0 0"/>
                  <a:gd name="G2" fmla="+- 21600 0 0"/>
                  <a:gd name="T0" fmla="*/ 0 w 30472"/>
                  <a:gd name="T1" fmla="*/ 1906 h 21600"/>
                  <a:gd name="T2" fmla="*/ 30472 w 30472"/>
                  <a:gd name="T3" fmla="*/ 21600 h 21600"/>
                  <a:gd name="T4" fmla="*/ 8872 w 30472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472" h="21600" fill="none" extrusionOk="0">
                    <a:moveTo>
                      <a:pt x="0" y="1906"/>
                    </a:moveTo>
                    <a:cubicBezTo>
                      <a:pt x="2789" y="649"/>
                      <a:pt x="5813" y="-1"/>
                      <a:pt x="8872" y="0"/>
                    </a:cubicBezTo>
                    <a:cubicBezTo>
                      <a:pt x="20801" y="0"/>
                      <a:pt x="30472" y="9670"/>
                      <a:pt x="30472" y="21600"/>
                    </a:cubicBezTo>
                  </a:path>
                  <a:path w="30472" h="21600" stroke="0" extrusionOk="0">
                    <a:moveTo>
                      <a:pt x="0" y="1906"/>
                    </a:moveTo>
                    <a:cubicBezTo>
                      <a:pt x="2789" y="649"/>
                      <a:pt x="5813" y="-1"/>
                      <a:pt x="8872" y="0"/>
                    </a:cubicBezTo>
                    <a:cubicBezTo>
                      <a:pt x="20801" y="0"/>
                      <a:pt x="30472" y="9670"/>
                      <a:pt x="30472" y="21600"/>
                    </a:cubicBezTo>
                    <a:lnTo>
                      <a:pt x="8872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50" name="Line 6"/>
              <p:cNvSpPr>
                <a:spLocks noChangeShapeType="1"/>
              </p:cNvSpPr>
              <p:nvPr/>
            </p:nvSpPr>
            <p:spPr bwMode="auto">
              <a:xfrm flipV="1">
                <a:off x="4362" y="6081"/>
                <a:ext cx="1862" cy="1158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51" name="Line 7"/>
              <p:cNvSpPr>
                <a:spLocks noChangeShapeType="1"/>
              </p:cNvSpPr>
              <p:nvPr/>
            </p:nvSpPr>
            <p:spPr bwMode="auto">
              <a:xfrm rot="5400000" flipV="1">
                <a:off x="4004" y="7597"/>
                <a:ext cx="1870" cy="1153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52" name="Line 8"/>
              <p:cNvSpPr>
                <a:spLocks noChangeShapeType="1"/>
              </p:cNvSpPr>
              <p:nvPr/>
            </p:nvSpPr>
            <p:spPr bwMode="auto">
              <a:xfrm flipV="1">
                <a:off x="4362" y="6615"/>
                <a:ext cx="976" cy="624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53" name="Line 9"/>
              <p:cNvSpPr>
                <a:spLocks noChangeShapeType="1"/>
              </p:cNvSpPr>
              <p:nvPr/>
            </p:nvSpPr>
            <p:spPr bwMode="auto">
              <a:xfrm flipV="1">
                <a:off x="5515" y="8486"/>
                <a:ext cx="975" cy="62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54" name="Line 10"/>
              <p:cNvSpPr>
                <a:spLocks noChangeShapeType="1"/>
              </p:cNvSpPr>
              <p:nvPr/>
            </p:nvSpPr>
            <p:spPr bwMode="auto">
              <a:xfrm rot="5400000" flipV="1">
                <a:off x="4978" y="6975"/>
                <a:ext cx="1871" cy="115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55" name="Line 11"/>
              <p:cNvSpPr>
                <a:spLocks noChangeShapeType="1"/>
              </p:cNvSpPr>
              <p:nvPr/>
            </p:nvSpPr>
            <p:spPr bwMode="auto">
              <a:xfrm>
                <a:off x="4362" y="7239"/>
                <a:ext cx="2128" cy="1247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aphicFrame>
          <p:nvGraphicFramePr>
            <p:cNvPr id="31756" name="Object 12"/>
            <p:cNvGraphicFramePr>
              <a:graphicFrameLocks noChangeAspect="1"/>
            </p:cNvGraphicFramePr>
            <p:nvPr/>
          </p:nvGraphicFramePr>
          <p:xfrm>
            <a:off x="2154" y="2251"/>
            <a:ext cx="279" cy="4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6088" name="Формула" r:id="rId3" imgW="126725" imgH="177415" progId="Equation.3">
                    <p:embed/>
                  </p:oleObj>
                </mc:Choice>
                <mc:Fallback>
                  <p:oleObj name="Формула" r:id="rId3" imgW="126725" imgH="177415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54" y="2251"/>
                          <a:ext cx="279" cy="40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758" name="Object 14"/>
            <p:cNvGraphicFramePr>
              <a:graphicFrameLocks noChangeAspect="1"/>
            </p:cNvGraphicFramePr>
            <p:nvPr/>
          </p:nvGraphicFramePr>
          <p:xfrm>
            <a:off x="1156" y="2478"/>
            <a:ext cx="395" cy="49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6089" name="Формула" r:id="rId5" imgW="177646" imgH="228402" progId="Equation.3">
                    <p:embed/>
                  </p:oleObj>
                </mc:Choice>
                <mc:Fallback>
                  <p:oleObj name="Формула" r:id="rId5" imgW="177646" imgH="228402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56" y="2478"/>
                          <a:ext cx="395" cy="49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760" name="Object 16"/>
            <p:cNvGraphicFramePr>
              <a:graphicFrameLocks noChangeAspect="1"/>
            </p:cNvGraphicFramePr>
            <p:nvPr/>
          </p:nvGraphicFramePr>
          <p:xfrm>
            <a:off x="930" y="1026"/>
            <a:ext cx="353" cy="49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6090" name="Формула" r:id="rId7" imgW="165028" imgH="228501" progId="Equation.3">
                    <p:embed/>
                  </p:oleObj>
                </mc:Choice>
                <mc:Fallback>
                  <p:oleObj name="Формула" r:id="rId7" imgW="165028" imgH="228501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30" y="1026"/>
                          <a:ext cx="353" cy="49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762" name="Object 18"/>
            <p:cNvGraphicFramePr>
              <a:graphicFrameLocks noChangeAspect="1"/>
            </p:cNvGraphicFramePr>
            <p:nvPr/>
          </p:nvGraphicFramePr>
          <p:xfrm>
            <a:off x="1927" y="1117"/>
            <a:ext cx="287" cy="3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6091" name="Формула" r:id="rId9" imgW="139579" imgH="177646" progId="Equation.3">
                    <p:embed/>
                  </p:oleObj>
                </mc:Choice>
                <mc:Fallback>
                  <p:oleObj name="Формула" r:id="rId9" imgW="139579" imgH="177646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27" y="1117"/>
                          <a:ext cx="287" cy="3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1764" name="Text Box 20"/>
          <p:cNvSpPr txBox="1">
            <a:spLocks noChangeArrowheads="1"/>
          </p:cNvSpPr>
          <p:nvPr/>
        </p:nvSpPr>
        <p:spPr bwMode="auto">
          <a:xfrm>
            <a:off x="3762375" y="1484313"/>
            <a:ext cx="5130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2000" b="1">
                <a:latin typeface="Verdana" pitchFamily="34" charset="0"/>
              </a:rPr>
              <a:t>Тангенциальная составляющая</a:t>
            </a:r>
          </a:p>
          <a:p>
            <a:r>
              <a:rPr lang="ru-RU" sz="2000">
                <a:latin typeface="Verdana" pitchFamily="34" charset="0"/>
              </a:rPr>
              <a:t>характеризует быстроту изменения скорости по модулю</a:t>
            </a:r>
          </a:p>
        </p:txBody>
      </p:sp>
      <p:sp>
        <p:nvSpPr>
          <p:cNvPr id="31765" name="Text Box 21"/>
          <p:cNvSpPr txBox="1">
            <a:spLocks noChangeArrowheads="1"/>
          </p:cNvSpPr>
          <p:nvPr/>
        </p:nvSpPr>
        <p:spPr bwMode="auto">
          <a:xfrm>
            <a:off x="3941763" y="3519488"/>
            <a:ext cx="43021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000" b="1">
                <a:latin typeface="Verdana" pitchFamily="34" charset="0"/>
              </a:rPr>
              <a:t>Нормальная составляющая</a:t>
            </a:r>
          </a:p>
          <a:p>
            <a:r>
              <a:rPr lang="ru-RU" sz="2000">
                <a:latin typeface="Verdana" pitchFamily="34" charset="0"/>
              </a:rPr>
              <a:t>характеризует изменение </a:t>
            </a:r>
          </a:p>
          <a:p>
            <a:r>
              <a:rPr lang="ru-RU" sz="2000">
                <a:latin typeface="Verdana" pitchFamily="34" charset="0"/>
              </a:rPr>
              <a:t>направления вектора скорости</a:t>
            </a:r>
          </a:p>
        </p:txBody>
      </p:sp>
      <p:sp>
        <p:nvSpPr>
          <p:cNvPr id="31767" name="Rectangle 23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31766" name="Object 22"/>
          <p:cNvGraphicFramePr>
            <a:graphicFrameLocks noChangeAspect="1"/>
          </p:cNvGraphicFramePr>
          <p:nvPr/>
        </p:nvGraphicFramePr>
        <p:xfrm>
          <a:off x="5076825" y="2420938"/>
          <a:ext cx="1325563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92" name="Формула" r:id="rId11" imgW="533169" imgH="393529" progId="Equation.3">
                  <p:embed/>
                </p:oleObj>
              </mc:Choice>
              <mc:Fallback>
                <p:oleObj name="Формула" r:id="rId11" imgW="533169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825" y="2420938"/>
                        <a:ext cx="1325563" cy="971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69" name="Rectangle 2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31768" name="Object 24"/>
          <p:cNvGraphicFramePr>
            <a:graphicFrameLocks noChangeAspect="1"/>
          </p:cNvGraphicFramePr>
          <p:nvPr/>
        </p:nvGraphicFramePr>
        <p:xfrm>
          <a:off x="5427663" y="4643438"/>
          <a:ext cx="1368425" cy="1095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93" name="Формула" r:id="rId13" imgW="520700" imgH="419100" progId="Equation.3">
                  <p:embed/>
                </p:oleObj>
              </mc:Choice>
              <mc:Fallback>
                <p:oleObj name="Формула" r:id="rId13" imgW="5207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7663" y="4643438"/>
                        <a:ext cx="1368425" cy="1095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70" name="Object 26"/>
          <p:cNvGraphicFramePr>
            <a:graphicFrameLocks noChangeAspect="1"/>
          </p:cNvGraphicFramePr>
          <p:nvPr/>
        </p:nvGraphicFramePr>
        <p:xfrm>
          <a:off x="476250" y="5049838"/>
          <a:ext cx="3600450" cy="1452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94" name="Формула" r:id="rId15" imgW="1333500" imgH="558800" progId="Equation.3">
                  <p:embed/>
                </p:oleObj>
              </mc:Choice>
              <mc:Fallback>
                <p:oleObj name="Формула" r:id="rId15" imgW="1333500" imgH="558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250" y="5049838"/>
                        <a:ext cx="3600450" cy="1452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72" name="Text Box 28"/>
          <p:cNvSpPr txBox="1">
            <a:spLocks noChangeArrowheads="1"/>
          </p:cNvSpPr>
          <p:nvPr/>
        </p:nvSpPr>
        <p:spPr bwMode="auto">
          <a:xfrm>
            <a:off x="4437063" y="5859463"/>
            <a:ext cx="2587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000">
                <a:latin typeface="Verdana" pitchFamily="34" charset="0"/>
              </a:rPr>
              <a:t>полное ускорение</a:t>
            </a:r>
          </a:p>
        </p:txBody>
      </p:sp>
    </p:spTree>
    <p:extLst>
      <p:ext uri="{BB962C8B-B14F-4D97-AF65-F5344CB8AC3E}">
        <p14:creationId xmlns:p14="http://schemas.microsoft.com/office/powerpoint/2010/main" val="3908199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4"/>
          <p:cNvSpPr txBox="1">
            <a:spLocks noChangeArrowheads="1"/>
          </p:cNvSpPr>
          <p:nvPr/>
        </p:nvSpPr>
        <p:spPr bwMode="auto">
          <a:xfrm>
            <a:off x="395289" y="0"/>
            <a:ext cx="799306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/>
            <a:r>
              <a:rPr lang="ru-RU" sz="2800" b="1" dirty="0">
                <a:latin typeface="Arial" charset="0"/>
              </a:rPr>
              <a:t>Прямолинейное и равномерное движение тела</a:t>
            </a:r>
          </a:p>
        </p:txBody>
      </p:sp>
      <p:graphicFrame>
        <p:nvGraphicFramePr>
          <p:cNvPr id="2457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1835174"/>
              </p:ext>
            </p:extLst>
          </p:nvPr>
        </p:nvGraphicFramePr>
        <p:xfrm>
          <a:off x="250825" y="1184257"/>
          <a:ext cx="2327275" cy="665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162" name="Формула" r:id="rId3" imgW="621760" imgH="177646" progId="Equation.3">
                  <p:embed/>
                </p:oleObj>
              </mc:Choice>
              <mc:Fallback>
                <p:oleObj name="Формула" r:id="rId3" imgW="621760" imgH="17764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1184257"/>
                        <a:ext cx="2327275" cy="665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4580" name="Group 46"/>
          <p:cNvGrpSpPr>
            <a:grpSpLocks/>
          </p:cNvGrpSpPr>
          <p:nvPr/>
        </p:nvGrpSpPr>
        <p:grpSpPr bwMode="auto">
          <a:xfrm>
            <a:off x="208941" y="2082006"/>
            <a:ext cx="8642350" cy="1855788"/>
            <a:chOff x="158" y="2614"/>
            <a:chExt cx="5444" cy="1169"/>
          </a:xfrm>
        </p:grpSpPr>
        <p:sp>
          <p:nvSpPr>
            <p:cNvPr id="24582" name="Line 6"/>
            <p:cNvSpPr>
              <a:spLocks noChangeShapeType="1"/>
            </p:cNvSpPr>
            <p:nvPr/>
          </p:nvSpPr>
          <p:spPr bwMode="auto">
            <a:xfrm>
              <a:off x="158" y="3067"/>
              <a:ext cx="54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24583" name="Group 7"/>
            <p:cNvGrpSpPr>
              <a:grpSpLocks/>
            </p:cNvGrpSpPr>
            <p:nvPr/>
          </p:nvGrpSpPr>
          <p:grpSpPr bwMode="auto">
            <a:xfrm>
              <a:off x="431" y="2976"/>
              <a:ext cx="4717" cy="807"/>
              <a:chOff x="431" y="3430"/>
              <a:chExt cx="4717" cy="807"/>
            </a:xfrm>
          </p:grpSpPr>
          <p:grpSp>
            <p:nvGrpSpPr>
              <p:cNvPr id="24605" name="Group 8"/>
              <p:cNvGrpSpPr>
                <a:grpSpLocks/>
              </p:cNvGrpSpPr>
              <p:nvPr/>
            </p:nvGrpSpPr>
            <p:grpSpPr bwMode="auto">
              <a:xfrm>
                <a:off x="612" y="3430"/>
                <a:ext cx="4536" cy="182"/>
                <a:chOff x="612" y="3430"/>
                <a:chExt cx="4536" cy="182"/>
              </a:xfrm>
            </p:grpSpPr>
            <p:sp>
              <p:nvSpPr>
                <p:cNvPr id="24611" name="Line 9"/>
                <p:cNvSpPr>
                  <a:spLocks noChangeShapeType="1"/>
                </p:cNvSpPr>
                <p:nvPr/>
              </p:nvSpPr>
              <p:spPr bwMode="auto">
                <a:xfrm>
                  <a:off x="612" y="3430"/>
                  <a:ext cx="0" cy="18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4612" name="Line 10"/>
                <p:cNvSpPr>
                  <a:spLocks noChangeShapeType="1"/>
                </p:cNvSpPr>
                <p:nvPr/>
              </p:nvSpPr>
              <p:spPr bwMode="auto">
                <a:xfrm>
                  <a:off x="1066" y="3430"/>
                  <a:ext cx="0" cy="18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4613" name="Line 11"/>
                <p:cNvSpPr>
                  <a:spLocks noChangeShapeType="1"/>
                </p:cNvSpPr>
                <p:nvPr/>
              </p:nvSpPr>
              <p:spPr bwMode="auto">
                <a:xfrm>
                  <a:off x="1519" y="3430"/>
                  <a:ext cx="0" cy="18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4614" name="Line 12"/>
                <p:cNvSpPr>
                  <a:spLocks noChangeShapeType="1"/>
                </p:cNvSpPr>
                <p:nvPr/>
              </p:nvSpPr>
              <p:spPr bwMode="auto">
                <a:xfrm>
                  <a:off x="1973" y="3430"/>
                  <a:ext cx="0" cy="18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4615" name="Line 13"/>
                <p:cNvSpPr>
                  <a:spLocks noChangeShapeType="1"/>
                </p:cNvSpPr>
                <p:nvPr/>
              </p:nvSpPr>
              <p:spPr bwMode="auto">
                <a:xfrm>
                  <a:off x="2426" y="3430"/>
                  <a:ext cx="0" cy="18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4616" name="Line 14"/>
                <p:cNvSpPr>
                  <a:spLocks noChangeShapeType="1"/>
                </p:cNvSpPr>
                <p:nvPr/>
              </p:nvSpPr>
              <p:spPr bwMode="auto">
                <a:xfrm>
                  <a:off x="2880" y="3430"/>
                  <a:ext cx="0" cy="18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4617" name="Line 15"/>
                <p:cNvSpPr>
                  <a:spLocks noChangeShapeType="1"/>
                </p:cNvSpPr>
                <p:nvPr/>
              </p:nvSpPr>
              <p:spPr bwMode="auto">
                <a:xfrm>
                  <a:off x="3334" y="3430"/>
                  <a:ext cx="0" cy="18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4618" name="Line 16"/>
                <p:cNvSpPr>
                  <a:spLocks noChangeShapeType="1"/>
                </p:cNvSpPr>
                <p:nvPr/>
              </p:nvSpPr>
              <p:spPr bwMode="auto">
                <a:xfrm>
                  <a:off x="3787" y="3430"/>
                  <a:ext cx="0" cy="18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4619" name="Line 17"/>
                <p:cNvSpPr>
                  <a:spLocks noChangeShapeType="1"/>
                </p:cNvSpPr>
                <p:nvPr/>
              </p:nvSpPr>
              <p:spPr bwMode="auto">
                <a:xfrm>
                  <a:off x="4241" y="3430"/>
                  <a:ext cx="0" cy="18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4620" name="Line 18"/>
                <p:cNvSpPr>
                  <a:spLocks noChangeShapeType="1"/>
                </p:cNvSpPr>
                <p:nvPr/>
              </p:nvSpPr>
              <p:spPr bwMode="auto">
                <a:xfrm>
                  <a:off x="4694" y="3430"/>
                  <a:ext cx="0" cy="18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4621" name="Line 19"/>
                <p:cNvSpPr>
                  <a:spLocks noChangeShapeType="1"/>
                </p:cNvSpPr>
                <p:nvPr/>
              </p:nvSpPr>
              <p:spPr bwMode="auto">
                <a:xfrm>
                  <a:off x="5148" y="3430"/>
                  <a:ext cx="0" cy="18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24606" name="Line 20"/>
              <p:cNvSpPr>
                <a:spLocks noChangeShapeType="1"/>
              </p:cNvSpPr>
              <p:nvPr/>
            </p:nvSpPr>
            <p:spPr bwMode="auto">
              <a:xfrm>
                <a:off x="612" y="3793"/>
                <a:ext cx="45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sysDot"/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07" name="Line 21"/>
              <p:cNvSpPr>
                <a:spLocks noChangeShapeType="1"/>
              </p:cNvSpPr>
              <p:nvPr/>
            </p:nvSpPr>
            <p:spPr bwMode="auto">
              <a:xfrm>
                <a:off x="1973" y="3793"/>
                <a:ext cx="226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sysDot"/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08" name="Text Box 22"/>
              <p:cNvSpPr txBox="1">
                <a:spLocks noChangeArrowheads="1"/>
              </p:cNvSpPr>
              <p:nvPr/>
            </p:nvSpPr>
            <p:spPr bwMode="auto">
              <a:xfrm>
                <a:off x="431" y="3929"/>
                <a:ext cx="11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/>
                <a:endParaRPr lang="ru-RU" sz="2400"/>
              </a:p>
            </p:txBody>
          </p:sp>
          <p:graphicFrame>
            <p:nvGraphicFramePr>
              <p:cNvPr id="24609" name="Object 23"/>
              <p:cNvGraphicFramePr>
                <a:graphicFrameLocks noChangeAspect="1"/>
              </p:cNvGraphicFramePr>
              <p:nvPr/>
            </p:nvGraphicFramePr>
            <p:xfrm>
              <a:off x="431" y="3838"/>
              <a:ext cx="955" cy="35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7163" name="Формула" r:id="rId5" imgW="583693" imgH="215713" progId="Equation.3">
                      <p:embed/>
                    </p:oleObj>
                  </mc:Choice>
                  <mc:Fallback>
                    <p:oleObj name="Формула" r:id="rId5" imgW="583693" imgH="215713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31" y="3838"/>
                            <a:ext cx="955" cy="35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4610" name="Object 24"/>
              <p:cNvGraphicFramePr>
                <a:graphicFrameLocks noChangeAspect="1"/>
              </p:cNvGraphicFramePr>
              <p:nvPr/>
            </p:nvGraphicFramePr>
            <p:xfrm>
              <a:off x="2028" y="3884"/>
              <a:ext cx="2408" cy="35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7164" name="Формула" r:id="rId7" imgW="1473200" imgH="215900" progId="Equation.3">
                      <p:embed/>
                    </p:oleObj>
                  </mc:Choice>
                  <mc:Fallback>
                    <p:oleObj name="Формула" r:id="rId7" imgW="1473200" imgH="2159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028" y="3884"/>
                            <a:ext cx="2408" cy="35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24584" name="Group 25"/>
            <p:cNvGrpSpPr>
              <a:grpSpLocks/>
            </p:cNvGrpSpPr>
            <p:nvPr/>
          </p:nvGrpSpPr>
          <p:grpSpPr bwMode="auto">
            <a:xfrm>
              <a:off x="249" y="2886"/>
              <a:ext cx="363" cy="182"/>
              <a:chOff x="204" y="3339"/>
              <a:chExt cx="363" cy="182"/>
            </a:xfrm>
          </p:grpSpPr>
          <p:sp>
            <p:nvSpPr>
              <p:cNvPr id="24602" name="Rectangle 26"/>
              <p:cNvSpPr>
                <a:spLocks noChangeArrowheads="1"/>
              </p:cNvSpPr>
              <p:nvPr/>
            </p:nvSpPr>
            <p:spPr bwMode="auto">
              <a:xfrm>
                <a:off x="204" y="3339"/>
                <a:ext cx="363" cy="91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ru-RU"/>
              </a:p>
            </p:txBody>
          </p:sp>
          <p:sp>
            <p:nvSpPr>
              <p:cNvPr id="24603" name="Oval 27"/>
              <p:cNvSpPr>
                <a:spLocks noChangeArrowheads="1"/>
              </p:cNvSpPr>
              <p:nvPr/>
            </p:nvSpPr>
            <p:spPr bwMode="auto">
              <a:xfrm>
                <a:off x="249" y="3430"/>
                <a:ext cx="91" cy="91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ru-RU"/>
              </a:p>
            </p:txBody>
          </p:sp>
          <p:sp>
            <p:nvSpPr>
              <p:cNvPr id="24604" name="Oval 28"/>
              <p:cNvSpPr>
                <a:spLocks noChangeArrowheads="1"/>
              </p:cNvSpPr>
              <p:nvPr/>
            </p:nvSpPr>
            <p:spPr bwMode="auto">
              <a:xfrm>
                <a:off x="431" y="3430"/>
                <a:ext cx="91" cy="91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ru-RU"/>
              </a:p>
            </p:txBody>
          </p:sp>
        </p:grpSp>
        <p:grpSp>
          <p:nvGrpSpPr>
            <p:cNvPr id="24585" name="Group 29"/>
            <p:cNvGrpSpPr>
              <a:grpSpLocks/>
            </p:cNvGrpSpPr>
            <p:nvPr/>
          </p:nvGrpSpPr>
          <p:grpSpPr bwMode="auto">
            <a:xfrm>
              <a:off x="1610" y="2886"/>
              <a:ext cx="363" cy="182"/>
              <a:chOff x="204" y="3339"/>
              <a:chExt cx="363" cy="182"/>
            </a:xfrm>
          </p:grpSpPr>
          <p:sp>
            <p:nvSpPr>
              <p:cNvPr id="24599" name="Rectangle 30"/>
              <p:cNvSpPr>
                <a:spLocks noChangeArrowheads="1"/>
              </p:cNvSpPr>
              <p:nvPr/>
            </p:nvSpPr>
            <p:spPr bwMode="auto">
              <a:xfrm>
                <a:off x="204" y="3339"/>
                <a:ext cx="363" cy="91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ru-RU"/>
              </a:p>
            </p:txBody>
          </p:sp>
          <p:sp>
            <p:nvSpPr>
              <p:cNvPr id="24600" name="Oval 31"/>
              <p:cNvSpPr>
                <a:spLocks noChangeArrowheads="1"/>
              </p:cNvSpPr>
              <p:nvPr/>
            </p:nvSpPr>
            <p:spPr bwMode="auto">
              <a:xfrm>
                <a:off x="249" y="3430"/>
                <a:ext cx="91" cy="91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ru-RU"/>
              </a:p>
            </p:txBody>
          </p:sp>
          <p:sp>
            <p:nvSpPr>
              <p:cNvPr id="24601" name="Oval 32"/>
              <p:cNvSpPr>
                <a:spLocks noChangeArrowheads="1"/>
              </p:cNvSpPr>
              <p:nvPr/>
            </p:nvSpPr>
            <p:spPr bwMode="auto">
              <a:xfrm>
                <a:off x="431" y="3430"/>
                <a:ext cx="91" cy="91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ru-RU"/>
              </a:p>
            </p:txBody>
          </p:sp>
        </p:grpSp>
        <p:grpSp>
          <p:nvGrpSpPr>
            <p:cNvPr id="24586" name="Group 33"/>
            <p:cNvGrpSpPr>
              <a:grpSpLocks/>
            </p:cNvGrpSpPr>
            <p:nvPr/>
          </p:nvGrpSpPr>
          <p:grpSpPr bwMode="auto">
            <a:xfrm>
              <a:off x="3878" y="2886"/>
              <a:ext cx="363" cy="182"/>
              <a:chOff x="204" y="3339"/>
              <a:chExt cx="363" cy="182"/>
            </a:xfrm>
          </p:grpSpPr>
          <p:sp>
            <p:nvSpPr>
              <p:cNvPr id="24596" name="Rectangle 34"/>
              <p:cNvSpPr>
                <a:spLocks noChangeArrowheads="1"/>
              </p:cNvSpPr>
              <p:nvPr/>
            </p:nvSpPr>
            <p:spPr bwMode="auto">
              <a:xfrm>
                <a:off x="204" y="3339"/>
                <a:ext cx="363" cy="91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ru-RU"/>
              </a:p>
            </p:txBody>
          </p:sp>
          <p:sp>
            <p:nvSpPr>
              <p:cNvPr id="24597" name="Oval 35"/>
              <p:cNvSpPr>
                <a:spLocks noChangeArrowheads="1"/>
              </p:cNvSpPr>
              <p:nvPr/>
            </p:nvSpPr>
            <p:spPr bwMode="auto">
              <a:xfrm>
                <a:off x="249" y="3430"/>
                <a:ext cx="91" cy="91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ru-RU"/>
              </a:p>
            </p:txBody>
          </p:sp>
          <p:sp>
            <p:nvSpPr>
              <p:cNvPr id="24598" name="Oval 36"/>
              <p:cNvSpPr>
                <a:spLocks noChangeArrowheads="1"/>
              </p:cNvSpPr>
              <p:nvPr/>
            </p:nvSpPr>
            <p:spPr bwMode="auto">
              <a:xfrm>
                <a:off x="431" y="3430"/>
                <a:ext cx="91" cy="91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ru-RU"/>
              </a:p>
            </p:txBody>
          </p:sp>
        </p:grpSp>
        <p:grpSp>
          <p:nvGrpSpPr>
            <p:cNvPr id="24587" name="Group 37"/>
            <p:cNvGrpSpPr>
              <a:grpSpLocks/>
            </p:cNvGrpSpPr>
            <p:nvPr/>
          </p:nvGrpSpPr>
          <p:grpSpPr bwMode="auto">
            <a:xfrm>
              <a:off x="431" y="2614"/>
              <a:ext cx="395" cy="317"/>
              <a:chOff x="431" y="2614"/>
              <a:chExt cx="395" cy="317"/>
            </a:xfrm>
          </p:grpSpPr>
          <p:sp>
            <p:nvSpPr>
              <p:cNvPr id="24594" name="Line 38"/>
              <p:cNvSpPr>
                <a:spLocks noChangeShapeType="1"/>
              </p:cNvSpPr>
              <p:nvPr/>
            </p:nvSpPr>
            <p:spPr bwMode="auto">
              <a:xfrm>
                <a:off x="431" y="2931"/>
                <a:ext cx="36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aphicFrame>
            <p:nvGraphicFramePr>
              <p:cNvPr id="24595" name="Object 39"/>
              <p:cNvGraphicFramePr>
                <a:graphicFrameLocks noChangeAspect="1"/>
              </p:cNvGraphicFramePr>
              <p:nvPr/>
            </p:nvGraphicFramePr>
            <p:xfrm>
              <a:off x="612" y="2614"/>
              <a:ext cx="214" cy="27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7165" name="Формула" r:id="rId9" imgW="139579" imgH="177646" progId="Equation.3">
                      <p:embed/>
                    </p:oleObj>
                  </mc:Choice>
                  <mc:Fallback>
                    <p:oleObj name="Формула" r:id="rId9" imgW="139579" imgH="177646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12" y="2614"/>
                            <a:ext cx="214" cy="27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24588" name="Group 40"/>
            <p:cNvGrpSpPr>
              <a:grpSpLocks/>
            </p:cNvGrpSpPr>
            <p:nvPr/>
          </p:nvGrpSpPr>
          <p:grpSpPr bwMode="auto">
            <a:xfrm>
              <a:off x="1837" y="2614"/>
              <a:ext cx="395" cy="317"/>
              <a:chOff x="431" y="2614"/>
              <a:chExt cx="395" cy="317"/>
            </a:xfrm>
          </p:grpSpPr>
          <p:sp>
            <p:nvSpPr>
              <p:cNvPr id="24592" name="Line 41"/>
              <p:cNvSpPr>
                <a:spLocks noChangeShapeType="1"/>
              </p:cNvSpPr>
              <p:nvPr/>
            </p:nvSpPr>
            <p:spPr bwMode="auto">
              <a:xfrm>
                <a:off x="431" y="2931"/>
                <a:ext cx="36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aphicFrame>
            <p:nvGraphicFramePr>
              <p:cNvPr id="24593" name="Object 42"/>
              <p:cNvGraphicFramePr>
                <a:graphicFrameLocks noChangeAspect="1"/>
              </p:cNvGraphicFramePr>
              <p:nvPr/>
            </p:nvGraphicFramePr>
            <p:xfrm>
              <a:off x="612" y="2614"/>
              <a:ext cx="214" cy="27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7166" name="Формула" r:id="rId11" imgW="139579" imgH="177646" progId="Equation.3">
                      <p:embed/>
                    </p:oleObj>
                  </mc:Choice>
                  <mc:Fallback>
                    <p:oleObj name="Формула" r:id="rId11" imgW="139579" imgH="177646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12" y="2614"/>
                            <a:ext cx="214" cy="27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24589" name="Group 43"/>
            <p:cNvGrpSpPr>
              <a:grpSpLocks/>
            </p:cNvGrpSpPr>
            <p:nvPr/>
          </p:nvGrpSpPr>
          <p:grpSpPr bwMode="auto">
            <a:xfrm>
              <a:off x="4105" y="2614"/>
              <a:ext cx="395" cy="317"/>
              <a:chOff x="431" y="2614"/>
              <a:chExt cx="395" cy="317"/>
            </a:xfrm>
          </p:grpSpPr>
          <p:sp>
            <p:nvSpPr>
              <p:cNvPr id="24590" name="Line 44"/>
              <p:cNvSpPr>
                <a:spLocks noChangeShapeType="1"/>
              </p:cNvSpPr>
              <p:nvPr/>
            </p:nvSpPr>
            <p:spPr bwMode="auto">
              <a:xfrm>
                <a:off x="431" y="2931"/>
                <a:ext cx="36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aphicFrame>
            <p:nvGraphicFramePr>
              <p:cNvPr id="24591" name="Object 45"/>
              <p:cNvGraphicFramePr>
                <a:graphicFrameLocks noChangeAspect="1"/>
              </p:cNvGraphicFramePr>
              <p:nvPr/>
            </p:nvGraphicFramePr>
            <p:xfrm>
              <a:off x="612" y="2614"/>
              <a:ext cx="214" cy="27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7167" name="Формула" r:id="rId12" imgW="139579" imgH="177646" progId="Equation.3">
                      <p:embed/>
                    </p:oleObj>
                  </mc:Choice>
                  <mc:Fallback>
                    <p:oleObj name="Формула" r:id="rId12" imgW="139579" imgH="177646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12" y="2614"/>
                            <a:ext cx="214" cy="27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24581" name="Oval 47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8388350" y="6381750"/>
            <a:ext cx="576263" cy="215900"/>
          </a:xfrm>
          <a:prstGeom prst="ellipse">
            <a:avLst/>
          </a:prstGeom>
          <a:gradFill rotWithShape="1">
            <a:gsLst>
              <a:gs pos="0">
                <a:srgbClr val="FFFFDB"/>
              </a:gs>
              <a:gs pos="100000">
                <a:srgbClr val="A9A99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ru-RU"/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6712371"/>
              </p:ext>
            </p:extLst>
          </p:nvPr>
        </p:nvGraphicFramePr>
        <p:xfrm>
          <a:off x="3041886" y="950358"/>
          <a:ext cx="1185863" cy="1223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168" name="Формула" r:id="rId14" imgW="406080" imgH="419040" progId="Equation.3">
                  <p:embed/>
                </p:oleObj>
              </mc:Choice>
              <mc:Fallback>
                <p:oleObj name="Формула" r:id="rId14" imgW="40608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1886" y="950358"/>
                        <a:ext cx="1185863" cy="1223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1846323"/>
              </p:ext>
            </p:extLst>
          </p:nvPr>
        </p:nvGraphicFramePr>
        <p:xfrm>
          <a:off x="5020704" y="1111703"/>
          <a:ext cx="2376488" cy="750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169" name="Формула" r:id="rId16" imgW="723600" imgH="228600" progId="Equation.3">
                  <p:embed/>
                </p:oleObj>
              </mc:Choice>
              <mc:Fallback>
                <p:oleObj name="Формула" r:id="rId16" imgW="7236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0704" y="1111703"/>
                        <a:ext cx="2376488" cy="750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7" name="Группа 66"/>
          <p:cNvGrpSpPr/>
          <p:nvPr/>
        </p:nvGrpSpPr>
        <p:grpSpPr>
          <a:xfrm>
            <a:off x="212023" y="3772551"/>
            <a:ext cx="3462337" cy="2800350"/>
            <a:chOff x="173038" y="844550"/>
            <a:chExt cx="3462337" cy="2800350"/>
          </a:xfrm>
        </p:grpSpPr>
        <p:graphicFrame>
          <p:nvGraphicFramePr>
            <p:cNvPr id="68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39100597"/>
                </p:ext>
              </p:extLst>
            </p:nvPr>
          </p:nvGraphicFramePr>
          <p:xfrm>
            <a:off x="173038" y="844550"/>
            <a:ext cx="547687" cy="7048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7170" name="Формула" r:id="rId18" imgW="177646" imgH="228402" progId="Equation.3">
                    <p:embed/>
                  </p:oleObj>
                </mc:Choice>
                <mc:Fallback>
                  <p:oleObj name="Формула" r:id="rId18" imgW="177646" imgH="228402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3038" y="844550"/>
                          <a:ext cx="547687" cy="7048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69" name="Группа 68"/>
            <p:cNvGrpSpPr/>
            <p:nvPr/>
          </p:nvGrpSpPr>
          <p:grpSpPr>
            <a:xfrm>
              <a:off x="323850" y="1125538"/>
              <a:ext cx="3311525" cy="2519362"/>
              <a:chOff x="323850" y="1125538"/>
              <a:chExt cx="3311525" cy="2519362"/>
            </a:xfrm>
          </p:grpSpPr>
          <p:sp>
            <p:nvSpPr>
              <p:cNvPr id="70" name="Line 5"/>
              <p:cNvSpPr>
                <a:spLocks noChangeShapeType="1"/>
              </p:cNvSpPr>
              <p:nvPr/>
            </p:nvSpPr>
            <p:spPr bwMode="auto">
              <a:xfrm flipH="1" flipV="1">
                <a:off x="682625" y="1125538"/>
                <a:ext cx="1588" cy="251936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" name="Line 6"/>
              <p:cNvSpPr>
                <a:spLocks noChangeShapeType="1"/>
              </p:cNvSpPr>
              <p:nvPr/>
            </p:nvSpPr>
            <p:spPr bwMode="auto">
              <a:xfrm>
                <a:off x="682625" y="2638425"/>
                <a:ext cx="295275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" name="Text Box 7"/>
              <p:cNvSpPr txBox="1">
                <a:spLocks noChangeArrowheads="1"/>
              </p:cNvSpPr>
              <p:nvPr/>
            </p:nvSpPr>
            <p:spPr bwMode="auto">
              <a:xfrm>
                <a:off x="323850" y="2420938"/>
                <a:ext cx="382588" cy="5191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ru-RU" sz="2800" b="1">
                    <a:latin typeface="Arial" charset="0"/>
                  </a:rPr>
                  <a:t>0</a:t>
                </a:r>
              </a:p>
            </p:txBody>
          </p:sp>
          <p:sp>
            <p:nvSpPr>
              <p:cNvPr id="73" name="Text Box 8"/>
              <p:cNvSpPr txBox="1">
                <a:spLocks noChangeArrowheads="1"/>
              </p:cNvSpPr>
              <p:nvPr/>
            </p:nvSpPr>
            <p:spPr bwMode="auto">
              <a:xfrm>
                <a:off x="3275013" y="2638425"/>
                <a:ext cx="303212" cy="5191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2800" b="1">
                    <a:latin typeface="Arial" charset="0"/>
                  </a:rPr>
                  <a:t>t</a:t>
                </a:r>
                <a:endParaRPr lang="ru-RU" sz="2800" b="1">
                  <a:latin typeface="Arial" charset="0"/>
                </a:endParaRPr>
              </a:p>
            </p:txBody>
          </p:sp>
          <p:grpSp>
            <p:nvGrpSpPr>
              <p:cNvPr id="74" name="Group 56"/>
              <p:cNvGrpSpPr>
                <a:grpSpLocks/>
              </p:cNvGrpSpPr>
              <p:nvPr/>
            </p:nvGrpSpPr>
            <p:grpSpPr bwMode="auto">
              <a:xfrm>
                <a:off x="684213" y="1557338"/>
                <a:ext cx="2243137" cy="704850"/>
                <a:chOff x="431" y="981"/>
                <a:chExt cx="1413" cy="444"/>
              </a:xfrm>
            </p:grpSpPr>
            <p:sp>
              <p:nvSpPr>
                <p:cNvPr id="78" name="Line 46"/>
                <p:cNvSpPr>
                  <a:spLocks noChangeShapeType="1"/>
                </p:cNvSpPr>
                <p:nvPr/>
              </p:nvSpPr>
              <p:spPr bwMode="auto">
                <a:xfrm>
                  <a:off x="431" y="1071"/>
                  <a:ext cx="1315" cy="0"/>
                </a:xfrm>
                <a:prstGeom prst="line">
                  <a:avLst/>
                </a:prstGeom>
                <a:noFill/>
                <a:ln w="57150">
                  <a:solidFill>
                    <a:srgbClr val="FF00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graphicFrame>
              <p:nvGraphicFramePr>
                <p:cNvPr id="79" name="Object 54"/>
                <p:cNvGraphicFramePr>
                  <a:graphicFrameLocks noChangeAspect="1"/>
                </p:cNvGraphicFramePr>
                <p:nvPr/>
              </p:nvGraphicFramePr>
              <p:xfrm>
                <a:off x="1450" y="981"/>
                <a:ext cx="394" cy="444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87171" name="Формула" r:id="rId20" imgW="203112" imgH="228501" progId="Equation.3">
                        <p:embed/>
                      </p:oleObj>
                    </mc:Choice>
                    <mc:Fallback>
                      <p:oleObj name="Формула" r:id="rId20" imgW="203112" imgH="228501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1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450" y="981"/>
                              <a:ext cx="394" cy="444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grpSp>
            <p:nvGrpSpPr>
              <p:cNvPr id="75" name="Group 57"/>
              <p:cNvGrpSpPr>
                <a:grpSpLocks/>
              </p:cNvGrpSpPr>
              <p:nvPr/>
            </p:nvGrpSpPr>
            <p:grpSpPr bwMode="auto">
              <a:xfrm>
                <a:off x="684213" y="2636838"/>
                <a:ext cx="2320925" cy="704850"/>
                <a:chOff x="431" y="1661"/>
                <a:chExt cx="1462" cy="444"/>
              </a:xfrm>
            </p:grpSpPr>
            <p:sp>
              <p:nvSpPr>
                <p:cNvPr id="76" name="Line 47"/>
                <p:cNvSpPr>
                  <a:spLocks noChangeShapeType="1"/>
                </p:cNvSpPr>
                <p:nvPr/>
              </p:nvSpPr>
              <p:spPr bwMode="auto">
                <a:xfrm>
                  <a:off x="431" y="2069"/>
                  <a:ext cx="1360" cy="0"/>
                </a:xfrm>
                <a:prstGeom prst="line">
                  <a:avLst/>
                </a:prstGeom>
                <a:noFill/>
                <a:ln w="57150">
                  <a:solidFill>
                    <a:srgbClr val="A8007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graphicFrame>
              <p:nvGraphicFramePr>
                <p:cNvPr id="77" name="Object 55"/>
                <p:cNvGraphicFramePr>
                  <a:graphicFrameLocks noChangeAspect="1"/>
                </p:cNvGraphicFramePr>
                <p:nvPr/>
              </p:nvGraphicFramePr>
              <p:xfrm>
                <a:off x="1449" y="1661"/>
                <a:ext cx="444" cy="444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87172" name="Формула" r:id="rId22" imgW="228600" imgH="228600" progId="Equation.3">
                        <p:embed/>
                      </p:oleObj>
                    </mc:Choice>
                    <mc:Fallback>
                      <p:oleObj name="Формула" r:id="rId22" imgW="228600" imgH="22860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3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449" y="1661"/>
                              <a:ext cx="444" cy="444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</p:grpSp>
      </p:grpSp>
      <p:grpSp>
        <p:nvGrpSpPr>
          <p:cNvPr id="80" name="Группа 79"/>
          <p:cNvGrpSpPr/>
          <p:nvPr/>
        </p:nvGrpSpPr>
        <p:grpSpPr>
          <a:xfrm>
            <a:off x="4657116" y="3774254"/>
            <a:ext cx="3635375" cy="2592387"/>
            <a:chOff x="0" y="3789363"/>
            <a:chExt cx="3635375" cy="2592387"/>
          </a:xfrm>
        </p:grpSpPr>
        <p:sp>
          <p:nvSpPr>
            <p:cNvPr id="81" name="Text Box 52"/>
            <p:cNvSpPr txBox="1">
              <a:spLocks noChangeArrowheads="1"/>
            </p:cNvSpPr>
            <p:nvPr/>
          </p:nvSpPr>
          <p:spPr bwMode="auto">
            <a:xfrm>
              <a:off x="0" y="5661025"/>
              <a:ext cx="611188" cy="519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ru-RU" sz="2800" b="1"/>
                <a:t>х</a:t>
              </a:r>
              <a:r>
                <a:rPr lang="ru-RU" sz="1800" b="1"/>
                <a:t>01</a:t>
              </a:r>
            </a:p>
          </p:txBody>
        </p:sp>
        <p:sp>
          <p:nvSpPr>
            <p:cNvPr id="82" name="Line 12"/>
            <p:cNvSpPr>
              <a:spLocks noChangeShapeType="1"/>
            </p:cNvSpPr>
            <p:nvPr/>
          </p:nvSpPr>
          <p:spPr bwMode="auto">
            <a:xfrm flipH="1" flipV="1">
              <a:off x="682625" y="4005263"/>
              <a:ext cx="1588" cy="237648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3" name="Line 13"/>
            <p:cNvSpPr>
              <a:spLocks noChangeShapeType="1"/>
            </p:cNvSpPr>
            <p:nvPr/>
          </p:nvSpPr>
          <p:spPr bwMode="auto">
            <a:xfrm>
              <a:off x="682625" y="5518150"/>
              <a:ext cx="295275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4" name="Text Box 14"/>
            <p:cNvSpPr txBox="1">
              <a:spLocks noChangeArrowheads="1"/>
            </p:cNvSpPr>
            <p:nvPr/>
          </p:nvSpPr>
          <p:spPr bwMode="auto">
            <a:xfrm>
              <a:off x="323850" y="5300663"/>
              <a:ext cx="382588" cy="519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ru-RU" sz="2800" b="1">
                  <a:latin typeface="Arial" charset="0"/>
                </a:rPr>
                <a:t>0</a:t>
              </a:r>
            </a:p>
          </p:txBody>
        </p:sp>
        <p:sp>
          <p:nvSpPr>
            <p:cNvPr id="85" name="Text Box 15"/>
            <p:cNvSpPr txBox="1">
              <a:spLocks noChangeArrowheads="1"/>
            </p:cNvSpPr>
            <p:nvPr/>
          </p:nvSpPr>
          <p:spPr bwMode="auto">
            <a:xfrm>
              <a:off x="3275013" y="5518150"/>
              <a:ext cx="303212" cy="519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800" b="1">
                  <a:latin typeface="Arial" charset="0"/>
                </a:rPr>
                <a:t>t</a:t>
              </a:r>
              <a:endParaRPr lang="ru-RU" sz="2800" b="1">
                <a:latin typeface="Arial" charset="0"/>
              </a:endParaRPr>
            </a:p>
          </p:txBody>
        </p:sp>
        <p:sp>
          <p:nvSpPr>
            <p:cNvPr id="86" name="Text Box 17"/>
            <p:cNvSpPr txBox="1">
              <a:spLocks noChangeArrowheads="1"/>
            </p:cNvSpPr>
            <p:nvPr/>
          </p:nvSpPr>
          <p:spPr bwMode="auto">
            <a:xfrm>
              <a:off x="250825" y="3789363"/>
              <a:ext cx="382588" cy="519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800" b="1" dirty="0">
                  <a:latin typeface="Arial" charset="0"/>
                </a:rPr>
                <a:t>x</a:t>
              </a:r>
              <a:endParaRPr lang="ru-RU" sz="2800" b="1" dirty="0">
                <a:latin typeface="Arial" charset="0"/>
              </a:endParaRPr>
            </a:p>
          </p:txBody>
        </p:sp>
        <p:sp>
          <p:nvSpPr>
            <p:cNvPr id="87" name="Line 48"/>
            <p:cNvSpPr>
              <a:spLocks noChangeShapeType="1"/>
            </p:cNvSpPr>
            <p:nvPr/>
          </p:nvSpPr>
          <p:spPr bwMode="auto">
            <a:xfrm flipV="1">
              <a:off x="684213" y="4221163"/>
              <a:ext cx="1655762" cy="1728787"/>
            </a:xfrm>
            <a:prstGeom prst="line">
              <a:avLst/>
            </a:prstGeom>
            <a:noFill/>
            <a:ln w="57150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8" name="Line 50"/>
            <p:cNvSpPr>
              <a:spLocks noChangeShapeType="1"/>
            </p:cNvSpPr>
            <p:nvPr/>
          </p:nvSpPr>
          <p:spPr bwMode="auto">
            <a:xfrm>
              <a:off x="684213" y="4437063"/>
              <a:ext cx="2303462" cy="863600"/>
            </a:xfrm>
            <a:prstGeom prst="line">
              <a:avLst/>
            </a:prstGeom>
            <a:noFill/>
            <a:ln w="57150">
              <a:solidFill>
                <a:srgbClr val="A8007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9596193"/>
              </p:ext>
            </p:extLst>
          </p:nvPr>
        </p:nvGraphicFramePr>
        <p:xfrm>
          <a:off x="6776760" y="5608495"/>
          <a:ext cx="1122426" cy="11582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173" name="Формула" r:id="rId24" imgW="647640" imgH="711000" progId="Equation.3">
                  <p:embed/>
                </p:oleObj>
              </mc:Choice>
              <mc:Fallback>
                <p:oleObj name="Формула" r:id="rId24" imgW="647640" imgH="71100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76760" y="5608495"/>
                        <a:ext cx="1122426" cy="11582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049479" y="4021388"/>
                <a:ext cx="72072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0" i="1" smtClean="0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9479" y="4021388"/>
                <a:ext cx="720726" cy="369332"/>
              </a:xfrm>
              <a:prstGeom prst="rect">
                <a:avLst/>
              </a:prstGeom>
              <a:blipFill rotWithShape="1"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7450696" y="4916222"/>
                <a:ext cx="72072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0" i="1" smtClean="0"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0696" y="4916222"/>
                <a:ext cx="720726" cy="369332"/>
              </a:xfrm>
              <a:prstGeom prst="rect">
                <a:avLst/>
              </a:prstGeom>
              <a:blipFill rotWithShape="1"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9385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4"/>
          <p:cNvSpPr txBox="1">
            <a:spLocks noChangeArrowheads="1"/>
          </p:cNvSpPr>
          <p:nvPr/>
        </p:nvSpPr>
        <p:spPr bwMode="auto">
          <a:xfrm>
            <a:off x="323527" y="0"/>
            <a:ext cx="864108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ru-RU" sz="2800" b="1" dirty="0">
                <a:latin typeface="Arial" charset="0"/>
              </a:rPr>
              <a:t>Прямолинейное равноускоренное движение</a:t>
            </a:r>
          </a:p>
        </p:txBody>
      </p:sp>
      <p:graphicFrame>
        <p:nvGraphicFramePr>
          <p:cNvPr id="3072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9551082"/>
              </p:ext>
            </p:extLst>
          </p:nvPr>
        </p:nvGraphicFramePr>
        <p:xfrm>
          <a:off x="719138" y="1892300"/>
          <a:ext cx="2301875" cy="210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67" name="Формула" r:id="rId3" imgW="723600" imgH="660240" progId="Equation.3">
                  <p:embed/>
                </p:oleObj>
              </mc:Choice>
              <mc:Fallback>
                <p:oleObj name="Формула" r:id="rId3" imgW="723600" imgH="660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9138" y="1892300"/>
                        <a:ext cx="2301875" cy="2100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Группа 1"/>
          <p:cNvGrpSpPr/>
          <p:nvPr/>
        </p:nvGrpSpPr>
        <p:grpSpPr>
          <a:xfrm>
            <a:off x="4435475" y="1274763"/>
            <a:ext cx="4192588" cy="3403600"/>
            <a:chOff x="4435475" y="1274763"/>
            <a:chExt cx="4192588" cy="3403600"/>
          </a:xfrm>
        </p:grpSpPr>
        <p:graphicFrame>
          <p:nvGraphicFramePr>
            <p:cNvPr id="30724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59870764"/>
                </p:ext>
              </p:extLst>
            </p:nvPr>
          </p:nvGraphicFramePr>
          <p:xfrm>
            <a:off x="4740275" y="1274763"/>
            <a:ext cx="508000" cy="5937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8168" name="Формула" r:id="rId5" imgW="177646" imgH="228402" progId="Equation.3">
                    <p:embed/>
                  </p:oleObj>
                </mc:Choice>
                <mc:Fallback>
                  <p:oleObj name="Формула" r:id="rId5" imgW="177646" imgH="228402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40275" y="1274763"/>
                          <a:ext cx="508000" cy="5937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30725" name="Group 34"/>
            <p:cNvGrpSpPr>
              <a:grpSpLocks/>
            </p:cNvGrpSpPr>
            <p:nvPr/>
          </p:nvGrpSpPr>
          <p:grpSpPr bwMode="auto">
            <a:xfrm>
              <a:off x="4435475" y="1700213"/>
              <a:ext cx="4192588" cy="2978150"/>
              <a:chOff x="2794" y="1071"/>
              <a:chExt cx="2641" cy="1876"/>
            </a:xfrm>
          </p:grpSpPr>
          <p:sp>
            <p:nvSpPr>
              <p:cNvPr id="30743" name="Line 7"/>
              <p:cNvSpPr>
                <a:spLocks noChangeShapeType="1"/>
              </p:cNvSpPr>
              <p:nvPr/>
            </p:nvSpPr>
            <p:spPr bwMode="auto">
              <a:xfrm flipH="1" flipV="1">
                <a:off x="3288" y="1097"/>
                <a:ext cx="16" cy="179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44" name="Line 8"/>
              <p:cNvSpPr>
                <a:spLocks noChangeShapeType="1"/>
              </p:cNvSpPr>
              <p:nvPr/>
            </p:nvSpPr>
            <p:spPr bwMode="auto">
              <a:xfrm>
                <a:off x="3288" y="2387"/>
                <a:ext cx="2147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45" name="Line 9"/>
              <p:cNvSpPr>
                <a:spLocks noChangeShapeType="1"/>
              </p:cNvSpPr>
              <p:nvPr/>
            </p:nvSpPr>
            <p:spPr bwMode="auto">
              <a:xfrm flipV="1">
                <a:off x="3288" y="1306"/>
                <a:ext cx="1849" cy="790"/>
              </a:xfrm>
              <a:prstGeom prst="line">
                <a:avLst/>
              </a:prstGeom>
              <a:noFill/>
              <a:ln w="38100">
                <a:solidFill>
                  <a:srgbClr val="FF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46" name="Text Box 10"/>
              <p:cNvSpPr txBox="1">
                <a:spLocks noChangeArrowheads="1"/>
              </p:cNvSpPr>
              <p:nvPr/>
            </p:nvSpPr>
            <p:spPr bwMode="auto">
              <a:xfrm>
                <a:off x="3031" y="2345"/>
                <a:ext cx="224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2400" b="1">
                    <a:latin typeface="Arial" charset="0"/>
                  </a:rPr>
                  <a:t>0</a:t>
                </a:r>
                <a:endParaRPr lang="ru-RU" sz="2400" b="1">
                  <a:latin typeface="Arial" charset="0"/>
                </a:endParaRPr>
              </a:p>
            </p:txBody>
          </p:sp>
          <p:sp>
            <p:nvSpPr>
              <p:cNvPr id="30747" name="Text Box 11"/>
              <p:cNvSpPr txBox="1">
                <a:spLocks noChangeArrowheads="1"/>
              </p:cNvSpPr>
              <p:nvPr/>
            </p:nvSpPr>
            <p:spPr bwMode="auto">
              <a:xfrm>
                <a:off x="5196" y="2440"/>
                <a:ext cx="18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2400" b="1">
                    <a:latin typeface="Arial" charset="0"/>
                  </a:rPr>
                  <a:t>t</a:t>
                </a:r>
                <a:endParaRPr lang="ru-RU" sz="2400" b="1">
                  <a:latin typeface="Arial" charset="0"/>
                </a:endParaRPr>
              </a:p>
            </p:txBody>
          </p:sp>
          <p:graphicFrame>
            <p:nvGraphicFramePr>
              <p:cNvPr id="30748" name="Object 13"/>
              <p:cNvGraphicFramePr>
                <a:graphicFrameLocks noChangeAspect="1"/>
              </p:cNvGraphicFramePr>
              <p:nvPr/>
            </p:nvGraphicFramePr>
            <p:xfrm>
              <a:off x="2835" y="1933"/>
              <a:ext cx="468" cy="37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8169" name="Формула" r:id="rId7" imgW="253890" imgH="228501" progId="Equation.3">
                      <p:embed/>
                    </p:oleObj>
                  </mc:Choice>
                  <mc:Fallback>
                    <p:oleObj name="Формула" r:id="rId7" imgW="253890" imgH="228501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35" y="1933"/>
                            <a:ext cx="468" cy="37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0749" name="Line 14"/>
              <p:cNvSpPr>
                <a:spLocks noChangeShapeType="1"/>
              </p:cNvSpPr>
              <p:nvPr/>
            </p:nvSpPr>
            <p:spPr bwMode="auto">
              <a:xfrm>
                <a:off x="3304" y="1438"/>
                <a:ext cx="861" cy="1406"/>
              </a:xfrm>
              <a:prstGeom prst="line">
                <a:avLst/>
              </a:prstGeom>
              <a:noFill/>
              <a:ln w="38100">
                <a:solidFill>
                  <a:srgbClr val="A8007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aphicFrame>
            <p:nvGraphicFramePr>
              <p:cNvPr id="30750" name="Object 15"/>
              <p:cNvGraphicFramePr>
                <a:graphicFrameLocks noChangeAspect="1"/>
              </p:cNvGraphicFramePr>
              <p:nvPr/>
            </p:nvGraphicFramePr>
            <p:xfrm>
              <a:off x="2794" y="1257"/>
              <a:ext cx="491" cy="37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8170" name="Формула" r:id="rId9" imgW="266584" imgH="228501" progId="Equation.3">
                      <p:embed/>
                    </p:oleObj>
                  </mc:Choice>
                  <mc:Fallback>
                    <p:oleObj name="Формула" r:id="rId9" imgW="266584" imgH="228501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794" y="1257"/>
                            <a:ext cx="491" cy="37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0751" name="Text Box 16"/>
              <p:cNvSpPr txBox="1">
                <a:spLocks noChangeArrowheads="1"/>
              </p:cNvSpPr>
              <p:nvPr/>
            </p:nvSpPr>
            <p:spPr bwMode="auto">
              <a:xfrm>
                <a:off x="4876" y="1071"/>
                <a:ext cx="21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ru-RU" sz="2400" b="1">
                    <a:solidFill>
                      <a:srgbClr val="FF0066"/>
                    </a:solidFill>
                  </a:rPr>
                  <a:t>1</a:t>
                </a:r>
              </a:p>
            </p:txBody>
          </p:sp>
          <p:sp>
            <p:nvSpPr>
              <p:cNvPr id="30752" name="Text Box 17"/>
              <p:cNvSpPr txBox="1">
                <a:spLocks noChangeArrowheads="1"/>
              </p:cNvSpPr>
              <p:nvPr/>
            </p:nvSpPr>
            <p:spPr bwMode="auto">
              <a:xfrm>
                <a:off x="3923" y="2659"/>
                <a:ext cx="21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ru-RU" sz="2400" b="1">
                    <a:solidFill>
                      <a:srgbClr val="A80070"/>
                    </a:solidFill>
                  </a:rPr>
                  <a:t>2</a:t>
                </a:r>
              </a:p>
            </p:txBody>
          </p:sp>
        </p:grpSp>
      </p:grpSp>
      <p:graphicFrame>
        <p:nvGraphicFramePr>
          <p:cNvPr id="30726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7482406"/>
              </p:ext>
            </p:extLst>
          </p:nvPr>
        </p:nvGraphicFramePr>
        <p:xfrm>
          <a:off x="5429250" y="4724400"/>
          <a:ext cx="1811338" cy="198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71" name="Формула" r:id="rId11" imgW="647640" imgH="711000" progId="Equation.3">
                  <p:embed/>
                </p:oleObj>
              </mc:Choice>
              <mc:Fallback>
                <p:oleObj name="Формула" r:id="rId11" imgW="647640" imgH="71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9250" y="4724400"/>
                        <a:ext cx="1811338" cy="1989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0727" name="Group 33"/>
          <p:cNvGrpSpPr>
            <a:grpSpLocks/>
          </p:cNvGrpSpPr>
          <p:nvPr/>
        </p:nvGrpSpPr>
        <p:grpSpPr bwMode="auto">
          <a:xfrm>
            <a:off x="468313" y="4221163"/>
            <a:ext cx="4032250" cy="1825625"/>
            <a:chOff x="295" y="2659"/>
            <a:chExt cx="2540" cy="1150"/>
          </a:xfrm>
        </p:grpSpPr>
        <p:sp>
          <p:nvSpPr>
            <p:cNvPr id="30729" name="Line 19"/>
            <p:cNvSpPr>
              <a:spLocks noChangeShapeType="1"/>
            </p:cNvSpPr>
            <p:nvPr/>
          </p:nvSpPr>
          <p:spPr bwMode="auto">
            <a:xfrm>
              <a:off x="295" y="3521"/>
              <a:ext cx="254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730" name="Text Box 20"/>
            <p:cNvSpPr txBox="1">
              <a:spLocks noChangeArrowheads="1"/>
            </p:cNvSpPr>
            <p:nvPr/>
          </p:nvSpPr>
          <p:spPr bwMode="auto">
            <a:xfrm>
              <a:off x="2608" y="3521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ru-RU" sz="2400" b="1"/>
                <a:t>х</a:t>
              </a:r>
            </a:p>
          </p:txBody>
        </p:sp>
        <p:sp>
          <p:nvSpPr>
            <p:cNvPr id="30731" name="Oval 21"/>
            <p:cNvSpPr>
              <a:spLocks noChangeArrowheads="1"/>
            </p:cNvSpPr>
            <p:nvPr/>
          </p:nvSpPr>
          <p:spPr bwMode="auto">
            <a:xfrm>
              <a:off x="703" y="3022"/>
              <a:ext cx="91" cy="90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ru-RU"/>
            </a:p>
          </p:txBody>
        </p:sp>
        <p:sp>
          <p:nvSpPr>
            <p:cNvPr id="30732" name="Oval 22"/>
            <p:cNvSpPr>
              <a:spLocks noChangeArrowheads="1"/>
            </p:cNvSpPr>
            <p:nvPr/>
          </p:nvSpPr>
          <p:spPr bwMode="auto">
            <a:xfrm>
              <a:off x="1927" y="3248"/>
              <a:ext cx="91" cy="90"/>
            </a:xfrm>
            <a:prstGeom prst="ellipse">
              <a:avLst/>
            </a:prstGeom>
            <a:solidFill>
              <a:srgbClr val="A8007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ru-RU"/>
            </a:p>
          </p:txBody>
        </p:sp>
        <p:sp>
          <p:nvSpPr>
            <p:cNvPr id="30733" name="Rectangle 23"/>
            <p:cNvSpPr>
              <a:spLocks noChangeArrowheads="1"/>
            </p:cNvSpPr>
            <p:nvPr/>
          </p:nvSpPr>
          <p:spPr bwMode="auto">
            <a:xfrm>
              <a:off x="657" y="2750"/>
              <a:ext cx="2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ru-RU" sz="2400" b="1">
                  <a:solidFill>
                    <a:srgbClr val="FF0066"/>
                  </a:solidFill>
                </a:rPr>
                <a:t>1</a:t>
              </a:r>
            </a:p>
          </p:txBody>
        </p:sp>
        <p:sp>
          <p:nvSpPr>
            <p:cNvPr id="30734" name="Text Box 24"/>
            <p:cNvSpPr txBox="1">
              <a:spLocks noChangeArrowheads="1"/>
            </p:cNvSpPr>
            <p:nvPr/>
          </p:nvSpPr>
          <p:spPr bwMode="auto">
            <a:xfrm>
              <a:off x="1882" y="2976"/>
              <a:ext cx="2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ru-RU" sz="2400" b="1">
                  <a:solidFill>
                    <a:srgbClr val="A80070"/>
                  </a:solidFill>
                </a:rPr>
                <a:t>2</a:t>
              </a:r>
            </a:p>
          </p:txBody>
        </p:sp>
        <p:sp>
          <p:nvSpPr>
            <p:cNvPr id="30735" name="Line 25"/>
            <p:cNvSpPr>
              <a:spLocks noChangeShapeType="1"/>
            </p:cNvSpPr>
            <p:nvPr/>
          </p:nvSpPr>
          <p:spPr bwMode="auto">
            <a:xfrm>
              <a:off x="748" y="3067"/>
              <a:ext cx="454" cy="0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736" name="Line 26"/>
            <p:cNvSpPr>
              <a:spLocks noChangeShapeType="1"/>
            </p:cNvSpPr>
            <p:nvPr/>
          </p:nvSpPr>
          <p:spPr bwMode="auto">
            <a:xfrm>
              <a:off x="1973" y="3294"/>
              <a:ext cx="726" cy="0"/>
            </a:xfrm>
            <a:prstGeom prst="line">
              <a:avLst/>
            </a:prstGeom>
            <a:noFill/>
            <a:ln w="38100">
              <a:solidFill>
                <a:srgbClr val="A8007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graphicFrame>
          <p:nvGraphicFramePr>
            <p:cNvPr id="30737" name="Object 27"/>
            <p:cNvGraphicFramePr>
              <a:graphicFrameLocks noChangeAspect="1"/>
            </p:cNvGraphicFramePr>
            <p:nvPr/>
          </p:nvGraphicFramePr>
          <p:xfrm>
            <a:off x="2291" y="2931"/>
            <a:ext cx="398" cy="3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8172" name="Формула" r:id="rId13" imgW="215806" imgH="228501" progId="Equation.3">
                    <p:embed/>
                  </p:oleObj>
                </mc:Choice>
                <mc:Fallback>
                  <p:oleObj name="Формула" r:id="rId13" imgW="215806" imgH="228501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91" y="2931"/>
                          <a:ext cx="398" cy="37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738" name="Object 28"/>
            <p:cNvGraphicFramePr>
              <a:graphicFrameLocks noChangeAspect="1"/>
            </p:cNvGraphicFramePr>
            <p:nvPr/>
          </p:nvGraphicFramePr>
          <p:xfrm>
            <a:off x="885" y="2659"/>
            <a:ext cx="375" cy="3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8173" name="Формула" r:id="rId15" imgW="203112" imgH="228501" progId="Equation.3">
                    <p:embed/>
                  </p:oleObj>
                </mc:Choice>
                <mc:Fallback>
                  <p:oleObj name="Формула" r:id="rId15" imgW="203112" imgH="228501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85" y="2659"/>
                          <a:ext cx="375" cy="37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739" name="Line 30"/>
            <p:cNvSpPr>
              <a:spLocks noChangeShapeType="1"/>
            </p:cNvSpPr>
            <p:nvPr/>
          </p:nvSpPr>
          <p:spPr bwMode="auto">
            <a:xfrm flipH="1">
              <a:off x="1474" y="3294"/>
              <a:ext cx="499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740" name="Line 29"/>
            <p:cNvSpPr>
              <a:spLocks noChangeShapeType="1"/>
            </p:cNvSpPr>
            <p:nvPr/>
          </p:nvSpPr>
          <p:spPr bwMode="auto">
            <a:xfrm>
              <a:off x="748" y="3067"/>
              <a:ext cx="272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graphicFrame>
          <p:nvGraphicFramePr>
            <p:cNvPr id="30741" name="Object 31"/>
            <p:cNvGraphicFramePr>
              <a:graphicFrameLocks noChangeAspect="1"/>
            </p:cNvGraphicFramePr>
            <p:nvPr/>
          </p:nvGraphicFramePr>
          <p:xfrm>
            <a:off x="793" y="3067"/>
            <a:ext cx="224" cy="3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8174" name="Формула" r:id="rId17" imgW="152268" imgH="215713" progId="Equation.3">
                    <p:embed/>
                  </p:oleObj>
                </mc:Choice>
                <mc:Fallback>
                  <p:oleObj name="Формула" r:id="rId17" imgW="152268" imgH="215713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93" y="3067"/>
                          <a:ext cx="224" cy="31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742" name="Object 32"/>
            <p:cNvGraphicFramePr>
              <a:graphicFrameLocks noChangeAspect="1"/>
            </p:cNvGraphicFramePr>
            <p:nvPr/>
          </p:nvGraphicFramePr>
          <p:xfrm>
            <a:off x="1519" y="2976"/>
            <a:ext cx="262" cy="3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8175" name="Формула" r:id="rId19" imgW="177569" imgH="215619" progId="Equation.3">
                    <p:embed/>
                  </p:oleObj>
                </mc:Choice>
                <mc:Fallback>
                  <p:oleObj name="Формула" r:id="rId19" imgW="177569" imgH="215619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19" y="2976"/>
                          <a:ext cx="262" cy="31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0728" name="Oval 35">
            <a:hlinkClick r:id="rId21" action="ppaction://hlinksldjump"/>
          </p:cNvPr>
          <p:cNvSpPr>
            <a:spLocks noChangeArrowheads="1"/>
          </p:cNvSpPr>
          <p:nvPr/>
        </p:nvSpPr>
        <p:spPr bwMode="auto">
          <a:xfrm>
            <a:off x="8388350" y="6381750"/>
            <a:ext cx="576263" cy="215900"/>
          </a:xfrm>
          <a:prstGeom prst="ellipse">
            <a:avLst/>
          </a:prstGeom>
          <a:gradFill rotWithShape="1">
            <a:gsLst>
              <a:gs pos="0">
                <a:srgbClr val="FFFFDB"/>
              </a:gs>
              <a:gs pos="100000">
                <a:srgbClr val="A9A99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ru-RU"/>
          </a:p>
        </p:txBody>
      </p:sp>
      <p:sp>
        <p:nvSpPr>
          <p:cNvPr id="34" name="Text Box 5"/>
          <p:cNvSpPr txBox="1">
            <a:spLocks noChangeArrowheads="1"/>
          </p:cNvSpPr>
          <p:nvPr/>
        </p:nvSpPr>
        <p:spPr bwMode="auto">
          <a:xfrm>
            <a:off x="97632" y="564456"/>
            <a:ext cx="880586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just" eaLnBrk="1" hangingPunct="1"/>
            <a:r>
              <a:rPr lang="ru-RU" sz="2400" b="1" dirty="0">
                <a:latin typeface="Arial" charset="0"/>
              </a:rPr>
              <a:t>Равноускоренное движение – это движение при котором скорость тела за равные промежутки времени меняется одинаково.</a:t>
            </a:r>
          </a:p>
        </p:txBody>
      </p:sp>
    </p:spTree>
    <p:extLst>
      <p:ext uri="{BB962C8B-B14F-4D97-AF65-F5344CB8AC3E}">
        <p14:creationId xmlns:p14="http://schemas.microsoft.com/office/powerpoint/2010/main" val="97115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4"/>
          <p:cNvSpPr txBox="1">
            <a:spLocks noChangeArrowheads="1"/>
          </p:cNvSpPr>
          <p:nvPr/>
        </p:nvSpPr>
        <p:spPr bwMode="auto">
          <a:xfrm>
            <a:off x="1187450" y="0"/>
            <a:ext cx="65722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ru-RU" sz="3600" b="1">
                <a:latin typeface="Arial" charset="0"/>
              </a:rPr>
              <a:t>Прямолинейное равноускоренное движение</a:t>
            </a:r>
          </a:p>
        </p:txBody>
      </p:sp>
      <p:graphicFrame>
        <p:nvGraphicFramePr>
          <p:cNvPr id="63500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649213"/>
              </p:ext>
            </p:extLst>
          </p:nvPr>
        </p:nvGraphicFramePr>
        <p:xfrm>
          <a:off x="5364088" y="2385201"/>
          <a:ext cx="2590800" cy="1260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64" name="Формула" r:id="rId3" imgW="888840" imgH="431640" progId="Equation.3">
                  <p:embed/>
                </p:oleObj>
              </mc:Choice>
              <mc:Fallback>
                <p:oleObj name="Формула" r:id="rId3" imgW="88884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088" y="2385201"/>
                        <a:ext cx="2590800" cy="1260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501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9757853"/>
              </p:ext>
            </p:extLst>
          </p:nvPr>
        </p:nvGraphicFramePr>
        <p:xfrm>
          <a:off x="4945063" y="3626886"/>
          <a:ext cx="3443287" cy="1223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65" name="Формула" r:id="rId5" imgW="1180800" imgH="419040" progId="Equation.3">
                  <p:embed/>
                </p:oleObj>
              </mc:Choice>
              <mc:Fallback>
                <p:oleObj name="Формула" r:id="rId5" imgW="118080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5063" y="3626886"/>
                        <a:ext cx="3443287" cy="1223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2773" name="Group 15"/>
          <p:cNvGrpSpPr>
            <a:grpSpLocks/>
          </p:cNvGrpSpPr>
          <p:nvPr/>
        </p:nvGrpSpPr>
        <p:grpSpPr bwMode="auto">
          <a:xfrm>
            <a:off x="532820" y="4221163"/>
            <a:ext cx="3143250" cy="2520950"/>
            <a:chOff x="204" y="845"/>
            <a:chExt cx="1980" cy="1588"/>
          </a:xfrm>
        </p:grpSpPr>
        <p:sp>
          <p:nvSpPr>
            <p:cNvPr id="32775" name="Line 5"/>
            <p:cNvSpPr>
              <a:spLocks noChangeShapeType="1"/>
            </p:cNvSpPr>
            <p:nvPr/>
          </p:nvSpPr>
          <p:spPr bwMode="auto">
            <a:xfrm flipV="1">
              <a:off x="522" y="918"/>
              <a:ext cx="0" cy="122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776" name="Line 6"/>
            <p:cNvSpPr>
              <a:spLocks noChangeShapeType="1"/>
            </p:cNvSpPr>
            <p:nvPr/>
          </p:nvSpPr>
          <p:spPr bwMode="auto">
            <a:xfrm>
              <a:off x="522" y="2144"/>
              <a:ext cx="162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777" name="Freeform 7"/>
            <p:cNvSpPr>
              <a:spLocks/>
            </p:cNvSpPr>
            <p:nvPr/>
          </p:nvSpPr>
          <p:spPr bwMode="auto">
            <a:xfrm>
              <a:off x="521" y="1071"/>
              <a:ext cx="1343" cy="1054"/>
            </a:xfrm>
            <a:custGeom>
              <a:avLst/>
              <a:gdLst>
                <a:gd name="T0" fmla="*/ 0 w 771"/>
                <a:gd name="T1" fmla="*/ 1054 h 1180"/>
                <a:gd name="T2" fmla="*/ 474 w 771"/>
                <a:gd name="T3" fmla="*/ 933 h 1180"/>
                <a:gd name="T4" fmla="*/ 948 w 771"/>
                <a:gd name="T5" fmla="*/ 567 h 1180"/>
                <a:gd name="T6" fmla="*/ 1343 w 771"/>
                <a:gd name="T7" fmla="*/ 0 h 118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71" h="1180">
                  <a:moveTo>
                    <a:pt x="0" y="1180"/>
                  </a:moveTo>
                  <a:cubicBezTo>
                    <a:pt x="90" y="1157"/>
                    <a:pt x="181" y="1135"/>
                    <a:pt x="272" y="1044"/>
                  </a:cubicBezTo>
                  <a:cubicBezTo>
                    <a:pt x="363" y="953"/>
                    <a:pt x="461" y="809"/>
                    <a:pt x="544" y="635"/>
                  </a:cubicBezTo>
                  <a:cubicBezTo>
                    <a:pt x="627" y="461"/>
                    <a:pt x="699" y="230"/>
                    <a:pt x="771" y="0"/>
                  </a:cubicBezTo>
                </a:path>
              </a:pathLst>
            </a:custGeom>
            <a:noFill/>
            <a:ln w="57150" cmpd="sng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778" name="Text Box 8"/>
            <p:cNvSpPr txBox="1">
              <a:spLocks noChangeArrowheads="1"/>
            </p:cNvSpPr>
            <p:nvPr/>
          </p:nvSpPr>
          <p:spPr bwMode="auto">
            <a:xfrm>
              <a:off x="204" y="845"/>
              <a:ext cx="35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800" b="1">
                  <a:latin typeface="Arial" charset="0"/>
                </a:rPr>
                <a:t>S</a:t>
              </a:r>
              <a:r>
                <a:rPr lang="en-US" sz="2000" b="1">
                  <a:latin typeface="Arial" charset="0"/>
                </a:rPr>
                <a:t>x</a:t>
              </a:r>
              <a:endParaRPr lang="ru-RU" sz="2000" b="1">
                <a:latin typeface="Arial" charset="0"/>
              </a:endParaRPr>
            </a:p>
          </p:txBody>
        </p:sp>
        <p:sp>
          <p:nvSpPr>
            <p:cNvPr id="32779" name="Text Box 9"/>
            <p:cNvSpPr txBox="1">
              <a:spLocks noChangeArrowheads="1"/>
            </p:cNvSpPr>
            <p:nvPr/>
          </p:nvSpPr>
          <p:spPr bwMode="auto">
            <a:xfrm>
              <a:off x="2004" y="2144"/>
              <a:ext cx="180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400" b="1">
                  <a:latin typeface="Arial" charset="0"/>
                </a:rPr>
                <a:t>t</a:t>
              </a:r>
              <a:endParaRPr lang="ru-RU" sz="2400" b="1">
                <a:latin typeface="Arial" charset="0"/>
              </a:endParaRPr>
            </a:p>
          </p:txBody>
        </p:sp>
        <p:sp>
          <p:nvSpPr>
            <p:cNvPr id="32780" name="Text Box 14"/>
            <p:cNvSpPr txBox="1">
              <a:spLocks noChangeArrowheads="1"/>
            </p:cNvSpPr>
            <p:nvPr/>
          </p:nvSpPr>
          <p:spPr bwMode="auto">
            <a:xfrm>
              <a:off x="295" y="1979"/>
              <a:ext cx="24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800" b="1">
                  <a:latin typeface="Arial" charset="0"/>
                </a:rPr>
                <a:t>0</a:t>
              </a:r>
              <a:endParaRPr lang="ru-RU" sz="2800" b="1">
                <a:latin typeface="Arial" charset="0"/>
              </a:endParaRPr>
            </a:p>
          </p:txBody>
        </p:sp>
      </p:grpSp>
      <p:sp>
        <p:nvSpPr>
          <p:cNvPr id="32774" name="Oval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8388350" y="6381750"/>
            <a:ext cx="576263" cy="215900"/>
          </a:xfrm>
          <a:prstGeom prst="ellipse">
            <a:avLst/>
          </a:prstGeom>
          <a:gradFill rotWithShape="1">
            <a:gsLst>
              <a:gs pos="0">
                <a:srgbClr val="FFFFDB"/>
              </a:gs>
              <a:gs pos="100000">
                <a:srgbClr val="A9A99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ru-RU"/>
          </a:p>
        </p:txBody>
      </p:sp>
      <p:grpSp>
        <p:nvGrpSpPr>
          <p:cNvPr id="22" name="Группа 21"/>
          <p:cNvGrpSpPr/>
          <p:nvPr/>
        </p:nvGrpSpPr>
        <p:grpSpPr>
          <a:xfrm>
            <a:off x="34345" y="1131076"/>
            <a:ext cx="4192588" cy="3403600"/>
            <a:chOff x="4435475" y="1274763"/>
            <a:chExt cx="4192588" cy="3403600"/>
          </a:xfrm>
        </p:grpSpPr>
        <p:graphicFrame>
          <p:nvGraphicFramePr>
            <p:cNvPr id="23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88932123"/>
                </p:ext>
              </p:extLst>
            </p:nvPr>
          </p:nvGraphicFramePr>
          <p:xfrm>
            <a:off x="4740275" y="1274763"/>
            <a:ext cx="508000" cy="5937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9166" name="Формула" r:id="rId8" imgW="177646" imgH="228402" progId="Equation.3">
                    <p:embed/>
                  </p:oleObj>
                </mc:Choice>
                <mc:Fallback>
                  <p:oleObj name="Формула" r:id="rId8" imgW="177646" imgH="228402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40275" y="1274763"/>
                          <a:ext cx="508000" cy="5937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24" name="Group 34"/>
            <p:cNvGrpSpPr>
              <a:grpSpLocks/>
            </p:cNvGrpSpPr>
            <p:nvPr/>
          </p:nvGrpSpPr>
          <p:grpSpPr bwMode="auto">
            <a:xfrm>
              <a:off x="4435475" y="1700213"/>
              <a:ext cx="4192588" cy="2978150"/>
              <a:chOff x="2794" y="1071"/>
              <a:chExt cx="2641" cy="1876"/>
            </a:xfrm>
          </p:grpSpPr>
          <p:sp>
            <p:nvSpPr>
              <p:cNvPr id="25" name="Line 7"/>
              <p:cNvSpPr>
                <a:spLocks noChangeShapeType="1"/>
              </p:cNvSpPr>
              <p:nvPr/>
            </p:nvSpPr>
            <p:spPr bwMode="auto">
              <a:xfrm flipH="1" flipV="1">
                <a:off x="3288" y="1097"/>
                <a:ext cx="16" cy="179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" name="Line 8"/>
              <p:cNvSpPr>
                <a:spLocks noChangeShapeType="1"/>
              </p:cNvSpPr>
              <p:nvPr/>
            </p:nvSpPr>
            <p:spPr bwMode="auto">
              <a:xfrm>
                <a:off x="3288" y="2387"/>
                <a:ext cx="2147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" name="Line 9"/>
              <p:cNvSpPr>
                <a:spLocks noChangeShapeType="1"/>
              </p:cNvSpPr>
              <p:nvPr/>
            </p:nvSpPr>
            <p:spPr bwMode="auto">
              <a:xfrm flipV="1">
                <a:off x="3288" y="1306"/>
                <a:ext cx="1849" cy="790"/>
              </a:xfrm>
              <a:prstGeom prst="line">
                <a:avLst/>
              </a:prstGeom>
              <a:noFill/>
              <a:ln w="38100">
                <a:solidFill>
                  <a:srgbClr val="FF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" name="Text Box 10"/>
              <p:cNvSpPr txBox="1">
                <a:spLocks noChangeArrowheads="1"/>
              </p:cNvSpPr>
              <p:nvPr/>
            </p:nvSpPr>
            <p:spPr bwMode="auto">
              <a:xfrm>
                <a:off x="3031" y="2345"/>
                <a:ext cx="224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2400" b="1">
                    <a:latin typeface="Arial" charset="0"/>
                  </a:rPr>
                  <a:t>0</a:t>
                </a:r>
                <a:endParaRPr lang="ru-RU" sz="2400" b="1">
                  <a:latin typeface="Arial" charset="0"/>
                </a:endParaRPr>
              </a:p>
            </p:txBody>
          </p:sp>
          <p:sp>
            <p:nvSpPr>
              <p:cNvPr id="29" name="Text Box 11"/>
              <p:cNvSpPr txBox="1">
                <a:spLocks noChangeArrowheads="1"/>
              </p:cNvSpPr>
              <p:nvPr/>
            </p:nvSpPr>
            <p:spPr bwMode="auto">
              <a:xfrm>
                <a:off x="5196" y="2440"/>
                <a:ext cx="18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2400" b="1">
                    <a:latin typeface="Arial" charset="0"/>
                  </a:rPr>
                  <a:t>t</a:t>
                </a:r>
                <a:endParaRPr lang="ru-RU" sz="2400" b="1">
                  <a:latin typeface="Arial" charset="0"/>
                </a:endParaRPr>
              </a:p>
            </p:txBody>
          </p:sp>
          <p:graphicFrame>
            <p:nvGraphicFramePr>
              <p:cNvPr id="30" name="Object 13"/>
              <p:cNvGraphicFramePr>
                <a:graphicFrameLocks noChangeAspect="1"/>
              </p:cNvGraphicFramePr>
              <p:nvPr/>
            </p:nvGraphicFramePr>
            <p:xfrm>
              <a:off x="2835" y="1933"/>
              <a:ext cx="468" cy="37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9167" name="Формула" r:id="rId10" imgW="253890" imgH="228501" progId="Equation.3">
                      <p:embed/>
                    </p:oleObj>
                  </mc:Choice>
                  <mc:Fallback>
                    <p:oleObj name="Формула" r:id="rId10" imgW="253890" imgH="228501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35" y="1933"/>
                            <a:ext cx="468" cy="37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1" name="Line 14"/>
              <p:cNvSpPr>
                <a:spLocks noChangeShapeType="1"/>
              </p:cNvSpPr>
              <p:nvPr/>
            </p:nvSpPr>
            <p:spPr bwMode="auto">
              <a:xfrm>
                <a:off x="3304" y="1438"/>
                <a:ext cx="861" cy="1406"/>
              </a:xfrm>
              <a:prstGeom prst="line">
                <a:avLst/>
              </a:prstGeom>
              <a:noFill/>
              <a:ln w="38100">
                <a:solidFill>
                  <a:srgbClr val="A8007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aphicFrame>
            <p:nvGraphicFramePr>
              <p:cNvPr id="32" name="Object 15"/>
              <p:cNvGraphicFramePr>
                <a:graphicFrameLocks noChangeAspect="1"/>
              </p:cNvGraphicFramePr>
              <p:nvPr/>
            </p:nvGraphicFramePr>
            <p:xfrm>
              <a:off x="2794" y="1257"/>
              <a:ext cx="491" cy="37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9168" name="Формула" r:id="rId12" imgW="266584" imgH="228501" progId="Equation.3">
                      <p:embed/>
                    </p:oleObj>
                  </mc:Choice>
                  <mc:Fallback>
                    <p:oleObj name="Формула" r:id="rId12" imgW="266584" imgH="228501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794" y="1257"/>
                            <a:ext cx="491" cy="37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3" name="Text Box 16"/>
              <p:cNvSpPr txBox="1">
                <a:spLocks noChangeArrowheads="1"/>
              </p:cNvSpPr>
              <p:nvPr/>
            </p:nvSpPr>
            <p:spPr bwMode="auto">
              <a:xfrm>
                <a:off x="4876" y="1071"/>
                <a:ext cx="21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ru-RU" sz="2400" b="1">
                    <a:solidFill>
                      <a:srgbClr val="FF0066"/>
                    </a:solidFill>
                  </a:rPr>
                  <a:t>1</a:t>
                </a:r>
              </a:p>
            </p:txBody>
          </p:sp>
          <p:sp>
            <p:nvSpPr>
              <p:cNvPr id="34" name="Text Box 17"/>
              <p:cNvSpPr txBox="1">
                <a:spLocks noChangeArrowheads="1"/>
              </p:cNvSpPr>
              <p:nvPr/>
            </p:nvSpPr>
            <p:spPr bwMode="auto">
              <a:xfrm>
                <a:off x="3923" y="2659"/>
                <a:ext cx="21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ru-RU" sz="2400" b="1">
                    <a:solidFill>
                      <a:srgbClr val="A80070"/>
                    </a:solidFill>
                  </a:rPr>
                  <a:t>2</a:t>
                </a:r>
              </a:p>
            </p:txBody>
          </p:sp>
        </p:grpSp>
      </p:grp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6971759"/>
              </p:ext>
            </p:extLst>
          </p:nvPr>
        </p:nvGraphicFramePr>
        <p:xfrm>
          <a:off x="3096051" y="2276872"/>
          <a:ext cx="1037219" cy="11390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69" name="Формула" r:id="rId14" imgW="647640" imgH="711000" progId="Equation.3">
                  <p:embed/>
                </p:oleObj>
              </mc:Choice>
              <mc:Fallback>
                <p:oleObj name="Формула" r:id="rId14" imgW="647640" imgH="71100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6051" y="2276872"/>
                        <a:ext cx="1037219" cy="11390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9575471"/>
              </p:ext>
            </p:extLst>
          </p:nvPr>
        </p:nvGraphicFramePr>
        <p:xfrm>
          <a:off x="5580112" y="4831556"/>
          <a:ext cx="2028825" cy="1169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70" name="Формула" r:id="rId16" imgW="749160" imgH="431640" progId="Equation.3">
                  <p:embed/>
                </p:oleObj>
              </mc:Choice>
              <mc:Fallback>
                <p:oleObj name="Формула" r:id="rId16" imgW="74916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0112" y="4831556"/>
                        <a:ext cx="2028825" cy="1169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6062780"/>
              </p:ext>
            </p:extLst>
          </p:nvPr>
        </p:nvGraphicFramePr>
        <p:xfrm>
          <a:off x="5484567" y="1546208"/>
          <a:ext cx="2301875" cy="766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71" name="Формула" r:id="rId18" imgW="723600" imgH="241200" progId="Equation.3">
                  <p:embed/>
                </p:oleObj>
              </mc:Choice>
              <mc:Fallback>
                <p:oleObj name="Формула" r:id="rId18" imgW="723600" imgH="2412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4567" y="1546208"/>
                        <a:ext cx="2301875" cy="766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43451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229810" y="116632"/>
            <a:ext cx="8518654" cy="11430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Движение материальной точки по окружности</a:t>
            </a:r>
          </a:p>
        </p:txBody>
      </p:sp>
      <p:sp>
        <p:nvSpPr>
          <p:cNvPr id="37904" name="Rectangle 16"/>
          <p:cNvSpPr>
            <a:spLocks noChangeArrowheads="1"/>
          </p:cNvSpPr>
          <p:nvPr/>
        </p:nvSpPr>
        <p:spPr bwMode="auto">
          <a:xfrm>
            <a:off x="0" y="33385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7906" name="Rectangle 18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7909" name="Rectangle 21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7913" name="Rectangle 25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7920" name="Rectangle 32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pSp>
        <p:nvGrpSpPr>
          <p:cNvPr id="37960" name="Group 72"/>
          <p:cNvGrpSpPr>
            <a:grpSpLocks/>
          </p:cNvGrpSpPr>
          <p:nvPr/>
        </p:nvGrpSpPr>
        <p:grpSpPr bwMode="auto">
          <a:xfrm>
            <a:off x="3851920" y="3221347"/>
            <a:ext cx="4167188" cy="1592263"/>
            <a:chOff x="2710" y="1000"/>
            <a:chExt cx="2625" cy="1003"/>
          </a:xfrm>
        </p:grpSpPr>
        <p:sp>
          <p:nvSpPr>
            <p:cNvPr id="37911" name="Text Box 23"/>
            <p:cNvSpPr txBox="1">
              <a:spLocks noChangeArrowheads="1"/>
            </p:cNvSpPr>
            <p:nvPr/>
          </p:nvSpPr>
          <p:spPr bwMode="auto">
            <a:xfrm>
              <a:off x="2738" y="1196"/>
              <a:ext cx="155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000" dirty="0">
                  <a:latin typeface="Verdana" pitchFamily="34" charset="0"/>
                </a:rPr>
                <a:t>Угловая скорость</a:t>
              </a:r>
            </a:p>
          </p:txBody>
        </p:sp>
        <p:graphicFrame>
          <p:nvGraphicFramePr>
            <p:cNvPr id="37912" name="Object 24"/>
            <p:cNvGraphicFramePr>
              <a:graphicFrameLocks noChangeAspect="1"/>
            </p:cNvGraphicFramePr>
            <p:nvPr/>
          </p:nvGraphicFramePr>
          <p:xfrm>
            <a:off x="4564" y="1000"/>
            <a:ext cx="771" cy="5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0198" name="Формула" r:id="rId3" imgW="507780" imgH="393529" progId="Equation.3">
                    <p:embed/>
                  </p:oleObj>
                </mc:Choice>
                <mc:Fallback>
                  <p:oleObj name="Формула" r:id="rId3" imgW="507780" imgH="393529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64" y="1000"/>
                          <a:ext cx="771" cy="59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7916" name="Text Box 28"/>
            <p:cNvSpPr txBox="1">
              <a:spLocks noChangeArrowheads="1"/>
            </p:cNvSpPr>
            <p:nvPr/>
          </p:nvSpPr>
          <p:spPr bwMode="auto">
            <a:xfrm>
              <a:off x="2710" y="1735"/>
              <a:ext cx="171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000" dirty="0">
                  <a:latin typeface="Verdana" pitchFamily="34" charset="0"/>
                </a:rPr>
                <a:t>Линейная скорость</a:t>
              </a:r>
            </a:p>
          </p:txBody>
        </p:sp>
        <p:graphicFrame>
          <p:nvGraphicFramePr>
            <p:cNvPr id="37917" name="Object 2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80774273"/>
                </p:ext>
              </p:extLst>
            </p:nvPr>
          </p:nvGraphicFramePr>
          <p:xfrm>
            <a:off x="4572" y="1767"/>
            <a:ext cx="751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0199" name="Формула" r:id="rId5" imgW="558720" imgH="177480" progId="Equation.3">
                    <p:embed/>
                  </p:oleObj>
                </mc:Choice>
                <mc:Fallback>
                  <p:oleObj name="Формула" r:id="rId5" imgW="558720" imgH="177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72" y="1767"/>
                          <a:ext cx="751" cy="23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7944" name="Rectangle 56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7946" name="Rectangle 58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7955" name="Rectangle 67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7957" name="Rectangle 69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pSp>
        <p:nvGrpSpPr>
          <p:cNvPr id="37959" name="Group 71"/>
          <p:cNvGrpSpPr>
            <a:grpSpLocks/>
          </p:cNvGrpSpPr>
          <p:nvPr/>
        </p:nvGrpSpPr>
        <p:grpSpPr bwMode="auto">
          <a:xfrm>
            <a:off x="231775" y="2341079"/>
            <a:ext cx="2832100" cy="2646362"/>
            <a:chOff x="703" y="1083"/>
            <a:chExt cx="1784" cy="1667"/>
          </a:xfrm>
        </p:grpSpPr>
        <p:grpSp>
          <p:nvGrpSpPr>
            <p:cNvPr id="37892" name="Group 4"/>
            <p:cNvGrpSpPr>
              <a:grpSpLocks/>
            </p:cNvGrpSpPr>
            <p:nvPr/>
          </p:nvGrpSpPr>
          <p:grpSpPr bwMode="auto">
            <a:xfrm>
              <a:off x="703" y="1117"/>
              <a:ext cx="1769" cy="1633"/>
              <a:chOff x="3428" y="8562"/>
              <a:chExt cx="2946" cy="3439"/>
            </a:xfrm>
          </p:grpSpPr>
          <p:sp>
            <p:nvSpPr>
              <p:cNvPr id="37893" name="Oval 5"/>
              <p:cNvSpPr>
                <a:spLocks noChangeArrowheads="1"/>
              </p:cNvSpPr>
              <p:nvPr/>
            </p:nvSpPr>
            <p:spPr bwMode="auto">
              <a:xfrm>
                <a:off x="3428" y="10235"/>
                <a:ext cx="2210" cy="929"/>
              </a:xfrm>
              <a:prstGeom prst="ellipse">
                <a:avLst/>
              </a:prstGeom>
              <a:noFill/>
              <a:ln w="1905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894" name="Line 6"/>
              <p:cNvSpPr>
                <a:spLocks noChangeShapeType="1"/>
              </p:cNvSpPr>
              <p:nvPr/>
            </p:nvSpPr>
            <p:spPr bwMode="auto">
              <a:xfrm flipV="1">
                <a:off x="4533" y="8562"/>
                <a:ext cx="0" cy="343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895" name="Line 7"/>
              <p:cNvSpPr>
                <a:spLocks noChangeShapeType="1"/>
              </p:cNvSpPr>
              <p:nvPr/>
            </p:nvSpPr>
            <p:spPr bwMode="auto">
              <a:xfrm flipV="1">
                <a:off x="5177" y="10700"/>
                <a:ext cx="1197" cy="371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896" name="Line 8"/>
              <p:cNvSpPr>
                <a:spLocks noChangeShapeType="1"/>
              </p:cNvSpPr>
              <p:nvPr/>
            </p:nvSpPr>
            <p:spPr bwMode="auto">
              <a:xfrm flipV="1">
                <a:off x="4533" y="8562"/>
                <a:ext cx="1" cy="2138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897" name="Line 9"/>
              <p:cNvSpPr>
                <a:spLocks noChangeShapeType="1"/>
              </p:cNvSpPr>
              <p:nvPr/>
            </p:nvSpPr>
            <p:spPr bwMode="auto">
              <a:xfrm>
                <a:off x="4533" y="10700"/>
                <a:ext cx="644" cy="37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898" name="Line 10"/>
              <p:cNvSpPr>
                <a:spLocks noChangeShapeType="1"/>
              </p:cNvSpPr>
              <p:nvPr/>
            </p:nvSpPr>
            <p:spPr bwMode="auto">
              <a:xfrm flipV="1">
                <a:off x="5177" y="10514"/>
                <a:ext cx="369" cy="55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899" name="Line 11"/>
              <p:cNvSpPr>
                <a:spLocks noChangeShapeType="1"/>
              </p:cNvSpPr>
              <p:nvPr/>
            </p:nvSpPr>
            <p:spPr bwMode="auto">
              <a:xfrm flipV="1">
                <a:off x="4533" y="10514"/>
                <a:ext cx="1013" cy="18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900" name="Arc 12"/>
              <p:cNvSpPr>
                <a:spLocks/>
              </p:cNvSpPr>
              <p:nvPr/>
            </p:nvSpPr>
            <p:spPr bwMode="auto">
              <a:xfrm rot="2156989">
                <a:off x="4753" y="10586"/>
                <a:ext cx="276" cy="342"/>
              </a:xfrm>
              <a:custGeom>
                <a:avLst/>
                <a:gdLst>
                  <a:gd name="G0" fmla="+- 0 0 0"/>
                  <a:gd name="G1" fmla="+- 19889 0 0"/>
                  <a:gd name="G2" fmla="+- 21600 0 0"/>
                  <a:gd name="T0" fmla="*/ 8425 w 21547"/>
                  <a:gd name="T1" fmla="*/ 0 h 19889"/>
                  <a:gd name="T2" fmla="*/ 21547 w 21547"/>
                  <a:gd name="T3" fmla="*/ 18374 h 19889"/>
                  <a:gd name="T4" fmla="*/ 0 w 21547"/>
                  <a:gd name="T5" fmla="*/ 19889 h 198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547" h="19889" fill="none" extrusionOk="0">
                    <a:moveTo>
                      <a:pt x="8425" y="-1"/>
                    </a:moveTo>
                    <a:cubicBezTo>
                      <a:pt x="15906" y="3169"/>
                      <a:pt x="20976" y="10268"/>
                      <a:pt x="21546" y="18374"/>
                    </a:cubicBezTo>
                  </a:path>
                  <a:path w="21547" h="19889" stroke="0" extrusionOk="0">
                    <a:moveTo>
                      <a:pt x="8425" y="-1"/>
                    </a:moveTo>
                    <a:cubicBezTo>
                      <a:pt x="15906" y="3169"/>
                      <a:pt x="20976" y="10268"/>
                      <a:pt x="21546" y="18374"/>
                    </a:cubicBezTo>
                    <a:lnTo>
                      <a:pt x="0" y="19889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aphicFrame>
          <p:nvGraphicFramePr>
            <p:cNvPr id="37901" name="Object 13"/>
            <p:cNvGraphicFramePr>
              <a:graphicFrameLocks noChangeAspect="1"/>
            </p:cNvGraphicFramePr>
            <p:nvPr/>
          </p:nvGraphicFramePr>
          <p:xfrm>
            <a:off x="1463" y="1083"/>
            <a:ext cx="267" cy="31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0200" name="Формула" r:id="rId7" imgW="152202" imgH="177569" progId="Equation.3">
                    <p:embed/>
                  </p:oleObj>
                </mc:Choice>
                <mc:Fallback>
                  <p:oleObj name="Формула" r:id="rId7" imgW="152202" imgH="177569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63" y="1083"/>
                          <a:ext cx="267" cy="31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7903" name="Object 15"/>
            <p:cNvGraphicFramePr>
              <a:graphicFrameLocks noChangeAspect="1"/>
            </p:cNvGraphicFramePr>
            <p:nvPr/>
          </p:nvGraphicFramePr>
          <p:xfrm>
            <a:off x="2236" y="1797"/>
            <a:ext cx="251" cy="3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0201" name="Формула" r:id="rId9" imgW="139579" imgH="177646" progId="Equation.3">
                    <p:embed/>
                  </p:oleObj>
                </mc:Choice>
                <mc:Fallback>
                  <p:oleObj name="Формула" r:id="rId9" imgW="139579" imgH="177646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36" y="1797"/>
                          <a:ext cx="251" cy="31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7905" name="Object 17"/>
            <p:cNvGraphicFramePr>
              <a:graphicFrameLocks noChangeAspect="1"/>
            </p:cNvGraphicFramePr>
            <p:nvPr/>
          </p:nvGraphicFramePr>
          <p:xfrm>
            <a:off x="1429" y="2341"/>
            <a:ext cx="242" cy="31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0202" name="Формула" r:id="rId11" imgW="152268" imgH="203024" progId="Equation.3">
                    <p:embed/>
                  </p:oleObj>
                </mc:Choice>
                <mc:Fallback>
                  <p:oleObj name="Формула" r:id="rId11" imgW="152268" imgH="203024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29" y="2341"/>
                          <a:ext cx="242" cy="31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7908" name="Object 20"/>
            <p:cNvGraphicFramePr>
              <a:graphicFrameLocks noChangeAspect="1"/>
            </p:cNvGraphicFramePr>
            <p:nvPr/>
          </p:nvGraphicFramePr>
          <p:xfrm>
            <a:off x="1746" y="1668"/>
            <a:ext cx="363" cy="3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0203" name="Формула" r:id="rId13" imgW="241195" imgH="203112" progId="Equation.3">
                    <p:embed/>
                  </p:oleObj>
                </mc:Choice>
                <mc:Fallback>
                  <p:oleObj name="Формула" r:id="rId13" imgW="241195" imgH="203112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46" y="1668"/>
                          <a:ext cx="363" cy="30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7910" name="Line 22"/>
            <p:cNvSpPr>
              <a:spLocks noChangeShapeType="1"/>
            </p:cNvSpPr>
            <p:nvPr/>
          </p:nvSpPr>
          <p:spPr bwMode="auto">
            <a:xfrm flipV="1">
              <a:off x="1565" y="1933"/>
              <a:ext cx="362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7914" name="Arc 26"/>
            <p:cNvSpPr>
              <a:spLocks/>
            </p:cNvSpPr>
            <p:nvPr/>
          </p:nvSpPr>
          <p:spPr bwMode="auto">
            <a:xfrm rot="16154410" flipH="1">
              <a:off x="1290" y="1300"/>
              <a:ext cx="181" cy="449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42706"/>
                <a:gd name="T2" fmla="*/ 4594 w 21600"/>
                <a:gd name="T3" fmla="*/ 42706 h 42706"/>
                <a:gd name="T4" fmla="*/ 0 w 21600"/>
                <a:gd name="T5" fmla="*/ 21600 h 42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2706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1759"/>
                    <a:pt x="14520" y="40545"/>
                    <a:pt x="4593" y="42705"/>
                  </a:cubicBezTo>
                </a:path>
                <a:path w="21600" h="42706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1759"/>
                    <a:pt x="14520" y="40545"/>
                    <a:pt x="4593" y="42705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7951" name="Line 63"/>
            <p:cNvSpPr>
              <a:spLocks noChangeShapeType="1"/>
            </p:cNvSpPr>
            <p:nvPr/>
          </p:nvSpPr>
          <p:spPr bwMode="auto">
            <a:xfrm flipV="1">
              <a:off x="1377" y="1735"/>
              <a:ext cx="0" cy="397"/>
            </a:xfrm>
            <a:prstGeom prst="line">
              <a:avLst/>
            </a:prstGeom>
            <a:noFill/>
            <a:ln w="57150">
              <a:solidFill>
                <a:srgbClr val="A5002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graphicFrame>
          <p:nvGraphicFramePr>
            <p:cNvPr id="37956" name="Object 68"/>
            <p:cNvGraphicFramePr>
              <a:graphicFrameLocks noChangeAspect="1"/>
            </p:cNvGraphicFramePr>
            <p:nvPr/>
          </p:nvGraphicFramePr>
          <p:xfrm>
            <a:off x="896" y="1735"/>
            <a:ext cx="368" cy="3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0204" name="Формула" r:id="rId15" imgW="228501" imgH="203112" progId="Equation.3">
                    <p:embed/>
                  </p:oleObj>
                </mc:Choice>
                <mc:Fallback>
                  <p:oleObj name="Формула" r:id="rId15" imgW="228501" imgH="203112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96" y="1735"/>
                          <a:ext cx="368" cy="32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5" name="Прямоугольник 7"/>
          <p:cNvSpPr>
            <a:spLocks noChangeArrowheads="1"/>
          </p:cNvSpPr>
          <p:nvPr/>
        </p:nvSpPr>
        <p:spPr bwMode="auto">
          <a:xfrm>
            <a:off x="257612" y="1123699"/>
            <a:ext cx="87068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Вектор угла поворота движущегося 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тела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              - вектор углового перемещения            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4615753"/>
              </p:ext>
            </p:extLst>
          </p:nvPr>
        </p:nvGraphicFramePr>
        <p:xfrm>
          <a:off x="6075974" y="908720"/>
          <a:ext cx="475034" cy="7262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205" name="Equation" r:id="rId17" imgW="228501" imgH="304668" progId="">
                  <p:embed/>
                </p:oleObj>
              </mc:Choice>
              <mc:Fallback>
                <p:oleObj name="Equation" r:id="rId17" imgW="228501" imgH="304668" progId="">
                  <p:embed/>
                  <p:pic>
                    <p:nvPicPr>
                      <p:cNvPr id="0" name="Объект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75974" y="908720"/>
                        <a:ext cx="475034" cy="7262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" name="Прямоугольник 4"/>
          <p:cNvSpPr>
            <a:spLocks noChangeArrowheads="1"/>
          </p:cNvSpPr>
          <p:nvPr/>
        </p:nvSpPr>
        <p:spPr bwMode="auto">
          <a:xfrm>
            <a:off x="3086100" y="1862362"/>
            <a:ext cx="597974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Модуль вектора угла поворота равен углу поворота, а его направление подчиняется правилу правого винта. </a:t>
            </a:r>
          </a:p>
        </p:txBody>
      </p:sp>
      <p:sp>
        <p:nvSpPr>
          <p:cNvPr id="69" name="Прямоугольник 5"/>
          <p:cNvSpPr>
            <a:spLocks noChangeArrowheads="1"/>
          </p:cNvSpPr>
          <p:nvPr/>
        </p:nvSpPr>
        <p:spPr bwMode="auto">
          <a:xfrm>
            <a:off x="683568" y="4869160"/>
            <a:ext cx="770485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altLang="ru-RU" sz="2400" i="1" dirty="0"/>
              <a:t>Угловая скорость</a:t>
            </a:r>
            <a:r>
              <a:rPr lang="ru-RU" altLang="ru-RU" sz="2400" dirty="0"/>
              <a:t> – это векторная величина, равная первой производной угла поворота тела по </a:t>
            </a:r>
            <a:r>
              <a:rPr lang="ru-RU" altLang="ru-RU" sz="2400" dirty="0" smtClean="0"/>
              <a:t>времени. </a:t>
            </a:r>
            <a:r>
              <a:rPr lang="ru-RU" altLang="ru-RU" sz="2400" dirty="0">
                <a:cs typeface="Times New Roman" pitchFamily="18" charset="0"/>
              </a:rPr>
              <a:t>Вектор угловой скорости направлен вдоль оси вращения по правилу правого винта.</a:t>
            </a:r>
            <a:r>
              <a:rPr lang="ru-RU" altLang="ru-RU" sz="2400" dirty="0"/>
              <a:t> </a:t>
            </a:r>
          </a:p>
          <a:p>
            <a:pPr algn="just"/>
            <a:endParaRPr lang="ru-RU" alt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4145235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b="1" dirty="0">
                <a:solidFill>
                  <a:schemeClr val="tx1"/>
                </a:solidFill>
              </a:rPr>
              <a:t>Движение материальной точки по окружности</a:t>
            </a:r>
          </a:p>
        </p:txBody>
      </p:sp>
      <p:pic>
        <p:nvPicPr>
          <p:cNvPr id="50180" name="Picture 4"/>
          <p:cNvPicPr>
            <a:picLocks noChangeAspect="1" noChangeArrowheads="1"/>
          </p:cNvPicPr>
          <p:nvPr/>
        </p:nvPicPr>
        <p:blipFill>
          <a:blip r:embed="rId2">
            <a:lum bright="-42000" contrast="4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25" y="2663825"/>
            <a:ext cx="8101013" cy="340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5295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Прямоугольник 1"/>
          <p:cNvSpPr>
            <a:spLocks noChangeArrowheads="1"/>
          </p:cNvSpPr>
          <p:nvPr/>
        </p:nvSpPr>
        <p:spPr bwMode="auto">
          <a:xfrm>
            <a:off x="900113" y="692150"/>
            <a:ext cx="72009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400" b="1" dirty="0"/>
              <a:t>При равномерном вращательном движении период равен:</a:t>
            </a:r>
          </a:p>
        </p:txBody>
      </p:sp>
      <p:sp>
        <p:nvSpPr>
          <p:cNvPr id="12294" name="Прямоугольник 5"/>
          <p:cNvSpPr>
            <a:spLocks noChangeArrowheads="1"/>
          </p:cNvSpPr>
          <p:nvPr/>
        </p:nvSpPr>
        <p:spPr bwMode="auto">
          <a:xfrm>
            <a:off x="894016" y="2600402"/>
            <a:ext cx="72009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400" b="1" dirty="0"/>
              <a:t>Число</a:t>
            </a:r>
            <a:r>
              <a:rPr lang="ru-RU" altLang="ru-RU" b="1" dirty="0"/>
              <a:t> </a:t>
            </a:r>
            <a:r>
              <a:rPr lang="ru-RU" altLang="ru-RU" sz="2400" b="1" dirty="0"/>
              <a:t>оборотов в единицу времени (частота ):</a:t>
            </a:r>
          </a:p>
        </p:txBody>
      </p:sp>
      <p:graphicFrame>
        <p:nvGraphicFramePr>
          <p:cNvPr id="12290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4561103"/>
              </p:ext>
            </p:extLst>
          </p:nvPr>
        </p:nvGraphicFramePr>
        <p:xfrm>
          <a:off x="3419872" y="1489549"/>
          <a:ext cx="1425575" cy="938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60" name="Equation" r:id="rId3" imgW="558558" imgH="393529" progId="">
                  <p:embed/>
                </p:oleObj>
              </mc:Choice>
              <mc:Fallback>
                <p:oleObj name="Equation" r:id="rId3" imgW="558558" imgH="39352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872" y="1489549"/>
                        <a:ext cx="1425575" cy="938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1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4796748"/>
              </p:ext>
            </p:extLst>
          </p:nvPr>
        </p:nvGraphicFramePr>
        <p:xfrm>
          <a:off x="3243516" y="3113165"/>
          <a:ext cx="2170113" cy="938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61" name="Equation" r:id="rId5" imgW="850531" imgH="393529" progId="">
                  <p:embed/>
                </p:oleObj>
              </mc:Choice>
              <mc:Fallback>
                <p:oleObj name="Equation" r:id="rId5" imgW="850531" imgH="39352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3516" y="3113165"/>
                        <a:ext cx="2170113" cy="938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2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7676790"/>
              </p:ext>
            </p:extLst>
          </p:nvPr>
        </p:nvGraphicFramePr>
        <p:xfrm>
          <a:off x="3242772" y="4481391"/>
          <a:ext cx="2111375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62" name="Equation" r:id="rId7" imgW="609336" imgH="177723" progId="">
                  <p:embed/>
                </p:oleObj>
              </mc:Choice>
              <mc:Fallback>
                <p:oleObj name="Equation" r:id="rId7" imgW="609336" imgH="177723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2772" y="4481391"/>
                        <a:ext cx="2111375" cy="576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635C28-FD57-4AD3-B8AD-CB83BD99CD79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4532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Прямоугольник 1"/>
          <p:cNvSpPr>
            <a:spLocks noChangeArrowheads="1"/>
          </p:cNvSpPr>
          <p:nvPr/>
        </p:nvSpPr>
        <p:spPr bwMode="auto">
          <a:xfrm>
            <a:off x="539750" y="620713"/>
            <a:ext cx="8280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400" b="1" dirty="0"/>
              <a:t>Угловое ускорение – это  векторная величина, равная производной угловой скорости по времени:</a:t>
            </a:r>
          </a:p>
        </p:txBody>
      </p:sp>
      <p:sp>
        <p:nvSpPr>
          <p:cNvPr id="13318" name="Прямоугольник 8"/>
          <p:cNvSpPr>
            <a:spLocks noChangeArrowheads="1"/>
          </p:cNvSpPr>
          <p:nvPr/>
        </p:nvSpPr>
        <p:spPr bwMode="auto">
          <a:xfrm>
            <a:off x="683568" y="2564904"/>
            <a:ext cx="37465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400" b="1" dirty="0"/>
              <a:t>Направление вектора ускорения при ускоренном движении: </a:t>
            </a:r>
          </a:p>
        </p:txBody>
      </p:sp>
      <p:sp>
        <p:nvSpPr>
          <p:cNvPr id="13319" name="Прямоугольник 13"/>
          <p:cNvSpPr>
            <a:spLocks noChangeArrowheads="1"/>
          </p:cNvSpPr>
          <p:nvPr/>
        </p:nvSpPr>
        <p:spPr bwMode="auto">
          <a:xfrm>
            <a:off x="4866306" y="2573855"/>
            <a:ext cx="37465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400" b="1" dirty="0"/>
              <a:t>Направление вектора ускорения при замедленном движении: </a:t>
            </a:r>
          </a:p>
        </p:txBody>
      </p:sp>
      <p:graphicFrame>
        <p:nvGraphicFramePr>
          <p:cNvPr id="13314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006337"/>
              </p:ext>
            </p:extLst>
          </p:nvPr>
        </p:nvGraphicFramePr>
        <p:xfrm>
          <a:off x="3348912" y="1182973"/>
          <a:ext cx="1706562" cy="132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0" name="Equation" r:id="rId3" imgW="583947" imgH="482391" progId="">
                  <p:embed/>
                </p:oleObj>
              </mc:Choice>
              <mc:Fallback>
                <p:oleObj name="Equation" r:id="rId3" imgW="583947" imgH="482391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8912" y="1182973"/>
                        <a:ext cx="1706562" cy="1320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C77CE-924C-4A10-AEDD-A237C2091DF4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  <p:grpSp>
        <p:nvGrpSpPr>
          <p:cNvPr id="3" name="Группа 2"/>
          <p:cNvGrpSpPr/>
          <p:nvPr/>
        </p:nvGrpSpPr>
        <p:grpSpPr>
          <a:xfrm>
            <a:off x="755576" y="3943703"/>
            <a:ext cx="7578799" cy="2060332"/>
            <a:chOff x="971550" y="4914900"/>
            <a:chExt cx="7362825" cy="1646238"/>
          </a:xfrm>
        </p:grpSpPr>
        <p:grpSp>
          <p:nvGrpSpPr>
            <p:cNvPr id="9" name="Группа 8"/>
            <p:cNvGrpSpPr/>
            <p:nvPr/>
          </p:nvGrpSpPr>
          <p:grpSpPr>
            <a:xfrm>
              <a:off x="971550" y="4914900"/>
              <a:ext cx="7362825" cy="1646238"/>
              <a:chOff x="971550" y="4914900"/>
              <a:chExt cx="7362825" cy="1646238"/>
            </a:xfrm>
          </p:grpSpPr>
          <p:grpSp>
            <p:nvGrpSpPr>
              <p:cNvPr id="10" name="Group 59"/>
              <p:cNvGrpSpPr>
                <a:grpSpLocks/>
              </p:cNvGrpSpPr>
              <p:nvPr/>
            </p:nvGrpSpPr>
            <p:grpSpPr bwMode="auto">
              <a:xfrm>
                <a:off x="971550" y="4914900"/>
                <a:ext cx="2987675" cy="1576388"/>
                <a:chOff x="300" y="2954"/>
                <a:chExt cx="1882" cy="993"/>
              </a:xfrm>
            </p:grpSpPr>
            <p:grpSp>
              <p:nvGrpSpPr>
                <p:cNvPr id="24" name="Group 35"/>
                <p:cNvGrpSpPr>
                  <a:grpSpLocks/>
                </p:cNvGrpSpPr>
                <p:nvPr/>
              </p:nvGrpSpPr>
              <p:grpSpPr bwMode="auto">
                <a:xfrm>
                  <a:off x="1349" y="2954"/>
                  <a:ext cx="833" cy="952"/>
                  <a:chOff x="3564" y="9777"/>
                  <a:chExt cx="2128" cy="3028"/>
                </a:xfrm>
              </p:grpSpPr>
              <p:sp>
                <p:nvSpPr>
                  <p:cNvPr id="26" name="Oval 36"/>
                  <p:cNvSpPr>
                    <a:spLocks noChangeArrowheads="1"/>
                  </p:cNvSpPr>
                  <p:nvPr/>
                </p:nvSpPr>
                <p:spPr bwMode="auto">
                  <a:xfrm>
                    <a:off x="3830" y="11915"/>
                    <a:ext cx="1774" cy="890"/>
                  </a:xfrm>
                  <a:prstGeom prst="ellipse">
                    <a:avLst/>
                  </a:prstGeom>
                  <a:noFill/>
                  <a:ln w="19050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7" name="Line 3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717" y="10757"/>
                    <a:ext cx="2" cy="160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8" name="Line 3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717" y="9866"/>
                    <a:ext cx="0" cy="2494"/>
                  </a:xfrm>
                  <a:prstGeom prst="line">
                    <a:avLst/>
                  </a:pr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9" name="Line 3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717" y="10757"/>
                    <a:ext cx="0" cy="1603"/>
                  </a:xfrm>
                  <a:prstGeom prst="line">
                    <a:avLst/>
                  </a:prstGeom>
                  <a:noFill/>
                  <a:ln w="38100">
                    <a:solidFill>
                      <a:srgbClr val="008000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0" name="Line 4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717" y="11648"/>
                    <a:ext cx="0" cy="712"/>
                  </a:xfrm>
                  <a:prstGeom prst="line">
                    <a:avLst/>
                  </a:prstGeom>
                  <a:noFill/>
                  <a:ln w="38100">
                    <a:solidFill>
                      <a:srgbClr val="FF0000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1" name="Arc 41"/>
                  <p:cNvSpPr>
                    <a:spLocks/>
                  </p:cNvSpPr>
                  <p:nvPr/>
                </p:nvSpPr>
                <p:spPr bwMode="auto">
                  <a:xfrm flipH="1">
                    <a:off x="3564" y="11737"/>
                    <a:ext cx="621" cy="534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2" name="Text Box 4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628" y="11291"/>
                    <a:ext cx="621" cy="62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r>
                      <a:rPr lang="ru-RU" sz="1200" b="1" i="1">
                        <a:solidFill>
                          <a:srgbClr val="FF0000"/>
                        </a:solidFill>
                        <a:latin typeface="Times New Roman" pitchFamily="18" charset="0"/>
                      </a:rPr>
                      <a:t>ε</a:t>
                    </a:r>
                    <a:endParaRPr lang="ru-RU"/>
                  </a:p>
                </p:txBody>
              </p:sp>
              <p:sp>
                <p:nvSpPr>
                  <p:cNvPr id="33" name="Text Box 4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717" y="10579"/>
                    <a:ext cx="887" cy="87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r>
                      <a:rPr lang="ru-RU" sz="1200" b="1" i="1">
                        <a:solidFill>
                          <a:srgbClr val="008000"/>
                        </a:solidFill>
                        <a:latin typeface="Times New Roman" pitchFamily="18" charset="0"/>
                      </a:rPr>
                      <a:t>ω</a:t>
                    </a:r>
                    <a:r>
                      <a:rPr lang="en-US" sz="1200" b="1" i="1" baseline="-25000">
                        <a:solidFill>
                          <a:srgbClr val="008000"/>
                        </a:solidFill>
                      </a:rPr>
                      <a:t>1</a:t>
                    </a:r>
                    <a:endParaRPr lang="ru-RU"/>
                  </a:p>
                </p:txBody>
              </p:sp>
              <p:sp>
                <p:nvSpPr>
                  <p:cNvPr id="34" name="Text Box 4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717" y="9777"/>
                    <a:ext cx="975" cy="89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r>
                      <a:rPr lang="ru-RU" sz="1200" b="1" i="1">
                        <a:latin typeface="Times New Roman" pitchFamily="18" charset="0"/>
                      </a:rPr>
                      <a:t>ω</a:t>
                    </a:r>
                    <a:r>
                      <a:rPr lang="en-US" sz="1200" b="1" i="1" baseline="-25000"/>
                      <a:t>2</a:t>
                    </a:r>
                    <a:endParaRPr lang="ru-RU"/>
                  </a:p>
                </p:txBody>
              </p:sp>
            </p:grpSp>
            <p:graphicFrame>
              <p:nvGraphicFramePr>
                <p:cNvPr id="25" name="Object 55"/>
                <p:cNvGraphicFramePr>
                  <a:graphicFrameLocks noChangeAspect="1"/>
                </p:cNvGraphicFramePr>
                <p:nvPr/>
              </p:nvGraphicFramePr>
              <p:xfrm>
                <a:off x="300" y="3276"/>
                <a:ext cx="851" cy="671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8241" name="Формула" r:id="rId5" imgW="495085" imgH="393529" progId="Equation.3">
                        <p:embed/>
                      </p:oleObj>
                    </mc:Choice>
                    <mc:Fallback>
                      <p:oleObj name="Формула" r:id="rId5" imgW="495085" imgH="393529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6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00" y="3276"/>
                              <a:ext cx="851" cy="671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grpSp>
            <p:nvGrpSpPr>
              <p:cNvPr id="11" name="Group 60"/>
              <p:cNvGrpSpPr>
                <a:grpSpLocks/>
              </p:cNvGrpSpPr>
              <p:nvPr/>
            </p:nvGrpSpPr>
            <p:grpSpPr bwMode="auto">
              <a:xfrm>
                <a:off x="5157788" y="4914900"/>
                <a:ext cx="3176587" cy="1646238"/>
                <a:chOff x="2852" y="3039"/>
                <a:chExt cx="2001" cy="1037"/>
              </a:xfrm>
            </p:grpSpPr>
            <p:grpSp>
              <p:nvGrpSpPr>
                <p:cNvPr id="13" name="Group 45"/>
                <p:cNvGrpSpPr>
                  <a:grpSpLocks/>
                </p:cNvGrpSpPr>
                <p:nvPr/>
              </p:nvGrpSpPr>
              <p:grpSpPr bwMode="auto">
                <a:xfrm>
                  <a:off x="3986" y="3039"/>
                  <a:ext cx="867" cy="1037"/>
                  <a:chOff x="6668" y="10579"/>
                  <a:chExt cx="2039" cy="2850"/>
                </a:xfrm>
              </p:grpSpPr>
              <p:sp>
                <p:nvSpPr>
                  <p:cNvPr id="15" name="Oval 46"/>
                  <p:cNvSpPr>
                    <a:spLocks noChangeArrowheads="1"/>
                  </p:cNvSpPr>
                  <p:nvPr/>
                </p:nvSpPr>
                <p:spPr bwMode="auto">
                  <a:xfrm>
                    <a:off x="6845" y="11915"/>
                    <a:ext cx="1773" cy="890"/>
                  </a:xfrm>
                  <a:prstGeom prst="ellipse">
                    <a:avLst/>
                  </a:prstGeom>
                  <a:noFill/>
                  <a:ln w="19050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6" name="Line 4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732" y="11024"/>
                    <a:ext cx="0" cy="133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" name="Line 4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732" y="10757"/>
                    <a:ext cx="1" cy="1603"/>
                  </a:xfrm>
                  <a:prstGeom prst="line">
                    <a:avLst/>
                  </a:prstGeom>
                  <a:noFill/>
                  <a:ln w="38100">
                    <a:solidFill>
                      <a:srgbClr val="008000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8" name="Line 4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732" y="11558"/>
                    <a:ext cx="0" cy="802"/>
                  </a:xfrm>
                  <a:prstGeom prst="line">
                    <a:avLst/>
                  </a:pr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9" name="Line 50"/>
                  <p:cNvSpPr>
                    <a:spLocks noChangeShapeType="1"/>
                  </p:cNvSpPr>
                  <p:nvPr/>
                </p:nvSpPr>
                <p:spPr bwMode="auto">
                  <a:xfrm>
                    <a:off x="7732" y="12360"/>
                    <a:ext cx="1" cy="712"/>
                  </a:xfrm>
                  <a:prstGeom prst="line">
                    <a:avLst/>
                  </a:prstGeom>
                  <a:noFill/>
                  <a:ln w="38100">
                    <a:solidFill>
                      <a:srgbClr val="FF0000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0" name="Arc 51"/>
                  <p:cNvSpPr>
                    <a:spLocks/>
                  </p:cNvSpPr>
                  <p:nvPr/>
                </p:nvSpPr>
                <p:spPr bwMode="auto">
                  <a:xfrm flipH="1">
                    <a:off x="6668" y="11737"/>
                    <a:ext cx="620" cy="534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1" name="Text Box 5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732" y="10579"/>
                    <a:ext cx="886" cy="80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r>
                      <a:rPr lang="ru-RU" sz="1200" b="1" i="1">
                        <a:solidFill>
                          <a:srgbClr val="008000"/>
                        </a:solidFill>
                        <a:latin typeface="Times New Roman" pitchFamily="18" charset="0"/>
                      </a:rPr>
                      <a:t>ω</a:t>
                    </a:r>
                    <a:r>
                      <a:rPr lang="en-US" sz="1200" b="1" i="1" baseline="-25000">
                        <a:solidFill>
                          <a:srgbClr val="008000"/>
                        </a:solidFill>
                      </a:rPr>
                      <a:t>1</a:t>
                    </a:r>
                    <a:endParaRPr lang="ru-RU"/>
                  </a:p>
                </p:txBody>
              </p:sp>
              <p:sp>
                <p:nvSpPr>
                  <p:cNvPr id="22" name="Text Box 5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732" y="11291"/>
                    <a:ext cx="975" cy="89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r>
                      <a:rPr lang="ru-RU" sz="1200" b="1" i="1">
                        <a:latin typeface="Times New Roman" pitchFamily="18" charset="0"/>
                      </a:rPr>
                      <a:t>ω</a:t>
                    </a:r>
                    <a:r>
                      <a:rPr lang="en-US" sz="1200" b="1" i="1" baseline="-25000"/>
                      <a:t>2</a:t>
                    </a:r>
                    <a:endParaRPr lang="ru-RU"/>
                  </a:p>
                </p:txBody>
              </p:sp>
              <p:sp>
                <p:nvSpPr>
                  <p:cNvPr id="23" name="Text Box 5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643" y="12805"/>
                    <a:ext cx="621" cy="62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r>
                      <a:rPr lang="ru-RU" sz="1200" b="1" i="1">
                        <a:solidFill>
                          <a:srgbClr val="FF0000"/>
                        </a:solidFill>
                        <a:latin typeface="Times New Roman" pitchFamily="18" charset="0"/>
                      </a:rPr>
                      <a:t>ε</a:t>
                    </a:r>
                    <a:endParaRPr lang="ru-RU"/>
                  </a:p>
                </p:txBody>
              </p:sp>
            </p:grpSp>
            <p:graphicFrame>
              <p:nvGraphicFramePr>
                <p:cNvPr id="14" name="Object 57"/>
                <p:cNvGraphicFramePr>
                  <a:graphicFrameLocks noChangeAspect="1"/>
                </p:cNvGraphicFramePr>
                <p:nvPr/>
              </p:nvGraphicFramePr>
              <p:xfrm>
                <a:off x="2852" y="3294"/>
                <a:ext cx="833" cy="669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8242" name="Формула" r:id="rId7" imgW="482391" imgH="393529" progId="Equation.3">
                        <p:embed/>
                      </p:oleObj>
                    </mc:Choice>
                    <mc:Fallback>
                      <p:oleObj name="Формула" r:id="rId7" imgW="482391" imgH="393529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8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852" y="3294"/>
                              <a:ext cx="833" cy="669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sp>
            <p:nvSpPr>
              <p:cNvPr id="12" name="AutoShape 73"/>
              <p:cNvSpPr>
                <a:spLocks noChangeAspect="1" noChangeArrowheads="1"/>
              </p:cNvSpPr>
              <p:nvPr/>
            </p:nvSpPr>
            <p:spPr bwMode="auto">
              <a:xfrm>
                <a:off x="3041650" y="5994400"/>
                <a:ext cx="44450" cy="44450"/>
              </a:xfrm>
              <a:prstGeom prst="flowChartConnector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35" name="AutoShape 74"/>
            <p:cNvSpPr>
              <a:spLocks noChangeAspect="1" noChangeArrowheads="1"/>
            </p:cNvSpPr>
            <p:nvPr/>
          </p:nvSpPr>
          <p:spPr bwMode="auto">
            <a:xfrm>
              <a:off x="7137400" y="5815013"/>
              <a:ext cx="46038" cy="46037"/>
            </a:xfrm>
            <a:prstGeom prst="flowChartConnector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629158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Прямоугольник 1"/>
          <p:cNvSpPr>
            <a:spLocks noChangeArrowheads="1"/>
          </p:cNvSpPr>
          <p:nvPr/>
        </p:nvSpPr>
        <p:spPr bwMode="auto">
          <a:xfrm>
            <a:off x="395537" y="2708920"/>
            <a:ext cx="818516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sz="2400" dirty="0"/>
              <a:t>В случае равнопеременного движения точки по окружности (</a:t>
            </a:r>
            <a:r>
              <a:rPr lang="ru-RU" altLang="ru-RU" sz="2400" dirty="0">
                <a:sym typeface="Symbol" pitchFamily="18" charset="2"/>
              </a:rPr>
              <a:t></a:t>
            </a:r>
            <a:r>
              <a:rPr lang="ru-RU" altLang="ru-RU" sz="2400" dirty="0"/>
              <a:t>=</a:t>
            </a:r>
            <a:r>
              <a:rPr lang="en-US" altLang="ru-RU" sz="2400" dirty="0" err="1"/>
              <a:t>const</a:t>
            </a:r>
            <a:r>
              <a:rPr lang="ru-RU" altLang="ru-RU" sz="2400" dirty="0"/>
              <a:t>):</a:t>
            </a:r>
          </a:p>
        </p:txBody>
      </p:sp>
      <p:sp>
        <p:nvSpPr>
          <p:cNvPr id="15366" name="Прямоугольник 7"/>
          <p:cNvSpPr>
            <a:spLocks noChangeArrowheads="1"/>
          </p:cNvSpPr>
          <p:nvPr/>
        </p:nvSpPr>
        <p:spPr bwMode="auto">
          <a:xfrm>
            <a:off x="827584" y="260648"/>
            <a:ext cx="72009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400" b="1" dirty="0"/>
              <a:t>Связь между линейными и угловыми величинами выражается следующими формулами:</a:t>
            </a:r>
          </a:p>
          <a:p>
            <a:r>
              <a:rPr lang="ru-RU" altLang="ru-RU" sz="2400" dirty="0"/>
              <a:t> </a:t>
            </a:r>
          </a:p>
        </p:txBody>
      </p:sp>
      <p:graphicFrame>
        <p:nvGraphicFramePr>
          <p:cNvPr id="15362" name="Объект 1"/>
          <p:cNvGraphicFramePr>
            <a:graphicFrameLocks noChangeAspect="1"/>
          </p:cNvGraphicFramePr>
          <p:nvPr/>
        </p:nvGraphicFramePr>
        <p:xfrm>
          <a:off x="1187450" y="4508500"/>
          <a:ext cx="2376488" cy="712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4" name="Equation" r:id="rId3" imgW="761669" imgH="228501" progId="">
                  <p:embed/>
                </p:oleObj>
              </mc:Choice>
              <mc:Fallback>
                <p:oleObj name="Equation" r:id="rId3" imgW="761669" imgH="228501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4508500"/>
                        <a:ext cx="2376488" cy="712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3" name="Объект 3"/>
          <p:cNvGraphicFramePr>
            <a:graphicFrameLocks noChangeAspect="1"/>
          </p:cNvGraphicFramePr>
          <p:nvPr/>
        </p:nvGraphicFramePr>
        <p:xfrm>
          <a:off x="4427538" y="4149725"/>
          <a:ext cx="2811462" cy="1308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5" name="Equation" r:id="rId5" imgW="901309" imgH="418918" progId="">
                  <p:embed/>
                </p:oleObj>
              </mc:Choice>
              <mc:Fallback>
                <p:oleObj name="Equation" r:id="rId5" imgW="901309" imgH="41891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7538" y="4149725"/>
                        <a:ext cx="2811462" cy="1308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B33054-5C37-406F-A91A-EF4070A02E16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11560" y="1628800"/>
                <a:ext cx="799288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𝑆</m:t>
                      </m:r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r>
                        <a:rPr lang="en-US" sz="2800" b="0" i="1" smtClean="0">
                          <a:latin typeface="Cambria Math"/>
                        </a:rPr>
                        <m:t>𝑅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𝜑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,  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𝜐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𝑅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𝜔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,  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𝜏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𝑅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𝜀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,  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𝑛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𝜛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𝑅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1628800"/>
                <a:ext cx="7992887" cy="52322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3904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714520"/>
          </a:xfrm>
        </p:spPr>
        <p:txBody>
          <a:bodyPr>
            <a:normAutofit/>
          </a:bodyPr>
          <a:lstStyle/>
          <a:p>
            <a:r>
              <a:rPr lang="ru-RU" dirty="0" smtClean="0"/>
              <a:t>Динамика.</a:t>
            </a:r>
            <a:br>
              <a:rPr lang="ru-RU" dirty="0" smtClean="0"/>
            </a:br>
            <a:r>
              <a:rPr lang="ru-RU" dirty="0" smtClean="0"/>
              <a:t>Законы Ньютона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61144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Прямоугольник 3"/>
          <p:cNvSpPr>
            <a:spLocks noChangeArrowheads="1"/>
          </p:cNvSpPr>
          <p:nvPr/>
        </p:nvSpPr>
        <p:spPr bwMode="auto">
          <a:xfrm>
            <a:off x="2627784" y="519112"/>
            <a:ext cx="515929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2400" b="1" dirty="0" smtClean="0"/>
              <a:t> Механика (Классическая механика)</a:t>
            </a:r>
            <a:endParaRPr lang="ru-RU" altLang="ru-RU" sz="2400" b="1" dirty="0"/>
          </a:p>
        </p:txBody>
      </p:sp>
      <p:sp>
        <p:nvSpPr>
          <p:cNvPr id="24579" name="Прямоугольник 1"/>
          <p:cNvSpPr>
            <a:spLocks noChangeArrowheads="1"/>
          </p:cNvSpPr>
          <p:nvPr/>
        </p:nvSpPr>
        <p:spPr bwMode="auto">
          <a:xfrm>
            <a:off x="611560" y="1196752"/>
            <a:ext cx="78486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altLang="ru-RU" sz="2400" b="1" i="1" dirty="0"/>
              <a:t>Механика</a:t>
            </a:r>
            <a:r>
              <a:rPr lang="ru-RU" altLang="ru-RU" sz="2000" i="1" dirty="0"/>
              <a:t> </a:t>
            </a:r>
            <a:r>
              <a:rPr lang="ru-RU" altLang="ru-RU" b="1" dirty="0"/>
              <a:t>— часть физики, которая изучает закономерности механического движения и причины, вызывающие или изменяющие это движение. </a:t>
            </a:r>
          </a:p>
        </p:txBody>
      </p:sp>
      <p:sp>
        <p:nvSpPr>
          <p:cNvPr id="24580" name="Прямоугольник 2"/>
          <p:cNvSpPr>
            <a:spLocks noChangeArrowheads="1"/>
          </p:cNvSpPr>
          <p:nvPr/>
        </p:nvSpPr>
        <p:spPr bwMode="auto">
          <a:xfrm>
            <a:off x="683568" y="2420888"/>
            <a:ext cx="7832278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altLang="ru-RU" sz="2400" b="1" i="1" dirty="0"/>
              <a:t>Механическое движение</a:t>
            </a:r>
            <a:r>
              <a:rPr lang="ru-RU" altLang="ru-RU" sz="2400" i="1" dirty="0"/>
              <a:t> </a:t>
            </a:r>
            <a:r>
              <a:rPr lang="ru-RU" altLang="ru-RU" b="1" dirty="0"/>
              <a:t>— это изменение с течением времени взаимного расположения тел или их частей.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3429000"/>
            <a:ext cx="7920880" cy="1846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400" b="1" i="1" dirty="0"/>
              <a:t>Разделы механики:</a:t>
            </a:r>
          </a:p>
          <a:p>
            <a:pPr marL="342900" indent="-342900" algn="just">
              <a:buFontTx/>
              <a:buAutoNum type="arabicPeriod"/>
              <a:defRPr/>
            </a:pPr>
            <a:r>
              <a:rPr lang="ru-RU" b="1" dirty="0"/>
              <a:t>Кинематика.</a:t>
            </a:r>
            <a:r>
              <a:rPr lang="ru-RU" dirty="0"/>
              <a:t> </a:t>
            </a:r>
            <a:r>
              <a:rPr lang="ru-RU" b="1" dirty="0"/>
              <a:t>Изучает движение тел, не рассматривая причины, которые это движение обусловливают.</a:t>
            </a:r>
          </a:p>
          <a:p>
            <a:pPr marL="342900" indent="-342900" algn="just">
              <a:buFontTx/>
              <a:buAutoNum type="arabicPeriod"/>
              <a:defRPr/>
            </a:pPr>
            <a:r>
              <a:rPr lang="ru-RU" b="1" dirty="0"/>
              <a:t>Динамика.</a:t>
            </a:r>
            <a:r>
              <a:rPr lang="ru-RU" dirty="0"/>
              <a:t>  </a:t>
            </a:r>
            <a:r>
              <a:rPr lang="ru-RU" b="1" dirty="0"/>
              <a:t>Изучает законы движения тел и причины, которые вызывают или изменяют это движение.</a:t>
            </a:r>
          </a:p>
          <a:p>
            <a:pPr marL="342900" indent="-342900" algn="just">
              <a:buFontTx/>
              <a:buAutoNum type="arabicPeriod"/>
              <a:defRPr/>
            </a:pPr>
            <a:r>
              <a:rPr lang="ru-RU" b="1" dirty="0"/>
              <a:t>Статика. Изучает законы равновесия системы тел.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C74ABA-4536-496E-91E1-EBD874D40A02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0446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Text Box 6"/>
          <p:cNvSpPr txBox="1">
            <a:spLocks noChangeArrowheads="1"/>
          </p:cNvSpPr>
          <p:nvPr/>
        </p:nvSpPr>
        <p:spPr bwMode="auto">
          <a:xfrm>
            <a:off x="197059" y="2367775"/>
            <a:ext cx="8785225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400" b="1" u="sng" dirty="0"/>
              <a:t>1 закон Ньютона:</a:t>
            </a:r>
          </a:p>
          <a:p>
            <a:pPr algn="just" eaLnBrk="1" hangingPunct="1">
              <a:spcBef>
                <a:spcPct val="50000"/>
              </a:spcBef>
            </a:pPr>
            <a:r>
              <a:rPr lang="ru-RU" sz="2400" b="1" dirty="0"/>
              <a:t>Существуют такие системы отсчета, относительно которых тело движется прямолинейно и равномерно или покоится при отсутствии внешних воздействий. Такие </a:t>
            </a:r>
            <a:r>
              <a:rPr lang="ru-RU" sz="2400" b="1" dirty="0" err="1"/>
              <a:t>с.о</a:t>
            </a:r>
            <a:r>
              <a:rPr lang="ru-RU" sz="2400" b="1" dirty="0"/>
              <a:t>. называются инерциальными (ИСО).</a:t>
            </a:r>
          </a:p>
        </p:txBody>
      </p:sp>
      <p:sp>
        <p:nvSpPr>
          <p:cNvPr id="48132" name="Text Box 7"/>
          <p:cNvSpPr txBox="1">
            <a:spLocks noChangeArrowheads="1"/>
          </p:cNvSpPr>
          <p:nvPr/>
        </p:nvSpPr>
        <p:spPr bwMode="auto">
          <a:xfrm>
            <a:off x="35002" y="5315487"/>
            <a:ext cx="856932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400" b="1" dirty="0">
                <a:cs typeface="Times New Roman" pitchFamily="18" charset="0"/>
              </a:rPr>
              <a:t>Инерция – явление при котором скорость тела остается неизменной при отсутствии на него внешних воздействий.</a:t>
            </a:r>
          </a:p>
        </p:txBody>
      </p:sp>
      <p:sp>
        <p:nvSpPr>
          <p:cNvPr id="48133" name="Oval 8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388350" y="6381750"/>
            <a:ext cx="576263" cy="215900"/>
          </a:xfrm>
          <a:prstGeom prst="ellipse">
            <a:avLst/>
          </a:prstGeom>
          <a:gradFill rotWithShape="1">
            <a:gsLst>
              <a:gs pos="0">
                <a:srgbClr val="FFFFDB"/>
              </a:gs>
              <a:gs pos="100000">
                <a:srgbClr val="A9A99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ru-RU"/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48445" y="4484490"/>
            <a:ext cx="864235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400" b="1" dirty="0" smtClean="0"/>
              <a:t>Т.е., если </a:t>
            </a:r>
            <a:r>
              <a:rPr lang="ru-RU" sz="2400" b="1" dirty="0"/>
              <a:t>на тело не действуют другие тела, то оно либо покоится, либо движется прямолинейно и равномерно.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94691" y="784825"/>
            <a:ext cx="8589962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ru-RU" sz="2400" b="1" dirty="0"/>
              <a:t>Динамика – раздел механики, который отвечает на вопрос: ПОЧЕМУ движется тело?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268497" y="1616180"/>
            <a:ext cx="86423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ru-RU" sz="2400" b="1" dirty="0"/>
              <a:t>Причина изменения скорости тела – воздействие на него других тел.</a:t>
            </a:r>
          </a:p>
        </p:txBody>
      </p:sp>
    </p:spTree>
    <p:extLst>
      <p:ext uri="{BB962C8B-B14F-4D97-AF65-F5344CB8AC3E}">
        <p14:creationId xmlns:p14="http://schemas.microsoft.com/office/powerpoint/2010/main" val="2246040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4"/>
          <p:cNvSpPr txBox="1">
            <a:spLocks noChangeArrowheads="1"/>
          </p:cNvSpPr>
          <p:nvPr/>
        </p:nvSpPr>
        <p:spPr bwMode="auto">
          <a:xfrm>
            <a:off x="2124075" y="44450"/>
            <a:ext cx="44751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ru-RU" sz="4000" b="1"/>
              <a:t>Законы Ньютона</a:t>
            </a:r>
          </a:p>
        </p:txBody>
      </p:sp>
      <p:sp>
        <p:nvSpPr>
          <p:cNvPr id="49155" name="Text Box 8"/>
          <p:cNvSpPr txBox="1">
            <a:spLocks noChangeArrowheads="1"/>
          </p:cNvSpPr>
          <p:nvPr/>
        </p:nvSpPr>
        <p:spPr bwMode="auto">
          <a:xfrm>
            <a:off x="250825" y="981075"/>
            <a:ext cx="86423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ru-RU" sz="2400" b="1">
                <a:latin typeface="Arial" charset="0"/>
              </a:rPr>
              <a:t>Инертность – свойство тела сохранять свою скорость при отсутствии внешних воздействий.</a:t>
            </a:r>
          </a:p>
        </p:txBody>
      </p:sp>
      <p:sp>
        <p:nvSpPr>
          <p:cNvPr id="49156" name="Text Box 9"/>
          <p:cNvSpPr txBox="1">
            <a:spLocks noChangeArrowheads="1"/>
          </p:cNvSpPr>
          <p:nvPr/>
        </p:nvSpPr>
        <p:spPr bwMode="auto">
          <a:xfrm>
            <a:off x="250825" y="1989138"/>
            <a:ext cx="86423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400" b="1">
                <a:latin typeface="Arial" charset="0"/>
              </a:rPr>
              <a:t>Мера инертности – масса тела. (Чем больше масса тела, тем труднее изменить его скорость).</a:t>
            </a:r>
          </a:p>
        </p:txBody>
      </p:sp>
      <p:graphicFrame>
        <p:nvGraphicFramePr>
          <p:cNvPr id="49157" name="Object 10"/>
          <p:cNvGraphicFramePr>
            <a:graphicFrameLocks noChangeAspect="1"/>
          </p:cNvGraphicFramePr>
          <p:nvPr/>
        </p:nvGraphicFramePr>
        <p:xfrm>
          <a:off x="5003800" y="2852738"/>
          <a:ext cx="1800225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52" name="Формула" r:id="rId3" imgW="520474" imgH="215806" progId="Equation.3">
                  <p:embed/>
                </p:oleObj>
              </mc:Choice>
              <mc:Fallback>
                <p:oleObj name="Формула" r:id="rId3" imgW="520474" imgH="21580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3800" y="2852738"/>
                        <a:ext cx="1800225" cy="746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158" name="Text Box 12"/>
          <p:cNvSpPr txBox="1">
            <a:spLocks noChangeArrowheads="1"/>
          </p:cNvSpPr>
          <p:nvPr/>
        </p:nvSpPr>
        <p:spPr bwMode="auto">
          <a:xfrm>
            <a:off x="250825" y="3716338"/>
            <a:ext cx="7880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ru-RU" sz="2400" b="1">
                <a:latin typeface="Arial" charset="0"/>
              </a:rPr>
              <a:t>Сила – количественная мера взаимодействия тел.</a:t>
            </a:r>
          </a:p>
        </p:txBody>
      </p:sp>
      <p:graphicFrame>
        <p:nvGraphicFramePr>
          <p:cNvPr id="49159" name="Object 13"/>
          <p:cNvGraphicFramePr>
            <a:graphicFrameLocks noChangeAspect="1"/>
          </p:cNvGraphicFramePr>
          <p:nvPr/>
        </p:nvGraphicFramePr>
        <p:xfrm>
          <a:off x="3924300" y="4221163"/>
          <a:ext cx="1709738" cy="646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53" name="Формула" r:id="rId5" imgW="520474" imgH="215806" progId="Equation.3">
                  <p:embed/>
                </p:oleObj>
              </mc:Choice>
              <mc:Fallback>
                <p:oleObj name="Формула" r:id="rId5" imgW="520474" imgH="21580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4300" y="4221163"/>
                        <a:ext cx="1709738" cy="646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160" name="Text Box 14"/>
          <p:cNvSpPr txBox="1">
            <a:spLocks noChangeArrowheads="1"/>
          </p:cNvSpPr>
          <p:nvPr/>
        </p:nvSpPr>
        <p:spPr bwMode="auto">
          <a:xfrm>
            <a:off x="250825" y="5157788"/>
            <a:ext cx="540067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ru-RU" sz="2400" b="1">
                <a:latin typeface="Arial" charset="0"/>
              </a:rPr>
              <a:t>Равнодействующая – векторная сумма всех сил, действующих на тело.</a:t>
            </a:r>
          </a:p>
        </p:txBody>
      </p:sp>
      <p:grpSp>
        <p:nvGrpSpPr>
          <p:cNvPr id="49161" name="Group 15"/>
          <p:cNvGrpSpPr>
            <a:grpSpLocks/>
          </p:cNvGrpSpPr>
          <p:nvPr/>
        </p:nvGrpSpPr>
        <p:grpSpPr bwMode="auto">
          <a:xfrm>
            <a:off x="5724525" y="4724400"/>
            <a:ext cx="2598738" cy="1847850"/>
            <a:chOff x="113" y="1207"/>
            <a:chExt cx="1728" cy="1325"/>
          </a:xfrm>
        </p:grpSpPr>
        <p:grpSp>
          <p:nvGrpSpPr>
            <p:cNvPr id="49163" name="Group 16"/>
            <p:cNvGrpSpPr>
              <a:grpSpLocks/>
            </p:cNvGrpSpPr>
            <p:nvPr/>
          </p:nvGrpSpPr>
          <p:grpSpPr bwMode="auto">
            <a:xfrm>
              <a:off x="113" y="1207"/>
              <a:ext cx="362" cy="372"/>
              <a:chOff x="1688" y="371"/>
              <a:chExt cx="362" cy="372"/>
            </a:xfrm>
          </p:grpSpPr>
          <p:sp>
            <p:nvSpPr>
              <p:cNvPr id="49176" name="Text Box 17"/>
              <p:cNvSpPr txBox="1">
                <a:spLocks noChangeArrowheads="1"/>
              </p:cNvSpPr>
              <p:nvPr/>
            </p:nvSpPr>
            <p:spPr bwMode="auto">
              <a:xfrm>
                <a:off x="1688" y="371"/>
                <a:ext cx="362" cy="37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2800" b="1">
                    <a:solidFill>
                      <a:schemeClr val="accent2"/>
                    </a:solidFill>
                    <a:latin typeface="Arial" charset="0"/>
                  </a:rPr>
                  <a:t>F</a:t>
                </a:r>
                <a:r>
                  <a:rPr lang="en-US" sz="2000" b="1">
                    <a:solidFill>
                      <a:schemeClr val="accent2"/>
                    </a:solidFill>
                    <a:latin typeface="Arial" charset="0"/>
                  </a:rPr>
                  <a:t>1</a:t>
                </a:r>
                <a:endParaRPr lang="ru-RU" sz="2000" b="1">
                  <a:solidFill>
                    <a:schemeClr val="accent2"/>
                  </a:solidFill>
                  <a:latin typeface="Arial" charset="0"/>
                </a:endParaRPr>
              </a:p>
            </p:txBody>
          </p:sp>
          <p:sp>
            <p:nvSpPr>
              <p:cNvPr id="49177" name="Line 18"/>
              <p:cNvSpPr>
                <a:spLocks noChangeShapeType="1"/>
              </p:cNvSpPr>
              <p:nvPr/>
            </p:nvSpPr>
            <p:spPr bwMode="auto">
              <a:xfrm>
                <a:off x="1746" y="391"/>
                <a:ext cx="227" cy="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9164" name="Group 19"/>
            <p:cNvGrpSpPr>
              <a:grpSpLocks/>
            </p:cNvGrpSpPr>
            <p:nvPr/>
          </p:nvGrpSpPr>
          <p:grpSpPr bwMode="auto">
            <a:xfrm>
              <a:off x="1383" y="2160"/>
              <a:ext cx="360" cy="372"/>
              <a:chOff x="1688" y="371"/>
              <a:chExt cx="360" cy="372"/>
            </a:xfrm>
          </p:grpSpPr>
          <p:sp>
            <p:nvSpPr>
              <p:cNvPr id="49174" name="Text Box 20"/>
              <p:cNvSpPr txBox="1">
                <a:spLocks noChangeArrowheads="1"/>
              </p:cNvSpPr>
              <p:nvPr/>
            </p:nvSpPr>
            <p:spPr bwMode="auto">
              <a:xfrm>
                <a:off x="1688" y="371"/>
                <a:ext cx="360" cy="37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2800" b="1">
                    <a:solidFill>
                      <a:srgbClr val="FF0066"/>
                    </a:solidFill>
                    <a:latin typeface="Arial" charset="0"/>
                  </a:rPr>
                  <a:t>F</a:t>
                </a:r>
                <a:r>
                  <a:rPr lang="en-US" sz="2000" b="1">
                    <a:solidFill>
                      <a:srgbClr val="FF0066"/>
                    </a:solidFill>
                    <a:latin typeface="Arial" charset="0"/>
                  </a:rPr>
                  <a:t>2</a:t>
                </a:r>
                <a:endParaRPr lang="ru-RU" sz="2000" b="1">
                  <a:solidFill>
                    <a:srgbClr val="FF0066"/>
                  </a:solidFill>
                  <a:latin typeface="Arial" charset="0"/>
                </a:endParaRPr>
              </a:p>
            </p:txBody>
          </p:sp>
          <p:sp>
            <p:nvSpPr>
              <p:cNvPr id="49175" name="Line 21"/>
              <p:cNvSpPr>
                <a:spLocks noChangeShapeType="1"/>
              </p:cNvSpPr>
              <p:nvPr/>
            </p:nvSpPr>
            <p:spPr bwMode="auto">
              <a:xfrm>
                <a:off x="1746" y="391"/>
                <a:ext cx="227" cy="0"/>
              </a:xfrm>
              <a:prstGeom prst="line">
                <a:avLst/>
              </a:prstGeom>
              <a:noFill/>
              <a:ln w="28575">
                <a:solidFill>
                  <a:srgbClr val="FF0066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9165" name="Group 22"/>
            <p:cNvGrpSpPr>
              <a:grpSpLocks/>
            </p:cNvGrpSpPr>
            <p:nvPr/>
          </p:nvGrpSpPr>
          <p:grpSpPr bwMode="auto">
            <a:xfrm>
              <a:off x="1292" y="1570"/>
              <a:ext cx="549" cy="372"/>
              <a:chOff x="1688" y="371"/>
              <a:chExt cx="549" cy="372"/>
            </a:xfrm>
          </p:grpSpPr>
          <p:sp>
            <p:nvSpPr>
              <p:cNvPr id="49172" name="Text Box 23"/>
              <p:cNvSpPr txBox="1">
                <a:spLocks noChangeArrowheads="1"/>
              </p:cNvSpPr>
              <p:nvPr/>
            </p:nvSpPr>
            <p:spPr bwMode="auto">
              <a:xfrm>
                <a:off x="1688" y="371"/>
                <a:ext cx="549" cy="37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2800" b="1">
                    <a:solidFill>
                      <a:schemeClr val="accent1"/>
                    </a:solidFill>
                    <a:latin typeface="Arial" charset="0"/>
                  </a:rPr>
                  <a:t>F</a:t>
                </a:r>
                <a:r>
                  <a:rPr lang="ru-RU" sz="2000" b="1">
                    <a:solidFill>
                      <a:schemeClr val="accent1"/>
                    </a:solidFill>
                    <a:latin typeface="Arial" charset="0"/>
                  </a:rPr>
                  <a:t>рез</a:t>
                </a:r>
              </a:p>
            </p:txBody>
          </p:sp>
          <p:sp>
            <p:nvSpPr>
              <p:cNvPr id="49173" name="Line 24"/>
              <p:cNvSpPr>
                <a:spLocks noChangeShapeType="1"/>
              </p:cNvSpPr>
              <p:nvPr/>
            </p:nvSpPr>
            <p:spPr bwMode="auto">
              <a:xfrm>
                <a:off x="1746" y="391"/>
                <a:ext cx="227" cy="0"/>
              </a:xfrm>
              <a:prstGeom prst="line">
                <a:avLst/>
              </a:prstGeom>
              <a:noFill/>
              <a:ln w="28575">
                <a:solidFill>
                  <a:schemeClr val="accent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49166" name="Line 25"/>
            <p:cNvSpPr>
              <a:spLocks noChangeShapeType="1"/>
            </p:cNvSpPr>
            <p:nvPr/>
          </p:nvSpPr>
          <p:spPr bwMode="auto">
            <a:xfrm>
              <a:off x="476" y="2115"/>
              <a:ext cx="1361" cy="0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9167" name="Line 26"/>
            <p:cNvSpPr>
              <a:spLocks noChangeShapeType="1"/>
            </p:cNvSpPr>
            <p:nvPr/>
          </p:nvSpPr>
          <p:spPr bwMode="auto">
            <a:xfrm flipH="1" flipV="1">
              <a:off x="476" y="1208"/>
              <a:ext cx="0" cy="907"/>
            </a:xfrm>
            <a:prstGeom prst="line">
              <a:avLst/>
            </a:prstGeom>
            <a:noFill/>
            <a:ln w="38100">
              <a:solidFill>
                <a:srgbClr val="6666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9168" name="Oval 27"/>
            <p:cNvSpPr>
              <a:spLocks noChangeArrowheads="1"/>
            </p:cNvSpPr>
            <p:nvPr/>
          </p:nvSpPr>
          <p:spPr bwMode="auto">
            <a:xfrm>
              <a:off x="431" y="2069"/>
              <a:ext cx="90" cy="91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ru-RU"/>
            </a:p>
          </p:txBody>
        </p:sp>
        <p:sp>
          <p:nvSpPr>
            <p:cNvPr id="49169" name="Line 28"/>
            <p:cNvSpPr>
              <a:spLocks noChangeShapeType="1"/>
            </p:cNvSpPr>
            <p:nvPr/>
          </p:nvSpPr>
          <p:spPr bwMode="auto">
            <a:xfrm flipV="1">
              <a:off x="476" y="1208"/>
              <a:ext cx="1361" cy="907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9170" name="Line 29"/>
            <p:cNvSpPr>
              <a:spLocks noChangeShapeType="1"/>
            </p:cNvSpPr>
            <p:nvPr/>
          </p:nvSpPr>
          <p:spPr bwMode="auto">
            <a:xfrm>
              <a:off x="476" y="1208"/>
              <a:ext cx="136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9171" name="Line 30"/>
            <p:cNvSpPr>
              <a:spLocks noChangeShapeType="1"/>
            </p:cNvSpPr>
            <p:nvPr/>
          </p:nvSpPr>
          <p:spPr bwMode="auto">
            <a:xfrm>
              <a:off x="1837" y="1208"/>
              <a:ext cx="0" cy="90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9162" name="Oval 3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8388350" y="6381750"/>
            <a:ext cx="576263" cy="215900"/>
          </a:xfrm>
          <a:prstGeom prst="ellipse">
            <a:avLst/>
          </a:prstGeom>
          <a:gradFill rotWithShape="1">
            <a:gsLst>
              <a:gs pos="0">
                <a:srgbClr val="FFFFDB"/>
              </a:gs>
              <a:gs pos="100000">
                <a:srgbClr val="A9A99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7975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Text Box 6"/>
          <p:cNvSpPr txBox="1">
            <a:spLocks noChangeArrowheads="1"/>
          </p:cNvSpPr>
          <p:nvPr/>
        </p:nvSpPr>
        <p:spPr bwMode="auto">
          <a:xfrm>
            <a:off x="250825" y="857250"/>
            <a:ext cx="864235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ru-RU" sz="2400" b="1">
                <a:latin typeface="Arial" charset="0"/>
              </a:rPr>
              <a:t>2 закон Ньютона:</a:t>
            </a:r>
          </a:p>
          <a:p>
            <a:pPr eaLnBrk="1" hangingPunct="1"/>
            <a:r>
              <a:rPr lang="ru-RU" sz="2400" b="1">
                <a:latin typeface="Arial" charset="0"/>
              </a:rPr>
              <a:t>Ускорение тела прямо пропорционально силе, действующей на тело и обратно пропорционально массе этого тела.</a:t>
            </a:r>
          </a:p>
        </p:txBody>
      </p:sp>
      <p:graphicFrame>
        <p:nvGraphicFramePr>
          <p:cNvPr id="50180" name="Object 7"/>
          <p:cNvGraphicFramePr>
            <a:graphicFrameLocks noChangeAspect="1"/>
          </p:cNvGraphicFramePr>
          <p:nvPr/>
        </p:nvGraphicFramePr>
        <p:xfrm>
          <a:off x="3851275" y="2276475"/>
          <a:ext cx="2016125" cy="164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76" name="Формула" r:id="rId3" imgW="545863" imgH="444307" progId="Equation.3">
                  <p:embed/>
                </p:oleObj>
              </mc:Choice>
              <mc:Fallback>
                <p:oleObj name="Формула" r:id="rId3" imgW="545863" imgH="44430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275" y="2276475"/>
                        <a:ext cx="2016125" cy="164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81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7652754"/>
              </p:ext>
            </p:extLst>
          </p:nvPr>
        </p:nvGraphicFramePr>
        <p:xfrm>
          <a:off x="1043608" y="3284984"/>
          <a:ext cx="2592388" cy="208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77" name="Формула" r:id="rId5" imgW="850900" imgH="685800" progId="Equation.3">
                  <p:embed/>
                </p:oleObj>
              </mc:Choice>
              <mc:Fallback>
                <p:oleObj name="Формула" r:id="rId5" imgW="850900" imgH="685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608" y="3284984"/>
                        <a:ext cx="2592388" cy="2089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182" name="Oval 9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8388350" y="6381750"/>
            <a:ext cx="576263" cy="215900"/>
          </a:xfrm>
          <a:prstGeom prst="ellipse">
            <a:avLst/>
          </a:prstGeom>
          <a:gradFill rotWithShape="1">
            <a:gsLst>
              <a:gs pos="0">
                <a:srgbClr val="FFFFDB"/>
              </a:gs>
              <a:gs pos="100000">
                <a:srgbClr val="A9A99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3735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2"/>
          <p:cNvSpPr txBox="1">
            <a:spLocks noChangeArrowheads="1"/>
          </p:cNvSpPr>
          <p:nvPr/>
        </p:nvSpPr>
        <p:spPr bwMode="auto">
          <a:xfrm>
            <a:off x="2124075" y="44450"/>
            <a:ext cx="44751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ru-RU" sz="4000" b="1"/>
              <a:t>Законы Ньютона</a:t>
            </a:r>
          </a:p>
        </p:txBody>
      </p:sp>
      <p:sp>
        <p:nvSpPr>
          <p:cNvPr id="51203" name="Text Box 7"/>
          <p:cNvSpPr txBox="1">
            <a:spLocks noChangeArrowheads="1"/>
          </p:cNvSpPr>
          <p:nvPr/>
        </p:nvSpPr>
        <p:spPr bwMode="auto">
          <a:xfrm>
            <a:off x="500402" y="836712"/>
            <a:ext cx="8642350" cy="173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400" b="1" dirty="0">
                <a:latin typeface="Arial" charset="0"/>
              </a:rPr>
              <a:t>3 закон Ньютона:</a:t>
            </a:r>
          </a:p>
          <a:p>
            <a:pPr eaLnBrk="1" hangingPunct="1">
              <a:spcBef>
                <a:spcPct val="50000"/>
              </a:spcBef>
            </a:pPr>
            <a:r>
              <a:rPr lang="ru-RU" sz="2400" b="1" dirty="0">
                <a:latin typeface="Arial" charset="0"/>
              </a:rPr>
              <a:t>Силы, с которыми тела действуют друг на друга, равны по модулю и противоположны по направлению.</a:t>
            </a:r>
          </a:p>
        </p:txBody>
      </p:sp>
      <p:graphicFrame>
        <p:nvGraphicFramePr>
          <p:cNvPr id="5120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4550854"/>
              </p:ext>
            </p:extLst>
          </p:nvPr>
        </p:nvGraphicFramePr>
        <p:xfrm>
          <a:off x="1115616" y="2585178"/>
          <a:ext cx="2349500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93" name="Формула" r:id="rId3" imgW="647640" imgH="241200" progId="Equation.3">
                  <p:embed/>
                </p:oleObj>
              </mc:Choice>
              <mc:Fallback>
                <p:oleObj name="Формула" r:id="rId3" imgW="6476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616" y="2585178"/>
                        <a:ext cx="2349500" cy="87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05" name="Oval 9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8388350" y="6381750"/>
            <a:ext cx="576263" cy="215900"/>
          </a:xfrm>
          <a:prstGeom prst="ellipse">
            <a:avLst/>
          </a:prstGeom>
          <a:gradFill rotWithShape="1">
            <a:gsLst>
              <a:gs pos="0">
                <a:srgbClr val="FFFFDB"/>
              </a:gs>
              <a:gs pos="100000">
                <a:srgbClr val="A9A99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ru-RU"/>
          </a:p>
        </p:txBody>
      </p:sp>
      <p:grpSp>
        <p:nvGrpSpPr>
          <p:cNvPr id="7" name="Group 30"/>
          <p:cNvGrpSpPr>
            <a:grpSpLocks/>
          </p:cNvGrpSpPr>
          <p:nvPr/>
        </p:nvGrpSpPr>
        <p:grpSpPr bwMode="auto">
          <a:xfrm>
            <a:off x="4703762" y="2636118"/>
            <a:ext cx="3298825" cy="3265487"/>
            <a:chOff x="2426" y="1661"/>
            <a:chExt cx="2078" cy="2057"/>
          </a:xfrm>
        </p:grpSpPr>
        <p:sp>
          <p:nvSpPr>
            <p:cNvPr id="8" name="Oval 15"/>
            <p:cNvSpPr>
              <a:spLocks noChangeArrowheads="1"/>
            </p:cNvSpPr>
            <p:nvPr/>
          </p:nvSpPr>
          <p:spPr bwMode="auto">
            <a:xfrm>
              <a:off x="3288" y="2478"/>
              <a:ext cx="272" cy="272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ru-RU"/>
            </a:p>
          </p:txBody>
        </p:sp>
        <p:sp>
          <p:nvSpPr>
            <p:cNvPr id="9" name="Oval 16"/>
            <p:cNvSpPr>
              <a:spLocks noChangeArrowheads="1"/>
            </p:cNvSpPr>
            <p:nvPr/>
          </p:nvSpPr>
          <p:spPr bwMode="auto">
            <a:xfrm>
              <a:off x="2426" y="1661"/>
              <a:ext cx="2041" cy="195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ru-RU"/>
            </a:p>
          </p:txBody>
        </p:sp>
        <p:sp>
          <p:nvSpPr>
            <p:cNvPr id="10" name="Text Box 18"/>
            <p:cNvSpPr txBox="1">
              <a:spLocks noChangeArrowheads="1"/>
            </p:cNvSpPr>
            <p:nvPr/>
          </p:nvSpPr>
          <p:spPr bwMode="auto">
            <a:xfrm>
              <a:off x="3470" y="2284"/>
              <a:ext cx="71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ru-RU" sz="2400" b="1"/>
                <a:t>Земля</a:t>
              </a:r>
            </a:p>
          </p:txBody>
        </p:sp>
        <p:sp>
          <p:nvSpPr>
            <p:cNvPr id="11" name="Text Box 19"/>
            <p:cNvSpPr txBox="1">
              <a:spLocks noChangeArrowheads="1"/>
            </p:cNvSpPr>
            <p:nvPr/>
          </p:nvSpPr>
          <p:spPr bwMode="auto">
            <a:xfrm>
              <a:off x="3923" y="3430"/>
              <a:ext cx="58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ru-RU" sz="2400" b="1"/>
                <a:t>Луна</a:t>
              </a:r>
            </a:p>
          </p:txBody>
        </p:sp>
        <p:sp>
          <p:nvSpPr>
            <p:cNvPr id="12" name="Line 20"/>
            <p:cNvSpPr>
              <a:spLocks noChangeShapeType="1"/>
            </p:cNvSpPr>
            <p:nvPr/>
          </p:nvSpPr>
          <p:spPr bwMode="auto">
            <a:xfrm>
              <a:off x="3424" y="2614"/>
              <a:ext cx="182" cy="36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13" name="Group 23"/>
            <p:cNvGrpSpPr>
              <a:grpSpLocks/>
            </p:cNvGrpSpPr>
            <p:nvPr/>
          </p:nvGrpSpPr>
          <p:grpSpPr bwMode="auto">
            <a:xfrm>
              <a:off x="3696" y="3158"/>
              <a:ext cx="227" cy="409"/>
              <a:chOff x="3651" y="3203"/>
              <a:chExt cx="227" cy="409"/>
            </a:xfrm>
          </p:grpSpPr>
          <p:sp>
            <p:nvSpPr>
              <p:cNvPr id="20" name="Oval 17"/>
              <p:cNvSpPr>
                <a:spLocks noChangeArrowheads="1"/>
              </p:cNvSpPr>
              <p:nvPr/>
            </p:nvSpPr>
            <p:spPr bwMode="auto">
              <a:xfrm>
                <a:off x="3742" y="3475"/>
                <a:ext cx="136" cy="137"/>
              </a:xfrm>
              <a:prstGeom prst="ellipse">
                <a:avLst/>
              </a:prstGeom>
              <a:solidFill>
                <a:srgbClr val="F4FBA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ru-RU"/>
              </a:p>
            </p:txBody>
          </p:sp>
          <p:sp>
            <p:nvSpPr>
              <p:cNvPr id="21" name="Line 22"/>
              <p:cNvSpPr>
                <a:spLocks noChangeShapeType="1"/>
              </p:cNvSpPr>
              <p:nvPr/>
            </p:nvSpPr>
            <p:spPr bwMode="auto">
              <a:xfrm>
                <a:off x="3651" y="3203"/>
                <a:ext cx="182" cy="362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4" name="Group 26"/>
            <p:cNvGrpSpPr>
              <a:grpSpLocks/>
            </p:cNvGrpSpPr>
            <p:nvPr/>
          </p:nvGrpSpPr>
          <p:grpSpPr bwMode="auto">
            <a:xfrm>
              <a:off x="3742" y="3022"/>
              <a:ext cx="428" cy="327"/>
              <a:chOff x="872" y="3228"/>
              <a:chExt cx="428" cy="327"/>
            </a:xfrm>
          </p:grpSpPr>
          <p:sp>
            <p:nvSpPr>
              <p:cNvPr id="18" name="Text Box 24"/>
              <p:cNvSpPr txBox="1">
                <a:spLocks noChangeArrowheads="1"/>
              </p:cNvSpPr>
              <p:nvPr/>
            </p:nvSpPr>
            <p:spPr bwMode="auto">
              <a:xfrm>
                <a:off x="872" y="3228"/>
                <a:ext cx="428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2800" b="1">
                    <a:latin typeface="Arial" charset="0"/>
                  </a:rPr>
                  <a:t>F</a:t>
                </a:r>
                <a:r>
                  <a:rPr lang="ru-RU" sz="1800" b="1">
                    <a:latin typeface="Arial" charset="0"/>
                  </a:rPr>
                  <a:t>пр</a:t>
                </a:r>
              </a:p>
            </p:txBody>
          </p:sp>
          <p:sp>
            <p:nvSpPr>
              <p:cNvPr id="19" name="Line 25"/>
              <p:cNvSpPr>
                <a:spLocks noChangeShapeType="1"/>
              </p:cNvSpPr>
              <p:nvPr/>
            </p:nvSpPr>
            <p:spPr bwMode="auto">
              <a:xfrm>
                <a:off x="930" y="3249"/>
                <a:ext cx="27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5" name="Group 27"/>
            <p:cNvGrpSpPr>
              <a:grpSpLocks/>
            </p:cNvGrpSpPr>
            <p:nvPr/>
          </p:nvGrpSpPr>
          <p:grpSpPr bwMode="auto">
            <a:xfrm>
              <a:off x="3016" y="2750"/>
              <a:ext cx="428" cy="327"/>
              <a:chOff x="872" y="3228"/>
              <a:chExt cx="428" cy="327"/>
            </a:xfrm>
          </p:grpSpPr>
          <p:sp>
            <p:nvSpPr>
              <p:cNvPr id="16" name="Text Box 28"/>
              <p:cNvSpPr txBox="1">
                <a:spLocks noChangeArrowheads="1"/>
              </p:cNvSpPr>
              <p:nvPr/>
            </p:nvSpPr>
            <p:spPr bwMode="auto">
              <a:xfrm>
                <a:off x="872" y="3228"/>
                <a:ext cx="428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2800" b="1">
                    <a:latin typeface="Arial" charset="0"/>
                  </a:rPr>
                  <a:t>F</a:t>
                </a:r>
                <a:r>
                  <a:rPr lang="ru-RU" sz="1800" b="1">
                    <a:latin typeface="Arial" charset="0"/>
                  </a:rPr>
                  <a:t>пр</a:t>
                </a:r>
              </a:p>
            </p:txBody>
          </p:sp>
          <p:sp>
            <p:nvSpPr>
              <p:cNvPr id="17" name="Line 29"/>
              <p:cNvSpPr>
                <a:spLocks noChangeShapeType="1"/>
              </p:cNvSpPr>
              <p:nvPr/>
            </p:nvSpPr>
            <p:spPr bwMode="auto">
              <a:xfrm>
                <a:off x="930" y="3249"/>
                <a:ext cx="27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87466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4"/>
          <p:cNvSpPr txBox="1">
            <a:spLocks noChangeArrowheads="1"/>
          </p:cNvSpPr>
          <p:nvPr/>
        </p:nvSpPr>
        <p:spPr bwMode="auto">
          <a:xfrm>
            <a:off x="1835150" y="0"/>
            <a:ext cx="5348288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ru-RU" sz="4000" b="1">
                <a:latin typeface="Arial" charset="0"/>
              </a:rPr>
              <a:t>Закон всемирного тяготения</a:t>
            </a:r>
          </a:p>
        </p:txBody>
      </p:sp>
      <p:sp>
        <p:nvSpPr>
          <p:cNvPr id="53251" name="Text Box 5"/>
          <p:cNvSpPr txBox="1">
            <a:spLocks noChangeArrowheads="1"/>
          </p:cNvSpPr>
          <p:nvPr/>
        </p:nvSpPr>
        <p:spPr bwMode="auto">
          <a:xfrm>
            <a:off x="250825" y="2349500"/>
            <a:ext cx="864235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400" b="1">
                <a:latin typeface="Arial" charset="0"/>
              </a:rPr>
              <a:t>Все тела во Вселенной притягиваются друг к другу с силами прямо пропорциональными произведению их масс и обратно пропорциональными квадрату расстояния между их центрами.</a:t>
            </a:r>
          </a:p>
        </p:txBody>
      </p:sp>
      <p:grpSp>
        <p:nvGrpSpPr>
          <p:cNvPr id="53252" name="Group 6"/>
          <p:cNvGrpSpPr>
            <a:grpSpLocks/>
          </p:cNvGrpSpPr>
          <p:nvPr/>
        </p:nvGrpSpPr>
        <p:grpSpPr bwMode="auto">
          <a:xfrm>
            <a:off x="250825" y="4365625"/>
            <a:ext cx="4176713" cy="1697038"/>
            <a:chOff x="612" y="1253"/>
            <a:chExt cx="2631" cy="1069"/>
          </a:xfrm>
        </p:grpSpPr>
        <p:sp>
          <p:nvSpPr>
            <p:cNvPr id="53256" name="Oval 7"/>
            <p:cNvSpPr>
              <a:spLocks noChangeArrowheads="1"/>
            </p:cNvSpPr>
            <p:nvPr/>
          </p:nvSpPr>
          <p:spPr bwMode="auto">
            <a:xfrm>
              <a:off x="612" y="1253"/>
              <a:ext cx="907" cy="907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DDDDD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ru-RU"/>
            </a:p>
          </p:txBody>
        </p:sp>
        <p:sp>
          <p:nvSpPr>
            <p:cNvPr id="53257" name="Oval 8"/>
            <p:cNvSpPr>
              <a:spLocks noChangeArrowheads="1"/>
            </p:cNvSpPr>
            <p:nvPr/>
          </p:nvSpPr>
          <p:spPr bwMode="auto">
            <a:xfrm>
              <a:off x="2517" y="1344"/>
              <a:ext cx="726" cy="725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DDDDD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ru-RU"/>
            </a:p>
          </p:txBody>
        </p:sp>
        <p:sp>
          <p:nvSpPr>
            <p:cNvPr id="53258" name="Line 9"/>
            <p:cNvSpPr>
              <a:spLocks noChangeShapeType="1"/>
            </p:cNvSpPr>
            <p:nvPr/>
          </p:nvSpPr>
          <p:spPr bwMode="auto">
            <a:xfrm>
              <a:off x="1066" y="1706"/>
              <a:ext cx="0" cy="59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3259" name="Line 10"/>
            <p:cNvSpPr>
              <a:spLocks noChangeShapeType="1"/>
            </p:cNvSpPr>
            <p:nvPr/>
          </p:nvSpPr>
          <p:spPr bwMode="auto">
            <a:xfrm>
              <a:off x="2880" y="1706"/>
              <a:ext cx="0" cy="59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3260" name="Line 11"/>
            <p:cNvSpPr>
              <a:spLocks noChangeShapeType="1"/>
            </p:cNvSpPr>
            <p:nvPr/>
          </p:nvSpPr>
          <p:spPr bwMode="auto">
            <a:xfrm>
              <a:off x="1066" y="2251"/>
              <a:ext cx="181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3261" name="Line 12"/>
            <p:cNvSpPr>
              <a:spLocks noChangeShapeType="1"/>
            </p:cNvSpPr>
            <p:nvPr/>
          </p:nvSpPr>
          <p:spPr bwMode="auto">
            <a:xfrm>
              <a:off x="1066" y="1706"/>
              <a:ext cx="544" cy="0"/>
            </a:xfrm>
            <a:prstGeom prst="line">
              <a:avLst/>
            </a:prstGeom>
            <a:noFill/>
            <a:ln w="38100">
              <a:solidFill>
                <a:srgbClr val="CC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3262" name="Line 13"/>
            <p:cNvSpPr>
              <a:spLocks noChangeShapeType="1"/>
            </p:cNvSpPr>
            <p:nvPr/>
          </p:nvSpPr>
          <p:spPr bwMode="auto">
            <a:xfrm flipH="1">
              <a:off x="2336" y="1706"/>
              <a:ext cx="544" cy="0"/>
            </a:xfrm>
            <a:prstGeom prst="line">
              <a:avLst/>
            </a:prstGeom>
            <a:noFill/>
            <a:ln w="38100">
              <a:solidFill>
                <a:srgbClr val="CC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53263" name="Group 14"/>
            <p:cNvGrpSpPr>
              <a:grpSpLocks/>
            </p:cNvGrpSpPr>
            <p:nvPr/>
          </p:nvGrpSpPr>
          <p:grpSpPr bwMode="auto">
            <a:xfrm>
              <a:off x="1247" y="1389"/>
              <a:ext cx="342" cy="327"/>
              <a:chOff x="554" y="54"/>
              <a:chExt cx="342" cy="327"/>
            </a:xfrm>
          </p:grpSpPr>
          <p:sp>
            <p:nvSpPr>
              <p:cNvPr id="53268" name="Text Box 15"/>
              <p:cNvSpPr txBox="1">
                <a:spLocks noChangeArrowheads="1"/>
              </p:cNvSpPr>
              <p:nvPr/>
            </p:nvSpPr>
            <p:spPr bwMode="auto">
              <a:xfrm>
                <a:off x="554" y="54"/>
                <a:ext cx="342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2800" b="1">
                    <a:solidFill>
                      <a:srgbClr val="CC3300"/>
                    </a:solidFill>
                    <a:latin typeface="Arial" charset="0"/>
                  </a:rPr>
                  <a:t>F</a:t>
                </a:r>
                <a:r>
                  <a:rPr lang="en-US" sz="2000" b="1">
                    <a:solidFill>
                      <a:srgbClr val="CC3300"/>
                    </a:solidFill>
                    <a:latin typeface="Arial" charset="0"/>
                  </a:rPr>
                  <a:t>1</a:t>
                </a:r>
                <a:endParaRPr lang="ru-RU" sz="2000" b="1">
                  <a:solidFill>
                    <a:srgbClr val="CC3300"/>
                  </a:solidFill>
                  <a:latin typeface="Arial" charset="0"/>
                </a:endParaRPr>
              </a:p>
            </p:txBody>
          </p:sp>
          <p:sp>
            <p:nvSpPr>
              <p:cNvPr id="53269" name="Line 16"/>
              <p:cNvSpPr>
                <a:spLocks noChangeShapeType="1"/>
              </p:cNvSpPr>
              <p:nvPr/>
            </p:nvSpPr>
            <p:spPr bwMode="auto">
              <a:xfrm>
                <a:off x="612" y="73"/>
                <a:ext cx="181" cy="0"/>
              </a:xfrm>
              <a:prstGeom prst="line">
                <a:avLst/>
              </a:prstGeom>
              <a:noFill/>
              <a:ln w="28575">
                <a:solidFill>
                  <a:srgbClr val="CC33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3264" name="Group 17"/>
            <p:cNvGrpSpPr>
              <a:grpSpLocks/>
            </p:cNvGrpSpPr>
            <p:nvPr/>
          </p:nvGrpSpPr>
          <p:grpSpPr bwMode="auto">
            <a:xfrm>
              <a:off x="2290" y="1389"/>
              <a:ext cx="342" cy="327"/>
              <a:chOff x="554" y="54"/>
              <a:chExt cx="342" cy="327"/>
            </a:xfrm>
          </p:grpSpPr>
          <p:sp>
            <p:nvSpPr>
              <p:cNvPr id="53266" name="Text Box 18"/>
              <p:cNvSpPr txBox="1">
                <a:spLocks noChangeArrowheads="1"/>
              </p:cNvSpPr>
              <p:nvPr/>
            </p:nvSpPr>
            <p:spPr bwMode="auto">
              <a:xfrm>
                <a:off x="554" y="54"/>
                <a:ext cx="342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2800" b="1">
                    <a:solidFill>
                      <a:srgbClr val="CC3300"/>
                    </a:solidFill>
                    <a:latin typeface="Arial" charset="0"/>
                  </a:rPr>
                  <a:t>F</a:t>
                </a:r>
                <a:r>
                  <a:rPr lang="en-US" sz="2000" b="1">
                    <a:solidFill>
                      <a:srgbClr val="CC3300"/>
                    </a:solidFill>
                    <a:latin typeface="Arial" charset="0"/>
                  </a:rPr>
                  <a:t>2</a:t>
                </a:r>
                <a:endParaRPr lang="ru-RU" sz="2000" b="1">
                  <a:solidFill>
                    <a:srgbClr val="CC3300"/>
                  </a:solidFill>
                  <a:latin typeface="Arial" charset="0"/>
                </a:endParaRPr>
              </a:p>
            </p:txBody>
          </p:sp>
          <p:sp>
            <p:nvSpPr>
              <p:cNvPr id="53267" name="Line 19"/>
              <p:cNvSpPr>
                <a:spLocks noChangeShapeType="1"/>
              </p:cNvSpPr>
              <p:nvPr/>
            </p:nvSpPr>
            <p:spPr bwMode="auto">
              <a:xfrm>
                <a:off x="612" y="73"/>
                <a:ext cx="181" cy="0"/>
              </a:xfrm>
              <a:prstGeom prst="line">
                <a:avLst/>
              </a:prstGeom>
              <a:noFill/>
              <a:ln w="28575">
                <a:solidFill>
                  <a:srgbClr val="CC33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53265" name="Text Box 20"/>
            <p:cNvSpPr txBox="1">
              <a:spLocks noChangeArrowheads="1"/>
            </p:cNvSpPr>
            <p:nvPr/>
          </p:nvSpPr>
          <p:spPr bwMode="auto">
            <a:xfrm>
              <a:off x="1837" y="1842"/>
              <a:ext cx="233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/>
                <a:t>r</a:t>
              </a:r>
              <a:endParaRPr lang="ru-RU"/>
            </a:p>
          </p:txBody>
        </p:sp>
      </p:grpSp>
      <p:graphicFrame>
        <p:nvGraphicFramePr>
          <p:cNvPr id="53253" name="Object 21"/>
          <p:cNvGraphicFramePr>
            <a:graphicFrameLocks noChangeAspect="1"/>
          </p:cNvGraphicFramePr>
          <p:nvPr/>
        </p:nvGraphicFramePr>
        <p:xfrm>
          <a:off x="5508625" y="4508500"/>
          <a:ext cx="2736850" cy="1370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17" name="Формула" r:id="rId3" imgW="787058" imgH="393529" progId="Equation.3">
                  <p:embed/>
                </p:oleObj>
              </mc:Choice>
              <mc:Fallback>
                <p:oleObj name="Формула" r:id="rId3" imgW="787058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625" y="4508500"/>
                        <a:ext cx="2736850" cy="1370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254" name="Text Box 22"/>
          <p:cNvSpPr txBox="1">
            <a:spLocks noChangeArrowheads="1"/>
          </p:cNvSpPr>
          <p:nvPr/>
        </p:nvSpPr>
        <p:spPr bwMode="auto">
          <a:xfrm>
            <a:off x="971550" y="1557338"/>
            <a:ext cx="233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ru-RU" sz="2400" b="1">
                <a:latin typeface="Arial" charset="0"/>
              </a:rPr>
              <a:t>Исаак Ньютон</a:t>
            </a:r>
          </a:p>
        </p:txBody>
      </p:sp>
      <p:sp>
        <p:nvSpPr>
          <p:cNvPr id="53255" name="Oval 23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8388350" y="6381750"/>
            <a:ext cx="576263" cy="215900"/>
          </a:xfrm>
          <a:prstGeom prst="ellipse">
            <a:avLst/>
          </a:prstGeom>
          <a:gradFill rotWithShape="1">
            <a:gsLst>
              <a:gs pos="0">
                <a:srgbClr val="FFFFDB"/>
              </a:gs>
              <a:gs pos="100000">
                <a:srgbClr val="A9A99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7842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4"/>
          <p:cNvSpPr txBox="1">
            <a:spLocks noChangeArrowheads="1"/>
          </p:cNvSpPr>
          <p:nvPr/>
        </p:nvSpPr>
        <p:spPr bwMode="auto">
          <a:xfrm>
            <a:off x="1835150" y="0"/>
            <a:ext cx="5348288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ru-RU" sz="4000" b="1">
                <a:latin typeface="Arial" charset="0"/>
              </a:rPr>
              <a:t>Закон всемирного тяготения</a:t>
            </a:r>
          </a:p>
        </p:txBody>
      </p:sp>
      <p:graphicFrame>
        <p:nvGraphicFramePr>
          <p:cNvPr id="54275" name="Object 5"/>
          <p:cNvGraphicFramePr>
            <a:graphicFrameLocks noChangeAspect="1"/>
          </p:cNvGraphicFramePr>
          <p:nvPr/>
        </p:nvGraphicFramePr>
        <p:xfrm>
          <a:off x="900113" y="3429000"/>
          <a:ext cx="4033837" cy="1176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48" name="Формула" r:id="rId3" imgW="1435100" imgH="419100" progId="Equation.3">
                  <p:embed/>
                </p:oleObj>
              </mc:Choice>
              <mc:Fallback>
                <p:oleObj name="Формула" r:id="rId3" imgW="14351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3429000"/>
                        <a:ext cx="4033837" cy="1176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76" name="Object 7"/>
          <p:cNvGraphicFramePr>
            <a:graphicFrameLocks noChangeAspect="1"/>
          </p:cNvGraphicFramePr>
          <p:nvPr/>
        </p:nvGraphicFramePr>
        <p:xfrm>
          <a:off x="250825" y="1700213"/>
          <a:ext cx="2016125" cy="1395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49" name="Формула" r:id="rId5" imgW="660400" imgH="457200" progId="Equation.3">
                  <p:embed/>
                </p:oleObj>
              </mc:Choice>
              <mc:Fallback>
                <p:oleObj name="Формула" r:id="rId5" imgW="6604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1700213"/>
                        <a:ext cx="2016125" cy="1395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277" name="Text Box 8"/>
          <p:cNvSpPr txBox="1">
            <a:spLocks noChangeArrowheads="1"/>
          </p:cNvSpPr>
          <p:nvPr/>
        </p:nvSpPr>
        <p:spPr bwMode="auto">
          <a:xfrm>
            <a:off x="2484438" y="1628775"/>
            <a:ext cx="6480175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400" b="1">
                <a:latin typeface="Arial" charset="0"/>
              </a:rPr>
              <a:t>Гравитационная постоянная – величина. Численно равная силе взаимодействия двух тел массами по 1 кг , находящихся на расстоянии 1 м друг от друга.</a:t>
            </a:r>
          </a:p>
        </p:txBody>
      </p:sp>
      <p:sp>
        <p:nvSpPr>
          <p:cNvPr id="54278" name="Text Box 9"/>
          <p:cNvSpPr txBox="1">
            <a:spLocks noChangeArrowheads="1"/>
          </p:cNvSpPr>
          <p:nvPr/>
        </p:nvSpPr>
        <p:spPr bwMode="auto">
          <a:xfrm>
            <a:off x="250825" y="4868863"/>
            <a:ext cx="43211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400" b="1">
                <a:latin typeface="Arial" charset="0"/>
              </a:rPr>
              <a:t>1798 г. Генри Кавендиш</a:t>
            </a:r>
          </a:p>
        </p:txBody>
      </p:sp>
      <p:sp>
        <p:nvSpPr>
          <p:cNvPr id="54279" name="Oval 10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8388350" y="6381750"/>
            <a:ext cx="576263" cy="215900"/>
          </a:xfrm>
          <a:prstGeom prst="ellipse">
            <a:avLst/>
          </a:prstGeom>
          <a:gradFill rotWithShape="1">
            <a:gsLst>
              <a:gs pos="0">
                <a:srgbClr val="FFFFDB"/>
              </a:gs>
              <a:gs pos="100000">
                <a:srgbClr val="A9A99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752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298" name="Object 28"/>
          <p:cNvGraphicFramePr>
            <a:graphicFrameLocks noChangeAspect="1"/>
          </p:cNvGraphicFramePr>
          <p:nvPr/>
        </p:nvGraphicFramePr>
        <p:xfrm>
          <a:off x="4572000" y="981075"/>
          <a:ext cx="3125788" cy="4968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74" name="Формула" r:id="rId3" imgW="990600" imgH="1574800" progId="Equation.3">
                  <p:embed/>
                </p:oleObj>
              </mc:Choice>
              <mc:Fallback>
                <p:oleObj name="Формула" r:id="rId3" imgW="990600" imgH="1574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981075"/>
                        <a:ext cx="3125788" cy="4968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5299" name="Group 34"/>
          <p:cNvGrpSpPr>
            <a:grpSpLocks/>
          </p:cNvGrpSpPr>
          <p:nvPr/>
        </p:nvGrpSpPr>
        <p:grpSpPr bwMode="auto">
          <a:xfrm>
            <a:off x="539750" y="908050"/>
            <a:ext cx="2160588" cy="2232025"/>
            <a:chOff x="748" y="2704"/>
            <a:chExt cx="1361" cy="1406"/>
          </a:xfrm>
        </p:grpSpPr>
        <p:grpSp>
          <p:nvGrpSpPr>
            <p:cNvPr id="55303" name="Group 30"/>
            <p:cNvGrpSpPr>
              <a:grpSpLocks/>
            </p:cNvGrpSpPr>
            <p:nvPr/>
          </p:nvGrpSpPr>
          <p:grpSpPr bwMode="auto">
            <a:xfrm>
              <a:off x="930" y="2704"/>
              <a:ext cx="1179" cy="1406"/>
              <a:chOff x="930" y="2704"/>
              <a:chExt cx="1179" cy="1406"/>
            </a:xfrm>
          </p:grpSpPr>
          <p:sp>
            <p:nvSpPr>
              <p:cNvPr id="55307" name="Oval 20"/>
              <p:cNvSpPr>
                <a:spLocks noChangeArrowheads="1"/>
              </p:cNvSpPr>
              <p:nvPr/>
            </p:nvSpPr>
            <p:spPr bwMode="auto">
              <a:xfrm>
                <a:off x="930" y="2931"/>
                <a:ext cx="1179" cy="117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DDDDD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ru-RU"/>
              </a:p>
            </p:txBody>
          </p:sp>
          <p:sp>
            <p:nvSpPr>
              <p:cNvPr id="55308" name="Rectangle 21"/>
              <p:cNvSpPr>
                <a:spLocks noChangeArrowheads="1"/>
              </p:cNvSpPr>
              <p:nvPr/>
            </p:nvSpPr>
            <p:spPr bwMode="auto">
              <a:xfrm>
                <a:off x="1383" y="2795"/>
                <a:ext cx="272" cy="13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ru-RU"/>
              </a:p>
            </p:txBody>
          </p:sp>
          <p:sp>
            <p:nvSpPr>
              <p:cNvPr id="55309" name="Line 22"/>
              <p:cNvSpPr>
                <a:spLocks noChangeShapeType="1"/>
              </p:cNvSpPr>
              <p:nvPr/>
            </p:nvSpPr>
            <p:spPr bwMode="auto">
              <a:xfrm flipV="1">
                <a:off x="1519" y="3203"/>
                <a:ext cx="499" cy="31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310" name="Text Box 23"/>
              <p:cNvSpPr txBox="1">
                <a:spLocks noChangeArrowheads="1"/>
              </p:cNvSpPr>
              <p:nvPr/>
            </p:nvSpPr>
            <p:spPr bwMode="auto">
              <a:xfrm>
                <a:off x="1701" y="3339"/>
                <a:ext cx="358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2800" b="1">
                    <a:latin typeface="Arial" charset="0"/>
                  </a:rPr>
                  <a:t>R</a:t>
                </a:r>
                <a:r>
                  <a:rPr lang="ru-RU" sz="2000" b="1">
                    <a:latin typeface="Arial" charset="0"/>
                  </a:rPr>
                  <a:t>з</a:t>
                </a:r>
              </a:p>
            </p:txBody>
          </p:sp>
          <p:sp>
            <p:nvSpPr>
              <p:cNvPr id="55311" name="Text Box 24"/>
              <p:cNvSpPr txBox="1">
                <a:spLocks noChangeArrowheads="1"/>
              </p:cNvSpPr>
              <p:nvPr/>
            </p:nvSpPr>
            <p:spPr bwMode="auto">
              <a:xfrm>
                <a:off x="975" y="3339"/>
                <a:ext cx="383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ru-RU" sz="2800" b="1"/>
                  <a:t>М</a:t>
                </a:r>
                <a:r>
                  <a:rPr lang="ru-RU" sz="2000" b="1"/>
                  <a:t>з</a:t>
                </a:r>
              </a:p>
            </p:txBody>
          </p:sp>
          <p:sp>
            <p:nvSpPr>
              <p:cNvPr id="55312" name="Text Box 25"/>
              <p:cNvSpPr txBox="1">
                <a:spLocks noChangeArrowheads="1"/>
              </p:cNvSpPr>
              <p:nvPr/>
            </p:nvSpPr>
            <p:spPr bwMode="auto">
              <a:xfrm>
                <a:off x="1701" y="2704"/>
                <a:ext cx="315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2800" b="1">
                    <a:latin typeface="Arial" charset="0"/>
                  </a:rPr>
                  <a:t>m</a:t>
                </a:r>
                <a:endParaRPr lang="ru-RU" sz="2800" b="1">
                  <a:latin typeface="Arial" charset="0"/>
                </a:endParaRPr>
              </a:p>
            </p:txBody>
          </p:sp>
          <p:sp>
            <p:nvSpPr>
              <p:cNvPr id="55313" name="Line 26"/>
              <p:cNvSpPr>
                <a:spLocks noChangeShapeType="1"/>
              </p:cNvSpPr>
              <p:nvPr/>
            </p:nvSpPr>
            <p:spPr bwMode="auto">
              <a:xfrm>
                <a:off x="1519" y="2886"/>
                <a:ext cx="0" cy="181"/>
              </a:xfrm>
              <a:prstGeom prst="line">
                <a:avLst/>
              </a:prstGeom>
              <a:noFill/>
              <a:ln w="38100">
                <a:solidFill>
                  <a:srgbClr val="CC33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314" name="Line 27"/>
              <p:cNvSpPr>
                <a:spLocks noChangeShapeType="1"/>
              </p:cNvSpPr>
              <p:nvPr/>
            </p:nvSpPr>
            <p:spPr bwMode="auto">
              <a:xfrm flipV="1">
                <a:off x="1519" y="3339"/>
                <a:ext cx="0" cy="182"/>
              </a:xfrm>
              <a:prstGeom prst="line">
                <a:avLst/>
              </a:prstGeom>
              <a:noFill/>
              <a:ln w="38100">
                <a:solidFill>
                  <a:srgbClr val="CC33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55304" name="Oval 31"/>
            <p:cNvSpPr>
              <a:spLocks noChangeArrowheads="1"/>
            </p:cNvSpPr>
            <p:nvPr/>
          </p:nvSpPr>
          <p:spPr bwMode="auto">
            <a:xfrm>
              <a:off x="748" y="2795"/>
              <a:ext cx="91" cy="91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ru-RU"/>
            </a:p>
          </p:txBody>
        </p:sp>
        <p:sp>
          <p:nvSpPr>
            <p:cNvPr id="55305" name="Line 32"/>
            <p:cNvSpPr>
              <a:spLocks noChangeShapeType="1"/>
            </p:cNvSpPr>
            <p:nvPr/>
          </p:nvSpPr>
          <p:spPr bwMode="auto">
            <a:xfrm>
              <a:off x="839" y="2886"/>
              <a:ext cx="227" cy="22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5306" name="Text Box 33"/>
            <p:cNvSpPr txBox="1">
              <a:spLocks noChangeArrowheads="1"/>
            </p:cNvSpPr>
            <p:nvPr/>
          </p:nvSpPr>
          <p:spPr bwMode="auto">
            <a:xfrm>
              <a:off x="748" y="2931"/>
              <a:ext cx="253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800" b="1">
                  <a:latin typeface="Arial" charset="0"/>
                </a:rPr>
                <a:t>h</a:t>
              </a:r>
              <a:endParaRPr lang="ru-RU" sz="2800" b="1">
                <a:latin typeface="Arial" charset="0"/>
              </a:endParaRPr>
            </a:p>
          </p:txBody>
        </p:sp>
      </p:grpSp>
      <p:sp>
        <p:nvSpPr>
          <p:cNvPr id="55300" name="Text Box 50"/>
          <p:cNvSpPr txBox="1">
            <a:spLocks noChangeArrowheads="1"/>
          </p:cNvSpPr>
          <p:nvPr/>
        </p:nvSpPr>
        <p:spPr bwMode="auto">
          <a:xfrm>
            <a:off x="2339975" y="0"/>
            <a:ext cx="36433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ru-RU" sz="4000" b="1">
                <a:latin typeface="Arial" charset="0"/>
              </a:rPr>
              <a:t>Сила тяжести</a:t>
            </a:r>
          </a:p>
        </p:txBody>
      </p:sp>
      <p:graphicFrame>
        <p:nvGraphicFramePr>
          <p:cNvPr id="55301" name="Object 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6623681"/>
              </p:ext>
            </p:extLst>
          </p:nvPr>
        </p:nvGraphicFramePr>
        <p:xfrm>
          <a:off x="684213" y="5013325"/>
          <a:ext cx="1943100" cy="118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75" name="Формула" r:id="rId5" imgW="647640" imgH="393480" progId="Equation.3">
                  <p:embed/>
                </p:oleObj>
              </mc:Choice>
              <mc:Fallback>
                <p:oleObj name="Формула" r:id="rId5" imgW="6476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5013325"/>
                        <a:ext cx="1943100" cy="1181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302" name="Oval 53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8388350" y="6381750"/>
            <a:ext cx="576263" cy="215900"/>
          </a:xfrm>
          <a:prstGeom prst="ellipse">
            <a:avLst/>
          </a:prstGeom>
          <a:gradFill rotWithShape="1">
            <a:gsLst>
              <a:gs pos="0">
                <a:srgbClr val="FFFFDB"/>
              </a:gs>
              <a:gs pos="100000">
                <a:srgbClr val="A9A99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507729" y="4756979"/>
            <a:ext cx="24561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На поверхности Земли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4915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4"/>
          <p:cNvSpPr txBox="1">
            <a:spLocks noChangeArrowheads="1"/>
          </p:cNvSpPr>
          <p:nvPr/>
        </p:nvSpPr>
        <p:spPr bwMode="auto">
          <a:xfrm>
            <a:off x="2843213" y="0"/>
            <a:ext cx="23939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ru-RU" sz="4000" b="1">
                <a:latin typeface="Arial" charset="0"/>
              </a:rPr>
              <a:t>Вес тела</a:t>
            </a:r>
          </a:p>
        </p:txBody>
      </p:sp>
      <p:sp>
        <p:nvSpPr>
          <p:cNvPr id="59395" name="Text Box 5"/>
          <p:cNvSpPr txBox="1">
            <a:spLocks noChangeArrowheads="1"/>
          </p:cNvSpPr>
          <p:nvPr/>
        </p:nvSpPr>
        <p:spPr bwMode="auto">
          <a:xfrm>
            <a:off x="250825" y="981075"/>
            <a:ext cx="864235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400" b="1" dirty="0">
                <a:latin typeface="Arial" charset="0"/>
              </a:rPr>
              <a:t>Вес – это сила, с которой тело действует на опору или подвес</a:t>
            </a:r>
            <a:r>
              <a:rPr lang="ru-RU" sz="2400" b="1" dirty="0" smtClean="0">
                <a:latin typeface="Arial" charset="0"/>
              </a:rPr>
              <a:t>. По 3 закону Ньютона эта сила численно равна силе с которой на тело действует опора (сила реакции опоры) или подвес (сила натяжения нити)</a:t>
            </a:r>
            <a:endParaRPr lang="ru-RU" sz="2400" b="1" dirty="0">
              <a:latin typeface="Arial" charset="0"/>
            </a:endParaRPr>
          </a:p>
        </p:txBody>
      </p:sp>
      <p:graphicFrame>
        <p:nvGraphicFramePr>
          <p:cNvPr id="5939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6842186"/>
              </p:ext>
            </p:extLst>
          </p:nvPr>
        </p:nvGraphicFramePr>
        <p:xfrm>
          <a:off x="3381374" y="2708920"/>
          <a:ext cx="1584325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289" name="Формула" r:id="rId3" imgW="507780" imgH="215806" progId="Equation.3">
                  <p:embed/>
                </p:oleObj>
              </mc:Choice>
              <mc:Fallback>
                <p:oleObj name="Формула" r:id="rId3" imgW="507780" imgH="21580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1374" y="2708920"/>
                        <a:ext cx="1584325" cy="67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397" name="Line 8"/>
          <p:cNvSpPr>
            <a:spLocks noChangeShapeType="1"/>
          </p:cNvSpPr>
          <p:nvPr/>
        </p:nvSpPr>
        <p:spPr bwMode="auto">
          <a:xfrm>
            <a:off x="1114425" y="4076700"/>
            <a:ext cx="1008063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9398" name="Line 9"/>
          <p:cNvSpPr>
            <a:spLocks noChangeShapeType="1"/>
          </p:cNvSpPr>
          <p:nvPr/>
        </p:nvSpPr>
        <p:spPr bwMode="auto">
          <a:xfrm>
            <a:off x="3489325" y="4797425"/>
            <a:ext cx="1368425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9399" name="Rectangle 10"/>
          <p:cNvSpPr>
            <a:spLocks noChangeArrowheads="1"/>
          </p:cNvSpPr>
          <p:nvPr/>
        </p:nvSpPr>
        <p:spPr bwMode="auto">
          <a:xfrm>
            <a:off x="3778250" y="4292600"/>
            <a:ext cx="719138" cy="50482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ru-RU"/>
          </a:p>
        </p:txBody>
      </p:sp>
      <p:sp>
        <p:nvSpPr>
          <p:cNvPr id="59400" name="Line 11"/>
          <p:cNvSpPr>
            <a:spLocks noChangeShapeType="1"/>
          </p:cNvSpPr>
          <p:nvPr/>
        </p:nvSpPr>
        <p:spPr bwMode="auto">
          <a:xfrm>
            <a:off x="1619250" y="4076700"/>
            <a:ext cx="0" cy="863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9401" name="Oval 12"/>
          <p:cNvSpPr>
            <a:spLocks noChangeArrowheads="1"/>
          </p:cNvSpPr>
          <p:nvPr/>
        </p:nvSpPr>
        <p:spPr bwMode="auto">
          <a:xfrm>
            <a:off x="1474788" y="4940300"/>
            <a:ext cx="287337" cy="288925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ru-RU"/>
          </a:p>
        </p:txBody>
      </p:sp>
      <p:sp>
        <p:nvSpPr>
          <p:cNvPr id="59402" name="Line 13"/>
          <p:cNvSpPr>
            <a:spLocks noChangeShapeType="1"/>
          </p:cNvSpPr>
          <p:nvPr/>
        </p:nvSpPr>
        <p:spPr bwMode="auto">
          <a:xfrm>
            <a:off x="1619250" y="4940300"/>
            <a:ext cx="0" cy="647700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9403" name="Line 14"/>
          <p:cNvSpPr>
            <a:spLocks noChangeShapeType="1"/>
          </p:cNvSpPr>
          <p:nvPr/>
        </p:nvSpPr>
        <p:spPr bwMode="auto">
          <a:xfrm>
            <a:off x="4138613" y="4797425"/>
            <a:ext cx="0" cy="719138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9404" name="Line 15"/>
          <p:cNvSpPr>
            <a:spLocks noChangeShapeType="1"/>
          </p:cNvSpPr>
          <p:nvPr/>
        </p:nvSpPr>
        <p:spPr bwMode="auto">
          <a:xfrm>
            <a:off x="6154738" y="4221163"/>
            <a:ext cx="1439862" cy="144145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9405" name="Rectangle 16"/>
          <p:cNvSpPr>
            <a:spLocks noChangeArrowheads="1"/>
          </p:cNvSpPr>
          <p:nvPr/>
        </p:nvSpPr>
        <p:spPr bwMode="auto">
          <a:xfrm rot="2644490">
            <a:off x="6659563" y="4437063"/>
            <a:ext cx="719137" cy="50482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ru-RU"/>
          </a:p>
        </p:txBody>
      </p:sp>
      <p:sp>
        <p:nvSpPr>
          <p:cNvPr id="59406" name="Line 17"/>
          <p:cNvSpPr>
            <a:spLocks noChangeShapeType="1"/>
          </p:cNvSpPr>
          <p:nvPr/>
        </p:nvSpPr>
        <p:spPr bwMode="auto">
          <a:xfrm flipH="1">
            <a:off x="6370638" y="4870450"/>
            <a:ext cx="504825" cy="504825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9407" name="Line 19"/>
          <p:cNvSpPr>
            <a:spLocks noChangeShapeType="1"/>
          </p:cNvSpPr>
          <p:nvPr/>
        </p:nvSpPr>
        <p:spPr bwMode="auto">
          <a:xfrm>
            <a:off x="1619250" y="4292600"/>
            <a:ext cx="0" cy="6477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9408" name="Line 20"/>
          <p:cNvSpPr>
            <a:spLocks noChangeShapeType="1"/>
          </p:cNvSpPr>
          <p:nvPr/>
        </p:nvSpPr>
        <p:spPr bwMode="auto">
          <a:xfrm>
            <a:off x="4138613" y="4076700"/>
            <a:ext cx="0" cy="719138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9409" name="Line 21"/>
          <p:cNvSpPr>
            <a:spLocks noChangeShapeType="1"/>
          </p:cNvSpPr>
          <p:nvPr/>
        </p:nvSpPr>
        <p:spPr bwMode="auto">
          <a:xfrm flipH="1">
            <a:off x="6875463" y="4365625"/>
            <a:ext cx="504825" cy="50482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59410" name="Group 24"/>
          <p:cNvGrpSpPr>
            <a:grpSpLocks/>
          </p:cNvGrpSpPr>
          <p:nvPr/>
        </p:nvGrpSpPr>
        <p:grpSpPr bwMode="auto">
          <a:xfrm>
            <a:off x="6515100" y="5302250"/>
            <a:ext cx="420688" cy="519113"/>
            <a:chOff x="3185" y="2639"/>
            <a:chExt cx="265" cy="327"/>
          </a:xfrm>
        </p:grpSpPr>
        <p:sp>
          <p:nvSpPr>
            <p:cNvPr id="59427" name="Text Box 22"/>
            <p:cNvSpPr txBox="1">
              <a:spLocks noChangeArrowheads="1"/>
            </p:cNvSpPr>
            <p:nvPr/>
          </p:nvSpPr>
          <p:spPr bwMode="auto">
            <a:xfrm>
              <a:off x="3185" y="2639"/>
              <a:ext cx="265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ru-RU" sz="2800" b="1">
                  <a:solidFill>
                    <a:srgbClr val="CC3300"/>
                  </a:solidFill>
                </a:rPr>
                <a:t>Р</a:t>
              </a:r>
            </a:p>
          </p:txBody>
        </p:sp>
        <p:sp>
          <p:nvSpPr>
            <p:cNvPr id="59428" name="Line 23"/>
            <p:cNvSpPr>
              <a:spLocks noChangeShapeType="1"/>
            </p:cNvSpPr>
            <p:nvPr/>
          </p:nvSpPr>
          <p:spPr bwMode="auto">
            <a:xfrm>
              <a:off x="3243" y="2659"/>
              <a:ext cx="181" cy="0"/>
            </a:xfrm>
            <a:prstGeom prst="line">
              <a:avLst/>
            </a:prstGeom>
            <a:noFill/>
            <a:ln w="38100">
              <a:solidFill>
                <a:srgbClr val="CC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9411" name="Group 25"/>
          <p:cNvGrpSpPr>
            <a:grpSpLocks/>
          </p:cNvGrpSpPr>
          <p:nvPr/>
        </p:nvGrpSpPr>
        <p:grpSpPr bwMode="auto">
          <a:xfrm>
            <a:off x="4210050" y="5013325"/>
            <a:ext cx="420688" cy="519113"/>
            <a:chOff x="3185" y="2639"/>
            <a:chExt cx="265" cy="327"/>
          </a:xfrm>
        </p:grpSpPr>
        <p:sp>
          <p:nvSpPr>
            <p:cNvPr id="59425" name="Text Box 26"/>
            <p:cNvSpPr txBox="1">
              <a:spLocks noChangeArrowheads="1"/>
            </p:cNvSpPr>
            <p:nvPr/>
          </p:nvSpPr>
          <p:spPr bwMode="auto">
            <a:xfrm>
              <a:off x="3185" y="2639"/>
              <a:ext cx="265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ru-RU" sz="2800" b="1">
                  <a:solidFill>
                    <a:srgbClr val="CC3300"/>
                  </a:solidFill>
                </a:rPr>
                <a:t>Р</a:t>
              </a:r>
            </a:p>
          </p:txBody>
        </p:sp>
        <p:sp>
          <p:nvSpPr>
            <p:cNvPr id="59426" name="Line 27"/>
            <p:cNvSpPr>
              <a:spLocks noChangeShapeType="1"/>
            </p:cNvSpPr>
            <p:nvPr/>
          </p:nvSpPr>
          <p:spPr bwMode="auto">
            <a:xfrm>
              <a:off x="3243" y="2659"/>
              <a:ext cx="181" cy="0"/>
            </a:xfrm>
            <a:prstGeom prst="line">
              <a:avLst/>
            </a:prstGeom>
            <a:noFill/>
            <a:ln w="38100">
              <a:solidFill>
                <a:srgbClr val="CC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9412" name="Group 28"/>
          <p:cNvGrpSpPr>
            <a:grpSpLocks/>
          </p:cNvGrpSpPr>
          <p:nvPr/>
        </p:nvGrpSpPr>
        <p:grpSpPr bwMode="auto">
          <a:xfrm>
            <a:off x="1690688" y="5227638"/>
            <a:ext cx="420687" cy="519112"/>
            <a:chOff x="3185" y="2639"/>
            <a:chExt cx="265" cy="327"/>
          </a:xfrm>
        </p:grpSpPr>
        <p:sp>
          <p:nvSpPr>
            <p:cNvPr id="59423" name="Text Box 29"/>
            <p:cNvSpPr txBox="1">
              <a:spLocks noChangeArrowheads="1"/>
            </p:cNvSpPr>
            <p:nvPr/>
          </p:nvSpPr>
          <p:spPr bwMode="auto">
            <a:xfrm>
              <a:off x="3185" y="2639"/>
              <a:ext cx="265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ru-RU" sz="2800" b="1">
                  <a:solidFill>
                    <a:srgbClr val="CC3300"/>
                  </a:solidFill>
                </a:rPr>
                <a:t>Р</a:t>
              </a:r>
            </a:p>
          </p:txBody>
        </p:sp>
        <p:sp>
          <p:nvSpPr>
            <p:cNvPr id="59424" name="Line 30"/>
            <p:cNvSpPr>
              <a:spLocks noChangeShapeType="1"/>
            </p:cNvSpPr>
            <p:nvPr/>
          </p:nvSpPr>
          <p:spPr bwMode="auto">
            <a:xfrm>
              <a:off x="3243" y="2659"/>
              <a:ext cx="181" cy="0"/>
            </a:xfrm>
            <a:prstGeom prst="line">
              <a:avLst/>
            </a:prstGeom>
            <a:noFill/>
            <a:ln w="38100">
              <a:solidFill>
                <a:srgbClr val="CC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9413" name="Group 31"/>
          <p:cNvGrpSpPr>
            <a:grpSpLocks/>
          </p:cNvGrpSpPr>
          <p:nvPr/>
        </p:nvGrpSpPr>
        <p:grpSpPr bwMode="auto">
          <a:xfrm>
            <a:off x="1690688" y="4364038"/>
            <a:ext cx="401637" cy="519112"/>
            <a:chOff x="3185" y="2639"/>
            <a:chExt cx="253" cy="327"/>
          </a:xfrm>
        </p:grpSpPr>
        <p:sp>
          <p:nvSpPr>
            <p:cNvPr id="59421" name="Text Box 32"/>
            <p:cNvSpPr txBox="1">
              <a:spLocks noChangeArrowheads="1"/>
            </p:cNvSpPr>
            <p:nvPr/>
          </p:nvSpPr>
          <p:spPr bwMode="auto">
            <a:xfrm>
              <a:off x="3185" y="2639"/>
              <a:ext cx="253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800" b="1">
                  <a:solidFill>
                    <a:schemeClr val="accent2"/>
                  </a:solidFill>
                  <a:latin typeface="Arial" charset="0"/>
                </a:rPr>
                <a:t>T</a:t>
              </a:r>
              <a:endParaRPr lang="ru-RU" sz="2800" b="1">
                <a:solidFill>
                  <a:schemeClr val="accent2"/>
                </a:solidFill>
                <a:latin typeface="Arial" charset="0"/>
              </a:endParaRPr>
            </a:p>
          </p:txBody>
        </p:sp>
        <p:sp>
          <p:nvSpPr>
            <p:cNvPr id="59422" name="Line 33"/>
            <p:cNvSpPr>
              <a:spLocks noChangeShapeType="1"/>
            </p:cNvSpPr>
            <p:nvPr/>
          </p:nvSpPr>
          <p:spPr bwMode="auto">
            <a:xfrm>
              <a:off x="3243" y="2659"/>
              <a:ext cx="181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9414" name="Group 37"/>
          <p:cNvGrpSpPr>
            <a:grpSpLocks/>
          </p:cNvGrpSpPr>
          <p:nvPr/>
        </p:nvGrpSpPr>
        <p:grpSpPr bwMode="auto">
          <a:xfrm>
            <a:off x="4210050" y="3789363"/>
            <a:ext cx="441325" cy="519112"/>
            <a:chOff x="3185" y="2640"/>
            <a:chExt cx="278" cy="327"/>
          </a:xfrm>
        </p:grpSpPr>
        <p:sp>
          <p:nvSpPr>
            <p:cNvPr id="59419" name="Text Box 38"/>
            <p:cNvSpPr txBox="1">
              <a:spLocks noChangeArrowheads="1"/>
            </p:cNvSpPr>
            <p:nvPr/>
          </p:nvSpPr>
          <p:spPr bwMode="auto">
            <a:xfrm>
              <a:off x="3185" y="2640"/>
              <a:ext cx="27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800" b="1">
                  <a:solidFill>
                    <a:schemeClr val="accent2"/>
                  </a:solidFill>
                  <a:latin typeface="Arial" charset="0"/>
                </a:rPr>
                <a:t>N</a:t>
              </a:r>
              <a:endParaRPr lang="ru-RU" sz="2800" b="1">
                <a:solidFill>
                  <a:schemeClr val="accent2"/>
                </a:solidFill>
                <a:latin typeface="Arial" charset="0"/>
              </a:endParaRPr>
            </a:p>
          </p:txBody>
        </p:sp>
        <p:sp>
          <p:nvSpPr>
            <p:cNvPr id="59420" name="Line 39"/>
            <p:cNvSpPr>
              <a:spLocks noChangeShapeType="1"/>
            </p:cNvSpPr>
            <p:nvPr/>
          </p:nvSpPr>
          <p:spPr bwMode="auto">
            <a:xfrm>
              <a:off x="3243" y="2659"/>
              <a:ext cx="181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9415" name="Group 40"/>
          <p:cNvGrpSpPr>
            <a:grpSpLocks/>
          </p:cNvGrpSpPr>
          <p:nvPr/>
        </p:nvGrpSpPr>
        <p:grpSpPr bwMode="auto">
          <a:xfrm>
            <a:off x="6875463" y="3862388"/>
            <a:ext cx="441325" cy="519112"/>
            <a:chOff x="3185" y="2640"/>
            <a:chExt cx="278" cy="327"/>
          </a:xfrm>
        </p:grpSpPr>
        <p:sp>
          <p:nvSpPr>
            <p:cNvPr id="59417" name="Text Box 41"/>
            <p:cNvSpPr txBox="1">
              <a:spLocks noChangeArrowheads="1"/>
            </p:cNvSpPr>
            <p:nvPr/>
          </p:nvSpPr>
          <p:spPr bwMode="auto">
            <a:xfrm>
              <a:off x="3185" y="2640"/>
              <a:ext cx="27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800" b="1">
                  <a:solidFill>
                    <a:schemeClr val="accent2"/>
                  </a:solidFill>
                  <a:latin typeface="Arial" charset="0"/>
                </a:rPr>
                <a:t>N</a:t>
              </a:r>
              <a:endParaRPr lang="ru-RU" sz="2800" b="1">
                <a:solidFill>
                  <a:schemeClr val="accent2"/>
                </a:solidFill>
                <a:latin typeface="Arial" charset="0"/>
              </a:endParaRPr>
            </a:p>
          </p:txBody>
        </p:sp>
        <p:sp>
          <p:nvSpPr>
            <p:cNvPr id="59418" name="Line 42"/>
            <p:cNvSpPr>
              <a:spLocks noChangeShapeType="1"/>
            </p:cNvSpPr>
            <p:nvPr/>
          </p:nvSpPr>
          <p:spPr bwMode="auto">
            <a:xfrm>
              <a:off x="3243" y="2659"/>
              <a:ext cx="181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9416" name="Oval 43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8388350" y="6381750"/>
            <a:ext cx="576263" cy="215900"/>
          </a:xfrm>
          <a:prstGeom prst="ellipse">
            <a:avLst/>
          </a:prstGeom>
          <a:gradFill rotWithShape="1">
            <a:gsLst>
              <a:gs pos="0">
                <a:srgbClr val="FFFFDB"/>
              </a:gs>
              <a:gs pos="100000">
                <a:srgbClr val="A9A99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0750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4"/>
          <p:cNvSpPr txBox="1">
            <a:spLocks noChangeArrowheads="1"/>
          </p:cNvSpPr>
          <p:nvPr/>
        </p:nvSpPr>
        <p:spPr bwMode="auto">
          <a:xfrm>
            <a:off x="2843213" y="0"/>
            <a:ext cx="23939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ru-RU" sz="4000" b="1">
                <a:latin typeface="Arial" charset="0"/>
              </a:rPr>
              <a:t>Вес тела</a:t>
            </a:r>
          </a:p>
        </p:txBody>
      </p:sp>
      <p:grpSp>
        <p:nvGrpSpPr>
          <p:cNvPr id="60419" name="Group 21"/>
          <p:cNvGrpSpPr>
            <a:grpSpLocks/>
          </p:cNvGrpSpPr>
          <p:nvPr/>
        </p:nvGrpSpPr>
        <p:grpSpPr bwMode="auto">
          <a:xfrm>
            <a:off x="468313" y="1341438"/>
            <a:ext cx="1873250" cy="2282825"/>
            <a:chOff x="295" y="845"/>
            <a:chExt cx="1180" cy="1438"/>
          </a:xfrm>
        </p:grpSpPr>
        <p:sp>
          <p:nvSpPr>
            <p:cNvPr id="60425" name="Line 5"/>
            <p:cNvSpPr>
              <a:spLocks noChangeShapeType="1"/>
            </p:cNvSpPr>
            <p:nvPr/>
          </p:nvSpPr>
          <p:spPr bwMode="auto">
            <a:xfrm>
              <a:off x="295" y="1684"/>
              <a:ext cx="1180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426" name="Rectangle 6"/>
            <p:cNvSpPr>
              <a:spLocks noChangeArrowheads="1"/>
            </p:cNvSpPr>
            <p:nvPr/>
          </p:nvSpPr>
          <p:spPr bwMode="auto">
            <a:xfrm>
              <a:off x="544" y="1264"/>
              <a:ext cx="620" cy="420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ru-RU"/>
            </a:p>
          </p:txBody>
        </p:sp>
        <p:sp>
          <p:nvSpPr>
            <p:cNvPr id="60427" name="Line 8"/>
            <p:cNvSpPr>
              <a:spLocks noChangeShapeType="1"/>
            </p:cNvSpPr>
            <p:nvPr/>
          </p:nvSpPr>
          <p:spPr bwMode="auto">
            <a:xfrm>
              <a:off x="855" y="1084"/>
              <a:ext cx="0" cy="599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60428" name="Group 9"/>
            <p:cNvGrpSpPr>
              <a:grpSpLocks/>
            </p:cNvGrpSpPr>
            <p:nvPr/>
          </p:nvGrpSpPr>
          <p:grpSpPr bwMode="auto">
            <a:xfrm>
              <a:off x="916" y="1864"/>
              <a:ext cx="328" cy="328"/>
              <a:chOff x="3185" y="2639"/>
              <a:chExt cx="239" cy="248"/>
            </a:xfrm>
          </p:grpSpPr>
          <p:sp>
            <p:nvSpPr>
              <p:cNvPr id="60437" name="Text Box 10"/>
              <p:cNvSpPr txBox="1">
                <a:spLocks noChangeArrowheads="1"/>
              </p:cNvSpPr>
              <p:nvPr/>
            </p:nvSpPr>
            <p:spPr bwMode="auto">
              <a:xfrm>
                <a:off x="3185" y="2639"/>
                <a:ext cx="193" cy="2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ru-RU" sz="2800" b="1">
                    <a:solidFill>
                      <a:srgbClr val="CC3300"/>
                    </a:solidFill>
                  </a:rPr>
                  <a:t>Р</a:t>
                </a:r>
              </a:p>
            </p:txBody>
          </p:sp>
          <p:sp>
            <p:nvSpPr>
              <p:cNvPr id="60438" name="Line 11"/>
              <p:cNvSpPr>
                <a:spLocks noChangeShapeType="1"/>
              </p:cNvSpPr>
              <p:nvPr/>
            </p:nvSpPr>
            <p:spPr bwMode="auto">
              <a:xfrm>
                <a:off x="3243" y="2659"/>
                <a:ext cx="181" cy="0"/>
              </a:xfrm>
              <a:prstGeom prst="line">
                <a:avLst/>
              </a:prstGeom>
              <a:noFill/>
              <a:ln w="38100">
                <a:solidFill>
                  <a:srgbClr val="CC33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60429" name="Group 12"/>
            <p:cNvGrpSpPr>
              <a:grpSpLocks/>
            </p:cNvGrpSpPr>
            <p:nvPr/>
          </p:nvGrpSpPr>
          <p:grpSpPr bwMode="auto">
            <a:xfrm>
              <a:off x="916" y="845"/>
              <a:ext cx="328" cy="328"/>
              <a:chOff x="3185" y="2640"/>
              <a:chExt cx="239" cy="248"/>
            </a:xfrm>
          </p:grpSpPr>
          <p:sp>
            <p:nvSpPr>
              <p:cNvPr id="60435" name="Text Box 13"/>
              <p:cNvSpPr txBox="1">
                <a:spLocks noChangeArrowheads="1"/>
              </p:cNvSpPr>
              <p:nvPr/>
            </p:nvSpPr>
            <p:spPr bwMode="auto">
              <a:xfrm>
                <a:off x="3185" y="2640"/>
                <a:ext cx="203" cy="2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2800" b="1">
                    <a:solidFill>
                      <a:schemeClr val="accent2"/>
                    </a:solidFill>
                    <a:latin typeface="Arial" charset="0"/>
                  </a:rPr>
                  <a:t>N</a:t>
                </a:r>
                <a:endParaRPr lang="ru-RU" sz="2800" b="1">
                  <a:solidFill>
                    <a:schemeClr val="accent2"/>
                  </a:solidFill>
                  <a:latin typeface="Arial" charset="0"/>
                </a:endParaRPr>
              </a:p>
            </p:txBody>
          </p:sp>
          <p:sp>
            <p:nvSpPr>
              <p:cNvPr id="60436" name="Line 14"/>
              <p:cNvSpPr>
                <a:spLocks noChangeShapeType="1"/>
              </p:cNvSpPr>
              <p:nvPr/>
            </p:nvSpPr>
            <p:spPr bwMode="auto">
              <a:xfrm>
                <a:off x="3243" y="2659"/>
                <a:ext cx="181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60430" name="Line 17"/>
            <p:cNvSpPr>
              <a:spLocks noChangeShapeType="1"/>
            </p:cNvSpPr>
            <p:nvPr/>
          </p:nvSpPr>
          <p:spPr bwMode="auto">
            <a:xfrm>
              <a:off x="839" y="1480"/>
              <a:ext cx="0" cy="599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431" name="Line 7"/>
            <p:cNvSpPr>
              <a:spLocks noChangeShapeType="1"/>
            </p:cNvSpPr>
            <p:nvPr/>
          </p:nvSpPr>
          <p:spPr bwMode="auto">
            <a:xfrm>
              <a:off x="855" y="1684"/>
              <a:ext cx="0" cy="599"/>
            </a:xfrm>
            <a:prstGeom prst="line">
              <a:avLst/>
            </a:prstGeom>
            <a:noFill/>
            <a:ln w="38100">
              <a:solidFill>
                <a:srgbClr val="CC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60432" name="Group 20"/>
            <p:cNvGrpSpPr>
              <a:grpSpLocks/>
            </p:cNvGrpSpPr>
            <p:nvPr/>
          </p:nvGrpSpPr>
          <p:grpSpPr bwMode="auto">
            <a:xfrm>
              <a:off x="340" y="1752"/>
              <a:ext cx="452" cy="327"/>
              <a:chOff x="2641" y="1913"/>
              <a:chExt cx="452" cy="327"/>
            </a:xfrm>
          </p:grpSpPr>
          <p:sp>
            <p:nvSpPr>
              <p:cNvPr id="60433" name="Text Box 18"/>
              <p:cNvSpPr txBox="1">
                <a:spLocks noChangeArrowheads="1"/>
              </p:cNvSpPr>
              <p:nvPr/>
            </p:nvSpPr>
            <p:spPr bwMode="auto">
              <a:xfrm>
                <a:off x="2641" y="1913"/>
                <a:ext cx="452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2800" b="1">
                    <a:solidFill>
                      <a:schemeClr val="accent1"/>
                    </a:solidFill>
                    <a:latin typeface="Arial" charset="0"/>
                  </a:rPr>
                  <a:t>mg</a:t>
                </a:r>
                <a:endParaRPr lang="ru-RU" sz="2800" b="1">
                  <a:solidFill>
                    <a:schemeClr val="accent1"/>
                  </a:solidFill>
                  <a:latin typeface="Arial" charset="0"/>
                </a:endParaRPr>
              </a:p>
            </p:txBody>
          </p:sp>
          <p:sp>
            <p:nvSpPr>
              <p:cNvPr id="60434" name="Line 19"/>
              <p:cNvSpPr>
                <a:spLocks noChangeShapeType="1"/>
              </p:cNvSpPr>
              <p:nvPr/>
            </p:nvSpPr>
            <p:spPr bwMode="auto">
              <a:xfrm>
                <a:off x="2744" y="1979"/>
                <a:ext cx="272" cy="0"/>
              </a:xfrm>
              <a:prstGeom prst="line">
                <a:avLst/>
              </a:prstGeom>
              <a:noFill/>
              <a:ln w="38100">
                <a:solidFill>
                  <a:schemeClr val="accent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60420" name="Group 55"/>
          <p:cNvGrpSpPr>
            <a:grpSpLocks/>
          </p:cNvGrpSpPr>
          <p:nvPr/>
        </p:nvGrpSpPr>
        <p:grpSpPr bwMode="auto">
          <a:xfrm>
            <a:off x="3132138" y="1268413"/>
            <a:ext cx="5327650" cy="2859087"/>
            <a:chOff x="1973" y="799"/>
            <a:chExt cx="3356" cy="1801"/>
          </a:xfrm>
        </p:grpSpPr>
        <p:graphicFrame>
          <p:nvGraphicFramePr>
            <p:cNvPr id="60422" name="Object 52"/>
            <p:cNvGraphicFramePr>
              <a:graphicFrameLocks noChangeAspect="1"/>
            </p:cNvGraphicFramePr>
            <p:nvPr/>
          </p:nvGraphicFramePr>
          <p:xfrm>
            <a:off x="1973" y="799"/>
            <a:ext cx="1374" cy="180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8313" name="Формула" r:id="rId3" imgW="736600" imgH="965200" progId="Equation.3">
                    <p:embed/>
                  </p:oleObj>
                </mc:Choice>
                <mc:Fallback>
                  <p:oleObj name="Формула" r:id="rId3" imgW="736600" imgH="965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73" y="799"/>
                          <a:ext cx="1374" cy="180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0423" name="Text Box 53"/>
            <p:cNvSpPr txBox="1">
              <a:spLocks noChangeArrowheads="1"/>
            </p:cNvSpPr>
            <p:nvPr/>
          </p:nvSpPr>
          <p:spPr bwMode="auto">
            <a:xfrm>
              <a:off x="3560" y="1298"/>
              <a:ext cx="176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 b="1">
                  <a:latin typeface="Arial" charset="0"/>
                </a:rPr>
                <a:t>2 </a:t>
              </a:r>
              <a:r>
                <a:rPr lang="ru-RU" sz="2400" b="1">
                  <a:latin typeface="Arial" charset="0"/>
                </a:rPr>
                <a:t>закон Ньютона</a:t>
              </a:r>
            </a:p>
          </p:txBody>
        </p:sp>
        <p:sp>
          <p:nvSpPr>
            <p:cNvPr id="60424" name="Text Box 54"/>
            <p:cNvSpPr txBox="1">
              <a:spLocks noChangeArrowheads="1"/>
            </p:cNvSpPr>
            <p:nvPr/>
          </p:nvSpPr>
          <p:spPr bwMode="auto">
            <a:xfrm>
              <a:off x="3334" y="1797"/>
              <a:ext cx="176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sz="2400" b="1">
                  <a:latin typeface="Arial" charset="0"/>
                </a:rPr>
                <a:t>3</a:t>
              </a:r>
              <a:r>
                <a:rPr lang="en-US" sz="2400" b="1">
                  <a:latin typeface="Arial" charset="0"/>
                </a:rPr>
                <a:t> </a:t>
              </a:r>
              <a:r>
                <a:rPr lang="ru-RU" sz="2400" b="1">
                  <a:latin typeface="Arial" charset="0"/>
                </a:rPr>
                <a:t>закон Ньютона</a:t>
              </a:r>
            </a:p>
          </p:txBody>
        </p:sp>
      </p:grpSp>
      <p:sp>
        <p:nvSpPr>
          <p:cNvPr id="60421" name="Oval 56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8388350" y="6381750"/>
            <a:ext cx="576263" cy="215900"/>
          </a:xfrm>
          <a:prstGeom prst="ellipse">
            <a:avLst/>
          </a:prstGeom>
          <a:gradFill rotWithShape="1">
            <a:gsLst>
              <a:gs pos="0">
                <a:srgbClr val="FFFFDB"/>
              </a:gs>
              <a:gs pos="100000">
                <a:srgbClr val="A9A99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1117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2"/>
          <p:cNvSpPr txBox="1">
            <a:spLocks noChangeArrowheads="1"/>
          </p:cNvSpPr>
          <p:nvPr/>
        </p:nvSpPr>
        <p:spPr bwMode="auto">
          <a:xfrm>
            <a:off x="2843213" y="0"/>
            <a:ext cx="23939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ru-RU" sz="4000" b="1">
                <a:latin typeface="Arial" charset="0"/>
              </a:rPr>
              <a:t>Вес тела</a:t>
            </a:r>
          </a:p>
        </p:txBody>
      </p:sp>
      <p:grpSp>
        <p:nvGrpSpPr>
          <p:cNvPr id="61443" name="Group 18"/>
          <p:cNvGrpSpPr>
            <a:grpSpLocks/>
          </p:cNvGrpSpPr>
          <p:nvPr/>
        </p:nvGrpSpPr>
        <p:grpSpPr bwMode="auto">
          <a:xfrm>
            <a:off x="539750" y="1196975"/>
            <a:ext cx="1873250" cy="2282825"/>
            <a:chOff x="295" y="845"/>
            <a:chExt cx="1180" cy="1438"/>
          </a:xfrm>
        </p:grpSpPr>
        <p:sp>
          <p:nvSpPr>
            <p:cNvPr id="61462" name="Line 19"/>
            <p:cNvSpPr>
              <a:spLocks noChangeShapeType="1"/>
            </p:cNvSpPr>
            <p:nvPr/>
          </p:nvSpPr>
          <p:spPr bwMode="auto">
            <a:xfrm>
              <a:off x="295" y="1684"/>
              <a:ext cx="1180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463" name="Rectangle 20"/>
            <p:cNvSpPr>
              <a:spLocks noChangeArrowheads="1"/>
            </p:cNvSpPr>
            <p:nvPr/>
          </p:nvSpPr>
          <p:spPr bwMode="auto">
            <a:xfrm>
              <a:off x="544" y="1264"/>
              <a:ext cx="620" cy="420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ru-RU"/>
            </a:p>
          </p:txBody>
        </p:sp>
        <p:sp>
          <p:nvSpPr>
            <p:cNvPr id="61464" name="Line 21"/>
            <p:cNvSpPr>
              <a:spLocks noChangeShapeType="1"/>
            </p:cNvSpPr>
            <p:nvPr/>
          </p:nvSpPr>
          <p:spPr bwMode="auto">
            <a:xfrm>
              <a:off x="855" y="1084"/>
              <a:ext cx="0" cy="599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61465" name="Group 22"/>
            <p:cNvGrpSpPr>
              <a:grpSpLocks/>
            </p:cNvGrpSpPr>
            <p:nvPr/>
          </p:nvGrpSpPr>
          <p:grpSpPr bwMode="auto">
            <a:xfrm>
              <a:off x="916" y="1864"/>
              <a:ext cx="328" cy="328"/>
              <a:chOff x="3185" y="2639"/>
              <a:chExt cx="239" cy="248"/>
            </a:xfrm>
          </p:grpSpPr>
          <p:sp>
            <p:nvSpPr>
              <p:cNvPr id="61474" name="Text Box 23"/>
              <p:cNvSpPr txBox="1">
                <a:spLocks noChangeArrowheads="1"/>
              </p:cNvSpPr>
              <p:nvPr/>
            </p:nvSpPr>
            <p:spPr bwMode="auto">
              <a:xfrm>
                <a:off x="3185" y="2639"/>
                <a:ext cx="193" cy="2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ru-RU" sz="2800" b="1">
                    <a:solidFill>
                      <a:srgbClr val="CC3300"/>
                    </a:solidFill>
                  </a:rPr>
                  <a:t>Р</a:t>
                </a:r>
              </a:p>
            </p:txBody>
          </p:sp>
          <p:sp>
            <p:nvSpPr>
              <p:cNvPr id="61475" name="Line 24"/>
              <p:cNvSpPr>
                <a:spLocks noChangeShapeType="1"/>
              </p:cNvSpPr>
              <p:nvPr/>
            </p:nvSpPr>
            <p:spPr bwMode="auto">
              <a:xfrm>
                <a:off x="3243" y="2659"/>
                <a:ext cx="181" cy="0"/>
              </a:xfrm>
              <a:prstGeom prst="line">
                <a:avLst/>
              </a:prstGeom>
              <a:noFill/>
              <a:ln w="38100">
                <a:solidFill>
                  <a:srgbClr val="CC33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61466" name="Group 25"/>
            <p:cNvGrpSpPr>
              <a:grpSpLocks/>
            </p:cNvGrpSpPr>
            <p:nvPr/>
          </p:nvGrpSpPr>
          <p:grpSpPr bwMode="auto">
            <a:xfrm>
              <a:off x="916" y="845"/>
              <a:ext cx="328" cy="328"/>
              <a:chOff x="3185" y="2640"/>
              <a:chExt cx="239" cy="248"/>
            </a:xfrm>
          </p:grpSpPr>
          <p:sp>
            <p:nvSpPr>
              <p:cNvPr id="61472" name="Text Box 26"/>
              <p:cNvSpPr txBox="1">
                <a:spLocks noChangeArrowheads="1"/>
              </p:cNvSpPr>
              <p:nvPr/>
            </p:nvSpPr>
            <p:spPr bwMode="auto">
              <a:xfrm>
                <a:off x="3185" y="2640"/>
                <a:ext cx="203" cy="2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2800" b="1">
                    <a:solidFill>
                      <a:schemeClr val="accent2"/>
                    </a:solidFill>
                    <a:latin typeface="Arial" charset="0"/>
                  </a:rPr>
                  <a:t>N</a:t>
                </a:r>
                <a:endParaRPr lang="ru-RU" sz="2800" b="1">
                  <a:solidFill>
                    <a:schemeClr val="accent2"/>
                  </a:solidFill>
                  <a:latin typeface="Arial" charset="0"/>
                </a:endParaRPr>
              </a:p>
            </p:txBody>
          </p:sp>
          <p:sp>
            <p:nvSpPr>
              <p:cNvPr id="61473" name="Line 27"/>
              <p:cNvSpPr>
                <a:spLocks noChangeShapeType="1"/>
              </p:cNvSpPr>
              <p:nvPr/>
            </p:nvSpPr>
            <p:spPr bwMode="auto">
              <a:xfrm>
                <a:off x="3243" y="2659"/>
                <a:ext cx="181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61467" name="Line 28"/>
            <p:cNvSpPr>
              <a:spLocks noChangeShapeType="1"/>
            </p:cNvSpPr>
            <p:nvPr/>
          </p:nvSpPr>
          <p:spPr bwMode="auto">
            <a:xfrm>
              <a:off x="839" y="1480"/>
              <a:ext cx="0" cy="599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468" name="Line 29"/>
            <p:cNvSpPr>
              <a:spLocks noChangeShapeType="1"/>
            </p:cNvSpPr>
            <p:nvPr/>
          </p:nvSpPr>
          <p:spPr bwMode="auto">
            <a:xfrm>
              <a:off x="855" y="1684"/>
              <a:ext cx="0" cy="599"/>
            </a:xfrm>
            <a:prstGeom prst="line">
              <a:avLst/>
            </a:prstGeom>
            <a:noFill/>
            <a:ln w="38100">
              <a:solidFill>
                <a:srgbClr val="CC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61469" name="Group 30"/>
            <p:cNvGrpSpPr>
              <a:grpSpLocks/>
            </p:cNvGrpSpPr>
            <p:nvPr/>
          </p:nvGrpSpPr>
          <p:grpSpPr bwMode="auto">
            <a:xfrm>
              <a:off x="340" y="1752"/>
              <a:ext cx="452" cy="327"/>
              <a:chOff x="2641" y="1913"/>
              <a:chExt cx="452" cy="327"/>
            </a:xfrm>
          </p:grpSpPr>
          <p:sp>
            <p:nvSpPr>
              <p:cNvPr id="61470" name="Text Box 31"/>
              <p:cNvSpPr txBox="1">
                <a:spLocks noChangeArrowheads="1"/>
              </p:cNvSpPr>
              <p:nvPr/>
            </p:nvSpPr>
            <p:spPr bwMode="auto">
              <a:xfrm>
                <a:off x="2641" y="1913"/>
                <a:ext cx="452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2800" b="1">
                    <a:solidFill>
                      <a:schemeClr val="accent1"/>
                    </a:solidFill>
                    <a:latin typeface="Arial" charset="0"/>
                  </a:rPr>
                  <a:t>mg</a:t>
                </a:r>
                <a:endParaRPr lang="ru-RU" sz="2800" b="1">
                  <a:solidFill>
                    <a:schemeClr val="accent1"/>
                  </a:solidFill>
                  <a:latin typeface="Arial" charset="0"/>
                </a:endParaRPr>
              </a:p>
            </p:txBody>
          </p:sp>
          <p:sp>
            <p:nvSpPr>
              <p:cNvPr id="61471" name="Line 32"/>
              <p:cNvSpPr>
                <a:spLocks noChangeShapeType="1"/>
              </p:cNvSpPr>
              <p:nvPr/>
            </p:nvSpPr>
            <p:spPr bwMode="auto">
              <a:xfrm>
                <a:off x="2744" y="1979"/>
                <a:ext cx="272" cy="0"/>
              </a:xfrm>
              <a:prstGeom prst="line">
                <a:avLst/>
              </a:prstGeom>
              <a:noFill/>
              <a:ln w="38100">
                <a:solidFill>
                  <a:schemeClr val="accent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61444" name="Group 56"/>
          <p:cNvGrpSpPr>
            <a:grpSpLocks/>
          </p:cNvGrpSpPr>
          <p:nvPr/>
        </p:nvGrpSpPr>
        <p:grpSpPr bwMode="auto">
          <a:xfrm>
            <a:off x="2411413" y="1268413"/>
            <a:ext cx="455612" cy="793750"/>
            <a:chOff x="1519" y="799"/>
            <a:chExt cx="287" cy="500"/>
          </a:xfrm>
        </p:grpSpPr>
        <p:sp>
          <p:nvSpPr>
            <p:cNvPr id="61458" name="Line 48"/>
            <p:cNvSpPr>
              <a:spLocks noChangeShapeType="1"/>
            </p:cNvSpPr>
            <p:nvPr/>
          </p:nvSpPr>
          <p:spPr bwMode="auto">
            <a:xfrm flipV="1">
              <a:off x="1519" y="845"/>
              <a:ext cx="0" cy="45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61459" name="Group 52"/>
            <p:cNvGrpSpPr>
              <a:grpSpLocks/>
            </p:cNvGrpSpPr>
            <p:nvPr/>
          </p:nvGrpSpPr>
          <p:grpSpPr bwMode="auto">
            <a:xfrm>
              <a:off x="1565" y="799"/>
              <a:ext cx="241" cy="327"/>
              <a:chOff x="2822" y="1777"/>
              <a:chExt cx="241" cy="327"/>
            </a:xfrm>
          </p:grpSpPr>
          <p:sp>
            <p:nvSpPr>
              <p:cNvPr id="61460" name="Text Box 50"/>
              <p:cNvSpPr txBox="1">
                <a:spLocks noChangeArrowheads="1"/>
              </p:cNvSpPr>
              <p:nvPr/>
            </p:nvSpPr>
            <p:spPr bwMode="auto">
              <a:xfrm>
                <a:off x="2822" y="1777"/>
                <a:ext cx="241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2800" b="1">
                    <a:latin typeface="Arial" charset="0"/>
                  </a:rPr>
                  <a:t>a</a:t>
                </a:r>
                <a:endParaRPr lang="ru-RU" sz="2800" b="1">
                  <a:latin typeface="Arial" charset="0"/>
                </a:endParaRPr>
              </a:p>
            </p:txBody>
          </p:sp>
          <p:sp>
            <p:nvSpPr>
              <p:cNvPr id="61461" name="Line 51"/>
              <p:cNvSpPr>
                <a:spLocks noChangeShapeType="1"/>
              </p:cNvSpPr>
              <p:nvPr/>
            </p:nvSpPr>
            <p:spPr bwMode="auto">
              <a:xfrm>
                <a:off x="2880" y="1842"/>
                <a:ext cx="181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61445" name="Group 65"/>
          <p:cNvGrpSpPr>
            <a:grpSpLocks/>
          </p:cNvGrpSpPr>
          <p:nvPr/>
        </p:nvGrpSpPr>
        <p:grpSpPr bwMode="auto">
          <a:xfrm>
            <a:off x="3132138" y="1125538"/>
            <a:ext cx="5688012" cy="4281487"/>
            <a:chOff x="1973" y="709"/>
            <a:chExt cx="3583" cy="2697"/>
          </a:xfrm>
        </p:grpSpPr>
        <p:graphicFrame>
          <p:nvGraphicFramePr>
            <p:cNvPr id="61454" name="Object 59"/>
            <p:cNvGraphicFramePr>
              <a:graphicFrameLocks noChangeAspect="1"/>
            </p:cNvGraphicFramePr>
            <p:nvPr/>
          </p:nvGraphicFramePr>
          <p:xfrm>
            <a:off x="1973" y="799"/>
            <a:ext cx="1587" cy="260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9358" name="Формула" r:id="rId3" imgW="850900" imgH="1397000" progId="Equation.3">
                    <p:embed/>
                  </p:oleObj>
                </mc:Choice>
                <mc:Fallback>
                  <p:oleObj name="Формула" r:id="rId3" imgW="850900" imgH="13970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73" y="799"/>
                          <a:ext cx="1587" cy="260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1455" name="Text Box 60"/>
            <p:cNvSpPr txBox="1">
              <a:spLocks noChangeArrowheads="1"/>
            </p:cNvSpPr>
            <p:nvPr/>
          </p:nvSpPr>
          <p:spPr bwMode="auto">
            <a:xfrm>
              <a:off x="3787" y="1298"/>
              <a:ext cx="176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 b="1">
                  <a:latin typeface="Arial" charset="0"/>
                </a:rPr>
                <a:t>2 </a:t>
              </a:r>
              <a:r>
                <a:rPr lang="ru-RU" sz="2400" b="1">
                  <a:latin typeface="Arial" charset="0"/>
                </a:rPr>
                <a:t>закон Ньютона</a:t>
              </a:r>
            </a:p>
          </p:txBody>
        </p:sp>
        <p:sp>
          <p:nvSpPr>
            <p:cNvPr id="61456" name="Text Box 61"/>
            <p:cNvSpPr txBox="1">
              <a:spLocks noChangeArrowheads="1"/>
            </p:cNvSpPr>
            <p:nvPr/>
          </p:nvSpPr>
          <p:spPr bwMode="auto">
            <a:xfrm>
              <a:off x="3696" y="2614"/>
              <a:ext cx="176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sz="2400" b="1">
                  <a:latin typeface="Arial" charset="0"/>
                </a:rPr>
                <a:t>3</a:t>
              </a:r>
              <a:r>
                <a:rPr lang="en-US" sz="2400" b="1">
                  <a:latin typeface="Arial" charset="0"/>
                </a:rPr>
                <a:t> </a:t>
              </a:r>
              <a:r>
                <a:rPr lang="ru-RU" sz="2400" b="1">
                  <a:latin typeface="Arial" charset="0"/>
                </a:rPr>
                <a:t>закон Ньютона</a:t>
              </a:r>
            </a:p>
          </p:txBody>
        </p:sp>
        <p:graphicFrame>
          <p:nvGraphicFramePr>
            <p:cNvPr id="61457" name="Object 64"/>
            <p:cNvGraphicFramePr>
              <a:graphicFrameLocks noChangeAspect="1"/>
            </p:cNvGraphicFramePr>
            <p:nvPr/>
          </p:nvGraphicFramePr>
          <p:xfrm>
            <a:off x="2880" y="709"/>
            <a:ext cx="953" cy="4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9359" name="Формула" r:id="rId5" imgW="469900" imgH="228600" progId="Equation.3">
                    <p:embed/>
                  </p:oleObj>
                </mc:Choice>
                <mc:Fallback>
                  <p:oleObj name="Формула" r:id="rId5" imgW="4699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80" y="709"/>
                          <a:ext cx="953" cy="46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1446" name="Group 71"/>
          <p:cNvGrpSpPr>
            <a:grpSpLocks/>
          </p:cNvGrpSpPr>
          <p:nvPr/>
        </p:nvGrpSpPr>
        <p:grpSpPr bwMode="auto">
          <a:xfrm>
            <a:off x="3059113" y="5661025"/>
            <a:ext cx="4619625" cy="1074738"/>
            <a:chOff x="1927" y="3566"/>
            <a:chExt cx="2910" cy="677"/>
          </a:xfrm>
        </p:grpSpPr>
        <p:sp>
          <p:nvSpPr>
            <p:cNvPr id="61449" name="Text Box 66"/>
            <p:cNvSpPr txBox="1">
              <a:spLocks noChangeArrowheads="1"/>
            </p:cNvSpPr>
            <p:nvPr/>
          </p:nvSpPr>
          <p:spPr bwMode="auto">
            <a:xfrm>
              <a:off x="1927" y="3566"/>
              <a:ext cx="56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ru-RU" sz="2400" b="1" i="1"/>
                <a:t>если</a:t>
              </a:r>
            </a:p>
          </p:txBody>
        </p:sp>
        <p:graphicFrame>
          <p:nvGraphicFramePr>
            <p:cNvPr id="61450" name="Object 67"/>
            <p:cNvGraphicFramePr>
              <a:graphicFrameLocks noChangeAspect="1"/>
            </p:cNvGraphicFramePr>
            <p:nvPr/>
          </p:nvGraphicFramePr>
          <p:xfrm>
            <a:off x="2492" y="3566"/>
            <a:ext cx="822" cy="3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9360" name="Формула" r:id="rId7" imgW="406048" imgH="164957" progId="Equation.3">
                    <p:embed/>
                  </p:oleObj>
                </mc:Choice>
                <mc:Fallback>
                  <p:oleObj name="Формула" r:id="rId7" imgW="406048" imgH="164957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92" y="3566"/>
                          <a:ext cx="822" cy="33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1451" name="Text Box 68"/>
            <p:cNvSpPr txBox="1">
              <a:spLocks noChangeArrowheads="1"/>
            </p:cNvSpPr>
            <p:nvPr/>
          </p:nvSpPr>
          <p:spPr bwMode="auto">
            <a:xfrm>
              <a:off x="2018" y="3929"/>
              <a:ext cx="72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sz="2400" b="1" i="1"/>
                <a:t>то</a:t>
              </a:r>
            </a:p>
          </p:txBody>
        </p:sp>
        <p:graphicFrame>
          <p:nvGraphicFramePr>
            <p:cNvPr id="61452" name="Object 69"/>
            <p:cNvGraphicFramePr>
              <a:graphicFrameLocks noChangeAspect="1"/>
            </p:cNvGraphicFramePr>
            <p:nvPr/>
          </p:nvGraphicFramePr>
          <p:xfrm>
            <a:off x="2472" y="3884"/>
            <a:ext cx="771" cy="35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9361" name="Формула" r:id="rId9" imgW="380670" imgH="177646" progId="Equation.3">
                    <p:embed/>
                  </p:oleObj>
                </mc:Choice>
                <mc:Fallback>
                  <p:oleObj name="Формула" r:id="rId9" imgW="380670" imgH="177646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72" y="3884"/>
                          <a:ext cx="771" cy="35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1453" name="Text Box 70"/>
            <p:cNvSpPr txBox="1">
              <a:spLocks noChangeArrowheads="1"/>
            </p:cNvSpPr>
            <p:nvPr/>
          </p:nvSpPr>
          <p:spPr bwMode="auto">
            <a:xfrm>
              <a:off x="3288" y="3929"/>
              <a:ext cx="154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ru-RU" sz="2400" b="1" i="1"/>
                <a:t>- невесомость</a:t>
              </a:r>
            </a:p>
          </p:txBody>
        </p:sp>
      </p:grpSp>
      <p:sp>
        <p:nvSpPr>
          <p:cNvPr id="61447" name="Oval 72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8388350" y="6381750"/>
            <a:ext cx="576263" cy="215900"/>
          </a:xfrm>
          <a:prstGeom prst="ellipse">
            <a:avLst/>
          </a:prstGeom>
          <a:gradFill rotWithShape="1">
            <a:gsLst>
              <a:gs pos="0">
                <a:srgbClr val="FFFFDB"/>
              </a:gs>
              <a:gs pos="100000">
                <a:srgbClr val="A9A99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ru-RU"/>
          </a:p>
        </p:txBody>
      </p:sp>
      <p:sp>
        <p:nvSpPr>
          <p:cNvPr id="61448" name="Line 73"/>
          <p:cNvSpPr>
            <a:spLocks noChangeShapeType="1"/>
          </p:cNvSpPr>
          <p:nvPr/>
        </p:nvSpPr>
        <p:spPr bwMode="auto">
          <a:xfrm>
            <a:off x="468313" y="620713"/>
            <a:ext cx="0" cy="4032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0239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51"/>
          <p:cNvSpPr txBox="1">
            <a:spLocks noChangeArrowheads="1"/>
          </p:cNvSpPr>
          <p:nvPr/>
        </p:nvSpPr>
        <p:spPr bwMode="auto">
          <a:xfrm>
            <a:off x="0" y="0"/>
            <a:ext cx="9144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/>
              <a:t>Всякое движение твердого тела может быть представлено как сумма </a:t>
            </a:r>
            <a:r>
              <a:rPr lang="ru-RU" altLang="ru-RU" i="1">
                <a:solidFill>
                  <a:srgbClr val="FF0000"/>
                </a:solidFill>
              </a:rPr>
              <a:t>поступательного</a:t>
            </a:r>
            <a:r>
              <a:rPr lang="ru-RU" altLang="ru-RU"/>
              <a:t> и </a:t>
            </a:r>
            <a:r>
              <a:rPr lang="ru-RU" altLang="ru-RU" i="1">
                <a:solidFill>
                  <a:srgbClr val="FF0000"/>
                </a:solidFill>
              </a:rPr>
              <a:t>вращательного</a:t>
            </a:r>
            <a:r>
              <a:rPr lang="ru-RU" altLang="ru-RU"/>
              <a:t> движений.</a:t>
            </a:r>
          </a:p>
        </p:txBody>
      </p:sp>
      <p:sp>
        <p:nvSpPr>
          <p:cNvPr id="10243" name="Text Box 89"/>
          <p:cNvSpPr txBox="1">
            <a:spLocks noChangeArrowheads="1"/>
          </p:cNvSpPr>
          <p:nvPr/>
        </p:nvSpPr>
        <p:spPr bwMode="auto">
          <a:xfrm>
            <a:off x="0" y="1052513"/>
            <a:ext cx="4067175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ja-JP" i="1"/>
              <a:t>Поступательное движение</a:t>
            </a:r>
            <a:r>
              <a:rPr lang="ru-RU" altLang="ja-JP"/>
              <a:t> – движение тела, при котором прямая, соединяющая две любые точки тела, остается параллельной самой себе при движении этого тела.</a:t>
            </a:r>
            <a:endParaRPr lang="ru-RU" altLang="ru-RU"/>
          </a:p>
        </p:txBody>
      </p:sp>
      <p:pic>
        <p:nvPicPr>
          <p:cNvPr id="10244" name="Picture 9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40"/>
          <a:stretch>
            <a:fillRect/>
          </a:stretch>
        </p:blipFill>
        <p:spPr bwMode="auto">
          <a:xfrm>
            <a:off x="539750" y="2997200"/>
            <a:ext cx="2879725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Text Box 91"/>
          <p:cNvSpPr txBox="1">
            <a:spLocks noChangeArrowheads="1"/>
          </p:cNvSpPr>
          <p:nvPr/>
        </p:nvSpPr>
        <p:spPr bwMode="auto">
          <a:xfrm>
            <a:off x="0" y="5516563"/>
            <a:ext cx="41402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ja-JP" i="1"/>
              <a:t>Следствие.</a:t>
            </a:r>
            <a:r>
              <a:rPr lang="ru-RU" altLang="ja-JP"/>
              <a:t> Все точки тела движутся по одинаковым траекториям. </a:t>
            </a:r>
            <a:endParaRPr lang="ru-RU" altLang="ru-RU"/>
          </a:p>
        </p:txBody>
      </p:sp>
      <p:sp>
        <p:nvSpPr>
          <p:cNvPr id="10246" name="Text Box 92"/>
          <p:cNvSpPr txBox="1">
            <a:spLocks noChangeArrowheads="1"/>
          </p:cNvSpPr>
          <p:nvPr/>
        </p:nvSpPr>
        <p:spPr bwMode="auto">
          <a:xfrm>
            <a:off x="4427538" y="981075"/>
            <a:ext cx="4537075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ja-JP" b="1" i="1">
                <a:solidFill>
                  <a:srgbClr val="0070C0"/>
                </a:solidFill>
              </a:rPr>
              <a:t>Вращательное движение твердого тела </a:t>
            </a:r>
            <a:r>
              <a:rPr lang="ru-RU" altLang="ja-JP" i="1">
                <a:solidFill>
                  <a:srgbClr val="0070C0"/>
                </a:solidFill>
              </a:rPr>
              <a:t>вокруг оси</a:t>
            </a:r>
            <a:r>
              <a:rPr lang="ru-RU" altLang="ja-JP">
                <a:solidFill>
                  <a:srgbClr val="0070C0"/>
                </a:solidFill>
              </a:rPr>
              <a:t> – движение тела, при котором все точки тела описывают окружности в плоскостях, перпендикулярных к оси вращения и с центрами, лежащими на этой оси. </a:t>
            </a:r>
            <a:endParaRPr lang="ru-RU" altLang="ru-RU">
              <a:solidFill>
                <a:srgbClr val="0070C0"/>
              </a:solidFill>
            </a:endParaRPr>
          </a:p>
        </p:txBody>
      </p:sp>
      <p:pic>
        <p:nvPicPr>
          <p:cNvPr id="10247" name="Picture 9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908"/>
          <a:stretch>
            <a:fillRect/>
          </a:stretch>
        </p:blipFill>
        <p:spPr bwMode="auto">
          <a:xfrm>
            <a:off x="4643438" y="3573463"/>
            <a:ext cx="4249737" cy="198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8" name="Text Box 4"/>
          <p:cNvSpPr txBox="1">
            <a:spLocks noChangeArrowheads="1"/>
          </p:cNvSpPr>
          <p:nvPr/>
        </p:nvSpPr>
        <p:spPr bwMode="auto">
          <a:xfrm>
            <a:off x="4500563" y="5572125"/>
            <a:ext cx="4214812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ru-RU" altLang="ja-JP" dirty="0">
                <a:solidFill>
                  <a:schemeClr val="accent1"/>
                </a:solidFill>
              </a:rPr>
              <a:t>Точки тела находятся на разном </a:t>
            </a:r>
          </a:p>
          <a:p>
            <a:pPr eaLnBrk="1" hangingPunct="1">
              <a:lnSpc>
                <a:spcPts val="2000"/>
              </a:lnSpc>
            </a:pPr>
            <a:r>
              <a:rPr lang="ru-RU" altLang="ja-JP" dirty="0">
                <a:solidFill>
                  <a:schemeClr val="accent1"/>
                </a:solidFill>
              </a:rPr>
              <a:t>расстоянии от оси вращения</a:t>
            </a:r>
            <a:r>
              <a:rPr lang="ru-RU" altLang="ja-JP" sz="1800" dirty="0">
                <a:solidFill>
                  <a:schemeClr val="accent1"/>
                </a:solidFill>
              </a:rPr>
              <a:t>, </a:t>
            </a:r>
          </a:p>
          <a:p>
            <a:pPr eaLnBrk="1" hangingPunct="1">
              <a:lnSpc>
                <a:spcPts val="2000"/>
              </a:lnSpc>
            </a:pPr>
            <a:r>
              <a:rPr lang="ru-RU" altLang="ja-JP" dirty="0">
                <a:solidFill>
                  <a:schemeClr val="accent1"/>
                </a:solidFill>
              </a:rPr>
              <a:t>их  скорость разная. </a:t>
            </a:r>
            <a:endParaRPr lang="ru-RU" alt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668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2"/>
          <p:cNvSpPr txBox="1">
            <a:spLocks noChangeArrowheads="1"/>
          </p:cNvSpPr>
          <p:nvPr/>
        </p:nvSpPr>
        <p:spPr bwMode="auto">
          <a:xfrm>
            <a:off x="2843213" y="0"/>
            <a:ext cx="23939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ru-RU" sz="4000" b="1">
                <a:latin typeface="Arial" charset="0"/>
              </a:rPr>
              <a:t>Вес тела</a:t>
            </a:r>
          </a:p>
        </p:txBody>
      </p:sp>
      <p:grpSp>
        <p:nvGrpSpPr>
          <p:cNvPr id="62467" name="Group 54"/>
          <p:cNvGrpSpPr>
            <a:grpSpLocks/>
          </p:cNvGrpSpPr>
          <p:nvPr/>
        </p:nvGrpSpPr>
        <p:grpSpPr bwMode="auto">
          <a:xfrm>
            <a:off x="179388" y="908050"/>
            <a:ext cx="2327275" cy="2282825"/>
            <a:chOff x="340" y="2659"/>
            <a:chExt cx="1466" cy="1438"/>
          </a:xfrm>
        </p:grpSpPr>
        <p:grpSp>
          <p:nvGrpSpPr>
            <p:cNvPr id="62478" name="Group 18"/>
            <p:cNvGrpSpPr>
              <a:grpSpLocks/>
            </p:cNvGrpSpPr>
            <p:nvPr/>
          </p:nvGrpSpPr>
          <p:grpSpPr bwMode="auto">
            <a:xfrm>
              <a:off x="340" y="2659"/>
              <a:ext cx="1180" cy="1438"/>
              <a:chOff x="295" y="845"/>
              <a:chExt cx="1180" cy="1438"/>
            </a:xfrm>
          </p:grpSpPr>
          <p:sp>
            <p:nvSpPr>
              <p:cNvPr id="62484" name="Line 19"/>
              <p:cNvSpPr>
                <a:spLocks noChangeShapeType="1"/>
              </p:cNvSpPr>
              <p:nvPr/>
            </p:nvSpPr>
            <p:spPr bwMode="auto">
              <a:xfrm>
                <a:off x="295" y="1684"/>
                <a:ext cx="1180" cy="0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485" name="Rectangle 20"/>
              <p:cNvSpPr>
                <a:spLocks noChangeArrowheads="1"/>
              </p:cNvSpPr>
              <p:nvPr/>
            </p:nvSpPr>
            <p:spPr bwMode="auto">
              <a:xfrm>
                <a:off x="544" y="1264"/>
                <a:ext cx="620" cy="420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ru-RU"/>
              </a:p>
            </p:txBody>
          </p:sp>
          <p:sp>
            <p:nvSpPr>
              <p:cNvPr id="62486" name="Line 21"/>
              <p:cNvSpPr>
                <a:spLocks noChangeShapeType="1"/>
              </p:cNvSpPr>
              <p:nvPr/>
            </p:nvSpPr>
            <p:spPr bwMode="auto">
              <a:xfrm>
                <a:off x="855" y="1084"/>
                <a:ext cx="0" cy="599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62487" name="Group 22"/>
              <p:cNvGrpSpPr>
                <a:grpSpLocks/>
              </p:cNvGrpSpPr>
              <p:nvPr/>
            </p:nvGrpSpPr>
            <p:grpSpPr bwMode="auto">
              <a:xfrm>
                <a:off x="916" y="1864"/>
                <a:ext cx="328" cy="328"/>
                <a:chOff x="3185" y="2639"/>
                <a:chExt cx="239" cy="248"/>
              </a:xfrm>
            </p:grpSpPr>
            <p:sp>
              <p:nvSpPr>
                <p:cNvPr id="62496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3185" y="2639"/>
                  <a:ext cx="193" cy="24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4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>
                    <a:defRPr sz="4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>
                    <a:defRPr sz="4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>
                    <a:defRPr sz="4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>
                    <a:defRPr sz="4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eaLnBrk="1" hangingPunct="1"/>
                  <a:r>
                    <a:rPr lang="ru-RU" sz="2800" b="1">
                      <a:solidFill>
                        <a:srgbClr val="CC3300"/>
                      </a:solidFill>
                    </a:rPr>
                    <a:t>Р</a:t>
                  </a:r>
                </a:p>
              </p:txBody>
            </p:sp>
            <p:sp>
              <p:nvSpPr>
                <p:cNvPr id="62497" name="Line 24"/>
                <p:cNvSpPr>
                  <a:spLocks noChangeShapeType="1"/>
                </p:cNvSpPr>
                <p:nvPr/>
              </p:nvSpPr>
              <p:spPr bwMode="auto">
                <a:xfrm>
                  <a:off x="3243" y="2659"/>
                  <a:ext cx="181" cy="0"/>
                </a:xfrm>
                <a:prstGeom prst="line">
                  <a:avLst/>
                </a:prstGeom>
                <a:noFill/>
                <a:ln w="38100">
                  <a:solidFill>
                    <a:srgbClr val="CC33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62488" name="Group 25"/>
              <p:cNvGrpSpPr>
                <a:grpSpLocks/>
              </p:cNvGrpSpPr>
              <p:nvPr/>
            </p:nvGrpSpPr>
            <p:grpSpPr bwMode="auto">
              <a:xfrm>
                <a:off x="916" y="845"/>
                <a:ext cx="328" cy="328"/>
                <a:chOff x="3185" y="2640"/>
                <a:chExt cx="239" cy="248"/>
              </a:xfrm>
            </p:grpSpPr>
            <p:sp>
              <p:nvSpPr>
                <p:cNvPr id="62494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3185" y="2640"/>
                  <a:ext cx="203" cy="24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4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>
                    <a:defRPr sz="4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>
                    <a:defRPr sz="4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>
                    <a:defRPr sz="4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>
                    <a:defRPr sz="4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eaLnBrk="1" hangingPunct="1"/>
                  <a:r>
                    <a:rPr lang="en-US" sz="2800" b="1">
                      <a:solidFill>
                        <a:schemeClr val="accent2"/>
                      </a:solidFill>
                      <a:latin typeface="Arial" charset="0"/>
                    </a:rPr>
                    <a:t>N</a:t>
                  </a:r>
                  <a:endParaRPr lang="ru-RU" sz="2800" b="1">
                    <a:solidFill>
                      <a:schemeClr val="accent2"/>
                    </a:solidFill>
                    <a:latin typeface="Arial" charset="0"/>
                  </a:endParaRPr>
                </a:p>
              </p:txBody>
            </p:sp>
            <p:sp>
              <p:nvSpPr>
                <p:cNvPr id="62495" name="Line 27"/>
                <p:cNvSpPr>
                  <a:spLocks noChangeShapeType="1"/>
                </p:cNvSpPr>
                <p:nvPr/>
              </p:nvSpPr>
              <p:spPr bwMode="auto">
                <a:xfrm>
                  <a:off x="3243" y="2659"/>
                  <a:ext cx="181" cy="0"/>
                </a:xfrm>
                <a:prstGeom prst="line">
                  <a:avLst/>
                </a:prstGeom>
                <a:noFill/>
                <a:ln w="38100">
                  <a:solidFill>
                    <a:schemeClr val="accent2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62489" name="Line 28"/>
              <p:cNvSpPr>
                <a:spLocks noChangeShapeType="1"/>
              </p:cNvSpPr>
              <p:nvPr/>
            </p:nvSpPr>
            <p:spPr bwMode="auto">
              <a:xfrm>
                <a:off x="839" y="1480"/>
                <a:ext cx="0" cy="599"/>
              </a:xfrm>
              <a:prstGeom prst="line">
                <a:avLst/>
              </a:prstGeom>
              <a:noFill/>
              <a:ln w="57150">
                <a:solidFill>
                  <a:schemeClr val="accent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490" name="Line 29"/>
              <p:cNvSpPr>
                <a:spLocks noChangeShapeType="1"/>
              </p:cNvSpPr>
              <p:nvPr/>
            </p:nvSpPr>
            <p:spPr bwMode="auto">
              <a:xfrm>
                <a:off x="855" y="1684"/>
                <a:ext cx="0" cy="599"/>
              </a:xfrm>
              <a:prstGeom prst="line">
                <a:avLst/>
              </a:prstGeom>
              <a:noFill/>
              <a:ln w="38100">
                <a:solidFill>
                  <a:srgbClr val="CC33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62491" name="Group 30"/>
              <p:cNvGrpSpPr>
                <a:grpSpLocks/>
              </p:cNvGrpSpPr>
              <p:nvPr/>
            </p:nvGrpSpPr>
            <p:grpSpPr bwMode="auto">
              <a:xfrm>
                <a:off x="340" y="1752"/>
                <a:ext cx="452" cy="327"/>
                <a:chOff x="2641" y="1913"/>
                <a:chExt cx="452" cy="327"/>
              </a:xfrm>
            </p:grpSpPr>
            <p:sp>
              <p:nvSpPr>
                <p:cNvPr id="62492" name="Text Box 31"/>
                <p:cNvSpPr txBox="1">
                  <a:spLocks noChangeArrowheads="1"/>
                </p:cNvSpPr>
                <p:nvPr/>
              </p:nvSpPr>
              <p:spPr bwMode="auto">
                <a:xfrm>
                  <a:off x="2641" y="1913"/>
                  <a:ext cx="452" cy="32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4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>
                    <a:defRPr sz="4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>
                    <a:defRPr sz="4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>
                    <a:defRPr sz="4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>
                    <a:defRPr sz="4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eaLnBrk="1" hangingPunct="1"/>
                  <a:r>
                    <a:rPr lang="en-US" sz="2800" b="1">
                      <a:solidFill>
                        <a:schemeClr val="accent1"/>
                      </a:solidFill>
                      <a:latin typeface="Arial" charset="0"/>
                    </a:rPr>
                    <a:t>mg</a:t>
                  </a:r>
                  <a:endParaRPr lang="ru-RU" sz="2800" b="1">
                    <a:solidFill>
                      <a:schemeClr val="accent1"/>
                    </a:solidFill>
                    <a:latin typeface="Arial" charset="0"/>
                  </a:endParaRPr>
                </a:p>
              </p:txBody>
            </p:sp>
            <p:sp>
              <p:nvSpPr>
                <p:cNvPr id="62493" name="Line 32"/>
                <p:cNvSpPr>
                  <a:spLocks noChangeShapeType="1"/>
                </p:cNvSpPr>
                <p:nvPr/>
              </p:nvSpPr>
              <p:spPr bwMode="auto">
                <a:xfrm>
                  <a:off x="2744" y="1979"/>
                  <a:ext cx="272" cy="0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62479" name="Group 38"/>
            <p:cNvGrpSpPr>
              <a:grpSpLocks/>
            </p:cNvGrpSpPr>
            <p:nvPr/>
          </p:nvGrpSpPr>
          <p:grpSpPr bwMode="auto">
            <a:xfrm>
              <a:off x="1519" y="2840"/>
              <a:ext cx="287" cy="454"/>
              <a:chOff x="1519" y="2840"/>
              <a:chExt cx="287" cy="454"/>
            </a:xfrm>
          </p:grpSpPr>
          <p:sp>
            <p:nvSpPr>
              <p:cNvPr id="62480" name="Line 39"/>
              <p:cNvSpPr>
                <a:spLocks noChangeShapeType="1"/>
              </p:cNvSpPr>
              <p:nvPr/>
            </p:nvSpPr>
            <p:spPr bwMode="auto">
              <a:xfrm flipV="1">
                <a:off x="1519" y="2840"/>
                <a:ext cx="0" cy="454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62481" name="Group 40"/>
              <p:cNvGrpSpPr>
                <a:grpSpLocks/>
              </p:cNvGrpSpPr>
              <p:nvPr/>
            </p:nvGrpSpPr>
            <p:grpSpPr bwMode="auto">
              <a:xfrm>
                <a:off x="1565" y="2931"/>
                <a:ext cx="241" cy="327"/>
                <a:chOff x="2822" y="1777"/>
                <a:chExt cx="241" cy="327"/>
              </a:xfrm>
            </p:grpSpPr>
            <p:sp>
              <p:nvSpPr>
                <p:cNvPr id="62482" name="Text Box 41"/>
                <p:cNvSpPr txBox="1">
                  <a:spLocks noChangeArrowheads="1"/>
                </p:cNvSpPr>
                <p:nvPr/>
              </p:nvSpPr>
              <p:spPr bwMode="auto">
                <a:xfrm>
                  <a:off x="2822" y="1777"/>
                  <a:ext cx="241" cy="32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4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>
                    <a:defRPr sz="4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>
                    <a:defRPr sz="4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>
                    <a:defRPr sz="4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>
                    <a:defRPr sz="4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eaLnBrk="1" hangingPunct="1"/>
                  <a:r>
                    <a:rPr lang="en-US" sz="2800" b="1">
                      <a:latin typeface="Arial" charset="0"/>
                    </a:rPr>
                    <a:t>a</a:t>
                  </a:r>
                  <a:endParaRPr lang="ru-RU" sz="2800" b="1">
                    <a:latin typeface="Arial" charset="0"/>
                  </a:endParaRPr>
                </a:p>
              </p:txBody>
            </p:sp>
            <p:sp>
              <p:nvSpPr>
                <p:cNvPr id="62483" name="Line 42"/>
                <p:cNvSpPr>
                  <a:spLocks noChangeShapeType="1"/>
                </p:cNvSpPr>
                <p:nvPr/>
              </p:nvSpPr>
              <p:spPr bwMode="auto">
                <a:xfrm>
                  <a:off x="2880" y="1842"/>
                  <a:ext cx="181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grpSp>
        <p:nvGrpSpPr>
          <p:cNvPr id="62468" name="Group 55"/>
          <p:cNvGrpSpPr>
            <a:grpSpLocks/>
          </p:cNvGrpSpPr>
          <p:nvPr/>
        </p:nvGrpSpPr>
        <p:grpSpPr bwMode="auto">
          <a:xfrm>
            <a:off x="3132138" y="836613"/>
            <a:ext cx="5688012" cy="4281487"/>
            <a:chOff x="1973" y="709"/>
            <a:chExt cx="3583" cy="2697"/>
          </a:xfrm>
        </p:grpSpPr>
        <p:graphicFrame>
          <p:nvGraphicFramePr>
            <p:cNvPr id="62474" name="Object 44"/>
            <p:cNvGraphicFramePr>
              <a:graphicFrameLocks noChangeAspect="1"/>
            </p:cNvGraphicFramePr>
            <p:nvPr/>
          </p:nvGraphicFramePr>
          <p:xfrm>
            <a:off x="1973" y="799"/>
            <a:ext cx="1587" cy="260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0375" name="Формула" r:id="rId3" imgW="850900" imgH="1397000" progId="Equation.3">
                    <p:embed/>
                  </p:oleObj>
                </mc:Choice>
                <mc:Fallback>
                  <p:oleObj name="Формула" r:id="rId3" imgW="850900" imgH="13970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73" y="799"/>
                          <a:ext cx="1587" cy="260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2475" name="Text Box 45"/>
            <p:cNvSpPr txBox="1">
              <a:spLocks noChangeArrowheads="1"/>
            </p:cNvSpPr>
            <p:nvPr/>
          </p:nvSpPr>
          <p:spPr bwMode="auto">
            <a:xfrm>
              <a:off x="3787" y="1298"/>
              <a:ext cx="176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 b="1">
                  <a:latin typeface="Arial" charset="0"/>
                </a:rPr>
                <a:t>2 </a:t>
              </a:r>
              <a:r>
                <a:rPr lang="ru-RU" sz="2400" b="1">
                  <a:latin typeface="Arial" charset="0"/>
                </a:rPr>
                <a:t>закон Ньютона</a:t>
              </a:r>
            </a:p>
          </p:txBody>
        </p:sp>
        <p:sp>
          <p:nvSpPr>
            <p:cNvPr id="62476" name="Text Box 46"/>
            <p:cNvSpPr txBox="1">
              <a:spLocks noChangeArrowheads="1"/>
            </p:cNvSpPr>
            <p:nvPr/>
          </p:nvSpPr>
          <p:spPr bwMode="auto">
            <a:xfrm>
              <a:off x="3696" y="2614"/>
              <a:ext cx="176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sz="2400" b="1">
                  <a:latin typeface="Arial" charset="0"/>
                </a:rPr>
                <a:t>3</a:t>
              </a:r>
              <a:r>
                <a:rPr lang="en-US" sz="2400" b="1">
                  <a:latin typeface="Arial" charset="0"/>
                </a:rPr>
                <a:t> </a:t>
              </a:r>
              <a:r>
                <a:rPr lang="ru-RU" sz="2400" b="1">
                  <a:latin typeface="Arial" charset="0"/>
                </a:rPr>
                <a:t>закон Ньютона</a:t>
              </a:r>
            </a:p>
          </p:txBody>
        </p:sp>
        <p:graphicFrame>
          <p:nvGraphicFramePr>
            <p:cNvPr id="62477" name="Object 47"/>
            <p:cNvGraphicFramePr>
              <a:graphicFrameLocks noChangeAspect="1"/>
            </p:cNvGraphicFramePr>
            <p:nvPr/>
          </p:nvGraphicFramePr>
          <p:xfrm>
            <a:off x="2880" y="709"/>
            <a:ext cx="953" cy="4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0376" name="Формула" r:id="rId5" imgW="469900" imgH="228600" progId="Equation.3">
                    <p:embed/>
                  </p:oleObj>
                </mc:Choice>
                <mc:Fallback>
                  <p:oleObj name="Формула" r:id="rId5" imgW="4699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80" y="709"/>
                          <a:ext cx="953" cy="46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2469" name="Text Box 56"/>
          <p:cNvSpPr txBox="1">
            <a:spLocks noChangeArrowheads="1"/>
          </p:cNvSpPr>
          <p:nvPr/>
        </p:nvSpPr>
        <p:spPr bwMode="auto">
          <a:xfrm>
            <a:off x="250825" y="5229225"/>
            <a:ext cx="82089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400" b="1"/>
              <a:t>Перегрузка – явление увеличения веса тела.</a:t>
            </a:r>
          </a:p>
        </p:txBody>
      </p:sp>
      <p:grpSp>
        <p:nvGrpSpPr>
          <p:cNvPr id="62470" name="Group 59"/>
          <p:cNvGrpSpPr>
            <a:grpSpLocks/>
          </p:cNvGrpSpPr>
          <p:nvPr/>
        </p:nvGrpSpPr>
        <p:grpSpPr bwMode="auto">
          <a:xfrm>
            <a:off x="468313" y="5688013"/>
            <a:ext cx="7624762" cy="1038225"/>
            <a:chOff x="295" y="3583"/>
            <a:chExt cx="4803" cy="654"/>
          </a:xfrm>
        </p:grpSpPr>
        <p:graphicFrame>
          <p:nvGraphicFramePr>
            <p:cNvPr id="62472" name="Object 57"/>
            <p:cNvGraphicFramePr>
              <a:graphicFrameLocks noChangeAspect="1"/>
            </p:cNvGraphicFramePr>
            <p:nvPr/>
          </p:nvGraphicFramePr>
          <p:xfrm>
            <a:off x="295" y="3583"/>
            <a:ext cx="2041" cy="6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0377" name="Формула" r:id="rId7" imgW="1308100" imgH="419100" progId="Equation.3">
                    <p:embed/>
                  </p:oleObj>
                </mc:Choice>
                <mc:Fallback>
                  <p:oleObj name="Формула" r:id="rId7" imgW="1308100" imgH="4191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5" y="3583"/>
                          <a:ext cx="2041" cy="65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2473" name="Text Box 58"/>
            <p:cNvSpPr txBox="1">
              <a:spLocks noChangeArrowheads="1"/>
            </p:cNvSpPr>
            <p:nvPr/>
          </p:nvSpPr>
          <p:spPr bwMode="auto">
            <a:xfrm>
              <a:off x="2426" y="3748"/>
              <a:ext cx="267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ru-RU" sz="2400" b="1">
                  <a:latin typeface="Arial" charset="0"/>
                </a:rPr>
                <a:t>- коэффициент перегрузки</a:t>
              </a:r>
            </a:p>
          </p:txBody>
        </p:sp>
      </p:grpSp>
      <p:sp>
        <p:nvSpPr>
          <p:cNvPr id="62471" name="Oval 60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8388350" y="6381750"/>
            <a:ext cx="576263" cy="215900"/>
          </a:xfrm>
          <a:prstGeom prst="ellipse">
            <a:avLst/>
          </a:prstGeom>
          <a:gradFill rotWithShape="1">
            <a:gsLst>
              <a:gs pos="0">
                <a:srgbClr val="FFFFDB"/>
              </a:gs>
              <a:gs pos="100000">
                <a:srgbClr val="A9A99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7993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3" name="Rectangle 3"/>
          <p:cNvSpPr>
            <a:spLocks noChangeArrowheads="1"/>
          </p:cNvSpPr>
          <p:nvPr/>
        </p:nvSpPr>
        <p:spPr bwMode="auto">
          <a:xfrm>
            <a:off x="827088" y="2854325"/>
            <a:ext cx="288925" cy="1439863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ru-RU"/>
          </a:p>
        </p:txBody>
      </p:sp>
      <p:grpSp>
        <p:nvGrpSpPr>
          <p:cNvPr id="63491" name="Group 4"/>
          <p:cNvGrpSpPr>
            <a:grpSpLocks/>
          </p:cNvGrpSpPr>
          <p:nvPr/>
        </p:nvGrpSpPr>
        <p:grpSpPr bwMode="auto">
          <a:xfrm>
            <a:off x="827088" y="981075"/>
            <a:ext cx="3673475" cy="1439863"/>
            <a:chOff x="158" y="799"/>
            <a:chExt cx="2314" cy="907"/>
          </a:xfrm>
        </p:grpSpPr>
        <p:sp>
          <p:nvSpPr>
            <p:cNvPr id="63534" name="Rectangle 5"/>
            <p:cNvSpPr>
              <a:spLocks noChangeArrowheads="1"/>
            </p:cNvSpPr>
            <p:nvPr/>
          </p:nvSpPr>
          <p:spPr bwMode="auto">
            <a:xfrm>
              <a:off x="158" y="799"/>
              <a:ext cx="182" cy="907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ru-RU"/>
            </a:p>
          </p:txBody>
        </p:sp>
        <p:grpSp>
          <p:nvGrpSpPr>
            <p:cNvPr id="63535" name="Group 6"/>
            <p:cNvGrpSpPr>
              <a:grpSpLocks/>
            </p:cNvGrpSpPr>
            <p:nvPr/>
          </p:nvGrpSpPr>
          <p:grpSpPr bwMode="auto">
            <a:xfrm>
              <a:off x="340" y="1162"/>
              <a:ext cx="2132" cy="227"/>
              <a:chOff x="1519" y="1706"/>
              <a:chExt cx="2132" cy="227"/>
            </a:xfrm>
          </p:grpSpPr>
          <p:sp>
            <p:nvSpPr>
              <p:cNvPr id="63536" name="Rectangle 7"/>
              <p:cNvSpPr>
                <a:spLocks noChangeArrowheads="1"/>
              </p:cNvSpPr>
              <p:nvPr/>
            </p:nvSpPr>
            <p:spPr bwMode="auto">
              <a:xfrm>
                <a:off x="1519" y="1706"/>
                <a:ext cx="2132" cy="227"/>
              </a:xfrm>
              <a:prstGeom prst="rect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ru-RU"/>
              </a:p>
            </p:txBody>
          </p:sp>
          <p:sp>
            <p:nvSpPr>
              <p:cNvPr id="63537" name="Oval 8"/>
              <p:cNvSpPr>
                <a:spLocks noChangeArrowheads="1"/>
              </p:cNvSpPr>
              <p:nvPr/>
            </p:nvSpPr>
            <p:spPr bwMode="auto">
              <a:xfrm>
                <a:off x="1519" y="1706"/>
                <a:ext cx="226" cy="227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ru-RU"/>
              </a:p>
            </p:txBody>
          </p:sp>
          <p:sp>
            <p:nvSpPr>
              <p:cNvPr id="63538" name="Oval 9"/>
              <p:cNvSpPr>
                <a:spLocks noChangeArrowheads="1"/>
              </p:cNvSpPr>
              <p:nvPr/>
            </p:nvSpPr>
            <p:spPr bwMode="auto">
              <a:xfrm>
                <a:off x="1837" y="1706"/>
                <a:ext cx="226" cy="227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ru-RU"/>
              </a:p>
            </p:txBody>
          </p:sp>
          <p:sp>
            <p:nvSpPr>
              <p:cNvPr id="63539" name="Oval 10"/>
              <p:cNvSpPr>
                <a:spLocks noChangeArrowheads="1"/>
              </p:cNvSpPr>
              <p:nvPr/>
            </p:nvSpPr>
            <p:spPr bwMode="auto">
              <a:xfrm>
                <a:off x="2472" y="1706"/>
                <a:ext cx="226" cy="227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ru-RU"/>
              </a:p>
            </p:txBody>
          </p:sp>
          <p:sp>
            <p:nvSpPr>
              <p:cNvPr id="63540" name="Oval 11"/>
              <p:cNvSpPr>
                <a:spLocks noChangeArrowheads="1"/>
              </p:cNvSpPr>
              <p:nvPr/>
            </p:nvSpPr>
            <p:spPr bwMode="auto">
              <a:xfrm>
                <a:off x="2154" y="1706"/>
                <a:ext cx="226" cy="227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ru-RU"/>
              </a:p>
            </p:txBody>
          </p:sp>
          <p:sp>
            <p:nvSpPr>
              <p:cNvPr id="63541" name="Oval 12"/>
              <p:cNvSpPr>
                <a:spLocks noChangeArrowheads="1"/>
              </p:cNvSpPr>
              <p:nvPr/>
            </p:nvSpPr>
            <p:spPr bwMode="auto">
              <a:xfrm>
                <a:off x="3424" y="1706"/>
                <a:ext cx="226" cy="227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ru-RU"/>
              </a:p>
            </p:txBody>
          </p:sp>
          <p:sp>
            <p:nvSpPr>
              <p:cNvPr id="63542" name="Oval 13"/>
              <p:cNvSpPr>
                <a:spLocks noChangeArrowheads="1"/>
              </p:cNvSpPr>
              <p:nvPr/>
            </p:nvSpPr>
            <p:spPr bwMode="auto">
              <a:xfrm>
                <a:off x="2789" y="1706"/>
                <a:ext cx="226" cy="227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ru-RU"/>
              </a:p>
            </p:txBody>
          </p:sp>
          <p:sp>
            <p:nvSpPr>
              <p:cNvPr id="63543" name="Oval 14"/>
              <p:cNvSpPr>
                <a:spLocks noChangeArrowheads="1"/>
              </p:cNvSpPr>
              <p:nvPr/>
            </p:nvSpPr>
            <p:spPr bwMode="auto">
              <a:xfrm>
                <a:off x="3107" y="1706"/>
                <a:ext cx="226" cy="227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ru-RU"/>
              </a:p>
            </p:txBody>
          </p:sp>
        </p:grpSp>
      </p:grpSp>
      <p:grpSp>
        <p:nvGrpSpPr>
          <p:cNvPr id="92175" name="Group 15"/>
          <p:cNvGrpSpPr>
            <a:grpSpLocks/>
          </p:cNvGrpSpPr>
          <p:nvPr/>
        </p:nvGrpSpPr>
        <p:grpSpPr bwMode="auto">
          <a:xfrm>
            <a:off x="4500563" y="1125538"/>
            <a:ext cx="1368425" cy="647700"/>
            <a:chOff x="2472" y="890"/>
            <a:chExt cx="862" cy="408"/>
          </a:xfrm>
        </p:grpSpPr>
        <p:sp>
          <p:nvSpPr>
            <p:cNvPr id="63531" name="Line 16"/>
            <p:cNvSpPr>
              <a:spLocks noChangeShapeType="1"/>
            </p:cNvSpPr>
            <p:nvPr/>
          </p:nvSpPr>
          <p:spPr bwMode="auto">
            <a:xfrm>
              <a:off x="2472" y="1298"/>
              <a:ext cx="862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3532" name="Text Box 17"/>
            <p:cNvSpPr txBox="1">
              <a:spLocks noChangeArrowheads="1"/>
            </p:cNvSpPr>
            <p:nvPr/>
          </p:nvSpPr>
          <p:spPr bwMode="auto">
            <a:xfrm>
              <a:off x="3016" y="890"/>
              <a:ext cx="292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3600" b="1">
                  <a:latin typeface="Arial" charset="0"/>
                </a:rPr>
                <a:t>F</a:t>
              </a:r>
              <a:endParaRPr lang="ru-RU" sz="3600" b="1">
                <a:latin typeface="Arial" charset="0"/>
              </a:endParaRPr>
            </a:p>
          </p:txBody>
        </p:sp>
        <p:sp>
          <p:nvSpPr>
            <p:cNvPr id="63533" name="Line 18"/>
            <p:cNvSpPr>
              <a:spLocks noChangeShapeType="1"/>
            </p:cNvSpPr>
            <p:nvPr/>
          </p:nvSpPr>
          <p:spPr bwMode="auto">
            <a:xfrm>
              <a:off x="3107" y="935"/>
              <a:ext cx="13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92179" name="Group 19"/>
          <p:cNvGrpSpPr>
            <a:grpSpLocks/>
          </p:cNvGrpSpPr>
          <p:nvPr/>
        </p:nvGrpSpPr>
        <p:grpSpPr bwMode="auto">
          <a:xfrm>
            <a:off x="1116013" y="3429000"/>
            <a:ext cx="5472112" cy="360363"/>
            <a:chOff x="1474" y="2205"/>
            <a:chExt cx="3447" cy="227"/>
          </a:xfrm>
        </p:grpSpPr>
        <p:sp>
          <p:nvSpPr>
            <p:cNvPr id="63523" name="Rectangle 20"/>
            <p:cNvSpPr>
              <a:spLocks noChangeArrowheads="1"/>
            </p:cNvSpPr>
            <p:nvPr/>
          </p:nvSpPr>
          <p:spPr bwMode="auto">
            <a:xfrm>
              <a:off x="1474" y="2205"/>
              <a:ext cx="3447" cy="227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ru-RU"/>
            </a:p>
          </p:txBody>
        </p:sp>
        <p:sp>
          <p:nvSpPr>
            <p:cNvPr id="63524" name="Oval 21"/>
            <p:cNvSpPr>
              <a:spLocks noChangeArrowheads="1"/>
            </p:cNvSpPr>
            <p:nvPr/>
          </p:nvSpPr>
          <p:spPr bwMode="auto">
            <a:xfrm>
              <a:off x="1474" y="2205"/>
              <a:ext cx="226" cy="227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ru-RU"/>
            </a:p>
          </p:txBody>
        </p:sp>
        <p:sp>
          <p:nvSpPr>
            <p:cNvPr id="63525" name="Oval 22"/>
            <p:cNvSpPr>
              <a:spLocks noChangeArrowheads="1"/>
            </p:cNvSpPr>
            <p:nvPr/>
          </p:nvSpPr>
          <p:spPr bwMode="auto">
            <a:xfrm>
              <a:off x="1973" y="2205"/>
              <a:ext cx="226" cy="227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ru-RU"/>
            </a:p>
          </p:txBody>
        </p:sp>
        <p:sp>
          <p:nvSpPr>
            <p:cNvPr id="63526" name="Oval 23"/>
            <p:cNvSpPr>
              <a:spLocks noChangeArrowheads="1"/>
            </p:cNvSpPr>
            <p:nvPr/>
          </p:nvSpPr>
          <p:spPr bwMode="auto">
            <a:xfrm>
              <a:off x="3107" y="2205"/>
              <a:ext cx="226" cy="227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ru-RU"/>
            </a:p>
          </p:txBody>
        </p:sp>
        <p:sp>
          <p:nvSpPr>
            <p:cNvPr id="63527" name="Oval 24"/>
            <p:cNvSpPr>
              <a:spLocks noChangeArrowheads="1"/>
            </p:cNvSpPr>
            <p:nvPr/>
          </p:nvSpPr>
          <p:spPr bwMode="auto">
            <a:xfrm>
              <a:off x="2517" y="2205"/>
              <a:ext cx="226" cy="227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ru-RU"/>
            </a:p>
          </p:txBody>
        </p:sp>
        <p:sp>
          <p:nvSpPr>
            <p:cNvPr id="63528" name="Oval 25"/>
            <p:cNvSpPr>
              <a:spLocks noChangeArrowheads="1"/>
            </p:cNvSpPr>
            <p:nvPr/>
          </p:nvSpPr>
          <p:spPr bwMode="auto">
            <a:xfrm>
              <a:off x="4694" y="2205"/>
              <a:ext cx="226" cy="227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ru-RU"/>
            </a:p>
          </p:txBody>
        </p:sp>
        <p:sp>
          <p:nvSpPr>
            <p:cNvPr id="63529" name="Oval 26"/>
            <p:cNvSpPr>
              <a:spLocks noChangeArrowheads="1"/>
            </p:cNvSpPr>
            <p:nvPr/>
          </p:nvSpPr>
          <p:spPr bwMode="auto">
            <a:xfrm>
              <a:off x="3651" y="2205"/>
              <a:ext cx="226" cy="227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ru-RU"/>
            </a:p>
          </p:txBody>
        </p:sp>
        <p:sp>
          <p:nvSpPr>
            <p:cNvPr id="63530" name="Oval 27"/>
            <p:cNvSpPr>
              <a:spLocks noChangeArrowheads="1"/>
            </p:cNvSpPr>
            <p:nvPr/>
          </p:nvSpPr>
          <p:spPr bwMode="auto">
            <a:xfrm>
              <a:off x="4150" y="2205"/>
              <a:ext cx="226" cy="227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ru-RU"/>
            </a:p>
          </p:txBody>
        </p:sp>
      </p:grpSp>
      <p:grpSp>
        <p:nvGrpSpPr>
          <p:cNvPr id="92188" name="Group 28"/>
          <p:cNvGrpSpPr>
            <a:grpSpLocks/>
          </p:cNvGrpSpPr>
          <p:nvPr/>
        </p:nvGrpSpPr>
        <p:grpSpPr bwMode="auto">
          <a:xfrm>
            <a:off x="1403350" y="3646488"/>
            <a:ext cx="2449513" cy="0"/>
            <a:chOff x="521" y="2478"/>
            <a:chExt cx="1543" cy="0"/>
          </a:xfrm>
        </p:grpSpPr>
        <p:sp>
          <p:nvSpPr>
            <p:cNvPr id="63519" name="Line 29"/>
            <p:cNvSpPr>
              <a:spLocks noChangeShapeType="1"/>
            </p:cNvSpPr>
            <p:nvPr/>
          </p:nvSpPr>
          <p:spPr bwMode="auto">
            <a:xfrm>
              <a:off x="521" y="2478"/>
              <a:ext cx="13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3520" name="Line 30"/>
            <p:cNvSpPr>
              <a:spLocks noChangeShapeType="1"/>
            </p:cNvSpPr>
            <p:nvPr/>
          </p:nvSpPr>
          <p:spPr bwMode="auto">
            <a:xfrm flipH="1">
              <a:off x="748" y="2478"/>
              <a:ext cx="13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3521" name="Line 31"/>
            <p:cNvSpPr>
              <a:spLocks noChangeShapeType="1"/>
            </p:cNvSpPr>
            <p:nvPr/>
          </p:nvSpPr>
          <p:spPr bwMode="auto">
            <a:xfrm>
              <a:off x="1519" y="2478"/>
              <a:ext cx="18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3522" name="Line 32"/>
            <p:cNvSpPr>
              <a:spLocks noChangeShapeType="1"/>
            </p:cNvSpPr>
            <p:nvPr/>
          </p:nvSpPr>
          <p:spPr bwMode="auto">
            <a:xfrm flipH="1">
              <a:off x="1882" y="2478"/>
              <a:ext cx="18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92193" name="Group 33"/>
          <p:cNvGrpSpPr>
            <a:grpSpLocks/>
          </p:cNvGrpSpPr>
          <p:nvPr/>
        </p:nvGrpSpPr>
        <p:grpSpPr bwMode="auto">
          <a:xfrm>
            <a:off x="5292725" y="2781300"/>
            <a:ext cx="1295400" cy="865188"/>
            <a:chOff x="2971" y="1933"/>
            <a:chExt cx="816" cy="545"/>
          </a:xfrm>
        </p:grpSpPr>
        <p:sp>
          <p:nvSpPr>
            <p:cNvPr id="63515" name="Line 34"/>
            <p:cNvSpPr>
              <a:spLocks noChangeShapeType="1"/>
            </p:cNvSpPr>
            <p:nvPr/>
          </p:nvSpPr>
          <p:spPr bwMode="auto">
            <a:xfrm flipH="1">
              <a:off x="2971" y="2478"/>
              <a:ext cx="816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63516" name="Group 35"/>
            <p:cNvGrpSpPr>
              <a:grpSpLocks/>
            </p:cNvGrpSpPr>
            <p:nvPr/>
          </p:nvGrpSpPr>
          <p:grpSpPr bwMode="auto">
            <a:xfrm>
              <a:off x="3061" y="1933"/>
              <a:ext cx="595" cy="442"/>
              <a:chOff x="3775" y="1366"/>
              <a:chExt cx="588" cy="410"/>
            </a:xfrm>
          </p:grpSpPr>
          <p:sp>
            <p:nvSpPr>
              <p:cNvPr id="63517" name="Text Box 36"/>
              <p:cNvSpPr txBox="1">
                <a:spLocks noChangeArrowheads="1"/>
              </p:cNvSpPr>
              <p:nvPr/>
            </p:nvSpPr>
            <p:spPr bwMode="auto">
              <a:xfrm>
                <a:off x="3775" y="1366"/>
                <a:ext cx="588" cy="4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4000" b="1">
                    <a:solidFill>
                      <a:srgbClr val="FF0000"/>
                    </a:solidFill>
                    <a:latin typeface="Arial" charset="0"/>
                  </a:rPr>
                  <a:t>F</a:t>
                </a:r>
                <a:r>
                  <a:rPr lang="ru-RU" sz="2000" b="1">
                    <a:solidFill>
                      <a:srgbClr val="FF0000"/>
                    </a:solidFill>
                    <a:latin typeface="Arial" charset="0"/>
                  </a:rPr>
                  <a:t>упр</a:t>
                </a:r>
              </a:p>
            </p:txBody>
          </p:sp>
          <p:sp>
            <p:nvSpPr>
              <p:cNvPr id="63518" name="Line 37"/>
              <p:cNvSpPr>
                <a:spLocks noChangeShapeType="1"/>
              </p:cNvSpPr>
              <p:nvPr/>
            </p:nvSpPr>
            <p:spPr bwMode="auto">
              <a:xfrm>
                <a:off x="3878" y="1389"/>
                <a:ext cx="136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92198" name="Group 38"/>
          <p:cNvGrpSpPr>
            <a:grpSpLocks/>
          </p:cNvGrpSpPr>
          <p:nvPr/>
        </p:nvGrpSpPr>
        <p:grpSpPr bwMode="auto">
          <a:xfrm>
            <a:off x="827088" y="4725988"/>
            <a:ext cx="3960812" cy="1439862"/>
            <a:chOff x="158" y="3158"/>
            <a:chExt cx="2495" cy="907"/>
          </a:xfrm>
        </p:grpSpPr>
        <p:sp>
          <p:nvSpPr>
            <p:cNvPr id="63499" name="Rectangle 39"/>
            <p:cNvSpPr>
              <a:spLocks noChangeArrowheads="1"/>
            </p:cNvSpPr>
            <p:nvPr/>
          </p:nvSpPr>
          <p:spPr bwMode="auto">
            <a:xfrm>
              <a:off x="158" y="3158"/>
              <a:ext cx="182" cy="907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ru-RU"/>
            </a:p>
          </p:txBody>
        </p:sp>
        <p:grpSp>
          <p:nvGrpSpPr>
            <p:cNvPr id="63500" name="Group 40"/>
            <p:cNvGrpSpPr>
              <a:grpSpLocks/>
            </p:cNvGrpSpPr>
            <p:nvPr/>
          </p:nvGrpSpPr>
          <p:grpSpPr bwMode="auto">
            <a:xfrm>
              <a:off x="340" y="3612"/>
              <a:ext cx="1587" cy="227"/>
              <a:chOff x="431" y="3612"/>
              <a:chExt cx="1587" cy="227"/>
            </a:xfrm>
          </p:grpSpPr>
          <p:sp>
            <p:nvSpPr>
              <p:cNvPr id="63507" name="Rectangle 41"/>
              <p:cNvSpPr>
                <a:spLocks noChangeArrowheads="1"/>
              </p:cNvSpPr>
              <p:nvPr/>
            </p:nvSpPr>
            <p:spPr bwMode="auto">
              <a:xfrm>
                <a:off x="431" y="3612"/>
                <a:ext cx="1587" cy="226"/>
              </a:xfrm>
              <a:prstGeom prst="rect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ru-RU"/>
              </a:p>
            </p:txBody>
          </p:sp>
          <p:sp>
            <p:nvSpPr>
              <p:cNvPr id="63508" name="Oval 42"/>
              <p:cNvSpPr>
                <a:spLocks noChangeArrowheads="1"/>
              </p:cNvSpPr>
              <p:nvPr/>
            </p:nvSpPr>
            <p:spPr bwMode="auto">
              <a:xfrm>
                <a:off x="431" y="3612"/>
                <a:ext cx="226" cy="227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ru-RU"/>
              </a:p>
            </p:txBody>
          </p:sp>
          <p:sp>
            <p:nvSpPr>
              <p:cNvPr id="63509" name="Oval 43"/>
              <p:cNvSpPr>
                <a:spLocks noChangeArrowheads="1"/>
              </p:cNvSpPr>
              <p:nvPr/>
            </p:nvSpPr>
            <p:spPr bwMode="auto">
              <a:xfrm>
                <a:off x="657" y="3612"/>
                <a:ext cx="226" cy="227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ru-RU"/>
              </a:p>
            </p:txBody>
          </p:sp>
          <p:sp>
            <p:nvSpPr>
              <p:cNvPr id="63510" name="Oval 44"/>
              <p:cNvSpPr>
                <a:spLocks noChangeArrowheads="1"/>
              </p:cNvSpPr>
              <p:nvPr/>
            </p:nvSpPr>
            <p:spPr bwMode="auto">
              <a:xfrm>
                <a:off x="1111" y="3612"/>
                <a:ext cx="226" cy="227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ru-RU"/>
              </a:p>
            </p:txBody>
          </p:sp>
          <p:sp>
            <p:nvSpPr>
              <p:cNvPr id="63511" name="Oval 45"/>
              <p:cNvSpPr>
                <a:spLocks noChangeArrowheads="1"/>
              </p:cNvSpPr>
              <p:nvPr/>
            </p:nvSpPr>
            <p:spPr bwMode="auto">
              <a:xfrm>
                <a:off x="884" y="3612"/>
                <a:ext cx="226" cy="227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ru-RU"/>
              </a:p>
            </p:txBody>
          </p:sp>
          <p:sp>
            <p:nvSpPr>
              <p:cNvPr id="63512" name="Oval 46"/>
              <p:cNvSpPr>
                <a:spLocks noChangeArrowheads="1"/>
              </p:cNvSpPr>
              <p:nvPr/>
            </p:nvSpPr>
            <p:spPr bwMode="auto">
              <a:xfrm>
                <a:off x="1791" y="3612"/>
                <a:ext cx="226" cy="227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ru-RU"/>
              </a:p>
            </p:txBody>
          </p:sp>
          <p:sp>
            <p:nvSpPr>
              <p:cNvPr id="63513" name="Oval 47"/>
              <p:cNvSpPr>
                <a:spLocks noChangeArrowheads="1"/>
              </p:cNvSpPr>
              <p:nvPr/>
            </p:nvSpPr>
            <p:spPr bwMode="auto">
              <a:xfrm>
                <a:off x="1338" y="3612"/>
                <a:ext cx="226" cy="227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ru-RU"/>
              </a:p>
            </p:txBody>
          </p:sp>
          <p:sp>
            <p:nvSpPr>
              <p:cNvPr id="63514" name="Oval 48"/>
              <p:cNvSpPr>
                <a:spLocks noChangeArrowheads="1"/>
              </p:cNvSpPr>
              <p:nvPr/>
            </p:nvSpPr>
            <p:spPr bwMode="auto">
              <a:xfrm>
                <a:off x="1565" y="3612"/>
                <a:ext cx="226" cy="227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ru-RU"/>
              </a:p>
            </p:txBody>
          </p:sp>
        </p:grpSp>
        <p:sp>
          <p:nvSpPr>
            <p:cNvPr id="63501" name="Line 49"/>
            <p:cNvSpPr>
              <a:spLocks noChangeShapeType="1"/>
            </p:cNvSpPr>
            <p:nvPr/>
          </p:nvSpPr>
          <p:spPr bwMode="auto">
            <a:xfrm flipH="1">
              <a:off x="1247" y="3748"/>
              <a:ext cx="68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3502" name="Line 50"/>
            <p:cNvSpPr>
              <a:spLocks noChangeShapeType="1"/>
            </p:cNvSpPr>
            <p:nvPr/>
          </p:nvSpPr>
          <p:spPr bwMode="auto">
            <a:xfrm>
              <a:off x="1927" y="3748"/>
              <a:ext cx="726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3503" name="Text Box 51"/>
            <p:cNvSpPr txBox="1">
              <a:spLocks noChangeArrowheads="1"/>
            </p:cNvSpPr>
            <p:nvPr/>
          </p:nvSpPr>
          <p:spPr bwMode="auto">
            <a:xfrm>
              <a:off x="2064" y="3294"/>
              <a:ext cx="576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3600" b="1">
                  <a:solidFill>
                    <a:srgbClr val="FF0000"/>
                  </a:solidFill>
                  <a:latin typeface="Arial" charset="0"/>
                </a:rPr>
                <a:t>F</a:t>
              </a:r>
              <a:r>
                <a:rPr lang="ru-RU" sz="2000" b="1">
                  <a:solidFill>
                    <a:srgbClr val="FF0000"/>
                  </a:solidFill>
                  <a:latin typeface="Arial" charset="0"/>
                </a:rPr>
                <a:t>упр</a:t>
              </a:r>
            </a:p>
          </p:txBody>
        </p:sp>
        <p:sp>
          <p:nvSpPr>
            <p:cNvPr id="63504" name="Rectangle 52"/>
            <p:cNvSpPr>
              <a:spLocks noChangeArrowheads="1"/>
            </p:cNvSpPr>
            <p:nvPr/>
          </p:nvSpPr>
          <p:spPr bwMode="auto">
            <a:xfrm>
              <a:off x="1338" y="3203"/>
              <a:ext cx="292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3600" b="1">
                  <a:latin typeface="Arial" charset="0"/>
                </a:rPr>
                <a:t>F</a:t>
              </a:r>
              <a:endParaRPr lang="ru-RU" sz="3600" b="1">
                <a:latin typeface="Arial" charset="0"/>
              </a:endParaRPr>
            </a:p>
          </p:txBody>
        </p:sp>
        <p:sp>
          <p:nvSpPr>
            <p:cNvPr id="63505" name="Line 53"/>
            <p:cNvSpPr>
              <a:spLocks noChangeShapeType="1"/>
            </p:cNvSpPr>
            <p:nvPr/>
          </p:nvSpPr>
          <p:spPr bwMode="auto">
            <a:xfrm>
              <a:off x="1429" y="3249"/>
              <a:ext cx="13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3506" name="Line 54"/>
            <p:cNvSpPr>
              <a:spLocks noChangeShapeType="1"/>
            </p:cNvSpPr>
            <p:nvPr/>
          </p:nvSpPr>
          <p:spPr bwMode="auto">
            <a:xfrm>
              <a:off x="2109" y="3339"/>
              <a:ext cx="227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3497" name="Oval 56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388350" y="6381750"/>
            <a:ext cx="576263" cy="215900"/>
          </a:xfrm>
          <a:prstGeom prst="ellipse">
            <a:avLst/>
          </a:prstGeom>
          <a:gradFill rotWithShape="1">
            <a:gsLst>
              <a:gs pos="0">
                <a:srgbClr val="FFFFDB"/>
              </a:gs>
              <a:gs pos="100000">
                <a:srgbClr val="A9A99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ru-RU"/>
          </a:p>
        </p:txBody>
      </p:sp>
      <p:sp>
        <p:nvSpPr>
          <p:cNvPr id="63498" name="Text Box 58"/>
          <p:cNvSpPr txBox="1">
            <a:spLocks noChangeArrowheads="1"/>
          </p:cNvSpPr>
          <p:nvPr/>
        </p:nvSpPr>
        <p:spPr bwMode="auto">
          <a:xfrm>
            <a:off x="2247900" y="9525"/>
            <a:ext cx="41560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ru-RU" sz="4000" b="1">
                <a:latin typeface="Arial" charset="0"/>
              </a:rPr>
              <a:t>Сила упругости</a:t>
            </a:r>
          </a:p>
        </p:txBody>
      </p:sp>
    </p:spTree>
    <p:extLst>
      <p:ext uri="{BB962C8B-B14F-4D97-AF65-F5344CB8AC3E}">
        <p14:creationId xmlns:p14="http://schemas.microsoft.com/office/powerpoint/2010/main" val="2538875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99FF9-734E-4FE5-8609-20F856E8D556}" type="slidenum">
              <a:rPr lang="ru-RU" smtClean="0"/>
              <a:pPr/>
              <a:t>32</a:t>
            </a:fld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603" y="403448"/>
            <a:ext cx="9107397" cy="6025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600771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0" y="285728"/>
            <a:ext cx="9215502" cy="990600"/>
          </a:xfrm>
          <a:prstGeom prst="rect">
            <a:avLst/>
          </a:prstGeom>
        </p:spPr>
        <p:txBody>
          <a:bodyPr vert="horz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Сила</a:t>
            </a:r>
            <a:r>
              <a:rPr kumimoji="0" lang="ru-RU" sz="44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трения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28596" y="1357298"/>
            <a:ext cx="814393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Различают </a:t>
            </a:r>
            <a:r>
              <a:rPr lang="ru-RU" sz="2800" b="1" dirty="0" smtClean="0">
                <a:solidFill>
                  <a:srgbClr val="FF0000"/>
                </a:solidFill>
              </a:rPr>
              <a:t>внешнее</a:t>
            </a:r>
            <a:r>
              <a:rPr lang="ru-RU" sz="2800" dirty="0" smtClean="0"/>
              <a:t> (</a:t>
            </a:r>
            <a:r>
              <a:rPr lang="ru-RU" sz="2800" i="1" dirty="0" smtClean="0"/>
              <a:t>сухое</a:t>
            </a:r>
            <a:r>
              <a:rPr lang="ru-RU" sz="2800" dirty="0" smtClean="0"/>
              <a:t>) и </a:t>
            </a:r>
            <a:r>
              <a:rPr lang="ru-RU" sz="2800" b="1" dirty="0" smtClean="0">
                <a:solidFill>
                  <a:srgbClr val="FF0000"/>
                </a:solidFill>
              </a:rPr>
              <a:t>внутреннее</a:t>
            </a:r>
            <a:r>
              <a:rPr lang="ru-RU" sz="2800" dirty="0" smtClean="0"/>
              <a:t> (</a:t>
            </a:r>
            <a:r>
              <a:rPr lang="ru-RU" sz="2800" i="1" dirty="0" smtClean="0"/>
              <a:t>жидкое или вязкое</a:t>
            </a:r>
            <a:r>
              <a:rPr lang="ru-RU" sz="2800" dirty="0" smtClean="0"/>
              <a:t>) трение.</a:t>
            </a:r>
          </a:p>
          <a:p>
            <a:pPr algn="just"/>
            <a:r>
              <a:rPr lang="ru-RU" sz="2800" b="1" i="1" dirty="0" smtClean="0">
                <a:solidFill>
                  <a:srgbClr val="FF0000"/>
                </a:solidFill>
              </a:rPr>
              <a:t>Внешним трением </a:t>
            </a:r>
            <a:r>
              <a:rPr lang="ru-RU" sz="2800" dirty="0" smtClean="0"/>
              <a:t>называется</a:t>
            </a:r>
            <a:r>
              <a:rPr lang="ru-RU" sz="2800" b="1" i="1" dirty="0" smtClean="0"/>
              <a:t> </a:t>
            </a:r>
            <a:r>
              <a:rPr lang="ru-RU" sz="2800" dirty="0" smtClean="0"/>
              <a:t>трение, возникающее в плоскости касания двух соприкасающихся тел при их относительном перемещении.</a:t>
            </a:r>
          </a:p>
          <a:p>
            <a:pPr marL="627063" indent="-627063" algn="just">
              <a:buFont typeface="Wingdings" pitchFamily="2" charset="2"/>
              <a:buChar char="Ø"/>
            </a:pPr>
            <a:r>
              <a:rPr lang="ru-RU" sz="2800" b="1" i="1" dirty="0" smtClean="0">
                <a:solidFill>
                  <a:srgbClr val="FF0000"/>
                </a:solidFill>
              </a:rPr>
              <a:t>Трение покоя </a:t>
            </a:r>
            <a:r>
              <a:rPr lang="ru-RU" sz="2800" dirty="0" smtClean="0"/>
              <a:t>(</a:t>
            </a:r>
            <a:r>
              <a:rPr lang="ru-RU" sz="2400" dirty="0" smtClean="0"/>
              <a:t>соприкасающиеся тела неподвижны относительно друг друга</a:t>
            </a:r>
            <a:r>
              <a:rPr lang="ru-RU" sz="2800" dirty="0" smtClean="0"/>
              <a:t>)</a:t>
            </a:r>
          </a:p>
          <a:p>
            <a:pPr marL="627063" indent="-627063" algn="just">
              <a:buFont typeface="Wingdings" pitchFamily="2" charset="2"/>
              <a:buChar char="Ø"/>
            </a:pPr>
            <a:r>
              <a:rPr lang="ru-RU" sz="2800" b="1" i="1" dirty="0" smtClean="0">
                <a:solidFill>
                  <a:srgbClr val="FF0000"/>
                </a:solidFill>
              </a:rPr>
              <a:t>Трение скольжения</a:t>
            </a:r>
          </a:p>
          <a:p>
            <a:pPr marL="627063" indent="-627063" algn="just">
              <a:buFont typeface="Wingdings" pitchFamily="2" charset="2"/>
              <a:buChar char="Ø"/>
            </a:pPr>
            <a:r>
              <a:rPr lang="ru-RU" sz="2800" b="1" i="1" dirty="0" smtClean="0">
                <a:solidFill>
                  <a:srgbClr val="FF0000"/>
                </a:solidFill>
              </a:rPr>
              <a:t>Трение качения</a:t>
            </a:r>
            <a:endParaRPr lang="ru-RU" sz="2800" dirty="0" smtClean="0">
              <a:solidFill>
                <a:srgbClr val="FF0000"/>
              </a:solidFill>
            </a:endParaRPr>
          </a:p>
          <a:p>
            <a:pPr marL="627063" indent="-627063" algn="just">
              <a:buFont typeface="Wingdings" pitchFamily="2" charset="2"/>
              <a:buChar char="Ø"/>
            </a:pPr>
            <a:endParaRPr lang="ru-RU" sz="2800" dirty="0" smtClean="0"/>
          </a:p>
          <a:p>
            <a:pPr algn="just"/>
            <a:endParaRPr lang="ru-RU" sz="28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500562" y="4786322"/>
            <a:ext cx="421484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/>
              <a:t>(</a:t>
            </a:r>
            <a:r>
              <a:rPr lang="ru-RU" sz="2400" dirty="0" smtClean="0"/>
              <a:t>происходит относительное перемещение этих тел</a:t>
            </a:r>
            <a:r>
              <a:rPr lang="ru-RU" sz="2800" dirty="0" smtClean="0"/>
              <a:t>)</a:t>
            </a:r>
            <a:endParaRPr lang="ru-RU" sz="2800" dirty="0"/>
          </a:p>
        </p:txBody>
      </p:sp>
      <p:sp>
        <p:nvSpPr>
          <p:cNvPr id="14" name="Правая фигурная скобка 13"/>
          <p:cNvSpPr/>
          <p:nvPr/>
        </p:nvSpPr>
        <p:spPr>
          <a:xfrm>
            <a:off x="4286248" y="4857760"/>
            <a:ext cx="214314" cy="857256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0833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0" y="285728"/>
            <a:ext cx="9215502" cy="990600"/>
          </a:xfrm>
          <a:prstGeom prst="rect">
            <a:avLst/>
          </a:prstGeom>
        </p:spPr>
        <p:txBody>
          <a:bodyPr vert="horz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Сила</a:t>
            </a:r>
            <a:r>
              <a:rPr kumimoji="0" lang="ru-RU" sz="44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трения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28596" y="1357298"/>
            <a:ext cx="814393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Различают </a:t>
            </a:r>
            <a:r>
              <a:rPr lang="ru-RU" sz="2800" b="1" dirty="0" smtClean="0">
                <a:solidFill>
                  <a:srgbClr val="FF0000"/>
                </a:solidFill>
              </a:rPr>
              <a:t>внешнее</a:t>
            </a:r>
            <a:r>
              <a:rPr lang="ru-RU" sz="2800" dirty="0" smtClean="0"/>
              <a:t> (</a:t>
            </a:r>
            <a:r>
              <a:rPr lang="ru-RU" sz="2800" i="1" dirty="0" smtClean="0"/>
              <a:t>сухое</a:t>
            </a:r>
            <a:r>
              <a:rPr lang="ru-RU" sz="2800" dirty="0" smtClean="0"/>
              <a:t>) и </a:t>
            </a:r>
            <a:r>
              <a:rPr lang="ru-RU" sz="2800" b="1" dirty="0" smtClean="0">
                <a:solidFill>
                  <a:srgbClr val="FF0000"/>
                </a:solidFill>
              </a:rPr>
              <a:t>внутреннее</a:t>
            </a:r>
            <a:r>
              <a:rPr lang="ru-RU" sz="2800" dirty="0" smtClean="0"/>
              <a:t> (</a:t>
            </a:r>
            <a:r>
              <a:rPr lang="ru-RU" sz="2800" i="1" dirty="0" smtClean="0"/>
              <a:t>жидкое или вязкое</a:t>
            </a:r>
            <a:r>
              <a:rPr lang="ru-RU" sz="2800" dirty="0" smtClean="0"/>
              <a:t>) трение.</a:t>
            </a:r>
          </a:p>
          <a:p>
            <a:pPr algn="just"/>
            <a:r>
              <a:rPr lang="ru-RU" sz="2800" b="1" i="1" dirty="0" smtClean="0">
                <a:solidFill>
                  <a:srgbClr val="FF0000"/>
                </a:solidFill>
              </a:rPr>
              <a:t>Внутренним трением </a:t>
            </a:r>
            <a:r>
              <a:rPr lang="ru-RU" sz="2800" dirty="0" smtClean="0"/>
              <a:t>называется</a:t>
            </a:r>
            <a:r>
              <a:rPr lang="ru-RU" sz="2800" b="1" i="1" dirty="0" smtClean="0"/>
              <a:t> </a:t>
            </a:r>
            <a:r>
              <a:rPr lang="ru-RU" sz="2800" dirty="0" smtClean="0"/>
              <a:t>трение между частями одного и того же тела(между различными слоями жидкости или газа, скорости которых  меняются от слоя к слою).</a:t>
            </a:r>
          </a:p>
          <a:p>
            <a:pPr marL="627063" indent="-627063" algn="just"/>
            <a:endParaRPr lang="ru-RU" sz="2800" dirty="0" smtClean="0"/>
          </a:p>
          <a:p>
            <a:pPr algn="just"/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626240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 Box 4"/>
          <p:cNvSpPr txBox="1">
            <a:spLocks noChangeArrowheads="1"/>
          </p:cNvSpPr>
          <p:nvPr/>
        </p:nvSpPr>
        <p:spPr bwMode="auto">
          <a:xfrm>
            <a:off x="2555875" y="0"/>
            <a:ext cx="3352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ru-RU" sz="4000" b="1"/>
              <a:t>Сила трения</a:t>
            </a:r>
          </a:p>
        </p:txBody>
      </p:sp>
      <p:sp>
        <p:nvSpPr>
          <p:cNvPr id="68611" name="Oval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388350" y="6381750"/>
            <a:ext cx="576263" cy="215900"/>
          </a:xfrm>
          <a:prstGeom prst="ellipse">
            <a:avLst/>
          </a:prstGeom>
          <a:gradFill rotWithShape="1">
            <a:gsLst>
              <a:gs pos="0">
                <a:srgbClr val="FFFFDB"/>
              </a:gs>
              <a:gs pos="100000">
                <a:srgbClr val="A9A99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ru-RU"/>
          </a:p>
        </p:txBody>
      </p:sp>
      <p:sp>
        <p:nvSpPr>
          <p:cNvPr id="68612" name="Line 6"/>
          <p:cNvSpPr>
            <a:spLocks noChangeShapeType="1"/>
          </p:cNvSpPr>
          <p:nvPr/>
        </p:nvSpPr>
        <p:spPr bwMode="auto">
          <a:xfrm flipV="1">
            <a:off x="1331913" y="1989138"/>
            <a:ext cx="6553200" cy="158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5479" name="Rectangle 7"/>
          <p:cNvSpPr>
            <a:spLocks noChangeArrowheads="1"/>
          </p:cNvSpPr>
          <p:nvPr/>
        </p:nvSpPr>
        <p:spPr bwMode="auto">
          <a:xfrm>
            <a:off x="2124075" y="1485900"/>
            <a:ext cx="936625" cy="431800"/>
          </a:xfrm>
          <a:prstGeom prst="rect">
            <a:avLst/>
          </a:prstGeom>
          <a:solidFill>
            <a:schemeClr val="folHlink"/>
          </a:solidFill>
          <a:ln w="57150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ru-RU"/>
          </a:p>
        </p:txBody>
      </p:sp>
      <p:sp>
        <p:nvSpPr>
          <p:cNvPr id="105480" name="Line 8"/>
          <p:cNvSpPr>
            <a:spLocks noChangeShapeType="1"/>
          </p:cNvSpPr>
          <p:nvPr/>
        </p:nvSpPr>
        <p:spPr bwMode="auto">
          <a:xfrm>
            <a:off x="2627313" y="1700213"/>
            <a:ext cx="792162" cy="0"/>
          </a:xfrm>
          <a:prstGeom prst="line">
            <a:avLst/>
          </a:prstGeom>
          <a:noFill/>
          <a:ln w="57150">
            <a:solidFill>
              <a:srgbClr val="A8007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5481" name="Line 9"/>
          <p:cNvSpPr>
            <a:spLocks noChangeShapeType="1"/>
          </p:cNvSpPr>
          <p:nvPr/>
        </p:nvSpPr>
        <p:spPr bwMode="auto">
          <a:xfrm>
            <a:off x="2627313" y="1701800"/>
            <a:ext cx="0" cy="1081088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5482" name="Line 10"/>
          <p:cNvSpPr>
            <a:spLocks noChangeShapeType="1"/>
          </p:cNvSpPr>
          <p:nvPr/>
        </p:nvSpPr>
        <p:spPr bwMode="auto">
          <a:xfrm flipH="1">
            <a:off x="1331913" y="1917700"/>
            <a:ext cx="792162" cy="0"/>
          </a:xfrm>
          <a:prstGeom prst="line">
            <a:avLst/>
          </a:prstGeom>
          <a:noFill/>
          <a:ln w="57150">
            <a:solidFill>
              <a:srgbClr val="FC3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5484" name="Line 12"/>
          <p:cNvSpPr>
            <a:spLocks noChangeShapeType="1"/>
          </p:cNvSpPr>
          <p:nvPr/>
        </p:nvSpPr>
        <p:spPr bwMode="auto">
          <a:xfrm>
            <a:off x="2555875" y="838200"/>
            <a:ext cx="0" cy="1081088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5485" name="Text Box 13"/>
          <p:cNvSpPr txBox="1">
            <a:spLocks noChangeArrowheads="1"/>
          </p:cNvSpPr>
          <p:nvPr/>
        </p:nvSpPr>
        <p:spPr bwMode="auto">
          <a:xfrm>
            <a:off x="1908175" y="2206625"/>
            <a:ext cx="6588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z="2800" b="1">
                <a:solidFill>
                  <a:schemeClr val="accent1"/>
                </a:solidFill>
              </a:rPr>
              <a:t>mg</a:t>
            </a:r>
            <a:endParaRPr lang="ru-RU" sz="2800" b="1">
              <a:solidFill>
                <a:schemeClr val="accent1"/>
              </a:solidFill>
            </a:endParaRPr>
          </a:p>
        </p:txBody>
      </p:sp>
      <p:sp>
        <p:nvSpPr>
          <p:cNvPr id="105486" name="Line 14"/>
          <p:cNvSpPr>
            <a:spLocks noChangeShapeType="1"/>
          </p:cNvSpPr>
          <p:nvPr/>
        </p:nvSpPr>
        <p:spPr bwMode="auto">
          <a:xfrm>
            <a:off x="2071688" y="2308225"/>
            <a:ext cx="360362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5495" name="Text Box 23"/>
          <p:cNvSpPr txBox="1">
            <a:spLocks noChangeArrowheads="1"/>
          </p:cNvSpPr>
          <p:nvPr/>
        </p:nvSpPr>
        <p:spPr bwMode="auto">
          <a:xfrm>
            <a:off x="3203575" y="1125538"/>
            <a:ext cx="88423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A80070"/>
                </a:solidFill>
              </a:rPr>
              <a:t>F</a:t>
            </a:r>
            <a:r>
              <a:rPr lang="ru-RU" sz="1800" b="1">
                <a:solidFill>
                  <a:srgbClr val="A80070"/>
                </a:solidFill>
              </a:rPr>
              <a:t>тяги</a:t>
            </a:r>
          </a:p>
        </p:txBody>
      </p:sp>
      <p:sp>
        <p:nvSpPr>
          <p:cNvPr id="105496" name="Line 24"/>
          <p:cNvSpPr>
            <a:spLocks noChangeShapeType="1"/>
          </p:cNvSpPr>
          <p:nvPr/>
        </p:nvSpPr>
        <p:spPr bwMode="auto">
          <a:xfrm>
            <a:off x="3222625" y="1155700"/>
            <a:ext cx="360363" cy="0"/>
          </a:xfrm>
          <a:prstGeom prst="line">
            <a:avLst/>
          </a:prstGeom>
          <a:noFill/>
          <a:ln w="38100">
            <a:solidFill>
              <a:srgbClr val="A8007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5499" name="Text Box 27"/>
          <p:cNvSpPr txBox="1">
            <a:spLocks noChangeArrowheads="1"/>
          </p:cNvSpPr>
          <p:nvPr/>
        </p:nvSpPr>
        <p:spPr bwMode="auto">
          <a:xfrm>
            <a:off x="1187450" y="1343025"/>
            <a:ext cx="6540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FC3C00"/>
                </a:solidFill>
              </a:rPr>
              <a:t>F</a:t>
            </a:r>
            <a:r>
              <a:rPr lang="ru-RU" sz="1800" b="1">
                <a:solidFill>
                  <a:srgbClr val="FC3C00"/>
                </a:solidFill>
              </a:rPr>
              <a:t>тр</a:t>
            </a:r>
          </a:p>
        </p:txBody>
      </p:sp>
      <p:sp>
        <p:nvSpPr>
          <p:cNvPr id="105500" name="Line 28"/>
          <p:cNvSpPr>
            <a:spLocks noChangeShapeType="1"/>
          </p:cNvSpPr>
          <p:nvPr/>
        </p:nvSpPr>
        <p:spPr bwMode="auto">
          <a:xfrm>
            <a:off x="1206500" y="1373188"/>
            <a:ext cx="360363" cy="0"/>
          </a:xfrm>
          <a:prstGeom prst="line">
            <a:avLst/>
          </a:prstGeom>
          <a:noFill/>
          <a:ln w="38100">
            <a:solidFill>
              <a:srgbClr val="FC3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5502" name="Text Box 30"/>
          <p:cNvSpPr txBox="1">
            <a:spLocks noChangeArrowheads="1"/>
          </p:cNvSpPr>
          <p:nvPr/>
        </p:nvSpPr>
        <p:spPr bwMode="auto">
          <a:xfrm>
            <a:off x="2051050" y="550863"/>
            <a:ext cx="4413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z="2800" b="1">
                <a:solidFill>
                  <a:schemeClr val="accent2"/>
                </a:solidFill>
              </a:rPr>
              <a:t>N</a:t>
            </a:r>
            <a:endParaRPr lang="ru-RU" sz="1800" b="1">
              <a:solidFill>
                <a:schemeClr val="accent2"/>
              </a:solidFill>
            </a:endParaRPr>
          </a:p>
        </p:txBody>
      </p:sp>
      <p:sp>
        <p:nvSpPr>
          <p:cNvPr id="105503" name="Line 31"/>
          <p:cNvSpPr>
            <a:spLocks noChangeShapeType="1"/>
          </p:cNvSpPr>
          <p:nvPr/>
        </p:nvSpPr>
        <p:spPr bwMode="auto">
          <a:xfrm>
            <a:off x="2070100" y="581025"/>
            <a:ext cx="360363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5505" name="Line 33"/>
          <p:cNvSpPr>
            <a:spLocks noChangeShapeType="1"/>
          </p:cNvSpPr>
          <p:nvPr/>
        </p:nvSpPr>
        <p:spPr bwMode="auto">
          <a:xfrm>
            <a:off x="2627313" y="1701800"/>
            <a:ext cx="1370012" cy="0"/>
          </a:xfrm>
          <a:prstGeom prst="line">
            <a:avLst/>
          </a:prstGeom>
          <a:noFill/>
          <a:ln w="57150">
            <a:solidFill>
              <a:srgbClr val="A8007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5506" name="Line 34"/>
          <p:cNvSpPr>
            <a:spLocks noChangeShapeType="1"/>
          </p:cNvSpPr>
          <p:nvPr/>
        </p:nvSpPr>
        <p:spPr bwMode="auto">
          <a:xfrm flipH="1">
            <a:off x="755650" y="1917700"/>
            <a:ext cx="1368425" cy="0"/>
          </a:xfrm>
          <a:prstGeom prst="line">
            <a:avLst/>
          </a:prstGeom>
          <a:noFill/>
          <a:ln w="57150">
            <a:solidFill>
              <a:srgbClr val="FC3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105507" name="Group 35"/>
          <p:cNvGrpSpPr>
            <a:grpSpLocks/>
          </p:cNvGrpSpPr>
          <p:nvPr/>
        </p:nvGrpSpPr>
        <p:grpSpPr bwMode="auto">
          <a:xfrm>
            <a:off x="3203575" y="1125538"/>
            <a:ext cx="884238" cy="519112"/>
            <a:chOff x="2517" y="2704"/>
            <a:chExt cx="557" cy="327"/>
          </a:xfrm>
        </p:grpSpPr>
        <p:sp>
          <p:nvSpPr>
            <p:cNvPr id="68642" name="Text Box 36"/>
            <p:cNvSpPr txBox="1">
              <a:spLocks noChangeArrowheads="1"/>
            </p:cNvSpPr>
            <p:nvPr/>
          </p:nvSpPr>
          <p:spPr bwMode="auto">
            <a:xfrm>
              <a:off x="2517" y="2704"/>
              <a:ext cx="557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800" b="1">
                  <a:solidFill>
                    <a:srgbClr val="A80070"/>
                  </a:solidFill>
                </a:rPr>
                <a:t>F</a:t>
              </a:r>
              <a:r>
                <a:rPr lang="ru-RU" sz="1800" b="1">
                  <a:solidFill>
                    <a:srgbClr val="A80070"/>
                  </a:solidFill>
                </a:rPr>
                <a:t>тяги</a:t>
              </a:r>
            </a:p>
          </p:txBody>
        </p:sp>
        <p:sp>
          <p:nvSpPr>
            <p:cNvPr id="68643" name="Line 37"/>
            <p:cNvSpPr>
              <a:spLocks noChangeShapeType="1"/>
            </p:cNvSpPr>
            <p:nvPr/>
          </p:nvSpPr>
          <p:spPr bwMode="auto">
            <a:xfrm>
              <a:off x="2529" y="2723"/>
              <a:ext cx="227" cy="0"/>
            </a:xfrm>
            <a:prstGeom prst="line">
              <a:avLst/>
            </a:prstGeom>
            <a:noFill/>
            <a:ln w="38100">
              <a:solidFill>
                <a:srgbClr val="A8007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05510" name="Group 38"/>
          <p:cNvGrpSpPr>
            <a:grpSpLocks/>
          </p:cNvGrpSpPr>
          <p:nvPr/>
        </p:nvGrpSpPr>
        <p:grpSpPr bwMode="auto">
          <a:xfrm>
            <a:off x="1187450" y="1343025"/>
            <a:ext cx="654050" cy="519113"/>
            <a:chOff x="2517" y="2704"/>
            <a:chExt cx="412" cy="327"/>
          </a:xfrm>
        </p:grpSpPr>
        <p:sp>
          <p:nvSpPr>
            <p:cNvPr id="68640" name="Text Box 39"/>
            <p:cNvSpPr txBox="1">
              <a:spLocks noChangeArrowheads="1"/>
            </p:cNvSpPr>
            <p:nvPr/>
          </p:nvSpPr>
          <p:spPr bwMode="auto">
            <a:xfrm>
              <a:off x="2517" y="2704"/>
              <a:ext cx="41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800" b="1">
                  <a:solidFill>
                    <a:srgbClr val="FC3C00"/>
                  </a:solidFill>
                </a:rPr>
                <a:t>F</a:t>
              </a:r>
              <a:r>
                <a:rPr lang="ru-RU" sz="1800" b="1">
                  <a:solidFill>
                    <a:srgbClr val="FC3C00"/>
                  </a:solidFill>
                </a:rPr>
                <a:t>тр</a:t>
              </a:r>
            </a:p>
          </p:txBody>
        </p:sp>
        <p:sp>
          <p:nvSpPr>
            <p:cNvPr id="68641" name="Line 40"/>
            <p:cNvSpPr>
              <a:spLocks noChangeShapeType="1"/>
            </p:cNvSpPr>
            <p:nvPr/>
          </p:nvSpPr>
          <p:spPr bwMode="auto">
            <a:xfrm>
              <a:off x="2529" y="2723"/>
              <a:ext cx="227" cy="0"/>
            </a:xfrm>
            <a:prstGeom prst="line">
              <a:avLst/>
            </a:prstGeom>
            <a:noFill/>
            <a:ln w="38100">
              <a:solidFill>
                <a:srgbClr val="FC3C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5515" name="Line 43"/>
          <p:cNvSpPr>
            <a:spLocks noChangeShapeType="1"/>
          </p:cNvSpPr>
          <p:nvPr/>
        </p:nvSpPr>
        <p:spPr bwMode="auto">
          <a:xfrm>
            <a:off x="2627313" y="1700213"/>
            <a:ext cx="2016125" cy="0"/>
          </a:xfrm>
          <a:prstGeom prst="line">
            <a:avLst/>
          </a:prstGeom>
          <a:noFill/>
          <a:ln w="57150">
            <a:solidFill>
              <a:srgbClr val="A8007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5516" name="Line 44"/>
          <p:cNvSpPr>
            <a:spLocks noChangeShapeType="1"/>
          </p:cNvSpPr>
          <p:nvPr/>
        </p:nvSpPr>
        <p:spPr bwMode="auto">
          <a:xfrm flipH="1">
            <a:off x="179388" y="1917700"/>
            <a:ext cx="1944687" cy="0"/>
          </a:xfrm>
          <a:prstGeom prst="line">
            <a:avLst/>
          </a:prstGeom>
          <a:noFill/>
          <a:ln w="57150">
            <a:solidFill>
              <a:srgbClr val="FC3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5518" name="Text Box 46"/>
          <p:cNvSpPr txBox="1">
            <a:spLocks noChangeArrowheads="1"/>
          </p:cNvSpPr>
          <p:nvPr/>
        </p:nvSpPr>
        <p:spPr bwMode="auto">
          <a:xfrm>
            <a:off x="3203575" y="1125538"/>
            <a:ext cx="88423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A80070"/>
                </a:solidFill>
              </a:rPr>
              <a:t>F</a:t>
            </a:r>
            <a:r>
              <a:rPr lang="ru-RU" sz="1800" b="1">
                <a:solidFill>
                  <a:srgbClr val="A80070"/>
                </a:solidFill>
              </a:rPr>
              <a:t>тяги</a:t>
            </a:r>
          </a:p>
        </p:txBody>
      </p:sp>
      <p:sp>
        <p:nvSpPr>
          <p:cNvPr id="105519" name="Line 47"/>
          <p:cNvSpPr>
            <a:spLocks noChangeShapeType="1"/>
          </p:cNvSpPr>
          <p:nvPr/>
        </p:nvSpPr>
        <p:spPr bwMode="auto">
          <a:xfrm>
            <a:off x="3222625" y="1155700"/>
            <a:ext cx="360363" cy="0"/>
          </a:xfrm>
          <a:prstGeom prst="line">
            <a:avLst/>
          </a:prstGeom>
          <a:noFill/>
          <a:ln w="38100">
            <a:solidFill>
              <a:srgbClr val="A8007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5521" name="Text Box 49"/>
          <p:cNvSpPr txBox="1">
            <a:spLocks noChangeArrowheads="1"/>
          </p:cNvSpPr>
          <p:nvPr/>
        </p:nvSpPr>
        <p:spPr bwMode="auto">
          <a:xfrm>
            <a:off x="1187450" y="1343025"/>
            <a:ext cx="6540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FC3C00"/>
                </a:solidFill>
              </a:rPr>
              <a:t>F</a:t>
            </a:r>
            <a:r>
              <a:rPr lang="ru-RU" sz="1800" b="1">
                <a:solidFill>
                  <a:srgbClr val="FC3C00"/>
                </a:solidFill>
              </a:rPr>
              <a:t>тр</a:t>
            </a:r>
          </a:p>
        </p:txBody>
      </p:sp>
      <p:sp>
        <p:nvSpPr>
          <p:cNvPr id="105522" name="Line 50"/>
          <p:cNvSpPr>
            <a:spLocks noChangeShapeType="1"/>
          </p:cNvSpPr>
          <p:nvPr/>
        </p:nvSpPr>
        <p:spPr bwMode="auto">
          <a:xfrm>
            <a:off x="1206500" y="1373188"/>
            <a:ext cx="360363" cy="0"/>
          </a:xfrm>
          <a:prstGeom prst="line">
            <a:avLst/>
          </a:prstGeom>
          <a:noFill/>
          <a:ln w="38100">
            <a:solidFill>
              <a:srgbClr val="FC3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5525" name="Text Box 53"/>
          <p:cNvSpPr txBox="1">
            <a:spLocks noChangeArrowheads="1"/>
          </p:cNvSpPr>
          <p:nvPr/>
        </p:nvSpPr>
        <p:spPr bwMode="auto">
          <a:xfrm>
            <a:off x="250825" y="2781300"/>
            <a:ext cx="864235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>
                <a:latin typeface="Arial" charset="0"/>
              </a:rPr>
              <a:t>C</a:t>
            </a:r>
            <a:r>
              <a:rPr lang="ru-RU" sz="2400" b="1" dirty="0">
                <a:latin typeface="Arial" charset="0"/>
              </a:rPr>
              <a:t>илу трения, действующую между двумя телами, неподвижными относительно друг друга называют силой трения покоя.</a:t>
            </a:r>
          </a:p>
        </p:txBody>
      </p:sp>
      <p:sp>
        <p:nvSpPr>
          <p:cNvPr id="105526" name="Text Box 54"/>
          <p:cNvSpPr txBox="1">
            <a:spLocks noChangeArrowheads="1"/>
          </p:cNvSpPr>
          <p:nvPr/>
        </p:nvSpPr>
        <p:spPr bwMode="auto">
          <a:xfrm>
            <a:off x="250825" y="3860800"/>
            <a:ext cx="864235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400" b="1">
                <a:latin typeface="Arial" charset="0"/>
              </a:rPr>
              <a:t>Наибольшее значение силы трения, при котором скольжение еще не наступает, называется максимальной силой трения покоя.</a:t>
            </a:r>
          </a:p>
        </p:txBody>
      </p:sp>
      <p:graphicFrame>
        <p:nvGraphicFramePr>
          <p:cNvPr id="105527" name="Object 55"/>
          <p:cNvGraphicFramePr>
            <a:graphicFrameLocks noChangeAspect="1"/>
          </p:cNvGraphicFramePr>
          <p:nvPr/>
        </p:nvGraphicFramePr>
        <p:xfrm>
          <a:off x="3203575" y="5013325"/>
          <a:ext cx="2590800" cy="769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81" name="Формула" r:id="rId4" imgW="812447" imgH="241195" progId="Equation.3">
                  <p:embed/>
                </p:oleObj>
              </mc:Choice>
              <mc:Fallback>
                <p:oleObj name="Формула" r:id="rId4" imgW="812447" imgH="24119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575" y="5013325"/>
                        <a:ext cx="2590800" cy="769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639" name="Text Box 56"/>
          <p:cNvSpPr txBox="1">
            <a:spLocks noChangeArrowheads="1"/>
          </p:cNvSpPr>
          <p:nvPr/>
        </p:nvSpPr>
        <p:spPr bwMode="auto">
          <a:xfrm>
            <a:off x="250825" y="5734050"/>
            <a:ext cx="849788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ru-RU" sz="2400" b="1">
                <a:latin typeface="Arial" charset="0"/>
              </a:rPr>
              <a:t>Сила трения не зависит от площади соприкосновения тел.</a:t>
            </a:r>
          </a:p>
        </p:txBody>
      </p:sp>
    </p:spTree>
    <p:extLst>
      <p:ext uri="{BB962C8B-B14F-4D97-AF65-F5344CB8AC3E}">
        <p14:creationId xmlns:p14="http://schemas.microsoft.com/office/powerpoint/2010/main" val="1196257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37812 0.0 " pathEditMode="relative" ptsTypes="AA">
                                      <p:cBhvr>
                                        <p:cTn id="26" dur="2000" fill="hold"/>
                                        <p:tgtEl>
                                          <p:spTgt spid="1054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37812 0.0 " pathEditMode="relative" ptsTypes="AA">
                                      <p:cBhvr>
                                        <p:cTn id="28" dur="2000" fill="hold"/>
                                        <p:tgtEl>
                                          <p:spTgt spid="1054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37812 0.0 " pathEditMode="relative" ptsTypes="AA">
                                      <p:cBhvr>
                                        <p:cTn id="30" dur="2000" fill="hold"/>
                                        <p:tgtEl>
                                          <p:spTgt spid="1054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37812 0.0 " pathEditMode="relative" ptsTypes="AA">
                                      <p:cBhvr>
                                        <p:cTn id="32" dur="2000" fill="hold"/>
                                        <p:tgtEl>
                                          <p:spTgt spid="1054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37812 0.0 " pathEditMode="relative" ptsTypes="AA">
                                      <p:cBhvr>
                                        <p:cTn id="34" dur="2000" fill="hold"/>
                                        <p:tgtEl>
                                          <p:spTgt spid="1054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37812 0.0 " pathEditMode="relative" ptsTypes="AA">
                                      <p:cBhvr>
                                        <p:cTn id="36" dur="2000" fill="hold"/>
                                        <p:tgtEl>
                                          <p:spTgt spid="1054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37812 0.0 " pathEditMode="relative" ptsTypes="AA">
                                      <p:cBhvr>
                                        <p:cTn id="38" dur="2000" fill="hold"/>
                                        <p:tgtEl>
                                          <p:spTgt spid="1054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37812 0.0 " pathEditMode="relative" ptsTypes="AA">
                                      <p:cBhvr>
                                        <p:cTn id="40" dur="2000" fill="hold"/>
                                        <p:tgtEl>
                                          <p:spTgt spid="1054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37812 0.0 " pathEditMode="relative" ptsTypes="AA">
                                      <p:cBhvr>
                                        <p:cTn id="42" dur="2000" fill="hold"/>
                                        <p:tgtEl>
                                          <p:spTgt spid="1054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37812 0.0 " pathEditMode="relative" ptsTypes="AA">
                                      <p:cBhvr>
                                        <p:cTn id="44" dur="2000" fill="hold"/>
                                        <p:tgtEl>
                                          <p:spTgt spid="1054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37812 0.0 " pathEditMode="relative" ptsTypes="AA">
                                      <p:cBhvr>
                                        <p:cTn id="46" dur="2000" fill="hold"/>
                                        <p:tgtEl>
                                          <p:spTgt spid="1055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37812 0.0 " pathEditMode="relative" ptsTypes="AA">
                                      <p:cBhvr>
                                        <p:cTn id="48" dur="2000" fill="hold"/>
                                        <p:tgtEl>
                                          <p:spTgt spid="1055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37812 0.0 " pathEditMode="relative" ptsTypes="AA">
                                      <p:cBhvr>
                                        <p:cTn id="50" dur="2000" fill="hold"/>
                                        <p:tgtEl>
                                          <p:spTgt spid="1055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37812 0.0 " pathEditMode="relative" ptsTypes="AA">
                                      <p:cBhvr>
                                        <p:cTn id="52" dur="2000" fill="hold"/>
                                        <p:tgtEl>
                                          <p:spTgt spid="1055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37812 0.0 " pathEditMode="relative" ptsTypes="AA">
                                      <p:cBhvr>
                                        <p:cTn id="54" dur="2000" fill="hold"/>
                                        <p:tgtEl>
                                          <p:spTgt spid="1055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37812 0.0 " pathEditMode="relative" ptsTypes="AA">
                                      <p:cBhvr>
                                        <p:cTn id="56" dur="2000" fill="hold"/>
                                        <p:tgtEl>
                                          <p:spTgt spid="1055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37812 0.0 " pathEditMode="relative" ptsTypes="AA">
                                      <p:cBhvr>
                                        <p:cTn id="58" dur="2000" fill="hold"/>
                                        <p:tgtEl>
                                          <p:spTgt spid="1055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37812 0.0 " pathEditMode="relative" ptsTypes="AA">
                                      <p:cBhvr>
                                        <p:cTn id="60" dur="2000" fill="hold"/>
                                        <p:tgtEl>
                                          <p:spTgt spid="1055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37812 0.0 " pathEditMode="relative" ptsTypes="AA">
                                      <p:cBhvr>
                                        <p:cTn id="62" dur="2000" fill="hold"/>
                                        <p:tgtEl>
                                          <p:spTgt spid="1055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37812 0.0 " pathEditMode="relative" ptsTypes="AA">
                                      <p:cBhvr>
                                        <p:cTn id="64" dur="2000" fill="hold"/>
                                        <p:tgtEl>
                                          <p:spTgt spid="1055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37812 0.0 " pathEditMode="relative" ptsTypes="AA">
                                      <p:cBhvr>
                                        <p:cTn id="66" dur="2000" fill="hold"/>
                                        <p:tgtEl>
                                          <p:spTgt spid="1055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37812 0.0 " pathEditMode="relative" ptsTypes="AA">
                                      <p:cBhvr>
                                        <p:cTn id="68" dur="2000" fill="hold"/>
                                        <p:tgtEl>
                                          <p:spTgt spid="1055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37812 0.0 " pathEditMode="relative" ptsTypes="AA">
                                      <p:cBhvr>
                                        <p:cTn id="70" dur="2000" fill="hold"/>
                                        <p:tgtEl>
                                          <p:spTgt spid="1055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9" grpId="0" animBg="1"/>
      <p:bldP spid="105480" grpId="0" animBg="1"/>
      <p:bldP spid="105480" grpId="1" animBg="1"/>
      <p:bldP spid="105481" grpId="0" animBg="1"/>
      <p:bldP spid="105482" grpId="0" animBg="1"/>
      <p:bldP spid="105482" grpId="1" animBg="1"/>
      <p:bldP spid="105484" grpId="0" animBg="1"/>
      <p:bldP spid="105485" grpId="0"/>
      <p:bldP spid="105486" grpId="0" animBg="1"/>
      <p:bldP spid="105495" grpId="0"/>
      <p:bldP spid="105496" grpId="0" animBg="1"/>
      <p:bldP spid="105499" grpId="0"/>
      <p:bldP spid="105500" grpId="0" animBg="1"/>
      <p:bldP spid="105502" grpId="0"/>
      <p:bldP spid="105503" grpId="0" animBg="1"/>
      <p:bldP spid="105505" grpId="0" animBg="1"/>
      <p:bldP spid="105505" grpId="1" animBg="1"/>
      <p:bldP spid="105505" grpId="2" animBg="1"/>
      <p:bldP spid="105506" grpId="0" animBg="1"/>
      <p:bldP spid="105506" grpId="1" animBg="1"/>
      <p:bldP spid="105506" grpId="2" animBg="1"/>
      <p:bldP spid="105515" grpId="0" animBg="1"/>
      <p:bldP spid="105515" grpId="1" animBg="1"/>
      <p:bldP spid="105516" grpId="0" animBg="1"/>
      <p:bldP spid="105516" grpId="1" animBg="1"/>
      <p:bldP spid="105518" grpId="0"/>
      <p:bldP spid="105519" grpId="0" animBg="1"/>
      <p:bldP spid="105521" grpId="0"/>
      <p:bldP spid="105522" grpId="0" animBg="1"/>
      <p:bldP spid="105525" grpId="0"/>
      <p:bldP spid="10552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 Box 4"/>
          <p:cNvSpPr txBox="1">
            <a:spLocks noChangeArrowheads="1"/>
          </p:cNvSpPr>
          <p:nvPr/>
        </p:nvSpPr>
        <p:spPr bwMode="auto">
          <a:xfrm>
            <a:off x="2555875" y="0"/>
            <a:ext cx="3352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ru-RU" sz="4000" b="1"/>
              <a:t>Сила трения</a:t>
            </a:r>
          </a:p>
        </p:txBody>
      </p:sp>
      <p:sp>
        <p:nvSpPr>
          <p:cNvPr id="69635" name="Text Box 6"/>
          <p:cNvSpPr txBox="1">
            <a:spLocks noChangeArrowheads="1"/>
          </p:cNvSpPr>
          <p:nvPr/>
        </p:nvSpPr>
        <p:spPr bwMode="auto">
          <a:xfrm>
            <a:off x="250825" y="1143000"/>
            <a:ext cx="864235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ru-RU" sz="2400" b="1">
                <a:latin typeface="Arial" charset="0"/>
              </a:rPr>
              <a:t>Сила трения скольжения всегда направлена противоположно направлению относительной скорости соприкасающихся тел.</a:t>
            </a:r>
          </a:p>
        </p:txBody>
      </p:sp>
      <p:graphicFrame>
        <p:nvGraphicFramePr>
          <p:cNvPr id="106503" name="Object 7"/>
          <p:cNvGraphicFramePr>
            <a:graphicFrameLocks noChangeAspect="1"/>
          </p:cNvGraphicFramePr>
          <p:nvPr/>
        </p:nvGraphicFramePr>
        <p:xfrm>
          <a:off x="1908175" y="5157788"/>
          <a:ext cx="4608513" cy="941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19" name="Формула" r:id="rId3" imgW="1180588" imgH="241195" progId="Equation.3">
                  <p:embed/>
                </p:oleObj>
              </mc:Choice>
              <mc:Fallback>
                <p:oleObj name="Формула" r:id="rId3" imgW="1180588" imgH="24119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8175" y="5157788"/>
                        <a:ext cx="4608513" cy="941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637" name="Line 8"/>
          <p:cNvSpPr>
            <a:spLocks noChangeShapeType="1"/>
          </p:cNvSpPr>
          <p:nvPr/>
        </p:nvSpPr>
        <p:spPr bwMode="auto">
          <a:xfrm flipV="1">
            <a:off x="395288" y="4076700"/>
            <a:ext cx="6553200" cy="158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106536" name="Group 40"/>
          <p:cNvGrpSpPr>
            <a:grpSpLocks/>
          </p:cNvGrpSpPr>
          <p:nvPr/>
        </p:nvGrpSpPr>
        <p:grpSpPr bwMode="auto">
          <a:xfrm>
            <a:off x="250825" y="2492375"/>
            <a:ext cx="3168650" cy="2247900"/>
            <a:chOff x="1020" y="2432"/>
            <a:chExt cx="1996" cy="1416"/>
          </a:xfrm>
        </p:grpSpPr>
        <p:grpSp>
          <p:nvGrpSpPr>
            <p:cNvPr id="69659" name="Group 37"/>
            <p:cNvGrpSpPr>
              <a:grpSpLocks/>
            </p:cNvGrpSpPr>
            <p:nvPr/>
          </p:nvGrpSpPr>
          <p:grpSpPr bwMode="auto">
            <a:xfrm>
              <a:off x="1020" y="2524"/>
              <a:ext cx="1827" cy="1324"/>
              <a:chOff x="1020" y="2524"/>
              <a:chExt cx="1827" cy="1324"/>
            </a:xfrm>
          </p:grpSpPr>
          <p:sp>
            <p:nvSpPr>
              <p:cNvPr id="69662" name="Rectangle 9"/>
              <p:cNvSpPr>
                <a:spLocks noChangeArrowheads="1"/>
              </p:cNvSpPr>
              <p:nvPr/>
            </p:nvSpPr>
            <p:spPr bwMode="auto">
              <a:xfrm>
                <a:off x="1610" y="3113"/>
                <a:ext cx="590" cy="272"/>
              </a:xfrm>
              <a:prstGeom prst="rect">
                <a:avLst/>
              </a:prstGeom>
              <a:solidFill>
                <a:schemeClr val="folHlink"/>
              </a:solidFill>
              <a:ln w="57150">
                <a:solidFill>
                  <a:schemeClr val="folHlink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ru-RU"/>
              </a:p>
            </p:txBody>
          </p:sp>
          <p:sp>
            <p:nvSpPr>
              <p:cNvPr id="69663" name="Line 10"/>
              <p:cNvSpPr>
                <a:spLocks noChangeShapeType="1"/>
              </p:cNvSpPr>
              <p:nvPr/>
            </p:nvSpPr>
            <p:spPr bwMode="auto">
              <a:xfrm>
                <a:off x="1927" y="3248"/>
                <a:ext cx="499" cy="0"/>
              </a:xfrm>
              <a:prstGeom prst="line">
                <a:avLst/>
              </a:prstGeom>
              <a:noFill/>
              <a:ln w="57150">
                <a:solidFill>
                  <a:srgbClr val="A8007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9664" name="Line 11"/>
              <p:cNvSpPr>
                <a:spLocks noChangeShapeType="1"/>
              </p:cNvSpPr>
              <p:nvPr/>
            </p:nvSpPr>
            <p:spPr bwMode="auto">
              <a:xfrm>
                <a:off x="1927" y="3249"/>
                <a:ext cx="0" cy="453"/>
              </a:xfrm>
              <a:prstGeom prst="line">
                <a:avLst/>
              </a:prstGeom>
              <a:noFill/>
              <a:ln w="57150">
                <a:solidFill>
                  <a:schemeClr val="accent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9665" name="Line 12"/>
              <p:cNvSpPr>
                <a:spLocks noChangeShapeType="1"/>
              </p:cNvSpPr>
              <p:nvPr/>
            </p:nvSpPr>
            <p:spPr bwMode="auto">
              <a:xfrm flipH="1">
                <a:off x="1111" y="3385"/>
                <a:ext cx="499" cy="0"/>
              </a:xfrm>
              <a:prstGeom prst="line">
                <a:avLst/>
              </a:prstGeom>
              <a:noFill/>
              <a:ln w="57150">
                <a:solidFill>
                  <a:srgbClr val="FC3C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9666" name="Line 13"/>
              <p:cNvSpPr>
                <a:spLocks noChangeShapeType="1"/>
              </p:cNvSpPr>
              <p:nvPr/>
            </p:nvSpPr>
            <p:spPr bwMode="auto">
              <a:xfrm>
                <a:off x="1882" y="2886"/>
                <a:ext cx="0" cy="500"/>
              </a:xfrm>
              <a:prstGeom prst="line">
                <a:avLst/>
              </a:prstGeom>
              <a:noFill/>
              <a:ln w="57150">
                <a:solidFill>
                  <a:schemeClr val="accent2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69667" name="Group 36"/>
              <p:cNvGrpSpPr>
                <a:grpSpLocks/>
              </p:cNvGrpSpPr>
              <p:nvPr/>
            </p:nvGrpSpPr>
            <p:grpSpPr bwMode="auto">
              <a:xfrm>
                <a:off x="1474" y="3521"/>
                <a:ext cx="415" cy="327"/>
                <a:chOff x="1474" y="3612"/>
                <a:chExt cx="415" cy="327"/>
              </a:xfrm>
            </p:grpSpPr>
            <p:sp>
              <p:nvSpPr>
                <p:cNvPr id="69684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1474" y="3612"/>
                  <a:ext cx="415" cy="32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4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>
                    <a:defRPr sz="4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>
                    <a:defRPr sz="4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>
                    <a:defRPr sz="4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>
                    <a:defRPr sz="4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eaLnBrk="1" hangingPunct="1"/>
                  <a:r>
                    <a:rPr lang="en-US" sz="2800" b="1">
                      <a:solidFill>
                        <a:schemeClr val="accent1"/>
                      </a:solidFill>
                    </a:rPr>
                    <a:t>mg</a:t>
                  </a:r>
                  <a:endParaRPr lang="ru-RU" sz="2800" b="1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69685" name="Line 15"/>
                <p:cNvSpPr>
                  <a:spLocks noChangeShapeType="1"/>
                </p:cNvSpPr>
                <p:nvPr/>
              </p:nvSpPr>
              <p:spPr bwMode="auto">
                <a:xfrm>
                  <a:off x="1577" y="3631"/>
                  <a:ext cx="227" cy="0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69668" name="Text Box 16"/>
              <p:cNvSpPr txBox="1">
                <a:spLocks noChangeArrowheads="1"/>
              </p:cNvSpPr>
              <p:nvPr/>
            </p:nvSpPr>
            <p:spPr bwMode="auto">
              <a:xfrm>
                <a:off x="2290" y="2886"/>
                <a:ext cx="557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2800" b="1">
                    <a:solidFill>
                      <a:srgbClr val="A80070"/>
                    </a:solidFill>
                  </a:rPr>
                  <a:t>F</a:t>
                </a:r>
                <a:r>
                  <a:rPr lang="ru-RU" sz="1800" b="1">
                    <a:solidFill>
                      <a:srgbClr val="A80070"/>
                    </a:solidFill>
                  </a:rPr>
                  <a:t>тяги</a:t>
                </a:r>
              </a:p>
            </p:txBody>
          </p:sp>
          <p:sp>
            <p:nvSpPr>
              <p:cNvPr id="69669" name="Line 17"/>
              <p:cNvSpPr>
                <a:spLocks noChangeShapeType="1"/>
              </p:cNvSpPr>
              <p:nvPr/>
            </p:nvSpPr>
            <p:spPr bwMode="auto">
              <a:xfrm>
                <a:off x="2302" y="2905"/>
                <a:ext cx="227" cy="0"/>
              </a:xfrm>
              <a:prstGeom prst="line">
                <a:avLst/>
              </a:prstGeom>
              <a:noFill/>
              <a:ln w="38100">
                <a:solidFill>
                  <a:srgbClr val="A8007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9670" name="Text Box 18"/>
              <p:cNvSpPr txBox="1">
                <a:spLocks noChangeArrowheads="1"/>
              </p:cNvSpPr>
              <p:nvPr/>
            </p:nvSpPr>
            <p:spPr bwMode="auto">
              <a:xfrm>
                <a:off x="1020" y="3023"/>
                <a:ext cx="412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2800" b="1">
                    <a:solidFill>
                      <a:srgbClr val="FC3C00"/>
                    </a:solidFill>
                  </a:rPr>
                  <a:t>F</a:t>
                </a:r>
                <a:r>
                  <a:rPr lang="ru-RU" sz="1800" b="1">
                    <a:solidFill>
                      <a:srgbClr val="FC3C00"/>
                    </a:solidFill>
                  </a:rPr>
                  <a:t>тр</a:t>
                </a:r>
              </a:p>
            </p:txBody>
          </p:sp>
          <p:sp>
            <p:nvSpPr>
              <p:cNvPr id="69671" name="Line 19"/>
              <p:cNvSpPr>
                <a:spLocks noChangeShapeType="1"/>
              </p:cNvSpPr>
              <p:nvPr/>
            </p:nvSpPr>
            <p:spPr bwMode="auto">
              <a:xfrm>
                <a:off x="1032" y="3042"/>
                <a:ext cx="227" cy="0"/>
              </a:xfrm>
              <a:prstGeom prst="line">
                <a:avLst/>
              </a:prstGeom>
              <a:noFill/>
              <a:ln w="38100">
                <a:solidFill>
                  <a:srgbClr val="FC3C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9672" name="Text Box 20"/>
              <p:cNvSpPr txBox="1">
                <a:spLocks noChangeArrowheads="1"/>
              </p:cNvSpPr>
              <p:nvPr/>
            </p:nvSpPr>
            <p:spPr bwMode="auto">
              <a:xfrm>
                <a:off x="1564" y="2524"/>
                <a:ext cx="278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2800" b="1">
                    <a:solidFill>
                      <a:schemeClr val="accent2"/>
                    </a:solidFill>
                  </a:rPr>
                  <a:t>N</a:t>
                </a:r>
                <a:endParaRPr lang="ru-RU" sz="1800" b="1">
                  <a:solidFill>
                    <a:schemeClr val="accent2"/>
                  </a:solidFill>
                </a:endParaRPr>
              </a:p>
            </p:txBody>
          </p:sp>
          <p:sp>
            <p:nvSpPr>
              <p:cNvPr id="69673" name="Line 21"/>
              <p:cNvSpPr>
                <a:spLocks noChangeShapeType="1"/>
              </p:cNvSpPr>
              <p:nvPr/>
            </p:nvSpPr>
            <p:spPr bwMode="auto">
              <a:xfrm>
                <a:off x="1576" y="2543"/>
                <a:ext cx="227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69674" name="Group 24"/>
              <p:cNvGrpSpPr>
                <a:grpSpLocks/>
              </p:cNvGrpSpPr>
              <p:nvPr/>
            </p:nvGrpSpPr>
            <p:grpSpPr bwMode="auto">
              <a:xfrm>
                <a:off x="2290" y="2886"/>
                <a:ext cx="557" cy="327"/>
                <a:chOff x="2517" y="2704"/>
                <a:chExt cx="557" cy="327"/>
              </a:xfrm>
            </p:grpSpPr>
            <p:sp>
              <p:nvSpPr>
                <p:cNvPr id="69682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2517" y="2704"/>
                  <a:ext cx="557" cy="32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4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>
                    <a:defRPr sz="4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>
                    <a:defRPr sz="4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>
                    <a:defRPr sz="4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>
                    <a:defRPr sz="4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eaLnBrk="1" hangingPunct="1"/>
                  <a:r>
                    <a:rPr lang="en-US" sz="2800" b="1">
                      <a:solidFill>
                        <a:srgbClr val="A80070"/>
                      </a:solidFill>
                    </a:rPr>
                    <a:t>F</a:t>
                  </a:r>
                  <a:r>
                    <a:rPr lang="ru-RU" sz="1800" b="1">
                      <a:solidFill>
                        <a:srgbClr val="A80070"/>
                      </a:solidFill>
                    </a:rPr>
                    <a:t>тяги</a:t>
                  </a:r>
                </a:p>
              </p:txBody>
            </p:sp>
            <p:sp>
              <p:nvSpPr>
                <p:cNvPr id="69683" name="Line 26"/>
                <p:cNvSpPr>
                  <a:spLocks noChangeShapeType="1"/>
                </p:cNvSpPr>
                <p:nvPr/>
              </p:nvSpPr>
              <p:spPr bwMode="auto">
                <a:xfrm>
                  <a:off x="2529" y="2723"/>
                  <a:ext cx="227" cy="0"/>
                </a:xfrm>
                <a:prstGeom prst="line">
                  <a:avLst/>
                </a:prstGeom>
                <a:noFill/>
                <a:ln w="38100">
                  <a:solidFill>
                    <a:srgbClr val="A8007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69675" name="Group 27"/>
              <p:cNvGrpSpPr>
                <a:grpSpLocks/>
              </p:cNvGrpSpPr>
              <p:nvPr/>
            </p:nvGrpSpPr>
            <p:grpSpPr bwMode="auto">
              <a:xfrm>
                <a:off x="1020" y="3023"/>
                <a:ext cx="412" cy="327"/>
                <a:chOff x="2517" y="2704"/>
                <a:chExt cx="412" cy="327"/>
              </a:xfrm>
            </p:grpSpPr>
            <p:sp>
              <p:nvSpPr>
                <p:cNvPr id="69680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2517" y="2704"/>
                  <a:ext cx="412" cy="32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4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>
                    <a:defRPr sz="4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>
                    <a:defRPr sz="4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>
                    <a:defRPr sz="4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>
                    <a:defRPr sz="4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eaLnBrk="1" hangingPunct="1"/>
                  <a:r>
                    <a:rPr lang="en-US" sz="2800" b="1">
                      <a:solidFill>
                        <a:srgbClr val="FC3C00"/>
                      </a:solidFill>
                    </a:rPr>
                    <a:t>F</a:t>
                  </a:r>
                  <a:r>
                    <a:rPr lang="ru-RU" sz="1800" b="1">
                      <a:solidFill>
                        <a:srgbClr val="FC3C00"/>
                      </a:solidFill>
                    </a:rPr>
                    <a:t>тр</a:t>
                  </a:r>
                </a:p>
              </p:txBody>
            </p:sp>
            <p:sp>
              <p:nvSpPr>
                <p:cNvPr id="69681" name="Line 29"/>
                <p:cNvSpPr>
                  <a:spLocks noChangeShapeType="1"/>
                </p:cNvSpPr>
                <p:nvPr/>
              </p:nvSpPr>
              <p:spPr bwMode="auto">
                <a:xfrm>
                  <a:off x="2529" y="2723"/>
                  <a:ext cx="227" cy="0"/>
                </a:xfrm>
                <a:prstGeom prst="line">
                  <a:avLst/>
                </a:prstGeom>
                <a:noFill/>
                <a:ln w="38100">
                  <a:solidFill>
                    <a:srgbClr val="FC3C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69676" name="Text Box 32"/>
              <p:cNvSpPr txBox="1">
                <a:spLocks noChangeArrowheads="1"/>
              </p:cNvSpPr>
              <p:nvPr/>
            </p:nvSpPr>
            <p:spPr bwMode="auto">
              <a:xfrm>
                <a:off x="2290" y="2886"/>
                <a:ext cx="557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2800" b="1">
                    <a:solidFill>
                      <a:srgbClr val="A80070"/>
                    </a:solidFill>
                  </a:rPr>
                  <a:t>F</a:t>
                </a:r>
                <a:r>
                  <a:rPr lang="ru-RU" sz="1800" b="1">
                    <a:solidFill>
                      <a:srgbClr val="A80070"/>
                    </a:solidFill>
                  </a:rPr>
                  <a:t>тяги</a:t>
                </a:r>
              </a:p>
            </p:txBody>
          </p:sp>
          <p:sp>
            <p:nvSpPr>
              <p:cNvPr id="69677" name="Line 33"/>
              <p:cNvSpPr>
                <a:spLocks noChangeShapeType="1"/>
              </p:cNvSpPr>
              <p:nvPr/>
            </p:nvSpPr>
            <p:spPr bwMode="auto">
              <a:xfrm>
                <a:off x="2302" y="2905"/>
                <a:ext cx="227" cy="0"/>
              </a:xfrm>
              <a:prstGeom prst="line">
                <a:avLst/>
              </a:prstGeom>
              <a:noFill/>
              <a:ln w="38100">
                <a:solidFill>
                  <a:srgbClr val="A8007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9678" name="Text Box 34"/>
              <p:cNvSpPr txBox="1">
                <a:spLocks noChangeArrowheads="1"/>
              </p:cNvSpPr>
              <p:nvPr/>
            </p:nvSpPr>
            <p:spPr bwMode="auto">
              <a:xfrm>
                <a:off x="1020" y="3023"/>
                <a:ext cx="412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2800" b="1">
                    <a:solidFill>
                      <a:srgbClr val="FC3C00"/>
                    </a:solidFill>
                  </a:rPr>
                  <a:t>F</a:t>
                </a:r>
                <a:r>
                  <a:rPr lang="ru-RU" sz="1800" b="1">
                    <a:solidFill>
                      <a:srgbClr val="FC3C00"/>
                    </a:solidFill>
                  </a:rPr>
                  <a:t>тр</a:t>
                </a:r>
              </a:p>
            </p:txBody>
          </p:sp>
          <p:sp>
            <p:nvSpPr>
              <p:cNvPr id="69679" name="Line 35"/>
              <p:cNvSpPr>
                <a:spLocks noChangeShapeType="1"/>
              </p:cNvSpPr>
              <p:nvPr/>
            </p:nvSpPr>
            <p:spPr bwMode="auto">
              <a:xfrm>
                <a:off x="1032" y="3042"/>
                <a:ext cx="227" cy="0"/>
              </a:xfrm>
              <a:prstGeom prst="line">
                <a:avLst/>
              </a:prstGeom>
              <a:noFill/>
              <a:ln w="38100">
                <a:solidFill>
                  <a:srgbClr val="FC3C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69660" name="Line 38"/>
            <p:cNvSpPr>
              <a:spLocks noChangeShapeType="1"/>
            </p:cNvSpPr>
            <p:nvPr/>
          </p:nvSpPr>
          <p:spPr bwMode="auto">
            <a:xfrm>
              <a:off x="2109" y="2795"/>
              <a:ext cx="907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graphicFrame>
          <p:nvGraphicFramePr>
            <p:cNvPr id="69661" name="Object 39"/>
            <p:cNvGraphicFramePr>
              <a:graphicFrameLocks noChangeAspect="1"/>
            </p:cNvGraphicFramePr>
            <p:nvPr/>
          </p:nvGraphicFramePr>
          <p:xfrm>
            <a:off x="2608" y="2432"/>
            <a:ext cx="277" cy="3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520" name="Формула" r:id="rId5" imgW="139579" imgH="177646" progId="Equation.3">
                    <p:embed/>
                  </p:oleObj>
                </mc:Choice>
                <mc:Fallback>
                  <p:oleObj name="Формула" r:id="rId5" imgW="139579" imgH="177646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08" y="2432"/>
                          <a:ext cx="277" cy="35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6569" name="Group 73"/>
          <p:cNvGrpSpPr>
            <a:grpSpLocks/>
          </p:cNvGrpSpPr>
          <p:nvPr/>
        </p:nvGrpSpPr>
        <p:grpSpPr bwMode="auto">
          <a:xfrm>
            <a:off x="4427538" y="2565400"/>
            <a:ext cx="3246437" cy="2030413"/>
            <a:chOff x="2880" y="2614"/>
            <a:chExt cx="2045" cy="1279"/>
          </a:xfrm>
        </p:grpSpPr>
        <p:sp>
          <p:nvSpPr>
            <p:cNvPr id="69641" name="Rectangle 43"/>
            <p:cNvSpPr>
              <a:spLocks noChangeArrowheads="1"/>
            </p:cNvSpPr>
            <p:nvPr/>
          </p:nvSpPr>
          <p:spPr bwMode="auto">
            <a:xfrm>
              <a:off x="3833" y="3248"/>
              <a:ext cx="590" cy="272"/>
            </a:xfrm>
            <a:prstGeom prst="rect">
              <a:avLst/>
            </a:prstGeom>
            <a:solidFill>
              <a:schemeClr val="folHlink"/>
            </a:solidFill>
            <a:ln w="57150">
              <a:solidFill>
                <a:schemeClr val="fol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ru-RU"/>
            </a:p>
          </p:txBody>
        </p:sp>
        <p:sp>
          <p:nvSpPr>
            <p:cNvPr id="69642" name="Line 44"/>
            <p:cNvSpPr>
              <a:spLocks noChangeShapeType="1"/>
            </p:cNvSpPr>
            <p:nvPr/>
          </p:nvSpPr>
          <p:spPr bwMode="auto">
            <a:xfrm>
              <a:off x="3606" y="3385"/>
              <a:ext cx="499" cy="0"/>
            </a:xfrm>
            <a:prstGeom prst="line">
              <a:avLst/>
            </a:prstGeom>
            <a:noFill/>
            <a:ln w="57150">
              <a:solidFill>
                <a:srgbClr val="A8007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9643" name="Line 45"/>
            <p:cNvSpPr>
              <a:spLocks noChangeShapeType="1"/>
            </p:cNvSpPr>
            <p:nvPr/>
          </p:nvSpPr>
          <p:spPr bwMode="auto">
            <a:xfrm>
              <a:off x="4150" y="3384"/>
              <a:ext cx="0" cy="453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9644" name="Line 46"/>
            <p:cNvSpPr>
              <a:spLocks noChangeShapeType="1"/>
            </p:cNvSpPr>
            <p:nvPr/>
          </p:nvSpPr>
          <p:spPr bwMode="auto">
            <a:xfrm flipH="1">
              <a:off x="4422" y="3521"/>
              <a:ext cx="499" cy="0"/>
            </a:xfrm>
            <a:prstGeom prst="line">
              <a:avLst/>
            </a:prstGeom>
            <a:noFill/>
            <a:ln w="57150">
              <a:solidFill>
                <a:srgbClr val="FC3C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9645" name="Line 47"/>
            <p:cNvSpPr>
              <a:spLocks noChangeShapeType="1"/>
            </p:cNvSpPr>
            <p:nvPr/>
          </p:nvSpPr>
          <p:spPr bwMode="auto">
            <a:xfrm>
              <a:off x="4105" y="3021"/>
              <a:ext cx="0" cy="50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69646" name="Group 48"/>
            <p:cNvGrpSpPr>
              <a:grpSpLocks/>
            </p:cNvGrpSpPr>
            <p:nvPr/>
          </p:nvGrpSpPr>
          <p:grpSpPr bwMode="auto">
            <a:xfrm>
              <a:off x="3696" y="3566"/>
              <a:ext cx="415" cy="327"/>
              <a:chOff x="1474" y="3612"/>
              <a:chExt cx="415" cy="327"/>
            </a:xfrm>
          </p:grpSpPr>
          <p:sp>
            <p:nvSpPr>
              <p:cNvPr id="69657" name="Text Box 49"/>
              <p:cNvSpPr txBox="1">
                <a:spLocks noChangeArrowheads="1"/>
              </p:cNvSpPr>
              <p:nvPr/>
            </p:nvSpPr>
            <p:spPr bwMode="auto">
              <a:xfrm>
                <a:off x="1474" y="3612"/>
                <a:ext cx="415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2800" b="1">
                    <a:solidFill>
                      <a:schemeClr val="accent1"/>
                    </a:solidFill>
                  </a:rPr>
                  <a:t>mg</a:t>
                </a:r>
                <a:endParaRPr lang="ru-RU" sz="2800" b="1">
                  <a:solidFill>
                    <a:schemeClr val="accent1"/>
                  </a:solidFill>
                </a:endParaRPr>
              </a:p>
            </p:txBody>
          </p:sp>
          <p:sp>
            <p:nvSpPr>
              <p:cNvPr id="69658" name="Line 50"/>
              <p:cNvSpPr>
                <a:spLocks noChangeShapeType="1"/>
              </p:cNvSpPr>
              <p:nvPr/>
            </p:nvSpPr>
            <p:spPr bwMode="auto">
              <a:xfrm>
                <a:off x="1577" y="3631"/>
                <a:ext cx="227" cy="0"/>
              </a:xfrm>
              <a:prstGeom prst="line">
                <a:avLst/>
              </a:prstGeom>
              <a:noFill/>
              <a:ln w="38100">
                <a:solidFill>
                  <a:schemeClr val="accent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69647" name="Text Box 55"/>
            <p:cNvSpPr txBox="1">
              <a:spLocks noChangeArrowheads="1"/>
            </p:cNvSpPr>
            <p:nvPr/>
          </p:nvSpPr>
          <p:spPr bwMode="auto">
            <a:xfrm>
              <a:off x="4150" y="2795"/>
              <a:ext cx="27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800" b="1">
                  <a:solidFill>
                    <a:schemeClr val="accent2"/>
                  </a:solidFill>
                </a:rPr>
                <a:t>N</a:t>
              </a:r>
              <a:endParaRPr lang="ru-RU" sz="1800" b="1">
                <a:solidFill>
                  <a:schemeClr val="accent2"/>
                </a:solidFill>
              </a:endParaRPr>
            </a:p>
          </p:txBody>
        </p:sp>
        <p:sp>
          <p:nvSpPr>
            <p:cNvPr id="69648" name="Line 56"/>
            <p:cNvSpPr>
              <a:spLocks noChangeShapeType="1"/>
            </p:cNvSpPr>
            <p:nvPr/>
          </p:nvSpPr>
          <p:spPr bwMode="auto">
            <a:xfrm>
              <a:off x="4195" y="2840"/>
              <a:ext cx="227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69649" name="Group 71"/>
            <p:cNvGrpSpPr>
              <a:grpSpLocks/>
            </p:cNvGrpSpPr>
            <p:nvPr/>
          </p:nvGrpSpPr>
          <p:grpSpPr bwMode="auto">
            <a:xfrm>
              <a:off x="3379" y="3022"/>
              <a:ext cx="557" cy="327"/>
              <a:chOff x="2245" y="2886"/>
              <a:chExt cx="557" cy="327"/>
            </a:xfrm>
          </p:grpSpPr>
          <p:sp>
            <p:nvSpPr>
              <p:cNvPr id="69655" name="Text Box 63"/>
              <p:cNvSpPr txBox="1">
                <a:spLocks noChangeArrowheads="1"/>
              </p:cNvSpPr>
              <p:nvPr/>
            </p:nvSpPr>
            <p:spPr bwMode="auto">
              <a:xfrm>
                <a:off x="2245" y="2886"/>
                <a:ext cx="557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2800" b="1">
                    <a:solidFill>
                      <a:srgbClr val="A80070"/>
                    </a:solidFill>
                  </a:rPr>
                  <a:t>F</a:t>
                </a:r>
                <a:r>
                  <a:rPr lang="ru-RU" sz="1800" b="1">
                    <a:solidFill>
                      <a:srgbClr val="A80070"/>
                    </a:solidFill>
                  </a:rPr>
                  <a:t>тяги</a:t>
                </a:r>
              </a:p>
            </p:txBody>
          </p:sp>
          <p:sp>
            <p:nvSpPr>
              <p:cNvPr id="69656" name="Line 64"/>
              <p:cNvSpPr>
                <a:spLocks noChangeShapeType="1"/>
              </p:cNvSpPr>
              <p:nvPr/>
            </p:nvSpPr>
            <p:spPr bwMode="auto">
              <a:xfrm>
                <a:off x="2290" y="2931"/>
                <a:ext cx="227" cy="0"/>
              </a:xfrm>
              <a:prstGeom prst="line">
                <a:avLst/>
              </a:prstGeom>
              <a:noFill/>
              <a:ln w="38100">
                <a:solidFill>
                  <a:srgbClr val="A8007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69650" name="Group 70"/>
            <p:cNvGrpSpPr>
              <a:grpSpLocks/>
            </p:cNvGrpSpPr>
            <p:nvPr/>
          </p:nvGrpSpPr>
          <p:grpSpPr bwMode="auto">
            <a:xfrm>
              <a:off x="4513" y="3203"/>
              <a:ext cx="412" cy="327"/>
              <a:chOff x="1202" y="3022"/>
              <a:chExt cx="412" cy="327"/>
            </a:xfrm>
          </p:grpSpPr>
          <p:sp>
            <p:nvSpPr>
              <p:cNvPr id="69653" name="Text Box 65"/>
              <p:cNvSpPr txBox="1">
                <a:spLocks noChangeArrowheads="1"/>
              </p:cNvSpPr>
              <p:nvPr/>
            </p:nvSpPr>
            <p:spPr bwMode="auto">
              <a:xfrm>
                <a:off x="1202" y="3022"/>
                <a:ext cx="412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2800" b="1">
                    <a:solidFill>
                      <a:srgbClr val="FC3C00"/>
                    </a:solidFill>
                  </a:rPr>
                  <a:t>F</a:t>
                </a:r>
                <a:r>
                  <a:rPr lang="ru-RU" sz="1800" b="1">
                    <a:solidFill>
                      <a:srgbClr val="FC3C00"/>
                    </a:solidFill>
                  </a:rPr>
                  <a:t>тр</a:t>
                </a:r>
              </a:p>
            </p:txBody>
          </p:sp>
          <p:sp>
            <p:nvSpPr>
              <p:cNvPr id="69654" name="Line 66"/>
              <p:cNvSpPr>
                <a:spLocks noChangeShapeType="1"/>
              </p:cNvSpPr>
              <p:nvPr/>
            </p:nvSpPr>
            <p:spPr bwMode="auto">
              <a:xfrm>
                <a:off x="1292" y="3067"/>
                <a:ext cx="227" cy="0"/>
              </a:xfrm>
              <a:prstGeom prst="line">
                <a:avLst/>
              </a:prstGeom>
              <a:noFill/>
              <a:ln w="38100">
                <a:solidFill>
                  <a:srgbClr val="FC3C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69651" name="Line 67"/>
            <p:cNvSpPr>
              <a:spLocks noChangeShapeType="1"/>
            </p:cNvSpPr>
            <p:nvPr/>
          </p:nvSpPr>
          <p:spPr bwMode="auto">
            <a:xfrm>
              <a:off x="2880" y="2976"/>
              <a:ext cx="907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graphicFrame>
          <p:nvGraphicFramePr>
            <p:cNvPr id="69652" name="Object 68"/>
            <p:cNvGraphicFramePr>
              <a:graphicFrameLocks noChangeAspect="1"/>
            </p:cNvGraphicFramePr>
            <p:nvPr/>
          </p:nvGraphicFramePr>
          <p:xfrm>
            <a:off x="3107" y="2614"/>
            <a:ext cx="277" cy="3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521" name="Формула" r:id="rId7" imgW="139579" imgH="177646" progId="Equation.3">
                    <p:embed/>
                  </p:oleObj>
                </mc:Choice>
                <mc:Fallback>
                  <p:oleObj name="Формула" r:id="rId7" imgW="139579" imgH="177646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07" y="2614"/>
                          <a:ext cx="277" cy="35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9640" name="Oval 74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8388350" y="6381750"/>
            <a:ext cx="576263" cy="215900"/>
          </a:xfrm>
          <a:prstGeom prst="ellipse">
            <a:avLst/>
          </a:prstGeom>
          <a:gradFill rotWithShape="1">
            <a:gsLst>
              <a:gs pos="0">
                <a:srgbClr val="FFFFDB"/>
              </a:gs>
              <a:gs pos="100000">
                <a:srgbClr val="A9A99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2749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48148E-6 L 0.5434 -1.48148E-6 " pathEditMode="relative" ptsTypes="AA">
                                      <p:cBhvr>
                                        <p:cTn id="6" dur="2000" fill="hold"/>
                                        <p:tgtEl>
                                          <p:spTgt spid="1065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0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05556E-6 -5.55556E-6 L -0.42534 -5.55556E-6 " pathEditMode="relative" ptsTypes="AA">
                                      <p:cBhvr>
                                        <p:cTn id="14" dur="2000" fill="hold"/>
                                        <p:tgtEl>
                                          <p:spTgt spid="1065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6" name="Line 14"/>
          <p:cNvSpPr>
            <a:spLocks noChangeShapeType="1"/>
          </p:cNvSpPr>
          <p:nvPr/>
        </p:nvSpPr>
        <p:spPr bwMode="auto">
          <a:xfrm flipV="1">
            <a:off x="1159790" y="797448"/>
            <a:ext cx="2176743" cy="3704908"/>
          </a:xfrm>
          <a:custGeom>
            <a:avLst/>
            <a:gdLst>
              <a:gd name="connsiteX0" fmla="*/ 0 w 1800225"/>
              <a:gd name="connsiteY0" fmla="*/ 0 h 3887788"/>
              <a:gd name="connsiteX1" fmla="*/ 1800225 w 1800225"/>
              <a:gd name="connsiteY1" fmla="*/ 3887788 h 3887788"/>
              <a:gd name="connsiteX0" fmla="*/ 0 w 2004620"/>
              <a:gd name="connsiteY0" fmla="*/ 0 h 3855515"/>
              <a:gd name="connsiteX1" fmla="*/ 2004620 w 2004620"/>
              <a:gd name="connsiteY1" fmla="*/ 3855515 h 3855515"/>
              <a:gd name="connsiteX0" fmla="*/ 0 w 2176743"/>
              <a:gd name="connsiteY0" fmla="*/ 0 h 3704908"/>
              <a:gd name="connsiteX1" fmla="*/ 2176743 w 2176743"/>
              <a:gd name="connsiteY1" fmla="*/ 3704908 h 3704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176743" h="3704908">
                <a:moveTo>
                  <a:pt x="0" y="0"/>
                </a:moveTo>
                <a:cubicBezTo>
                  <a:pt x="600075" y="1295929"/>
                  <a:pt x="1576668" y="2408979"/>
                  <a:pt x="2176743" y="3704908"/>
                </a:cubicBezTo>
              </a:path>
            </a:pathLst>
          </a:custGeom>
          <a:noFill/>
          <a:ln w="28575">
            <a:solidFill>
              <a:schemeClr val="tx1"/>
            </a:solidFill>
            <a:prstDash val="dash"/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0658" name="Text Box 4"/>
          <p:cNvSpPr txBox="1">
            <a:spLocks noChangeArrowheads="1"/>
          </p:cNvSpPr>
          <p:nvPr/>
        </p:nvSpPr>
        <p:spPr bwMode="auto">
          <a:xfrm>
            <a:off x="827088" y="0"/>
            <a:ext cx="77597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ru-RU" sz="4000" b="1">
                <a:latin typeface="Arial" charset="0"/>
              </a:rPr>
              <a:t>Тело на наклонной плоскости</a:t>
            </a:r>
          </a:p>
        </p:txBody>
      </p:sp>
      <p:sp>
        <p:nvSpPr>
          <p:cNvPr id="70659" name="AutoShape 5"/>
          <p:cNvSpPr>
            <a:spLocks noChangeArrowheads="1"/>
          </p:cNvSpPr>
          <p:nvPr/>
        </p:nvSpPr>
        <p:spPr bwMode="auto">
          <a:xfrm>
            <a:off x="250825" y="1628775"/>
            <a:ext cx="5041900" cy="3095625"/>
          </a:xfrm>
          <a:prstGeom prst="rtTriangl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ru-RU"/>
          </a:p>
        </p:txBody>
      </p:sp>
      <p:graphicFrame>
        <p:nvGraphicFramePr>
          <p:cNvPr id="70660" name="Object 7"/>
          <p:cNvGraphicFramePr>
            <a:graphicFrameLocks noChangeAspect="1"/>
          </p:cNvGraphicFramePr>
          <p:nvPr/>
        </p:nvGraphicFramePr>
        <p:xfrm>
          <a:off x="4211638" y="4365625"/>
          <a:ext cx="360362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62" name="Формула" r:id="rId3" imgW="152334" imgH="139639" progId="Equation.3">
                  <p:embed/>
                </p:oleObj>
              </mc:Choice>
              <mc:Fallback>
                <p:oleObj name="Формула" r:id="rId3" imgW="152334" imgH="13963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1638" y="4365625"/>
                        <a:ext cx="360362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661" name="Freeform 8"/>
          <p:cNvSpPr>
            <a:spLocks/>
          </p:cNvSpPr>
          <p:nvPr/>
        </p:nvSpPr>
        <p:spPr bwMode="auto">
          <a:xfrm>
            <a:off x="4572000" y="4292600"/>
            <a:ext cx="215900" cy="431800"/>
          </a:xfrm>
          <a:custGeom>
            <a:avLst/>
            <a:gdLst>
              <a:gd name="T0" fmla="*/ 29063 w 52"/>
              <a:gd name="T1" fmla="*/ 0 h 90"/>
              <a:gd name="T2" fmla="*/ 29063 w 52"/>
              <a:gd name="T3" fmla="*/ 215900 h 90"/>
              <a:gd name="T4" fmla="*/ 215900 w 52"/>
              <a:gd name="T5" fmla="*/ 431800 h 9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2" h="90">
                <a:moveTo>
                  <a:pt x="7" y="0"/>
                </a:moveTo>
                <a:cubicBezTo>
                  <a:pt x="3" y="15"/>
                  <a:pt x="0" y="30"/>
                  <a:pt x="7" y="45"/>
                </a:cubicBezTo>
                <a:cubicBezTo>
                  <a:pt x="14" y="60"/>
                  <a:pt x="33" y="75"/>
                  <a:pt x="52" y="90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0662" name="Rectangle 9"/>
          <p:cNvSpPr>
            <a:spLocks noChangeArrowheads="1"/>
          </p:cNvSpPr>
          <p:nvPr/>
        </p:nvSpPr>
        <p:spPr bwMode="auto">
          <a:xfrm rot="1908959">
            <a:off x="1908175" y="2492375"/>
            <a:ext cx="568325" cy="28892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ru-RU"/>
          </a:p>
        </p:txBody>
      </p:sp>
      <p:sp>
        <p:nvSpPr>
          <p:cNvPr id="70663" name="Line 10"/>
          <p:cNvSpPr>
            <a:spLocks noChangeShapeType="1"/>
          </p:cNvSpPr>
          <p:nvPr/>
        </p:nvSpPr>
        <p:spPr bwMode="auto">
          <a:xfrm>
            <a:off x="2268538" y="2708275"/>
            <a:ext cx="0" cy="1584325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0" fmla="*/ -75303 w 0"/>
              <a:gd name="connsiteY0" fmla="*/ 0 h 10000"/>
              <a:gd name="connsiteX1" fmla="*/ 10000 w 0"/>
              <a:gd name="connsiteY1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10000">
                <a:moveTo>
                  <a:pt x="-75303" y="0"/>
                </a:moveTo>
                <a:cubicBezTo>
                  <a:pt x="-71970" y="3333"/>
                  <a:pt x="6667" y="6667"/>
                  <a:pt x="10000" y="10000"/>
                </a:cubicBezTo>
              </a:path>
            </a:pathLst>
          </a:custGeom>
          <a:noFill/>
          <a:ln w="5715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0664" name="Line 12"/>
          <p:cNvSpPr>
            <a:spLocks noChangeShapeType="1"/>
          </p:cNvSpPr>
          <p:nvPr/>
        </p:nvSpPr>
        <p:spPr bwMode="auto">
          <a:xfrm flipV="1">
            <a:off x="2195514" y="1650291"/>
            <a:ext cx="666190" cy="1057984"/>
          </a:xfrm>
          <a:custGeom>
            <a:avLst/>
            <a:gdLst>
              <a:gd name="connsiteX0" fmla="*/ 0 w 504825"/>
              <a:gd name="connsiteY0" fmla="*/ 0 h 1079500"/>
              <a:gd name="connsiteX1" fmla="*/ 504825 w 504825"/>
              <a:gd name="connsiteY1" fmla="*/ 1079500 h 1079500"/>
              <a:gd name="connsiteX0" fmla="*/ 0 w 666190"/>
              <a:gd name="connsiteY0" fmla="*/ 0 h 1057984"/>
              <a:gd name="connsiteX1" fmla="*/ 666190 w 666190"/>
              <a:gd name="connsiteY1" fmla="*/ 1057984 h 1057984"/>
              <a:gd name="connsiteX0" fmla="*/ 0 w 666190"/>
              <a:gd name="connsiteY0" fmla="*/ 0 h 1057984"/>
              <a:gd name="connsiteX1" fmla="*/ 666190 w 666190"/>
              <a:gd name="connsiteY1" fmla="*/ 1057984 h 1057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66190" h="1057984">
                <a:moveTo>
                  <a:pt x="0" y="0"/>
                </a:moveTo>
                <a:cubicBezTo>
                  <a:pt x="232821" y="338318"/>
                  <a:pt x="497915" y="698151"/>
                  <a:pt x="666190" y="1057984"/>
                </a:cubicBezTo>
              </a:path>
            </a:pathLst>
          </a:cu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0665" name="Line 13"/>
          <p:cNvSpPr>
            <a:spLocks noChangeShapeType="1"/>
          </p:cNvSpPr>
          <p:nvPr/>
        </p:nvSpPr>
        <p:spPr bwMode="auto">
          <a:xfrm flipH="1" flipV="1">
            <a:off x="827088" y="1916113"/>
            <a:ext cx="1081087" cy="649287"/>
          </a:xfrm>
          <a:prstGeom prst="line">
            <a:avLst/>
          </a:prstGeom>
          <a:noFill/>
          <a:ln w="57150">
            <a:solidFill>
              <a:srgbClr val="FC3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0667" name="Line 15"/>
          <p:cNvSpPr>
            <a:spLocks noChangeShapeType="1"/>
          </p:cNvSpPr>
          <p:nvPr/>
        </p:nvSpPr>
        <p:spPr bwMode="auto">
          <a:xfrm>
            <a:off x="323850" y="1628775"/>
            <a:ext cx="5400675" cy="3313113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graphicFrame>
        <p:nvGraphicFramePr>
          <p:cNvPr id="70668" name="Object 16"/>
          <p:cNvGraphicFramePr>
            <a:graphicFrameLocks noChangeAspect="1"/>
          </p:cNvGraphicFramePr>
          <p:nvPr/>
        </p:nvGraphicFramePr>
        <p:xfrm>
          <a:off x="4140200" y="1125538"/>
          <a:ext cx="4608513" cy="855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63" name="Формула" r:id="rId5" imgW="1434477" imgH="266584" progId="Equation.3">
                  <p:embed/>
                </p:oleObj>
              </mc:Choice>
              <mc:Fallback>
                <p:oleObj name="Формула" r:id="rId5" imgW="1434477" imgH="26658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0200" y="1125538"/>
                        <a:ext cx="4608513" cy="855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669" name="Object 17"/>
          <p:cNvGraphicFramePr>
            <a:graphicFrameLocks noChangeAspect="1"/>
          </p:cNvGraphicFramePr>
          <p:nvPr/>
        </p:nvGraphicFramePr>
        <p:xfrm>
          <a:off x="4211638" y="1916113"/>
          <a:ext cx="4537075" cy="166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64" name="Формула" r:id="rId7" imgW="1803400" imgH="660400" progId="Equation.3">
                  <p:embed/>
                </p:oleObj>
              </mc:Choice>
              <mc:Fallback>
                <p:oleObj name="Формула" r:id="rId7" imgW="1803400" imgH="660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1638" y="1916113"/>
                        <a:ext cx="4537075" cy="1662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670" name="Freeform 18"/>
          <p:cNvSpPr>
            <a:spLocks/>
          </p:cNvSpPr>
          <p:nvPr/>
        </p:nvSpPr>
        <p:spPr bwMode="auto">
          <a:xfrm>
            <a:off x="2051050" y="3141663"/>
            <a:ext cx="217488" cy="142875"/>
          </a:xfrm>
          <a:custGeom>
            <a:avLst/>
            <a:gdLst>
              <a:gd name="T0" fmla="*/ 0 w 137"/>
              <a:gd name="T1" fmla="*/ 0 h 90"/>
              <a:gd name="T2" fmla="*/ 73025 w 137"/>
              <a:gd name="T3" fmla="*/ 142875 h 90"/>
              <a:gd name="T4" fmla="*/ 217488 w 137"/>
              <a:gd name="T5" fmla="*/ 0 h 9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37" h="90">
                <a:moveTo>
                  <a:pt x="0" y="0"/>
                </a:moveTo>
                <a:cubicBezTo>
                  <a:pt x="11" y="45"/>
                  <a:pt x="23" y="90"/>
                  <a:pt x="46" y="90"/>
                </a:cubicBezTo>
                <a:cubicBezTo>
                  <a:pt x="69" y="90"/>
                  <a:pt x="103" y="45"/>
                  <a:pt x="137" y="0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graphicFrame>
        <p:nvGraphicFramePr>
          <p:cNvPr id="70671" name="Object 19"/>
          <p:cNvGraphicFramePr>
            <a:graphicFrameLocks noChangeAspect="1"/>
          </p:cNvGraphicFramePr>
          <p:nvPr/>
        </p:nvGraphicFramePr>
        <p:xfrm>
          <a:off x="1908175" y="3284538"/>
          <a:ext cx="360363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65" name="Формула" r:id="rId9" imgW="152334" imgH="139639" progId="Equation.3">
                  <p:embed/>
                </p:oleObj>
              </mc:Choice>
              <mc:Fallback>
                <p:oleObj name="Формула" r:id="rId9" imgW="152334" imgH="13963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8175" y="3284538"/>
                        <a:ext cx="360363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672" name="Line 20"/>
          <p:cNvSpPr>
            <a:spLocks noChangeShapeType="1"/>
          </p:cNvSpPr>
          <p:nvPr/>
        </p:nvSpPr>
        <p:spPr bwMode="auto">
          <a:xfrm flipV="1">
            <a:off x="2268538" y="3116280"/>
            <a:ext cx="578541" cy="1176319"/>
          </a:xfrm>
          <a:custGeom>
            <a:avLst/>
            <a:gdLst>
              <a:gd name="connsiteX0" fmla="*/ 0 w 503237"/>
              <a:gd name="connsiteY0" fmla="*/ 0 h 1079500"/>
              <a:gd name="connsiteX1" fmla="*/ 503237 w 503237"/>
              <a:gd name="connsiteY1" fmla="*/ 1079500 h 1079500"/>
              <a:gd name="connsiteX0" fmla="*/ 0 w 578541"/>
              <a:gd name="connsiteY0" fmla="*/ 0 h 1176319"/>
              <a:gd name="connsiteX1" fmla="*/ 578541 w 578541"/>
              <a:gd name="connsiteY1" fmla="*/ 1176319 h 1176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78541" h="1176319">
                <a:moveTo>
                  <a:pt x="0" y="0"/>
                </a:moveTo>
                <a:cubicBezTo>
                  <a:pt x="167746" y="359833"/>
                  <a:pt x="410795" y="816486"/>
                  <a:pt x="578541" y="1176319"/>
                </a:cubicBezTo>
              </a:path>
            </a:pathLst>
          </a:custGeom>
          <a:noFill/>
          <a:ln w="28575">
            <a:solidFill>
              <a:srgbClr val="9191E3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0673" name="Line 21"/>
          <p:cNvSpPr>
            <a:spLocks noChangeShapeType="1"/>
          </p:cNvSpPr>
          <p:nvPr/>
        </p:nvSpPr>
        <p:spPr bwMode="auto">
          <a:xfrm flipH="1" flipV="1">
            <a:off x="1520153" y="3847764"/>
            <a:ext cx="748385" cy="444836"/>
          </a:xfrm>
          <a:custGeom>
            <a:avLst/>
            <a:gdLst>
              <a:gd name="connsiteX0" fmla="*/ 0 w 576263"/>
              <a:gd name="connsiteY0" fmla="*/ 0 h 358775"/>
              <a:gd name="connsiteX1" fmla="*/ 576263 w 576263"/>
              <a:gd name="connsiteY1" fmla="*/ 358775 h 358775"/>
              <a:gd name="connsiteX0" fmla="*/ 0 w 748385"/>
              <a:gd name="connsiteY0" fmla="*/ 0 h 444836"/>
              <a:gd name="connsiteX1" fmla="*/ 748385 w 748385"/>
              <a:gd name="connsiteY1" fmla="*/ 444836 h 444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48385" h="444836">
                <a:moveTo>
                  <a:pt x="0" y="0"/>
                </a:moveTo>
                <a:cubicBezTo>
                  <a:pt x="192088" y="119592"/>
                  <a:pt x="556297" y="325244"/>
                  <a:pt x="748385" y="444836"/>
                </a:cubicBezTo>
              </a:path>
            </a:pathLst>
          </a:custGeom>
          <a:noFill/>
          <a:ln w="28575">
            <a:solidFill>
              <a:srgbClr val="9191E3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0674" name="Line 22"/>
          <p:cNvSpPr>
            <a:spLocks noChangeShapeType="1"/>
          </p:cNvSpPr>
          <p:nvPr/>
        </p:nvSpPr>
        <p:spPr bwMode="auto">
          <a:xfrm>
            <a:off x="2268539" y="2708276"/>
            <a:ext cx="610812" cy="446424"/>
          </a:xfrm>
          <a:custGeom>
            <a:avLst/>
            <a:gdLst>
              <a:gd name="connsiteX0" fmla="*/ 0 w 503237"/>
              <a:gd name="connsiteY0" fmla="*/ 0 h 360363"/>
              <a:gd name="connsiteX1" fmla="*/ 503237 w 503237"/>
              <a:gd name="connsiteY1" fmla="*/ 360363 h 360363"/>
              <a:gd name="connsiteX0" fmla="*/ 0 w 546267"/>
              <a:gd name="connsiteY0" fmla="*/ 0 h 424909"/>
              <a:gd name="connsiteX1" fmla="*/ 546267 w 546267"/>
              <a:gd name="connsiteY1" fmla="*/ 424909 h 424909"/>
              <a:gd name="connsiteX0" fmla="*/ 0 w 610812"/>
              <a:gd name="connsiteY0" fmla="*/ 0 h 446424"/>
              <a:gd name="connsiteX1" fmla="*/ 610812 w 610812"/>
              <a:gd name="connsiteY1" fmla="*/ 446424 h 446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10812" h="446424">
                <a:moveTo>
                  <a:pt x="0" y="0"/>
                </a:moveTo>
                <a:cubicBezTo>
                  <a:pt x="167746" y="120121"/>
                  <a:pt x="443066" y="326303"/>
                  <a:pt x="610812" y="446424"/>
                </a:cubicBezTo>
              </a:path>
            </a:pathLst>
          </a:custGeom>
          <a:noFill/>
          <a:ln w="38100">
            <a:solidFill>
              <a:schemeClr val="accent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0675" name="Line 23"/>
          <p:cNvSpPr>
            <a:spLocks noChangeShapeType="1"/>
          </p:cNvSpPr>
          <p:nvPr/>
        </p:nvSpPr>
        <p:spPr bwMode="auto">
          <a:xfrm flipH="1">
            <a:off x="1522431" y="2708275"/>
            <a:ext cx="673082" cy="1171762"/>
          </a:xfrm>
          <a:custGeom>
            <a:avLst/>
            <a:gdLst>
              <a:gd name="connsiteX0" fmla="*/ 0 w 576263"/>
              <a:gd name="connsiteY0" fmla="*/ 0 h 1225550"/>
              <a:gd name="connsiteX1" fmla="*/ 576263 w 576263"/>
              <a:gd name="connsiteY1" fmla="*/ 1225550 h 1225550"/>
              <a:gd name="connsiteX0" fmla="*/ 0 w 673082"/>
              <a:gd name="connsiteY0" fmla="*/ 0 h 1171762"/>
              <a:gd name="connsiteX1" fmla="*/ 673082 w 673082"/>
              <a:gd name="connsiteY1" fmla="*/ 1171762 h 1171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73082" h="1171762">
                <a:moveTo>
                  <a:pt x="0" y="0"/>
                </a:moveTo>
                <a:cubicBezTo>
                  <a:pt x="192088" y="408517"/>
                  <a:pt x="480994" y="763245"/>
                  <a:pt x="673082" y="1171762"/>
                </a:cubicBezTo>
              </a:path>
            </a:pathLst>
          </a:custGeom>
          <a:noFill/>
          <a:ln w="38100">
            <a:solidFill>
              <a:schemeClr val="accent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70676" name="Group 30"/>
          <p:cNvGrpSpPr>
            <a:grpSpLocks/>
          </p:cNvGrpSpPr>
          <p:nvPr/>
        </p:nvGrpSpPr>
        <p:grpSpPr bwMode="auto">
          <a:xfrm>
            <a:off x="2339975" y="3573463"/>
            <a:ext cx="658813" cy="519112"/>
            <a:chOff x="1474" y="3612"/>
            <a:chExt cx="415" cy="327"/>
          </a:xfrm>
        </p:grpSpPr>
        <p:sp>
          <p:nvSpPr>
            <p:cNvPr id="70694" name="Text Box 31"/>
            <p:cNvSpPr txBox="1">
              <a:spLocks noChangeArrowheads="1"/>
            </p:cNvSpPr>
            <p:nvPr/>
          </p:nvSpPr>
          <p:spPr bwMode="auto">
            <a:xfrm>
              <a:off x="1474" y="3612"/>
              <a:ext cx="415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800" b="1" dirty="0">
                  <a:solidFill>
                    <a:schemeClr val="accent1"/>
                  </a:solidFill>
                </a:rPr>
                <a:t>mg</a:t>
              </a:r>
              <a:endParaRPr lang="ru-RU" sz="2800" b="1" dirty="0">
                <a:solidFill>
                  <a:schemeClr val="accent1"/>
                </a:solidFill>
              </a:endParaRPr>
            </a:p>
          </p:txBody>
        </p:sp>
        <p:sp>
          <p:nvSpPr>
            <p:cNvPr id="70695" name="Line 32"/>
            <p:cNvSpPr>
              <a:spLocks noChangeShapeType="1"/>
            </p:cNvSpPr>
            <p:nvPr/>
          </p:nvSpPr>
          <p:spPr bwMode="auto">
            <a:xfrm>
              <a:off x="1577" y="3631"/>
              <a:ext cx="227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70677" name="Group 43"/>
          <p:cNvGrpSpPr>
            <a:grpSpLocks/>
          </p:cNvGrpSpPr>
          <p:nvPr/>
        </p:nvGrpSpPr>
        <p:grpSpPr bwMode="auto">
          <a:xfrm>
            <a:off x="2700338" y="1773238"/>
            <a:ext cx="441325" cy="519112"/>
            <a:chOff x="1701" y="1117"/>
            <a:chExt cx="278" cy="327"/>
          </a:xfrm>
        </p:grpSpPr>
        <p:sp>
          <p:nvSpPr>
            <p:cNvPr id="70692" name="Text Box 33"/>
            <p:cNvSpPr txBox="1">
              <a:spLocks noChangeArrowheads="1"/>
            </p:cNvSpPr>
            <p:nvPr/>
          </p:nvSpPr>
          <p:spPr bwMode="auto">
            <a:xfrm>
              <a:off x="1701" y="1117"/>
              <a:ext cx="27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800" b="1">
                  <a:solidFill>
                    <a:schemeClr val="accent2"/>
                  </a:solidFill>
                </a:rPr>
                <a:t>N</a:t>
              </a:r>
              <a:endParaRPr lang="ru-RU" sz="1800" b="1">
                <a:solidFill>
                  <a:schemeClr val="accent2"/>
                </a:solidFill>
              </a:endParaRPr>
            </a:p>
          </p:txBody>
        </p:sp>
        <p:sp>
          <p:nvSpPr>
            <p:cNvPr id="70693" name="Line 34"/>
            <p:cNvSpPr>
              <a:spLocks noChangeShapeType="1"/>
            </p:cNvSpPr>
            <p:nvPr/>
          </p:nvSpPr>
          <p:spPr bwMode="auto">
            <a:xfrm>
              <a:off x="1746" y="1162"/>
              <a:ext cx="227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70678" name="Group 38"/>
          <p:cNvGrpSpPr>
            <a:grpSpLocks/>
          </p:cNvGrpSpPr>
          <p:nvPr/>
        </p:nvGrpSpPr>
        <p:grpSpPr bwMode="auto">
          <a:xfrm>
            <a:off x="1116013" y="1628775"/>
            <a:ext cx="654050" cy="519113"/>
            <a:chOff x="1202" y="3022"/>
            <a:chExt cx="412" cy="327"/>
          </a:xfrm>
        </p:grpSpPr>
        <p:sp>
          <p:nvSpPr>
            <p:cNvPr id="70690" name="Text Box 39"/>
            <p:cNvSpPr txBox="1">
              <a:spLocks noChangeArrowheads="1"/>
            </p:cNvSpPr>
            <p:nvPr/>
          </p:nvSpPr>
          <p:spPr bwMode="auto">
            <a:xfrm>
              <a:off x="1202" y="3022"/>
              <a:ext cx="41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800" b="1">
                  <a:solidFill>
                    <a:srgbClr val="FC3C00"/>
                  </a:solidFill>
                </a:rPr>
                <a:t>F</a:t>
              </a:r>
              <a:r>
                <a:rPr lang="ru-RU" sz="1800" b="1">
                  <a:solidFill>
                    <a:srgbClr val="FC3C00"/>
                  </a:solidFill>
                </a:rPr>
                <a:t>тр</a:t>
              </a:r>
            </a:p>
          </p:txBody>
        </p:sp>
        <p:sp>
          <p:nvSpPr>
            <p:cNvPr id="70691" name="Line 40"/>
            <p:cNvSpPr>
              <a:spLocks noChangeShapeType="1"/>
            </p:cNvSpPr>
            <p:nvPr/>
          </p:nvSpPr>
          <p:spPr bwMode="auto">
            <a:xfrm>
              <a:off x="1292" y="3067"/>
              <a:ext cx="227" cy="0"/>
            </a:xfrm>
            <a:prstGeom prst="line">
              <a:avLst/>
            </a:prstGeom>
            <a:noFill/>
            <a:ln w="38100">
              <a:solidFill>
                <a:srgbClr val="FC3C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70679" name="Group 44"/>
          <p:cNvGrpSpPr>
            <a:grpSpLocks/>
          </p:cNvGrpSpPr>
          <p:nvPr/>
        </p:nvGrpSpPr>
        <p:grpSpPr bwMode="auto">
          <a:xfrm>
            <a:off x="2484438" y="2492375"/>
            <a:ext cx="771525" cy="519113"/>
            <a:chOff x="1474" y="3612"/>
            <a:chExt cx="486" cy="327"/>
          </a:xfrm>
        </p:grpSpPr>
        <p:sp>
          <p:nvSpPr>
            <p:cNvPr id="70688" name="Text Box 45"/>
            <p:cNvSpPr txBox="1">
              <a:spLocks noChangeArrowheads="1"/>
            </p:cNvSpPr>
            <p:nvPr/>
          </p:nvSpPr>
          <p:spPr bwMode="auto">
            <a:xfrm>
              <a:off x="1474" y="3612"/>
              <a:ext cx="48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800" b="1">
                  <a:solidFill>
                    <a:schemeClr val="accent1"/>
                  </a:solidFill>
                </a:rPr>
                <a:t>mg</a:t>
              </a:r>
              <a:r>
                <a:rPr lang="ru-RU" sz="1600" b="1">
                  <a:solidFill>
                    <a:schemeClr val="accent1"/>
                  </a:solidFill>
                </a:rPr>
                <a:t>х</a:t>
              </a:r>
            </a:p>
          </p:txBody>
        </p:sp>
        <p:sp>
          <p:nvSpPr>
            <p:cNvPr id="70689" name="Line 46"/>
            <p:cNvSpPr>
              <a:spLocks noChangeShapeType="1"/>
            </p:cNvSpPr>
            <p:nvPr/>
          </p:nvSpPr>
          <p:spPr bwMode="auto">
            <a:xfrm>
              <a:off x="1577" y="3631"/>
              <a:ext cx="227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70680" name="Group 47"/>
          <p:cNvGrpSpPr>
            <a:grpSpLocks/>
          </p:cNvGrpSpPr>
          <p:nvPr/>
        </p:nvGrpSpPr>
        <p:grpSpPr bwMode="auto">
          <a:xfrm>
            <a:off x="971550" y="3284538"/>
            <a:ext cx="771525" cy="519112"/>
            <a:chOff x="1474" y="3612"/>
            <a:chExt cx="486" cy="327"/>
          </a:xfrm>
        </p:grpSpPr>
        <p:sp>
          <p:nvSpPr>
            <p:cNvPr id="70686" name="Text Box 48"/>
            <p:cNvSpPr txBox="1">
              <a:spLocks noChangeArrowheads="1"/>
            </p:cNvSpPr>
            <p:nvPr/>
          </p:nvSpPr>
          <p:spPr bwMode="auto">
            <a:xfrm>
              <a:off x="1474" y="3612"/>
              <a:ext cx="48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800" b="1">
                  <a:solidFill>
                    <a:schemeClr val="accent1"/>
                  </a:solidFill>
                </a:rPr>
                <a:t>mg</a:t>
              </a:r>
              <a:r>
                <a:rPr lang="ru-RU" sz="1600" b="1">
                  <a:solidFill>
                    <a:schemeClr val="accent1"/>
                  </a:solidFill>
                </a:rPr>
                <a:t>у</a:t>
              </a:r>
            </a:p>
          </p:txBody>
        </p:sp>
        <p:sp>
          <p:nvSpPr>
            <p:cNvPr id="70687" name="Line 49"/>
            <p:cNvSpPr>
              <a:spLocks noChangeShapeType="1"/>
            </p:cNvSpPr>
            <p:nvPr/>
          </p:nvSpPr>
          <p:spPr bwMode="auto">
            <a:xfrm>
              <a:off x="1577" y="3631"/>
              <a:ext cx="227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70681" name="Text Box 50"/>
          <p:cNvSpPr txBox="1">
            <a:spLocks noChangeArrowheads="1"/>
          </p:cNvSpPr>
          <p:nvPr/>
        </p:nvSpPr>
        <p:spPr bwMode="auto">
          <a:xfrm>
            <a:off x="5508625" y="4437063"/>
            <a:ext cx="3825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ru-RU" sz="2800" b="1"/>
              <a:t>х</a:t>
            </a:r>
          </a:p>
        </p:txBody>
      </p:sp>
      <p:sp>
        <p:nvSpPr>
          <p:cNvPr id="70682" name="Text Box 71"/>
          <p:cNvSpPr txBox="1">
            <a:spLocks noChangeArrowheads="1"/>
          </p:cNvSpPr>
          <p:nvPr/>
        </p:nvSpPr>
        <p:spPr bwMode="auto">
          <a:xfrm>
            <a:off x="3059113" y="765175"/>
            <a:ext cx="3825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ru-RU" sz="2800" b="1"/>
              <a:t>у</a:t>
            </a:r>
          </a:p>
        </p:txBody>
      </p:sp>
      <p:graphicFrame>
        <p:nvGraphicFramePr>
          <p:cNvPr id="70683" name="Object 72"/>
          <p:cNvGraphicFramePr>
            <a:graphicFrameLocks noChangeAspect="1"/>
          </p:cNvGraphicFramePr>
          <p:nvPr/>
        </p:nvGraphicFramePr>
        <p:xfrm>
          <a:off x="6388100" y="4005263"/>
          <a:ext cx="1982788" cy="769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66" name="Формула" r:id="rId11" imgW="622030" imgH="241195" progId="Equation.3">
                  <p:embed/>
                </p:oleObj>
              </mc:Choice>
              <mc:Fallback>
                <p:oleObj name="Формула" r:id="rId11" imgW="622030" imgH="24119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8100" y="4005263"/>
                        <a:ext cx="1982788" cy="769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684" name="Oval 73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8388350" y="6381750"/>
            <a:ext cx="576263" cy="215900"/>
          </a:xfrm>
          <a:prstGeom prst="ellipse">
            <a:avLst/>
          </a:prstGeom>
          <a:gradFill rotWithShape="1">
            <a:gsLst>
              <a:gs pos="0">
                <a:srgbClr val="FFFFDB"/>
              </a:gs>
              <a:gs pos="100000">
                <a:srgbClr val="A9A99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ru-RU"/>
          </a:p>
        </p:txBody>
      </p:sp>
      <p:pic>
        <p:nvPicPr>
          <p:cNvPr id="108618" name="Picture 74" descr="angl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0825" y="4913313"/>
            <a:ext cx="3600450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8543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Импульс. Закон сохранения импульса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028744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Прямоугольник 1"/>
          <p:cNvSpPr>
            <a:spLocks noChangeArrowheads="1"/>
          </p:cNvSpPr>
          <p:nvPr/>
        </p:nvSpPr>
        <p:spPr bwMode="auto">
          <a:xfrm>
            <a:off x="821374" y="404664"/>
            <a:ext cx="774065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altLang="ru-RU" sz="2400" b="1" i="1" dirty="0">
                <a:latin typeface="Times New Roman" pitchFamily="18" charset="0"/>
                <a:cs typeface="Times New Roman" pitchFamily="18" charset="0"/>
              </a:rPr>
              <a:t>Импульсом материальной точки </a:t>
            </a: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(количеством движения) называется векторная величина численно равная произведению массы материальной точки на ее скорость и имеющая направление скорости.</a:t>
            </a:r>
          </a:p>
        </p:txBody>
      </p:sp>
      <p:sp>
        <p:nvSpPr>
          <p:cNvPr id="2054" name="Прямоугольник 1"/>
          <p:cNvSpPr>
            <a:spLocks noChangeArrowheads="1"/>
          </p:cNvSpPr>
          <p:nvPr/>
        </p:nvSpPr>
        <p:spPr bwMode="auto">
          <a:xfrm>
            <a:off x="683568" y="5641975"/>
            <a:ext cx="792972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b="1" dirty="0"/>
              <a:t>скорость изме­нения импульса материальной точки равна действующей на нее силе.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9D3409-712A-4D5D-92BF-93DDB3A70972}" type="slidenum">
              <a:rPr lang="ru-RU" smtClean="0"/>
              <a:pPr>
                <a:defRPr/>
              </a:pPr>
              <a:t>39</a:t>
            </a:fld>
            <a:endParaRPr lang="ru-RU"/>
          </a:p>
        </p:txBody>
      </p:sp>
      <p:sp>
        <p:nvSpPr>
          <p:cNvPr id="2056" name="Прямоугольник 4"/>
          <p:cNvSpPr>
            <a:spLocks noChangeArrowheads="1"/>
          </p:cNvSpPr>
          <p:nvPr/>
        </p:nvSpPr>
        <p:spPr bwMode="auto">
          <a:xfrm>
            <a:off x="944083" y="3687415"/>
            <a:ext cx="76692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400" b="1" dirty="0"/>
              <a:t>Тогда общая формулировка второго закона Ньютона</a:t>
            </a:r>
            <a:r>
              <a:rPr lang="ru-RU" altLang="ru-RU" sz="2400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393989" y="2780928"/>
                <a:ext cx="3830023" cy="7498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2800" b="1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800" b="1" i="1" smtClean="0">
                            <a:latin typeface="Cambria Math"/>
                          </a:rPr>
                          <m:t>𝑭</m:t>
                        </m:r>
                      </m:e>
                    </m:acc>
                  </m:oMath>
                </a14:m>
                <a:r>
                  <a:rPr lang="en-US" sz="2800" b="1" i="1" dirty="0" smtClean="0"/>
                  <a:t>=</a:t>
                </a:r>
                <a14:m>
                  <m:oMath xmlns:m="http://schemas.openxmlformats.org/officeDocument/2006/math">
                    <m:r>
                      <a:rPr lang="en-US" sz="3200" b="1" i="1" dirty="0" smtClean="0">
                        <a:latin typeface="Cambria Math"/>
                      </a:rPr>
                      <m:t>𝒎</m:t>
                    </m:r>
                    <m:acc>
                      <m:accPr>
                        <m:chr m:val="⃗"/>
                        <m:ctrlPr>
                          <a:rPr lang="en-US" sz="3200" b="1" i="1" dirty="0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3200" b="1" i="1" dirty="0" smtClean="0">
                            <a:latin typeface="Cambria Math"/>
                          </a:rPr>
                          <m:t>𝒂</m:t>
                        </m:r>
                      </m:e>
                    </m:acc>
                    <m:r>
                      <a:rPr lang="en-US" sz="3200" b="1" i="1" dirty="0" smtClean="0">
                        <a:latin typeface="Cambria Math"/>
                      </a:rPr>
                      <m:t>=</m:t>
                    </m:r>
                    <m:r>
                      <a:rPr lang="en-US" sz="3200" b="1" i="1" dirty="0" smtClean="0">
                        <a:latin typeface="Cambria Math"/>
                      </a:rPr>
                      <m:t>𝒎</m:t>
                    </m:r>
                    <m:f>
                      <m:fPr>
                        <m:ctrlPr>
                          <a:rPr lang="en-US" sz="3200" b="1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1" i="1" dirty="0" smtClean="0">
                            <a:latin typeface="Cambria Math"/>
                          </a:rPr>
                          <m:t>𝒅</m:t>
                        </m:r>
                        <m:acc>
                          <m:accPr>
                            <m:chr m:val="⃗"/>
                            <m:ctrlPr>
                              <a:rPr lang="en-US" sz="3200" b="1" i="1" dirty="0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3200" b="1" i="1" dirty="0" smtClean="0">
                                <a:latin typeface="Cambria Math"/>
                              </a:rPr>
                              <m:t>𝒗</m:t>
                            </m:r>
                          </m:e>
                        </m:acc>
                      </m:num>
                      <m:den>
                        <m:r>
                          <a:rPr lang="en-US" sz="3200" b="1" i="1" dirty="0" smtClean="0">
                            <a:latin typeface="Cambria Math"/>
                          </a:rPr>
                          <m:t>𝒅𝒕</m:t>
                        </m:r>
                      </m:den>
                    </m:f>
                    <m:r>
                      <a:rPr lang="en-US" sz="3200" b="1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1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1" i="1" dirty="0" smtClean="0">
                            <a:latin typeface="Cambria Math"/>
                          </a:rPr>
                          <m:t>𝒅</m:t>
                        </m:r>
                        <m:d>
                          <m:dPr>
                            <m:ctrlPr>
                              <a:rPr lang="en-US" sz="3200" b="1" i="1" dirty="0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3200" b="1" i="1" dirty="0" smtClean="0">
                                <a:latin typeface="Cambria Math"/>
                              </a:rPr>
                              <m:t>𝒎</m:t>
                            </m:r>
                            <m:acc>
                              <m:accPr>
                                <m:chr m:val="⃗"/>
                                <m:ctrlPr>
                                  <a:rPr lang="en-US" sz="3200" b="1" i="1" dirty="0" smtClean="0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3200" b="1" i="1" dirty="0" smtClean="0">
                                    <a:latin typeface="Cambria Math"/>
                                  </a:rPr>
                                  <m:t>𝒗</m:t>
                                </m:r>
                              </m:e>
                            </m:acc>
                          </m:e>
                        </m:d>
                      </m:num>
                      <m:den>
                        <m:r>
                          <a:rPr lang="en-US" sz="3200" b="1" i="1" dirty="0" smtClean="0">
                            <a:latin typeface="Cambria Math"/>
                          </a:rPr>
                          <m:t>𝒅𝒕</m:t>
                        </m:r>
                      </m:den>
                    </m:f>
                  </m:oMath>
                </a14:m>
                <a:endParaRPr lang="ru-RU" sz="3200" b="1" i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3989" y="2780928"/>
                <a:ext cx="3830023" cy="749885"/>
              </a:xfrm>
              <a:prstGeom prst="rect">
                <a:avLst/>
              </a:prstGeom>
              <a:blipFill rotWithShape="1">
                <a:blip r:embed="rId2"/>
                <a:stretch>
                  <a:fillRect l="-159" b="-121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412795" y="2222623"/>
                <a:ext cx="132004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</m:acc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𝒎</m:t>
                      </m:r>
                      <m:acc>
                        <m:accPr>
                          <m:chr m:val="⃗"/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</m:acc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2795" y="2222623"/>
                <a:ext cx="1320040" cy="43088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660799" y="4381050"/>
                <a:ext cx="1231876" cy="8555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</m:acc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𝒅</m:t>
                          </m:r>
                          <m:acc>
                            <m:accPr>
                              <m:chr m:val="⃗"/>
                              <m:ctrlPr>
                                <a:rPr lang="en-US" sz="2800" b="1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</m:acc>
                        </m:num>
                        <m:den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𝒅𝒕</m:t>
                          </m:r>
                        </m:den>
                      </m:f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0799" y="4381050"/>
                <a:ext cx="1231876" cy="855555"/>
              </a:xfrm>
              <a:prstGeom prst="rect">
                <a:avLst/>
              </a:prstGeom>
              <a:blipFill rotWithShape="0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Прямоугольник 5"/>
          <p:cNvSpPr/>
          <p:nvPr/>
        </p:nvSpPr>
        <p:spPr>
          <a:xfrm>
            <a:off x="3275856" y="4206908"/>
            <a:ext cx="1944216" cy="13681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9418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Прямоугольник 3"/>
          <p:cNvSpPr>
            <a:spLocks noChangeArrowheads="1"/>
          </p:cNvSpPr>
          <p:nvPr/>
        </p:nvSpPr>
        <p:spPr bwMode="auto">
          <a:xfrm>
            <a:off x="755650" y="620713"/>
            <a:ext cx="777679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altLang="ru-RU" sz="2400" b="1" i="1" dirty="0"/>
              <a:t>Модели в механике </a:t>
            </a:r>
            <a:r>
              <a:rPr lang="ru-RU" altLang="ru-RU" b="1" dirty="0"/>
              <a:t>(определения)</a:t>
            </a:r>
            <a:r>
              <a:rPr lang="ru-RU" altLang="ru-RU" sz="2400" b="1" i="1" dirty="0"/>
              <a:t>:</a:t>
            </a:r>
          </a:p>
          <a:p>
            <a:pPr algn="just"/>
            <a:endParaRPr lang="ru-RU" altLang="ru-RU" b="1" dirty="0"/>
          </a:p>
          <a:p>
            <a:pPr algn="just"/>
            <a:r>
              <a:rPr lang="ru-RU" altLang="ru-RU" sz="2400" b="1" i="1" dirty="0"/>
              <a:t>Материальная точка</a:t>
            </a:r>
            <a:r>
              <a:rPr lang="ru-RU" altLang="ru-RU" sz="2400" i="1" dirty="0"/>
              <a:t> </a:t>
            </a:r>
            <a:r>
              <a:rPr lang="ru-RU" altLang="ru-RU" b="1" dirty="0"/>
              <a:t>— тело, обладающее массой, размерами которого можно пренебречь. </a:t>
            </a:r>
          </a:p>
          <a:p>
            <a:pPr algn="just"/>
            <a:endParaRPr lang="ru-RU" altLang="ru-RU" b="1" dirty="0"/>
          </a:p>
          <a:p>
            <a:pPr algn="just"/>
            <a:r>
              <a:rPr lang="ru-RU" altLang="ru-RU" sz="2400" b="1" i="1" dirty="0"/>
              <a:t>Абсолютно твердое тело </a:t>
            </a:r>
            <a:r>
              <a:rPr lang="ru-RU" altLang="ru-RU" b="1" dirty="0"/>
              <a:t>– тело, которое ни при каких условиях не может деформироваться и при всех условиях расстояние между двумя точками (или точнее между двумя частицами) этого тела остается постоянным.</a:t>
            </a:r>
          </a:p>
          <a:p>
            <a:pPr algn="just"/>
            <a:endParaRPr lang="ru-RU" altLang="ru-RU" b="1" dirty="0"/>
          </a:p>
          <a:p>
            <a:pPr algn="just"/>
            <a:r>
              <a:rPr lang="ru-RU" altLang="ru-RU" sz="2400" b="1" i="1" dirty="0"/>
              <a:t>Абсолютно упругое тело </a:t>
            </a:r>
            <a:r>
              <a:rPr lang="ru-RU" altLang="ru-RU" b="1" dirty="0"/>
              <a:t>– деформация которого подчиняется закону Гука, а после прекращения внешнего воздействия такое тело полностью восстанавливает свои первоначальные размеры  и форму.</a:t>
            </a:r>
          </a:p>
          <a:p>
            <a:pPr algn="just"/>
            <a:endParaRPr lang="ru-RU" altLang="ru-RU" b="1" dirty="0"/>
          </a:p>
          <a:p>
            <a:pPr algn="just"/>
            <a:r>
              <a:rPr lang="ru-RU" altLang="ru-RU" sz="2400" b="1" i="1" dirty="0"/>
              <a:t>Абсолютно неупругое тело </a:t>
            </a:r>
            <a:r>
              <a:rPr lang="ru-RU" altLang="ru-RU" b="1" dirty="0"/>
              <a:t>– полностью сохраняющее деформированное состояние после прекращения действия внешних сил.</a:t>
            </a:r>
          </a:p>
          <a:p>
            <a:pPr algn="just"/>
            <a:endParaRPr lang="ru-RU" altLang="ru-RU" b="1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D51A7F-86DD-43A0-9B8B-E190491289AF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511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132808" y="989697"/>
            <a:ext cx="8893175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just"/>
            <a:r>
              <a:rPr lang="ru-RU" sz="2400" dirty="0"/>
              <a:t>	Рассмотрим </a:t>
            </a:r>
            <a:r>
              <a:rPr lang="ru-RU" sz="2400" dirty="0" smtClean="0"/>
              <a:t>систему тел. Силы, с которыми взаимодействуют тела, входящие в систему – внутренние, силы, с которыми действуют тела, не входящие в систему – внешние.</a:t>
            </a:r>
          </a:p>
          <a:p>
            <a:pPr algn="just"/>
            <a:r>
              <a:rPr lang="ru-RU" sz="2400" dirty="0" smtClean="0"/>
              <a:t>Если внешние силы не действуют на систему                    , то такая система называется замкнутой. </a:t>
            </a:r>
            <a:endParaRPr lang="ru-RU" sz="2400" dirty="0"/>
          </a:p>
          <a:p>
            <a:pPr algn="just"/>
            <a:endParaRPr lang="ru-RU" sz="2400" dirty="0"/>
          </a:p>
          <a:p>
            <a:pPr algn="just"/>
            <a:endParaRPr lang="ru-RU" sz="2400" dirty="0"/>
          </a:p>
          <a:p>
            <a:pPr algn="just"/>
            <a:endParaRPr lang="ru-RU" sz="2400" dirty="0"/>
          </a:p>
          <a:p>
            <a:pPr algn="just"/>
            <a:endParaRPr lang="ru-RU" sz="2400" dirty="0"/>
          </a:p>
          <a:p>
            <a:pPr algn="just"/>
            <a:endParaRPr lang="ru-RU" sz="2400" dirty="0"/>
          </a:p>
          <a:p>
            <a:pPr algn="just"/>
            <a:endParaRPr lang="ru-RU" sz="2400" dirty="0"/>
          </a:p>
          <a:p>
            <a:pPr algn="just"/>
            <a:endParaRPr lang="ru-RU" sz="2400" dirty="0"/>
          </a:p>
          <a:p>
            <a:pPr algn="just"/>
            <a:endParaRPr lang="ru-RU" sz="2400" dirty="0"/>
          </a:p>
          <a:p>
            <a:pPr algn="just"/>
            <a:endParaRPr lang="ru-RU" sz="2400" dirty="0"/>
          </a:p>
        </p:txBody>
      </p:sp>
      <p:sp>
        <p:nvSpPr>
          <p:cNvPr id="16" name="Заголовок 15"/>
          <p:cNvSpPr>
            <a:spLocks noGrp="1"/>
          </p:cNvSpPr>
          <p:nvPr>
            <p:ph type="title" idx="4294967295"/>
          </p:nvPr>
        </p:nvSpPr>
        <p:spPr>
          <a:xfrm>
            <a:off x="1" y="0"/>
            <a:ext cx="9144000" cy="620713"/>
          </a:xfrm>
        </p:spPr>
        <p:txBody>
          <a:bodyPr/>
          <a:lstStyle/>
          <a:p>
            <a:pPr>
              <a:defRPr/>
            </a:pPr>
            <a:r>
              <a:rPr lang="ru-RU" sz="2600" b="1" dirty="0" smtClean="0">
                <a:solidFill>
                  <a:srgbClr val="0000CC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Закон сохранения импульса</a:t>
            </a:r>
            <a:endParaRPr lang="ru-RU" sz="2600" b="1" dirty="0">
              <a:solidFill>
                <a:srgbClr val="0000CC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17359"/>
              </p:ext>
            </p:extLst>
          </p:nvPr>
        </p:nvGraphicFramePr>
        <p:xfrm>
          <a:off x="6228184" y="1844824"/>
          <a:ext cx="1152128" cy="5039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59" name="Формула" r:id="rId5" imgW="609480" imgH="266400" progId="Equation.3">
                  <p:embed/>
                </p:oleObj>
              </mc:Choice>
              <mc:Fallback>
                <p:oleObj name="Формула" r:id="rId5" imgW="609480" imgH="26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8184" y="1844824"/>
                        <a:ext cx="1152128" cy="50392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1" name="Группа 20"/>
          <p:cNvGrpSpPr/>
          <p:nvPr/>
        </p:nvGrpSpPr>
        <p:grpSpPr>
          <a:xfrm>
            <a:off x="1907704" y="3212976"/>
            <a:ext cx="4570413" cy="1008112"/>
            <a:chOff x="2117725" y="4941168"/>
            <a:chExt cx="4570413" cy="1008112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3131840" y="4941168"/>
              <a:ext cx="2592288" cy="1008112"/>
            </a:xfrm>
            <a:prstGeom prst="rect">
              <a:avLst/>
            </a:prstGeom>
            <a:solidFill>
              <a:srgbClr val="DDDDFF"/>
            </a:solidFill>
            <a:ln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20" name="Object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67902146"/>
                </p:ext>
              </p:extLst>
            </p:nvPr>
          </p:nvGraphicFramePr>
          <p:xfrm>
            <a:off x="2117725" y="5102225"/>
            <a:ext cx="4570413" cy="6334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8560" name="Формула" r:id="rId7" imgW="1650960" imgH="228600" progId="Equation.3">
                    <p:embed/>
                  </p:oleObj>
                </mc:Choice>
                <mc:Fallback>
                  <p:oleObj name="Формула" r:id="rId7" imgW="165096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17725" y="5102225"/>
                          <a:ext cx="4570413" cy="6334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2" name="Группа 21"/>
          <p:cNvGrpSpPr/>
          <p:nvPr/>
        </p:nvGrpSpPr>
        <p:grpSpPr>
          <a:xfrm>
            <a:off x="576790" y="4437112"/>
            <a:ext cx="7416824" cy="842486"/>
            <a:chOff x="899592" y="3573016"/>
            <a:chExt cx="7416824" cy="1224136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>
              <a:off x="971600" y="3573016"/>
              <a:ext cx="0" cy="1224136"/>
            </a:xfrm>
            <a:prstGeom prst="line">
              <a:avLst/>
            </a:prstGeom>
            <a:ln w="254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>
              <a:off x="899592" y="3573016"/>
              <a:ext cx="0" cy="1224136"/>
            </a:xfrm>
            <a:prstGeom prst="line">
              <a:avLst/>
            </a:prstGeom>
            <a:ln w="254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 Box 18"/>
            <p:cNvSpPr txBox="1">
              <a:spLocks noChangeArrowheads="1"/>
            </p:cNvSpPr>
            <p:nvPr/>
          </p:nvSpPr>
          <p:spPr bwMode="auto">
            <a:xfrm>
              <a:off x="1187624" y="4077072"/>
              <a:ext cx="7128792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indent="365125" algn="just">
                <a:spcBef>
                  <a:spcPct val="50000"/>
                </a:spcBef>
              </a:pPr>
              <a:r>
                <a:rPr lang="ru-RU" sz="2000" b="1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импульс </a:t>
              </a:r>
              <a:r>
                <a:rPr lang="ru-RU" sz="2000" b="1" dirty="0">
                  <a:latin typeface="Verdana" pitchFamily="34" charset="0"/>
                  <a:ea typeface="Verdana" pitchFamily="34" charset="0"/>
                  <a:cs typeface="Verdana" pitchFamily="34" charset="0"/>
                </a:rPr>
                <a:t>замкнутой системы тел </a:t>
              </a:r>
              <a:r>
                <a:rPr lang="ru-RU" sz="2000" b="1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сохраняется.</a:t>
              </a:r>
              <a:endParaRPr lang="ru-RU" sz="2000" b="1" dirty="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</p:spTree>
    <p:custDataLst>
      <p:tags r:id="rId2"/>
    </p:custDataLst>
    <p:extLst>
      <p:ext uri="{BB962C8B-B14F-4D97-AF65-F5344CB8AC3E}">
        <p14:creationId xmlns:p14="http://schemas.microsoft.com/office/powerpoint/2010/main" val="111829805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5"/>
          <p:cNvSpPr>
            <a:spLocks noGrp="1"/>
          </p:cNvSpPr>
          <p:nvPr>
            <p:ph type="title" idx="4294967295"/>
          </p:nvPr>
        </p:nvSpPr>
        <p:spPr>
          <a:xfrm>
            <a:off x="0" y="548680"/>
            <a:ext cx="9144000" cy="620713"/>
          </a:xfrm>
        </p:spPr>
        <p:txBody>
          <a:bodyPr/>
          <a:lstStyle/>
          <a:p>
            <a:pPr>
              <a:defRPr/>
            </a:pPr>
            <a:r>
              <a:rPr lang="ru-RU" sz="2600" b="1" dirty="0" smtClean="0">
                <a:solidFill>
                  <a:srgbClr val="0000CC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АБСОЛЮТНО НЕУПРУГИЙ УДАР</a:t>
            </a:r>
            <a:endParaRPr lang="ru-RU" sz="2600" b="1" dirty="0">
              <a:solidFill>
                <a:srgbClr val="0000CC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" name="Picture 8" descr="ЗСИ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2204864"/>
            <a:ext cx="4194059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ЗСИ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2204864"/>
            <a:ext cx="4194059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Object 4"/>
          <p:cNvGraphicFramePr>
            <a:graphicFrameLocks noChangeAspect="1"/>
          </p:cNvGraphicFramePr>
          <p:nvPr/>
        </p:nvGraphicFramePr>
        <p:xfrm>
          <a:off x="1979712" y="4077072"/>
          <a:ext cx="4915569" cy="7470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78" name="Формула" r:id="rId7" imgW="1752480" imgH="266400" progId="Equation.3">
                  <p:embed/>
                </p:oleObj>
              </mc:Choice>
              <mc:Fallback>
                <p:oleObj name="Формула" r:id="rId7" imgW="1752480" imgH="26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712" y="4077072"/>
                        <a:ext cx="4915569" cy="74706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6"/>
          <p:cNvGraphicFramePr>
            <a:graphicFrameLocks noChangeAspect="1"/>
          </p:cNvGraphicFramePr>
          <p:nvPr/>
        </p:nvGraphicFramePr>
        <p:xfrm>
          <a:off x="2987824" y="5157192"/>
          <a:ext cx="2832149" cy="1272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79" name="Формула" r:id="rId9" imgW="1155600" imgH="520560" progId="Equation.3">
                  <p:embed/>
                </p:oleObj>
              </mc:Choice>
              <mc:Fallback>
                <p:oleObj name="Формула" r:id="rId9" imgW="1155600" imgH="520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824" y="5157192"/>
                        <a:ext cx="2832149" cy="12727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238725649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Работа. Энергия. Закон сохранения энергии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1531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609600"/>
            <a:ext cx="8229600" cy="3429000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/>
              <a:t>Воздействия на тела сил, приводящих к изменению модуля их скорости, характеризуются величиной, зависящей как от сил, так и от перемещений тел. Эту величину в механике называют работой силы.</a:t>
            </a:r>
          </a:p>
          <a:p>
            <a:pPr algn="just"/>
            <a:r>
              <a:rPr lang="ru-RU" sz="2400" dirty="0" smtClean="0"/>
              <a:t>Работа — скалярная физическая величина, равная произведению проекции силы на ось X на перемещение по этой оси.</a:t>
            </a:r>
          </a:p>
        </p:txBody>
      </p:sp>
      <p:pic>
        <p:nvPicPr>
          <p:cNvPr id="921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224641"/>
            <a:ext cx="2590800" cy="862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072241"/>
            <a:ext cx="4191000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Стрелка вправо 1"/>
          <p:cNvSpPr/>
          <p:nvPr/>
        </p:nvSpPr>
        <p:spPr>
          <a:xfrm>
            <a:off x="3352800" y="3377041"/>
            <a:ext cx="609600" cy="5334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223" name="Oval 7"/>
          <p:cNvSpPr>
            <a:spLocks noChangeArrowheads="1"/>
          </p:cNvSpPr>
          <p:nvPr/>
        </p:nvSpPr>
        <p:spPr bwMode="auto">
          <a:xfrm>
            <a:off x="2486494" y="4076829"/>
            <a:ext cx="38862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1 Дж (Джоуль)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71795" y="5358241"/>
            <a:ext cx="29626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/>
              <a:t>α &lt; 90°, то А положительна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99591" y="5727573"/>
            <a:ext cx="29070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/>
              <a:t>α </a:t>
            </a:r>
            <a:r>
              <a:rPr lang="en-US" b="1" dirty="0"/>
              <a:t>&gt;</a:t>
            </a:r>
            <a:r>
              <a:rPr lang="ru-RU" b="1" dirty="0"/>
              <a:t> 90°, то А отрицательна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71795" y="6165304"/>
            <a:ext cx="30674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/>
              <a:t>α = 90°, то А не совершается</a:t>
            </a:r>
          </a:p>
        </p:txBody>
      </p:sp>
    </p:spTree>
    <p:extLst>
      <p:ext uri="{BB962C8B-B14F-4D97-AF65-F5344CB8AC3E}">
        <p14:creationId xmlns:p14="http://schemas.microsoft.com/office/powerpoint/2010/main" val="423040012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99FF9-734E-4FE5-8609-20F856E8D556}" type="slidenum">
              <a:rPr lang="ru-RU" smtClean="0"/>
              <a:pPr/>
              <a:t>44</a:t>
            </a:fld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611560" y="476672"/>
            <a:ext cx="8322128" cy="5771728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Чтобы охарактеризовать скорость совершения работы, вводят понятие </a:t>
            </a:r>
            <a:r>
              <a:rPr lang="ru-RU" b="1" i="1" dirty="0" smtClean="0">
                <a:solidFill>
                  <a:srgbClr val="FF0000"/>
                </a:solidFill>
              </a:rPr>
              <a:t>мощности</a:t>
            </a:r>
            <a:r>
              <a:rPr lang="ru-RU" b="1" i="1" dirty="0" smtClean="0"/>
              <a:t>:</a:t>
            </a:r>
          </a:p>
          <a:p>
            <a:pPr marL="0" indent="0">
              <a:buNone/>
            </a:pPr>
            <a:endParaRPr lang="ru-RU" b="1" i="1" dirty="0" smtClean="0"/>
          </a:p>
          <a:p>
            <a:pPr marL="0" indent="0">
              <a:buNone/>
            </a:pPr>
            <a:endParaRPr lang="ru-RU" b="1" i="1" dirty="0" smtClean="0"/>
          </a:p>
          <a:p>
            <a:pPr marL="0" indent="0" algn="just">
              <a:buNone/>
            </a:pPr>
            <a:r>
              <a:rPr lang="ru-RU" dirty="0" smtClean="0"/>
              <a:t>За время </a:t>
            </a:r>
            <a:r>
              <a:rPr lang="ru-RU" i="1" dirty="0" err="1" smtClean="0"/>
              <a:t>dt</a:t>
            </a:r>
            <a:r>
              <a:rPr lang="ru-RU" i="1" dirty="0" smtClean="0"/>
              <a:t> сила F совершает рабо</a:t>
            </a:r>
            <a:r>
              <a:rPr lang="ru-RU" dirty="0" smtClean="0"/>
              <a:t>ту </a:t>
            </a:r>
            <a:r>
              <a:rPr lang="ru-RU" i="1" dirty="0" err="1" smtClean="0"/>
              <a:t>Fdr</a:t>
            </a:r>
            <a:r>
              <a:rPr lang="ru-RU" i="1" dirty="0" smtClean="0"/>
              <a:t>, и мощность, развиваемая этой </a:t>
            </a:r>
            <a:r>
              <a:rPr lang="ru-RU" dirty="0" smtClean="0"/>
              <a:t>силой, в данный момент времени</a:t>
            </a:r>
          </a:p>
          <a:p>
            <a:pPr marL="0" indent="0" algn="just">
              <a:buNone/>
            </a:pPr>
            <a:endParaRPr lang="ru-RU" dirty="0" smtClean="0"/>
          </a:p>
          <a:p>
            <a:pPr marL="0" indent="0" algn="just">
              <a:buNone/>
            </a:pPr>
            <a:endParaRPr lang="ru-RU" dirty="0" smtClean="0"/>
          </a:p>
          <a:p>
            <a:pPr>
              <a:buNone/>
            </a:pPr>
            <a:endParaRPr lang="ru-RU" i="1" dirty="0" smtClean="0"/>
          </a:p>
          <a:p>
            <a:pPr>
              <a:buNone/>
            </a:pPr>
            <a:r>
              <a:rPr lang="ru-RU" i="1" dirty="0" smtClean="0"/>
              <a:t>Единица мощности —</a:t>
            </a:r>
            <a:r>
              <a:rPr lang="ru-RU" i="1" dirty="0" smtClean="0">
                <a:solidFill>
                  <a:srgbClr val="FF0000"/>
                </a:solidFill>
              </a:rPr>
              <a:t> </a:t>
            </a:r>
            <a:r>
              <a:rPr lang="ru-RU" b="1" i="1" dirty="0" smtClean="0">
                <a:solidFill>
                  <a:srgbClr val="FF0000"/>
                </a:solidFill>
              </a:rPr>
              <a:t>ватт </a:t>
            </a:r>
            <a:r>
              <a:rPr lang="ru-RU" b="1" i="1" dirty="0" smtClean="0"/>
              <a:t>(Вт):</a:t>
            </a:r>
          </a:p>
          <a:p>
            <a:pPr>
              <a:buNone/>
            </a:pPr>
            <a:r>
              <a:rPr lang="ru-RU" dirty="0" smtClean="0"/>
              <a:t>1 Вт — мощность, при которой за время 1 с совершается работа 1 Дж (1 Вт = 1 Дж/с).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275856" y="1288194"/>
                <a:ext cx="1439686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</a:rPr>
                        <m:t>𝑵</m:t>
                      </m:r>
                      <m:r>
                        <a:rPr lang="en-US" sz="24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/>
                            </a:rPr>
                            <m:t>𝑨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/>
                            </a:rPr>
                            <m:t>𝒕</m:t>
                          </m:r>
                        </m:den>
                      </m:f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856" y="1288194"/>
                <a:ext cx="1439686" cy="78617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5091451"/>
              </p:ext>
            </p:extLst>
          </p:nvPr>
        </p:nvGraphicFramePr>
        <p:xfrm>
          <a:off x="2114423" y="3429000"/>
          <a:ext cx="5202238" cy="1279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41" name="Формула" r:id="rId4" imgW="1752600" imgH="431800" progId="Equation.3">
                  <p:embed/>
                </p:oleObj>
              </mc:Choice>
              <mc:Fallback>
                <p:oleObj name="Формула" r:id="rId4" imgW="1752600" imgH="4318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4423" y="3429000"/>
                        <a:ext cx="5202238" cy="1279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58335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500042"/>
            <a:ext cx="83582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Энергия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(греч. «деятельность»)– способность тела совершить работу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2910" y="2000240"/>
            <a:ext cx="85010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Е – энергия  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] = [A]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=Дж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2910" y="2928934"/>
            <a:ext cx="66437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1 кДж = 1000 Дж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1мДж = 0,001 Дж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1МДж = 1000000 Дж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moralistft.narod.ru/images/evrart/jungto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50" y="2285992"/>
            <a:ext cx="2362287" cy="261820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572264" y="5072074"/>
            <a:ext cx="22145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Термин энергия ввел в физику англ. Ученый Т.Юнг в 1807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404124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6" name="Picture 6" descr="http://www.planetaskazok.ru/images/stories/dr_skz/lenivii_varenik/img_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4500570"/>
            <a:ext cx="2171715" cy="2000264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57158" y="285728"/>
            <a:ext cx="84296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Механическая энергия</a:t>
            </a:r>
            <a:endParaRPr lang="ru-RU" sz="4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 rot="10800000" flipV="1">
            <a:off x="2071671" y="1000108"/>
            <a:ext cx="2500335" cy="121444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4572000" y="1000108"/>
            <a:ext cx="2857520" cy="121444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42910" y="2285992"/>
            <a:ext cx="39290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Кинетическая</a:t>
            </a:r>
            <a:endParaRPr lang="ru-RU" sz="3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786446" y="2285992"/>
            <a:ext cx="28727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Потенциальная</a:t>
            </a:r>
            <a:endParaRPr lang="ru-RU" sz="3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7158" y="2928934"/>
            <a:ext cx="3429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Энергия движения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86380" y="2928934"/>
            <a:ext cx="38576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Энергия взаимодействия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http://works.doklad.ru/images/MTyl8g3ePI8/790b5dc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3571876"/>
            <a:ext cx="1714512" cy="1088265"/>
          </a:xfrm>
          <a:prstGeom prst="rect">
            <a:avLst/>
          </a:prstGeom>
          <a:noFill/>
        </p:spPr>
      </p:pic>
      <p:pic>
        <p:nvPicPr>
          <p:cNvPr id="15372" name="Picture 12" descr="http://gearmix.ru/wp-content/uploads/2014/12/kartinki24_balloons_003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0329" y="4777392"/>
            <a:ext cx="1928826" cy="14466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6755415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Потенциальные силы в механике</a:t>
            </a:r>
            <a:endParaRPr lang="ru-RU" b="1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99FF9-734E-4FE5-8609-20F856E8D556}" type="slidenum">
              <a:rPr lang="ru-RU" smtClean="0"/>
              <a:pPr/>
              <a:t>47</a:t>
            </a:fld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395536" y="1628800"/>
            <a:ext cx="82296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i="1" dirty="0" smtClean="0"/>
              <a:t>Потенциальными (консервативными) называются силы, работа </a:t>
            </a:r>
            <a:r>
              <a:rPr lang="ru-RU" sz="2000" dirty="0" smtClean="0"/>
              <a:t>которых зависит только от начального и конечного положения перемещающегося в пространстве тела и не зависит от формы траектории. При замкнутой траектории работа потенциальной силы всегда равна нулю. Примерами потенциальных сил являются силы тяжести и упругости.</a:t>
            </a:r>
          </a:p>
          <a:p>
            <a:pPr algn="just"/>
            <a:r>
              <a:rPr lang="ru-RU" sz="2000" dirty="0" smtClean="0"/>
              <a:t>Силы, работа которых зависит от формы траектории, называются </a:t>
            </a:r>
            <a:r>
              <a:rPr lang="ru-RU" sz="2000" i="1" dirty="0" err="1" smtClean="0"/>
              <a:t>непотенциальными</a:t>
            </a:r>
            <a:r>
              <a:rPr lang="ru-RU" sz="2000" i="1" dirty="0" smtClean="0"/>
              <a:t>. Примерами </a:t>
            </a:r>
            <a:r>
              <a:rPr lang="ru-RU" sz="2000" i="1" dirty="0" err="1" smtClean="0"/>
              <a:t>непотенциальных</a:t>
            </a:r>
            <a:r>
              <a:rPr lang="ru-RU" sz="2000" i="1" dirty="0" smtClean="0"/>
              <a:t> сил явля</a:t>
            </a:r>
            <a:r>
              <a:rPr lang="ru-RU" sz="2000" dirty="0" smtClean="0"/>
              <a:t>ются силы трения и сопротивления.</a:t>
            </a:r>
          </a:p>
          <a:p>
            <a:pPr algn="just"/>
            <a:r>
              <a:rPr lang="ru-RU" sz="2000" dirty="0" smtClean="0"/>
              <a:t>Система тел называется </a:t>
            </a:r>
            <a:r>
              <a:rPr lang="ru-RU" sz="2000" i="1" dirty="0" smtClean="0"/>
              <a:t>консервативной, если внутренние </a:t>
            </a:r>
            <a:r>
              <a:rPr lang="ru-RU" sz="2000" dirty="0" smtClean="0"/>
              <a:t>и внешние силы, действующие на тела системы, являются потенциальными, иначе система называется </a:t>
            </a:r>
            <a:r>
              <a:rPr lang="ru-RU" sz="2000" i="1" dirty="0" smtClean="0"/>
              <a:t>неконсервативной (диссипативной).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08559951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99FF9-734E-4FE5-8609-20F856E8D556}" type="slidenum">
              <a:rPr lang="ru-RU" smtClean="0"/>
              <a:pPr/>
              <a:t>48</a:t>
            </a:fld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Содержимое 3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11560" y="836712"/>
                <a:ext cx="8322128" cy="5411688"/>
              </a:xfrm>
            </p:spPr>
            <p:txBody>
              <a:bodyPr/>
              <a:lstStyle/>
              <a:p>
                <a:pPr marL="82296" indent="0" algn="just">
                  <a:buNone/>
                </a:pPr>
                <a:r>
                  <a:rPr lang="ru-RU" sz="2400" b="1" i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Потенциальная энергия </a:t>
                </a:r>
                <a:r>
                  <a:rPr lang="ru-RU" sz="2400" b="1" i="1" dirty="0" smtClean="0">
                    <a:latin typeface="Times New Roman" pitchFamily="18" charset="0"/>
                    <a:cs typeface="Times New Roman" pitchFamily="18" charset="0"/>
                  </a:rPr>
                  <a:t>—</a:t>
                </a:r>
                <a:r>
                  <a:rPr lang="ru-RU" sz="2400" dirty="0" smtClean="0">
                    <a:latin typeface="Times New Roman" pitchFamily="18" charset="0"/>
                    <a:cs typeface="Times New Roman" pitchFamily="18" charset="0"/>
                  </a:rPr>
                  <a:t>механическая энергия системы тел, определяемая их взаимным расположением и характером сил взаимодействия между ними.</a:t>
                </a:r>
              </a:p>
              <a:p>
                <a:pPr algn="just"/>
                <a:endParaRPr lang="en-US" sz="24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82296" indent="0" algn="just">
                  <a:buNone/>
                </a:pPr>
                <a:r>
                  <a:rPr lang="ru-RU" sz="2400" dirty="0" smtClean="0">
                    <a:latin typeface="Times New Roman" pitchFamily="18" charset="0"/>
                    <a:cs typeface="Times New Roman" pitchFamily="18" charset="0"/>
                  </a:rPr>
                  <a:t>Потенциальная энергия тела массой 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lang="ru-RU" sz="2400" dirty="0" smtClean="0">
                    <a:latin typeface="Times New Roman" pitchFamily="18" charset="0"/>
                    <a:cs typeface="Times New Roman" pitchFamily="18" charset="0"/>
                  </a:rPr>
                  <a:t>, поднятого на высоту </a:t>
                </a:r>
                <a:r>
                  <a:rPr lang="ru-RU" sz="2400" i="1" dirty="0" smtClean="0">
                    <a:latin typeface="Times New Roman" pitchFamily="18" charset="0"/>
                    <a:cs typeface="Times New Roman" pitchFamily="18" charset="0"/>
                  </a:rPr>
                  <a:t>h над поверхнос</a:t>
                </a:r>
                <a:r>
                  <a:rPr lang="ru-RU" sz="2400" dirty="0" smtClean="0">
                    <a:latin typeface="Times New Roman" pitchFamily="18" charset="0"/>
                    <a:cs typeface="Times New Roman" pitchFamily="18" charset="0"/>
                  </a:rPr>
                  <a:t>тью Земли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𝑝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r>
                      <a:rPr lang="en-US" sz="2800" b="0" i="1" smtClean="0">
                        <a:latin typeface="Cambria Math"/>
                      </a:rPr>
                      <m:t>𝑚𝑑h</m:t>
                    </m:r>
                  </m:oMath>
                </a14:m>
                <a:endParaRPr lang="en-US" sz="2800" dirty="0" smtClean="0"/>
              </a:p>
              <a:p>
                <a:pPr algn="just"/>
                <a:endParaRPr lang="en-US" sz="2400" dirty="0"/>
              </a:p>
              <a:p>
                <a:pPr algn="just"/>
                <a:endParaRPr lang="ru-RU" sz="2400" dirty="0" smtClean="0"/>
              </a:p>
              <a:p>
                <a:pPr algn="just"/>
                <a:endParaRPr lang="ru-RU" dirty="0" smtClean="0"/>
              </a:p>
              <a:p>
                <a:pPr algn="just"/>
                <a:endParaRPr lang="ru-RU" dirty="0" smtClean="0"/>
              </a:p>
              <a:p>
                <a:pPr algn="just"/>
                <a:endParaRPr lang="ru-RU" dirty="0"/>
              </a:p>
            </p:txBody>
          </p:sp>
        </mc:Choice>
        <mc:Fallback xmlns="">
          <p:sp>
            <p:nvSpPr>
              <p:cNvPr id="4" name="Содержимое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11560" y="836712"/>
                <a:ext cx="8322128" cy="5411688"/>
              </a:xfrm>
              <a:blipFill rotWithShape="1">
                <a:blip r:embed="rId3"/>
                <a:stretch>
                  <a:fillRect l="-73" t="-901" r="-109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395536" y="4365104"/>
            <a:ext cx="8538152" cy="1883296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Потенциальная энергия упругодеформированной пружины равна работе силы упругости при переходе пружины из деформированного состояния в недеформированное</a:t>
            </a:r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744143"/>
              </p:ext>
            </p:extLst>
          </p:nvPr>
        </p:nvGraphicFramePr>
        <p:xfrm>
          <a:off x="3707904" y="5589240"/>
          <a:ext cx="1464189" cy="96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789" name="Формула" r:id="rId4" imgW="634725" imgH="418918" progId="Equation.3">
                  <p:embed/>
                </p:oleObj>
              </mc:Choice>
              <mc:Fallback>
                <p:oleObj name="Формула" r:id="rId4" imgW="634725" imgH="418918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7904" y="5589240"/>
                        <a:ext cx="1464189" cy="961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80313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Полная механическая энергия системы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99FF9-734E-4FE5-8609-20F856E8D556}" type="slidenum">
              <a:rPr lang="ru-RU" smtClean="0"/>
              <a:pPr/>
              <a:t>49</a:t>
            </a:fld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571612"/>
            <a:ext cx="8532973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660171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Кинематика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304446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610160" cy="11430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Законы сохранения и изменения </a:t>
            </a:r>
            <a:br>
              <a:rPr lang="ru-RU" sz="2800" b="1" dirty="0" smtClean="0"/>
            </a:br>
            <a:r>
              <a:rPr lang="ru-RU" sz="2800" b="1" dirty="0" smtClean="0"/>
              <a:t>механической энергии</a:t>
            </a:r>
            <a:endParaRPr lang="ru-RU" sz="28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99FF9-734E-4FE5-8609-20F856E8D556}" type="slidenum">
              <a:rPr lang="ru-RU" smtClean="0"/>
              <a:pPr/>
              <a:t>50</a:t>
            </a:fld>
            <a:endParaRPr lang="ru-RU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Содержимое 3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395536" y="1412776"/>
                <a:ext cx="8322128" cy="4800600"/>
              </a:xfrm>
            </p:spPr>
            <p:txBody>
              <a:bodyPr>
                <a:normAutofit/>
              </a:bodyPr>
              <a:lstStyle/>
              <a:p>
                <a:pPr marL="273050" indent="-273050" algn="just"/>
                <a:r>
                  <a:rPr lang="ru-RU" sz="2400" b="1" i="1" dirty="0" smtClean="0">
                    <a:latin typeface="Times New Roman" pitchFamily="18" charset="0"/>
                    <a:cs typeface="Times New Roman" pitchFamily="18" charset="0"/>
                  </a:rPr>
                  <a:t>Закон сохранения механической энергии: </a:t>
                </a:r>
                <a:r>
                  <a:rPr lang="ru-RU" sz="2400" dirty="0" smtClean="0">
                    <a:latin typeface="Times New Roman" pitchFamily="18" charset="0"/>
                    <a:cs typeface="Times New Roman" pitchFamily="18" charset="0"/>
                  </a:rPr>
                  <a:t>в</a:t>
                </a:r>
                <a:r>
                  <a:rPr lang="ru-RU" sz="2400" b="1" i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400" dirty="0" smtClean="0">
                    <a:latin typeface="Times New Roman" pitchFamily="18" charset="0"/>
                    <a:cs typeface="Times New Roman" pitchFamily="18" charset="0"/>
                  </a:rPr>
                  <a:t>системе тел, между которыми действуют только </a:t>
                </a:r>
                <a:r>
                  <a:rPr lang="ru-RU" sz="2400" i="1" dirty="0" smtClean="0">
                    <a:latin typeface="Times New Roman" pitchFamily="18" charset="0"/>
                    <a:cs typeface="Times New Roman" pitchFamily="18" charset="0"/>
                  </a:rPr>
                  <a:t>консервативные силы, </a:t>
                </a:r>
                <a:r>
                  <a:rPr lang="ru-RU" sz="2400" dirty="0" smtClean="0">
                    <a:latin typeface="Times New Roman" pitchFamily="18" charset="0"/>
                    <a:cs typeface="Times New Roman" pitchFamily="18" charset="0"/>
                  </a:rPr>
                  <a:t>полная механическая энергия сохраняется, т. е. не изменяется со временем.</a:t>
                </a:r>
                <a:endParaRPr lang="en-US" sz="24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273050" indent="-273050" algn="just"/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</a:rPr>
                          <m:t>E</m:t>
                        </m:r>
                      </m:e>
                      <m:sub>
                        <m:r>
                          <a:rPr lang="ru-RU" sz="2800" b="0" i="0" smtClean="0">
                            <a:latin typeface="Cambria Math"/>
                          </a:rPr>
                          <m:t>к</m:t>
                        </m:r>
                        <m:r>
                          <a:rPr lang="en-US" sz="2800" b="0" i="0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ru-RU" sz="2800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ru-RU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ru-RU" sz="2800" b="0" i="1" smtClean="0">
                            <a:latin typeface="Cambria Math"/>
                          </a:rPr>
                          <m:t>Е</m:t>
                        </m:r>
                      </m:e>
                      <m:sub>
                        <m:r>
                          <a:rPr lang="ru-RU" sz="2800" b="0" i="1" smtClean="0">
                            <a:latin typeface="Cambria Math"/>
                          </a:rPr>
                          <m:t>р1</m:t>
                        </m:r>
                      </m:sub>
                    </m:sSub>
                    <m:r>
                      <a:rPr lang="ru-RU" sz="28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ru-RU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ru-RU" sz="2800" b="0" i="1" smtClean="0">
                            <a:latin typeface="Cambria Math"/>
                          </a:rPr>
                          <m:t>Е</m:t>
                        </m:r>
                      </m:e>
                      <m:sub>
                        <m:r>
                          <a:rPr lang="ru-RU" sz="2800" b="0" i="1" smtClean="0">
                            <a:latin typeface="Cambria Math"/>
                          </a:rPr>
                          <m:t>к2</m:t>
                        </m:r>
                      </m:sub>
                    </m:sSub>
                    <m:r>
                      <a:rPr lang="ru-RU" sz="2800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ru-RU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ru-RU" sz="2800" b="0" i="1" smtClean="0">
                            <a:latin typeface="Cambria Math"/>
                          </a:rPr>
                          <m:t>Е</m:t>
                        </m:r>
                      </m:e>
                      <m:sub>
                        <m:r>
                          <a:rPr lang="ru-RU" sz="2800" b="0" i="1" smtClean="0">
                            <a:latin typeface="Cambria Math"/>
                          </a:rPr>
                          <m:t>р2</m:t>
                        </m:r>
                      </m:sub>
                    </m:sSub>
                  </m:oMath>
                </a14:m>
                <a:endParaRPr lang="ru-RU" sz="2800" dirty="0" smtClean="0"/>
              </a:p>
              <a:p>
                <a:pPr marL="273050" indent="-273050" algn="just"/>
                <a:r>
                  <a:rPr lang="ru-RU" sz="2400" b="1" i="1" dirty="0" smtClean="0">
                    <a:latin typeface="Times New Roman" pitchFamily="18" charset="0"/>
                    <a:cs typeface="Times New Roman" pitchFamily="18" charset="0"/>
                  </a:rPr>
                  <a:t>Закон изменения механической энергии:</a:t>
                </a:r>
                <a:r>
                  <a:rPr lang="ru-RU" sz="2400" dirty="0" smtClean="0">
                    <a:latin typeface="Times New Roman" pitchFamily="18" charset="0"/>
                    <a:cs typeface="Times New Roman" pitchFamily="18" charset="0"/>
                  </a:rPr>
                  <a:t> в системе, на которую действуют внешние неконсервативные силы изменение полной механической энергии равно работе внешних неконсервативных сил, действующих на систему:</a:t>
                </a:r>
              </a:p>
              <a:p>
                <a:pPr marL="273050" indent="-273050" algn="just"/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</a:rPr>
                          <m:t>E</m:t>
                        </m:r>
                      </m:e>
                      <m:sub>
                        <m:r>
                          <a:rPr lang="ru-RU" sz="2800">
                            <a:latin typeface="Cambria Math"/>
                          </a:rPr>
                          <m:t>к</m:t>
                        </m:r>
                        <m:r>
                          <a:rPr lang="en-US" sz="280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ru-RU" sz="2800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ru-RU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2800" i="1">
                            <a:latin typeface="Cambria Math"/>
                          </a:rPr>
                          <m:t>Е</m:t>
                        </m:r>
                      </m:e>
                      <m:sub>
                        <m:r>
                          <a:rPr lang="ru-RU" sz="2800" i="1">
                            <a:latin typeface="Cambria Math"/>
                          </a:rPr>
                          <m:t>р1</m:t>
                        </m:r>
                      </m:sub>
                    </m:sSub>
                    <m:r>
                      <a:rPr lang="ru-RU" sz="28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ru-RU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2800" i="1">
                            <a:latin typeface="Cambria Math"/>
                          </a:rPr>
                          <m:t>Е</m:t>
                        </m:r>
                      </m:e>
                      <m:sub>
                        <m:r>
                          <a:rPr lang="ru-RU" sz="2800" i="1">
                            <a:latin typeface="Cambria Math"/>
                          </a:rPr>
                          <m:t>к2</m:t>
                        </m:r>
                      </m:sub>
                    </m:sSub>
                    <m:r>
                      <a:rPr lang="ru-RU" sz="2800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ru-RU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2800" i="1">
                            <a:latin typeface="Cambria Math"/>
                          </a:rPr>
                          <m:t>Е</m:t>
                        </m:r>
                      </m:e>
                      <m:sub>
                        <m:r>
                          <a:rPr lang="ru-RU" sz="2800" i="1">
                            <a:latin typeface="Cambria Math"/>
                          </a:rPr>
                          <m:t>р2</m:t>
                        </m:r>
                      </m:sub>
                    </m:sSub>
                    <m:r>
                      <a:rPr lang="ru-RU" sz="2800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ru-RU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ru-RU" sz="2800" b="0" i="1" smtClean="0">
                            <a:latin typeface="Cambria Math"/>
                          </a:rPr>
                          <m:t>А</m:t>
                        </m:r>
                      </m:e>
                      <m:sub>
                        <m:r>
                          <a:rPr lang="ru-RU" sz="2800" b="0" i="1" smtClean="0">
                            <a:latin typeface="Cambria Math"/>
                          </a:rPr>
                          <m:t>некон</m:t>
                        </m:r>
                      </m:sub>
                    </m:sSub>
                  </m:oMath>
                </a14:m>
                <a:endParaRPr lang="ru-RU" sz="2800" b="1" i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273050" indent="-273050" algn="just"/>
                <a:endParaRPr lang="ru-RU" sz="2400" dirty="0" smtClean="0"/>
              </a:p>
            </p:txBody>
          </p:sp>
        </mc:Choice>
        <mc:Fallback>
          <p:sp>
            <p:nvSpPr>
              <p:cNvPr id="4" name="Содержимое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395536" y="1412776"/>
                <a:ext cx="8322128" cy="4800600"/>
              </a:xfrm>
              <a:blipFill rotWithShape="1">
                <a:blip r:embed="rId2"/>
                <a:stretch>
                  <a:fillRect l="-513" t="-1017" r="-109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8623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99FF9-734E-4FE5-8609-20F856E8D556}" type="slidenum">
              <a:rPr lang="ru-RU" smtClean="0"/>
              <a:pPr/>
              <a:t>51</a:t>
            </a:fld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Закон сохранения</a:t>
            </a:r>
            <a:br>
              <a:rPr lang="ru-RU" b="1" dirty="0" smtClean="0"/>
            </a:br>
            <a:r>
              <a:rPr lang="ru-RU" b="1" dirty="0" smtClean="0"/>
              <a:t>механической энергии</a:t>
            </a:r>
            <a:endParaRPr lang="ru-RU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09688" y="1314450"/>
            <a:ext cx="6524625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07467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Прямоугольник 1"/>
          <p:cNvSpPr>
            <a:spLocks noChangeArrowheads="1"/>
          </p:cNvSpPr>
          <p:nvPr/>
        </p:nvSpPr>
        <p:spPr bwMode="auto">
          <a:xfrm>
            <a:off x="971550" y="476250"/>
            <a:ext cx="74755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400" b="1" dirty="0" smtClean="0"/>
              <a:t> Основные определения в кинематике</a:t>
            </a:r>
            <a:endParaRPr lang="ru-RU" altLang="ru-RU" sz="2400" b="1" dirty="0"/>
          </a:p>
        </p:txBody>
      </p:sp>
      <p:sp>
        <p:nvSpPr>
          <p:cNvPr id="26627" name="Прямоугольник 2"/>
          <p:cNvSpPr>
            <a:spLocks noChangeArrowheads="1"/>
          </p:cNvSpPr>
          <p:nvPr/>
        </p:nvSpPr>
        <p:spPr bwMode="auto">
          <a:xfrm>
            <a:off x="819150" y="1341438"/>
            <a:ext cx="7475538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400" b="1" i="1"/>
              <a:t>Система отсчета </a:t>
            </a:r>
            <a:r>
              <a:rPr lang="ru-RU" altLang="ru-RU" b="1"/>
              <a:t>— совокупность системы координат и часов, связанных с телом отсчета.</a:t>
            </a:r>
          </a:p>
        </p:txBody>
      </p:sp>
      <p:sp>
        <p:nvSpPr>
          <p:cNvPr id="26628" name="Прямоугольник 3"/>
          <p:cNvSpPr>
            <a:spLocks noChangeArrowheads="1"/>
          </p:cNvSpPr>
          <p:nvPr/>
        </p:nvSpPr>
        <p:spPr bwMode="auto">
          <a:xfrm>
            <a:off x="827088" y="2133600"/>
            <a:ext cx="7475537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400" b="1" i="1" dirty="0"/>
              <a:t>Телом отсчета </a:t>
            </a:r>
            <a:r>
              <a:rPr lang="ru-RU" altLang="ru-RU" b="1" dirty="0"/>
              <a:t>называется  произвольно выбранное тело, по отношению к которому определяется положение материальной точки.</a:t>
            </a:r>
          </a:p>
        </p:txBody>
      </p:sp>
      <p:sp>
        <p:nvSpPr>
          <p:cNvPr id="26629" name="Прямоугольник 4"/>
          <p:cNvSpPr>
            <a:spLocks noChangeArrowheads="1"/>
          </p:cNvSpPr>
          <p:nvPr/>
        </p:nvSpPr>
        <p:spPr bwMode="auto">
          <a:xfrm>
            <a:off x="388938" y="3278188"/>
            <a:ext cx="4321175" cy="2769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altLang="ru-RU" b="1" dirty="0"/>
              <a:t>В физике наиболее часто используется декартовая система координат. </a:t>
            </a:r>
          </a:p>
          <a:p>
            <a:pPr algn="just"/>
            <a:r>
              <a:rPr lang="ru-RU" altLang="ru-RU" b="1" dirty="0"/>
              <a:t>В декартовой системе положение точки </a:t>
            </a:r>
            <a:r>
              <a:rPr lang="ru-RU" altLang="ru-RU" sz="2400" b="1" i="1" dirty="0"/>
              <a:t>А</a:t>
            </a:r>
            <a:r>
              <a:rPr lang="ru-RU" altLang="ru-RU" sz="2400" b="1" dirty="0"/>
              <a:t> </a:t>
            </a:r>
            <a:r>
              <a:rPr lang="ru-RU" altLang="ru-RU" b="1" dirty="0"/>
              <a:t>в данный момент времени по отношению к этой системе характеризуется тремя координатами </a:t>
            </a:r>
            <a:r>
              <a:rPr lang="en-US" altLang="ru-RU" sz="2400" b="1" i="1" dirty="0"/>
              <a:t>x</a:t>
            </a:r>
            <a:r>
              <a:rPr lang="ru-RU" altLang="ru-RU" sz="2400" b="1" i="1" dirty="0"/>
              <a:t>, </a:t>
            </a:r>
            <a:r>
              <a:rPr lang="en-US" altLang="ru-RU" sz="2400" b="1" i="1" dirty="0"/>
              <a:t>y </a:t>
            </a:r>
            <a:r>
              <a:rPr lang="ru-RU" altLang="ru-RU" sz="2400" b="1" dirty="0"/>
              <a:t>и</a:t>
            </a:r>
            <a:r>
              <a:rPr lang="ru-RU" altLang="ru-RU" sz="2400" b="1" i="1" dirty="0"/>
              <a:t> </a:t>
            </a:r>
            <a:r>
              <a:rPr lang="en-US" altLang="ru-RU" sz="2400" b="1" i="1" dirty="0"/>
              <a:t>z</a:t>
            </a:r>
            <a:r>
              <a:rPr lang="ru-RU" altLang="ru-RU" sz="2400" b="1" dirty="0"/>
              <a:t> </a:t>
            </a:r>
            <a:r>
              <a:rPr lang="ru-RU" altLang="ru-RU" b="1" dirty="0"/>
              <a:t>или радиусом-вектором </a:t>
            </a:r>
            <a:r>
              <a:rPr lang="en-US" altLang="ru-RU" sz="2400" b="1" i="1" dirty="0"/>
              <a:t>r</a:t>
            </a:r>
            <a:r>
              <a:rPr lang="ru-RU" altLang="ru-RU" sz="2400" b="1" i="1" dirty="0"/>
              <a:t>,</a:t>
            </a:r>
            <a:r>
              <a:rPr lang="ru-RU" altLang="ru-RU" b="1" dirty="0"/>
              <a:t> проведенным из начала системы координат в данную точку.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B678C0-1898-400E-82DD-71706B4B33BA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grpSp>
        <p:nvGrpSpPr>
          <p:cNvPr id="34" name="Group 56"/>
          <p:cNvGrpSpPr>
            <a:grpSpLocks/>
          </p:cNvGrpSpPr>
          <p:nvPr/>
        </p:nvGrpSpPr>
        <p:grpSpPr bwMode="auto">
          <a:xfrm>
            <a:off x="5562003" y="3736976"/>
            <a:ext cx="2249487" cy="1011238"/>
            <a:chOff x="839" y="1706"/>
            <a:chExt cx="1417" cy="637"/>
          </a:xfrm>
        </p:grpSpPr>
        <p:sp>
          <p:nvSpPr>
            <p:cNvPr id="35" name="Arc 13"/>
            <p:cNvSpPr>
              <a:spLocks/>
            </p:cNvSpPr>
            <p:nvPr/>
          </p:nvSpPr>
          <p:spPr bwMode="auto">
            <a:xfrm>
              <a:off x="839" y="1706"/>
              <a:ext cx="1081" cy="637"/>
            </a:xfrm>
            <a:custGeom>
              <a:avLst/>
              <a:gdLst>
                <a:gd name="G0" fmla="+- 0 0 0"/>
                <a:gd name="G1" fmla="+- 19680 0 0"/>
                <a:gd name="G2" fmla="+- 21600 0 0"/>
                <a:gd name="T0" fmla="*/ 8903 w 20314"/>
                <a:gd name="T1" fmla="*/ 0 h 19680"/>
                <a:gd name="T2" fmla="*/ 20314 w 20314"/>
                <a:gd name="T3" fmla="*/ 12338 h 19680"/>
                <a:gd name="T4" fmla="*/ 0 w 20314"/>
                <a:gd name="T5" fmla="*/ 19680 h 19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314" h="19680" fill="none" extrusionOk="0">
                  <a:moveTo>
                    <a:pt x="8902" y="0"/>
                  </a:moveTo>
                  <a:cubicBezTo>
                    <a:pt x="14216" y="2403"/>
                    <a:pt x="18331" y="6853"/>
                    <a:pt x="20313" y="12338"/>
                  </a:cubicBezTo>
                </a:path>
                <a:path w="20314" h="19680" stroke="0" extrusionOk="0">
                  <a:moveTo>
                    <a:pt x="8902" y="0"/>
                  </a:moveTo>
                  <a:cubicBezTo>
                    <a:pt x="14216" y="2403"/>
                    <a:pt x="18331" y="6853"/>
                    <a:pt x="20313" y="12338"/>
                  </a:cubicBezTo>
                  <a:lnTo>
                    <a:pt x="0" y="19680"/>
                  </a:lnTo>
                  <a:close/>
                </a:path>
              </a:pathLst>
            </a:custGeom>
            <a:noFill/>
            <a:ln w="28575">
              <a:solidFill>
                <a:srgbClr val="A5002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36" name="Group 51"/>
            <p:cNvGrpSpPr>
              <a:grpSpLocks/>
            </p:cNvGrpSpPr>
            <p:nvPr/>
          </p:nvGrpSpPr>
          <p:grpSpPr bwMode="auto">
            <a:xfrm>
              <a:off x="1888" y="1905"/>
              <a:ext cx="368" cy="284"/>
              <a:chOff x="2540" y="1536"/>
              <a:chExt cx="368" cy="284"/>
            </a:xfrm>
          </p:grpSpPr>
          <p:sp>
            <p:nvSpPr>
              <p:cNvPr id="37" name="Text Box 19"/>
              <p:cNvSpPr txBox="1">
                <a:spLocks noChangeArrowheads="1"/>
              </p:cNvSpPr>
              <p:nvPr/>
            </p:nvSpPr>
            <p:spPr bwMode="auto">
              <a:xfrm>
                <a:off x="2625" y="1536"/>
                <a:ext cx="283" cy="2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 sz="2000" i="1"/>
                  <a:t>B</a:t>
                </a:r>
                <a:endParaRPr lang="ru-RU" sz="2000"/>
              </a:p>
            </p:txBody>
          </p:sp>
          <p:sp>
            <p:nvSpPr>
              <p:cNvPr id="38" name="AutoShape 22"/>
              <p:cNvSpPr>
                <a:spLocks noChangeAspect="1" noChangeArrowheads="1"/>
              </p:cNvSpPr>
              <p:nvPr/>
            </p:nvSpPr>
            <p:spPr bwMode="auto">
              <a:xfrm>
                <a:off x="2540" y="1706"/>
                <a:ext cx="61" cy="65"/>
              </a:xfrm>
              <a:prstGeom prst="flowChartConnector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39" name="Group 52"/>
          <p:cNvGrpSpPr>
            <a:grpSpLocks/>
          </p:cNvGrpSpPr>
          <p:nvPr/>
        </p:nvGrpSpPr>
        <p:grpSpPr bwMode="auto">
          <a:xfrm>
            <a:off x="4931765" y="2882901"/>
            <a:ext cx="3448050" cy="3302000"/>
            <a:chOff x="431" y="1162"/>
            <a:chExt cx="2172" cy="2080"/>
          </a:xfrm>
        </p:grpSpPr>
        <p:sp>
          <p:nvSpPr>
            <p:cNvPr id="40" name="Text Box 16"/>
            <p:cNvSpPr txBox="1">
              <a:spLocks noChangeArrowheads="1"/>
            </p:cNvSpPr>
            <p:nvPr/>
          </p:nvSpPr>
          <p:spPr bwMode="auto">
            <a:xfrm>
              <a:off x="2171" y="2614"/>
              <a:ext cx="432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n-US" sz="2000" i="1"/>
                <a:t>Y</a:t>
              </a:r>
              <a:endParaRPr lang="ru-RU" sz="2000"/>
            </a:p>
          </p:txBody>
        </p:sp>
        <p:sp>
          <p:nvSpPr>
            <p:cNvPr id="41" name="Line 8"/>
            <p:cNvSpPr>
              <a:spLocks noChangeShapeType="1"/>
            </p:cNvSpPr>
            <p:nvPr/>
          </p:nvSpPr>
          <p:spPr bwMode="auto">
            <a:xfrm flipV="1">
              <a:off x="799" y="1162"/>
              <a:ext cx="0" cy="147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2" name="Line 9"/>
            <p:cNvSpPr>
              <a:spLocks noChangeShapeType="1"/>
            </p:cNvSpPr>
            <p:nvPr/>
          </p:nvSpPr>
          <p:spPr bwMode="auto">
            <a:xfrm>
              <a:off x="782" y="2642"/>
              <a:ext cx="1682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3" name="Line 10"/>
            <p:cNvSpPr>
              <a:spLocks noChangeShapeType="1"/>
            </p:cNvSpPr>
            <p:nvPr/>
          </p:nvSpPr>
          <p:spPr bwMode="auto">
            <a:xfrm flipH="1">
              <a:off x="431" y="2641"/>
              <a:ext cx="368" cy="51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4" name="Line 11"/>
            <p:cNvSpPr>
              <a:spLocks noChangeShapeType="1"/>
            </p:cNvSpPr>
            <p:nvPr/>
          </p:nvSpPr>
          <p:spPr bwMode="auto">
            <a:xfrm flipV="1">
              <a:off x="799" y="1717"/>
              <a:ext cx="518" cy="924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5" name="Text Box 15"/>
            <p:cNvSpPr txBox="1">
              <a:spLocks noChangeArrowheads="1"/>
            </p:cNvSpPr>
            <p:nvPr/>
          </p:nvSpPr>
          <p:spPr bwMode="auto">
            <a:xfrm>
              <a:off x="477" y="3060"/>
              <a:ext cx="317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n-US" sz="2000" i="1"/>
                <a:t>X</a:t>
              </a:r>
              <a:endParaRPr lang="ru-RU" sz="2000"/>
            </a:p>
          </p:txBody>
        </p:sp>
        <p:sp>
          <p:nvSpPr>
            <p:cNvPr id="46" name="Text Box 17"/>
            <p:cNvSpPr txBox="1">
              <a:spLocks noChangeArrowheads="1"/>
            </p:cNvSpPr>
            <p:nvPr/>
          </p:nvSpPr>
          <p:spPr bwMode="auto">
            <a:xfrm>
              <a:off x="454" y="1162"/>
              <a:ext cx="431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n-US" sz="2000" i="1"/>
                <a:t>Z</a:t>
              </a:r>
              <a:endParaRPr lang="ru-RU" sz="2000"/>
            </a:p>
          </p:txBody>
        </p:sp>
        <p:sp>
          <p:nvSpPr>
            <p:cNvPr id="47" name="Text Box 18"/>
            <p:cNvSpPr txBox="1">
              <a:spLocks noChangeArrowheads="1"/>
            </p:cNvSpPr>
            <p:nvPr/>
          </p:nvSpPr>
          <p:spPr bwMode="auto">
            <a:xfrm>
              <a:off x="1140" y="1468"/>
              <a:ext cx="379" cy="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n-US" sz="2000" i="1"/>
                <a:t>A</a:t>
              </a:r>
              <a:endParaRPr lang="ru-RU" sz="2000"/>
            </a:p>
          </p:txBody>
        </p:sp>
        <p:sp>
          <p:nvSpPr>
            <p:cNvPr id="48" name="Text Box 20"/>
            <p:cNvSpPr txBox="1">
              <a:spLocks noChangeArrowheads="1"/>
            </p:cNvSpPr>
            <p:nvPr/>
          </p:nvSpPr>
          <p:spPr bwMode="auto">
            <a:xfrm>
              <a:off x="588" y="2481"/>
              <a:ext cx="431" cy="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n-US" sz="2000" i="1"/>
                <a:t>0</a:t>
              </a:r>
              <a:endParaRPr lang="ru-RU" sz="2000"/>
            </a:p>
          </p:txBody>
        </p:sp>
        <p:sp>
          <p:nvSpPr>
            <p:cNvPr id="49" name="AutoShape 21"/>
            <p:cNvSpPr>
              <a:spLocks noChangeAspect="1" noChangeArrowheads="1"/>
            </p:cNvSpPr>
            <p:nvPr/>
          </p:nvSpPr>
          <p:spPr bwMode="auto">
            <a:xfrm>
              <a:off x="1292" y="1678"/>
              <a:ext cx="56" cy="60"/>
            </a:xfrm>
            <a:prstGeom prst="flowChartConnector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" name="Text Box 23"/>
            <p:cNvSpPr txBox="1">
              <a:spLocks noChangeArrowheads="1"/>
            </p:cNvSpPr>
            <p:nvPr/>
          </p:nvSpPr>
          <p:spPr bwMode="auto">
            <a:xfrm>
              <a:off x="755" y="1809"/>
              <a:ext cx="22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endParaRPr lang="ru-RU"/>
            </a:p>
          </p:txBody>
        </p:sp>
        <p:graphicFrame>
          <p:nvGraphicFramePr>
            <p:cNvPr id="51" name="Object 26"/>
            <p:cNvGraphicFramePr>
              <a:graphicFrameLocks noChangeAspect="1"/>
            </p:cNvGraphicFramePr>
            <p:nvPr/>
          </p:nvGraphicFramePr>
          <p:xfrm>
            <a:off x="809" y="1735"/>
            <a:ext cx="292" cy="47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1967" name="Формула" r:id="rId3" imgW="139700" imgH="228600" progId="Equation.3">
                    <p:embed/>
                  </p:oleObj>
                </mc:Choice>
                <mc:Fallback>
                  <p:oleObj name="Формула" r:id="rId3" imgW="1397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09" y="1735"/>
                          <a:ext cx="292" cy="47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2" name="Group 50"/>
          <p:cNvGrpSpPr>
            <a:grpSpLocks/>
          </p:cNvGrpSpPr>
          <p:nvPr/>
        </p:nvGrpSpPr>
        <p:grpSpPr bwMode="auto">
          <a:xfrm>
            <a:off x="5515965" y="4367214"/>
            <a:ext cx="1711325" cy="855662"/>
            <a:chOff x="1746" y="2840"/>
            <a:chExt cx="1122" cy="601"/>
          </a:xfrm>
        </p:grpSpPr>
        <p:sp>
          <p:nvSpPr>
            <p:cNvPr id="53" name="Line 12"/>
            <p:cNvSpPr>
              <a:spLocks noChangeShapeType="1"/>
            </p:cNvSpPr>
            <p:nvPr/>
          </p:nvSpPr>
          <p:spPr bwMode="auto">
            <a:xfrm flipV="1">
              <a:off x="1746" y="2840"/>
              <a:ext cx="1122" cy="60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graphicFrame>
          <p:nvGraphicFramePr>
            <p:cNvPr id="54" name="Object 27"/>
            <p:cNvGraphicFramePr>
              <a:graphicFrameLocks noChangeAspect="1"/>
            </p:cNvGraphicFramePr>
            <p:nvPr/>
          </p:nvGraphicFramePr>
          <p:xfrm>
            <a:off x="2086" y="2840"/>
            <a:ext cx="285" cy="3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1968" name="Формула" r:id="rId5" imgW="126720" imgH="164880" progId="Equation.3">
                    <p:embed/>
                  </p:oleObj>
                </mc:Choice>
                <mc:Fallback>
                  <p:oleObj name="Формула" r:id="rId5" imgW="126720" imgH="1648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86" y="2840"/>
                          <a:ext cx="285" cy="37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5" name="Group 54"/>
          <p:cNvGrpSpPr>
            <a:grpSpLocks/>
          </p:cNvGrpSpPr>
          <p:nvPr/>
        </p:nvGrpSpPr>
        <p:grpSpPr bwMode="auto">
          <a:xfrm>
            <a:off x="6371628" y="3783014"/>
            <a:ext cx="900112" cy="808037"/>
            <a:chOff x="2710" y="2302"/>
            <a:chExt cx="567" cy="480"/>
          </a:xfrm>
        </p:grpSpPr>
        <p:sp>
          <p:nvSpPr>
            <p:cNvPr id="56" name="Line 14"/>
            <p:cNvSpPr>
              <a:spLocks noChangeShapeType="1"/>
            </p:cNvSpPr>
            <p:nvPr/>
          </p:nvSpPr>
          <p:spPr bwMode="auto">
            <a:xfrm>
              <a:off x="2710" y="2302"/>
              <a:ext cx="567" cy="344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graphicFrame>
          <p:nvGraphicFramePr>
            <p:cNvPr id="57" name="Object 28"/>
            <p:cNvGraphicFramePr>
              <a:graphicFrameLocks noChangeAspect="1"/>
            </p:cNvGraphicFramePr>
            <p:nvPr/>
          </p:nvGraphicFramePr>
          <p:xfrm>
            <a:off x="2710" y="2472"/>
            <a:ext cx="363" cy="3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1969" name="Формула" r:id="rId7" imgW="215619" imgH="164885" progId="Equation.3">
                    <p:embed/>
                  </p:oleObj>
                </mc:Choice>
                <mc:Fallback>
                  <p:oleObj name="Формула" r:id="rId7" imgW="215619" imgH="164885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10" y="2472"/>
                          <a:ext cx="363" cy="31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58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4909422"/>
              </p:ext>
            </p:extLst>
          </p:nvPr>
        </p:nvGraphicFramePr>
        <p:xfrm>
          <a:off x="6776440" y="3513139"/>
          <a:ext cx="630238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70" name="Формула" r:id="rId9" imgW="228600" imgH="177480" progId="Equation.3">
                  <p:embed/>
                </p:oleObj>
              </mc:Choice>
              <mc:Fallback>
                <p:oleObj name="Формула" r:id="rId9" imgW="22860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76440" y="3513139"/>
                        <a:ext cx="630238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73469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08108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>
                <a:solidFill>
                  <a:schemeClr val="tx1"/>
                </a:solidFill>
              </a:rPr>
              <a:t>Векторный способ описания движения материальной точки</a:t>
            </a:r>
          </a:p>
        </p:txBody>
      </p:sp>
      <p:graphicFrame>
        <p:nvGraphicFramePr>
          <p:cNvPr id="5157" name="Object 37"/>
          <p:cNvGraphicFramePr>
            <a:graphicFrameLocks noGrp="1" noChangeAspect="1"/>
          </p:cNvGraphicFramePr>
          <p:nvPr>
            <p:ph idx="1"/>
          </p:nvPr>
        </p:nvGraphicFramePr>
        <p:xfrm>
          <a:off x="5180013" y="2349500"/>
          <a:ext cx="2206625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18" name="Формула" r:id="rId3" imgW="672840" imgH="228600" progId="Equation.3">
                  <p:embed/>
                </p:oleObj>
              </mc:Choice>
              <mc:Fallback>
                <p:oleObj name="Формула" r:id="rId3" imgW="6728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0013" y="2349500"/>
                        <a:ext cx="2206625" cy="749300"/>
                      </a:xfrm>
                      <a:prstGeom prst="rect">
                        <a:avLst/>
                      </a:prstGeom>
                      <a:solidFill>
                        <a:srgbClr val="FFFF00">
                          <a:alpha val="28000"/>
                        </a:srgbClr>
                      </a:solidFill>
                      <a:ln w="25400">
                        <a:solidFill>
                          <a:schemeClr val="bg2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176" name="Group 56"/>
          <p:cNvGrpSpPr>
            <a:grpSpLocks/>
          </p:cNvGrpSpPr>
          <p:nvPr/>
        </p:nvGrpSpPr>
        <p:grpSpPr bwMode="auto">
          <a:xfrm>
            <a:off x="1331913" y="2708275"/>
            <a:ext cx="2249487" cy="1011238"/>
            <a:chOff x="839" y="1706"/>
            <a:chExt cx="1417" cy="637"/>
          </a:xfrm>
        </p:grpSpPr>
        <p:sp>
          <p:nvSpPr>
            <p:cNvPr id="5133" name="Arc 13"/>
            <p:cNvSpPr>
              <a:spLocks/>
            </p:cNvSpPr>
            <p:nvPr/>
          </p:nvSpPr>
          <p:spPr bwMode="auto">
            <a:xfrm>
              <a:off x="839" y="1706"/>
              <a:ext cx="1081" cy="637"/>
            </a:xfrm>
            <a:custGeom>
              <a:avLst/>
              <a:gdLst>
                <a:gd name="G0" fmla="+- 0 0 0"/>
                <a:gd name="G1" fmla="+- 19680 0 0"/>
                <a:gd name="G2" fmla="+- 21600 0 0"/>
                <a:gd name="T0" fmla="*/ 8903 w 20314"/>
                <a:gd name="T1" fmla="*/ 0 h 19680"/>
                <a:gd name="T2" fmla="*/ 20314 w 20314"/>
                <a:gd name="T3" fmla="*/ 12338 h 19680"/>
                <a:gd name="T4" fmla="*/ 0 w 20314"/>
                <a:gd name="T5" fmla="*/ 19680 h 19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314" h="19680" fill="none" extrusionOk="0">
                  <a:moveTo>
                    <a:pt x="8902" y="0"/>
                  </a:moveTo>
                  <a:cubicBezTo>
                    <a:pt x="14216" y="2403"/>
                    <a:pt x="18331" y="6853"/>
                    <a:pt x="20313" y="12338"/>
                  </a:cubicBezTo>
                </a:path>
                <a:path w="20314" h="19680" stroke="0" extrusionOk="0">
                  <a:moveTo>
                    <a:pt x="8902" y="0"/>
                  </a:moveTo>
                  <a:cubicBezTo>
                    <a:pt x="14216" y="2403"/>
                    <a:pt x="18331" y="6853"/>
                    <a:pt x="20313" y="12338"/>
                  </a:cubicBezTo>
                  <a:lnTo>
                    <a:pt x="0" y="19680"/>
                  </a:lnTo>
                  <a:close/>
                </a:path>
              </a:pathLst>
            </a:custGeom>
            <a:noFill/>
            <a:ln w="28575">
              <a:solidFill>
                <a:srgbClr val="A5002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5171" name="Group 51"/>
            <p:cNvGrpSpPr>
              <a:grpSpLocks/>
            </p:cNvGrpSpPr>
            <p:nvPr/>
          </p:nvGrpSpPr>
          <p:grpSpPr bwMode="auto">
            <a:xfrm>
              <a:off x="1888" y="1905"/>
              <a:ext cx="368" cy="284"/>
              <a:chOff x="2540" y="1536"/>
              <a:chExt cx="368" cy="284"/>
            </a:xfrm>
          </p:grpSpPr>
          <p:sp>
            <p:nvSpPr>
              <p:cNvPr id="5139" name="Text Box 19"/>
              <p:cNvSpPr txBox="1">
                <a:spLocks noChangeArrowheads="1"/>
              </p:cNvSpPr>
              <p:nvPr/>
            </p:nvSpPr>
            <p:spPr bwMode="auto">
              <a:xfrm>
                <a:off x="2625" y="1536"/>
                <a:ext cx="283" cy="2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 sz="2000" i="1"/>
                  <a:t>B</a:t>
                </a:r>
                <a:endParaRPr lang="ru-RU" sz="2000"/>
              </a:p>
            </p:txBody>
          </p:sp>
          <p:sp>
            <p:nvSpPr>
              <p:cNvPr id="5142" name="AutoShape 22"/>
              <p:cNvSpPr>
                <a:spLocks noChangeAspect="1" noChangeArrowheads="1"/>
              </p:cNvSpPr>
              <p:nvPr/>
            </p:nvSpPr>
            <p:spPr bwMode="auto">
              <a:xfrm>
                <a:off x="2540" y="1706"/>
                <a:ext cx="61" cy="65"/>
              </a:xfrm>
              <a:prstGeom prst="flowChartConnector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5172" name="Group 52"/>
          <p:cNvGrpSpPr>
            <a:grpSpLocks/>
          </p:cNvGrpSpPr>
          <p:nvPr/>
        </p:nvGrpSpPr>
        <p:grpSpPr bwMode="auto">
          <a:xfrm>
            <a:off x="701675" y="1854200"/>
            <a:ext cx="3448050" cy="3302000"/>
            <a:chOff x="431" y="1162"/>
            <a:chExt cx="2172" cy="2080"/>
          </a:xfrm>
        </p:grpSpPr>
        <p:sp>
          <p:nvSpPr>
            <p:cNvPr id="5136" name="Text Box 16"/>
            <p:cNvSpPr txBox="1">
              <a:spLocks noChangeArrowheads="1"/>
            </p:cNvSpPr>
            <p:nvPr/>
          </p:nvSpPr>
          <p:spPr bwMode="auto">
            <a:xfrm>
              <a:off x="2171" y="2614"/>
              <a:ext cx="432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n-US" sz="2000" i="1"/>
                <a:t>Y</a:t>
              </a:r>
              <a:endParaRPr lang="ru-RU" sz="2000"/>
            </a:p>
          </p:txBody>
        </p:sp>
        <p:sp>
          <p:nvSpPr>
            <p:cNvPr id="5128" name="Line 8"/>
            <p:cNvSpPr>
              <a:spLocks noChangeShapeType="1"/>
            </p:cNvSpPr>
            <p:nvPr/>
          </p:nvSpPr>
          <p:spPr bwMode="auto">
            <a:xfrm flipV="1">
              <a:off x="799" y="1162"/>
              <a:ext cx="0" cy="147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29" name="Line 9"/>
            <p:cNvSpPr>
              <a:spLocks noChangeShapeType="1"/>
            </p:cNvSpPr>
            <p:nvPr/>
          </p:nvSpPr>
          <p:spPr bwMode="auto">
            <a:xfrm>
              <a:off x="782" y="2642"/>
              <a:ext cx="1682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0" name="Line 10"/>
            <p:cNvSpPr>
              <a:spLocks noChangeShapeType="1"/>
            </p:cNvSpPr>
            <p:nvPr/>
          </p:nvSpPr>
          <p:spPr bwMode="auto">
            <a:xfrm flipH="1">
              <a:off x="431" y="2641"/>
              <a:ext cx="368" cy="51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1" name="Line 11"/>
            <p:cNvSpPr>
              <a:spLocks noChangeShapeType="1"/>
            </p:cNvSpPr>
            <p:nvPr/>
          </p:nvSpPr>
          <p:spPr bwMode="auto">
            <a:xfrm flipV="1">
              <a:off x="799" y="1717"/>
              <a:ext cx="518" cy="924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5" name="Text Box 15"/>
            <p:cNvSpPr txBox="1">
              <a:spLocks noChangeArrowheads="1"/>
            </p:cNvSpPr>
            <p:nvPr/>
          </p:nvSpPr>
          <p:spPr bwMode="auto">
            <a:xfrm>
              <a:off x="477" y="3060"/>
              <a:ext cx="317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n-US" sz="2000" i="1"/>
                <a:t>X</a:t>
              </a:r>
              <a:endParaRPr lang="ru-RU" sz="2000"/>
            </a:p>
          </p:txBody>
        </p:sp>
        <p:sp>
          <p:nvSpPr>
            <p:cNvPr id="5137" name="Text Box 17"/>
            <p:cNvSpPr txBox="1">
              <a:spLocks noChangeArrowheads="1"/>
            </p:cNvSpPr>
            <p:nvPr/>
          </p:nvSpPr>
          <p:spPr bwMode="auto">
            <a:xfrm>
              <a:off x="454" y="1162"/>
              <a:ext cx="431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n-US" sz="2000" i="1"/>
                <a:t>Z</a:t>
              </a:r>
              <a:endParaRPr lang="ru-RU" sz="2000"/>
            </a:p>
          </p:txBody>
        </p:sp>
        <p:sp>
          <p:nvSpPr>
            <p:cNvPr id="5138" name="Text Box 18"/>
            <p:cNvSpPr txBox="1">
              <a:spLocks noChangeArrowheads="1"/>
            </p:cNvSpPr>
            <p:nvPr/>
          </p:nvSpPr>
          <p:spPr bwMode="auto">
            <a:xfrm>
              <a:off x="1140" y="1468"/>
              <a:ext cx="379" cy="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n-US" sz="2000" i="1"/>
                <a:t>A</a:t>
              </a:r>
              <a:endParaRPr lang="ru-RU" sz="2000"/>
            </a:p>
          </p:txBody>
        </p:sp>
        <p:sp>
          <p:nvSpPr>
            <p:cNvPr id="5140" name="Text Box 20"/>
            <p:cNvSpPr txBox="1">
              <a:spLocks noChangeArrowheads="1"/>
            </p:cNvSpPr>
            <p:nvPr/>
          </p:nvSpPr>
          <p:spPr bwMode="auto">
            <a:xfrm>
              <a:off x="588" y="2481"/>
              <a:ext cx="431" cy="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n-US" sz="2000" i="1"/>
                <a:t>0</a:t>
              </a:r>
              <a:endParaRPr lang="ru-RU" sz="2000"/>
            </a:p>
          </p:txBody>
        </p:sp>
        <p:sp>
          <p:nvSpPr>
            <p:cNvPr id="5141" name="AutoShape 21"/>
            <p:cNvSpPr>
              <a:spLocks noChangeAspect="1" noChangeArrowheads="1"/>
            </p:cNvSpPr>
            <p:nvPr/>
          </p:nvSpPr>
          <p:spPr bwMode="auto">
            <a:xfrm>
              <a:off x="1292" y="1678"/>
              <a:ext cx="56" cy="60"/>
            </a:xfrm>
            <a:prstGeom prst="flowChartConnector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43" name="Text Box 23"/>
            <p:cNvSpPr txBox="1">
              <a:spLocks noChangeArrowheads="1"/>
            </p:cNvSpPr>
            <p:nvPr/>
          </p:nvSpPr>
          <p:spPr bwMode="auto">
            <a:xfrm>
              <a:off x="755" y="1809"/>
              <a:ext cx="22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endParaRPr lang="ru-RU"/>
            </a:p>
          </p:txBody>
        </p:sp>
        <p:graphicFrame>
          <p:nvGraphicFramePr>
            <p:cNvPr id="5146" name="Object 26"/>
            <p:cNvGraphicFramePr>
              <a:graphicFrameLocks noChangeAspect="1"/>
            </p:cNvGraphicFramePr>
            <p:nvPr/>
          </p:nvGraphicFramePr>
          <p:xfrm>
            <a:off x="809" y="1735"/>
            <a:ext cx="292" cy="47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3019" name="Формула" r:id="rId5" imgW="139700" imgH="228600" progId="Equation.3">
                    <p:embed/>
                  </p:oleObj>
                </mc:Choice>
                <mc:Fallback>
                  <p:oleObj name="Формула" r:id="rId5" imgW="1397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09" y="1735"/>
                          <a:ext cx="292" cy="47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170" name="Group 50"/>
          <p:cNvGrpSpPr>
            <a:grpSpLocks/>
          </p:cNvGrpSpPr>
          <p:nvPr/>
        </p:nvGrpSpPr>
        <p:grpSpPr bwMode="auto">
          <a:xfrm>
            <a:off x="1285875" y="3338513"/>
            <a:ext cx="1711325" cy="855662"/>
            <a:chOff x="1746" y="2840"/>
            <a:chExt cx="1122" cy="601"/>
          </a:xfrm>
        </p:grpSpPr>
        <p:sp>
          <p:nvSpPr>
            <p:cNvPr id="5132" name="Line 12"/>
            <p:cNvSpPr>
              <a:spLocks noChangeShapeType="1"/>
            </p:cNvSpPr>
            <p:nvPr/>
          </p:nvSpPr>
          <p:spPr bwMode="auto">
            <a:xfrm flipV="1">
              <a:off x="1746" y="2840"/>
              <a:ext cx="1122" cy="60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graphicFrame>
          <p:nvGraphicFramePr>
            <p:cNvPr id="5147" name="Object 27"/>
            <p:cNvGraphicFramePr>
              <a:graphicFrameLocks noChangeAspect="1"/>
            </p:cNvGraphicFramePr>
            <p:nvPr/>
          </p:nvGraphicFramePr>
          <p:xfrm>
            <a:off x="2086" y="2840"/>
            <a:ext cx="285" cy="3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3020" name="Формула" r:id="rId7" imgW="126720" imgH="164880" progId="Equation.3">
                    <p:embed/>
                  </p:oleObj>
                </mc:Choice>
                <mc:Fallback>
                  <p:oleObj name="Формула" r:id="rId7" imgW="126720" imgH="1648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86" y="2840"/>
                          <a:ext cx="285" cy="37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174" name="Group 54"/>
          <p:cNvGrpSpPr>
            <a:grpSpLocks/>
          </p:cNvGrpSpPr>
          <p:nvPr/>
        </p:nvGrpSpPr>
        <p:grpSpPr bwMode="auto">
          <a:xfrm>
            <a:off x="2141538" y="2754313"/>
            <a:ext cx="900112" cy="808037"/>
            <a:chOff x="2710" y="2302"/>
            <a:chExt cx="567" cy="480"/>
          </a:xfrm>
        </p:grpSpPr>
        <p:sp>
          <p:nvSpPr>
            <p:cNvPr id="5134" name="Line 14"/>
            <p:cNvSpPr>
              <a:spLocks noChangeShapeType="1"/>
            </p:cNvSpPr>
            <p:nvPr/>
          </p:nvSpPr>
          <p:spPr bwMode="auto">
            <a:xfrm>
              <a:off x="2710" y="2302"/>
              <a:ext cx="567" cy="344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graphicFrame>
          <p:nvGraphicFramePr>
            <p:cNvPr id="5148" name="Object 28"/>
            <p:cNvGraphicFramePr>
              <a:graphicFrameLocks noChangeAspect="1"/>
            </p:cNvGraphicFramePr>
            <p:nvPr/>
          </p:nvGraphicFramePr>
          <p:xfrm>
            <a:off x="2710" y="2472"/>
            <a:ext cx="363" cy="3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3021" name="Формула" r:id="rId9" imgW="215619" imgH="164885" progId="Equation.3">
                    <p:embed/>
                  </p:oleObj>
                </mc:Choice>
                <mc:Fallback>
                  <p:oleObj name="Формула" r:id="rId9" imgW="215619" imgH="164885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10" y="2472"/>
                          <a:ext cx="363" cy="31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5149" name="Object 29"/>
          <p:cNvGraphicFramePr>
            <a:graphicFrameLocks noChangeAspect="1"/>
          </p:cNvGraphicFramePr>
          <p:nvPr/>
        </p:nvGraphicFramePr>
        <p:xfrm>
          <a:off x="2546350" y="2484438"/>
          <a:ext cx="630238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22" name="Формула" r:id="rId11" imgW="228600" imgH="177480" progId="Equation.3">
                  <p:embed/>
                </p:oleObj>
              </mc:Choice>
              <mc:Fallback>
                <p:oleObj name="Формула" r:id="rId11" imgW="22860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6350" y="2484438"/>
                        <a:ext cx="630238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51" name="Rectangle 3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155" name="Rectangle 3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5154" name="Object 34"/>
          <p:cNvGraphicFramePr>
            <a:graphicFrameLocks noChangeAspect="1"/>
          </p:cNvGraphicFramePr>
          <p:nvPr/>
        </p:nvGraphicFramePr>
        <p:xfrm>
          <a:off x="3492500" y="1584325"/>
          <a:ext cx="481013" cy="630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23" name="Формула" r:id="rId13" imgW="126780" imgH="164814" progId="Equation.3">
                  <p:embed/>
                </p:oleObj>
              </mc:Choice>
              <mc:Fallback>
                <p:oleObj name="Формула" r:id="rId13" imgW="126780" imgH="16481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00" y="1584325"/>
                        <a:ext cx="481013" cy="630238"/>
                      </a:xfrm>
                      <a:prstGeom prst="rect">
                        <a:avLst/>
                      </a:prstGeom>
                      <a:solidFill>
                        <a:srgbClr val="FFFF00">
                          <a:alpha val="28000"/>
                        </a:srgbClr>
                      </a:solidFill>
                      <a:ln w="25400">
                        <a:solidFill>
                          <a:schemeClr val="bg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60" name="Text Box 40"/>
          <p:cNvSpPr txBox="1">
            <a:spLocks noChangeArrowheads="1"/>
          </p:cNvSpPr>
          <p:nvPr/>
        </p:nvSpPr>
        <p:spPr bwMode="auto">
          <a:xfrm>
            <a:off x="3986213" y="1557338"/>
            <a:ext cx="51577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2000" b="1">
                <a:latin typeface="Verdana" pitchFamily="34" charset="0"/>
              </a:rPr>
              <a:t>радиус-вектор</a:t>
            </a:r>
            <a:r>
              <a:rPr lang="ru-RU" sz="2000">
                <a:latin typeface="Verdana" pitchFamily="34" charset="0"/>
              </a:rPr>
              <a:t> задает положение материальной точки в пространстве</a:t>
            </a:r>
          </a:p>
        </p:txBody>
      </p:sp>
      <p:sp>
        <p:nvSpPr>
          <p:cNvPr id="5161" name="Text Box 41"/>
          <p:cNvSpPr txBox="1">
            <a:spLocks noChangeArrowheads="1"/>
          </p:cNvSpPr>
          <p:nvPr/>
        </p:nvSpPr>
        <p:spPr bwMode="auto">
          <a:xfrm>
            <a:off x="3536950" y="3203575"/>
            <a:ext cx="56070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2000" b="1">
                <a:latin typeface="Verdana" pitchFamily="34" charset="0"/>
              </a:rPr>
              <a:t>Перемещение</a:t>
            </a:r>
            <a:r>
              <a:rPr lang="ru-RU" sz="2000">
                <a:solidFill>
                  <a:srgbClr val="DBBD71"/>
                </a:solidFill>
                <a:latin typeface="Verdana" pitchFamily="34" charset="0"/>
              </a:rPr>
              <a:t> </a:t>
            </a:r>
            <a:r>
              <a:rPr lang="ru-RU" sz="2000">
                <a:latin typeface="Verdana" pitchFamily="34" charset="0"/>
              </a:rPr>
              <a:t>– вектор, соединяющий начальное и конечное положения точки</a:t>
            </a:r>
          </a:p>
        </p:txBody>
      </p:sp>
      <p:sp>
        <p:nvSpPr>
          <p:cNvPr id="5163" name="Text Box 43"/>
          <p:cNvSpPr txBox="1">
            <a:spLocks noChangeArrowheads="1"/>
          </p:cNvSpPr>
          <p:nvPr/>
        </p:nvSpPr>
        <p:spPr bwMode="auto">
          <a:xfrm>
            <a:off x="1466850" y="5094288"/>
            <a:ext cx="40497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2000" b="1">
                <a:latin typeface="Verdana" pitchFamily="34" charset="0"/>
              </a:rPr>
              <a:t>Длина пути</a:t>
            </a:r>
            <a:r>
              <a:rPr lang="ru-RU" sz="2000">
                <a:latin typeface="Verdana" pitchFamily="34" charset="0"/>
              </a:rPr>
              <a:t> (длина участка траектории </a:t>
            </a:r>
            <a:r>
              <a:rPr lang="en-US" sz="2000">
                <a:latin typeface="Verdana" pitchFamily="34" charset="0"/>
              </a:rPr>
              <a:t>AB</a:t>
            </a:r>
            <a:endParaRPr lang="ru-RU" sz="2000">
              <a:latin typeface="Verdana" pitchFamily="34" charset="0"/>
            </a:endParaRPr>
          </a:p>
        </p:txBody>
      </p:sp>
      <p:sp>
        <p:nvSpPr>
          <p:cNvPr id="5164" name="Text Box 44"/>
          <p:cNvSpPr txBox="1">
            <a:spLocks noChangeArrowheads="1"/>
          </p:cNvSpPr>
          <p:nvPr/>
        </p:nvSpPr>
        <p:spPr bwMode="auto">
          <a:xfrm>
            <a:off x="2411413" y="5815013"/>
            <a:ext cx="990600" cy="544512"/>
          </a:xfrm>
          <a:prstGeom prst="rect">
            <a:avLst/>
          </a:prstGeom>
          <a:solidFill>
            <a:srgbClr val="FFFF00">
              <a:alpha val="28000"/>
            </a:srgbClr>
          </a:solidFill>
          <a:ln w="2540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l-GR" sz="2800">
                <a:cs typeface="Arial" charset="0"/>
              </a:rPr>
              <a:t>Δ</a:t>
            </a:r>
            <a:r>
              <a:rPr lang="en-US" sz="2800"/>
              <a:t>S</a:t>
            </a:r>
            <a:endParaRPr lang="ru-RU" sz="2800"/>
          </a:p>
        </p:txBody>
      </p:sp>
      <p:pic>
        <p:nvPicPr>
          <p:cNvPr id="5166" name="Picture 46" descr="file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6563" y="4049713"/>
            <a:ext cx="2951162" cy="2808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689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5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5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5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Скорость</a:t>
            </a:r>
          </a:p>
        </p:txBody>
      </p:sp>
      <p:graphicFrame>
        <p:nvGraphicFramePr>
          <p:cNvPr id="8196" name="Object 4"/>
          <p:cNvGraphicFramePr>
            <a:graphicFrameLocks noGrp="1" noChangeAspect="1"/>
          </p:cNvGraphicFramePr>
          <p:nvPr>
            <p:ph sz="half" idx="1"/>
          </p:nvPr>
        </p:nvGraphicFramePr>
        <p:xfrm>
          <a:off x="4572000" y="1628775"/>
          <a:ext cx="1439863" cy="969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50" name="Формула" r:id="rId3" imgW="583920" imgH="393480" progId="Equation.3">
                  <p:embed/>
                </p:oleObj>
              </mc:Choice>
              <mc:Fallback>
                <p:oleObj name="Формула" r:id="rId3" imgW="5839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628775"/>
                        <a:ext cx="1439863" cy="969963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A5002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2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14" name="Object 22"/>
          <p:cNvGraphicFramePr>
            <a:graphicFrameLocks noGrp="1" noChangeAspect="1"/>
          </p:cNvGraphicFramePr>
          <p:nvPr>
            <p:ph sz="half" idx="2"/>
          </p:nvPr>
        </p:nvGraphicFramePr>
        <p:xfrm>
          <a:off x="4751388" y="2933700"/>
          <a:ext cx="2232025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51" name="Формула" r:id="rId5" imgW="1143000" imgH="406080" progId="Equation.3">
                  <p:embed/>
                </p:oleObj>
              </mc:Choice>
              <mc:Fallback>
                <p:oleObj name="Формула" r:id="rId5" imgW="1143000" imgH="406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51388" y="2933700"/>
                        <a:ext cx="2232025" cy="79375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2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10" name="Text Box 18"/>
          <p:cNvSpPr txBox="1">
            <a:spLocks noChangeArrowheads="1"/>
          </p:cNvSpPr>
          <p:nvPr/>
        </p:nvSpPr>
        <p:spPr bwMode="auto">
          <a:xfrm>
            <a:off x="6156325" y="1557338"/>
            <a:ext cx="252095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2000" b="1"/>
              <a:t>средняя скорость</a:t>
            </a:r>
            <a:r>
              <a:rPr lang="ru-RU" sz="2000"/>
              <a:t> материальной точки за время </a:t>
            </a:r>
            <a:r>
              <a:rPr lang="el-GR" sz="2000">
                <a:cs typeface="Arial" charset="0"/>
              </a:rPr>
              <a:t>Δ</a:t>
            </a:r>
            <a:r>
              <a:rPr lang="en-US" sz="2000">
                <a:cs typeface="Arial" charset="0"/>
              </a:rPr>
              <a:t>t</a:t>
            </a:r>
          </a:p>
        </p:txBody>
      </p:sp>
      <p:sp>
        <p:nvSpPr>
          <p:cNvPr id="8216" name="Text Box 24"/>
          <p:cNvSpPr txBox="1">
            <a:spLocks noChangeArrowheads="1"/>
          </p:cNvSpPr>
          <p:nvPr/>
        </p:nvSpPr>
        <p:spPr bwMode="auto">
          <a:xfrm>
            <a:off x="7137400" y="2979738"/>
            <a:ext cx="18002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2000" b="1"/>
              <a:t>мгновенная скорость</a:t>
            </a:r>
          </a:p>
        </p:txBody>
      </p:sp>
      <p:sp>
        <p:nvSpPr>
          <p:cNvPr id="8236" name="Arc 44"/>
          <p:cNvSpPr>
            <a:spLocks/>
          </p:cNvSpPr>
          <p:nvPr/>
        </p:nvSpPr>
        <p:spPr bwMode="auto">
          <a:xfrm>
            <a:off x="969963" y="2109788"/>
            <a:ext cx="2557462" cy="235902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37" name="Line 45"/>
          <p:cNvSpPr>
            <a:spLocks noChangeShapeType="1"/>
          </p:cNvSpPr>
          <p:nvPr/>
        </p:nvSpPr>
        <p:spPr bwMode="auto">
          <a:xfrm flipV="1">
            <a:off x="973138" y="2203450"/>
            <a:ext cx="639762" cy="2255838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41" name="Line 49"/>
          <p:cNvSpPr>
            <a:spLocks noChangeShapeType="1"/>
          </p:cNvSpPr>
          <p:nvPr/>
        </p:nvSpPr>
        <p:spPr bwMode="auto">
          <a:xfrm>
            <a:off x="1620838" y="2203450"/>
            <a:ext cx="993775" cy="204788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42" name="Line 50"/>
          <p:cNvSpPr>
            <a:spLocks noChangeShapeType="1"/>
          </p:cNvSpPr>
          <p:nvPr/>
        </p:nvSpPr>
        <p:spPr bwMode="auto">
          <a:xfrm>
            <a:off x="3314700" y="3544888"/>
            <a:ext cx="496888" cy="1128712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47" name="Text Box 55"/>
          <p:cNvSpPr txBox="1">
            <a:spLocks noChangeArrowheads="1"/>
          </p:cNvSpPr>
          <p:nvPr/>
        </p:nvSpPr>
        <p:spPr bwMode="auto">
          <a:xfrm>
            <a:off x="2051050" y="1719263"/>
            <a:ext cx="635000" cy="76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endParaRPr lang="ru-RU"/>
          </a:p>
        </p:txBody>
      </p:sp>
      <p:graphicFrame>
        <p:nvGraphicFramePr>
          <p:cNvPr id="8249" name="Object 57"/>
          <p:cNvGraphicFramePr>
            <a:graphicFrameLocks noChangeAspect="1"/>
          </p:cNvGraphicFramePr>
          <p:nvPr/>
        </p:nvGraphicFramePr>
        <p:xfrm>
          <a:off x="684213" y="2851150"/>
          <a:ext cx="49530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52" name="Формула" r:id="rId7" imgW="139700" imgH="228600" progId="Equation.3">
                  <p:embed/>
                </p:oleObj>
              </mc:Choice>
              <mc:Fallback>
                <p:oleObj name="Формула" r:id="rId7" imgW="1397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2851150"/>
                        <a:ext cx="495300" cy="792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55" name="Object 63"/>
          <p:cNvGraphicFramePr>
            <a:graphicFrameLocks noChangeAspect="1"/>
          </p:cNvGraphicFramePr>
          <p:nvPr/>
        </p:nvGraphicFramePr>
        <p:xfrm>
          <a:off x="1981200" y="1771650"/>
          <a:ext cx="398463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53" name="Формула" r:id="rId9" imgW="139579" imgH="177646" progId="Equation.3">
                  <p:embed/>
                </p:oleObj>
              </mc:Choice>
              <mc:Fallback>
                <p:oleObj name="Формула" r:id="rId9" imgW="139579" imgH="17764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1771650"/>
                        <a:ext cx="398463" cy="504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267" name="Group 75"/>
          <p:cNvGrpSpPr>
            <a:grpSpLocks/>
          </p:cNvGrpSpPr>
          <p:nvPr/>
        </p:nvGrpSpPr>
        <p:grpSpPr bwMode="auto">
          <a:xfrm>
            <a:off x="1620838" y="2203450"/>
            <a:ext cx="3109912" cy="2108200"/>
            <a:chOff x="1021" y="1388"/>
            <a:chExt cx="1959" cy="1328"/>
          </a:xfrm>
        </p:grpSpPr>
        <p:sp>
          <p:nvSpPr>
            <p:cNvPr id="8240" name="Line 48"/>
            <p:cNvSpPr>
              <a:spLocks noChangeShapeType="1"/>
            </p:cNvSpPr>
            <p:nvPr/>
          </p:nvSpPr>
          <p:spPr bwMode="auto">
            <a:xfrm>
              <a:off x="2086" y="2245"/>
              <a:ext cx="611" cy="471"/>
            </a:xfrm>
            <a:prstGeom prst="line">
              <a:avLst/>
            </a:prstGeom>
            <a:noFill/>
            <a:ln w="38100">
              <a:solidFill>
                <a:srgbClr val="A5002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43" name="Line 51"/>
            <p:cNvSpPr>
              <a:spLocks noChangeShapeType="1"/>
            </p:cNvSpPr>
            <p:nvPr/>
          </p:nvSpPr>
          <p:spPr bwMode="auto">
            <a:xfrm>
              <a:off x="1021" y="1388"/>
              <a:ext cx="1074" cy="839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graphicFrame>
          <p:nvGraphicFramePr>
            <p:cNvPr id="8253" name="Object 61"/>
            <p:cNvGraphicFramePr>
              <a:graphicFrameLocks noChangeAspect="1"/>
            </p:cNvGraphicFramePr>
            <p:nvPr/>
          </p:nvGraphicFramePr>
          <p:xfrm>
            <a:off x="1202" y="1796"/>
            <a:ext cx="409" cy="3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4054" name="Формула" r:id="rId11" imgW="215619" imgH="164885" progId="Equation.3">
                    <p:embed/>
                  </p:oleObj>
                </mc:Choice>
                <mc:Fallback>
                  <p:oleObj name="Формула" r:id="rId11" imgW="215619" imgH="164885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02" y="1796"/>
                          <a:ext cx="409" cy="30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257" name="Object 65"/>
            <p:cNvGraphicFramePr>
              <a:graphicFrameLocks noChangeAspect="1"/>
            </p:cNvGraphicFramePr>
            <p:nvPr/>
          </p:nvGraphicFramePr>
          <p:xfrm>
            <a:off x="2518" y="2159"/>
            <a:ext cx="462" cy="49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4055" name="Формула" r:id="rId13" imgW="241195" imgH="253890" progId="Equation.3">
                    <p:embed/>
                  </p:oleObj>
                </mc:Choice>
                <mc:Fallback>
                  <p:oleObj name="Формула" r:id="rId13" imgW="241195" imgH="25389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18" y="2159"/>
                          <a:ext cx="462" cy="49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8260" name="Object 68"/>
          <p:cNvGraphicFramePr>
            <a:graphicFrameLocks noChangeAspect="1"/>
          </p:cNvGraphicFramePr>
          <p:nvPr/>
        </p:nvGraphicFramePr>
        <p:xfrm>
          <a:off x="1736725" y="4778375"/>
          <a:ext cx="5761038" cy="1201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56" name="Формула" r:id="rId15" imgW="2006600" imgH="419100" progId="Equation.3">
                  <p:embed/>
                </p:oleObj>
              </mc:Choice>
              <mc:Fallback>
                <p:oleObj name="Формула" r:id="rId15" imgW="20066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6725" y="4778375"/>
                        <a:ext cx="5761038" cy="1201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62" name="Text Box 70"/>
          <p:cNvSpPr txBox="1">
            <a:spLocks noChangeArrowheads="1"/>
          </p:cNvSpPr>
          <p:nvPr/>
        </p:nvSpPr>
        <p:spPr bwMode="auto">
          <a:xfrm>
            <a:off x="1376363" y="1716088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i="1"/>
              <a:t>A</a:t>
            </a:r>
            <a:endParaRPr lang="ru-RU" sz="2400" i="1"/>
          </a:p>
        </p:txBody>
      </p:sp>
      <p:grpSp>
        <p:nvGrpSpPr>
          <p:cNvPr id="8266" name="Group 74"/>
          <p:cNvGrpSpPr>
            <a:grpSpLocks/>
          </p:cNvGrpSpPr>
          <p:nvPr/>
        </p:nvGrpSpPr>
        <p:grpSpPr bwMode="auto">
          <a:xfrm>
            <a:off x="969963" y="3159125"/>
            <a:ext cx="2684462" cy="1565275"/>
            <a:chOff x="611" y="1990"/>
            <a:chExt cx="1691" cy="986"/>
          </a:xfrm>
        </p:grpSpPr>
        <p:sp>
          <p:nvSpPr>
            <p:cNvPr id="8238" name="Line 46"/>
            <p:cNvSpPr>
              <a:spLocks noChangeShapeType="1"/>
            </p:cNvSpPr>
            <p:nvPr/>
          </p:nvSpPr>
          <p:spPr bwMode="auto">
            <a:xfrm flipV="1">
              <a:off x="611" y="2233"/>
              <a:ext cx="1477" cy="58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graphicFrame>
          <p:nvGraphicFramePr>
            <p:cNvPr id="8251" name="Object 59"/>
            <p:cNvGraphicFramePr>
              <a:graphicFrameLocks noChangeAspect="1"/>
            </p:cNvGraphicFramePr>
            <p:nvPr/>
          </p:nvGraphicFramePr>
          <p:xfrm>
            <a:off x="1565" y="2432"/>
            <a:ext cx="408" cy="5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4057" name="Формула" r:id="rId17" imgW="139639" imgH="241195" progId="Equation.3">
                    <p:embed/>
                  </p:oleObj>
                </mc:Choice>
                <mc:Fallback>
                  <p:oleObj name="Формула" r:id="rId17" imgW="139639" imgH="241195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65" y="2432"/>
                          <a:ext cx="408" cy="54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264" name="Text Box 72"/>
            <p:cNvSpPr txBox="1">
              <a:spLocks noChangeArrowheads="1"/>
            </p:cNvSpPr>
            <p:nvPr/>
          </p:nvSpPr>
          <p:spPr bwMode="auto">
            <a:xfrm>
              <a:off x="2058" y="1990"/>
              <a:ext cx="24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i="1"/>
                <a:t>B</a:t>
              </a:r>
              <a:endParaRPr lang="ru-RU" sz="2400" i="1"/>
            </a:p>
          </p:txBody>
        </p:sp>
      </p:grpSp>
      <p:sp>
        <p:nvSpPr>
          <p:cNvPr id="8268" name="AutoShape 76"/>
          <p:cNvSpPr>
            <a:spLocks noChangeAspect="1" noChangeArrowheads="1"/>
          </p:cNvSpPr>
          <p:nvPr/>
        </p:nvSpPr>
        <p:spPr bwMode="auto">
          <a:xfrm>
            <a:off x="927100" y="4419600"/>
            <a:ext cx="111125" cy="109538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269" name="Text Box 77"/>
          <p:cNvSpPr txBox="1">
            <a:spLocks noChangeArrowheads="1"/>
          </p:cNvSpPr>
          <p:nvPr/>
        </p:nvSpPr>
        <p:spPr bwMode="auto">
          <a:xfrm>
            <a:off x="746125" y="4464050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40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4208466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8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8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4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Ускорение</a:t>
            </a:r>
          </a:p>
        </p:txBody>
      </p:sp>
      <p:sp>
        <p:nvSpPr>
          <p:cNvPr id="30736" name="Rectangle 16"/>
          <p:cNvSpPr>
            <a:spLocks noChangeArrowheads="1"/>
          </p:cNvSpPr>
          <p:nvPr/>
        </p:nvSpPr>
        <p:spPr bwMode="auto">
          <a:xfrm>
            <a:off x="0" y="3319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0742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0744" name="Rectangle 24"/>
          <p:cNvSpPr>
            <a:spLocks noChangeArrowheads="1"/>
          </p:cNvSpPr>
          <p:nvPr/>
        </p:nvSpPr>
        <p:spPr bwMode="auto">
          <a:xfrm>
            <a:off x="0" y="3319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30747" name="Object 27"/>
          <p:cNvGraphicFramePr>
            <a:graphicFrameLocks noChangeAspect="1"/>
          </p:cNvGraphicFramePr>
          <p:nvPr/>
        </p:nvGraphicFramePr>
        <p:xfrm>
          <a:off x="4976813" y="4733925"/>
          <a:ext cx="3095625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44" name="Формула" r:id="rId3" imgW="1523880" imgH="419040" progId="Equation.3">
                  <p:embed/>
                </p:oleObj>
              </mc:Choice>
              <mc:Fallback>
                <p:oleObj name="Формула" r:id="rId3" imgW="152388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6813" y="4733925"/>
                        <a:ext cx="3095625" cy="971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49" name="Picture 2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2349500"/>
            <a:ext cx="1762125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32" name="Line 12"/>
          <p:cNvSpPr>
            <a:spLocks noChangeShapeType="1"/>
          </p:cNvSpPr>
          <p:nvPr/>
        </p:nvSpPr>
        <p:spPr bwMode="auto">
          <a:xfrm flipH="1">
            <a:off x="2185988" y="3249613"/>
            <a:ext cx="561975" cy="493712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30771" name="Group 51"/>
          <p:cNvGrpSpPr>
            <a:grpSpLocks/>
          </p:cNvGrpSpPr>
          <p:nvPr/>
        </p:nvGrpSpPr>
        <p:grpSpPr bwMode="auto">
          <a:xfrm>
            <a:off x="2681288" y="2663825"/>
            <a:ext cx="2476500" cy="674688"/>
            <a:chOff x="1604" y="1735"/>
            <a:chExt cx="1571" cy="419"/>
          </a:xfrm>
        </p:grpSpPr>
        <p:graphicFrame>
          <p:nvGraphicFramePr>
            <p:cNvPr id="30745" name="Object 25"/>
            <p:cNvGraphicFramePr>
              <a:graphicFrameLocks noChangeAspect="1"/>
            </p:cNvGraphicFramePr>
            <p:nvPr/>
          </p:nvGraphicFramePr>
          <p:xfrm>
            <a:off x="2086" y="1735"/>
            <a:ext cx="1089" cy="36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5045" name="Формула" r:id="rId6" imgW="774364" imgH="215806" progId="Equation.3">
                    <p:embed/>
                  </p:oleObj>
                </mc:Choice>
                <mc:Fallback>
                  <p:oleObj name="Формула" r:id="rId6" imgW="774364" imgH="215806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86" y="1735"/>
                          <a:ext cx="1089" cy="365"/>
                        </a:xfrm>
                        <a:prstGeom prst="rect">
                          <a:avLst/>
                        </a:prstGeom>
                        <a:noFill/>
                        <a:ln w="9525">
                          <a:solidFill>
                            <a:srgbClr val="A50021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752" name="Line 32"/>
            <p:cNvSpPr>
              <a:spLocks noChangeShapeType="1"/>
            </p:cNvSpPr>
            <p:nvPr/>
          </p:nvSpPr>
          <p:spPr bwMode="auto">
            <a:xfrm flipV="1">
              <a:off x="1604" y="2018"/>
              <a:ext cx="454" cy="136"/>
            </a:xfrm>
            <a:prstGeom prst="line">
              <a:avLst/>
            </a:prstGeom>
            <a:noFill/>
            <a:ln w="9525">
              <a:solidFill>
                <a:srgbClr val="A5002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0756" name="Text Box 36"/>
          <p:cNvSpPr txBox="1">
            <a:spLocks noChangeArrowheads="1"/>
          </p:cNvSpPr>
          <p:nvPr/>
        </p:nvSpPr>
        <p:spPr bwMode="auto">
          <a:xfrm>
            <a:off x="5703888" y="1855788"/>
            <a:ext cx="32242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400">
                <a:latin typeface="Verdana" pitchFamily="34" charset="0"/>
              </a:rPr>
              <a:t>среднее ускорение</a:t>
            </a:r>
          </a:p>
        </p:txBody>
      </p:sp>
      <p:sp>
        <p:nvSpPr>
          <p:cNvPr id="30757" name="Text Box 37"/>
          <p:cNvSpPr txBox="1">
            <a:spLocks noChangeArrowheads="1"/>
          </p:cNvSpPr>
          <p:nvPr/>
        </p:nvSpPr>
        <p:spPr bwMode="auto">
          <a:xfrm>
            <a:off x="4886325" y="4059238"/>
            <a:ext cx="37957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400">
                <a:latin typeface="Verdana" pitchFamily="34" charset="0"/>
              </a:rPr>
              <a:t>мгновенное ускорение</a:t>
            </a:r>
          </a:p>
        </p:txBody>
      </p:sp>
      <p:sp>
        <p:nvSpPr>
          <p:cNvPr id="30734" name="Text Box 14"/>
          <p:cNvSpPr txBox="1">
            <a:spLocks noChangeArrowheads="1"/>
          </p:cNvSpPr>
          <p:nvPr/>
        </p:nvSpPr>
        <p:spPr bwMode="auto">
          <a:xfrm>
            <a:off x="3141663" y="4760913"/>
            <a:ext cx="64611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2000" i="1"/>
              <a:t>X</a:t>
            </a:r>
            <a:endParaRPr lang="ru-RU" sz="2000"/>
          </a:p>
        </p:txBody>
      </p:sp>
      <p:graphicFrame>
        <p:nvGraphicFramePr>
          <p:cNvPr id="30743" name="Object 23"/>
          <p:cNvGraphicFramePr>
            <a:graphicFrameLocks noChangeAspect="1"/>
          </p:cNvGraphicFramePr>
          <p:nvPr/>
        </p:nvGraphicFramePr>
        <p:xfrm>
          <a:off x="3267075" y="3878263"/>
          <a:ext cx="538163" cy="665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46" name="Формула" r:id="rId8" imgW="177569" imgH="215619" progId="Equation.3">
                  <p:embed/>
                </p:oleObj>
              </mc:Choice>
              <mc:Fallback>
                <p:oleObj name="Формула" r:id="rId8" imgW="177569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7075" y="3878263"/>
                        <a:ext cx="538163" cy="665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30" name="Line 10"/>
          <p:cNvSpPr>
            <a:spLocks noChangeShapeType="1"/>
          </p:cNvSpPr>
          <p:nvPr/>
        </p:nvSpPr>
        <p:spPr bwMode="auto">
          <a:xfrm>
            <a:off x="2771775" y="3654425"/>
            <a:ext cx="433388" cy="8255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30772" name="Group 52"/>
          <p:cNvGrpSpPr>
            <a:grpSpLocks/>
          </p:cNvGrpSpPr>
          <p:nvPr/>
        </p:nvGrpSpPr>
        <p:grpSpPr bwMode="auto">
          <a:xfrm>
            <a:off x="927100" y="2303463"/>
            <a:ext cx="2530475" cy="2473325"/>
            <a:chOff x="584" y="1451"/>
            <a:chExt cx="1594" cy="1558"/>
          </a:xfrm>
        </p:grpSpPr>
        <p:sp>
          <p:nvSpPr>
            <p:cNvPr id="30750" name="AutoShape 30"/>
            <p:cNvSpPr>
              <a:spLocks noChangeAspect="1" noChangeArrowheads="1"/>
            </p:cNvSpPr>
            <p:nvPr/>
          </p:nvSpPr>
          <p:spPr bwMode="auto">
            <a:xfrm>
              <a:off x="1111" y="1809"/>
              <a:ext cx="54" cy="63"/>
            </a:xfrm>
            <a:prstGeom prst="flowChartConnector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729" name="Line 9"/>
            <p:cNvSpPr>
              <a:spLocks noChangeShapeType="1"/>
            </p:cNvSpPr>
            <p:nvPr/>
          </p:nvSpPr>
          <p:spPr bwMode="auto">
            <a:xfrm>
              <a:off x="1151" y="1848"/>
              <a:ext cx="595" cy="199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733" name="Text Box 13"/>
            <p:cNvSpPr txBox="1">
              <a:spLocks noChangeArrowheads="1"/>
            </p:cNvSpPr>
            <p:nvPr/>
          </p:nvSpPr>
          <p:spPr bwMode="auto">
            <a:xfrm>
              <a:off x="584" y="1451"/>
              <a:ext cx="407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n-US" sz="2000" i="1"/>
                <a:t>Z</a:t>
              </a:r>
              <a:endParaRPr lang="ru-RU" sz="2000"/>
            </a:p>
          </p:txBody>
        </p:sp>
        <p:sp>
          <p:nvSpPr>
            <p:cNvPr id="30725" name="Line 5"/>
            <p:cNvSpPr>
              <a:spLocks noChangeShapeType="1"/>
            </p:cNvSpPr>
            <p:nvPr/>
          </p:nvSpPr>
          <p:spPr bwMode="auto">
            <a:xfrm flipV="1">
              <a:off x="601" y="1543"/>
              <a:ext cx="0" cy="146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726" name="Line 6"/>
            <p:cNvSpPr>
              <a:spLocks noChangeShapeType="1"/>
            </p:cNvSpPr>
            <p:nvPr/>
          </p:nvSpPr>
          <p:spPr bwMode="auto">
            <a:xfrm>
              <a:off x="590" y="3009"/>
              <a:ext cx="158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727" name="Arc 7"/>
            <p:cNvSpPr>
              <a:spLocks/>
            </p:cNvSpPr>
            <p:nvPr/>
          </p:nvSpPr>
          <p:spPr bwMode="auto">
            <a:xfrm>
              <a:off x="839" y="1820"/>
              <a:ext cx="977" cy="779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728" name="Line 8"/>
            <p:cNvSpPr>
              <a:spLocks noChangeShapeType="1"/>
            </p:cNvSpPr>
            <p:nvPr/>
          </p:nvSpPr>
          <p:spPr bwMode="auto">
            <a:xfrm flipV="1">
              <a:off x="612" y="1848"/>
              <a:ext cx="510" cy="116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graphicFrame>
          <p:nvGraphicFramePr>
            <p:cNvPr id="30735" name="Object 15"/>
            <p:cNvGraphicFramePr>
              <a:graphicFrameLocks noChangeAspect="1"/>
            </p:cNvGraphicFramePr>
            <p:nvPr/>
          </p:nvGraphicFramePr>
          <p:xfrm>
            <a:off x="1636" y="1611"/>
            <a:ext cx="284" cy="4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5047" name="Формула" r:id="rId10" imgW="152268" imgH="215713" progId="Equation.3">
                    <p:embed/>
                  </p:oleObj>
                </mc:Choice>
                <mc:Fallback>
                  <p:oleObj name="Формула" r:id="rId10" imgW="152268" imgH="215713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36" y="1611"/>
                          <a:ext cx="284" cy="42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737" name="Object 17"/>
            <p:cNvGraphicFramePr>
              <a:graphicFrameLocks noChangeAspect="1"/>
            </p:cNvGraphicFramePr>
            <p:nvPr/>
          </p:nvGraphicFramePr>
          <p:xfrm>
            <a:off x="718" y="1986"/>
            <a:ext cx="278" cy="3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5048" name="Формула" r:id="rId12" imgW="126780" imgH="164814" progId="Equation.3">
                    <p:embed/>
                  </p:oleObj>
                </mc:Choice>
                <mc:Fallback>
                  <p:oleObj name="Формула" r:id="rId12" imgW="126780" imgH="164814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8" y="1986"/>
                          <a:ext cx="278" cy="37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759" name="Text Box 39"/>
            <p:cNvSpPr txBox="1">
              <a:spLocks noChangeArrowheads="1"/>
            </p:cNvSpPr>
            <p:nvPr/>
          </p:nvSpPr>
          <p:spPr bwMode="auto">
            <a:xfrm>
              <a:off x="1063" y="1497"/>
              <a:ext cx="24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i="1"/>
                <a:t>A</a:t>
              </a:r>
              <a:endParaRPr lang="ru-RU" sz="2400" i="1"/>
            </a:p>
          </p:txBody>
        </p:sp>
        <p:sp>
          <p:nvSpPr>
            <p:cNvPr id="30751" name="AutoShape 31"/>
            <p:cNvSpPr>
              <a:spLocks noChangeAspect="1" noChangeArrowheads="1"/>
            </p:cNvSpPr>
            <p:nvPr/>
          </p:nvSpPr>
          <p:spPr bwMode="auto">
            <a:xfrm>
              <a:off x="1718" y="2273"/>
              <a:ext cx="54" cy="64"/>
            </a:xfrm>
            <a:prstGeom prst="flowChartConnector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761" name="Text Box 41"/>
            <p:cNvSpPr txBox="1">
              <a:spLocks noChangeArrowheads="1"/>
            </p:cNvSpPr>
            <p:nvPr/>
          </p:nvSpPr>
          <p:spPr bwMode="auto">
            <a:xfrm>
              <a:off x="1774" y="2075"/>
              <a:ext cx="24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i="1"/>
                <a:t>B</a:t>
              </a:r>
              <a:endParaRPr lang="ru-RU" sz="2400" i="1"/>
            </a:p>
          </p:txBody>
        </p:sp>
      </p:grpSp>
    </p:spTree>
    <p:extLst>
      <p:ext uri="{BB962C8B-B14F-4D97-AF65-F5344CB8AC3E}">
        <p14:creationId xmlns:p14="http://schemas.microsoft.com/office/powerpoint/2010/main" val="1587792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0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81481E-6 L -0.10834 -0.10509 " pathEditMode="relative" ptsTypes="AA">
                                      <p:cBhvr>
                                        <p:cTn id="16" dur="20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34 0.05023 L -0.17205 -0.07454 " pathEditMode="relative" ptsTypes="AA">
                                      <p:cBhvr>
                                        <p:cTn id="20" dur="2000" fill="hold"/>
                                        <p:tgtEl>
                                          <p:spTgt spid="307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0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30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2" grpId="0" animBg="1"/>
      <p:bldP spid="30730" grpId="0" animBg="1"/>
      <p:bldP spid="30730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83.624"/>
  <p:tag name="ISPRING_SLIDE_ID" val="{D245A6E7-9D1A-4F5B-944C-D26A05C88E96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99.144"/>
  <p:tag name="ISPRING_SLIDE_ID" val="{CD7C37AC-A4B2-417E-A910-6165CA6B4B92}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408</TotalTime>
  <Words>1840</Words>
  <Application>Microsoft Office PowerPoint</Application>
  <PresentationFormat>Экран (4:3)</PresentationFormat>
  <Paragraphs>325</Paragraphs>
  <Slides>51</Slides>
  <Notes>3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51</vt:i4>
      </vt:variant>
    </vt:vector>
  </HeadingPairs>
  <TitlesOfParts>
    <vt:vector size="54" baseType="lpstr">
      <vt:lpstr>Солнцестояние</vt:lpstr>
      <vt:lpstr>Формула</vt:lpstr>
      <vt:lpstr>Equation</vt:lpstr>
      <vt:lpstr>Механика</vt:lpstr>
      <vt:lpstr>Презентация PowerPoint</vt:lpstr>
      <vt:lpstr>Презентация PowerPoint</vt:lpstr>
      <vt:lpstr>Презентация PowerPoint</vt:lpstr>
      <vt:lpstr>Кинематика</vt:lpstr>
      <vt:lpstr>Презентация PowerPoint</vt:lpstr>
      <vt:lpstr>Векторный способ описания движения материальной точки</vt:lpstr>
      <vt:lpstr>Скорость</vt:lpstr>
      <vt:lpstr>Ускорение</vt:lpstr>
      <vt:lpstr>Ускорение при криволинейном движении</vt:lpstr>
      <vt:lpstr>Презентация PowerPoint</vt:lpstr>
      <vt:lpstr>Презентация PowerPoint</vt:lpstr>
      <vt:lpstr>Презентация PowerPoint</vt:lpstr>
      <vt:lpstr>Движение материальной точки по окружности</vt:lpstr>
      <vt:lpstr>Движение материальной точки по окружности</vt:lpstr>
      <vt:lpstr>Презентация PowerPoint</vt:lpstr>
      <vt:lpstr>Презентация PowerPoint</vt:lpstr>
      <vt:lpstr>Презентация PowerPoint</vt:lpstr>
      <vt:lpstr>Динамика. Законы Ньютона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Импульс. Закон сохранения импульса</vt:lpstr>
      <vt:lpstr>Презентация PowerPoint</vt:lpstr>
      <vt:lpstr>Закон сохранения импульса</vt:lpstr>
      <vt:lpstr>АБСОЛЮТНО НЕУПРУГИЙ УДАР</vt:lpstr>
      <vt:lpstr>Работа. Энергия. Закон сохранения энергии</vt:lpstr>
      <vt:lpstr>Презентация PowerPoint</vt:lpstr>
      <vt:lpstr>Презентация PowerPoint</vt:lpstr>
      <vt:lpstr>Презентация PowerPoint</vt:lpstr>
      <vt:lpstr>Презентация PowerPoint</vt:lpstr>
      <vt:lpstr>Потенциальные силы в механике</vt:lpstr>
      <vt:lpstr>Презентация PowerPoint</vt:lpstr>
      <vt:lpstr>Полная механическая энергия системы</vt:lpstr>
      <vt:lpstr>Законы сохранения и изменения  механической энергии</vt:lpstr>
      <vt:lpstr>Закон сохранения механической энергии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</dc:creator>
  <cp:lastModifiedBy>Petr</cp:lastModifiedBy>
  <cp:revision>39</cp:revision>
  <dcterms:created xsi:type="dcterms:W3CDTF">2018-09-11T10:57:56Z</dcterms:created>
  <dcterms:modified xsi:type="dcterms:W3CDTF">2020-11-17T10:04:31Z</dcterms:modified>
</cp:coreProperties>
</file>